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7" r:id="rId7"/>
    <p:sldMasterId id="2147484390" r:id="rId8"/>
    <p:sldMasterId id="2147484415" r:id="rId9"/>
  </p:sldMasterIdLst>
  <p:notesMasterIdLst>
    <p:notesMasterId r:id="rId45"/>
  </p:notesMasterIdLst>
  <p:handoutMasterIdLst>
    <p:handoutMasterId r:id="rId46"/>
  </p:handoutMasterIdLst>
  <p:sldIdLst>
    <p:sldId id="1406" r:id="rId10"/>
    <p:sldId id="1407" r:id="rId11"/>
    <p:sldId id="1408" r:id="rId12"/>
    <p:sldId id="1409" r:id="rId13"/>
    <p:sldId id="1410" r:id="rId14"/>
    <p:sldId id="1411" r:id="rId15"/>
    <p:sldId id="1412" r:id="rId16"/>
    <p:sldId id="1413" r:id="rId17"/>
    <p:sldId id="1414" r:id="rId18"/>
    <p:sldId id="1415" r:id="rId19"/>
    <p:sldId id="1416" r:id="rId20"/>
    <p:sldId id="1417" r:id="rId21"/>
    <p:sldId id="1418" r:id="rId22"/>
    <p:sldId id="1419" r:id="rId23"/>
    <p:sldId id="1420" r:id="rId24"/>
    <p:sldId id="1421" r:id="rId25"/>
    <p:sldId id="1422" r:id="rId26"/>
    <p:sldId id="1423" r:id="rId27"/>
    <p:sldId id="1424" r:id="rId28"/>
    <p:sldId id="1425" r:id="rId29"/>
    <p:sldId id="1426" r:id="rId30"/>
    <p:sldId id="1427" r:id="rId31"/>
    <p:sldId id="1428" r:id="rId32"/>
    <p:sldId id="1429" r:id="rId33"/>
    <p:sldId id="1430" r:id="rId34"/>
    <p:sldId id="1431" r:id="rId35"/>
    <p:sldId id="1432" r:id="rId36"/>
    <p:sldId id="1433" r:id="rId37"/>
    <p:sldId id="1434" r:id="rId38"/>
    <p:sldId id="1435" r:id="rId39"/>
    <p:sldId id="1436" r:id="rId40"/>
    <p:sldId id="1437" r:id="rId41"/>
    <p:sldId id="1438" r:id="rId42"/>
    <p:sldId id="1439" r:id="rId43"/>
    <p:sldId id="1440" r:id="rId4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Siddharth Mantri" initials="SM" lastIdx="34" clrIdx="4">
    <p:extLst>
      <p:ext uri="{19B8F6BF-5375-455C-9EA6-DF929625EA0E}">
        <p15:presenceInfo xmlns:p15="http://schemas.microsoft.com/office/powerpoint/2012/main" userId="S-1-5-21-2127521184-1604012920-1887927527-3159219" providerId="AD"/>
      </p:ext>
    </p:extLst>
  </p:cmAuthor>
  <p:cmAuthor id="5" name="Janani Vasudevan" initials="JV" lastIdx="17" clrIdx="5">
    <p:extLst>
      <p:ext uri="{19B8F6BF-5375-455C-9EA6-DF929625EA0E}">
        <p15:presenceInfo xmlns:p15="http://schemas.microsoft.com/office/powerpoint/2012/main" userId="S-1-5-21-397955417-626881126-188441444-4569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214" autoAdjust="0"/>
  </p:normalViewPr>
  <p:slideViewPr>
    <p:cSldViewPr>
      <p:cViewPr varScale="1">
        <p:scale>
          <a:sx n="77" d="100"/>
          <a:sy n="77" d="100"/>
        </p:scale>
        <p:origin x="177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93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9/27/2016 5:59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9/27/2016 5:59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5:59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5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AE398-BCE0-4EB5-9CEE-1072F6F8FF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7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285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Microsoft Ignite 2015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948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996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AE398-BCE0-4EB5-9CEE-1072F6F8FF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3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538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629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486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0668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2402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4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2385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Build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436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171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D118-1690-458F-B4D2-F9DA5D6F50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8536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106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829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AE398-BCE0-4EB5-9CEE-1072F6F8FF5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586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755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156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6759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5:59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171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15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0073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8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42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25" y="2125663"/>
            <a:ext cx="8219813" cy="1828800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 dirty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314453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90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351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29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38228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7580" y="6243964"/>
            <a:ext cx="1280160" cy="273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7580" y="6194255"/>
            <a:ext cx="1463409" cy="3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8336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7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5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03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85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5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0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95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87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5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092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19309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429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5005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8094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38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29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47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810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1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pt 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565392"/>
            <a:ext cx="393700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dirty="0">
                <a:solidFill>
                  <a:srgbClr val="505050"/>
                </a:solidFill>
              </a:rPr>
              <a:t>Microsoft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258FFF-F925-446B-8502-81C933981705}" type="slidenum">
              <a:rPr smtClean="0">
                <a:solidFill>
                  <a:srgbClr val="505050"/>
                </a:solidFill>
              </a:rPr>
              <a:pPr/>
              <a:t>‹#›</a:t>
            </a:fld>
            <a:endParaRPr dirty="0">
              <a:solidFill>
                <a:srgbClr val="505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8" y="369116"/>
            <a:ext cx="10972800" cy="1024684"/>
          </a:xfrm>
          <a:prstGeom prst="rect">
            <a:avLst/>
          </a:prstGeom>
        </p:spPr>
        <p:txBody>
          <a:bodyPr lIns="146304" tIns="91440" rIns="146304" bIns="91440">
            <a:noAutofit/>
          </a:bodyPr>
          <a:lstStyle>
            <a:lvl1pPr marL="0" indent="0">
              <a:lnSpc>
                <a:spcPct val="90000"/>
              </a:lnSpc>
              <a:spcBef>
                <a:spcPts val="1199"/>
              </a:spcBef>
              <a:spcAft>
                <a:spcPts val="2400"/>
              </a:spcAft>
              <a:buFontTx/>
              <a:buNone/>
              <a:defRPr lang="en-US" sz="5199" b="0" i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ts val="1199"/>
              </a:spcBef>
              <a:spcAft>
                <a:spcPts val="2400"/>
              </a:spcAft>
              <a:buClrTx/>
              <a:buSzPct val="90000"/>
              <a:buFontTx/>
              <a:buNone/>
              <a:tabLst/>
            </a:pPr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09179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38228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7580" y="6243964"/>
            <a:ext cx="1280160" cy="273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7580" y="6194255"/>
            <a:ext cx="1463409" cy="3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1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96895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2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52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13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54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37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331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78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956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161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672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4079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24826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4303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61138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09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412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880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0616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93" y="78677"/>
            <a:ext cx="11808371" cy="910293"/>
          </a:xfrm>
        </p:spPr>
        <p:txBody>
          <a:bodyPr/>
          <a:lstStyle>
            <a:lvl1pPr>
              <a:defRPr sz="3264" b="0" spc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7193" y="6419217"/>
            <a:ext cx="11808371" cy="325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here to insert 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7389" y="1091371"/>
            <a:ext cx="11808174" cy="1681807"/>
          </a:xfrm>
          <a:prstGeom prst="rect">
            <a:avLst/>
          </a:prstGeom>
        </p:spPr>
        <p:txBody>
          <a:bodyPr/>
          <a:lstStyle>
            <a:lvl1pPr marL="229867" indent="-229867">
              <a:defRPr sz="1836" spc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72684" indent="-242818">
              <a:buFont typeface="Wingdings" panose="05000000000000000000" pitchFamily="2" charset="2"/>
              <a:buChar char="ü"/>
              <a:defRPr sz="1836" spc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702551" indent="-229867">
              <a:buFont typeface="Courier New" panose="02070309020205020404" pitchFamily="49" charset="0"/>
              <a:buChar char="o"/>
              <a:defRPr sz="1836" spc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3pPr>
            <a:lvl4pPr marL="932418" indent="-229867">
              <a:buFont typeface="Wingdings" panose="05000000000000000000" pitchFamily="2" charset="2"/>
              <a:buChar char="Ø"/>
              <a:defRPr sz="1836" spc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4pPr>
            <a:lvl5pPr marL="1162285" indent="-229867">
              <a:buFont typeface="Wingdings" panose="05000000000000000000" pitchFamily="2" charset="2"/>
              <a:buChar char="v"/>
              <a:tabLst/>
              <a:defRPr sz="1836" spc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83589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7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57242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3340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03154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19991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32917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64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384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3167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9261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15598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1027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992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  <p:sldLayoutId id="2147484366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3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  <p:sldLayoutId id="2147484381" r:id="rId14"/>
    <p:sldLayoutId id="2147484382" r:id="rId15"/>
    <p:sldLayoutId id="2147484383" r:id="rId16"/>
    <p:sldLayoutId id="2147484384" r:id="rId17"/>
    <p:sldLayoutId id="2147484385" r:id="rId18"/>
    <p:sldLayoutId id="2147484386" r:id="rId19"/>
    <p:sldLayoutId id="2147484387" r:id="rId20"/>
    <p:sldLayoutId id="2147484388" r:id="rId21"/>
    <p:sldLayoutId id="2147484389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457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  <p:sldLayoutId id="2147484405" r:id="rId15"/>
    <p:sldLayoutId id="2147484406" r:id="rId16"/>
    <p:sldLayoutId id="2147484407" r:id="rId17"/>
    <p:sldLayoutId id="2147484408" r:id="rId18"/>
    <p:sldLayoutId id="2147484409" r:id="rId19"/>
    <p:sldLayoutId id="2147484410" r:id="rId20"/>
    <p:sldLayoutId id="2147484411" r:id="rId21"/>
    <p:sldLayoutId id="2147484412" r:id="rId22"/>
    <p:sldLayoutId id="2147484413" r:id="rId23"/>
    <p:sldLayoutId id="2147484414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2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  <p:sldLayoutId id="2147484432" r:id="rId17"/>
    <p:sldLayoutId id="2147484433" r:id="rId18"/>
    <p:sldLayoutId id="2147484434" r:id="rId19"/>
    <p:sldLayoutId id="2147484435" r:id="rId20"/>
    <p:sldLayoutId id="2147484436" r:id="rId21"/>
    <p:sldLayoutId id="2147484437" r:id="rId22"/>
    <p:sldLayoutId id="2147484438" r:id="rId23"/>
    <p:sldLayoutId id="2147484439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aka.ms/win10provisioning" TargetMode="External"/><Relationship Id="rId3" Type="http://schemas.openxmlformats.org/officeDocument/2006/relationships/hyperlink" Target="http://aka.ms/win10mdm" TargetMode="External"/><Relationship Id="rId7" Type="http://schemas.openxmlformats.org/officeDocument/2006/relationships/hyperlink" Target="http://aka.ms/UsingMdmWmiBridg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aka.ms/newinmdm" TargetMode="External"/><Relationship Id="rId5" Type="http://schemas.openxmlformats.org/officeDocument/2006/relationships/hyperlink" Target="http://aka.ms/policymdmandgp" TargetMode="External"/><Relationship Id="rId10" Type="http://schemas.openxmlformats.org/officeDocument/2006/relationships/hyperlink" Target="http://aka.ms/win10configman" TargetMode="External"/><Relationship Id="rId4" Type="http://schemas.openxmlformats.org/officeDocument/2006/relationships/hyperlink" Target="http://aka.ms/win10admx" TargetMode="External"/><Relationship Id="rId9" Type="http://schemas.openxmlformats.org/officeDocument/2006/relationships/hyperlink" Target="http://aka.ms/win10withintun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s://aka.ms/ignite.mobileapp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to Modern Management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509753"/>
            <a:ext cx="8046633" cy="1828007"/>
          </a:xfrm>
        </p:spPr>
        <p:txBody>
          <a:bodyPr/>
          <a:lstStyle/>
          <a:p>
            <a:r>
              <a:rPr lang="en-US" dirty="0"/>
              <a:t>Deen King-Smith</a:t>
            </a:r>
          </a:p>
          <a:p>
            <a:r>
              <a:rPr lang="en-US" dirty="0"/>
              <a:t>Program Manager,  Windows Commercial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600" y="296863"/>
            <a:ext cx="2408238" cy="5447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BRK3335</a:t>
            </a:r>
          </a:p>
        </p:txBody>
      </p:sp>
    </p:spTree>
    <p:extLst>
      <p:ext uri="{BB962C8B-B14F-4D97-AF65-F5344CB8AC3E}">
        <p14:creationId xmlns:p14="http://schemas.microsoft.com/office/powerpoint/2010/main" val="37544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Lifecycle </a:t>
            </a:r>
          </a:p>
        </p:txBody>
      </p:sp>
      <p:sp>
        <p:nvSpPr>
          <p:cNvPr id="5" name="Oval 4"/>
          <p:cNvSpPr/>
          <p:nvPr/>
        </p:nvSpPr>
        <p:spPr>
          <a:xfrm>
            <a:off x="681683" y="1941831"/>
            <a:ext cx="1610191" cy="1604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Acquire Windows</a:t>
            </a:r>
          </a:p>
        </p:txBody>
      </p:sp>
      <p:sp>
        <p:nvSpPr>
          <p:cNvPr id="6" name="Oval 5"/>
          <p:cNvSpPr/>
          <p:nvPr/>
        </p:nvSpPr>
        <p:spPr>
          <a:xfrm>
            <a:off x="2706496" y="4630233"/>
            <a:ext cx="1667065" cy="15335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Deploy</a:t>
            </a:r>
          </a:p>
        </p:txBody>
      </p:sp>
      <p:sp>
        <p:nvSpPr>
          <p:cNvPr id="7" name="Oval 6"/>
          <p:cNvSpPr/>
          <p:nvPr/>
        </p:nvSpPr>
        <p:spPr>
          <a:xfrm>
            <a:off x="4373452" y="2856301"/>
            <a:ext cx="1592693" cy="16182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Identity </a:t>
            </a:r>
          </a:p>
        </p:txBody>
      </p:sp>
      <p:sp>
        <p:nvSpPr>
          <p:cNvPr id="8" name="Oval 7"/>
          <p:cNvSpPr/>
          <p:nvPr/>
        </p:nvSpPr>
        <p:spPr>
          <a:xfrm>
            <a:off x="6720299" y="3045364"/>
            <a:ext cx="1833766" cy="1627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Security</a:t>
            </a:r>
          </a:p>
        </p:txBody>
      </p:sp>
      <p:sp>
        <p:nvSpPr>
          <p:cNvPr id="9" name="Oval 8"/>
          <p:cNvSpPr/>
          <p:nvPr/>
        </p:nvSpPr>
        <p:spPr>
          <a:xfrm>
            <a:off x="10146649" y="1912181"/>
            <a:ext cx="1930203" cy="17918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Update</a:t>
            </a:r>
          </a:p>
        </p:txBody>
      </p:sp>
      <p:sp>
        <p:nvSpPr>
          <p:cNvPr id="10" name="Arrow: Curved Down 9"/>
          <p:cNvSpPr/>
          <p:nvPr/>
        </p:nvSpPr>
        <p:spPr>
          <a:xfrm rot="1523561" flipV="1">
            <a:off x="959159" y="5738575"/>
            <a:ext cx="1903541" cy="795611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1" name="Arrow: Curved Down 10"/>
          <p:cNvSpPr/>
          <p:nvPr/>
        </p:nvSpPr>
        <p:spPr>
          <a:xfrm rot="18784932">
            <a:off x="2264020" y="3042152"/>
            <a:ext cx="2375919" cy="877144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2" name="Arrow: Curved Up 11"/>
          <p:cNvSpPr/>
          <p:nvPr/>
        </p:nvSpPr>
        <p:spPr>
          <a:xfrm rot="1394592">
            <a:off x="4613946" y="5136492"/>
            <a:ext cx="2823245" cy="1046211"/>
          </a:xfrm>
          <a:prstGeom prst="curved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3" name="Arrow: Curved Down 12"/>
          <p:cNvSpPr/>
          <p:nvPr/>
        </p:nvSpPr>
        <p:spPr>
          <a:xfrm rot="20536083">
            <a:off x="7461279" y="1591410"/>
            <a:ext cx="2908637" cy="943706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4" name="Arrow: Curved Down 13"/>
          <p:cNvSpPr/>
          <p:nvPr/>
        </p:nvSpPr>
        <p:spPr>
          <a:xfrm rot="18381408" flipH="1" flipV="1">
            <a:off x="10012934" y="4405054"/>
            <a:ext cx="2908637" cy="869187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151" y="1211287"/>
            <a:ext cx="2032345" cy="6573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Simplify with per user licensing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4247" y="6210060"/>
            <a:ext cx="1746722" cy="6704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Cloud based Provisioning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8018" y="2016952"/>
            <a:ext cx="2388165" cy="6573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Azure AD (w/ Identity based roaming)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96859" y="5814944"/>
            <a:ext cx="2422650" cy="6704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75000"/>
                  </a:srgbClr>
                </a:solidFill>
                <a:effectLst/>
                <a:uLnTx/>
                <a:uFillTx/>
                <a:latin typeface="Segoe UI"/>
              </a:rPr>
              <a:t>Windows Analytics, Intune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32992" y="845531"/>
            <a:ext cx="2074494" cy="9398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Windows Update for Business,  Intune</a:t>
            </a:r>
          </a:p>
        </p:txBody>
      </p:sp>
      <p:sp>
        <p:nvSpPr>
          <p:cNvPr id="27" name="Oval 26"/>
          <p:cNvSpPr/>
          <p:nvPr/>
        </p:nvSpPr>
        <p:spPr>
          <a:xfrm>
            <a:off x="828635" y="3790461"/>
            <a:ext cx="1599469" cy="15746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Manage licenses</a:t>
            </a:r>
          </a:p>
        </p:txBody>
      </p:sp>
      <p:sp>
        <p:nvSpPr>
          <p:cNvPr id="4" name="Arrow: Curved Right 3"/>
          <p:cNvSpPr/>
          <p:nvPr/>
        </p:nvSpPr>
        <p:spPr>
          <a:xfrm rot="21133130">
            <a:off x="6321" y="3072243"/>
            <a:ext cx="710547" cy="1486749"/>
          </a:xfrm>
          <a:prstGeom prst="curv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141" y="5574494"/>
            <a:ext cx="1740990" cy="6704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Windows as a subscription</a:t>
            </a:r>
          </a:p>
        </p:txBody>
      </p:sp>
      <p:sp>
        <p:nvSpPr>
          <p:cNvPr id="31" name="Oval 30"/>
          <p:cNvSpPr/>
          <p:nvPr/>
        </p:nvSpPr>
        <p:spPr>
          <a:xfrm>
            <a:off x="8610769" y="3335891"/>
            <a:ext cx="1833766" cy="1627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App Mgmt</a:t>
            </a:r>
          </a:p>
        </p:txBody>
      </p:sp>
      <p:sp>
        <p:nvSpPr>
          <p:cNvPr id="32" name="Oval 31"/>
          <p:cNvSpPr/>
          <p:nvPr/>
        </p:nvSpPr>
        <p:spPr>
          <a:xfrm>
            <a:off x="7408457" y="4684572"/>
            <a:ext cx="1833766" cy="1627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Analytics &amp; </a:t>
            </a: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Mgmt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378" y="2181074"/>
            <a:ext cx="1746722" cy="6704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WDATP, Security </a:t>
            </a: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mgmt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46648" y="4839648"/>
            <a:ext cx="2091037" cy="6573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</a:rPr>
              <a:t>Enterprise Store, Centennial</a:t>
            </a:r>
          </a:p>
        </p:txBody>
      </p:sp>
      <p:sp>
        <p:nvSpPr>
          <p:cNvPr id="15" name="Oval 14"/>
          <p:cNvSpPr/>
          <p:nvPr/>
        </p:nvSpPr>
        <p:spPr>
          <a:xfrm>
            <a:off x="6289882" y="2730577"/>
            <a:ext cx="4406936" cy="3735708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59798" y="1668482"/>
            <a:ext cx="2575196" cy="4146462"/>
          </a:xfrm>
          <a:prstGeom prst="ellipse">
            <a:avLst/>
          </a:prstGeom>
          <a:noFill/>
          <a:ln>
            <a:solidFill>
              <a:srgbClr val="C00000"/>
            </a:solidFill>
            <a:prstDash val="dash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1153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e we really moving forward? | CAP Reform"/>
          <p:cNvPicPr>
            <a:picLocks noChangeAspect="1"/>
          </p:cNvPicPr>
          <p:nvPr/>
        </p:nvPicPr>
        <p:blipFill rotWithShape="1">
          <a:blip r:embed="rId3"/>
          <a:srcRect b="15585"/>
          <a:stretch/>
        </p:blipFill>
        <p:spPr>
          <a:xfrm>
            <a:off x="-386" y="0"/>
            <a:ext cx="12436475" cy="6994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Journey</a:t>
            </a:r>
          </a:p>
        </p:txBody>
      </p:sp>
      <p:sp>
        <p:nvSpPr>
          <p:cNvPr id="12" name="Speech Bubble: Rectangle 11"/>
          <p:cNvSpPr/>
          <p:nvPr/>
        </p:nvSpPr>
        <p:spPr bwMode="auto">
          <a:xfrm>
            <a:off x="6261151" y="2765750"/>
            <a:ext cx="1602988" cy="914390"/>
          </a:xfrm>
          <a:prstGeom prst="wedgeRectCallout">
            <a:avLst>
              <a:gd name="adj1" fmla="val -41231"/>
              <a:gd name="adj2" fmla="val 1032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Modern Management</a:t>
            </a:r>
          </a:p>
        </p:txBody>
      </p:sp>
      <p:sp>
        <p:nvSpPr>
          <p:cNvPr id="13" name="Speech Bubble: Rectangle 12"/>
          <p:cNvSpPr/>
          <p:nvPr/>
        </p:nvSpPr>
        <p:spPr bwMode="auto">
          <a:xfrm>
            <a:off x="1280531" y="4594530"/>
            <a:ext cx="2285975" cy="1005829"/>
          </a:xfrm>
          <a:prstGeom prst="wedgeRectCallout">
            <a:avLst>
              <a:gd name="adj1" fmla="val 4242"/>
              <a:gd name="adj2" fmla="val 101849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Traditional Management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12810" y="4156510"/>
            <a:ext cx="2378111" cy="1192659"/>
            <a:chOff x="4115689" y="4266533"/>
            <a:chExt cx="2378111" cy="1192659"/>
          </a:xfr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</p:grpSpPr>
        <p:sp>
          <p:nvSpPr>
            <p:cNvPr id="14" name="Trapezoid 13"/>
            <p:cNvSpPr/>
            <p:nvPr/>
          </p:nvSpPr>
          <p:spPr bwMode="auto">
            <a:xfrm rot="3104758">
              <a:off x="4979583" y="3944975"/>
              <a:ext cx="650323" cy="2378111"/>
            </a:xfrm>
            <a:prstGeom prst="trapezoid">
              <a:avLst>
                <a:gd name="adj" fmla="val 44597"/>
              </a:avLst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3231030">
              <a:off x="6181176" y="4305473"/>
              <a:ext cx="212116" cy="134236"/>
            </a:xfrm>
            <a:prstGeom prst="triangle">
              <a:avLst>
                <a:gd name="adj" fmla="val 50509"/>
              </a:avLst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37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options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1764" y="2484953"/>
            <a:ext cx="2689524" cy="6566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Identity and Authentication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1764" y="3212497"/>
            <a:ext cx="2689524" cy="6566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Membership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06650" y="2484953"/>
            <a:ext cx="4294065" cy="656647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Active Directory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06650" y="3212497"/>
            <a:ext cx="4294065" cy="656647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Domain Join | Workgroup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570499" y="2484953"/>
            <a:ext cx="4299643" cy="656647"/>
          </a:xfrm>
          <a:prstGeom prst="rect">
            <a:avLst/>
          </a:prstGeom>
          <a:solidFill>
            <a:srgbClr val="FFFFFF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Azure Active Directory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570499" y="3212497"/>
            <a:ext cx="4299643" cy="656647"/>
          </a:xfrm>
          <a:prstGeom prst="rect">
            <a:avLst/>
          </a:prstGeom>
          <a:solidFill>
            <a:srgbClr val="FFFFFF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Azure Active Directory join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29707" y="4670283"/>
            <a:ext cx="2689523" cy="6566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Applications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6649" y="4686063"/>
            <a:ext cx="4294065" cy="656647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Win32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588135" y="4670283"/>
            <a:ext cx="4289927" cy="656647"/>
          </a:xfrm>
          <a:prstGeom prst="rect">
            <a:avLst/>
          </a:prstGeom>
          <a:solidFill>
            <a:srgbClr val="FFFFFF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Universal, Centennial, SaaS*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9706" y="5397827"/>
            <a:ext cx="2689523" cy="6566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Agent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203461" y="6150157"/>
            <a:ext cx="4294065" cy="656647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Group Policy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597763" y="6150157"/>
            <a:ext cx="4289927" cy="656647"/>
          </a:xfrm>
          <a:prstGeom prst="rect">
            <a:avLst/>
          </a:prstGeom>
          <a:solidFill>
            <a:srgbClr val="FFFFFF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MDM Policies (OMA-DM)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203461" y="5406521"/>
            <a:ext cx="4294065" cy="656647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SCCM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53616" y="1767398"/>
            <a:ext cx="2689523" cy="6566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Provisioning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203462" y="1763338"/>
            <a:ext cx="4309105" cy="656647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OS Deployment/Imaging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564180" y="1759921"/>
            <a:ext cx="4289927" cy="656647"/>
          </a:xfrm>
          <a:prstGeom prst="rect">
            <a:avLst/>
          </a:prstGeom>
          <a:solidFill>
            <a:srgbClr val="FFFFFF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AAD Join and Auto enrollment into Intune / Provisioning Package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41765" y="3949279"/>
            <a:ext cx="2689523" cy="6566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Software Updates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203461" y="3949279"/>
            <a:ext cx="4294065" cy="656647"/>
          </a:xfrm>
          <a:prstGeom prst="rect">
            <a:avLst/>
          </a:prstGeom>
          <a:solidFill>
            <a:srgbClr val="FF8C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Granular patch selection, targeting, scheduling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7564179" y="3942739"/>
            <a:ext cx="4313882" cy="656647"/>
          </a:xfrm>
          <a:prstGeom prst="rect">
            <a:avLst/>
          </a:prstGeom>
          <a:solidFill>
            <a:srgbClr val="FFFFFF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Windows Update for Business, light scheduling with rings/deferrals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597763" y="5395361"/>
            <a:ext cx="4289927" cy="656647"/>
          </a:xfrm>
          <a:prstGeom prst="rect">
            <a:avLst/>
          </a:prstGeom>
          <a:solidFill>
            <a:srgbClr val="FFFFFF"/>
          </a:soli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Inbox MDM (OMA-DM)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24518" y="6141140"/>
            <a:ext cx="2689523" cy="65664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0" rIns="0" bIns="4663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29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Policy</a:t>
            </a:r>
          </a:p>
        </p:txBody>
      </p:sp>
      <p:sp>
        <p:nvSpPr>
          <p:cNvPr id="61" name="Title 3"/>
          <p:cNvSpPr txBox="1">
            <a:spLocks/>
          </p:cNvSpPr>
          <p:nvPr/>
        </p:nvSpPr>
        <p:spPr>
          <a:xfrm>
            <a:off x="3188473" y="1140032"/>
            <a:ext cx="4309053" cy="521693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Traditional Management</a:t>
            </a:r>
          </a:p>
        </p:txBody>
      </p:sp>
      <p:sp>
        <p:nvSpPr>
          <p:cNvPr id="62" name="Title 3"/>
          <p:cNvSpPr txBox="1">
            <a:spLocks/>
          </p:cNvSpPr>
          <p:nvPr/>
        </p:nvSpPr>
        <p:spPr>
          <a:xfrm>
            <a:off x="7539994" y="1147434"/>
            <a:ext cx="4314113" cy="514292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2" normalizeH="0" baseline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Modern Management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383628" y="1211287"/>
            <a:ext cx="640073" cy="420151"/>
            <a:chOff x="673036" y="4654336"/>
            <a:chExt cx="313392" cy="205714"/>
          </a:xfrm>
          <a:solidFill>
            <a:srgbClr val="FFFFFF"/>
          </a:solidFill>
        </p:grpSpPr>
        <p:sp>
          <p:nvSpPr>
            <p:cNvPr id="30" name="Rectangle 2050"/>
            <p:cNvSpPr>
              <a:spLocks noChangeArrowheads="1"/>
            </p:cNvSpPr>
            <p:nvPr/>
          </p:nvSpPr>
          <p:spPr bwMode="auto">
            <a:xfrm>
              <a:off x="787142" y="4794961"/>
              <a:ext cx="14464" cy="3053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2051"/>
            <p:cNvSpPr>
              <a:spLocks noChangeArrowheads="1"/>
            </p:cNvSpPr>
            <p:nvPr/>
          </p:nvSpPr>
          <p:spPr bwMode="auto">
            <a:xfrm>
              <a:off x="756607" y="4814247"/>
              <a:ext cx="75536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052"/>
            <p:cNvSpPr>
              <a:spLocks/>
            </p:cNvSpPr>
            <p:nvPr/>
          </p:nvSpPr>
          <p:spPr bwMode="auto">
            <a:xfrm>
              <a:off x="673036" y="4654336"/>
              <a:ext cx="242678" cy="151875"/>
            </a:xfrm>
            <a:custGeom>
              <a:avLst/>
              <a:gdLst>
                <a:gd name="T0" fmla="*/ 186 w 302"/>
                <a:gd name="T1" fmla="*/ 189 h 189"/>
                <a:gd name="T2" fmla="*/ 0 w 302"/>
                <a:gd name="T3" fmla="*/ 189 h 189"/>
                <a:gd name="T4" fmla="*/ 0 w 302"/>
                <a:gd name="T5" fmla="*/ 0 h 189"/>
                <a:gd name="T6" fmla="*/ 302 w 302"/>
                <a:gd name="T7" fmla="*/ 0 h 189"/>
                <a:gd name="T8" fmla="*/ 302 w 302"/>
                <a:gd name="T9" fmla="*/ 66 h 189"/>
                <a:gd name="T10" fmla="*/ 283 w 302"/>
                <a:gd name="T11" fmla="*/ 66 h 189"/>
                <a:gd name="T12" fmla="*/ 283 w 302"/>
                <a:gd name="T13" fmla="*/ 19 h 189"/>
                <a:gd name="T14" fmla="*/ 19 w 302"/>
                <a:gd name="T15" fmla="*/ 19 h 189"/>
                <a:gd name="T16" fmla="*/ 19 w 302"/>
                <a:gd name="T17" fmla="*/ 170 h 189"/>
                <a:gd name="T18" fmla="*/ 186 w 302"/>
                <a:gd name="T19" fmla="*/ 170 h 189"/>
                <a:gd name="T20" fmla="*/ 186 w 302"/>
                <a:gd name="T2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189">
                  <a:moveTo>
                    <a:pt x="186" y="189"/>
                  </a:moveTo>
                  <a:lnTo>
                    <a:pt x="0" y="189"/>
                  </a:lnTo>
                  <a:lnTo>
                    <a:pt x="0" y="0"/>
                  </a:lnTo>
                  <a:lnTo>
                    <a:pt x="302" y="0"/>
                  </a:lnTo>
                  <a:lnTo>
                    <a:pt x="302" y="66"/>
                  </a:lnTo>
                  <a:lnTo>
                    <a:pt x="283" y="66"/>
                  </a:lnTo>
                  <a:lnTo>
                    <a:pt x="283" y="19"/>
                  </a:lnTo>
                  <a:lnTo>
                    <a:pt x="19" y="19"/>
                  </a:lnTo>
                  <a:lnTo>
                    <a:pt x="19" y="170"/>
                  </a:lnTo>
                  <a:lnTo>
                    <a:pt x="186" y="170"/>
                  </a:lnTo>
                  <a:lnTo>
                    <a:pt x="186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2053"/>
            <p:cNvSpPr>
              <a:spLocks noChangeArrowheads="1"/>
            </p:cNvSpPr>
            <p:nvPr/>
          </p:nvSpPr>
          <p:spPr bwMode="auto">
            <a:xfrm>
              <a:off x="726071" y="4737908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2054"/>
            <p:cNvSpPr>
              <a:spLocks noChangeArrowheads="1"/>
            </p:cNvSpPr>
            <p:nvPr/>
          </p:nvSpPr>
          <p:spPr bwMode="auto">
            <a:xfrm>
              <a:off x="726071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2055"/>
            <p:cNvSpPr>
              <a:spLocks noChangeArrowheads="1"/>
            </p:cNvSpPr>
            <p:nvPr/>
          </p:nvSpPr>
          <p:spPr bwMode="auto">
            <a:xfrm>
              <a:off x="756607" y="4737908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2056"/>
            <p:cNvSpPr>
              <a:spLocks noChangeArrowheads="1"/>
            </p:cNvSpPr>
            <p:nvPr/>
          </p:nvSpPr>
          <p:spPr bwMode="auto">
            <a:xfrm>
              <a:off x="756607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2057"/>
            <p:cNvSpPr>
              <a:spLocks noChangeArrowheads="1"/>
            </p:cNvSpPr>
            <p:nvPr/>
          </p:nvSpPr>
          <p:spPr bwMode="auto">
            <a:xfrm>
              <a:off x="787142" y="4737908"/>
              <a:ext cx="14464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2058"/>
            <p:cNvSpPr>
              <a:spLocks noChangeArrowheads="1"/>
            </p:cNvSpPr>
            <p:nvPr/>
          </p:nvSpPr>
          <p:spPr bwMode="auto">
            <a:xfrm>
              <a:off x="787142" y="4707372"/>
              <a:ext cx="14464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2059"/>
            <p:cNvSpPr>
              <a:spLocks noChangeArrowheads="1"/>
            </p:cNvSpPr>
            <p:nvPr/>
          </p:nvSpPr>
          <p:spPr bwMode="auto">
            <a:xfrm>
              <a:off x="816875" y="4737908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2060"/>
            <p:cNvSpPr>
              <a:spLocks noChangeArrowheads="1"/>
            </p:cNvSpPr>
            <p:nvPr/>
          </p:nvSpPr>
          <p:spPr bwMode="auto">
            <a:xfrm>
              <a:off x="816875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2061"/>
            <p:cNvSpPr>
              <a:spLocks noChangeArrowheads="1"/>
            </p:cNvSpPr>
            <p:nvPr/>
          </p:nvSpPr>
          <p:spPr bwMode="auto">
            <a:xfrm>
              <a:off x="847410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062"/>
            <p:cNvSpPr>
              <a:spLocks/>
            </p:cNvSpPr>
            <p:nvPr/>
          </p:nvSpPr>
          <p:spPr bwMode="auto">
            <a:xfrm>
              <a:off x="904464" y="4758800"/>
              <a:ext cx="37768" cy="66696"/>
            </a:xfrm>
            <a:custGeom>
              <a:avLst/>
              <a:gdLst>
                <a:gd name="T0" fmla="*/ 33 w 47"/>
                <a:gd name="T1" fmla="*/ 83 h 83"/>
                <a:gd name="T2" fmla="*/ 0 w 47"/>
                <a:gd name="T3" fmla="*/ 50 h 83"/>
                <a:gd name="T4" fmla="*/ 0 w 47"/>
                <a:gd name="T5" fmla="*/ 0 h 83"/>
                <a:gd name="T6" fmla="*/ 19 w 47"/>
                <a:gd name="T7" fmla="*/ 0 h 83"/>
                <a:gd name="T8" fmla="*/ 19 w 47"/>
                <a:gd name="T9" fmla="*/ 40 h 83"/>
                <a:gd name="T10" fmla="*/ 47 w 47"/>
                <a:gd name="T11" fmla="*/ 69 h 83"/>
                <a:gd name="T12" fmla="*/ 33 w 47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3">
                  <a:moveTo>
                    <a:pt x="33" y="83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0"/>
                  </a:lnTo>
                  <a:lnTo>
                    <a:pt x="47" y="69"/>
                  </a:lnTo>
                  <a:lnTo>
                    <a:pt x="33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2063"/>
            <p:cNvSpPr>
              <a:spLocks/>
            </p:cNvSpPr>
            <p:nvPr/>
          </p:nvSpPr>
          <p:spPr bwMode="auto">
            <a:xfrm>
              <a:off x="847410" y="4741925"/>
              <a:ext cx="36161" cy="36161"/>
            </a:xfrm>
            <a:custGeom>
              <a:avLst/>
              <a:gdLst>
                <a:gd name="T0" fmla="*/ 45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9 w 45"/>
                <a:gd name="T7" fmla="*/ 0 h 45"/>
                <a:gd name="T8" fmla="*/ 19 w 45"/>
                <a:gd name="T9" fmla="*/ 26 h 45"/>
                <a:gd name="T10" fmla="*/ 45 w 45"/>
                <a:gd name="T11" fmla="*/ 26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45" y="26"/>
                  </a:lnTo>
                  <a:lnTo>
                    <a:pt x="45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2064"/>
            <p:cNvSpPr>
              <a:spLocks/>
            </p:cNvSpPr>
            <p:nvPr/>
          </p:nvSpPr>
          <p:spPr bwMode="auto">
            <a:xfrm>
              <a:off x="851428" y="4722640"/>
              <a:ext cx="135000" cy="137410"/>
            </a:xfrm>
            <a:custGeom>
              <a:avLst/>
              <a:gdLst>
                <a:gd name="T0" fmla="*/ 34 w 71"/>
                <a:gd name="T1" fmla="*/ 72 h 72"/>
                <a:gd name="T2" fmla="*/ 0 w 71"/>
                <a:gd name="T3" fmla="*/ 45 h 72"/>
                <a:gd name="T4" fmla="*/ 7 w 71"/>
                <a:gd name="T5" fmla="*/ 43 h 72"/>
                <a:gd name="T6" fmla="*/ 34 w 71"/>
                <a:gd name="T7" fmla="*/ 64 h 72"/>
                <a:gd name="T8" fmla="*/ 63 w 71"/>
                <a:gd name="T9" fmla="*/ 36 h 72"/>
                <a:gd name="T10" fmla="*/ 34 w 71"/>
                <a:gd name="T11" fmla="*/ 8 h 72"/>
                <a:gd name="T12" fmla="*/ 8 w 71"/>
                <a:gd name="T13" fmla="*/ 26 h 72"/>
                <a:gd name="T14" fmla="*/ 0 w 71"/>
                <a:gd name="T15" fmla="*/ 24 h 72"/>
                <a:gd name="T16" fmla="*/ 34 w 71"/>
                <a:gd name="T17" fmla="*/ 0 h 72"/>
                <a:gd name="T18" fmla="*/ 71 w 71"/>
                <a:gd name="T19" fmla="*/ 36 h 72"/>
                <a:gd name="T20" fmla="*/ 34 w 71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2">
                  <a:moveTo>
                    <a:pt x="34" y="72"/>
                  </a:moveTo>
                  <a:cubicBezTo>
                    <a:pt x="18" y="72"/>
                    <a:pt x="4" y="61"/>
                    <a:pt x="0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1" y="55"/>
                    <a:pt x="22" y="64"/>
                    <a:pt x="34" y="64"/>
                  </a:cubicBezTo>
                  <a:cubicBezTo>
                    <a:pt x="50" y="64"/>
                    <a:pt x="63" y="51"/>
                    <a:pt x="63" y="36"/>
                  </a:cubicBezTo>
                  <a:cubicBezTo>
                    <a:pt x="63" y="20"/>
                    <a:pt x="50" y="8"/>
                    <a:pt x="34" y="8"/>
                  </a:cubicBezTo>
                  <a:cubicBezTo>
                    <a:pt x="23" y="8"/>
                    <a:pt x="12" y="15"/>
                    <a:pt x="8" y="2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9"/>
                    <a:pt x="19" y="0"/>
                    <a:pt x="34" y="0"/>
                  </a:cubicBezTo>
                  <a:cubicBezTo>
                    <a:pt x="54" y="0"/>
                    <a:pt x="71" y="16"/>
                    <a:pt x="71" y="36"/>
                  </a:cubicBezTo>
                  <a:cubicBezTo>
                    <a:pt x="71" y="56"/>
                    <a:pt x="54" y="72"/>
                    <a:pt x="3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Freeform 1907"/>
          <p:cNvSpPr>
            <a:spLocks noEditPoints="1"/>
          </p:cNvSpPr>
          <p:nvPr/>
        </p:nvSpPr>
        <p:spPr bwMode="auto">
          <a:xfrm>
            <a:off x="7756229" y="1206588"/>
            <a:ext cx="601600" cy="377193"/>
          </a:xfrm>
          <a:custGeom>
            <a:avLst/>
            <a:gdLst>
              <a:gd name="T0" fmla="*/ 85 w 160"/>
              <a:gd name="T1" fmla="*/ 10 h 100"/>
              <a:gd name="T2" fmla="*/ 109 w 160"/>
              <a:gd name="T3" fmla="*/ 33 h 100"/>
              <a:gd name="T4" fmla="*/ 120 w 160"/>
              <a:gd name="T5" fmla="*/ 30 h 100"/>
              <a:gd name="T6" fmla="*/ 140 w 160"/>
              <a:gd name="T7" fmla="*/ 50 h 100"/>
              <a:gd name="T8" fmla="*/ 139 w 160"/>
              <a:gd name="T9" fmla="*/ 56 h 100"/>
              <a:gd name="T10" fmla="*/ 150 w 160"/>
              <a:gd name="T11" fmla="*/ 72 h 100"/>
              <a:gd name="T12" fmla="*/ 132 w 160"/>
              <a:gd name="T13" fmla="*/ 90 h 100"/>
              <a:gd name="T14" fmla="*/ 130 w 160"/>
              <a:gd name="T15" fmla="*/ 90 h 100"/>
              <a:gd name="T16" fmla="*/ 130 w 160"/>
              <a:gd name="T17" fmla="*/ 90 h 100"/>
              <a:gd name="T18" fmla="*/ 30 w 160"/>
              <a:gd name="T19" fmla="*/ 90 h 100"/>
              <a:gd name="T20" fmla="*/ 10 w 160"/>
              <a:gd name="T21" fmla="*/ 70 h 100"/>
              <a:gd name="T22" fmla="*/ 30 w 160"/>
              <a:gd name="T23" fmla="*/ 50 h 100"/>
              <a:gd name="T24" fmla="*/ 33 w 160"/>
              <a:gd name="T25" fmla="*/ 50 h 100"/>
              <a:gd name="T26" fmla="*/ 51 w 160"/>
              <a:gd name="T27" fmla="*/ 40 h 100"/>
              <a:gd name="T28" fmla="*/ 61 w 160"/>
              <a:gd name="T29" fmla="*/ 42 h 100"/>
              <a:gd name="T30" fmla="*/ 60 w 160"/>
              <a:gd name="T31" fmla="*/ 35 h 100"/>
              <a:gd name="T32" fmla="*/ 85 w 160"/>
              <a:gd name="T33" fmla="*/ 10 h 100"/>
              <a:gd name="T34" fmla="*/ 85 w 160"/>
              <a:gd name="T35" fmla="*/ 0 h 100"/>
              <a:gd name="T36" fmla="*/ 50 w 160"/>
              <a:gd name="T37" fmla="*/ 30 h 100"/>
              <a:gd name="T38" fmla="*/ 28 w 160"/>
              <a:gd name="T39" fmla="*/ 40 h 100"/>
              <a:gd name="T40" fmla="*/ 0 w 160"/>
              <a:gd name="T41" fmla="*/ 70 h 100"/>
              <a:gd name="T42" fmla="*/ 30 w 160"/>
              <a:gd name="T43" fmla="*/ 100 h 100"/>
              <a:gd name="T44" fmla="*/ 130 w 160"/>
              <a:gd name="T45" fmla="*/ 100 h 100"/>
              <a:gd name="T46" fmla="*/ 132 w 160"/>
              <a:gd name="T47" fmla="*/ 100 h 100"/>
              <a:gd name="T48" fmla="*/ 160 w 160"/>
              <a:gd name="T49" fmla="*/ 72 h 100"/>
              <a:gd name="T50" fmla="*/ 150 w 160"/>
              <a:gd name="T51" fmla="*/ 51 h 100"/>
              <a:gd name="T52" fmla="*/ 150 w 160"/>
              <a:gd name="T53" fmla="*/ 50 h 100"/>
              <a:gd name="T54" fmla="*/ 120 w 160"/>
              <a:gd name="T55" fmla="*/ 20 h 100"/>
              <a:gd name="T56" fmla="*/ 116 w 160"/>
              <a:gd name="T57" fmla="*/ 20 h 100"/>
              <a:gd name="T58" fmla="*/ 85 w 160"/>
              <a:gd name="T5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00">
                <a:moveTo>
                  <a:pt x="85" y="10"/>
                </a:moveTo>
                <a:cubicBezTo>
                  <a:pt x="98" y="10"/>
                  <a:pt x="108" y="20"/>
                  <a:pt x="109" y="33"/>
                </a:cubicBezTo>
                <a:cubicBezTo>
                  <a:pt x="112" y="31"/>
                  <a:pt x="116" y="30"/>
                  <a:pt x="120" y="30"/>
                </a:cubicBezTo>
                <a:cubicBezTo>
                  <a:pt x="131" y="30"/>
                  <a:pt x="140" y="39"/>
                  <a:pt x="140" y="50"/>
                </a:cubicBezTo>
                <a:cubicBezTo>
                  <a:pt x="140" y="52"/>
                  <a:pt x="139" y="54"/>
                  <a:pt x="139" y="56"/>
                </a:cubicBezTo>
                <a:cubicBezTo>
                  <a:pt x="145" y="59"/>
                  <a:pt x="150" y="65"/>
                  <a:pt x="150" y="72"/>
                </a:cubicBezTo>
                <a:cubicBezTo>
                  <a:pt x="150" y="82"/>
                  <a:pt x="142" y="90"/>
                  <a:pt x="132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30" y="90"/>
                  <a:pt x="30" y="90"/>
                  <a:pt x="30" y="90"/>
                </a:cubicBezTo>
                <a:cubicBezTo>
                  <a:pt x="19" y="90"/>
                  <a:pt x="10" y="81"/>
                  <a:pt x="10" y="70"/>
                </a:cubicBezTo>
                <a:cubicBezTo>
                  <a:pt x="10" y="59"/>
                  <a:pt x="19" y="50"/>
                  <a:pt x="30" y="50"/>
                </a:cubicBezTo>
                <a:cubicBezTo>
                  <a:pt x="31" y="50"/>
                  <a:pt x="32" y="50"/>
                  <a:pt x="33" y="50"/>
                </a:cubicBezTo>
                <a:cubicBezTo>
                  <a:pt x="37" y="44"/>
                  <a:pt x="43" y="40"/>
                  <a:pt x="51" y="40"/>
                </a:cubicBezTo>
                <a:cubicBezTo>
                  <a:pt x="55" y="40"/>
                  <a:pt x="58" y="41"/>
                  <a:pt x="61" y="42"/>
                </a:cubicBezTo>
                <a:cubicBezTo>
                  <a:pt x="60" y="40"/>
                  <a:pt x="60" y="37"/>
                  <a:pt x="60" y="35"/>
                </a:cubicBezTo>
                <a:cubicBezTo>
                  <a:pt x="60" y="21"/>
                  <a:pt x="71" y="10"/>
                  <a:pt x="85" y="10"/>
                </a:cubicBezTo>
                <a:moveTo>
                  <a:pt x="85" y="0"/>
                </a:moveTo>
                <a:cubicBezTo>
                  <a:pt x="67" y="0"/>
                  <a:pt x="52" y="13"/>
                  <a:pt x="50" y="30"/>
                </a:cubicBezTo>
                <a:cubicBezTo>
                  <a:pt x="42" y="30"/>
                  <a:pt x="34" y="34"/>
                  <a:pt x="28" y="40"/>
                </a:cubicBezTo>
                <a:cubicBezTo>
                  <a:pt x="12" y="41"/>
                  <a:pt x="0" y="54"/>
                  <a:pt x="0" y="70"/>
                </a:cubicBezTo>
                <a:cubicBezTo>
                  <a:pt x="0" y="86"/>
                  <a:pt x="13" y="100"/>
                  <a:pt x="30" y="100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48" y="100"/>
                  <a:pt x="160" y="88"/>
                  <a:pt x="160" y="72"/>
                </a:cubicBezTo>
                <a:cubicBezTo>
                  <a:pt x="160" y="64"/>
                  <a:pt x="156" y="56"/>
                  <a:pt x="150" y="51"/>
                </a:cubicBezTo>
                <a:cubicBezTo>
                  <a:pt x="150" y="51"/>
                  <a:pt x="150" y="50"/>
                  <a:pt x="150" y="50"/>
                </a:cubicBezTo>
                <a:cubicBezTo>
                  <a:pt x="150" y="33"/>
                  <a:pt x="136" y="20"/>
                  <a:pt x="120" y="20"/>
                </a:cubicBezTo>
                <a:cubicBezTo>
                  <a:pt x="119" y="20"/>
                  <a:pt x="117" y="20"/>
                  <a:pt x="116" y="20"/>
                </a:cubicBezTo>
                <a:cubicBezTo>
                  <a:pt x="111" y="8"/>
                  <a:pt x="99" y="0"/>
                  <a:pt x="85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0217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  <p:bldP spid="26" grpId="0" animBg="1"/>
      <p:bldP spid="27" grpId="0" animBg="1"/>
      <p:bldP spid="25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choose?</a:t>
            </a:r>
          </a:p>
        </p:txBody>
      </p:sp>
    </p:spTree>
    <p:extLst>
      <p:ext uri="{BB962C8B-B14F-4D97-AF65-F5344CB8AC3E}">
        <p14:creationId xmlns:p14="http://schemas.microsoft.com/office/powerpoint/2010/main" val="340770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Lifecycle – Modern Management</a:t>
            </a:r>
          </a:p>
        </p:txBody>
      </p:sp>
      <p:sp>
        <p:nvSpPr>
          <p:cNvPr id="5" name="Oval 4"/>
          <p:cNvSpPr/>
          <p:nvPr/>
        </p:nvSpPr>
        <p:spPr>
          <a:xfrm>
            <a:off x="681683" y="1941831"/>
            <a:ext cx="1610191" cy="1604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Acquire Windows</a:t>
            </a:r>
          </a:p>
        </p:txBody>
      </p:sp>
      <p:sp>
        <p:nvSpPr>
          <p:cNvPr id="6" name="Oval 5"/>
          <p:cNvSpPr/>
          <p:nvPr/>
        </p:nvSpPr>
        <p:spPr>
          <a:xfrm>
            <a:off x="2706496" y="4630233"/>
            <a:ext cx="1667065" cy="15335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Deploy</a:t>
            </a:r>
          </a:p>
        </p:txBody>
      </p:sp>
      <p:sp>
        <p:nvSpPr>
          <p:cNvPr id="7" name="Oval 6"/>
          <p:cNvSpPr/>
          <p:nvPr/>
        </p:nvSpPr>
        <p:spPr>
          <a:xfrm>
            <a:off x="4373452" y="2856301"/>
            <a:ext cx="1592693" cy="161828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Identity </a:t>
            </a:r>
          </a:p>
        </p:txBody>
      </p:sp>
      <p:sp>
        <p:nvSpPr>
          <p:cNvPr id="8" name="Oval 7"/>
          <p:cNvSpPr/>
          <p:nvPr/>
        </p:nvSpPr>
        <p:spPr>
          <a:xfrm>
            <a:off x="6720299" y="3045364"/>
            <a:ext cx="1833766" cy="1627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Security</a:t>
            </a:r>
          </a:p>
        </p:txBody>
      </p:sp>
      <p:sp>
        <p:nvSpPr>
          <p:cNvPr id="9" name="Oval 8"/>
          <p:cNvSpPr/>
          <p:nvPr/>
        </p:nvSpPr>
        <p:spPr>
          <a:xfrm>
            <a:off x="10146649" y="1912181"/>
            <a:ext cx="1930203" cy="17918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Update</a:t>
            </a:r>
          </a:p>
        </p:txBody>
      </p:sp>
      <p:sp>
        <p:nvSpPr>
          <p:cNvPr id="10" name="Arrow: Curved Down 9"/>
          <p:cNvSpPr/>
          <p:nvPr/>
        </p:nvSpPr>
        <p:spPr>
          <a:xfrm rot="1523561" flipV="1">
            <a:off x="959159" y="5738575"/>
            <a:ext cx="1903541" cy="795611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1" name="Arrow: Curved Down 10"/>
          <p:cNvSpPr/>
          <p:nvPr/>
        </p:nvSpPr>
        <p:spPr>
          <a:xfrm rot="18784932">
            <a:off x="2264020" y="3042152"/>
            <a:ext cx="2375919" cy="877144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2" name="Arrow: Curved Up 11"/>
          <p:cNvSpPr/>
          <p:nvPr/>
        </p:nvSpPr>
        <p:spPr>
          <a:xfrm rot="1394592">
            <a:off x="4613946" y="5136492"/>
            <a:ext cx="2823245" cy="1046211"/>
          </a:xfrm>
          <a:prstGeom prst="curved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3" name="Arrow: Curved Down 12"/>
          <p:cNvSpPr/>
          <p:nvPr/>
        </p:nvSpPr>
        <p:spPr>
          <a:xfrm rot="20536083">
            <a:off x="7461279" y="1591410"/>
            <a:ext cx="2908637" cy="943706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4" name="Arrow: Curved Down 13"/>
          <p:cNvSpPr/>
          <p:nvPr/>
        </p:nvSpPr>
        <p:spPr>
          <a:xfrm rot="18381408" flipH="1" flipV="1">
            <a:off x="10012934" y="4405054"/>
            <a:ext cx="2908637" cy="869187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8635" y="3790461"/>
            <a:ext cx="1599469" cy="15746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Manage licenses</a:t>
            </a:r>
          </a:p>
        </p:txBody>
      </p:sp>
      <p:sp>
        <p:nvSpPr>
          <p:cNvPr id="4" name="Arrow: Curved Right 3"/>
          <p:cNvSpPr/>
          <p:nvPr/>
        </p:nvSpPr>
        <p:spPr>
          <a:xfrm rot="21133130">
            <a:off x="6321" y="3072243"/>
            <a:ext cx="710547" cy="1486749"/>
          </a:xfrm>
          <a:prstGeom prst="curv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610769" y="3335891"/>
            <a:ext cx="1833766" cy="1627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App Mgmt</a:t>
            </a:r>
          </a:p>
        </p:txBody>
      </p:sp>
      <p:sp>
        <p:nvSpPr>
          <p:cNvPr id="32" name="Oval 31"/>
          <p:cNvSpPr/>
          <p:nvPr/>
        </p:nvSpPr>
        <p:spPr>
          <a:xfrm>
            <a:off x="7408457" y="4684572"/>
            <a:ext cx="1833766" cy="162707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Analytics &amp; </a:t>
            </a: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rPr>
              <a:t>Mgmt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89882" y="2730577"/>
            <a:ext cx="4406936" cy="3735708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59798" y="1668482"/>
            <a:ext cx="2575196" cy="4146462"/>
          </a:xfrm>
          <a:prstGeom prst="ellipse">
            <a:avLst/>
          </a:prstGeom>
          <a:noFill/>
          <a:ln>
            <a:solidFill>
              <a:srgbClr val="C00000"/>
            </a:solidFill>
            <a:prstDash val="dash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9" name="Speech Bubble: Rectangle 28"/>
          <p:cNvSpPr/>
          <p:nvPr/>
        </p:nvSpPr>
        <p:spPr bwMode="auto">
          <a:xfrm>
            <a:off x="5937603" y="6326058"/>
            <a:ext cx="1497159" cy="618252"/>
          </a:xfrm>
          <a:prstGeom prst="wedgeRectCallout">
            <a:avLst>
              <a:gd name="adj1" fmla="val 68515"/>
              <a:gd name="adj2" fmla="val -46856"/>
            </a:avLst>
          </a:prstGeom>
          <a:noFill/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4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Settings and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205197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C6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8D7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C6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C6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C6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8D7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8D7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8D7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7" grpId="0" animBg="1"/>
      <p:bldP spid="4" grpId="0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15" grpId="0" animBg="1"/>
      <p:bldP spid="15" grpId="1" animBg="1"/>
      <p:bldP spid="1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8710" y="3219369"/>
            <a:ext cx="5394965" cy="738664"/>
          </a:xfrm>
        </p:spPr>
        <p:txBody>
          <a:bodyPr/>
          <a:lstStyle/>
          <a:p>
            <a:r>
              <a:rPr lang="en-US" dirty="0"/>
              <a:t>Identity &amp; Membership</a:t>
            </a:r>
          </a:p>
        </p:txBody>
      </p:sp>
      <p:sp>
        <p:nvSpPr>
          <p:cNvPr id="5" name="Flowchart: Decision 4"/>
          <p:cNvSpPr/>
          <p:nvPr/>
        </p:nvSpPr>
        <p:spPr bwMode="auto">
          <a:xfrm>
            <a:off x="7864139" y="292047"/>
            <a:ext cx="1920219" cy="91439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Device is Primarily on the go?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67812" y="1212849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058675" y="1212849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6576372" y="2674311"/>
            <a:ext cx="1005829" cy="365756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Domain Join</a:t>
            </a: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6530652" y="4137335"/>
            <a:ext cx="1097268" cy="822951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Traditional Management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Domain Join + SCCM</a:t>
            </a:r>
          </a:p>
        </p:txBody>
      </p:sp>
      <p:sp>
        <p:nvSpPr>
          <p:cNvPr id="10" name="Flowchart: Decision 9"/>
          <p:cNvSpPr/>
          <p:nvPr/>
        </p:nvSpPr>
        <p:spPr bwMode="auto">
          <a:xfrm>
            <a:off x="8790529" y="2217116"/>
            <a:ext cx="1920219" cy="91439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Device is Domain joined?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967578" y="3405824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881626" y="3405823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8790528" y="4045896"/>
            <a:ext cx="1920219" cy="91439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COD or BYOD?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934095" y="5051725"/>
            <a:ext cx="1118751" cy="6879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COD</a:t>
            </a:r>
          </a:p>
        </p:txBody>
      </p:sp>
      <p:sp>
        <p:nvSpPr>
          <p:cNvPr id="16" name="Flowchart: Alternate Process 15"/>
          <p:cNvSpPr/>
          <p:nvPr/>
        </p:nvSpPr>
        <p:spPr bwMode="auto">
          <a:xfrm>
            <a:off x="7945017" y="6057554"/>
            <a:ext cx="1097268" cy="822951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Modern Management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MDM + AADJ</a:t>
            </a:r>
          </a:p>
        </p:txBody>
      </p:sp>
      <p:cxnSp>
        <p:nvCxnSpPr>
          <p:cNvPr id="22" name="Connector: Elbow 21"/>
          <p:cNvCxnSpPr>
            <a:stCxn id="5" idx="1"/>
            <a:endCxn id="6" idx="0"/>
          </p:cNvCxnSpPr>
          <p:nvPr/>
        </p:nvCxnSpPr>
        <p:spPr>
          <a:xfrm rot="10800000" flipV="1">
            <a:off x="7079289" y="749241"/>
            <a:ext cx="784851" cy="463607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stCxn id="5" idx="3"/>
            <a:endCxn id="7" idx="0"/>
          </p:cNvCxnSpPr>
          <p:nvPr/>
        </p:nvCxnSpPr>
        <p:spPr>
          <a:xfrm>
            <a:off x="9784358" y="749242"/>
            <a:ext cx="685793" cy="463607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/>
          <p:cNvCxnSpPr>
            <a:stCxn id="6" idx="2"/>
            <a:endCxn id="8" idx="0"/>
          </p:cNvCxnSpPr>
          <p:nvPr/>
        </p:nvCxnSpPr>
        <p:spPr>
          <a:xfrm rot="5400000">
            <a:off x="6577155" y="2172177"/>
            <a:ext cx="1004267" cy="1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>
            <a:cxnSpLocks/>
            <a:stCxn id="8" idx="2"/>
            <a:endCxn id="9" idx="0"/>
          </p:cNvCxnSpPr>
          <p:nvPr/>
        </p:nvCxnSpPr>
        <p:spPr>
          <a:xfrm rot="5400000">
            <a:off x="6530653" y="3588701"/>
            <a:ext cx="1097268" cy="1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/>
          <p:cNvCxnSpPr>
            <a:cxnSpLocks/>
            <a:stCxn id="14" idx="2"/>
            <a:endCxn id="16" idx="0"/>
          </p:cNvCxnSpPr>
          <p:nvPr/>
        </p:nvCxnSpPr>
        <p:spPr>
          <a:xfrm rot="16200000" flipH="1">
            <a:off x="8334613" y="5898515"/>
            <a:ext cx="317897" cy="180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auto">
          <a:xfrm>
            <a:off x="10585826" y="5051725"/>
            <a:ext cx="1118751" cy="6879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BYOD</a:t>
            </a:r>
          </a:p>
        </p:txBody>
      </p:sp>
      <p:sp>
        <p:nvSpPr>
          <p:cNvPr id="34" name="Flowchart: Alternate Process 33"/>
          <p:cNvSpPr/>
          <p:nvPr/>
        </p:nvSpPr>
        <p:spPr bwMode="auto">
          <a:xfrm>
            <a:off x="10596748" y="6057554"/>
            <a:ext cx="1097268" cy="822951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Modern Management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MDM + Work Account</a:t>
            </a:r>
          </a:p>
        </p:txBody>
      </p:sp>
      <p:cxnSp>
        <p:nvCxnSpPr>
          <p:cNvPr id="35" name="Connector: Elbow 34"/>
          <p:cNvCxnSpPr>
            <a:cxnSpLocks/>
            <a:stCxn id="33" idx="2"/>
            <a:endCxn id="34" idx="0"/>
          </p:cNvCxnSpPr>
          <p:nvPr/>
        </p:nvCxnSpPr>
        <p:spPr>
          <a:xfrm rot="16200000" flipH="1">
            <a:off x="10986344" y="5898515"/>
            <a:ext cx="317897" cy="180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/>
          <p:cNvCxnSpPr>
            <a:stCxn id="7" idx="2"/>
            <a:endCxn id="10" idx="0"/>
          </p:cNvCxnSpPr>
          <p:nvPr/>
        </p:nvCxnSpPr>
        <p:spPr>
          <a:xfrm rot="5400000">
            <a:off x="9836859" y="1583824"/>
            <a:ext cx="547072" cy="719512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/>
          <p:cNvCxnSpPr>
            <a:stCxn id="10" idx="1"/>
            <a:endCxn id="11" idx="0"/>
          </p:cNvCxnSpPr>
          <p:nvPr/>
        </p:nvCxnSpPr>
        <p:spPr>
          <a:xfrm rot="10800000" flipV="1">
            <a:off x="8379055" y="2674310"/>
            <a:ext cx="411475" cy="731513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/>
          <p:cNvCxnSpPr>
            <a:stCxn id="10" idx="3"/>
            <a:endCxn id="12" idx="0"/>
          </p:cNvCxnSpPr>
          <p:nvPr/>
        </p:nvCxnSpPr>
        <p:spPr>
          <a:xfrm>
            <a:off x="10710748" y="2674311"/>
            <a:ext cx="582354" cy="731512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/>
          <p:cNvCxnSpPr>
            <a:cxnSpLocks/>
            <a:stCxn id="11" idx="1"/>
            <a:endCxn id="9" idx="0"/>
          </p:cNvCxnSpPr>
          <p:nvPr/>
        </p:nvCxnSpPr>
        <p:spPr>
          <a:xfrm rot="10800000" flipV="1">
            <a:off x="7079286" y="3634421"/>
            <a:ext cx="888292" cy="502913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/>
          <p:cNvCxnSpPr>
            <a:stCxn id="12" idx="1"/>
            <a:endCxn id="13" idx="0"/>
          </p:cNvCxnSpPr>
          <p:nvPr/>
        </p:nvCxnSpPr>
        <p:spPr>
          <a:xfrm rot="10800000" flipV="1">
            <a:off x="9750638" y="3634420"/>
            <a:ext cx="1130988" cy="411475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/>
          <p:cNvCxnSpPr>
            <a:stCxn id="13" idx="1"/>
            <a:endCxn id="14" idx="0"/>
          </p:cNvCxnSpPr>
          <p:nvPr/>
        </p:nvCxnSpPr>
        <p:spPr>
          <a:xfrm rot="10800000" flipV="1">
            <a:off x="8493472" y="4503091"/>
            <a:ext cx="297057" cy="548634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/>
          <p:cNvCxnSpPr>
            <a:stCxn id="13" idx="3"/>
            <a:endCxn id="33" idx="0"/>
          </p:cNvCxnSpPr>
          <p:nvPr/>
        </p:nvCxnSpPr>
        <p:spPr>
          <a:xfrm>
            <a:off x="10710747" y="4503091"/>
            <a:ext cx="434455" cy="548634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334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624" y="3265088"/>
            <a:ext cx="6326518" cy="738664"/>
          </a:xfrm>
        </p:spPr>
        <p:txBody>
          <a:bodyPr/>
          <a:lstStyle/>
          <a:p>
            <a:r>
              <a:rPr lang="en-US" dirty="0"/>
              <a:t>Settings &amp; Configuration  </a:t>
            </a:r>
          </a:p>
        </p:txBody>
      </p:sp>
      <p:sp>
        <p:nvSpPr>
          <p:cNvPr id="5" name="Flowchart: Decision 4"/>
          <p:cNvSpPr/>
          <p:nvPr/>
        </p:nvSpPr>
        <p:spPr bwMode="auto">
          <a:xfrm>
            <a:off x="7864139" y="292047"/>
            <a:ext cx="1920219" cy="91439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Device is Domain joined?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67812" y="1212849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058675" y="1212849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6530708" y="4594529"/>
            <a:ext cx="1097268" cy="822951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Traditional Management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GP + Config Manager</a:t>
            </a:r>
          </a:p>
        </p:txBody>
      </p:sp>
      <p:sp>
        <p:nvSpPr>
          <p:cNvPr id="10" name="Flowchart: Decision 9"/>
          <p:cNvSpPr/>
          <p:nvPr/>
        </p:nvSpPr>
        <p:spPr bwMode="auto">
          <a:xfrm>
            <a:off x="8790529" y="2217116"/>
            <a:ext cx="1920219" cy="91439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Feature level control required?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967578" y="3405824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881626" y="3405823"/>
            <a:ext cx="822951" cy="4571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No</a:t>
            </a:r>
          </a:p>
        </p:txBody>
      </p:sp>
      <p:cxnSp>
        <p:nvCxnSpPr>
          <p:cNvPr id="16" name="Connector: Elbow 15"/>
          <p:cNvCxnSpPr>
            <a:stCxn id="5" idx="1"/>
            <a:endCxn id="6" idx="0"/>
          </p:cNvCxnSpPr>
          <p:nvPr/>
        </p:nvCxnSpPr>
        <p:spPr>
          <a:xfrm rot="10800000" flipV="1">
            <a:off x="7079289" y="749241"/>
            <a:ext cx="784851" cy="463607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stCxn id="5" idx="3"/>
            <a:endCxn id="7" idx="0"/>
          </p:cNvCxnSpPr>
          <p:nvPr/>
        </p:nvCxnSpPr>
        <p:spPr>
          <a:xfrm>
            <a:off x="9784358" y="749242"/>
            <a:ext cx="685793" cy="463607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cxnSpLocks/>
            <a:stCxn id="6" idx="2"/>
            <a:endCxn id="9" idx="0"/>
          </p:cNvCxnSpPr>
          <p:nvPr/>
        </p:nvCxnSpPr>
        <p:spPr>
          <a:xfrm rot="16200000" flipH="1">
            <a:off x="5617073" y="3132259"/>
            <a:ext cx="2924485" cy="54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Alternate Process 21"/>
          <p:cNvSpPr/>
          <p:nvPr/>
        </p:nvSpPr>
        <p:spPr bwMode="auto">
          <a:xfrm>
            <a:off x="10744467" y="4594530"/>
            <a:ext cx="1097268" cy="822951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Modern Management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MDM + Work Account</a:t>
            </a:r>
          </a:p>
        </p:txBody>
      </p:sp>
      <p:cxnSp>
        <p:nvCxnSpPr>
          <p:cNvPr id="24" name="Connector: Elbow 23"/>
          <p:cNvCxnSpPr>
            <a:stCxn id="7" idx="2"/>
            <a:endCxn id="10" idx="0"/>
          </p:cNvCxnSpPr>
          <p:nvPr/>
        </p:nvCxnSpPr>
        <p:spPr>
          <a:xfrm rot="5400000">
            <a:off x="9836859" y="1583824"/>
            <a:ext cx="547072" cy="719512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/>
          <p:cNvCxnSpPr>
            <a:stCxn id="10" idx="1"/>
            <a:endCxn id="11" idx="0"/>
          </p:cNvCxnSpPr>
          <p:nvPr/>
        </p:nvCxnSpPr>
        <p:spPr>
          <a:xfrm rot="10800000" flipV="1">
            <a:off x="8379055" y="2674310"/>
            <a:ext cx="411475" cy="731513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/>
          <p:cNvCxnSpPr>
            <a:stCxn id="10" idx="3"/>
            <a:endCxn id="12" idx="0"/>
          </p:cNvCxnSpPr>
          <p:nvPr/>
        </p:nvCxnSpPr>
        <p:spPr>
          <a:xfrm>
            <a:off x="10710748" y="2674311"/>
            <a:ext cx="582354" cy="731512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/>
          <p:cNvCxnSpPr>
            <a:stCxn id="11" idx="1"/>
            <a:endCxn id="9" idx="0"/>
          </p:cNvCxnSpPr>
          <p:nvPr/>
        </p:nvCxnSpPr>
        <p:spPr>
          <a:xfrm rot="10800000" flipV="1">
            <a:off x="7079342" y="3634421"/>
            <a:ext cx="888236" cy="960107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/>
          <p:cNvCxnSpPr>
            <a:stCxn id="12" idx="2"/>
            <a:endCxn id="22" idx="0"/>
          </p:cNvCxnSpPr>
          <p:nvPr/>
        </p:nvCxnSpPr>
        <p:spPr>
          <a:xfrm rot="5400000">
            <a:off x="10927346" y="4228774"/>
            <a:ext cx="731512" cy="1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52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specific guidance</a:t>
            </a:r>
          </a:p>
        </p:txBody>
      </p:sp>
    </p:spTree>
    <p:extLst>
      <p:ext uri="{BB962C8B-B14F-4D97-AF65-F5344CB8AC3E}">
        <p14:creationId xmlns:p14="http://schemas.microsoft.com/office/powerpoint/2010/main" val="31609433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New deployment</a:t>
            </a:r>
          </a:p>
          <a:p>
            <a:r>
              <a:rPr lang="en-US" dirty="0"/>
              <a:t>On-Prem to hybrid </a:t>
            </a:r>
          </a:p>
          <a:p>
            <a:r>
              <a:rPr lang="en-US" dirty="0"/>
              <a:t>Start with Office 365</a:t>
            </a:r>
          </a:p>
          <a:p>
            <a:r>
              <a:rPr lang="en-US" dirty="0"/>
              <a:t>Start with mobile + On-Prem</a:t>
            </a:r>
          </a:p>
          <a:p>
            <a:r>
              <a:rPr lang="en-US" dirty="0"/>
              <a:t>On-Prem to cloud</a:t>
            </a:r>
          </a:p>
          <a:p>
            <a:r>
              <a:rPr lang="en-US" dirty="0"/>
              <a:t>Traditional On-</a:t>
            </a:r>
            <a:r>
              <a:rPr lang="en-US" dirty="0" err="1"/>
              <a:t>prem</a:t>
            </a:r>
            <a:r>
              <a:rPr lang="en-US" dirty="0"/>
              <a:t> to modern on-</a:t>
            </a:r>
            <a:r>
              <a:rPr lang="en-US" dirty="0" err="1"/>
              <a:t>prem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1332711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982662"/>
            <a:ext cx="11887200" cy="4998291"/>
          </a:xfrm>
        </p:spPr>
        <p:txBody>
          <a:bodyPr/>
          <a:lstStyle/>
          <a:p>
            <a:r>
              <a:rPr lang="en-US" b="1" dirty="0"/>
              <a:t>Company Profile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Tech startup; &gt;50 Employees; Mix of BYOD and COD devices; Highly mobile Workforce</a:t>
            </a:r>
          </a:p>
          <a:p>
            <a:r>
              <a:rPr lang="en-US" b="1" dirty="0"/>
              <a:t>Goal(s)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Enable access to company Sharepoint/Office 365 via SSO; Remote wipe for BYOD</a:t>
            </a:r>
          </a:p>
          <a:p>
            <a:r>
              <a:rPr lang="en-US" b="1" dirty="0"/>
              <a:t>Decision Drivers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Cost; Ease of use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Deployment</a:t>
            </a:r>
          </a:p>
        </p:txBody>
      </p:sp>
    </p:spTree>
    <p:extLst>
      <p:ext uri="{BB962C8B-B14F-4D97-AF65-F5344CB8AC3E}">
        <p14:creationId xmlns:p14="http://schemas.microsoft.com/office/powerpoint/2010/main" val="4207558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e we really moving forward? | CAP Reform"/>
          <p:cNvPicPr>
            <a:picLocks noChangeAspect="1"/>
          </p:cNvPicPr>
          <p:nvPr/>
        </p:nvPicPr>
        <p:blipFill rotWithShape="1">
          <a:blip r:embed="rId3"/>
          <a:srcRect b="15585"/>
          <a:stretch/>
        </p:blipFill>
        <p:spPr>
          <a:xfrm>
            <a:off x="-386" y="0"/>
            <a:ext cx="12436475" cy="6994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Road</a:t>
            </a:r>
          </a:p>
        </p:txBody>
      </p:sp>
      <p:sp>
        <p:nvSpPr>
          <p:cNvPr id="12" name="Speech Bubble: Rectangle 11"/>
          <p:cNvSpPr/>
          <p:nvPr/>
        </p:nvSpPr>
        <p:spPr bwMode="auto">
          <a:xfrm>
            <a:off x="6261151" y="2765750"/>
            <a:ext cx="1602988" cy="914390"/>
          </a:xfrm>
          <a:prstGeom prst="wedgeRectCallout">
            <a:avLst>
              <a:gd name="adj1" fmla="val -41231"/>
              <a:gd name="adj2" fmla="val 1032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Modern Management</a:t>
            </a:r>
          </a:p>
        </p:txBody>
      </p:sp>
      <p:sp>
        <p:nvSpPr>
          <p:cNvPr id="13" name="Speech Bubble: Rectangle 12"/>
          <p:cNvSpPr/>
          <p:nvPr/>
        </p:nvSpPr>
        <p:spPr bwMode="auto">
          <a:xfrm>
            <a:off x="1280531" y="4594530"/>
            <a:ext cx="2285975" cy="1005829"/>
          </a:xfrm>
          <a:prstGeom prst="wedgeRectCallout">
            <a:avLst>
              <a:gd name="adj1" fmla="val 4242"/>
              <a:gd name="adj2" fmla="val 101849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Traditional Management</a:t>
            </a:r>
          </a:p>
        </p:txBody>
      </p:sp>
    </p:spTree>
    <p:extLst>
      <p:ext uri="{BB962C8B-B14F-4D97-AF65-F5344CB8AC3E}">
        <p14:creationId xmlns:p14="http://schemas.microsoft.com/office/powerpoint/2010/main" val="512821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Deployment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943598" cy="2585323"/>
          </a:xfrm>
        </p:spPr>
        <p:txBody>
          <a:bodyPr/>
          <a:lstStyle/>
          <a:p>
            <a:r>
              <a:rPr lang="en-US" b="1" dirty="0"/>
              <a:t>Solution: </a:t>
            </a:r>
          </a:p>
          <a:p>
            <a:pPr lvl="1"/>
            <a:r>
              <a:rPr lang="en-US" dirty="0"/>
              <a:t>Use AAD for Identity and Authentication</a:t>
            </a:r>
          </a:p>
          <a:p>
            <a:pPr lvl="1"/>
            <a:r>
              <a:rPr lang="en-US" dirty="0"/>
              <a:t>Intune(MDM) for device management</a:t>
            </a:r>
          </a:p>
          <a:p>
            <a:pPr lvl="1"/>
            <a:r>
              <a:rPr lang="en-US" dirty="0"/>
              <a:t>Cloud based</a:t>
            </a:r>
          </a:p>
          <a:p>
            <a:pPr lvl="1"/>
            <a:r>
              <a:rPr lang="en-US" dirty="0"/>
              <a:t>Per device cost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6744935" y="1394165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10515870" y="1419149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Intune</a:t>
            </a:r>
          </a:p>
        </p:txBody>
      </p:sp>
      <p:sp>
        <p:nvSpPr>
          <p:cNvPr id="6" name="Arrow: Left-Right 5"/>
          <p:cNvSpPr/>
          <p:nvPr/>
        </p:nvSpPr>
        <p:spPr bwMode="auto">
          <a:xfrm>
            <a:off x="8715204" y="1399220"/>
            <a:ext cx="1530581" cy="82004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ID+Auth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: Diagonal Corners Rounded 6"/>
          <p:cNvSpPr/>
          <p:nvPr/>
        </p:nvSpPr>
        <p:spPr bwMode="auto">
          <a:xfrm>
            <a:off x="8691322" y="4411652"/>
            <a:ext cx="1554463" cy="91439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</a:t>
            </a:r>
          </a:p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Device</a:t>
            </a:r>
          </a:p>
        </p:txBody>
      </p:sp>
      <p:sp>
        <p:nvSpPr>
          <p:cNvPr id="14" name="Arrow: Up-Down 13"/>
          <p:cNvSpPr/>
          <p:nvPr/>
        </p:nvSpPr>
        <p:spPr bwMode="auto">
          <a:xfrm rot="1505668">
            <a:off x="10154346" y="2491433"/>
            <a:ext cx="548634" cy="1648047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MDM</a:t>
            </a:r>
          </a:p>
        </p:txBody>
      </p:sp>
      <p:sp>
        <p:nvSpPr>
          <p:cNvPr id="15" name="Arrow: Up 14"/>
          <p:cNvSpPr/>
          <p:nvPr/>
        </p:nvSpPr>
        <p:spPr bwMode="auto">
          <a:xfrm rot="20366849">
            <a:off x="8142688" y="2582872"/>
            <a:ext cx="548634" cy="159517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AADJ</a:t>
            </a:r>
          </a:p>
        </p:txBody>
      </p:sp>
    </p:spTree>
    <p:extLst>
      <p:ext uri="{BB962C8B-B14F-4D97-AF65-F5344CB8AC3E}">
        <p14:creationId xmlns:p14="http://schemas.microsoft.com/office/powerpoint/2010/main" val="2927131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962802"/>
            <a:ext cx="11887200" cy="5330690"/>
          </a:xfrm>
        </p:spPr>
        <p:txBody>
          <a:bodyPr/>
          <a:lstStyle/>
          <a:p>
            <a:r>
              <a:rPr lang="en-US" b="1" dirty="0"/>
              <a:t>Company Profile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Automotive; &gt;200,000 Employees; Everything is on-</a:t>
            </a:r>
            <a:r>
              <a:rPr lang="en-US" dirty="0" err="1"/>
              <a:t>prem</a:t>
            </a:r>
            <a:endParaRPr lang="en-US" dirty="0"/>
          </a:p>
          <a:p>
            <a:r>
              <a:rPr lang="en-US" b="1" dirty="0"/>
              <a:t>Goal(s)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Enable access to Office 365(and other cloud services)</a:t>
            </a:r>
          </a:p>
          <a:p>
            <a:r>
              <a:rPr lang="en-US" b="1" dirty="0"/>
              <a:t>Decision Drivers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Access to a cloud service; enable a specific set of services accessible outside of the corporate network; test the waters with Azure AD; move away from physical smart cards for two factor authentication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 to Hybrid </a:t>
            </a:r>
          </a:p>
        </p:txBody>
      </p:sp>
    </p:spTree>
    <p:extLst>
      <p:ext uri="{BB962C8B-B14F-4D97-AF65-F5344CB8AC3E}">
        <p14:creationId xmlns:p14="http://schemas.microsoft.com/office/powerpoint/2010/main" val="1686053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Prem to Hybrid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6836374" y="1485604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10607309" y="1510588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Intune</a:t>
            </a:r>
          </a:p>
        </p:txBody>
      </p:sp>
      <p:sp>
        <p:nvSpPr>
          <p:cNvPr id="6" name="Arrow: Left-Right 5"/>
          <p:cNvSpPr/>
          <p:nvPr/>
        </p:nvSpPr>
        <p:spPr bwMode="auto">
          <a:xfrm>
            <a:off x="8806643" y="1490659"/>
            <a:ext cx="1530581" cy="82004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ID+Auth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: Diagonal Corners Rounded 6"/>
          <p:cNvSpPr/>
          <p:nvPr/>
        </p:nvSpPr>
        <p:spPr bwMode="auto">
          <a:xfrm>
            <a:off x="8782761" y="4503091"/>
            <a:ext cx="1554463" cy="91439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Mobile Device</a:t>
            </a:r>
          </a:p>
        </p:txBody>
      </p:sp>
      <p:sp>
        <p:nvSpPr>
          <p:cNvPr id="14" name="Arrow: Up-Down 13"/>
          <p:cNvSpPr/>
          <p:nvPr/>
        </p:nvSpPr>
        <p:spPr bwMode="auto">
          <a:xfrm rot="1505668">
            <a:off x="10245785" y="2582872"/>
            <a:ext cx="548634" cy="1648047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MDM</a:t>
            </a:r>
          </a:p>
        </p:txBody>
      </p:sp>
      <p:sp>
        <p:nvSpPr>
          <p:cNvPr id="15" name="Arrow: Up 14"/>
          <p:cNvSpPr/>
          <p:nvPr/>
        </p:nvSpPr>
        <p:spPr bwMode="auto">
          <a:xfrm rot="20366849">
            <a:off x="8234127" y="2674311"/>
            <a:ext cx="548634" cy="159517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AADJ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126798" y="1485604"/>
            <a:ext cx="0" cy="411475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Top Corners Snipped 11"/>
          <p:cNvSpPr/>
          <p:nvPr/>
        </p:nvSpPr>
        <p:spPr bwMode="auto">
          <a:xfrm>
            <a:off x="2701752" y="4485415"/>
            <a:ext cx="1463024" cy="1005829"/>
          </a:xfrm>
          <a:prstGeom prst="snip2Same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Domain Joined Device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06579" y="1441370"/>
            <a:ext cx="1280146" cy="9602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On Prem AD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63409" y="1485604"/>
            <a:ext cx="1280146" cy="91439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SCCM/ Config Manager</a:t>
            </a:r>
          </a:p>
        </p:txBody>
      </p:sp>
      <p:sp>
        <p:nvSpPr>
          <p:cNvPr id="18" name="Arrow: Up 17"/>
          <p:cNvSpPr/>
          <p:nvPr/>
        </p:nvSpPr>
        <p:spPr bwMode="auto">
          <a:xfrm rot="1514398">
            <a:off x="4159662" y="2776834"/>
            <a:ext cx="548634" cy="1595170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ADJ</a:t>
            </a:r>
          </a:p>
        </p:txBody>
      </p:sp>
      <p:sp>
        <p:nvSpPr>
          <p:cNvPr id="19" name="Arrow: Up-Down 18"/>
          <p:cNvSpPr/>
          <p:nvPr/>
        </p:nvSpPr>
        <p:spPr bwMode="auto">
          <a:xfrm rot="20093690">
            <a:off x="2326785" y="2662697"/>
            <a:ext cx="548634" cy="1648047"/>
          </a:xfrm>
          <a:prstGeom prst="up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GP/GPP</a:t>
            </a:r>
          </a:p>
        </p:txBody>
      </p:sp>
      <p:sp>
        <p:nvSpPr>
          <p:cNvPr id="21" name="Arrow: Curved Down 20"/>
          <p:cNvSpPr/>
          <p:nvPr/>
        </p:nvSpPr>
        <p:spPr bwMode="auto">
          <a:xfrm>
            <a:off x="5395286" y="754092"/>
            <a:ext cx="1828780" cy="457195"/>
          </a:xfrm>
          <a:prstGeom prst="curved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2" name="Arrow: Curved Down 21"/>
          <p:cNvSpPr/>
          <p:nvPr/>
        </p:nvSpPr>
        <p:spPr bwMode="auto">
          <a:xfrm rot="10800000">
            <a:off x="5305031" y="2511355"/>
            <a:ext cx="1828780" cy="667089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2696" y="681162"/>
            <a:ext cx="1113959" cy="7602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Azure AD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639" y="5660816"/>
            <a:ext cx="1234432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rPr>
              <a:t>Solution: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cs typeface="Segoe UI" panose="020B0502040204020203" pitchFamily="34" charset="0"/>
              </a:rPr>
              <a:t>Use AD synced with Azure AD </a:t>
            </a: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cs typeface="Segoe UI" panose="020B0502040204020203" pitchFamily="34" charset="0"/>
              </a:rPr>
              <a:t>via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cs typeface="Segoe UI" panose="020B0502040204020203" pitchFamily="34" charset="0"/>
              </a:rPr>
              <a:t> Azure AD Connect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cs typeface="Segoe UI" panose="020B0502040204020203" pitchFamily="34" charset="0"/>
              </a:rPr>
              <a:t>for provide identity and authentication for online services; Passport for Work + certs for stronger two 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4277919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962802"/>
            <a:ext cx="11887200" cy="4321183"/>
          </a:xfrm>
        </p:spPr>
        <p:txBody>
          <a:bodyPr/>
          <a:lstStyle/>
          <a:p>
            <a:r>
              <a:rPr lang="en-US" b="1" dirty="0"/>
              <a:t>Company Profile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Retail/Entertainment; &gt;50,000 Employees; Existing Office 365 deployment</a:t>
            </a:r>
          </a:p>
          <a:p>
            <a:r>
              <a:rPr lang="en-US" b="1" dirty="0"/>
              <a:t>Goal(s)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LOB apps accessible from outside of the corporate network; provide broader access for BYOD Devices</a:t>
            </a:r>
          </a:p>
          <a:p>
            <a:r>
              <a:rPr lang="en-US" b="1" dirty="0"/>
              <a:t>Decision Drivers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Influx of BYOD usage; Enable work anywhere scenarios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Office 365</a:t>
            </a:r>
          </a:p>
        </p:txBody>
      </p:sp>
    </p:spTree>
    <p:extLst>
      <p:ext uri="{BB962C8B-B14F-4D97-AF65-F5344CB8AC3E}">
        <p14:creationId xmlns:p14="http://schemas.microsoft.com/office/powerpoint/2010/main" val="4125805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Office 365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6836374" y="1759921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10607309" y="1784905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Intune</a:t>
            </a:r>
          </a:p>
        </p:txBody>
      </p:sp>
      <p:sp>
        <p:nvSpPr>
          <p:cNvPr id="6" name="Arrow: Left-Right 5"/>
          <p:cNvSpPr/>
          <p:nvPr/>
        </p:nvSpPr>
        <p:spPr bwMode="auto">
          <a:xfrm>
            <a:off x="8806643" y="1764976"/>
            <a:ext cx="1530581" cy="82004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ID+Auth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rrow: Up 14"/>
          <p:cNvSpPr/>
          <p:nvPr/>
        </p:nvSpPr>
        <p:spPr bwMode="auto">
          <a:xfrm rot="20366849">
            <a:off x="7666440" y="2755649"/>
            <a:ext cx="548634" cy="159517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AADJ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126798" y="1759921"/>
            <a:ext cx="0" cy="419227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" name="Rectangle: Top Corners Snipped 11"/>
          <p:cNvSpPr/>
          <p:nvPr/>
        </p:nvSpPr>
        <p:spPr bwMode="auto">
          <a:xfrm>
            <a:off x="2701752" y="4759732"/>
            <a:ext cx="1463024" cy="1005829"/>
          </a:xfrm>
          <a:prstGeom prst="snip2Same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Domain Joined Device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06579" y="1715687"/>
            <a:ext cx="1280146" cy="9602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On Prem AD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63409" y="1759921"/>
            <a:ext cx="1280146" cy="91439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SCCM/ Config Manager</a:t>
            </a:r>
          </a:p>
        </p:txBody>
      </p:sp>
      <p:sp>
        <p:nvSpPr>
          <p:cNvPr id="18" name="Arrow: Up 17"/>
          <p:cNvSpPr/>
          <p:nvPr/>
        </p:nvSpPr>
        <p:spPr bwMode="auto">
          <a:xfrm rot="1514398">
            <a:off x="4159662" y="3051151"/>
            <a:ext cx="548634" cy="1595170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ADJ</a:t>
            </a:r>
          </a:p>
        </p:txBody>
      </p:sp>
      <p:sp>
        <p:nvSpPr>
          <p:cNvPr id="19" name="Arrow: Up-Down 18"/>
          <p:cNvSpPr/>
          <p:nvPr/>
        </p:nvSpPr>
        <p:spPr bwMode="auto">
          <a:xfrm rot="20093690">
            <a:off x="2326785" y="2937014"/>
            <a:ext cx="548634" cy="1648047"/>
          </a:xfrm>
          <a:prstGeom prst="up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GPO</a:t>
            </a:r>
          </a:p>
        </p:txBody>
      </p:sp>
      <p:sp>
        <p:nvSpPr>
          <p:cNvPr id="21" name="Arrow: Curved Down 20"/>
          <p:cNvSpPr/>
          <p:nvPr/>
        </p:nvSpPr>
        <p:spPr bwMode="auto">
          <a:xfrm>
            <a:off x="5395286" y="1028409"/>
            <a:ext cx="1828780" cy="457195"/>
          </a:xfrm>
          <a:prstGeom prst="curved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2" name="Arrow: Curved Down 21"/>
          <p:cNvSpPr/>
          <p:nvPr/>
        </p:nvSpPr>
        <p:spPr bwMode="auto">
          <a:xfrm rot="10800000">
            <a:off x="5305031" y="2785672"/>
            <a:ext cx="1828780" cy="667089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2696" y="955479"/>
            <a:ext cx="1113959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Azure AD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</a:t>
            </a:r>
          </a:p>
        </p:txBody>
      </p:sp>
      <p:sp>
        <p:nvSpPr>
          <p:cNvPr id="20" name="Rectangle: Top Corners Snipped 19"/>
          <p:cNvSpPr/>
          <p:nvPr/>
        </p:nvSpPr>
        <p:spPr bwMode="auto">
          <a:xfrm>
            <a:off x="8002249" y="4543767"/>
            <a:ext cx="1715405" cy="1005829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Device</a:t>
            </a:r>
          </a:p>
        </p:txBody>
      </p:sp>
      <p:sp>
        <p:nvSpPr>
          <p:cNvPr id="24" name="Arrow: Up-Down 23"/>
          <p:cNvSpPr/>
          <p:nvPr/>
        </p:nvSpPr>
        <p:spPr bwMode="auto">
          <a:xfrm rot="2315046">
            <a:off x="9955467" y="2743002"/>
            <a:ext cx="548634" cy="162046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MDM</a:t>
            </a:r>
          </a:p>
        </p:txBody>
      </p:sp>
      <p:sp>
        <p:nvSpPr>
          <p:cNvPr id="25" name="Cloud 24"/>
          <p:cNvSpPr/>
          <p:nvPr/>
        </p:nvSpPr>
        <p:spPr bwMode="auto">
          <a:xfrm>
            <a:off x="10255640" y="456583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O365</a:t>
            </a:r>
          </a:p>
        </p:txBody>
      </p:sp>
      <p:sp>
        <p:nvSpPr>
          <p:cNvPr id="27" name="Arrow: Left-Right 26"/>
          <p:cNvSpPr/>
          <p:nvPr/>
        </p:nvSpPr>
        <p:spPr bwMode="auto">
          <a:xfrm rot="20282130">
            <a:off x="8339062" y="1075930"/>
            <a:ext cx="1866126" cy="55658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ID+Auth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074" y="5952199"/>
            <a:ext cx="120955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rPr>
              <a:t>Solution: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cs typeface="Segoe UI" panose="020B0502040204020203" pitchFamily="34" charset="0"/>
              </a:rPr>
              <a:t>Continue using AAD for Office 365 Identity; Leverage Azure AD Join + Work Account to secure BYOD end points; AADJ+MDM for COD devices</a:t>
            </a:r>
          </a:p>
        </p:txBody>
      </p:sp>
    </p:spTree>
    <p:extLst>
      <p:ext uri="{BB962C8B-B14F-4D97-AF65-F5344CB8AC3E}">
        <p14:creationId xmlns:p14="http://schemas.microsoft.com/office/powerpoint/2010/main" val="3701663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0" grpId="0" animBg="1"/>
      <p:bldP spid="24" grpId="0" animBg="1"/>
      <p:bldP spid="25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962802"/>
            <a:ext cx="11887200" cy="4308872"/>
          </a:xfrm>
        </p:spPr>
        <p:txBody>
          <a:bodyPr/>
          <a:lstStyle/>
          <a:p>
            <a:r>
              <a:rPr lang="en-US" b="1" dirty="0"/>
              <a:t>Company Profile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Financial Services; &gt;200,000 Employees; COD Desktops managed with GP, BYOD Mobile managed via MDM</a:t>
            </a:r>
          </a:p>
          <a:p>
            <a:r>
              <a:rPr lang="en-US" b="1" dirty="0"/>
              <a:t>Goal(s)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Consistent Management story for all devices in the estate; move away from SCCM for end point management  </a:t>
            </a:r>
          </a:p>
          <a:p>
            <a:r>
              <a:rPr lang="en-US" b="1" dirty="0"/>
              <a:t>Decision Drivers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Cost, simplification of device management; Single method for managing end points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Mobile + On-Prem</a:t>
            </a:r>
          </a:p>
        </p:txBody>
      </p:sp>
    </p:spTree>
    <p:extLst>
      <p:ext uri="{BB962C8B-B14F-4D97-AF65-F5344CB8AC3E}">
        <p14:creationId xmlns:p14="http://schemas.microsoft.com/office/powerpoint/2010/main" val="2538392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Mobile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6836374" y="1759921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10607309" y="1784905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Intune</a:t>
            </a:r>
          </a:p>
        </p:txBody>
      </p:sp>
      <p:sp>
        <p:nvSpPr>
          <p:cNvPr id="6" name="Arrow: Left-Right 5"/>
          <p:cNvSpPr/>
          <p:nvPr/>
        </p:nvSpPr>
        <p:spPr bwMode="auto">
          <a:xfrm>
            <a:off x="8806643" y="1764976"/>
            <a:ext cx="1530581" cy="82004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ID+Auth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rrow: Up 14"/>
          <p:cNvSpPr/>
          <p:nvPr/>
        </p:nvSpPr>
        <p:spPr bwMode="auto">
          <a:xfrm rot="20366849">
            <a:off x="7666440" y="2755649"/>
            <a:ext cx="548634" cy="159517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AADJ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126798" y="1759921"/>
            <a:ext cx="0" cy="419227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" name="Rectangle: Top Corners Snipped 11"/>
          <p:cNvSpPr/>
          <p:nvPr/>
        </p:nvSpPr>
        <p:spPr bwMode="auto">
          <a:xfrm>
            <a:off x="2701752" y="4759732"/>
            <a:ext cx="1463024" cy="1005829"/>
          </a:xfrm>
          <a:prstGeom prst="snip2Same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Domain Joined Device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06579" y="1715687"/>
            <a:ext cx="1280146" cy="9602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On Prem AD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63409" y="1759921"/>
            <a:ext cx="1280146" cy="91439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SCCM/ Config Manager</a:t>
            </a:r>
          </a:p>
        </p:txBody>
      </p:sp>
      <p:sp>
        <p:nvSpPr>
          <p:cNvPr id="18" name="Arrow: Up 17"/>
          <p:cNvSpPr/>
          <p:nvPr/>
        </p:nvSpPr>
        <p:spPr bwMode="auto">
          <a:xfrm rot="1514398">
            <a:off x="4159662" y="3051151"/>
            <a:ext cx="548634" cy="1595170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ADJ</a:t>
            </a:r>
          </a:p>
        </p:txBody>
      </p:sp>
      <p:sp>
        <p:nvSpPr>
          <p:cNvPr id="19" name="Arrow: Up-Down 18"/>
          <p:cNvSpPr/>
          <p:nvPr/>
        </p:nvSpPr>
        <p:spPr bwMode="auto">
          <a:xfrm rot="20093690">
            <a:off x="2326785" y="2937014"/>
            <a:ext cx="548634" cy="1648047"/>
          </a:xfrm>
          <a:prstGeom prst="up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GPO</a:t>
            </a:r>
          </a:p>
        </p:txBody>
      </p:sp>
      <p:sp>
        <p:nvSpPr>
          <p:cNvPr id="21" name="Arrow: Curved Down 20"/>
          <p:cNvSpPr/>
          <p:nvPr/>
        </p:nvSpPr>
        <p:spPr bwMode="auto">
          <a:xfrm>
            <a:off x="5395286" y="1028409"/>
            <a:ext cx="1828780" cy="457195"/>
          </a:xfrm>
          <a:prstGeom prst="curved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2" name="Arrow: Curved Down 21"/>
          <p:cNvSpPr/>
          <p:nvPr/>
        </p:nvSpPr>
        <p:spPr bwMode="auto">
          <a:xfrm rot="10800000">
            <a:off x="5305031" y="2785672"/>
            <a:ext cx="1828780" cy="667089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2696" y="955479"/>
            <a:ext cx="1113959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Azure AD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</a:t>
            </a:r>
          </a:p>
        </p:txBody>
      </p:sp>
      <p:sp>
        <p:nvSpPr>
          <p:cNvPr id="20" name="Rectangle: Top Corners Snipped 19"/>
          <p:cNvSpPr/>
          <p:nvPr/>
        </p:nvSpPr>
        <p:spPr bwMode="auto">
          <a:xfrm>
            <a:off x="10337224" y="4671364"/>
            <a:ext cx="1715405" cy="1005829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Device</a:t>
            </a:r>
          </a:p>
        </p:txBody>
      </p:sp>
      <p:sp>
        <p:nvSpPr>
          <p:cNvPr id="24" name="Arrow: Up-Down 23"/>
          <p:cNvSpPr/>
          <p:nvPr/>
        </p:nvSpPr>
        <p:spPr bwMode="auto">
          <a:xfrm rot="2315046">
            <a:off x="9955467" y="2743002"/>
            <a:ext cx="548634" cy="162046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MDM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9074" y="5952199"/>
            <a:ext cx="120955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rPr>
              <a:t>Solution: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cs typeface="Segoe UI" panose="020B0502040204020203" pitchFamily="34" charset="0"/>
              </a:rPr>
              <a:t>Continue Using AAD for Identity for new devices; Intune MDM for Management</a:t>
            </a:r>
          </a:p>
        </p:txBody>
      </p:sp>
      <p:sp>
        <p:nvSpPr>
          <p:cNvPr id="28" name="Rectangle: Top Corners Snipped 27"/>
          <p:cNvSpPr/>
          <p:nvPr/>
        </p:nvSpPr>
        <p:spPr bwMode="auto">
          <a:xfrm>
            <a:off x="8154649" y="4696167"/>
            <a:ext cx="1715405" cy="1005829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Existing Mobile Device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390837" y="2898471"/>
            <a:ext cx="2490789" cy="1604620"/>
          </a:xfrm>
          <a:prstGeom prst="straightConnector1">
            <a:avLst/>
          </a:prstGeom>
          <a:ln w="57150">
            <a:solidFill>
              <a:srgbClr val="0078D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247382" y="2835220"/>
            <a:ext cx="91439" cy="1585941"/>
          </a:xfrm>
          <a:prstGeom prst="straightConnector1">
            <a:avLst/>
          </a:prstGeom>
          <a:ln w="5715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0" grpId="0" animBg="1"/>
      <p:bldP spid="24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962802"/>
            <a:ext cx="11887200" cy="3976473"/>
          </a:xfrm>
        </p:spPr>
        <p:txBody>
          <a:bodyPr/>
          <a:lstStyle/>
          <a:p>
            <a:r>
              <a:rPr lang="en-US" b="1" dirty="0"/>
              <a:t>Company Profile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Municipal ; ~25,000 Employees; everything is currently on-</a:t>
            </a:r>
            <a:r>
              <a:rPr lang="en-US" dirty="0" err="1"/>
              <a:t>prem</a:t>
            </a:r>
            <a:endParaRPr lang="en-US" dirty="0"/>
          </a:p>
          <a:p>
            <a:r>
              <a:rPr lang="en-US" b="1" dirty="0"/>
              <a:t>Goal(s)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Migrate to the cloud to realize cost savings and efficiencies; employee self-service of LOB applications that run anywhere</a:t>
            </a:r>
          </a:p>
          <a:p>
            <a:r>
              <a:rPr lang="en-US" b="1" dirty="0"/>
              <a:t>Decision Drivers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Office 365; Cost reduction; standardization across city departments; write once, run anywhere apps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 to Cloud </a:t>
            </a:r>
          </a:p>
        </p:txBody>
      </p:sp>
    </p:spTree>
    <p:extLst>
      <p:ext uri="{BB962C8B-B14F-4D97-AF65-F5344CB8AC3E}">
        <p14:creationId xmlns:p14="http://schemas.microsoft.com/office/powerpoint/2010/main" val="2738440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H="1" flipV="1">
            <a:off x="8343271" y="2467599"/>
            <a:ext cx="2490789" cy="1604620"/>
          </a:xfrm>
          <a:prstGeom prst="straightConnector1">
            <a:avLst/>
          </a:prstGeom>
          <a:ln w="57150">
            <a:solidFill>
              <a:srgbClr val="0078D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On Prem to Cloud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6836374" y="1575498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10607309" y="1600482"/>
            <a:ext cx="1554463" cy="91439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Intune</a:t>
            </a:r>
          </a:p>
        </p:txBody>
      </p:sp>
      <p:sp>
        <p:nvSpPr>
          <p:cNvPr id="6" name="Arrow: Left-Right 5"/>
          <p:cNvSpPr/>
          <p:nvPr/>
        </p:nvSpPr>
        <p:spPr bwMode="auto">
          <a:xfrm>
            <a:off x="8806643" y="1580553"/>
            <a:ext cx="1530581" cy="82004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ID+Auth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rrow: Up 14"/>
          <p:cNvSpPr/>
          <p:nvPr/>
        </p:nvSpPr>
        <p:spPr bwMode="auto">
          <a:xfrm rot="20366849">
            <a:off x="7666440" y="2571226"/>
            <a:ext cx="548634" cy="159517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AADJ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126798" y="1575498"/>
            <a:ext cx="0" cy="4024861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2" name="Rectangle: Top Corners Snipped 11"/>
          <p:cNvSpPr/>
          <p:nvPr/>
        </p:nvSpPr>
        <p:spPr bwMode="auto">
          <a:xfrm>
            <a:off x="2701752" y="4575309"/>
            <a:ext cx="1463024" cy="1005829"/>
          </a:xfrm>
          <a:prstGeom prst="snip2Same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Domain Joined Device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06579" y="1531264"/>
            <a:ext cx="1280146" cy="9602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On Prem AD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463409" y="1575498"/>
            <a:ext cx="1280146" cy="91439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SCCM/ Config Manager</a:t>
            </a:r>
          </a:p>
        </p:txBody>
      </p:sp>
      <p:sp>
        <p:nvSpPr>
          <p:cNvPr id="18" name="Arrow: Up 17"/>
          <p:cNvSpPr/>
          <p:nvPr/>
        </p:nvSpPr>
        <p:spPr bwMode="auto">
          <a:xfrm rot="1514398">
            <a:off x="4159662" y="2866728"/>
            <a:ext cx="548634" cy="1595170"/>
          </a:xfrm>
          <a:prstGeom prst="up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ADJ</a:t>
            </a:r>
          </a:p>
        </p:txBody>
      </p:sp>
      <p:sp>
        <p:nvSpPr>
          <p:cNvPr id="19" name="Arrow: Up-Down 18"/>
          <p:cNvSpPr/>
          <p:nvPr/>
        </p:nvSpPr>
        <p:spPr bwMode="auto">
          <a:xfrm rot="20093690">
            <a:off x="2326785" y="2752591"/>
            <a:ext cx="548634" cy="1648047"/>
          </a:xfrm>
          <a:prstGeom prst="up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GP/GPP</a:t>
            </a:r>
          </a:p>
        </p:txBody>
      </p:sp>
      <p:sp>
        <p:nvSpPr>
          <p:cNvPr id="21" name="Arrow: Curved Down 20"/>
          <p:cNvSpPr/>
          <p:nvPr/>
        </p:nvSpPr>
        <p:spPr bwMode="auto">
          <a:xfrm>
            <a:off x="5395286" y="843986"/>
            <a:ext cx="1828780" cy="457195"/>
          </a:xfrm>
          <a:prstGeom prst="curved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2" name="Arrow: Curved Down 21"/>
          <p:cNvSpPr/>
          <p:nvPr/>
        </p:nvSpPr>
        <p:spPr bwMode="auto">
          <a:xfrm rot="10800000">
            <a:off x="5305031" y="2601249"/>
            <a:ext cx="1828780" cy="667089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2696" y="771056"/>
            <a:ext cx="1113959" cy="7602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Azure AD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</a:t>
            </a:r>
          </a:p>
        </p:txBody>
      </p:sp>
      <p:sp>
        <p:nvSpPr>
          <p:cNvPr id="20" name="Rectangle: Top Corners Snipped 19"/>
          <p:cNvSpPr/>
          <p:nvPr/>
        </p:nvSpPr>
        <p:spPr bwMode="auto">
          <a:xfrm>
            <a:off x="8002249" y="4359344"/>
            <a:ext cx="1715405" cy="1005829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Replacement Device</a:t>
            </a:r>
          </a:p>
        </p:txBody>
      </p:sp>
      <p:sp>
        <p:nvSpPr>
          <p:cNvPr id="24" name="Arrow: Up-Down 23"/>
          <p:cNvSpPr/>
          <p:nvPr/>
        </p:nvSpPr>
        <p:spPr bwMode="auto">
          <a:xfrm rot="2315046">
            <a:off x="9955467" y="2558579"/>
            <a:ext cx="548634" cy="1620462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MDM</a:t>
            </a:r>
          </a:p>
        </p:txBody>
      </p:sp>
      <p:sp>
        <p:nvSpPr>
          <p:cNvPr id="3" name="Multiplication Sign 2"/>
          <p:cNvSpPr/>
          <p:nvPr/>
        </p:nvSpPr>
        <p:spPr bwMode="auto">
          <a:xfrm>
            <a:off x="2396823" y="4056852"/>
            <a:ext cx="1966086" cy="2073225"/>
          </a:xfrm>
          <a:prstGeom prst="mathMultiply">
            <a:avLst>
              <a:gd name="adj1" fmla="val 9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8" name="Arrow: Up 7"/>
          <p:cNvSpPr/>
          <p:nvPr/>
        </p:nvSpPr>
        <p:spPr bwMode="auto">
          <a:xfrm rot="5400000">
            <a:off x="5922845" y="3564686"/>
            <a:ext cx="407905" cy="2743170"/>
          </a:xfrm>
          <a:prstGeom prst="up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80000"/>
              </a:gs>
            </a:gsLst>
            <a:lin ang="5400000" scaled="0"/>
            <a:tileRect/>
          </a:gradFill>
          <a:ln>
            <a:solidFill>
              <a:srgbClr val="0078D7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7" name="Multiplication Sign 26"/>
          <p:cNvSpPr/>
          <p:nvPr/>
        </p:nvSpPr>
        <p:spPr bwMode="auto">
          <a:xfrm>
            <a:off x="3863462" y="932056"/>
            <a:ext cx="1966086" cy="2073225"/>
          </a:xfrm>
          <a:prstGeom prst="mathMultiply">
            <a:avLst>
              <a:gd name="adj1" fmla="val 9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8" name="Rectangle: Top Corners Snipped 27"/>
          <p:cNvSpPr/>
          <p:nvPr/>
        </p:nvSpPr>
        <p:spPr bwMode="auto">
          <a:xfrm>
            <a:off x="10208132" y="4331333"/>
            <a:ext cx="1715405" cy="1005829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Device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11224551" y="2835221"/>
            <a:ext cx="114270" cy="1338023"/>
          </a:xfrm>
          <a:prstGeom prst="straightConnector1">
            <a:avLst/>
          </a:prstGeom>
          <a:ln w="5715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ultiplication Sign 30"/>
          <p:cNvSpPr/>
          <p:nvPr/>
        </p:nvSpPr>
        <p:spPr bwMode="auto">
          <a:xfrm>
            <a:off x="1119938" y="1025340"/>
            <a:ext cx="1966086" cy="2073225"/>
          </a:xfrm>
          <a:prstGeom prst="mathMultiply">
            <a:avLst>
              <a:gd name="adj1" fmla="val 9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639" y="5888532"/>
            <a:ext cx="1220044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rPr>
              <a:t>Solution: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cs typeface="Segoe UI" panose="020B0502040204020203" pitchFamily="34" charset="0"/>
              </a:rPr>
              <a:t>Build out migration plans that move to AAD for identity and authentication; leverage Intune for MDM management of COD Win10 and BYOD devices</a:t>
            </a:r>
          </a:p>
        </p:txBody>
      </p:sp>
    </p:spTree>
    <p:extLst>
      <p:ext uri="{BB962C8B-B14F-4D97-AF65-F5344CB8AC3E}">
        <p14:creationId xmlns:p14="http://schemas.microsoft.com/office/powerpoint/2010/main" val="2007957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0" grpId="0" animBg="1"/>
      <p:bldP spid="24" grpId="0" animBg="1"/>
      <p:bldP spid="3" grpId="0" animBg="1"/>
      <p:bldP spid="8" grpId="0" animBg="1"/>
      <p:bldP spid="27" grpId="0" animBg="1"/>
      <p:bldP spid="28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962802"/>
            <a:ext cx="11887200" cy="6894195"/>
          </a:xfrm>
        </p:spPr>
        <p:txBody>
          <a:bodyPr/>
          <a:lstStyle/>
          <a:p>
            <a:r>
              <a:rPr lang="en-US" b="1" dirty="0"/>
              <a:t>Company Profile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Government; &gt;500,000 Employees; everything is currently on-</a:t>
            </a:r>
            <a:r>
              <a:rPr lang="en-US" dirty="0" err="1"/>
              <a:t>prem</a:t>
            </a:r>
            <a:endParaRPr lang="en-US" dirty="0"/>
          </a:p>
          <a:p>
            <a:r>
              <a:rPr lang="en-US" b="1" dirty="0"/>
              <a:t>Goal(s)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Simplify management of end points while maintain intranet network.</a:t>
            </a:r>
          </a:p>
          <a:p>
            <a:r>
              <a:rPr lang="en-US" b="1" dirty="0"/>
              <a:t>Decision Drivers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Reduce management complexity and cost by simplifying E2E management story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b="1" dirty="0"/>
              <a:t>Solution: </a:t>
            </a:r>
          </a:p>
          <a:p>
            <a:pPr lvl="1"/>
            <a:r>
              <a:rPr lang="en-US" dirty="0"/>
              <a:t>Use a 3</a:t>
            </a:r>
            <a:r>
              <a:rPr lang="en-US" baseline="30000" dirty="0"/>
              <a:t>rd</a:t>
            </a:r>
            <a:r>
              <a:rPr lang="en-US" dirty="0"/>
              <a:t> party MDM solution that integrated with the existing AD controller for identity and Authentication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 to Modern On-Prem </a:t>
            </a:r>
          </a:p>
        </p:txBody>
      </p:sp>
    </p:spTree>
    <p:extLst>
      <p:ext uri="{BB962C8B-B14F-4D97-AF65-F5344CB8AC3E}">
        <p14:creationId xmlns:p14="http://schemas.microsoft.com/office/powerpoint/2010/main" val="3611491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0677" y="2096491"/>
            <a:ext cx="11887200" cy="1181862"/>
          </a:xfrm>
        </p:spPr>
        <p:txBody>
          <a:bodyPr/>
          <a:lstStyle/>
          <a:p>
            <a:r>
              <a:rPr lang="en-US" dirty="0"/>
              <a:t>Traditional Management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3336" y="2308555"/>
            <a:ext cx="1367823" cy="897854"/>
            <a:chOff x="673036" y="4654336"/>
            <a:chExt cx="313392" cy="205714"/>
          </a:xfrm>
          <a:solidFill>
            <a:srgbClr val="FFFFFF"/>
          </a:solidFill>
        </p:grpSpPr>
        <p:sp>
          <p:nvSpPr>
            <p:cNvPr id="8" name="Rectangle 2050"/>
            <p:cNvSpPr>
              <a:spLocks noChangeArrowheads="1"/>
            </p:cNvSpPr>
            <p:nvPr/>
          </p:nvSpPr>
          <p:spPr bwMode="auto">
            <a:xfrm>
              <a:off x="787142" y="4794961"/>
              <a:ext cx="14464" cy="3053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2051"/>
            <p:cNvSpPr>
              <a:spLocks noChangeArrowheads="1"/>
            </p:cNvSpPr>
            <p:nvPr/>
          </p:nvSpPr>
          <p:spPr bwMode="auto">
            <a:xfrm>
              <a:off x="756607" y="4814247"/>
              <a:ext cx="75536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052"/>
            <p:cNvSpPr>
              <a:spLocks/>
            </p:cNvSpPr>
            <p:nvPr/>
          </p:nvSpPr>
          <p:spPr bwMode="auto">
            <a:xfrm>
              <a:off x="673036" y="4654336"/>
              <a:ext cx="242678" cy="151875"/>
            </a:xfrm>
            <a:custGeom>
              <a:avLst/>
              <a:gdLst>
                <a:gd name="T0" fmla="*/ 186 w 302"/>
                <a:gd name="T1" fmla="*/ 189 h 189"/>
                <a:gd name="T2" fmla="*/ 0 w 302"/>
                <a:gd name="T3" fmla="*/ 189 h 189"/>
                <a:gd name="T4" fmla="*/ 0 w 302"/>
                <a:gd name="T5" fmla="*/ 0 h 189"/>
                <a:gd name="T6" fmla="*/ 302 w 302"/>
                <a:gd name="T7" fmla="*/ 0 h 189"/>
                <a:gd name="T8" fmla="*/ 302 w 302"/>
                <a:gd name="T9" fmla="*/ 66 h 189"/>
                <a:gd name="T10" fmla="*/ 283 w 302"/>
                <a:gd name="T11" fmla="*/ 66 h 189"/>
                <a:gd name="T12" fmla="*/ 283 w 302"/>
                <a:gd name="T13" fmla="*/ 19 h 189"/>
                <a:gd name="T14" fmla="*/ 19 w 302"/>
                <a:gd name="T15" fmla="*/ 19 h 189"/>
                <a:gd name="T16" fmla="*/ 19 w 302"/>
                <a:gd name="T17" fmla="*/ 170 h 189"/>
                <a:gd name="T18" fmla="*/ 186 w 302"/>
                <a:gd name="T19" fmla="*/ 170 h 189"/>
                <a:gd name="T20" fmla="*/ 186 w 302"/>
                <a:gd name="T2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189">
                  <a:moveTo>
                    <a:pt x="186" y="189"/>
                  </a:moveTo>
                  <a:lnTo>
                    <a:pt x="0" y="189"/>
                  </a:lnTo>
                  <a:lnTo>
                    <a:pt x="0" y="0"/>
                  </a:lnTo>
                  <a:lnTo>
                    <a:pt x="302" y="0"/>
                  </a:lnTo>
                  <a:lnTo>
                    <a:pt x="302" y="66"/>
                  </a:lnTo>
                  <a:lnTo>
                    <a:pt x="283" y="66"/>
                  </a:lnTo>
                  <a:lnTo>
                    <a:pt x="283" y="19"/>
                  </a:lnTo>
                  <a:lnTo>
                    <a:pt x="19" y="19"/>
                  </a:lnTo>
                  <a:lnTo>
                    <a:pt x="19" y="170"/>
                  </a:lnTo>
                  <a:lnTo>
                    <a:pt x="186" y="170"/>
                  </a:lnTo>
                  <a:lnTo>
                    <a:pt x="186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2053"/>
            <p:cNvSpPr>
              <a:spLocks noChangeArrowheads="1"/>
            </p:cNvSpPr>
            <p:nvPr/>
          </p:nvSpPr>
          <p:spPr bwMode="auto">
            <a:xfrm>
              <a:off x="726071" y="4737908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2054"/>
            <p:cNvSpPr>
              <a:spLocks noChangeArrowheads="1"/>
            </p:cNvSpPr>
            <p:nvPr/>
          </p:nvSpPr>
          <p:spPr bwMode="auto">
            <a:xfrm>
              <a:off x="726071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2055"/>
            <p:cNvSpPr>
              <a:spLocks noChangeArrowheads="1"/>
            </p:cNvSpPr>
            <p:nvPr/>
          </p:nvSpPr>
          <p:spPr bwMode="auto">
            <a:xfrm>
              <a:off x="756607" y="4737908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2056"/>
            <p:cNvSpPr>
              <a:spLocks noChangeArrowheads="1"/>
            </p:cNvSpPr>
            <p:nvPr/>
          </p:nvSpPr>
          <p:spPr bwMode="auto">
            <a:xfrm>
              <a:off x="756607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2057"/>
            <p:cNvSpPr>
              <a:spLocks noChangeArrowheads="1"/>
            </p:cNvSpPr>
            <p:nvPr/>
          </p:nvSpPr>
          <p:spPr bwMode="auto">
            <a:xfrm>
              <a:off x="787142" y="4737908"/>
              <a:ext cx="14464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2058"/>
            <p:cNvSpPr>
              <a:spLocks noChangeArrowheads="1"/>
            </p:cNvSpPr>
            <p:nvPr/>
          </p:nvSpPr>
          <p:spPr bwMode="auto">
            <a:xfrm>
              <a:off x="787142" y="4707372"/>
              <a:ext cx="14464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2059"/>
            <p:cNvSpPr>
              <a:spLocks noChangeArrowheads="1"/>
            </p:cNvSpPr>
            <p:nvPr/>
          </p:nvSpPr>
          <p:spPr bwMode="auto">
            <a:xfrm>
              <a:off x="816875" y="4737908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060"/>
            <p:cNvSpPr>
              <a:spLocks noChangeArrowheads="1"/>
            </p:cNvSpPr>
            <p:nvPr/>
          </p:nvSpPr>
          <p:spPr bwMode="auto">
            <a:xfrm>
              <a:off x="816875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061"/>
            <p:cNvSpPr>
              <a:spLocks noChangeArrowheads="1"/>
            </p:cNvSpPr>
            <p:nvPr/>
          </p:nvSpPr>
          <p:spPr bwMode="auto">
            <a:xfrm>
              <a:off x="847410" y="4707372"/>
              <a:ext cx="15268" cy="152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062"/>
            <p:cNvSpPr>
              <a:spLocks/>
            </p:cNvSpPr>
            <p:nvPr/>
          </p:nvSpPr>
          <p:spPr bwMode="auto">
            <a:xfrm>
              <a:off x="904464" y="4758800"/>
              <a:ext cx="37768" cy="66696"/>
            </a:xfrm>
            <a:custGeom>
              <a:avLst/>
              <a:gdLst>
                <a:gd name="T0" fmla="*/ 33 w 47"/>
                <a:gd name="T1" fmla="*/ 83 h 83"/>
                <a:gd name="T2" fmla="*/ 0 w 47"/>
                <a:gd name="T3" fmla="*/ 50 h 83"/>
                <a:gd name="T4" fmla="*/ 0 w 47"/>
                <a:gd name="T5" fmla="*/ 0 h 83"/>
                <a:gd name="T6" fmla="*/ 19 w 47"/>
                <a:gd name="T7" fmla="*/ 0 h 83"/>
                <a:gd name="T8" fmla="*/ 19 w 47"/>
                <a:gd name="T9" fmla="*/ 40 h 83"/>
                <a:gd name="T10" fmla="*/ 47 w 47"/>
                <a:gd name="T11" fmla="*/ 69 h 83"/>
                <a:gd name="T12" fmla="*/ 33 w 47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3">
                  <a:moveTo>
                    <a:pt x="33" y="83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0"/>
                  </a:lnTo>
                  <a:lnTo>
                    <a:pt x="47" y="69"/>
                  </a:lnTo>
                  <a:lnTo>
                    <a:pt x="33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063"/>
            <p:cNvSpPr>
              <a:spLocks/>
            </p:cNvSpPr>
            <p:nvPr/>
          </p:nvSpPr>
          <p:spPr bwMode="auto">
            <a:xfrm>
              <a:off x="847410" y="4741925"/>
              <a:ext cx="36161" cy="36161"/>
            </a:xfrm>
            <a:custGeom>
              <a:avLst/>
              <a:gdLst>
                <a:gd name="T0" fmla="*/ 45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9 w 45"/>
                <a:gd name="T7" fmla="*/ 0 h 45"/>
                <a:gd name="T8" fmla="*/ 19 w 45"/>
                <a:gd name="T9" fmla="*/ 26 h 45"/>
                <a:gd name="T10" fmla="*/ 45 w 45"/>
                <a:gd name="T11" fmla="*/ 26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45" y="26"/>
                  </a:lnTo>
                  <a:lnTo>
                    <a:pt x="45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064"/>
            <p:cNvSpPr>
              <a:spLocks/>
            </p:cNvSpPr>
            <p:nvPr/>
          </p:nvSpPr>
          <p:spPr bwMode="auto">
            <a:xfrm>
              <a:off x="851428" y="4722640"/>
              <a:ext cx="135000" cy="137410"/>
            </a:xfrm>
            <a:custGeom>
              <a:avLst/>
              <a:gdLst>
                <a:gd name="T0" fmla="*/ 34 w 71"/>
                <a:gd name="T1" fmla="*/ 72 h 72"/>
                <a:gd name="T2" fmla="*/ 0 w 71"/>
                <a:gd name="T3" fmla="*/ 45 h 72"/>
                <a:gd name="T4" fmla="*/ 7 w 71"/>
                <a:gd name="T5" fmla="*/ 43 h 72"/>
                <a:gd name="T6" fmla="*/ 34 w 71"/>
                <a:gd name="T7" fmla="*/ 64 h 72"/>
                <a:gd name="T8" fmla="*/ 63 w 71"/>
                <a:gd name="T9" fmla="*/ 36 h 72"/>
                <a:gd name="T10" fmla="*/ 34 w 71"/>
                <a:gd name="T11" fmla="*/ 8 h 72"/>
                <a:gd name="T12" fmla="*/ 8 w 71"/>
                <a:gd name="T13" fmla="*/ 26 h 72"/>
                <a:gd name="T14" fmla="*/ 0 w 71"/>
                <a:gd name="T15" fmla="*/ 24 h 72"/>
                <a:gd name="T16" fmla="*/ 34 w 71"/>
                <a:gd name="T17" fmla="*/ 0 h 72"/>
                <a:gd name="T18" fmla="*/ 71 w 71"/>
                <a:gd name="T19" fmla="*/ 36 h 72"/>
                <a:gd name="T20" fmla="*/ 34 w 71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2">
                  <a:moveTo>
                    <a:pt x="34" y="72"/>
                  </a:moveTo>
                  <a:cubicBezTo>
                    <a:pt x="18" y="72"/>
                    <a:pt x="4" y="61"/>
                    <a:pt x="0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1" y="55"/>
                    <a:pt x="22" y="64"/>
                    <a:pt x="34" y="64"/>
                  </a:cubicBezTo>
                  <a:cubicBezTo>
                    <a:pt x="50" y="64"/>
                    <a:pt x="63" y="51"/>
                    <a:pt x="63" y="36"/>
                  </a:cubicBezTo>
                  <a:cubicBezTo>
                    <a:pt x="63" y="20"/>
                    <a:pt x="50" y="8"/>
                    <a:pt x="34" y="8"/>
                  </a:cubicBezTo>
                  <a:cubicBezTo>
                    <a:pt x="23" y="8"/>
                    <a:pt x="12" y="15"/>
                    <a:pt x="8" y="2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9"/>
                    <a:pt x="19" y="0"/>
                    <a:pt x="34" y="0"/>
                  </a:cubicBezTo>
                  <a:cubicBezTo>
                    <a:pt x="54" y="0"/>
                    <a:pt x="71" y="16"/>
                    <a:pt x="71" y="36"/>
                  </a:cubicBezTo>
                  <a:cubicBezTo>
                    <a:pt x="71" y="56"/>
                    <a:pt x="54" y="72"/>
                    <a:pt x="3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32230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r>
              <a:rPr lang="en-US" dirty="0"/>
              <a:t>Multiple Options</a:t>
            </a:r>
          </a:p>
          <a:p>
            <a:r>
              <a:rPr lang="en-US" dirty="0"/>
              <a:t>Options are Designed to work together</a:t>
            </a:r>
          </a:p>
          <a:p>
            <a:r>
              <a:rPr lang="en-US" dirty="0"/>
              <a:t>Pick what works best for you based on your goals &amp; scenarios</a:t>
            </a:r>
          </a:p>
          <a:p>
            <a:r>
              <a:rPr lang="en-US" dirty="0"/>
              <a:t>Get Started Today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436475" cy="936970"/>
          </a:xfrm>
          <a:solidFill>
            <a:srgbClr val="D83B01"/>
          </a:solidFill>
        </p:spPr>
        <p:txBody>
          <a:bodyPr/>
          <a:lstStyle/>
          <a:p>
            <a:r>
              <a:rPr lang="en-US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Road to Modern Management 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8449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511457"/>
          </a:xfrm>
        </p:spPr>
        <p:txBody>
          <a:bodyPr/>
          <a:lstStyle/>
          <a:p>
            <a:r>
              <a:rPr lang="en-US" dirty="0"/>
              <a:t>BRK2137:  Align your Windows 10 Management Strategy to you end-user IT Needs</a:t>
            </a:r>
          </a:p>
          <a:p>
            <a:pPr lvl="1"/>
            <a:r>
              <a:rPr lang="en-US" dirty="0"/>
              <a:t>Thursday Sept 29</a:t>
            </a:r>
            <a:r>
              <a:rPr lang="en-US" baseline="30000" dirty="0"/>
              <a:t>th</a:t>
            </a:r>
            <a:r>
              <a:rPr lang="en-US" dirty="0"/>
              <a:t> 4-5:15pm </a:t>
            </a:r>
          </a:p>
          <a:p>
            <a:pPr lvl="1"/>
            <a:r>
              <a:rPr lang="en-US" dirty="0"/>
              <a:t>Georgia Ballroom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75308668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685240"/>
            <a:ext cx="11631168" cy="302003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Be a part of the community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Help shape the Windows experience for millions of people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>Get early access to releases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/>
              <a:t>Deploy Windows 10 devices efficiently</a:t>
            </a: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4639" y="295274"/>
            <a:ext cx="11889564" cy="917575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0" normalizeH="0" baseline="0" noProof="0" dirty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Windows Insider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9354" y="4705277"/>
            <a:ext cx="9000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Visit the Insiders at the Microsoft Showcase in Expo Hall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8080" y="5988208"/>
            <a:ext cx="457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 w="3175">
                  <a:noFill/>
                </a:ln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http://insider.windows.com</a:t>
            </a:r>
          </a:p>
        </p:txBody>
      </p:sp>
    </p:spTree>
    <p:extLst>
      <p:ext uri="{BB962C8B-B14F-4D97-AF65-F5344CB8AC3E}">
        <p14:creationId xmlns:p14="http://schemas.microsoft.com/office/powerpoint/2010/main" val="21400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307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Windows 10 MDM reference: 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http://aka.ms/win10mdm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Group policy ADMX for anniversary update: 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http://aka.ms/win10RS1admx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MDM policies with corresponding GP: 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5"/>
              </a:rPr>
              <a:t>http://aka.ms/policymdmandgp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>
              <a:spcAft>
                <a:spcPts val="600"/>
              </a:spcAft>
            </a:pPr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What’s new in Windows 10 for MDM: 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6"/>
              </a:rPr>
              <a:t>http://aka.ms/newinmdm</a:t>
            </a:r>
            <a:endParaRPr lang="en-US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Powershell scripting with WMI bridge: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7"/>
              </a:rPr>
              <a:t>http://aka.ms/UsingMdmWmiBridge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Windows Device Provisioning: 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8"/>
              </a:rPr>
              <a:t>http://aka.ms/win10provisioning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Windows 10 Management with Intune: </a:t>
            </a:r>
            <a:r>
              <a:rPr lang="en-US" sz="2800" dirty="0">
                <a:hlinkClick r:id="rId9"/>
              </a:rPr>
              <a:t>http://aka.ms/win10withintune</a:t>
            </a:r>
            <a:r>
              <a:rPr lang="en-US" sz="28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D83B01"/>
                </a:solidFill>
              </a:rPr>
              <a:t>Windows 10 Management with </a:t>
            </a:r>
            <a:r>
              <a:rPr lang="en-US" sz="2800" dirty="0" err="1">
                <a:solidFill>
                  <a:srgbClr val="D83B01"/>
                </a:solidFill>
              </a:rPr>
              <a:t>ConfigMan</a:t>
            </a:r>
            <a:r>
              <a:rPr lang="en-US" sz="2800" dirty="0">
                <a:solidFill>
                  <a:srgbClr val="D83B01"/>
                </a:solidFill>
              </a:rPr>
              <a:t>: </a:t>
            </a:r>
            <a:r>
              <a:rPr lang="en-US" sz="2800" dirty="0">
                <a:hlinkClick r:id="rId10"/>
              </a:rPr>
              <a:t>http://aka.ms/win10configman</a:t>
            </a:r>
            <a:r>
              <a:rPr lang="en-US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71783521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8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Enabled Through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580" y="1212849"/>
            <a:ext cx="8138071" cy="5404556"/>
          </a:xfrm>
        </p:spPr>
        <p:txBody>
          <a:bodyPr/>
          <a:lstStyle/>
          <a:p>
            <a:r>
              <a:rPr lang="en-US" dirty="0"/>
              <a:t>Active Directory</a:t>
            </a:r>
          </a:p>
          <a:p>
            <a:r>
              <a:rPr lang="en-US" dirty="0"/>
              <a:t>Group Policy</a:t>
            </a:r>
          </a:p>
          <a:p>
            <a:r>
              <a:rPr lang="en-US" dirty="0"/>
              <a:t>SCCM/Configuration Manager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Security Management tooling</a:t>
            </a:r>
          </a:p>
          <a:p>
            <a:r>
              <a:rPr lang="en-US" dirty="0"/>
              <a:t>Primarily Desktop</a:t>
            </a:r>
          </a:p>
          <a:p>
            <a:r>
              <a:rPr lang="en-US" dirty="0"/>
              <a:t>On Prem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204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Life Cycle</a:t>
            </a:r>
          </a:p>
        </p:txBody>
      </p:sp>
      <p:sp>
        <p:nvSpPr>
          <p:cNvPr id="5" name="Oval 4"/>
          <p:cNvSpPr/>
          <p:nvPr/>
        </p:nvSpPr>
        <p:spPr>
          <a:xfrm>
            <a:off x="310626" y="1460688"/>
            <a:ext cx="2014372" cy="188670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Acquire Windows</a:t>
            </a:r>
          </a:p>
        </p:txBody>
      </p:sp>
      <p:sp>
        <p:nvSpPr>
          <p:cNvPr id="6" name="Oval 5"/>
          <p:cNvSpPr/>
          <p:nvPr/>
        </p:nvSpPr>
        <p:spPr>
          <a:xfrm>
            <a:off x="2562877" y="2758689"/>
            <a:ext cx="1954026" cy="17985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Deploy</a:t>
            </a:r>
          </a:p>
        </p:txBody>
      </p:sp>
      <p:sp>
        <p:nvSpPr>
          <p:cNvPr id="7" name="Oval 6"/>
          <p:cNvSpPr/>
          <p:nvPr/>
        </p:nvSpPr>
        <p:spPr>
          <a:xfrm>
            <a:off x="5007604" y="2758689"/>
            <a:ext cx="1930203" cy="17918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Identity </a:t>
            </a:r>
          </a:p>
        </p:txBody>
      </p:sp>
      <p:sp>
        <p:nvSpPr>
          <p:cNvPr id="8" name="Oval 7"/>
          <p:cNvSpPr/>
          <p:nvPr/>
        </p:nvSpPr>
        <p:spPr>
          <a:xfrm>
            <a:off x="7188854" y="3636725"/>
            <a:ext cx="1930203" cy="17918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Managing Device &amp; Apps</a:t>
            </a:r>
          </a:p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(Test, Manage &amp; Monitor)</a:t>
            </a:r>
          </a:p>
        </p:txBody>
      </p:sp>
      <p:sp>
        <p:nvSpPr>
          <p:cNvPr id="9" name="Oval 8"/>
          <p:cNvSpPr/>
          <p:nvPr/>
        </p:nvSpPr>
        <p:spPr>
          <a:xfrm>
            <a:off x="10096351" y="3584847"/>
            <a:ext cx="1930203" cy="179182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Update</a:t>
            </a:r>
          </a:p>
        </p:txBody>
      </p:sp>
      <p:sp>
        <p:nvSpPr>
          <p:cNvPr id="10" name="Arrow: Curved Down 9"/>
          <p:cNvSpPr/>
          <p:nvPr/>
        </p:nvSpPr>
        <p:spPr>
          <a:xfrm rot="1688257" flipV="1">
            <a:off x="602102" y="3935385"/>
            <a:ext cx="2318446" cy="1194504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Arrow: Curved Down 10"/>
          <p:cNvSpPr/>
          <p:nvPr/>
        </p:nvSpPr>
        <p:spPr>
          <a:xfrm>
            <a:off x="3457434" y="1655166"/>
            <a:ext cx="2375918" cy="877144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Arrow: Curved Up 11"/>
          <p:cNvSpPr/>
          <p:nvPr/>
        </p:nvSpPr>
        <p:spPr>
          <a:xfrm rot="1394592">
            <a:off x="5245877" y="4999833"/>
            <a:ext cx="2232300" cy="1046211"/>
          </a:xfrm>
          <a:prstGeom prst="curved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Arrow: Curved Down 12"/>
          <p:cNvSpPr/>
          <p:nvPr/>
        </p:nvSpPr>
        <p:spPr>
          <a:xfrm>
            <a:off x="8253877" y="2515584"/>
            <a:ext cx="2908637" cy="943706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Arrow: Curved Down 13"/>
          <p:cNvSpPr/>
          <p:nvPr/>
        </p:nvSpPr>
        <p:spPr>
          <a:xfrm flipH="1" flipV="1">
            <a:off x="8642032" y="5462625"/>
            <a:ext cx="2908637" cy="869187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6416" y="1064064"/>
            <a:ext cx="1349371" cy="670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Complex process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0182" y="5133027"/>
            <a:ext cx="1746722" cy="6573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Wipe &amp; Reload</a:t>
            </a: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(SCCM OSD)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5504" y="1898764"/>
            <a:ext cx="1836946" cy="6573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On-premise Active Directory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8088" y="5874676"/>
            <a:ext cx="2660969" cy="939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Group policy, SCCM, 3</a:t>
            </a:r>
            <a:r>
              <a:rPr kumimoji="0" lang="en-US" sz="1836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rd</a:t>
            </a: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party security mgmt. tools, Win32 app install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62495" y="2177697"/>
            <a:ext cx="1458934" cy="382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SCCM</a:t>
            </a:r>
          </a:p>
        </p:txBody>
      </p:sp>
      <p:sp>
        <p:nvSpPr>
          <p:cNvPr id="4" name="Speech Bubble: Rectangle 3"/>
          <p:cNvSpPr/>
          <p:nvPr/>
        </p:nvSpPr>
        <p:spPr>
          <a:xfrm>
            <a:off x="9235724" y="209145"/>
            <a:ext cx="2563118" cy="1597187"/>
          </a:xfrm>
          <a:prstGeom prst="wedgeRectCallout">
            <a:avLst>
              <a:gd name="adj1" fmla="val -74537"/>
              <a:gd name="adj2" fmla="val 16486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6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Segoe Pro Black" panose="020B0A02040504020203" pitchFamily="34" charset="0"/>
              </a:rPr>
              <a:t>56%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36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IT time spent on app/update testing, managing security</a:t>
            </a:r>
          </a:p>
        </p:txBody>
      </p:sp>
    </p:spTree>
    <p:extLst>
      <p:ext uri="{BB962C8B-B14F-4D97-AF65-F5344CB8AC3E}">
        <p14:creationId xmlns:p14="http://schemas.microsoft.com/office/powerpoint/2010/main" val="3454970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4994" y="2125677"/>
            <a:ext cx="11887200" cy="1181862"/>
          </a:xfrm>
        </p:spPr>
        <p:txBody>
          <a:bodyPr/>
          <a:lstStyle/>
          <a:p>
            <a:r>
              <a:rPr lang="en-US" dirty="0"/>
              <a:t>Modern Management</a:t>
            </a:r>
          </a:p>
        </p:txBody>
      </p:sp>
      <p:sp>
        <p:nvSpPr>
          <p:cNvPr id="7" name="Freeform 1907"/>
          <p:cNvSpPr>
            <a:spLocks noEditPoints="1"/>
          </p:cNvSpPr>
          <p:nvPr/>
        </p:nvSpPr>
        <p:spPr bwMode="auto">
          <a:xfrm>
            <a:off x="1006214" y="2297118"/>
            <a:ext cx="1184958" cy="742949"/>
          </a:xfrm>
          <a:custGeom>
            <a:avLst/>
            <a:gdLst>
              <a:gd name="T0" fmla="*/ 85 w 160"/>
              <a:gd name="T1" fmla="*/ 10 h 100"/>
              <a:gd name="T2" fmla="*/ 109 w 160"/>
              <a:gd name="T3" fmla="*/ 33 h 100"/>
              <a:gd name="T4" fmla="*/ 120 w 160"/>
              <a:gd name="T5" fmla="*/ 30 h 100"/>
              <a:gd name="T6" fmla="*/ 140 w 160"/>
              <a:gd name="T7" fmla="*/ 50 h 100"/>
              <a:gd name="T8" fmla="*/ 139 w 160"/>
              <a:gd name="T9" fmla="*/ 56 h 100"/>
              <a:gd name="T10" fmla="*/ 150 w 160"/>
              <a:gd name="T11" fmla="*/ 72 h 100"/>
              <a:gd name="T12" fmla="*/ 132 w 160"/>
              <a:gd name="T13" fmla="*/ 90 h 100"/>
              <a:gd name="T14" fmla="*/ 130 w 160"/>
              <a:gd name="T15" fmla="*/ 90 h 100"/>
              <a:gd name="T16" fmla="*/ 130 w 160"/>
              <a:gd name="T17" fmla="*/ 90 h 100"/>
              <a:gd name="T18" fmla="*/ 30 w 160"/>
              <a:gd name="T19" fmla="*/ 90 h 100"/>
              <a:gd name="T20" fmla="*/ 10 w 160"/>
              <a:gd name="T21" fmla="*/ 70 h 100"/>
              <a:gd name="T22" fmla="*/ 30 w 160"/>
              <a:gd name="T23" fmla="*/ 50 h 100"/>
              <a:gd name="T24" fmla="*/ 33 w 160"/>
              <a:gd name="T25" fmla="*/ 50 h 100"/>
              <a:gd name="T26" fmla="*/ 51 w 160"/>
              <a:gd name="T27" fmla="*/ 40 h 100"/>
              <a:gd name="T28" fmla="*/ 61 w 160"/>
              <a:gd name="T29" fmla="*/ 42 h 100"/>
              <a:gd name="T30" fmla="*/ 60 w 160"/>
              <a:gd name="T31" fmla="*/ 35 h 100"/>
              <a:gd name="T32" fmla="*/ 85 w 160"/>
              <a:gd name="T33" fmla="*/ 10 h 100"/>
              <a:gd name="T34" fmla="*/ 85 w 160"/>
              <a:gd name="T35" fmla="*/ 0 h 100"/>
              <a:gd name="T36" fmla="*/ 50 w 160"/>
              <a:gd name="T37" fmla="*/ 30 h 100"/>
              <a:gd name="T38" fmla="*/ 28 w 160"/>
              <a:gd name="T39" fmla="*/ 40 h 100"/>
              <a:gd name="T40" fmla="*/ 0 w 160"/>
              <a:gd name="T41" fmla="*/ 70 h 100"/>
              <a:gd name="T42" fmla="*/ 30 w 160"/>
              <a:gd name="T43" fmla="*/ 100 h 100"/>
              <a:gd name="T44" fmla="*/ 130 w 160"/>
              <a:gd name="T45" fmla="*/ 100 h 100"/>
              <a:gd name="T46" fmla="*/ 132 w 160"/>
              <a:gd name="T47" fmla="*/ 100 h 100"/>
              <a:gd name="T48" fmla="*/ 160 w 160"/>
              <a:gd name="T49" fmla="*/ 72 h 100"/>
              <a:gd name="T50" fmla="*/ 150 w 160"/>
              <a:gd name="T51" fmla="*/ 51 h 100"/>
              <a:gd name="T52" fmla="*/ 150 w 160"/>
              <a:gd name="T53" fmla="*/ 50 h 100"/>
              <a:gd name="T54" fmla="*/ 120 w 160"/>
              <a:gd name="T55" fmla="*/ 20 h 100"/>
              <a:gd name="T56" fmla="*/ 116 w 160"/>
              <a:gd name="T57" fmla="*/ 20 h 100"/>
              <a:gd name="T58" fmla="*/ 85 w 160"/>
              <a:gd name="T5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00">
                <a:moveTo>
                  <a:pt x="85" y="10"/>
                </a:moveTo>
                <a:cubicBezTo>
                  <a:pt x="98" y="10"/>
                  <a:pt x="108" y="20"/>
                  <a:pt x="109" y="33"/>
                </a:cubicBezTo>
                <a:cubicBezTo>
                  <a:pt x="112" y="31"/>
                  <a:pt x="116" y="30"/>
                  <a:pt x="120" y="30"/>
                </a:cubicBezTo>
                <a:cubicBezTo>
                  <a:pt x="131" y="30"/>
                  <a:pt x="140" y="39"/>
                  <a:pt x="140" y="50"/>
                </a:cubicBezTo>
                <a:cubicBezTo>
                  <a:pt x="140" y="52"/>
                  <a:pt x="139" y="54"/>
                  <a:pt x="139" y="56"/>
                </a:cubicBezTo>
                <a:cubicBezTo>
                  <a:pt x="145" y="59"/>
                  <a:pt x="150" y="65"/>
                  <a:pt x="150" y="72"/>
                </a:cubicBezTo>
                <a:cubicBezTo>
                  <a:pt x="150" y="82"/>
                  <a:pt x="142" y="90"/>
                  <a:pt x="132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30" y="90"/>
                  <a:pt x="30" y="90"/>
                  <a:pt x="30" y="90"/>
                </a:cubicBezTo>
                <a:cubicBezTo>
                  <a:pt x="19" y="90"/>
                  <a:pt x="10" y="81"/>
                  <a:pt x="10" y="70"/>
                </a:cubicBezTo>
                <a:cubicBezTo>
                  <a:pt x="10" y="59"/>
                  <a:pt x="19" y="50"/>
                  <a:pt x="30" y="50"/>
                </a:cubicBezTo>
                <a:cubicBezTo>
                  <a:pt x="31" y="50"/>
                  <a:pt x="32" y="50"/>
                  <a:pt x="33" y="50"/>
                </a:cubicBezTo>
                <a:cubicBezTo>
                  <a:pt x="37" y="44"/>
                  <a:pt x="43" y="40"/>
                  <a:pt x="51" y="40"/>
                </a:cubicBezTo>
                <a:cubicBezTo>
                  <a:pt x="55" y="40"/>
                  <a:pt x="58" y="41"/>
                  <a:pt x="61" y="42"/>
                </a:cubicBezTo>
                <a:cubicBezTo>
                  <a:pt x="60" y="40"/>
                  <a:pt x="60" y="37"/>
                  <a:pt x="60" y="35"/>
                </a:cubicBezTo>
                <a:cubicBezTo>
                  <a:pt x="60" y="21"/>
                  <a:pt x="71" y="10"/>
                  <a:pt x="85" y="10"/>
                </a:cubicBezTo>
                <a:moveTo>
                  <a:pt x="85" y="0"/>
                </a:moveTo>
                <a:cubicBezTo>
                  <a:pt x="67" y="0"/>
                  <a:pt x="52" y="13"/>
                  <a:pt x="50" y="30"/>
                </a:cubicBezTo>
                <a:cubicBezTo>
                  <a:pt x="42" y="30"/>
                  <a:pt x="34" y="34"/>
                  <a:pt x="28" y="40"/>
                </a:cubicBezTo>
                <a:cubicBezTo>
                  <a:pt x="12" y="41"/>
                  <a:pt x="0" y="54"/>
                  <a:pt x="0" y="70"/>
                </a:cubicBezTo>
                <a:cubicBezTo>
                  <a:pt x="0" y="86"/>
                  <a:pt x="13" y="100"/>
                  <a:pt x="30" y="100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48" y="100"/>
                  <a:pt x="160" y="88"/>
                  <a:pt x="160" y="72"/>
                </a:cubicBezTo>
                <a:cubicBezTo>
                  <a:pt x="160" y="64"/>
                  <a:pt x="156" y="56"/>
                  <a:pt x="150" y="51"/>
                </a:cubicBezTo>
                <a:cubicBezTo>
                  <a:pt x="150" y="51"/>
                  <a:pt x="150" y="50"/>
                  <a:pt x="150" y="50"/>
                </a:cubicBezTo>
                <a:cubicBezTo>
                  <a:pt x="150" y="33"/>
                  <a:pt x="136" y="20"/>
                  <a:pt x="120" y="20"/>
                </a:cubicBezTo>
                <a:cubicBezTo>
                  <a:pt x="119" y="20"/>
                  <a:pt x="117" y="20"/>
                  <a:pt x="116" y="20"/>
                </a:cubicBezTo>
                <a:cubicBezTo>
                  <a:pt x="111" y="8"/>
                  <a:pt x="99" y="0"/>
                  <a:pt x="85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9637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i="1" dirty="0"/>
            </a:br>
            <a:br>
              <a:rPr lang="en-US" i="1" dirty="0"/>
            </a:br>
            <a:r>
              <a:rPr lang="en-US" i="1" dirty="0"/>
              <a:t>In a mobile-first, cloud-first world, management should empower users to be productive from anywhere and always up-to-date, while keeping enterprise data and assets secure. 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46494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7" y="296862"/>
            <a:ext cx="6035039" cy="1015663"/>
          </a:xfrm>
        </p:spPr>
        <p:txBody>
          <a:bodyPr/>
          <a:lstStyle/>
          <a:p>
            <a:r>
              <a:rPr lang="en-US" sz="6000" dirty="0"/>
              <a:t>Benefits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274637" y="1820862"/>
            <a:ext cx="5833458" cy="326243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Simpler scenario-driven policies and settings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Devices are always secure, everywhere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Data is always protected, everywhere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Minimal overhead &amp; light touch Management options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Robust BYOD support</a:t>
            </a:r>
          </a:p>
        </p:txBody>
      </p:sp>
    </p:spTree>
    <p:extLst>
      <p:ext uri="{BB962C8B-B14F-4D97-AF65-F5344CB8AC3E}">
        <p14:creationId xmlns:p14="http://schemas.microsoft.com/office/powerpoint/2010/main" val="4058731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Enabled Through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8046695" cy="6598730"/>
          </a:xfrm>
        </p:spPr>
        <p:txBody>
          <a:bodyPr/>
          <a:lstStyle/>
          <a:p>
            <a:r>
              <a:rPr lang="en-US" dirty="0"/>
              <a:t>Azure Active Directory</a:t>
            </a:r>
          </a:p>
          <a:p>
            <a:r>
              <a:rPr lang="en-US" dirty="0"/>
              <a:t>Windows Store for Business</a:t>
            </a:r>
          </a:p>
          <a:p>
            <a:r>
              <a:rPr lang="en-US" dirty="0"/>
              <a:t>Windows Analytics</a:t>
            </a:r>
          </a:p>
          <a:p>
            <a:r>
              <a:rPr lang="en-US" dirty="0"/>
              <a:t>Mobile Device Management </a:t>
            </a:r>
          </a:p>
          <a:p>
            <a:r>
              <a:rPr lang="en-US" dirty="0"/>
              <a:t>Mobile Application Management </a:t>
            </a:r>
          </a:p>
          <a:p>
            <a:endParaRPr lang="en-US" dirty="0"/>
          </a:p>
          <a:p>
            <a:r>
              <a:rPr lang="en-US" dirty="0"/>
              <a:t>On Prem or Cloud</a:t>
            </a:r>
          </a:p>
          <a:p>
            <a:r>
              <a:rPr lang="en-US" dirty="0"/>
              <a:t>Mobile and/or Desktop</a:t>
            </a:r>
          </a:p>
          <a:p>
            <a:r>
              <a:rPr lang="en-US" dirty="0"/>
              <a:t>And More…..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22495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8327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4F43A21-9696-48F3-B9B7-2EDC14895D10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1E44DB9-F8DD-48AE-8162-26CDF62A116D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gnite - MDM Diag.potx" id="{58E921B1-531C-4A62-A944-D737E0A4DCC0}" vid="{EAC101B2-B80B-4172-93DE-73EF5B436517}"/>
    </a:ext>
  </a:extLst>
</a:theme>
</file>

<file path=ppt/theme/theme5.xml><?xml version="1.0" encoding="utf-8"?>
<a:theme xmlns:a="http://schemas.openxmlformats.org/drawingml/2006/main" name="1_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gnite - MDM Diag.potx" id="{58E921B1-531C-4A62-A944-D737E0A4DCC0}" vid="{71A94C22-9430-4571-985E-0A379989A272}"/>
    </a:ext>
  </a:extLst>
</a:theme>
</file>

<file path=ppt/theme/theme6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Deen King-Smith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2016-09-27T04:00:00+00:00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BRK3335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01c77077-aee4-4b5f-bd4e-9cd40a6fff29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ff673fc-3231-4e3a-893b-6d7f7cd32766"/>
    <ds:schemaRef ds:uri="230e9df3-be65-4c73-a93b-d1236ebd677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68</TotalTime>
  <Words>1787</Words>
  <Application>Microsoft Office PowerPoint</Application>
  <PresentationFormat>Custom</PresentationFormat>
  <Paragraphs>370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Consolas</vt:lpstr>
      <vt:lpstr>Courier New</vt:lpstr>
      <vt:lpstr>Segoe Pro Black</vt:lpstr>
      <vt:lpstr>Segoe UI</vt:lpstr>
      <vt:lpstr>Segoe UI Light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1_6-30537_Envision 2016 Concurrent Template_Dark</vt:lpstr>
      <vt:lpstr>3_5-50002_Ignite_Breakout_Template</vt:lpstr>
      <vt:lpstr>The Road to Modern Management </vt:lpstr>
      <vt:lpstr>The Road</vt:lpstr>
      <vt:lpstr>Traditional Management </vt:lpstr>
      <vt:lpstr>Enabled Through </vt:lpstr>
      <vt:lpstr>IT Life Cycle</vt:lpstr>
      <vt:lpstr>Modern Management</vt:lpstr>
      <vt:lpstr>  In a mobile-first, cloud-first world, management should empower users to be productive from anywhere and always up-to-date, while keeping enterprise data and assets secure.  </vt:lpstr>
      <vt:lpstr>Benefits </vt:lpstr>
      <vt:lpstr>Enabled Through</vt:lpstr>
      <vt:lpstr>IT Lifecycle </vt:lpstr>
      <vt:lpstr>The Journey</vt:lpstr>
      <vt:lpstr>Management options</vt:lpstr>
      <vt:lpstr>How do I choose?</vt:lpstr>
      <vt:lpstr>IT Lifecycle – Modern Management</vt:lpstr>
      <vt:lpstr>Decision Tree</vt:lpstr>
      <vt:lpstr>Decision Tree</vt:lpstr>
      <vt:lpstr>Scenario specific guidance</vt:lpstr>
      <vt:lpstr>Scenarios</vt:lpstr>
      <vt:lpstr>New Deployment</vt:lpstr>
      <vt:lpstr>New Deployment </vt:lpstr>
      <vt:lpstr>On-Prem to Hybrid </vt:lpstr>
      <vt:lpstr>On Prem to Hybrid</vt:lpstr>
      <vt:lpstr>Starting with Office 365</vt:lpstr>
      <vt:lpstr>Starting with Office 365</vt:lpstr>
      <vt:lpstr>Starting with Mobile + On-Prem</vt:lpstr>
      <vt:lpstr>Starting with Mobile</vt:lpstr>
      <vt:lpstr>On-Prem to Cloud </vt:lpstr>
      <vt:lpstr>On Prem to Cloud</vt:lpstr>
      <vt:lpstr>On-Prem to Modern On-Prem </vt:lpstr>
      <vt:lpstr>Road to Modern Management </vt:lpstr>
      <vt:lpstr>What’s next?</vt:lpstr>
      <vt:lpstr>Be a part of the community Help shape the Windows experience for millions of people Get early access to releases Deploy Windows 10 devices efficiently   </vt:lpstr>
      <vt:lpstr>Resources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Modern Management </dc:title>
  <dc:subject>&lt;Speech title here&gt;</dc:subject>
  <dc:creator>MS Events 0093</dc:creator>
  <cp:keywords>Microsoft 2016</cp:keywords>
  <dc:description>Template: Mitchell Derrey, Silverfox Productions_x000d_
Formatting: _x000d_
Audience Type:</dc:description>
  <cp:lastModifiedBy>MS Events 0090</cp:lastModifiedBy>
  <cp:revision>11</cp:revision>
  <dcterms:created xsi:type="dcterms:W3CDTF">2016-09-25T23:47:29Z</dcterms:created>
  <dcterms:modified xsi:type="dcterms:W3CDTF">2016-09-27T22:01:02Z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