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9" r:id="rId8"/>
    <p:sldMasterId id="2147484414" r:id="rId9"/>
  </p:sldMasterIdLst>
  <p:notesMasterIdLst>
    <p:notesMasterId r:id="rId31"/>
  </p:notesMasterIdLst>
  <p:handoutMasterIdLst>
    <p:handoutMasterId r:id="rId32"/>
  </p:handout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215" autoAdjust="0"/>
  </p:normalViewPr>
  <p:slideViewPr>
    <p:cSldViewPr>
      <p:cViewPr varScale="1">
        <p:scale>
          <a:sx n="104" d="100"/>
          <a:sy n="104" d="100"/>
        </p:scale>
        <p:origin x="612" y="13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12:26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12:26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5954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5239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0792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5962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8036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60910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3109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054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000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0124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5771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7723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AutoNum type="arabicPeriod"/>
            </a:pPr>
            <a:endParaRPr lang="en-US" dirty="0"/>
          </a:p>
        </p:txBody>
      </p:sp>
      <p:sp>
        <p:nvSpPr>
          <p:cNvPr id="5" name="Date Placeholder 4"/>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22B3E36-5CE0-4CB7-82DE-38A88C71BFA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Header Placeholder 7"/>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34392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5887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311884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162549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40856389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Ref idx="1001">
        <a:schemeClr val="bg2"/>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lgn="r">
              <a:spcBef>
                <a:spcPts val="0"/>
              </a:spcBef>
              <a:buNone/>
              <a:defRPr sz="3200"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7811192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8287635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735973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04964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4068185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583232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794946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88008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48288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7291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71779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50262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18798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5442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41958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0639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59907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2481322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629908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8121567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0426165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532639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612110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7707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0741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851197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0592147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517867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51250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46428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310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73387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40434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8889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67012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59598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6196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27219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20624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687395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48127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349160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224770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640730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2355542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5605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19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072315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0925490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783750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pic>
        <p:nvPicPr>
          <p:cNvPr id="7" name="Picture 6"/>
          <p:cNvPicPr>
            <a:picLocks noChangeAspect="1"/>
          </p:cNvPicPr>
          <p:nvPr userDrawn="1"/>
        </p:nvPicPr>
        <p:blipFill>
          <a:blip r:embed="rId4"/>
          <a:stretch>
            <a:fillRect/>
          </a:stretch>
        </p:blipFill>
        <p:spPr>
          <a:xfrm>
            <a:off x="4828910" y="493939"/>
            <a:ext cx="7135291" cy="1325880"/>
          </a:xfrm>
          <a:prstGeom prst="rect">
            <a:avLst/>
          </a:prstGeom>
        </p:spPr>
      </p:pic>
    </p:spTree>
    <p:extLst>
      <p:ext uri="{BB962C8B-B14F-4D97-AF65-F5344CB8AC3E}">
        <p14:creationId xmlns:p14="http://schemas.microsoft.com/office/powerpoint/2010/main" val="2595171982"/>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bg2"/>
        </a:solidFill>
        <a:effectLst/>
      </p:bgPr>
    </p:bg>
    <p:spTree>
      <p:nvGrpSpPr>
        <p:cNvPr id="1" name=""/>
        <p:cNvGrpSpPr/>
        <p:nvPr/>
      </p:nvGrpSpPr>
      <p:grpSpPr>
        <a:xfrm>
          <a:off x="0" y="0"/>
          <a:ext cx="0" cy="0"/>
          <a:chOff x="0" y="0"/>
          <a:chExt cx="0" cy="0"/>
        </a:xfrm>
      </p:grpSpPr>
      <p:sp>
        <p:nvSpPr>
          <p:cNvPr id="19" name="Rectangle 18"/>
          <p:cNvSpPr/>
          <p:nvPr userDrawn="1"/>
        </p:nvSpPr>
        <p:spPr bwMode="white">
          <a:xfrm>
            <a:off x="0" y="0"/>
            <a:ext cx="12435840" cy="6995160"/>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ectangle 5"/>
          <p:cNvSpPr>
            <a:spLocks noChangeArrowheads="1"/>
          </p:cNvSpPr>
          <p:nvPr userDrawn="1"/>
        </p:nvSpPr>
        <p:spPr bwMode="auto">
          <a:xfrm>
            <a:off x="3175" y="4395788"/>
            <a:ext cx="12433300" cy="2601913"/>
          </a:xfrm>
          <a:prstGeom prst="rect">
            <a:avLst/>
          </a:prstGeom>
          <a:solidFill>
            <a:srgbClr val="4DA0E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userDrawn="1"/>
        </p:nvSpPr>
        <p:spPr bwMode="auto">
          <a:xfrm>
            <a:off x="0" y="5843588"/>
            <a:ext cx="12433301" cy="1154113"/>
          </a:xfrm>
          <a:prstGeom prst="rect">
            <a:avLst/>
          </a:pr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userDrawn="1"/>
        </p:nvSpPr>
        <p:spPr bwMode="auto">
          <a:xfrm>
            <a:off x="3175" y="3409950"/>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bwMode="white">
          <a:xfrm>
            <a:off x="0" y="0"/>
            <a:ext cx="12435840" cy="6995160"/>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551231"/>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1713939"/>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mn-lt"/>
              </a:rPr>
              <a:t>MICROSOFT CONFIDENTIAL – INTERNAL ONLY</a:t>
            </a:r>
          </a:p>
        </p:txBody>
      </p:sp>
      <p:sp>
        <p:nvSpPr>
          <p:cNvPr id="17" name="Text Placeholder 16"/>
          <p:cNvSpPr>
            <a:spLocks noGrp="1"/>
          </p:cNvSpPr>
          <p:nvPr>
            <p:ph type="body" sz="quarter" idx="13" hasCustomPrompt="1"/>
          </p:nvPr>
        </p:nvSpPr>
        <p:spPr>
          <a:xfrm>
            <a:off x="8481738" y="294304"/>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5" name="Text Placeholder 16"/>
          <p:cNvSpPr>
            <a:spLocks noGrp="1"/>
          </p:cNvSpPr>
          <p:nvPr>
            <p:ph type="body" sz="quarter" idx="14" hasCustomPrompt="1"/>
          </p:nvPr>
        </p:nvSpPr>
        <p:spPr>
          <a:xfrm>
            <a:off x="274703" y="6026443"/>
            <a:ext cx="3657600" cy="461665"/>
          </a:xfrm>
        </p:spPr>
        <p:txBody>
          <a:bodyPr/>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959008874"/>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150"/>
                                  </p:stCondLst>
                                  <p:childTnLst>
                                    <p:animMotion origin="layout" path="M 0 0 L 1.00728 0 " pathEditMode="relative" rAng="0" ptsTypes="AA">
                                      <p:cBhvr>
                                        <p:cTn id="8" dur="750" fill="hold"/>
                                        <p:tgtEl>
                                          <p:spTgt spid="19"/>
                                        </p:tgtEl>
                                        <p:attrNameLst>
                                          <p:attrName>ppt_x</p:attrName>
                                          <p:attrName>ppt_y</p:attrName>
                                        </p:attrNameLst>
                                      </p:cBhvr>
                                      <p:rCtr x="50357" y="0"/>
                                    </p:animMotion>
                                  </p:childTnLst>
                                </p:cTn>
                              </p:par>
                              <p:par>
                                <p:cTn id="9" presetID="63" presetClass="path" presetSubtype="0" accel="24000" decel="76000" fill="hold" grpId="0" nodeType="withEffect">
                                  <p:stCondLst>
                                    <p:cond delay="250"/>
                                  </p:stCondLst>
                                  <p:childTnLst>
                                    <p:animMotion origin="layout" path="M 0 3.25011E-6 L 1.00728 3.25011E-6 " pathEditMode="relative" rAng="0" ptsTypes="AA">
                                      <p:cBhvr>
                                        <p:cTn id="10" dur="750" fill="hold"/>
                                        <p:tgtEl>
                                          <p:spTgt spid="12"/>
                                        </p:tgtEl>
                                        <p:attrNameLst>
                                          <p:attrName>ppt_x</p:attrName>
                                          <p:attrName>ppt_y</p:attrName>
                                        </p:attrNameLst>
                                      </p:cBhvr>
                                      <p:rCtr x="50357" y="0"/>
                                    </p:animMotion>
                                  </p:childTnLst>
                                </p:cTn>
                              </p:par>
                              <p:par>
                                <p:cTn id="11" presetID="63" presetClass="path" presetSubtype="0" accel="24000" decel="76000" fill="hold" grpId="0" nodeType="withEffect">
                                  <p:stCondLst>
                                    <p:cond delay="150"/>
                                  </p:stCondLst>
                                  <p:childTnLst>
                                    <p:animMotion origin="layout" path="M 0 3.25011E-6 L 1.00728 3.25011E-6 " pathEditMode="relative" rAng="0" ptsTypes="AA">
                                      <p:cBhvr>
                                        <p:cTn id="12" dur="750" fill="hold"/>
                                        <p:tgtEl>
                                          <p:spTgt spid="10"/>
                                        </p:tgtEl>
                                        <p:attrNameLst>
                                          <p:attrName>ppt_x</p:attrName>
                                          <p:attrName>ppt_y</p:attrName>
                                        </p:attrNameLst>
                                      </p:cBhvr>
                                      <p:rCtr x="50357" y="0"/>
                                    </p:animMotion>
                                  </p:childTnLst>
                                </p:cTn>
                              </p:par>
                              <p:par>
                                <p:cTn id="13" presetID="1" presetClass="entr" presetSubtype="0"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childTnLst>
                                </p:cTn>
                              </p:par>
                              <p:par>
                                <p:cTn id="15" presetID="10" presetClass="entr" presetSubtype="0" fill="hold" grpId="0"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950"/>
                                        <p:tgtEl>
                                          <p:spTgt spid="9"/>
                                        </p:tgtEl>
                                      </p:cBhvr>
                                    </p:animEffect>
                                  </p:childTnLst>
                                </p:cTn>
                              </p:par>
                              <p:par>
                                <p:cTn id="18" presetID="63" presetClass="path" presetSubtype="0" decel="100000" fill="hold" grpId="1" nodeType="withEffect">
                                  <p:stCondLst>
                                    <p:cond delay="750"/>
                                  </p:stCondLst>
                                  <p:childTnLst>
                                    <p:animMotion origin="layout" path="M -0.01455 4.96142E-6 L -4.34261E-6 4.96142E-6 " pathEditMode="relative" rAng="0" ptsTypes="AA">
                                      <p:cBhvr>
                                        <p:cTn id="19" dur="950" fill="hold"/>
                                        <p:tgtEl>
                                          <p:spTgt spid="9"/>
                                        </p:tgtEl>
                                        <p:attrNameLst>
                                          <p:attrName>ppt_x</p:attrName>
                                          <p:attrName>ppt_y</p:attrName>
                                        </p:attrNameLst>
                                      </p:cBhvr>
                                      <p:rCtr x="728" y="0"/>
                                    </p:animMotion>
                                  </p:childTnLst>
                                </p:cTn>
                              </p:par>
                              <p:par>
                                <p:cTn id="20" presetID="6" presetClass="emph" presetSubtype="0" accel="100000" autoRev="1" fill="hold" grpId="2" nodeType="withEffect">
                                  <p:stCondLst>
                                    <p:cond delay="50"/>
                                  </p:stCondLst>
                                  <p:childTnLst>
                                    <p:animScale>
                                      <p:cBhvr>
                                        <p:cTn id="21" dur="500" fill="hold"/>
                                        <p:tgtEl>
                                          <p:spTgt spid="9"/>
                                        </p:tgtEl>
                                      </p:cBhvr>
                                      <p:by x="95000" y="95000"/>
                                    </p:animScale>
                                  </p:childTnLst>
                                </p:cTn>
                              </p:par>
                              <p:par>
                                <p:cTn id="22" presetID="10" presetClass="entr" presetSubtype="0" fill="hold" grpId="0" nodeType="withEffect">
                                  <p:stCondLst>
                                    <p:cond delay="8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950"/>
                                        <p:tgtEl>
                                          <p:spTgt spid="5"/>
                                        </p:tgtEl>
                                      </p:cBhvr>
                                    </p:animEffect>
                                  </p:childTnLst>
                                </p:cTn>
                              </p:par>
                              <p:par>
                                <p:cTn id="25" presetID="63" presetClass="path" presetSubtype="0" decel="100000" fill="hold" grpId="1" nodeType="withEffect">
                                  <p:stCondLst>
                                    <p:cond delay="800"/>
                                  </p:stCondLst>
                                  <p:childTnLst>
                                    <p:animMotion origin="layout" path="M -0.01455 2.42851E-6 L -3.02783E-6 2.42851E-6 " pathEditMode="relative" rAng="0" ptsTypes="AA">
                                      <p:cBhvr>
                                        <p:cTn id="26" dur="950" fill="hold"/>
                                        <p:tgtEl>
                                          <p:spTgt spid="5"/>
                                        </p:tgtEl>
                                        <p:attrNameLst>
                                          <p:attrName>ppt_x</p:attrName>
                                          <p:attrName>ppt_y</p:attrName>
                                        </p:attrNameLst>
                                      </p:cBhvr>
                                      <p:rCtr x="728" y="0"/>
                                    </p:animMotion>
                                  </p:childTnLst>
                                </p:cTn>
                              </p:par>
                              <p:par>
                                <p:cTn id="27" presetID="6" presetClass="emph" presetSubtype="0" accel="100000" autoRev="1" fill="hold" grpId="2" nodeType="withEffect">
                                  <p:stCondLst>
                                    <p:cond delay="100"/>
                                  </p:stCondLst>
                                  <p:childTnLst>
                                    <p:animScale>
                                      <p:cBhvr>
                                        <p:cTn id="28" dur="500" fill="hold"/>
                                        <p:tgtEl>
                                          <p:spTgt spid="5"/>
                                        </p:tgtEl>
                                      </p:cBhvr>
                                      <p:by x="95000" y="95000"/>
                                    </p:animScale>
                                  </p:childTnLst>
                                </p:cTn>
                              </p:par>
                              <p:par>
                                <p:cTn id="29" presetID="10" presetClass="entr" presetSubtype="0" fill="hold" nodeType="withEffect">
                                  <p:stCondLst>
                                    <p:cond delay="9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950"/>
                                        <p:tgtEl>
                                          <p:spTgt spid="16"/>
                                        </p:tgtEl>
                                      </p:cBhvr>
                                    </p:animEffect>
                                  </p:childTnLst>
                                </p:cTn>
                              </p:par>
                              <p:par>
                                <p:cTn id="32" presetID="63" presetClass="path" presetSubtype="0" decel="100000" fill="hold" nodeType="withEffect">
                                  <p:stCondLst>
                                    <p:cond delay="900"/>
                                  </p:stCondLst>
                                  <p:childTnLst>
                                    <p:animMotion origin="layout" path="M -0.01455 -1.34362E-6 L -3.90605E-7 -1.34362E-6 " pathEditMode="relative" rAng="0" ptsTypes="AA">
                                      <p:cBhvr>
                                        <p:cTn id="33" dur="950" fill="hold"/>
                                        <p:tgtEl>
                                          <p:spTgt spid="16"/>
                                        </p:tgtEl>
                                        <p:attrNameLst>
                                          <p:attrName>ppt_x</p:attrName>
                                          <p:attrName>ppt_y</p:attrName>
                                        </p:attrNameLst>
                                      </p:cBhvr>
                                      <p:rCtr x="728" y="0"/>
                                    </p:animMotion>
                                  </p:childTnLst>
                                </p:cTn>
                              </p:par>
                              <p:par>
                                <p:cTn id="34" presetID="6" presetClass="emph" presetSubtype="0" accel="100000" autoRev="1" fill="hold" nodeType="withEffect">
                                  <p:stCondLst>
                                    <p:cond delay="200"/>
                                  </p:stCondLst>
                                  <p:childTnLst>
                                    <p:animScale>
                                      <p:cBhvr>
                                        <p:cTn id="35" dur="500" fill="hold"/>
                                        <p:tgtEl>
                                          <p:spTgt spid="16"/>
                                        </p:tgtEl>
                                      </p:cBhvr>
                                      <p:by x="95000" y="95000"/>
                                    </p:animScale>
                                  </p:childTnLst>
                                </p:cTn>
                              </p:par>
                              <p:par>
                                <p:cTn id="36" presetID="10"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950"/>
                                        <p:tgtEl>
                                          <p:spTgt spid="14"/>
                                        </p:tgtEl>
                                      </p:cBhvr>
                                    </p:animEffect>
                                  </p:childTnLst>
                                </p:cTn>
                              </p:par>
                              <p:par>
                                <p:cTn id="39" presetID="63" presetClass="path" presetSubtype="0" decel="100000" fill="hold" grpId="1" nodeType="withEffect">
                                  <p:stCondLst>
                                    <p:cond delay="1000"/>
                                  </p:stCondLst>
                                  <p:childTnLst>
                                    <p:animMotion origin="layout" path="M -0.01455 -1.34362E-6 L -3.90605E-7 -1.34362E-6 " pathEditMode="relative" rAng="0" ptsTypes="AA">
                                      <p:cBhvr>
                                        <p:cTn id="40" dur="950" fill="hold"/>
                                        <p:tgtEl>
                                          <p:spTgt spid="14"/>
                                        </p:tgtEl>
                                        <p:attrNameLst>
                                          <p:attrName>ppt_x</p:attrName>
                                          <p:attrName>ppt_y</p:attrName>
                                        </p:attrNameLst>
                                      </p:cBhvr>
                                      <p:rCtr x="728" y="0"/>
                                    </p:animMotion>
                                  </p:childTnLst>
                                </p:cTn>
                              </p:par>
                              <p:par>
                                <p:cTn id="41" presetID="6" presetClass="emph" presetSubtype="0" accel="100000" autoRev="1" fill="hold" grpId="2" nodeType="withEffect">
                                  <p:stCondLst>
                                    <p:cond delay="300"/>
                                  </p:stCondLst>
                                  <p:childTnLst>
                                    <p:animScale>
                                      <p:cBhvr>
                                        <p:cTn id="42" dur="500" fill="hold"/>
                                        <p:tgtEl>
                                          <p:spTgt spid="14"/>
                                        </p:tgtEl>
                                      </p:cBhvr>
                                      <p:by x="95000" y="95000"/>
                                    </p:animScale>
                                  </p:childTnLst>
                                </p:cTn>
                              </p:par>
                              <p:par>
                                <p:cTn id="43" presetID="10" presetClass="entr" presetSubtype="0" fill="hold" grpId="0" nodeType="withEffect">
                                  <p:stCondLst>
                                    <p:cond delay="7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950"/>
                                        <p:tgtEl>
                                          <p:spTgt spid="17"/>
                                        </p:tgtEl>
                                      </p:cBhvr>
                                    </p:animEffect>
                                  </p:childTnLst>
                                </p:cTn>
                              </p:par>
                              <p:par>
                                <p:cTn id="46" presetID="63" presetClass="path" presetSubtype="0" decel="100000" fill="hold" grpId="1" nodeType="withEffect">
                                  <p:stCondLst>
                                    <p:cond delay="700"/>
                                  </p:stCondLst>
                                  <p:childTnLst>
                                    <p:animMotion origin="layout" path="M -0.01455 2.13345E-6 L 1.62369E-6 2.13345E-6 " pathEditMode="relative" rAng="0" ptsTypes="AA">
                                      <p:cBhvr>
                                        <p:cTn id="47" dur="950" fill="hold"/>
                                        <p:tgtEl>
                                          <p:spTgt spid="17"/>
                                        </p:tgtEl>
                                        <p:attrNameLst>
                                          <p:attrName>ppt_x</p:attrName>
                                          <p:attrName>ppt_y</p:attrName>
                                        </p:attrNameLst>
                                      </p:cBhvr>
                                      <p:rCtr x="728" y="0"/>
                                    </p:animMotion>
                                  </p:childTnLst>
                                </p:cTn>
                              </p:par>
                              <p:par>
                                <p:cTn id="48" presetID="6" presetClass="emph" presetSubtype="0" accel="100000" autoRev="1" fill="hold" grpId="2" nodeType="withEffect">
                                  <p:stCondLst>
                                    <p:cond delay="0"/>
                                  </p:stCondLst>
                                  <p:childTnLst>
                                    <p:animScale>
                                      <p:cBhvr>
                                        <p:cTn id="49" dur="500" fill="hold"/>
                                        <p:tgtEl>
                                          <p:spTgt spid="17"/>
                                        </p:tgtEl>
                                      </p:cBhvr>
                                      <p:by x="95000" y="95000"/>
                                    </p:animScale>
                                  </p:childTnLst>
                                </p:cTn>
                              </p:par>
                              <p:par>
                                <p:cTn id="50" presetID="10" presetClass="entr" presetSubtype="0" fill="hold" grpId="0" nodeType="withEffect">
                                  <p:stCondLst>
                                    <p:cond delay="7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950"/>
                                        <p:tgtEl>
                                          <p:spTgt spid="15"/>
                                        </p:tgtEl>
                                      </p:cBhvr>
                                    </p:animEffect>
                                  </p:childTnLst>
                                </p:cTn>
                              </p:par>
                              <p:par>
                                <p:cTn id="53" presetID="63" presetClass="path" presetSubtype="0" decel="100000" fill="hold" grpId="1" nodeType="withEffect">
                                  <p:stCondLst>
                                    <p:cond delay="700"/>
                                  </p:stCondLst>
                                  <p:childTnLst>
                                    <p:animMotion origin="layout" path="M -0.01455 -2.09714E-6 L -4.54174E-6 -2.09714E-6 " pathEditMode="relative" rAng="0" ptsTypes="AA">
                                      <p:cBhvr>
                                        <p:cTn id="54" dur="950" fill="hold"/>
                                        <p:tgtEl>
                                          <p:spTgt spid="15"/>
                                        </p:tgtEl>
                                        <p:attrNameLst>
                                          <p:attrName>ppt_x</p:attrName>
                                          <p:attrName>ppt_y</p:attrName>
                                        </p:attrNameLst>
                                      </p:cBhvr>
                                      <p:rCtr x="728" y="0"/>
                                    </p:animMotion>
                                  </p:childTnLst>
                                </p:cTn>
                              </p:par>
                              <p:par>
                                <p:cTn id="55" presetID="6" presetClass="emph" presetSubtype="0" accel="100000" autoRev="1" fill="hold" grpId="2" nodeType="withEffect">
                                  <p:stCondLst>
                                    <p:cond delay="0"/>
                                  </p:stCondLst>
                                  <p:childTnLst>
                                    <p:animScale>
                                      <p:cBhvr>
                                        <p:cTn id="56"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2.42851E-6 L -3.02783E-6 2.42851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tmplLst>
          <p:tmpl>
            <p:tnLst>
              <p:par>
                <p:cTn presetID="63" presetClass="path" presetSubtype="0" decel="100000" fill="hold" nodeType="withEffect">
                  <p:stCondLst>
                    <p:cond delay="700"/>
                  </p:stCondLst>
                  <p:childTnLst>
                    <p:animMotion origin="layout" path="M -0.01455 2.13345E-6 L 1.62369E-6 2.13345E-6 " pathEditMode="relative" rAng="0" ptsTypes="AA">
                      <p:cBhvr>
                        <p:cTn dur="950" fill="hold"/>
                        <p:tgtEl>
                          <p:spTgt spid="17"/>
                        </p:tgtEl>
                        <p:attrNameLst>
                          <p:attrName>ppt_x</p:attrName>
                          <p:attrName>ppt_y</p:attrName>
                        </p:attrNameLst>
                      </p:cBhvr>
                      <p:rCtr x="728" y="0"/>
                    </p:animMotion>
                  </p:childTnLst>
                </p:cTn>
              </p:par>
            </p:tnLst>
          </p:tmpl>
        </p:tmplLst>
      </p:bldP>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tmplLst>
          <p:tmpl>
            <p:tnLst>
              <p:par>
                <p:cTn presetID="63" presetClass="path" presetSubtype="0" decel="100000" fill="hold" nodeType="withEffect">
                  <p:stCondLst>
                    <p:cond delay="700"/>
                  </p:stCondLst>
                  <p:childTnLst>
                    <p:animMotion origin="layout" path="M -0.01455 -2.09714E-6 L -4.54174E-6 -2.09714E-6 " pathEditMode="relative" rAng="0" ptsTypes="AA">
                      <p:cBhvr>
                        <p:cTn dur="950" fill="hold"/>
                        <p:tgtEl>
                          <p:spTgt spid="15"/>
                        </p:tgtEl>
                        <p:attrNameLst>
                          <p:attrName>ppt_x</p:attrName>
                          <p:attrName>ppt_y</p:attrName>
                        </p:attrNameLst>
                      </p:cBhvr>
                      <p:rCtr x="728" y="0"/>
                    </p:animMotion>
                  </p:childTnLst>
                </p:cTn>
              </p:par>
            </p:tnLst>
          </p:tmpl>
        </p:tmplLst>
      </p:bldP>
      <p:bldP spid="15" grpId="2"/>
    </p:bld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 STATIC">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505774"/>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1668482"/>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
        <p:nvSpPr>
          <p:cNvPr id="15" name="Text Placeholder 16"/>
          <p:cNvSpPr>
            <a:spLocks noGrp="1"/>
          </p:cNvSpPr>
          <p:nvPr>
            <p:ph type="body" sz="quarter" idx="13" hasCustomPrompt="1"/>
          </p:nvPr>
        </p:nvSpPr>
        <p:spPr>
          <a:xfrm>
            <a:off x="8504082" y="28594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0" name="Text Placeholder 16"/>
          <p:cNvSpPr>
            <a:spLocks noGrp="1"/>
          </p:cNvSpPr>
          <p:nvPr>
            <p:ph type="body" sz="quarter" idx="14" hasCustomPrompt="1"/>
          </p:nvPr>
        </p:nvSpPr>
        <p:spPr>
          <a:xfrm>
            <a:off x="280051" y="6045467"/>
            <a:ext cx="3657600" cy="461665"/>
          </a:xfrm>
        </p:spPr>
        <p:txBody>
          <a:bodyPr/>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872249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10783930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6243564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6887705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6839078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240358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5278187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7067081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7398654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293150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9065333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1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868863"/>
            <a:ext cx="7315198"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stretch>
            <a:fillRect/>
          </a:stretch>
        </p:blipFill>
        <p:spPr>
          <a:xfrm>
            <a:off x="7757448" y="304193"/>
            <a:ext cx="4409440" cy="6400800"/>
          </a:xfrm>
          <a:prstGeom prst="rect">
            <a:avLst/>
          </a:prstGeom>
        </p:spPr>
      </p:pic>
      <p:sp>
        <p:nvSpPr>
          <p:cNvPr id="8"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553708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4571278"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pic>
        <p:nvPicPr>
          <p:cNvPr id="4" name="Picture 3"/>
          <p:cNvPicPr>
            <a:picLocks noChangeAspect="1"/>
          </p:cNvPicPr>
          <p:nvPr userDrawn="1"/>
        </p:nvPicPr>
        <p:blipFill>
          <a:blip r:embed="rId2"/>
          <a:stretch>
            <a:fillRect/>
          </a:stretch>
        </p:blipFill>
        <p:spPr>
          <a:xfrm>
            <a:off x="635" y="3410196"/>
            <a:ext cx="12435840" cy="3104213"/>
          </a:xfrm>
          <a:prstGeom prst="rect">
            <a:avLst/>
          </a:prstGeom>
        </p:spPr>
      </p:pic>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3452888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theme" Target="../theme/theme5.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theme" Target="../theme/theme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827535645"/>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5"/>
            <a:chOff x="12618967" y="0"/>
            <a:chExt cx="952401" cy="5766965"/>
          </a:xfrm>
        </p:grpSpPr>
        <p:grpSp>
          <p:nvGrpSpPr>
            <p:cNvPr id="18" name="Group 17"/>
            <p:cNvGrpSpPr/>
            <p:nvPr userDrawn="1"/>
          </p:nvGrpSpPr>
          <p:grpSpPr>
            <a:xfrm>
              <a:off x="12618967" y="0"/>
              <a:ext cx="952401" cy="5720411"/>
              <a:chOff x="12618967" y="0"/>
              <a:chExt cx="952401" cy="5720411"/>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G:120 B:215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dirty="0">
                      <a:gradFill>
                        <a:gsLst>
                          <a:gs pos="10042">
                            <a:schemeClr val="tx1"/>
                          </a:gs>
                          <a:gs pos="39000">
                            <a:schemeClr val="tx1"/>
                          </a:gs>
                        </a:gsLst>
                        <a:lin ang="5400000" scaled="0"/>
                      </a:gradFill>
                      <a:ea typeface="Segoe UI" pitchFamily="34" charset="0"/>
                      <a:cs typeface="Segoe UI" pitchFamily="34" charset="0"/>
                    </a:rPr>
                    <a:t>R:</a:t>
                  </a:r>
                  <a:r>
                    <a:rPr lang="en-US" sz="500" baseline="0" dirty="0">
                      <a:gradFill>
                        <a:gsLst>
                          <a:gs pos="10042">
                            <a:schemeClr val="tx1"/>
                          </a:gs>
                          <a:gs pos="39000">
                            <a:schemeClr val="tx1"/>
                          </a:gs>
                        </a:gsLst>
                        <a:lin ang="5400000" scaled="0"/>
                      </a:gradFill>
                      <a:ea typeface="Segoe UI" pitchFamily="34" charset="0"/>
                      <a:cs typeface="Segoe UI" pitchFamily="34" charset="0"/>
                    </a:rPr>
                    <a:t>186 G:216 B:10</a:t>
                  </a:r>
                  <a:endParaRPr lang="en-US" sz="500" dirty="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92 G:45 B:145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G:32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10042">
                            <a:schemeClr val="tx1"/>
                          </a:gs>
                          <a:gs pos="39000">
                            <a:schemeClr val="tx1"/>
                          </a:gs>
                        </a:gsLst>
                        <a:lin ang="5400000" scaled="0"/>
                      </a:gradFill>
                      <a:latin typeface="+mn-lt"/>
                      <a:ea typeface="Segoe UI" pitchFamily="34" charset="0"/>
                      <a:cs typeface="Segoe UI" pitchFamily="34" charset="0"/>
                    </a:rPr>
                    <a:t>R:255 G:185 B:0</a:t>
                  </a:r>
                </a:p>
              </p:txBody>
            </p:sp>
          </p:grpSp>
          <p:sp>
            <p:nvSpPr>
              <p:cNvPr id="33" name="Rectangle 32"/>
              <p:cNvSpPr/>
              <p:nvPr userDrawn="1"/>
            </p:nvSpPr>
            <p:spPr bwMode="auto">
              <a:xfrm rot="5400000">
                <a:off x="12328887" y="335399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R:16 G:124 B:16</a:t>
                </a:r>
              </a:p>
            </p:txBody>
          </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20" name="Rectangle 19"/>
            <p:cNvSpPr/>
            <p:nvPr userDrawn="1"/>
          </p:nvSpPr>
          <p:spPr bwMode="auto">
            <a:xfrm rot="5400000">
              <a:off x="12328886" y="5187117"/>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2389">
                        <a:srgbClr val="FFFFFF"/>
                      </a:gs>
                      <a:gs pos="46000">
                        <a:srgbClr val="FFFFFF"/>
                      </a:gs>
                    </a:gsLst>
                    <a:lin ang="5400000" scaled="0"/>
                  </a:gradFill>
                  <a:latin typeface="+mn-lt"/>
                  <a:ea typeface="Segoe UI" pitchFamily="34" charset="0"/>
                  <a:cs typeface="Segoe UI" pitchFamily="34" charset="0"/>
                </a:rPr>
                <a:t>Gray</a:t>
              </a:r>
            </a:p>
            <a:p>
              <a:pPr marL="0" algn="l" defTabSz="932472" rtl="0" eaLnBrk="1" fontAlgn="base" latinLnBrk="0" hangingPunct="1">
                <a:lnSpc>
                  <a:spcPct val="100000"/>
                </a:lnSpc>
                <a:spcBef>
                  <a:spcPct val="0"/>
                </a:spcBef>
                <a:spcAft>
                  <a:spcPct val="0"/>
                </a:spcAft>
              </a:pPr>
              <a:r>
                <a:rPr lang="en-US" sz="500" kern="1200" dirty="0">
                  <a:gradFill>
                    <a:gsLst>
                      <a:gs pos="12389">
                        <a:srgbClr val="FFFFFF"/>
                      </a:gs>
                      <a:gs pos="46000">
                        <a:srgbClr val="FFFFFF"/>
                      </a:gs>
                    </a:gsLst>
                    <a:lin ang="5400000" scaled="0"/>
                  </a:gradFill>
                  <a:latin typeface="+mn-lt"/>
                  <a:ea typeface="Segoe UI" pitchFamily="34" charset="0"/>
                  <a:cs typeface="Segoe UI" pitchFamily="34" charset="0"/>
                </a:rPr>
                <a:t>R:80 G:80 B:80</a:t>
              </a:r>
            </a:p>
          </p:txBody>
        </p:sp>
      </p:grpSp>
      <p:sp>
        <p:nvSpPr>
          <p:cNvPr id="22" name="Rectangle 21"/>
          <p:cNvSpPr/>
          <p:nvPr userDrawn="1"/>
        </p:nvSpPr>
        <p:spPr bwMode="auto">
          <a:xfrm rot="5400000">
            <a:off x="12328887" y="4268397"/>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Mid-Blue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G:24 B:143</a:t>
            </a:r>
          </a:p>
        </p:txBody>
      </p:sp>
    </p:spTree>
    <p:extLst>
      <p:ext uri="{BB962C8B-B14F-4D97-AF65-F5344CB8AC3E}">
        <p14:creationId xmlns:p14="http://schemas.microsoft.com/office/powerpoint/2010/main" val="276598796"/>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 id="2147484412" r:id="rId23"/>
    <p:sldLayoutId id="2147484413"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6768486"/>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 id="2147484432" r:id="rId18"/>
    <p:sldLayoutId id="2147484433" r:id="rId19"/>
    <p:sldLayoutId id="2147484434" r:id="rId20"/>
    <p:sldLayoutId id="2147484435" r:id="rId21"/>
    <p:sldLayoutId id="2147484436"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hyperlink" Target="http://oms.microsoft.com/" TargetMode="Externa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12.xml"/><Relationship Id="rId1" Type="http://schemas.openxmlformats.org/officeDocument/2006/relationships/slideLayout" Target="../slideLayouts/slideLayout119.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hyperlink" Target="https://aka.ms/ignite.mobileap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65.xml"/><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228725"/>
            <a:ext cx="11704176" cy="2819481"/>
          </a:xfrm>
        </p:spPr>
        <p:txBody>
          <a:bodyPr/>
          <a:lstStyle/>
          <a:p>
            <a:pPr>
              <a:lnSpc>
                <a:spcPct val="100000"/>
              </a:lnSpc>
              <a:spcAft>
                <a:spcPts val="2400"/>
              </a:spcAft>
            </a:pPr>
            <a:r>
              <a:rPr lang="en-US" dirty="0"/>
              <a:t>Assess security posture of your datacenter in under one hour using OMS</a:t>
            </a:r>
          </a:p>
        </p:txBody>
      </p:sp>
      <p:sp>
        <p:nvSpPr>
          <p:cNvPr id="5" name="Text Placeholder 4"/>
          <p:cNvSpPr>
            <a:spLocks noGrp="1"/>
          </p:cNvSpPr>
          <p:nvPr>
            <p:ph type="body" sz="quarter" idx="12"/>
          </p:nvPr>
        </p:nvSpPr>
        <p:spPr>
          <a:xfrm>
            <a:off x="274701" y="3509753"/>
            <a:ext cx="9831968" cy="2147749"/>
          </a:xfrm>
        </p:spPr>
        <p:txBody>
          <a:bodyPr/>
          <a:lstStyle/>
          <a:p>
            <a:pPr>
              <a:lnSpc>
                <a:spcPct val="100000"/>
              </a:lnSpc>
              <a:spcAft>
                <a:spcPts val="1200"/>
              </a:spcAft>
            </a:pPr>
            <a:r>
              <a:rPr lang="en-US" dirty="0"/>
              <a:t>Meir Mendelovich		Tigran Shahbazian</a:t>
            </a:r>
          </a:p>
          <a:p>
            <a:pPr>
              <a:lnSpc>
                <a:spcPct val="100000"/>
              </a:lnSpc>
            </a:pPr>
            <a:r>
              <a:rPr lang="en-US" sz="2400" dirty="0"/>
              <a:t>Program Manager			Program Manager</a:t>
            </a:r>
          </a:p>
          <a:p>
            <a:pPr>
              <a:lnSpc>
                <a:spcPct val="100000"/>
              </a:lnSpc>
            </a:pPr>
            <a:r>
              <a:rPr lang="en-US" sz="2400" dirty="0"/>
              <a:t>@MMendelovich			@tigran25</a:t>
            </a:r>
          </a:p>
        </p:txBody>
      </p:sp>
      <p:sp>
        <p:nvSpPr>
          <p:cNvPr id="2" name="TextBox 1"/>
          <p:cNvSpPr txBox="1"/>
          <p:nvPr/>
        </p:nvSpPr>
        <p:spPr>
          <a:xfrm>
            <a:off x="10028237" y="291234"/>
            <a:ext cx="213360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BRK3328</a:t>
            </a:r>
          </a:p>
        </p:txBody>
      </p:sp>
    </p:spTree>
    <p:extLst>
      <p:ext uri="{BB962C8B-B14F-4D97-AF65-F5344CB8AC3E}">
        <p14:creationId xmlns:p14="http://schemas.microsoft.com/office/powerpoint/2010/main" val="389342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Meet Contoso99</a:t>
            </a:r>
          </a:p>
        </p:txBody>
      </p:sp>
      <p:sp>
        <p:nvSpPr>
          <p:cNvPr id="6" name="Text Placeholder 5"/>
          <p:cNvSpPr>
            <a:spLocks noGrp="1"/>
          </p:cNvSpPr>
          <p:nvPr>
            <p:ph type="body" sz="quarter" idx="10"/>
          </p:nvPr>
        </p:nvSpPr>
        <p:spPr>
          <a:xfrm>
            <a:off x="274639" y="1212850"/>
            <a:ext cx="11429998" cy="3000821"/>
          </a:xfrm>
        </p:spPr>
        <p:txBody>
          <a:bodyPr/>
          <a:lstStyle/>
          <a:p>
            <a:pPr>
              <a:lnSpc>
                <a:spcPct val="100000"/>
              </a:lnSpc>
            </a:pPr>
            <a:r>
              <a:rPr lang="en-US" sz="3600" dirty="0"/>
              <a:t>Has servers on-prem, in Azure and in AWS</a:t>
            </a:r>
          </a:p>
          <a:p>
            <a:pPr lvl="1">
              <a:lnSpc>
                <a:spcPct val="100000"/>
              </a:lnSpc>
            </a:pPr>
            <a:r>
              <a:rPr lang="en-US" dirty="0"/>
              <a:t>C99 SharePoint Farm + an Ubuntu machine</a:t>
            </a:r>
          </a:p>
          <a:p>
            <a:pPr lvl="1">
              <a:lnSpc>
                <a:spcPct val="100000"/>
              </a:lnSpc>
            </a:pPr>
            <a:r>
              <a:rPr lang="en-US" dirty="0"/>
              <a:t>Two servers on-prem</a:t>
            </a:r>
          </a:p>
          <a:p>
            <a:pPr lvl="1">
              <a:lnSpc>
                <a:spcPct val="100000"/>
              </a:lnSpc>
            </a:pPr>
            <a:endParaRPr lang="en-US" dirty="0"/>
          </a:p>
          <a:p>
            <a:pPr>
              <a:lnSpc>
                <a:spcPct val="100000"/>
              </a:lnSpc>
              <a:spcBef>
                <a:spcPts val="1800"/>
              </a:spcBef>
            </a:pPr>
            <a:r>
              <a:rPr lang="en-US" sz="3600" dirty="0"/>
              <a:t>Has both Windows Server and Linux</a:t>
            </a:r>
          </a:p>
          <a:p>
            <a:pPr lvl="1">
              <a:lnSpc>
                <a:spcPct val="100000"/>
              </a:lnSpc>
            </a:pPr>
            <a:r>
              <a:rPr lang="en-US" dirty="0"/>
              <a:t>But doesn’t have real experts in both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7044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440236" y="5526359"/>
            <a:ext cx="3505200" cy="1211263"/>
          </a:xfrm>
          <a:prstGeom prst="roundRect">
            <a:avLst/>
          </a:prstGeom>
          <a:noFill/>
          <a:ln w="38100">
            <a:solidFill>
              <a:schemeClr val="bg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7" name="Title 16"/>
          <p:cNvSpPr>
            <a:spLocks noGrp="1"/>
          </p:cNvSpPr>
          <p:nvPr>
            <p:ph type="title"/>
          </p:nvPr>
        </p:nvSpPr>
        <p:spPr/>
        <p:txBody>
          <a:bodyPr/>
          <a:lstStyle/>
          <a:p>
            <a:pPr>
              <a:lnSpc>
                <a:spcPct val="100000"/>
              </a:lnSpc>
            </a:pPr>
            <a:r>
              <a:rPr lang="en-US" dirty="0"/>
              <a:t>How much time would it take to deploy security monitoring for Contoso99?</a:t>
            </a:r>
          </a:p>
        </p:txBody>
      </p:sp>
      <p:sp>
        <p:nvSpPr>
          <p:cNvPr id="3" name="TextBox 2"/>
          <p:cNvSpPr txBox="1"/>
          <p:nvPr/>
        </p:nvSpPr>
        <p:spPr>
          <a:xfrm>
            <a:off x="6318316" y="5722275"/>
            <a:ext cx="1320950" cy="794064"/>
          </a:xfrm>
          <a:prstGeom prst="rect">
            <a:avLst/>
          </a:prstGeom>
          <a:solidFill>
            <a:schemeClr val="accent6">
              <a:lumMod val="25000"/>
              <a:lumOff val="75000"/>
            </a:schemeClr>
          </a:solidFill>
        </p:spPr>
        <p:txBody>
          <a:bodyPr wrap="square" lIns="182880" tIns="146304" rIns="182880" bIns="146304" rtlCol="0" anchor="ctr" anchorCtr="0">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err="1">
                <a:ln>
                  <a:noFill/>
                </a:ln>
                <a:gradFill>
                  <a:gsLst>
                    <a:gs pos="2917">
                      <a:schemeClr val="tx1"/>
                    </a:gs>
                    <a:gs pos="30000">
                      <a:schemeClr val="tx1"/>
                    </a:gs>
                  </a:gsLst>
                  <a:lin ang="5400000" scaled="0"/>
                </a:gradFill>
                <a:effectLst/>
                <a:uLnTx/>
                <a:uFillTx/>
              </a:rPr>
              <a:t>WinServ</a:t>
            </a:r>
            <a:endPar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
        <p:nvSpPr>
          <p:cNvPr id="10" name="Rounded Rectangle 9"/>
          <p:cNvSpPr/>
          <p:nvPr/>
        </p:nvSpPr>
        <p:spPr bwMode="auto">
          <a:xfrm>
            <a:off x="2713038" y="2287586"/>
            <a:ext cx="6553199" cy="3017490"/>
          </a:xfrm>
          <a:prstGeom prst="roundRect">
            <a:avLst/>
          </a:prstGeom>
          <a:noFill/>
          <a:ln w="38100">
            <a:solidFill>
              <a:schemeClr val="bg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8" name="Group 7"/>
          <p:cNvGrpSpPr/>
          <p:nvPr/>
        </p:nvGrpSpPr>
        <p:grpSpPr>
          <a:xfrm>
            <a:off x="4643437" y="2838432"/>
            <a:ext cx="1143000" cy="1535114"/>
            <a:chOff x="4643437" y="2860308"/>
            <a:chExt cx="1143000" cy="1535114"/>
          </a:xfrm>
        </p:grpSpPr>
        <p:sp>
          <p:nvSpPr>
            <p:cNvPr id="11" name="TextBox 10"/>
            <p:cNvSpPr txBox="1"/>
            <p:nvPr/>
          </p:nvSpPr>
          <p:spPr>
            <a:xfrm>
              <a:off x="4643438" y="2860308"/>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sps-app-0</a:t>
              </a:r>
            </a:p>
          </p:txBody>
        </p:sp>
        <p:sp>
          <p:nvSpPr>
            <p:cNvPr id="12" name="TextBox 11"/>
            <p:cNvSpPr txBox="1"/>
            <p:nvPr/>
          </p:nvSpPr>
          <p:spPr>
            <a:xfrm>
              <a:off x="4643437" y="3832026"/>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sps-app-1</a:t>
              </a:r>
            </a:p>
          </p:txBody>
        </p:sp>
      </p:grpSp>
      <p:grpSp>
        <p:nvGrpSpPr>
          <p:cNvPr id="23" name="Group 22"/>
          <p:cNvGrpSpPr/>
          <p:nvPr/>
        </p:nvGrpSpPr>
        <p:grpSpPr>
          <a:xfrm>
            <a:off x="6192836" y="2571276"/>
            <a:ext cx="1143001" cy="2069427"/>
            <a:chOff x="6192836" y="2571276"/>
            <a:chExt cx="1143001" cy="2069427"/>
          </a:xfrm>
        </p:grpSpPr>
        <p:sp>
          <p:nvSpPr>
            <p:cNvPr id="13" name="TextBox 12"/>
            <p:cNvSpPr txBox="1"/>
            <p:nvPr/>
          </p:nvSpPr>
          <p:spPr>
            <a:xfrm>
              <a:off x="6192838" y="2571276"/>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Sql-1</a:t>
              </a:r>
            </a:p>
          </p:txBody>
        </p:sp>
        <p:sp>
          <p:nvSpPr>
            <p:cNvPr id="15" name="TextBox 14"/>
            <p:cNvSpPr txBox="1"/>
            <p:nvPr/>
          </p:nvSpPr>
          <p:spPr>
            <a:xfrm>
              <a:off x="6192836" y="3324291"/>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Sql-0</a:t>
              </a:r>
            </a:p>
          </p:txBody>
        </p:sp>
        <p:sp>
          <p:nvSpPr>
            <p:cNvPr id="16" name="TextBox 15"/>
            <p:cNvSpPr txBox="1"/>
            <p:nvPr/>
          </p:nvSpPr>
          <p:spPr>
            <a:xfrm>
              <a:off x="6192836" y="4077307"/>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err="1">
                  <a:ln>
                    <a:noFill/>
                  </a:ln>
                  <a:gradFill>
                    <a:gsLst>
                      <a:gs pos="2917">
                        <a:schemeClr val="tx1"/>
                      </a:gs>
                      <a:gs pos="30000">
                        <a:schemeClr val="tx1"/>
                      </a:gs>
                    </a:gsLst>
                    <a:lin ang="5400000" scaled="0"/>
                  </a:gradFill>
                  <a:effectLst/>
                  <a:uLnTx/>
                  <a:uFillTx/>
                </a:rPr>
                <a:t>Sql</a:t>
              </a: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-w</a:t>
              </a:r>
            </a:p>
          </p:txBody>
        </p:sp>
      </p:grpSp>
      <p:grpSp>
        <p:nvGrpSpPr>
          <p:cNvPr id="7" name="Group 6"/>
          <p:cNvGrpSpPr/>
          <p:nvPr/>
        </p:nvGrpSpPr>
        <p:grpSpPr>
          <a:xfrm>
            <a:off x="7742238" y="2840021"/>
            <a:ext cx="1142999" cy="1531937"/>
            <a:chOff x="7742238" y="2863485"/>
            <a:chExt cx="1142999" cy="1531937"/>
          </a:xfrm>
        </p:grpSpPr>
        <p:sp>
          <p:nvSpPr>
            <p:cNvPr id="18" name="TextBox 17"/>
            <p:cNvSpPr txBox="1"/>
            <p:nvPr/>
          </p:nvSpPr>
          <p:spPr>
            <a:xfrm>
              <a:off x="7742238" y="2863485"/>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Ad-</a:t>
              </a:r>
              <a:r>
                <a:rPr kumimoji="0" lang="en-US" sz="1800" b="0" i="0" u="none" strike="noStrike" kern="0" cap="none" spc="0" normalizeH="0" baseline="0" noProof="0" dirty="0" err="1">
                  <a:ln>
                    <a:noFill/>
                  </a:ln>
                  <a:gradFill>
                    <a:gsLst>
                      <a:gs pos="2917">
                        <a:schemeClr val="tx1"/>
                      </a:gs>
                      <a:gs pos="30000">
                        <a:schemeClr val="tx1"/>
                      </a:gs>
                    </a:gsLst>
                    <a:lin ang="5400000" scaled="0"/>
                  </a:gradFill>
                  <a:effectLst/>
                  <a:uLnTx/>
                  <a:uFillTx/>
                </a:rPr>
                <a:t>pdc</a:t>
              </a:r>
              <a:endPar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
          <p:nvSpPr>
            <p:cNvPr id="19" name="TextBox 18"/>
            <p:cNvSpPr txBox="1"/>
            <p:nvPr/>
          </p:nvSpPr>
          <p:spPr>
            <a:xfrm>
              <a:off x="7742238" y="3832026"/>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Ad-</a:t>
              </a:r>
              <a:r>
                <a:rPr kumimoji="0" lang="en-US" sz="1800" b="0" i="0" u="none" strike="noStrike" kern="0" cap="none" spc="0" normalizeH="0" baseline="0" noProof="0" dirty="0" err="1">
                  <a:ln>
                    <a:noFill/>
                  </a:ln>
                  <a:gradFill>
                    <a:gsLst>
                      <a:gs pos="2917">
                        <a:schemeClr val="tx1"/>
                      </a:gs>
                      <a:gs pos="30000">
                        <a:schemeClr val="tx1"/>
                      </a:gs>
                    </a:gsLst>
                    <a:lin ang="5400000" scaled="0"/>
                  </a:gradFill>
                  <a:effectLst/>
                  <a:uLnTx/>
                  <a:uFillTx/>
                </a:rPr>
                <a:t>bdc</a:t>
              </a:r>
              <a:endPar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grpSp>
      <p:grpSp>
        <p:nvGrpSpPr>
          <p:cNvPr id="14" name="Group 13"/>
          <p:cNvGrpSpPr/>
          <p:nvPr/>
        </p:nvGrpSpPr>
        <p:grpSpPr>
          <a:xfrm>
            <a:off x="3094038" y="2838432"/>
            <a:ext cx="1142999" cy="1535114"/>
            <a:chOff x="3094038" y="2860308"/>
            <a:chExt cx="1142999" cy="1535114"/>
          </a:xfrm>
        </p:grpSpPr>
        <p:sp>
          <p:nvSpPr>
            <p:cNvPr id="20" name="TextBox 19"/>
            <p:cNvSpPr txBox="1"/>
            <p:nvPr/>
          </p:nvSpPr>
          <p:spPr>
            <a:xfrm>
              <a:off x="3094038" y="2860308"/>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Sps-web-0</a:t>
              </a:r>
            </a:p>
          </p:txBody>
        </p:sp>
        <p:sp>
          <p:nvSpPr>
            <p:cNvPr id="21" name="TextBox 20"/>
            <p:cNvSpPr txBox="1"/>
            <p:nvPr/>
          </p:nvSpPr>
          <p:spPr>
            <a:xfrm>
              <a:off x="3094038" y="3832026"/>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Sps-web-1</a:t>
              </a:r>
            </a:p>
          </p:txBody>
        </p:sp>
      </p:grpSp>
      <p:sp>
        <p:nvSpPr>
          <p:cNvPr id="5" name="TextBox 4"/>
          <p:cNvSpPr txBox="1"/>
          <p:nvPr/>
        </p:nvSpPr>
        <p:spPr>
          <a:xfrm>
            <a:off x="8083151" y="2118571"/>
            <a:ext cx="725886" cy="322002"/>
          </a:xfrm>
          <a:prstGeom prst="rect">
            <a:avLst/>
          </a:prstGeom>
          <a:solidFill>
            <a:srgbClr val="F8F8F8"/>
          </a:solidFill>
        </p:spPr>
        <p:txBody>
          <a:bodyPr wrap="none" lIns="72000" tIns="36000" rIns="72000" bIns="3600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lumMod val="65000"/>
                  </a:schemeClr>
                </a:solidFill>
                <a:effectLst/>
                <a:uLnTx/>
                <a:uFillTx/>
              </a:rPr>
              <a:t>Azure</a:t>
            </a:r>
          </a:p>
        </p:txBody>
      </p:sp>
      <p:sp>
        <p:nvSpPr>
          <p:cNvPr id="22" name="TextBox 21"/>
          <p:cNvSpPr txBox="1"/>
          <p:nvPr/>
        </p:nvSpPr>
        <p:spPr>
          <a:xfrm>
            <a:off x="6573835" y="5359016"/>
            <a:ext cx="1068929" cy="322002"/>
          </a:xfrm>
          <a:prstGeom prst="rect">
            <a:avLst/>
          </a:prstGeom>
          <a:solidFill>
            <a:srgbClr val="F8F8F8"/>
          </a:solidFill>
        </p:spPr>
        <p:txBody>
          <a:bodyPr wrap="none" lIns="72000" tIns="36000" rIns="72000" bIns="3600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bg1">
                    <a:lumMod val="65000"/>
                  </a:schemeClr>
                </a:solidFill>
                <a:effectLst/>
                <a:uLnTx/>
                <a:uFillTx/>
              </a:rPr>
              <a:t>On-Prem</a:t>
            </a:r>
          </a:p>
        </p:txBody>
      </p:sp>
      <p:cxnSp>
        <p:nvCxnSpPr>
          <p:cNvPr id="25" name="Straight Connector 24"/>
          <p:cNvCxnSpPr/>
          <p:nvPr/>
        </p:nvCxnSpPr>
        <p:spPr>
          <a:xfrm flipH="1">
            <a:off x="1870038" y="3134672"/>
            <a:ext cx="12240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1"/>
          </p:cNvCxnSpPr>
          <p:nvPr/>
        </p:nvCxnSpPr>
        <p:spPr>
          <a:xfrm flipH="1" flipV="1">
            <a:off x="1874837" y="4077307"/>
            <a:ext cx="1219201"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3"/>
            <a:endCxn id="11" idx="1"/>
          </p:cNvCxnSpPr>
          <p:nvPr/>
        </p:nvCxnSpPr>
        <p:spPr>
          <a:xfrm>
            <a:off x="4237037" y="3120130"/>
            <a:ext cx="406401"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 idx="3"/>
            <a:endCxn id="12" idx="1"/>
          </p:cNvCxnSpPr>
          <p:nvPr/>
        </p:nvCxnSpPr>
        <p:spPr>
          <a:xfrm>
            <a:off x="4237037" y="3120130"/>
            <a:ext cx="406400" cy="97171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3"/>
            <a:endCxn id="11" idx="1"/>
          </p:cNvCxnSpPr>
          <p:nvPr/>
        </p:nvCxnSpPr>
        <p:spPr>
          <a:xfrm flipV="1">
            <a:off x="4237037" y="3120130"/>
            <a:ext cx="406401" cy="97171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1" idx="3"/>
            <a:endCxn id="12" idx="1"/>
          </p:cNvCxnSpPr>
          <p:nvPr/>
        </p:nvCxnSpPr>
        <p:spPr>
          <a:xfrm>
            <a:off x="4237037" y="4091848"/>
            <a:ext cx="4064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1" idx="3"/>
            <a:endCxn id="13" idx="1"/>
          </p:cNvCxnSpPr>
          <p:nvPr/>
        </p:nvCxnSpPr>
        <p:spPr>
          <a:xfrm flipV="1">
            <a:off x="5786437" y="2852974"/>
            <a:ext cx="406401" cy="2671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1" idx="3"/>
            <a:endCxn id="15" idx="1"/>
          </p:cNvCxnSpPr>
          <p:nvPr/>
        </p:nvCxnSpPr>
        <p:spPr>
          <a:xfrm>
            <a:off x="5786437" y="3120130"/>
            <a:ext cx="406399" cy="4858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3"/>
          </p:cNvCxnSpPr>
          <p:nvPr/>
        </p:nvCxnSpPr>
        <p:spPr>
          <a:xfrm>
            <a:off x="5786437" y="3120130"/>
            <a:ext cx="406399" cy="13564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3"/>
            <a:endCxn id="13" idx="1"/>
          </p:cNvCxnSpPr>
          <p:nvPr/>
        </p:nvCxnSpPr>
        <p:spPr>
          <a:xfrm flipV="1">
            <a:off x="5786436" y="2852974"/>
            <a:ext cx="406402" cy="123887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2" idx="3"/>
            <a:endCxn id="15" idx="1"/>
          </p:cNvCxnSpPr>
          <p:nvPr/>
        </p:nvCxnSpPr>
        <p:spPr>
          <a:xfrm flipV="1">
            <a:off x="5786436" y="3605989"/>
            <a:ext cx="406400" cy="4858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2" idx="3"/>
            <a:endCxn id="16" idx="1"/>
          </p:cNvCxnSpPr>
          <p:nvPr/>
        </p:nvCxnSpPr>
        <p:spPr>
          <a:xfrm>
            <a:off x="5786436" y="4091848"/>
            <a:ext cx="406400" cy="2671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55497" y="5726081"/>
            <a:ext cx="1207368" cy="794064"/>
          </a:xfrm>
          <a:prstGeom prst="rect">
            <a:avLst/>
          </a:prstGeom>
          <a:solidFill>
            <a:schemeClr val="accent6">
              <a:lumMod val="25000"/>
              <a:lumOff val="75000"/>
            </a:schemeClr>
          </a:solidFill>
        </p:spPr>
        <p:txBody>
          <a:bodyPr wrap="square" lIns="182880" tIns="146304" rIns="182880" bIns="146304" rtlCol="0" anchor="ctr" anchorCtr="0">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err="1">
                <a:ln>
                  <a:noFill/>
                </a:ln>
                <a:gradFill>
                  <a:gsLst>
                    <a:gs pos="2917">
                      <a:schemeClr val="tx1"/>
                    </a:gs>
                    <a:gs pos="30000">
                      <a:schemeClr val="tx1"/>
                    </a:gs>
                  </a:gsLst>
                  <a:lin ang="5400000" scaled="0"/>
                </a:gradFill>
                <a:effectLst/>
                <a:uLnTx/>
                <a:uFillTx/>
              </a:rPr>
              <a:t>LinuxSrv</a:t>
            </a:r>
            <a:endPar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
        <p:nvSpPr>
          <p:cNvPr id="36" name="TextBox 35"/>
          <p:cNvSpPr txBox="1"/>
          <p:nvPr/>
        </p:nvSpPr>
        <p:spPr>
          <a:xfrm>
            <a:off x="3094037" y="4590050"/>
            <a:ext cx="1142999" cy="563396"/>
          </a:xfrm>
          <a:prstGeom prst="rect">
            <a:avLst/>
          </a:prstGeom>
          <a:solidFill>
            <a:schemeClr val="accent6">
              <a:lumMod val="25000"/>
              <a:lumOff val="75000"/>
            </a:schemeClr>
          </a:solidFill>
        </p:spPr>
        <p:txBody>
          <a:bodyPr wrap="square" lIns="72000" tIns="36000" rIns="72000" bIns="36000" rtlCol="0" anchor="ctr">
            <a:no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C99-Ubuntu</a:t>
            </a:r>
          </a:p>
        </p:txBody>
      </p:sp>
      <p:cxnSp>
        <p:nvCxnSpPr>
          <p:cNvPr id="38" name="Straight Connector 37"/>
          <p:cNvCxnSpPr/>
          <p:nvPr/>
        </p:nvCxnSpPr>
        <p:spPr>
          <a:xfrm flipH="1" flipV="1">
            <a:off x="1874836" y="4871748"/>
            <a:ext cx="1219201"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6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951851"/>
          </a:xfrm>
        </p:spPr>
        <p:txBody>
          <a:bodyPr/>
          <a:lstStyle/>
          <a:p>
            <a:pPr marL="627063" indent="-627063">
              <a:lnSpc>
                <a:spcPct val="100000"/>
              </a:lnSpc>
              <a:buFont typeface="+mj-lt"/>
              <a:buAutoNum type="arabicPeriod"/>
            </a:pPr>
            <a:r>
              <a:rPr lang="en-US" sz="3600" dirty="0"/>
              <a:t>Add new “Security &amp; Compliance” solution</a:t>
            </a:r>
          </a:p>
          <a:p>
            <a:pPr marL="627063" indent="-627063">
              <a:lnSpc>
                <a:spcPct val="100000"/>
              </a:lnSpc>
              <a:buFont typeface="+mj-lt"/>
              <a:buAutoNum type="arabicPeriod"/>
            </a:pPr>
            <a:r>
              <a:rPr lang="en-US" sz="3600" dirty="0"/>
              <a:t>Attach it to a new OMS workspace</a:t>
            </a:r>
          </a:p>
          <a:p>
            <a:pPr marL="627063" indent="-627063">
              <a:lnSpc>
                <a:spcPct val="100000"/>
              </a:lnSpc>
              <a:buFont typeface="+mj-lt"/>
              <a:buAutoNum type="arabicPeriod"/>
            </a:pPr>
            <a:r>
              <a:rPr lang="en-US" sz="3600" dirty="0"/>
              <a:t>Once deployment is done, open the workspace</a:t>
            </a:r>
          </a:p>
          <a:p>
            <a:pPr marL="627063" indent="-627063">
              <a:lnSpc>
                <a:spcPct val="100000"/>
              </a:lnSpc>
              <a:buFont typeface="+mj-lt"/>
              <a:buAutoNum type="arabicPeriod"/>
            </a:pPr>
            <a:r>
              <a:rPr lang="en-US" sz="3600" dirty="0"/>
              <a:t>Under Data Sources / Virtual Machines, add your VMs</a:t>
            </a:r>
          </a:p>
          <a:p>
            <a:pPr marL="627063" indent="-627063">
              <a:lnSpc>
                <a:spcPct val="100000"/>
              </a:lnSpc>
              <a:buFont typeface="+mj-lt"/>
              <a:buAutoNum type="arabicPeriod"/>
            </a:pPr>
            <a:r>
              <a:rPr lang="en-US" sz="3600" dirty="0"/>
              <a:t>Under General / Quick Start, get the agent download, workspace ID and workspace keys</a:t>
            </a:r>
          </a:p>
        </p:txBody>
      </p:sp>
      <p:sp>
        <p:nvSpPr>
          <p:cNvPr id="2" name="Title 1"/>
          <p:cNvSpPr>
            <a:spLocks noGrp="1"/>
          </p:cNvSpPr>
          <p:nvPr>
            <p:ph type="title"/>
          </p:nvPr>
        </p:nvSpPr>
        <p:spPr/>
        <p:txBody>
          <a:bodyPr/>
          <a:lstStyle/>
          <a:p>
            <a:r>
              <a:rPr lang="en-US" dirty="0"/>
              <a:t>Setup steps</a:t>
            </a:r>
          </a:p>
        </p:txBody>
      </p:sp>
    </p:spTree>
    <p:extLst>
      <p:ext uri="{BB962C8B-B14F-4D97-AF65-F5344CB8AC3E}">
        <p14:creationId xmlns:p14="http://schemas.microsoft.com/office/powerpoint/2010/main" val="293772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8458199" cy="1181862"/>
          </a:xfrm>
        </p:spPr>
        <p:txBody>
          <a:bodyPr/>
          <a:lstStyle/>
          <a:p>
            <a:r>
              <a:rPr lang="en-US" sz="7200" dirty="0"/>
              <a:t>Under the hood</a:t>
            </a:r>
          </a:p>
        </p:txBody>
      </p:sp>
    </p:spTree>
    <p:extLst>
      <p:ext uri="{BB962C8B-B14F-4D97-AF65-F5344CB8AC3E}">
        <p14:creationId xmlns:p14="http://schemas.microsoft.com/office/powerpoint/2010/main" val="33802059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8395658" y="2576812"/>
            <a:ext cx="3911363" cy="4182452"/>
          </a:xfrm>
          <a:prstGeom prst="roundRect">
            <a:avLst/>
          </a:prstGeom>
          <a:noFill/>
          <a:ln w="38100">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4" name="Rectangle 43"/>
          <p:cNvSpPr/>
          <p:nvPr/>
        </p:nvSpPr>
        <p:spPr bwMode="auto">
          <a:xfrm>
            <a:off x="11104553" y="2125662"/>
            <a:ext cx="764458" cy="897753"/>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3" name="Rectangle 42"/>
          <p:cNvSpPr/>
          <p:nvPr/>
        </p:nvSpPr>
        <p:spPr bwMode="auto">
          <a:xfrm>
            <a:off x="9750896" y="2125662"/>
            <a:ext cx="629047" cy="98654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 name="Title 3"/>
          <p:cNvSpPr>
            <a:spLocks noGrp="1"/>
          </p:cNvSpPr>
          <p:nvPr>
            <p:ph type="title"/>
          </p:nvPr>
        </p:nvSpPr>
        <p:spPr/>
        <p:txBody>
          <a:bodyPr/>
          <a:lstStyle/>
          <a:p>
            <a:r>
              <a:rPr lang="en-US" dirty="0"/>
              <a:t>OMS Security Architecture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0196" y="2724994"/>
            <a:ext cx="1153678" cy="1153678"/>
          </a:xfrm>
          <a:prstGeom prst="rect">
            <a:avLst/>
          </a:prstGeom>
        </p:spPr>
      </p:pic>
      <p:sp>
        <p:nvSpPr>
          <p:cNvPr id="7" name="Right Arrow 6"/>
          <p:cNvSpPr/>
          <p:nvPr/>
        </p:nvSpPr>
        <p:spPr>
          <a:xfrm flipH="1">
            <a:off x="6966187" y="3115957"/>
            <a:ext cx="1304341" cy="45597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60000"/>
                    <a:lumOff val="40000"/>
                  </a:schemeClr>
                </a:solidFill>
                <a:effectLst/>
                <a:uLnTx/>
                <a:uFillTx/>
              </a:rPr>
              <a:t>Logs</a:t>
            </a:r>
          </a:p>
        </p:txBody>
      </p:sp>
      <p:sp>
        <p:nvSpPr>
          <p:cNvPr id="8" name="Right Arrow 7"/>
          <p:cNvSpPr/>
          <p:nvPr/>
        </p:nvSpPr>
        <p:spPr>
          <a:xfrm rot="861568" flipH="1">
            <a:off x="6955193" y="4045997"/>
            <a:ext cx="1348347" cy="45597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60000"/>
                    <a:lumOff val="40000"/>
                  </a:schemeClr>
                </a:solidFill>
                <a:effectLst/>
                <a:uLnTx/>
                <a:uFillTx/>
              </a:rPr>
              <a:t>Logs</a:t>
            </a:r>
          </a:p>
        </p:txBody>
      </p:sp>
      <p:sp>
        <p:nvSpPr>
          <p:cNvPr id="9" name="Right Arrow 8"/>
          <p:cNvSpPr/>
          <p:nvPr/>
        </p:nvSpPr>
        <p:spPr>
          <a:xfrm rot="20748043" flipH="1">
            <a:off x="6945214" y="2171248"/>
            <a:ext cx="1518892" cy="45597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60000"/>
                    <a:lumOff val="40000"/>
                  </a:schemeClr>
                </a:solidFill>
                <a:effectLst/>
                <a:uLnTx/>
                <a:uFillTx/>
              </a:rPr>
              <a:t>Logs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427" y="3112209"/>
            <a:ext cx="656691" cy="65669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92" y="2560412"/>
            <a:ext cx="747958" cy="85492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179" y="4148547"/>
            <a:ext cx="505679" cy="50567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4044" y="1348669"/>
            <a:ext cx="1005593" cy="1005593"/>
          </a:xfrm>
          <a:prstGeom prst="rect">
            <a:avLst/>
          </a:prstGeom>
        </p:spPr>
      </p:pic>
      <p:sp>
        <p:nvSpPr>
          <p:cNvPr id="14" name="TextBox 13"/>
          <p:cNvSpPr txBox="1"/>
          <p:nvPr/>
        </p:nvSpPr>
        <p:spPr>
          <a:xfrm>
            <a:off x="9023052" y="3081647"/>
            <a:ext cx="15849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lumOff val="15000"/>
                  </a:schemeClr>
                </a:solidFill>
                <a:effectLst/>
                <a:uLnTx/>
                <a:uFillTx/>
              </a:rPr>
              <a:t>System Center Operations Manager (SCOM)</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8428" y="4265545"/>
            <a:ext cx="780290" cy="780290"/>
          </a:xfrm>
          <a:prstGeom prst="rect">
            <a:avLst/>
          </a:prstGeom>
        </p:spPr>
      </p:pic>
      <p:sp>
        <p:nvSpPr>
          <p:cNvPr id="16" name="TextBox 15"/>
          <p:cNvSpPr txBox="1"/>
          <p:nvPr/>
        </p:nvSpPr>
        <p:spPr>
          <a:xfrm>
            <a:off x="8877619" y="5029540"/>
            <a:ext cx="189125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Direct Windows or Linux agents</a:t>
            </a:r>
          </a:p>
        </p:txBody>
      </p:sp>
      <p:sp>
        <p:nvSpPr>
          <p:cNvPr id="17" name="TextBox 16"/>
          <p:cNvSpPr txBox="1"/>
          <p:nvPr/>
        </p:nvSpPr>
        <p:spPr>
          <a:xfrm>
            <a:off x="405891" y="2829913"/>
            <a:ext cx="189125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Web</a:t>
            </a:r>
          </a:p>
        </p:txBody>
      </p:sp>
      <p:sp>
        <p:nvSpPr>
          <p:cNvPr id="18" name="TextBox 17"/>
          <p:cNvSpPr txBox="1"/>
          <p:nvPr/>
        </p:nvSpPr>
        <p:spPr>
          <a:xfrm>
            <a:off x="46037" y="4392448"/>
            <a:ext cx="288531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Alerts via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Mail, </a:t>
            </a:r>
            <a:r>
              <a:rPr kumimoji="0" lang="en-US" sz="1400" b="0" i="0" u="none" strike="noStrike" kern="0" cap="none" spc="0" normalizeH="0" baseline="0" noProof="0" dirty="0" err="1">
                <a:ln>
                  <a:noFill/>
                </a:ln>
                <a:solidFill>
                  <a:schemeClr val="tx1">
                    <a:lumMod val="85000"/>
                    <a:lumOff val="15000"/>
                  </a:schemeClr>
                </a:solidFill>
                <a:effectLst/>
                <a:uLnTx/>
                <a:uFillTx/>
              </a:rPr>
              <a:t>WebHooks</a:t>
            </a:r>
            <a:r>
              <a:rPr kumimoji="0" lang="en-US" sz="1400" b="0" i="0" u="none" strike="noStrike" kern="0" cap="none" spc="0" normalizeH="0" baseline="0" noProof="0" dirty="0">
                <a:ln>
                  <a:noFill/>
                </a:ln>
                <a:solidFill>
                  <a:schemeClr val="tx1">
                    <a:lumMod val="85000"/>
                    <a:lumOff val="15000"/>
                  </a:schemeClr>
                </a:solidFill>
                <a:effectLst/>
                <a:uLnTx/>
                <a:uFillTx/>
              </a:rPr>
              <a:t>, automation</a:t>
            </a:r>
          </a:p>
        </p:txBody>
      </p:sp>
      <p:sp>
        <p:nvSpPr>
          <p:cNvPr id="19" name="Right Arrow 18"/>
          <p:cNvSpPr/>
          <p:nvPr/>
        </p:nvSpPr>
        <p:spPr>
          <a:xfrm>
            <a:off x="2128284" y="2900346"/>
            <a:ext cx="1155167" cy="74443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Queries</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264" y="1802619"/>
            <a:ext cx="497829" cy="497829"/>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7236" y="1802619"/>
            <a:ext cx="497829" cy="497829"/>
          </a:xfrm>
          <a:prstGeom prst="rect">
            <a:avLst/>
          </a:prstGeom>
        </p:spPr>
      </p:pic>
      <p:sp>
        <p:nvSpPr>
          <p:cNvPr id="22" name="TextBox 21"/>
          <p:cNvSpPr txBox="1"/>
          <p:nvPr/>
        </p:nvSpPr>
        <p:spPr>
          <a:xfrm>
            <a:off x="115855" y="1802619"/>
            <a:ext cx="104472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Data export</a:t>
            </a:r>
          </a:p>
        </p:txBody>
      </p:sp>
      <p:sp>
        <p:nvSpPr>
          <p:cNvPr id="23" name="Right Arrow 22"/>
          <p:cNvSpPr/>
          <p:nvPr/>
        </p:nvSpPr>
        <p:spPr>
          <a:xfrm rot="5400000" flipH="1">
            <a:off x="3311757" y="4188217"/>
            <a:ext cx="1210554" cy="91273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API</a:t>
            </a:r>
          </a:p>
        </p:txBody>
      </p:sp>
      <p:sp>
        <p:nvSpPr>
          <p:cNvPr id="27" name="TextBox 26"/>
          <p:cNvSpPr txBox="1"/>
          <p:nvPr/>
        </p:nvSpPr>
        <p:spPr>
          <a:xfrm>
            <a:off x="9111501" y="2717355"/>
            <a:ext cx="1891256"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lumMod val="85000"/>
                    <a:lumOff val="15000"/>
                  </a:schemeClr>
                </a:solidFill>
                <a:effectLst/>
                <a:uLnTx/>
                <a:uFillTx/>
              </a:rPr>
              <a:t>On-prem / private cloud</a:t>
            </a:r>
          </a:p>
        </p:txBody>
      </p:sp>
      <p:sp>
        <p:nvSpPr>
          <p:cNvPr id="28" name="TextBox 27"/>
          <p:cNvSpPr txBox="1"/>
          <p:nvPr/>
        </p:nvSpPr>
        <p:spPr>
          <a:xfrm>
            <a:off x="10787686" y="2717356"/>
            <a:ext cx="152655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lumMod val="85000"/>
                    <a:lumOff val="15000"/>
                  </a:schemeClr>
                </a:solidFill>
                <a:effectLst/>
                <a:uLnTx/>
                <a:uFillTx/>
              </a:rPr>
              <a:t>Any public cloud</a:t>
            </a:r>
          </a:p>
        </p:txBody>
      </p:sp>
      <p:sp>
        <p:nvSpPr>
          <p:cNvPr id="30" name="Freeform 15"/>
          <p:cNvSpPr>
            <a:spLocks/>
          </p:cNvSpPr>
          <p:nvPr/>
        </p:nvSpPr>
        <p:spPr bwMode="auto">
          <a:xfrm>
            <a:off x="8060724" y="1159257"/>
            <a:ext cx="909532" cy="601962"/>
          </a:xfrm>
          <a:custGeom>
            <a:avLst/>
            <a:gdLst>
              <a:gd name="T0" fmla="*/ 218 w 260"/>
              <a:gd name="T1" fmla="*/ 74 h 171"/>
              <a:gd name="T2" fmla="*/ 218 w 260"/>
              <a:gd name="T3" fmla="*/ 71 h 171"/>
              <a:gd name="T4" fmla="*/ 147 w 260"/>
              <a:gd name="T5" fmla="*/ 0 h 171"/>
              <a:gd name="T6" fmla="*/ 87 w 260"/>
              <a:gd name="T7" fmla="*/ 31 h 171"/>
              <a:gd name="T8" fmla="*/ 68 w 260"/>
              <a:gd name="T9" fmla="*/ 26 h 171"/>
              <a:gd name="T10" fmla="*/ 26 w 260"/>
              <a:gd name="T11" fmla="*/ 67 h 171"/>
              <a:gd name="T12" fmla="*/ 0 w 260"/>
              <a:gd name="T13" fmla="*/ 114 h 171"/>
              <a:gd name="T14" fmla="*/ 51 w 260"/>
              <a:gd name="T15" fmla="*/ 170 h 171"/>
              <a:gd name="T16" fmla="*/ 51 w 260"/>
              <a:gd name="T17" fmla="*/ 170 h 171"/>
              <a:gd name="T18" fmla="*/ 51 w 260"/>
              <a:gd name="T19" fmla="*/ 170 h 171"/>
              <a:gd name="T20" fmla="*/ 57 w 260"/>
              <a:gd name="T21" fmla="*/ 171 h 171"/>
              <a:gd name="T22" fmla="*/ 212 w 260"/>
              <a:gd name="T23" fmla="*/ 171 h 171"/>
              <a:gd name="T24" fmla="*/ 212 w 260"/>
              <a:gd name="T25" fmla="*/ 171 h 171"/>
              <a:gd name="T26" fmla="*/ 260 w 260"/>
              <a:gd name="T27" fmla="*/ 122 h 171"/>
              <a:gd name="T28" fmla="*/ 218 w 260"/>
              <a:gd name="T29" fmla="*/ 7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171">
                <a:moveTo>
                  <a:pt x="218" y="74"/>
                </a:moveTo>
                <a:cubicBezTo>
                  <a:pt x="218" y="73"/>
                  <a:pt x="218" y="72"/>
                  <a:pt x="218" y="71"/>
                </a:cubicBezTo>
                <a:cubicBezTo>
                  <a:pt x="218" y="32"/>
                  <a:pt x="186" y="0"/>
                  <a:pt x="147" y="0"/>
                </a:cubicBezTo>
                <a:cubicBezTo>
                  <a:pt x="122" y="0"/>
                  <a:pt x="100" y="12"/>
                  <a:pt x="87" y="31"/>
                </a:cubicBezTo>
                <a:cubicBezTo>
                  <a:pt x="82" y="28"/>
                  <a:pt x="75" y="26"/>
                  <a:pt x="68" y="26"/>
                </a:cubicBezTo>
                <a:cubicBezTo>
                  <a:pt x="45" y="26"/>
                  <a:pt x="27" y="44"/>
                  <a:pt x="26" y="67"/>
                </a:cubicBezTo>
                <a:cubicBezTo>
                  <a:pt x="11" y="77"/>
                  <a:pt x="0" y="94"/>
                  <a:pt x="0" y="114"/>
                </a:cubicBezTo>
                <a:cubicBezTo>
                  <a:pt x="0" y="143"/>
                  <a:pt x="22" y="167"/>
                  <a:pt x="51" y="170"/>
                </a:cubicBezTo>
                <a:cubicBezTo>
                  <a:pt x="51" y="170"/>
                  <a:pt x="51" y="170"/>
                  <a:pt x="51" y="170"/>
                </a:cubicBezTo>
                <a:cubicBezTo>
                  <a:pt x="51" y="170"/>
                  <a:pt x="51" y="170"/>
                  <a:pt x="51" y="170"/>
                </a:cubicBezTo>
                <a:cubicBezTo>
                  <a:pt x="53" y="170"/>
                  <a:pt x="55" y="171"/>
                  <a:pt x="57" y="171"/>
                </a:cubicBezTo>
                <a:cubicBezTo>
                  <a:pt x="59" y="171"/>
                  <a:pt x="212" y="171"/>
                  <a:pt x="212" y="171"/>
                </a:cubicBezTo>
                <a:cubicBezTo>
                  <a:pt x="212" y="171"/>
                  <a:pt x="212" y="171"/>
                  <a:pt x="212" y="171"/>
                </a:cubicBezTo>
                <a:cubicBezTo>
                  <a:pt x="238" y="170"/>
                  <a:pt x="260" y="149"/>
                  <a:pt x="260" y="122"/>
                </a:cubicBezTo>
                <a:cubicBezTo>
                  <a:pt x="260" y="98"/>
                  <a:pt x="242" y="78"/>
                  <a:pt x="218" y="74"/>
                </a:cubicBezTo>
                <a:close/>
              </a:path>
            </a:pathLst>
          </a:custGeom>
          <a:solidFill>
            <a:srgbClr val="00188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1" name="TextBox 30"/>
          <p:cNvSpPr txBox="1"/>
          <p:nvPr/>
        </p:nvSpPr>
        <p:spPr>
          <a:xfrm>
            <a:off x="7569862" y="1335204"/>
            <a:ext cx="189125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Azure</a:t>
            </a:r>
          </a:p>
        </p:txBody>
      </p:sp>
      <p:sp>
        <p:nvSpPr>
          <p:cNvPr id="32" name="Right Arrow 31"/>
          <p:cNvSpPr/>
          <p:nvPr/>
        </p:nvSpPr>
        <p:spPr>
          <a:xfrm flipH="1">
            <a:off x="4679832" y="2802814"/>
            <a:ext cx="2161224" cy="1069641"/>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Normalization &amp; Enrichment</a:t>
            </a:r>
          </a:p>
        </p:txBody>
      </p:sp>
      <p:pic>
        <p:nvPicPr>
          <p:cNvPr id="35" name="Picture 34"/>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5641" y="2354834"/>
            <a:ext cx="617181" cy="724341"/>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6088" y="3341652"/>
            <a:ext cx="530803" cy="530803"/>
          </a:xfrm>
          <a:prstGeom prst="rect">
            <a:avLst/>
          </a:prstGeom>
        </p:spPr>
      </p:pic>
      <p:sp>
        <p:nvSpPr>
          <p:cNvPr id="38" name="TextBox 37"/>
          <p:cNvSpPr txBox="1"/>
          <p:nvPr/>
        </p:nvSpPr>
        <p:spPr>
          <a:xfrm>
            <a:off x="405891" y="3444595"/>
            <a:ext cx="189125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Mobile</a:t>
            </a:r>
          </a:p>
        </p:txBody>
      </p:sp>
      <p:sp>
        <p:nvSpPr>
          <p:cNvPr id="3" name="TextBox 2"/>
          <p:cNvSpPr txBox="1"/>
          <p:nvPr/>
        </p:nvSpPr>
        <p:spPr>
          <a:xfrm>
            <a:off x="5282587" y="4153050"/>
            <a:ext cx="1049405" cy="923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algn="ctr">
              <a:defRPr sz="14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Advanced Detection</a:t>
            </a:r>
          </a:p>
        </p:txBody>
      </p:sp>
      <p:grpSp>
        <p:nvGrpSpPr>
          <p:cNvPr id="24" name="Group 23"/>
          <p:cNvGrpSpPr/>
          <p:nvPr/>
        </p:nvGrpSpPr>
        <p:grpSpPr>
          <a:xfrm>
            <a:off x="9851730" y="2252048"/>
            <a:ext cx="392887" cy="476922"/>
            <a:chOff x="2416275" y="4798284"/>
            <a:chExt cx="404726" cy="540118"/>
          </a:xfrm>
          <a:solidFill>
            <a:srgbClr val="00188D"/>
          </a:solidFill>
        </p:grpSpPr>
        <p:sp>
          <p:nvSpPr>
            <p:cNvPr id="25" name="Freeform 10"/>
            <p:cNvSpPr>
              <a:spLocks noEditPoints="1"/>
            </p:cNvSpPr>
            <p:nvPr/>
          </p:nvSpPr>
          <p:spPr bwMode="auto">
            <a:xfrm>
              <a:off x="2416275" y="5026226"/>
              <a:ext cx="253616" cy="312176"/>
            </a:xfrm>
            <a:custGeom>
              <a:avLst/>
              <a:gdLst>
                <a:gd name="T0" fmla="*/ 0 w 2776"/>
                <a:gd name="T1" fmla="*/ 0 h 3417"/>
                <a:gd name="T2" fmla="*/ 0 w 2776"/>
                <a:gd name="T3" fmla="*/ 3417 h 3417"/>
                <a:gd name="T4" fmla="*/ 902 w 2776"/>
                <a:gd name="T5" fmla="*/ 3417 h 3417"/>
                <a:gd name="T6" fmla="*/ 902 w 2776"/>
                <a:gd name="T7" fmla="*/ 2717 h 3417"/>
                <a:gd name="T8" fmla="*/ 1264 w 2776"/>
                <a:gd name="T9" fmla="*/ 2717 h 3417"/>
                <a:gd name="T10" fmla="*/ 1264 w 2776"/>
                <a:gd name="T11" fmla="*/ 3417 h 3417"/>
                <a:gd name="T12" fmla="*/ 1526 w 2776"/>
                <a:gd name="T13" fmla="*/ 3417 h 3417"/>
                <a:gd name="T14" fmla="*/ 1526 w 2776"/>
                <a:gd name="T15" fmla="*/ 2717 h 3417"/>
                <a:gd name="T16" fmla="*/ 1889 w 2776"/>
                <a:gd name="T17" fmla="*/ 2717 h 3417"/>
                <a:gd name="T18" fmla="*/ 1889 w 2776"/>
                <a:gd name="T19" fmla="*/ 3417 h 3417"/>
                <a:gd name="T20" fmla="*/ 2776 w 2776"/>
                <a:gd name="T21" fmla="*/ 3417 h 3417"/>
                <a:gd name="T22" fmla="*/ 2776 w 2776"/>
                <a:gd name="T23" fmla="*/ 0 h 3417"/>
                <a:gd name="T24" fmla="*/ 0 w 2776"/>
                <a:gd name="T25" fmla="*/ 0 h 3417"/>
                <a:gd name="T26" fmla="*/ 2516 w 2776"/>
                <a:gd name="T27" fmla="*/ 2495 h 3417"/>
                <a:gd name="T28" fmla="*/ 275 w 2776"/>
                <a:gd name="T29" fmla="*/ 2495 h 3417"/>
                <a:gd name="T30" fmla="*/ 275 w 2776"/>
                <a:gd name="T31" fmla="*/ 2135 h 3417"/>
                <a:gd name="T32" fmla="*/ 2516 w 2776"/>
                <a:gd name="T33" fmla="*/ 2135 h 3417"/>
                <a:gd name="T34" fmla="*/ 2516 w 2776"/>
                <a:gd name="T35" fmla="*/ 2495 h 3417"/>
                <a:gd name="T36" fmla="*/ 2516 w 2776"/>
                <a:gd name="T37" fmla="*/ 1870 h 3417"/>
                <a:gd name="T38" fmla="*/ 275 w 2776"/>
                <a:gd name="T39" fmla="*/ 1870 h 3417"/>
                <a:gd name="T40" fmla="*/ 275 w 2776"/>
                <a:gd name="T41" fmla="*/ 1511 h 3417"/>
                <a:gd name="T42" fmla="*/ 2516 w 2776"/>
                <a:gd name="T43" fmla="*/ 1511 h 3417"/>
                <a:gd name="T44" fmla="*/ 2516 w 2776"/>
                <a:gd name="T45" fmla="*/ 1870 h 3417"/>
                <a:gd name="T46" fmla="*/ 2516 w 2776"/>
                <a:gd name="T47" fmla="*/ 1248 h 3417"/>
                <a:gd name="T48" fmla="*/ 275 w 2776"/>
                <a:gd name="T49" fmla="*/ 1248 h 3417"/>
                <a:gd name="T50" fmla="*/ 275 w 2776"/>
                <a:gd name="T51" fmla="*/ 889 h 3417"/>
                <a:gd name="T52" fmla="*/ 2516 w 2776"/>
                <a:gd name="T53" fmla="*/ 889 h 3417"/>
                <a:gd name="T54" fmla="*/ 2516 w 2776"/>
                <a:gd name="T55" fmla="*/ 1248 h 3417"/>
                <a:gd name="T56" fmla="*/ 2516 w 2776"/>
                <a:gd name="T57" fmla="*/ 626 h 3417"/>
                <a:gd name="T58" fmla="*/ 275 w 2776"/>
                <a:gd name="T59" fmla="*/ 626 h 3417"/>
                <a:gd name="T60" fmla="*/ 275 w 2776"/>
                <a:gd name="T61" fmla="*/ 267 h 3417"/>
                <a:gd name="T62" fmla="*/ 2516 w 2776"/>
                <a:gd name="T63" fmla="*/ 267 h 3417"/>
                <a:gd name="T64" fmla="*/ 2516 w 2776"/>
                <a:gd name="T65" fmla="*/ 626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6" h="3417">
                  <a:moveTo>
                    <a:pt x="0" y="0"/>
                  </a:moveTo>
                  <a:lnTo>
                    <a:pt x="0" y="3417"/>
                  </a:lnTo>
                  <a:lnTo>
                    <a:pt x="902" y="3417"/>
                  </a:lnTo>
                  <a:lnTo>
                    <a:pt x="902" y="2717"/>
                  </a:lnTo>
                  <a:lnTo>
                    <a:pt x="1264" y="2717"/>
                  </a:lnTo>
                  <a:lnTo>
                    <a:pt x="1264" y="3417"/>
                  </a:lnTo>
                  <a:lnTo>
                    <a:pt x="1526" y="3417"/>
                  </a:lnTo>
                  <a:lnTo>
                    <a:pt x="1526" y="2717"/>
                  </a:lnTo>
                  <a:lnTo>
                    <a:pt x="1889" y="2717"/>
                  </a:lnTo>
                  <a:lnTo>
                    <a:pt x="1889" y="3417"/>
                  </a:lnTo>
                  <a:lnTo>
                    <a:pt x="2776" y="3417"/>
                  </a:lnTo>
                  <a:lnTo>
                    <a:pt x="2776" y="0"/>
                  </a:lnTo>
                  <a:lnTo>
                    <a:pt x="0" y="0"/>
                  </a:lnTo>
                  <a:close/>
                  <a:moveTo>
                    <a:pt x="2516" y="2495"/>
                  </a:moveTo>
                  <a:lnTo>
                    <a:pt x="275" y="2495"/>
                  </a:lnTo>
                  <a:lnTo>
                    <a:pt x="275" y="2135"/>
                  </a:lnTo>
                  <a:lnTo>
                    <a:pt x="2516" y="2135"/>
                  </a:lnTo>
                  <a:lnTo>
                    <a:pt x="2516" y="2495"/>
                  </a:lnTo>
                  <a:close/>
                  <a:moveTo>
                    <a:pt x="2516" y="1870"/>
                  </a:moveTo>
                  <a:lnTo>
                    <a:pt x="275" y="1870"/>
                  </a:lnTo>
                  <a:lnTo>
                    <a:pt x="275" y="1511"/>
                  </a:lnTo>
                  <a:lnTo>
                    <a:pt x="2516" y="1511"/>
                  </a:lnTo>
                  <a:lnTo>
                    <a:pt x="2516" y="1870"/>
                  </a:lnTo>
                  <a:close/>
                  <a:moveTo>
                    <a:pt x="2516" y="1248"/>
                  </a:moveTo>
                  <a:lnTo>
                    <a:pt x="275" y="1248"/>
                  </a:lnTo>
                  <a:lnTo>
                    <a:pt x="275" y="889"/>
                  </a:lnTo>
                  <a:lnTo>
                    <a:pt x="2516" y="889"/>
                  </a:lnTo>
                  <a:lnTo>
                    <a:pt x="2516" y="1248"/>
                  </a:lnTo>
                  <a:close/>
                  <a:moveTo>
                    <a:pt x="2516" y="626"/>
                  </a:moveTo>
                  <a:lnTo>
                    <a:pt x="275" y="626"/>
                  </a:lnTo>
                  <a:lnTo>
                    <a:pt x="275" y="267"/>
                  </a:lnTo>
                  <a:lnTo>
                    <a:pt x="2516" y="267"/>
                  </a:lnTo>
                  <a:lnTo>
                    <a:pt x="2516" y="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6" name="Freeform 11"/>
            <p:cNvSpPr>
              <a:spLocks noEditPoints="1"/>
            </p:cNvSpPr>
            <p:nvPr/>
          </p:nvSpPr>
          <p:spPr bwMode="auto">
            <a:xfrm>
              <a:off x="2567385" y="4798284"/>
              <a:ext cx="253616" cy="540118"/>
            </a:xfrm>
            <a:custGeom>
              <a:avLst/>
              <a:gdLst>
                <a:gd name="T0" fmla="*/ 0 w 2776"/>
                <a:gd name="T1" fmla="*/ 0 h 5912"/>
                <a:gd name="T2" fmla="*/ 0 w 2776"/>
                <a:gd name="T3" fmla="*/ 2308 h 5912"/>
                <a:gd name="T4" fmla="*/ 275 w 2776"/>
                <a:gd name="T5" fmla="*/ 2308 h 5912"/>
                <a:gd name="T6" fmla="*/ 275 w 2776"/>
                <a:gd name="T7" fmla="*/ 2137 h 5912"/>
                <a:gd name="T8" fmla="*/ 2516 w 2776"/>
                <a:gd name="T9" fmla="*/ 2137 h 5912"/>
                <a:gd name="T10" fmla="*/ 2516 w 2776"/>
                <a:gd name="T11" fmla="*/ 2497 h 5912"/>
                <a:gd name="T12" fmla="*/ 1389 w 2776"/>
                <a:gd name="T13" fmla="*/ 2497 h 5912"/>
                <a:gd name="T14" fmla="*/ 1389 w 2776"/>
                <a:gd name="T15" fmla="*/ 2762 h 5912"/>
                <a:gd name="T16" fmla="*/ 2516 w 2776"/>
                <a:gd name="T17" fmla="*/ 2762 h 5912"/>
                <a:gd name="T18" fmla="*/ 2516 w 2776"/>
                <a:gd name="T19" fmla="*/ 3121 h 5912"/>
                <a:gd name="T20" fmla="*/ 1389 w 2776"/>
                <a:gd name="T21" fmla="*/ 3121 h 5912"/>
                <a:gd name="T22" fmla="*/ 1389 w 2776"/>
                <a:gd name="T23" fmla="*/ 3384 h 5912"/>
                <a:gd name="T24" fmla="*/ 2516 w 2776"/>
                <a:gd name="T25" fmla="*/ 3384 h 5912"/>
                <a:gd name="T26" fmla="*/ 2516 w 2776"/>
                <a:gd name="T27" fmla="*/ 3743 h 5912"/>
                <a:gd name="T28" fmla="*/ 1389 w 2776"/>
                <a:gd name="T29" fmla="*/ 3743 h 5912"/>
                <a:gd name="T30" fmla="*/ 1389 w 2776"/>
                <a:gd name="T31" fmla="*/ 4006 h 5912"/>
                <a:gd name="T32" fmla="*/ 2516 w 2776"/>
                <a:gd name="T33" fmla="*/ 4006 h 5912"/>
                <a:gd name="T34" fmla="*/ 2516 w 2776"/>
                <a:gd name="T35" fmla="*/ 4365 h 5912"/>
                <a:gd name="T36" fmla="*/ 1389 w 2776"/>
                <a:gd name="T37" fmla="*/ 4365 h 5912"/>
                <a:gd name="T38" fmla="*/ 1389 w 2776"/>
                <a:gd name="T39" fmla="*/ 4630 h 5912"/>
                <a:gd name="T40" fmla="*/ 2516 w 2776"/>
                <a:gd name="T41" fmla="*/ 4630 h 5912"/>
                <a:gd name="T42" fmla="*/ 2516 w 2776"/>
                <a:gd name="T43" fmla="*/ 4990 h 5912"/>
                <a:gd name="T44" fmla="*/ 1389 w 2776"/>
                <a:gd name="T45" fmla="*/ 4990 h 5912"/>
                <a:gd name="T46" fmla="*/ 1389 w 2776"/>
                <a:gd name="T47" fmla="*/ 5912 h 5912"/>
                <a:gd name="T48" fmla="*/ 1527 w 2776"/>
                <a:gd name="T49" fmla="*/ 5912 h 5912"/>
                <a:gd name="T50" fmla="*/ 1527 w 2776"/>
                <a:gd name="T51" fmla="*/ 5212 h 5912"/>
                <a:gd name="T52" fmla="*/ 1889 w 2776"/>
                <a:gd name="T53" fmla="*/ 5212 h 5912"/>
                <a:gd name="T54" fmla="*/ 1889 w 2776"/>
                <a:gd name="T55" fmla="*/ 5912 h 5912"/>
                <a:gd name="T56" fmla="*/ 2776 w 2776"/>
                <a:gd name="T57" fmla="*/ 5912 h 5912"/>
                <a:gd name="T58" fmla="*/ 2776 w 2776"/>
                <a:gd name="T59" fmla="*/ 0 h 5912"/>
                <a:gd name="T60" fmla="*/ 0 w 2776"/>
                <a:gd name="T61" fmla="*/ 0 h 5912"/>
                <a:gd name="T62" fmla="*/ 2516 w 2776"/>
                <a:gd name="T63" fmla="*/ 1875 h 5912"/>
                <a:gd name="T64" fmla="*/ 275 w 2776"/>
                <a:gd name="T65" fmla="*/ 1875 h 5912"/>
                <a:gd name="T66" fmla="*/ 275 w 2776"/>
                <a:gd name="T67" fmla="*/ 1515 h 5912"/>
                <a:gd name="T68" fmla="*/ 2516 w 2776"/>
                <a:gd name="T69" fmla="*/ 1515 h 5912"/>
                <a:gd name="T70" fmla="*/ 2516 w 2776"/>
                <a:gd name="T71" fmla="*/ 1875 h 5912"/>
                <a:gd name="T72" fmla="*/ 2516 w 2776"/>
                <a:gd name="T73" fmla="*/ 1258 h 5912"/>
                <a:gd name="T74" fmla="*/ 275 w 2776"/>
                <a:gd name="T75" fmla="*/ 1258 h 5912"/>
                <a:gd name="T76" fmla="*/ 275 w 2776"/>
                <a:gd name="T77" fmla="*/ 898 h 5912"/>
                <a:gd name="T78" fmla="*/ 2516 w 2776"/>
                <a:gd name="T79" fmla="*/ 898 h 5912"/>
                <a:gd name="T80" fmla="*/ 2516 w 2776"/>
                <a:gd name="T81" fmla="*/ 1258 h 5912"/>
                <a:gd name="T82" fmla="*/ 2516 w 2776"/>
                <a:gd name="T83" fmla="*/ 636 h 5912"/>
                <a:gd name="T84" fmla="*/ 275 w 2776"/>
                <a:gd name="T85" fmla="*/ 636 h 5912"/>
                <a:gd name="T86" fmla="*/ 275 w 2776"/>
                <a:gd name="T87" fmla="*/ 276 h 5912"/>
                <a:gd name="T88" fmla="*/ 2516 w 2776"/>
                <a:gd name="T89" fmla="*/ 276 h 5912"/>
                <a:gd name="T90" fmla="*/ 2516 w 2776"/>
                <a:gd name="T91" fmla="*/ 636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6" h="5912">
                  <a:moveTo>
                    <a:pt x="0" y="0"/>
                  </a:moveTo>
                  <a:lnTo>
                    <a:pt x="0" y="2308"/>
                  </a:lnTo>
                  <a:lnTo>
                    <a:pt x="275" y="2308"/>
                  </a:lnTo>
                  <a:lnTo>
                    <a:pt x="275" y="2137"/>
                  </a:lnTo>
                  <a:lnTo>
                    <a:pt x="2516" y="2137"/>
                  </a:lnTo>
                  <a:lnTo>
                    <a:pt x="2516" y="2497"/>
                  </a:lnTo>
                  <a:lnTo>
                    <a:pt x="1389" y="2497"/>
                  </a:lnTo>
                  <a:lnTo>
                    <a:pt x="1389" y="2762"/>
                  </a:lnTo>
                  <a:lnTo>
                    <a:pt x="2516" y="2762"/>
                  </a:lnTo>
                  <a:lnTo>
                    <a:pt x="2516" y="3121"/>
                  </a:lnTo>
                  <a:lnTo>
                    <a:pt x="1389" y="3121"/>
                  </a:lnTo>
                  <a:lnTo>
                    <a:pt x="1389" y="3384"/>
                  </a:lnTo>
                  <a:lnTo>
                    <a:pt x="2516" y="3384"/>
                  </a:lnTo>
                  <a:lnTo>
                    <a:pt x="2516" y="3743"/>
                  </a:lnTo>
                  <a:lnTo>
                    <a:pt x="1389" y="3743"/>
                  </a:lnTo>
                  <a:lnTo>
                    <a:pt x="1389" y="4006"/>
                  </a:lnTo>
                  <a:lnTo>
                    <a:pt x="2516" y="4006"/>
                  </a:lnTo>
                  <a:lnTo>
                    <a:pt x="2516" y="4365"/>
                  </a:lnTo>
                  <a:lnTo>
                    <a:pt x="1389" y="4365"/>
                  </a:lnTo>
                  <a:lnTo>
                    <a:pt x="1389" y="4630"/>
                  </a:lnTo>
                  <a:lnTo>
                    <a:pt x="2516" y="4630"/>
                  </a:lnTo>
                  <a:lnTo>
                    <a:pt x="2516" y="4990"/>
                  </a:lnTo>
                  <a:lnTo>
                    <a:pt x="1389" y="4990"/>
                  </a:lnTo>
                  <a:lnTo>
                    <a:pt x="1389" y="5912"/>
                  </a:lnTo>
                  <a:lnTo>
                    <a:pt x="1527" y="5912"/>
                  </a:lnTo>
                  <a:lnTo>
                    <a:pt x="1527" y="5212"/>
                  </a:lnTo>
                  <a:lnTo>
                    <a:pt x="1889" y="5212"/>
                  </a:lnTo>
                  <a:lnTo>
                    <a:pt x="1889" y="5912"/>
                  </a:lnTo>
                  <a:lnTo>
                    <a:pt x="2776" y="5912"/>
                  </a:lnTo>
                  <a:lnTo>
                    <a:pt x="2776" y="0"/>
                  </a:lnTo>
                  <a:lnTo>
                    <a:pt x="0" y="0"/>
                  </a:lnTo>
                  <a:close/>
                  <a:moveTo>
                    <a:pt x="2516" y="1875"/>
                  </a:moveTo>
                  <a:lnTo>
                    <a:pt x="275" y="1875"/>
                  </a:lnTo>
                  <a:lnTo>
                    <a:pt x="275" y="1515"/>
                  </a:lnTo>
                  <a:lnTo>
                    <a:pt x="2516" y="1515"/>
                  </a:lnTo>
                  <a:lnTo>
                    <a:pt x="2516" y="1875"/>
                  </a:lnTo>
                  <a:close/>
                  <a:moveTo>
                    <a:pt x="2516" y="1258"/>
                  </a:moveTo>
                  <a:lnTo>
                    <a:pt x="275" y="1258"/>
                  </a:lnTo>
                  <a:lnTo>
                    <a:pt x="275" y="898"/>
                  </a:lnTo>
                  <a:lnTo>
                    <a:pt x="2516" y="898"/>
                  </a:lnTo>
                  <a:lnTo>
                    <a:pt x="2516" y="1258"/>
                  </a:lnTo>
                  <a:close/>
                  <a:moveTo>
                    <a:pt x="2516" y="636"/>
                  </a:moveTo>
                  <a:lnTo>
                    <a:pt x="275" y="636"/>
                  </a:lnTo>
                  <a:lnTo>
                    <a:pt x="275" y="276"/>
                  </a:lnTo>
                  <a:lnTo>
                    <a:pt x="2516" y="276"/>
                  </a:lnTo>
                  <a:lnTo>
                    <a:pt x="2516" y="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29" name="Freeform 15"/>
          <p:cNvSpPr>
            <a:spLocks/>
          </p:cNvSpPr>
          <p:nvPr/>
        </p:nvSpPr>
        <p:spPr bwMode="auto">
          <a:xfrm>
            <a:off x="11157689" y="2252047"/>
            <a:ext cx="685578" cy="465309"/>
          </a:xfrm>
          <a:custGeom>
            <a:avLst/>
            <a:gdLst>
              <a:gd name="T0" fmla="*/ 218 w 260"/>
              <a:gd name="T1" fmla="*/ 74 h 171"/>
              <a:gd name="T2" fmla="*/ 218 w 260"/>
              <a:gd name="T3" fmla="*/ 71 h 171"/>
              <a:gd name="T4" fmla="*/ 147 w 260"/>
              <a:gd name="T5" fmla="*/ 0 h 171"/>
              <a:gd name="T6" fmla="*/ 87 w 260"/>
              <a:gd name="T7" fmla="*/ 31 h 171"/>
              <a:gd name="T8" fmla="*/ 68 w 260"/>
              <a:gd name="T9" fmla="*/ 26 h 171"/>
              <a:gd name="T10" fmla="*/ 26 w 260"/>
              <a:gd name="T11" fmla="*/ 67 h 171"/>
              <a:gd name="T12" fmla="*/ 0 w 260"/>
              <a:gd name="T13" fmla="*/ 114 h 171"/>
              <a:gd name="T14" fmla="*/ 51 w 260"/>
              <a:gd name="T15" fmla="*/ 170 h 171"/>
              <a:gd name="T16" fmla="*/ 51 w 260"/>
              <a:gd name="T17" fmla="*/ 170 h 171"/>
              <a:gd name="T18" fmla="*/ 51 w 260"/>
              <a:gd name="T19" fmla="*/ 170 h 171"/>
              <a:gd name="T20" fmla="*/ 57 w 260"/>
              <a:gd name="T21" fmla="*/ 171 h 171"/>
              <a:gd name="T22" fmla="*/ 212 w 260"/>
              <a:gd name="T23" fmla="*/ 171 h 171"/>
              <a:gd name="T24" fmla="*/ 212 w 260"/>
              <a:gd name="T25" fmla="*/ 171 h 171"/>
              <a:gd name="T26" fmla="*/ 260 w 260"/>
              <a:gd name="T27" fmla="*/ 122 h 171"/>
              <a:gd name="T28" fmla="*/ 218 w 260"/>
              <a:gd name="T29" fmla="*/ 7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171">
                <a:moveTo>
                  <a:pt x="218" y="74"/>
                </a:moveTo>
                <a:cubicBezTo>
                  <a:pt x="218" y="73"/>
                  <a:pt x="218" y="72"/>
                  <a:pt x="218" y="71"/>
                </a:cubicBezTo>
                <a:cubicBezTo>
                  <a:pt x="218" y="32"/>
                  <a:pt x="186" y="0"/>
                  <a:pt x="147" y="0"/>
                </a:cubicBezTo>
                <a:cubicBezTo>
                  <a:pt x="122" y="0"/>
                  <a:pt x="100" y="12"/>
                  <a:pt x="87" y="31"/>
                </a:cubicBezTo>
                <a:cubicBezTo>
                  <a:pt x="82" y="28"/>
                  <a:pt x="75" y="26"/>
                  <a:pt x="68" y="26"/>
                </a:cubicBezTo>
                <a:cubicBezTo>
                  <a:pt x="45" y="26"/>
                  <a:pt x="27" y="44"/>
                  <a:pt x="26" y="67"/>
                </a:cubicBezTo>
                <a:cubicBezTo>
                  <a:pt x="11" y="77"/>
                  <a:pt x="0" y="94"/>
                  <a:pt x="0" y="114"/>
                </a:cubicBezTo>
                <a:cubicBezTo>
                  <a:pt x="0" y="143"/>
                  <a:pt x="22" y="167"/>
                  <a:pt x="51" y="170"/>
                </a:cubicBezTo>
                <a:cubicBezTo>
                  <a:pt x="51" y="170"/>
                  <a:pt x="51" y="170"/>
                  <a:pt x="51" y="170"/>
                </a:cubicBezTo>
                <a:cubicBezTo>
                  <a:pt x="51" y="170"/>
                  <a:pt x="51" y="170"/>
                  <a:pt x="51" y="170"/>
                </a:cubicBezTo>
                <a:cubicBezTo>
                  <a:pt x="53" y="170"/>
                  <a:pt x="55" y="171"/>
                  <a:pt x="57" y="171"/>
                </a:cubicBezTo>
                <a:cubicBezTo>
                  <a:pt x="59" y="171"/>
                  <a:pt x="212" y="171"/>
                  <a:pt x="212" y="171"/>
                </a:cubicBezTo>
                <a:cubicBezTo>
                  <a:pt x="212" y="171"/>
                  <a:pt x="212" y="171"/>
                  <a:pt x="212" y="171"/>
                </a:cubicBezTo>
                <a:cubicBezTo>
                  <a:pt x="238" y="170"/>
                  <a:pt x="260" y="149"/>
                  <a:pt x="260" y="122"/>
                </a:cubicBezTo>
                <a:cubicBezTo>
                  <a:pt x="260" y="98"/>
                  <a:pt x="242" y="78"/>
                  <a:pt x="218" y="74"/>
                </a:cubicBezTo>
                <a:close/>
              </a:path>
            </a:pathLst>
          </a:custGeom>
          <a:solidFill>
            <a:srgbClr val="00188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1981" y="4277893"/>
            <a:ext cx="780290" cy="780290"/>
          </a:xfrm>
          <a:prstGeom prst="rect">
            <a:avLst/>
          </a:prstGeom>
        </p:spPr>
      </p:pic>
      <p:sp>
        <p:nvSpPr>
          <p:cNvPr id="41" name="TextBox 40"/>
          <p:cNvSpPr txBox="1"/>
          <p:nvPr/>
        </p:nvSpPr>
        <p:spPr>
          <a:xfrm>
            <a:off x="11226902" y="5043318"/>
            <a:ext cx="108011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SCOM agents</a:t>
            </a:r>
          </a:p>
        </p:txBody>
      </p:sp>
      <p:sp>
        <p:nvSpPr>
          <p:cNvPr id="42" name="Right Arrow 41"/>
          <p:cNvSpPr/>
          <p:nvPr/>
        </p:nvSpPr>
        <p:spPr>
          <a:xfrm rot="1207496" flipH="1">
            <a:off x="10072250" y="3755147"/>
            <a:ext cx="1359543" cy="39370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tx1">
                  <a:lumMod val="85000"/>
                  <a:lumOff val="15000"/>
                </a:schemeClr>
              </a:solidFill>
              <a:effectLst/>
              <a:uLnTx/>
              <a:uFillTx/>
            </a:endParaRPr>
          </a:p>
        </p:txBody>
      </p:sp>
      <p:sp>
        <p:nvSpPr>
          <p:cNvPr id="45" name="Right Arrow 44"/>
          <p:cNvSpPr/>
          <p:nvPr/>
        </p:nvSpPr>
        <p:spPr>
          <a:xfrm rot="5400000" flipH="1">
            <a:off x="9289829" y="5251928"/>
            <a:ext cx="585206" cy="12673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Syslog/ CEF</a:t>
            </a:r>
          </a:p>
        </p:txBody>
      </p:sp>
      <p:sp>
        <p:nvSpPr>
          <p:cNvPr id="46" name="TextBox 45"/>
          <p:cNvSpPr txBox="1"/>
          <p:nvPr/>
        </p:nvSpPr>
        <p:spPr>
          <a:xfrm>
            <a:off x="10256262" y="4389401"/>
            <a:ext cx="714961" cy="640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algn="ctr">
              <a:defRPr sz="14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Security MPs</a:t>
            </a:r>
          </a:p>
        </p:txBody>
      </p:sp>
      <p:sp>
        <p:nvSpPr>
          <p:cNvPr id="47" name="TextBox 46"/>
          <p:cNvSpPr txBox="1"/>
          <p:nvPr/>
        </p:nvSpPr>
        <p:spPr>
          <a:xfrm>
            <a:off x="5304424" y="1868679"/>
            <a:ext cx="159961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Threat Intelligence feeds</a:t>
            </a:r>
          </a:p>
        </p:txBody>
      </p:sp>
      <p:sp>
        <p:nvSpPr>
          <p:cNvPr id="48" name="TextBox 47"/>
          <p:cNvSpPr txBox="1"/>
          <p:nvPr/>
        </p:nvSpPr>
        <p:spPr>
          <a:xfrm>
            <a:off x="9928338" y="6178450"/>
            <a:ext cx="1149671" cy="5345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Security products</a:t>
            </a:r>
          </a:p>
        </p:txBody>
      </p:sp>
      <p:sp>
        <p:nvSpPr>
          <p:cNvPr id="49" name="TextBox 48"/>
          <p:cNvSpPr txBox="1"/>
          <p:nvPr/>
        </p:nvSpPr>
        <p:spPr>
          <a:xfrm>
            <a:off x="5692114" y="1378129"/>
            <a:ext cx="113755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rPr>
              <a:t>IP to Geo mapping</a:t>
            </a:r>
          </a:p>
        </p:txBody>
      </p:sp>
      <p:sp>
        <p:nvSpPr>
          <p:cNvPr id="51" name="Right Arrow 50"/>
          <p:cNvSpPr/>
          <p:nvPr/>
        </p:nvSpPr>
        <p:spPr>
          <a:xfrm rot="16200000" flipH="1">
            <a:off x="5547296" y="3738707"/>
            <a:ext cx="496689" cy="30883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tx1">
                  <a:lumMod val="85000"/>
                  <a:lumOff val="15000"/>
                </a:schemeClr>
              </a:solidFill>
              <a:effectLst/>
              <a:uLnTx/>
              <a:uFillTx/>
            </a:endParaRPr>
          </a:p>
        </p:txBody>
      </p:sp>
      <p:pic>
        <p:nvPicPr>
          <p:cNvPr id="54" name="Picture 53"/>
          <p:cNvPicPr>
            <a:picLocks noChangeAspect="1"/>
          </p:cNvPicPr>
          <p:nvPr/>
        </p:nvPicPr>
        <p:blipFill>
          <a:blip r:embed="rId13"/>
          <a:stretch>
            <a:fillRect/>
          </a:stretch>
        </p:blipFill>
        <p:spPr>
          <a:xfrm>
            <a:off x="9231426" y="6097510"/>
            <a:ext cx="702013" cy="702013"/>
          </a:xfrm>
          <a:prstGeom prst="rect">
            <a:avLst/>
          </a:prstGeom>
        </p:spPr>
      </p:pic>
      <p:sp>
        <p:nvSpPr>
          <p:cNvPr id="55" name="Right Arrow 54"/>
          <p:cNvSpPr/>
          <p:nvPr/>
        </p:nvSpPr>
        <p:spPr>
          <a:xfrm rot="2088342" flipH="1">
            <a:off x="4343961" y="3844365"/>
            <a:ext cx="932845" cy="45597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60000"/>
                    <a:lumOff val="40000"/>
                  </a:schemeClr>
                </a:solidFill>
                <a:effectLst/>
                <a:uLnTx/>
                <a:uFillTx/>
              </a:rPr>
              <a:t>Detections</a:t>
            </a:r>
          </a:p>
        </p:txBody>
      </p:sp>
    </p:spTree>
    <p:extLst>
      <p:ext uri="{BB962C8B-B14F-4D97-AF65-F5344CB8AC3E}">
        <p14:creationId xmlns:p14="http://schemas.microsoft.com/office/powerpoint/2010/main" val="18627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500"/>
                                        <p:tgtEl>
                                          <p:spTgt spid="42"/>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right)">
                                      <p:cBhvr>
                                        <p:cTn id="56" dur="500"/>
                                        <p:tgtEl>
                                          <p:spTgt spid="3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up)">
                                      <p:cBhvr>
                                        <p:cTn id="80" dur="500"/>
                                        <p:tgtEl>
                                          <p:spTgt spid="5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childTnLst>
                          </p:cTn>
                        </p:par>
                        <p:par>
                          <p:cTn id="85" fill="hold">
                            <p:stCondLst>
                              <p:cond delay="1000"/>
                            </p:stCondLst>
                            <p:childTnLst>
                              <p:par>
                                <p:cTn id="86" presetID="22" presetClass="entr" presetSubtype="2"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right)">
                                      <p:cBhvr>
                                        <p:cTn id="88" dur="500"/>
                                        <p:tgtEl>
                                          <p:spTgt spid="5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500"/>
                                        <p:tgtEl>
                                          <p:spTgt spid="1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par>
                                <p:cTn id="110" presetID="10" presetClass="entr" presetSubtype="0"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par>
                          <p:cTn id="120" fill="hold">
                            <p:stCondLst>
                              <p:cond delay="1000"/>
                            </p:stCondLst>
                            <p:childTnLst>
                              <p:par>
                                <p:cTn id="121" presetID="10" presetClass="entr" presetSubtype="0" fill="hold" nodeType="after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childTnLst>
                                </p:cTn>
                              </p:par>
                              <p:par>
                                <p:cTn id="124" presetID="10" presetClass="entr" presetSubtype="0" fill="hold"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fade">
                                      <p:cBhvr>
                                        <p:cTn id="1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p:bldP spid="16" grpId="0"/>
      <p:bldP spid="17" grpId="0"/>
      <p:bldP spid="18" grpId="0"/>
      <p:bldP spid="19" grpId="0" animBg="1"/>
      <p:bldP spid="22" grpId="0"/>
      <p:bldP spid="23" grpId="0" animBg="1"/>
      <p:bldP spid="30" grpId="0" animBg="1"/>
      <p:bldP spid="31" grpId="0"/>
      <p:bldP spid="32" grpId="0" animBg="1"/>
      <p:bldP spid="38" grpId="0"/>
      <p:bldP spid="3" grpId="0" animBg="1"/>
      <p:bldP spid="41" grpId="0"/>
      <p:bldP spid="42" grpId="0" animBg="1"/>
      <p:bldP spid="45" grpId="0" animBg="1"/>
      <p:bldP spid="46" grpId="0" animBg="1"/>
      <p:bldP spid="47" grpId="0"/>
      <p:bldP spid="49" grpId="0"/>
      <p:bldP spid="51"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now a hero!</a:t>
            </a:r>
            <a:endParaRPr lang="en-US" sz="7200" dirty="0"/>
          </a:p>
        </p:txBody>
      </p:sp>
      <p:pic>
        <p:nvPicPr>
          <p:cNvPr id="3" name="Picture 2"/>
          <p:cNvPicPr>
            <a:picLocks noChangeAspect="1"/>
          </p:cNvPicPr>
          <p:nvPr/>
        </p:nvPicPr>
        <p:blipFill>
          <a:blip r:embed="rId3">
            <a:biLevel thresh="25000"/>
            <a:extLst>
              <a:ext uri="{BEBA8EAE-BF5A-486C-A8C5-ECC9F3942E4B}">
                <a14:imgProps xmlns:a14="http://schemas.microsoft.com/office/drawing/2010/main">
                  <a14:imgLayer r:embed="rId4">
                    <a14:imgEffect>
                      <a14:brightnessContrast bright="28000"/>
                    </a14:imgEffect>
                  </a14:imgLayer>
                </a14:imgProps>
              </a:ext>
            </a:extLst>
          </a:blip>
          <a:stretch>
            <a:fillRect/>
          </a:stretch>
        </p:blipFill>
        <p:spPr>
          <a:xfrm>
            <a:off x="7730405" y="1048990"/>
            <a:ext cx="4342435" cy="4333360"/>
          </a:xfrm>
          <a:prstGeom prst="rect">
            <a:avLst/>
          </a:prstGeom>
        </p:spPr>
      </p:pic>
    </p:spTree>
    <p:extLst>
      <p:ext uri="{BB962C8B-B14F-4D97-AF65-F5344CB8AC3E}">
        <p14:creationId xmlns:p14="http://schemas.microsoft.com/office/powerpoint/2010/main" val="37541571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41515"/>
            <a:ext cx="12039598" cy="5570756"/>
          </a:xfrm>
        </p:spPr>
        <p:txBody>
          <a:bodyPr/>
          <a:lstStyle/>
          <a:p>
            <a:pPr>
              <a:lnSpc>
                <a:spcPct val="100000"/>
              </a:lnSpc>
            </a:pPr>
            <a:r>
              <a:rPr lang="en-US" sz="6600" dirty="0"/>
              <a:t>Call to action: </a:t>
            </a:r>
            <a:br>
              <a:rPr lang="en-US" sz="6600" dirty="0"/>
            </a:br>
            <a:r>
              <a:rPr lang="en-US" sz="6600" dirty="0"/>
              <a:t>Try OMS on your servers/desktops</a:t>
            </a:r>
            <a:br>
              <a:rPr lang="en-US" sz="4400" dirty="0"/>
            </a:br>
            <a:br>
              <a:rPr lang="en-US" sz="3200" dirty="0"/>
            </a:br>
            <a:r>
              <a:rPr lang="en-US" sz="3600" dirty="0"/>
              <a:t>Go to </a:t>
            </a:r>
            <a:r>
              <a:rPr lang="en-US" sz="3600" dirty="0">
                <a:hlinkClick r:id="rId2"/>
              </a:rPr>
              <a:t>http://oms.microsoft.com</a:t>
            </a:r>
            <a:r>
              <a:rPr lang="en-US" sz="3600" dirty="0"/>
              <a:t> and sign-in</a:t>
            </a:r>
            <a:br>
              <a:rPr lang="en-US" sz="3600" dirty="0"/>
            </a:br>
            <a:r>
              <a:rPr lang="en-US" sz="3600" dirty="0"/>
              <a:t>It takes minutes to get up and running</a:t>
            </a:r>
            <a:br>
              <a:rPr lang="en-US" sz="3600" dirty="0"/>
            </a:br>
            <a:r>
              <a:rPr lang="en-US" sz="3600" dirty="0"/>
              <a:t>It is free for small deployments</a:t>
            </a:r>
            <a:br>
              <a:rPr lang="en-US" sz="3600" dirty="0"/>
            </a:br>
            <a:endParaRPr lang="en-US" sz="6600" dirty="0"/>
          </a:p>
        </p:txBody>
      </p:sp>
    </p:spTree>
    <p:extLst>
      <p:ext uri="{BB962C8B-B14F-4D97-AF65-F5344CB8AC3E}">
        <p14:creationId xmlns:p14="http://schemas.microsoft.com/office/powerpoint/2010/main" val="3589824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580" y="881383"/>
          <a:ext cx="12167240" cy="6035040"/>
        </p:xfrm>
        <a:graphic>
          <a:graphicData uri="http://schemas.openxmlformats.org/drawingml/2006/table">
            <a:tbl>
              <a:tblPr firstRow="1" firstCol="1" bandRow="1">
                <a:tableStyleId>{1FECB4D8-DB02-4DC6-A0A2-4F2EBAE1DC90}</a:tableStyleId>
              </a:tblPr>
              <a:tblGrid>
                <a:gridCol w="1029277">
                  <a:extLst>
                    <a:ext uri="{9D8B030D-6E8A-4147-A177-3AD203B41FA5}">
                      <a16:colId xmlns:a16="http://schemas.microsoft.com/office/drawing/2014/main" val="3685143991"/>
                    </a:ext>
                  </a:extLst>
                </a:gridCol>
                <a:gridCol w="1119371">
                  <a:extLst>
                    <a:ext uri="{9D8B030D-6E8A-4147-A177-3AD203B41FA5}">
                      <a16:colId xmlns:a16="http://schemas.microsoft.com/office/drawing/2014/main" val="2360450121"/>
                    </a:ext>
                  </a:extLst>
                </a:gridCol>
                <a:gridCol w="913904">
                  <a:extLst>
                    <a:ext uri="{9D8B030D-6E8A-4147-A177-3AD203B41FA5}">
                      <a16:colId xmlns:a16="http://schemas.microsoft.com/office/drawing/2014/main" val="3600912498"/>
                    </a:ext>
                  </a:extLst>
                </a:gridCol>
                <a:gridCol w="1111308">
                  <a:extLst>
                    <a:ext uri="{9D8B030D-6E8A-4147-A177-3AD203B41FA5}">
                      <a16:colId xmlns:a16="http://schemas.microsoft.com/office/drawing/2014/main" val="1513344140"/>
                    </a:ext>
                  </a:extLst>
                </a:gridCol>
                <a:gridCol w="6449945">
                  <a:extLst>
                    <a:ext uri="{9D8B030D-6E8A-4147-A177-3AD203B41FA5}">
                      <a16:colId xmlns:a16="http://schemas.microsoft.com/office/drawing/2014/main" val="3968956280"/>
                    </a:ext>
                  </a:extLst>
                </a:gridCol>
                <a:gridCol w="1543435">
                  <a:extLst>
                    <a:ext uri="{9D8B030D-6E8A-4147-A177-3AD203B41FA5}">
                      <a16:colId xmlns:a16="http://schemas.microsoft.com/office/drawing/2014/main" val="4273040050"/>
                    </a:ext>
                  </a:extLst>
                </a:gridCol>
              </a:tblGrid>
              <a:tr h="143153">
                <a:tc>
                  <a:txBody>
                    <a:bodyPr/>
                    <a:lstStyle/>
                    <a:p>
                      <a:pPr marL="0" marR="0">
                        <a:spcBef>
                          <a:spcPts val="0"/>
                        </a:spcBef>
                        <a:spcAft>
                          <a:spcPts val="0"/>
                        </a:spcAft>
                      </a:pPr>
                      <a:r>
                        <a:rPr lang="en-US" sz="1200">
                          <a:effectLst/>
                        </a:rPr>
                        <a:t>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Time</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Code</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Room</a:t>
                      </a:r>
                    </a:p>
                  </a:txBody>
                  <a:tcPr marL="44299" marR="44299" marT="0" marB="0"/>
                </a:tc>
                <a:tc>
                  <a:txBody>
                    <a:bodyPr/>
                    <a:lstStyle/>
                    <a:p>
                      <a:pPr marL="0" marR="0">
                        <a:spcBef>
                          <a:spcPts val="0"/>
                        </a:spcBef>
                        <a:spcAft>
                          <a:spcPts val="0"/>
                        </a:spcAft>
                      </a:pPr>
                      <a:r>
                        <a:rPr lang="en-US" sz="1200" dirty="0">
                          <a:effectLst/>
                        </a:rPr>
                        <a:t>Title</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Focus Topics</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28160322"/>
                  </a:ext>
                </a:extLst>
              </a:tr>
              <a:tr h="108287">
                <a:tc>
                  <a:txBody>
                    <a:bodyPr/>
                    <a:lstStyle/>
                    <a:p>
                      <a:pPr marL="0" marR="0">
                        <a:spcBef>
                          <a:spcPts val="0"/>
                        </a:spcBef>
                        <a:spcAft>
                          <a:spcPts val="0"/>
                        </a:spcAft>
                      </a:pPr>
                      <a:r>
                        <a:rPr lang="en-US" sz="1200">
                          <a:effectLst/>
                        </a:rPr>
                        <a:t>Monday</a:t>
                      </a:r>
                      <a:endParaRPr lang="en-US" sz="12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a:effectLst/>
                        </a:rPr>
                        <a:t>2:15-3:30</a:t>
                      </a:r>
                      <a:endParaRPr lang="en-US" sz="12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a:effectLst/>
                        </a:rPr>
                        <a:t>BRK1017</a:t>
                      </a:r>
                      <a:endParaRPr lang="en-US" sz="12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C202-204</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b="1" dirty="0">
                          <a:effectLst/>
                        </a:rPr>
                        <a:t>Take your management and security strategy to the cloud with Operations Management Suite (OMS)</a:t>
                      </a:r>
                      <a:endParaRPr lang="en-US" sz="12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Top-line</a:t>
                      </a:r>
                      <a:r>
                        <a:rPr lang="en-US" sz="1200" b="1" baseline="0" dirty="0">
                          <a:effectLst/>
                          <a:latin typeface="Calibri" panose="020F0502020204030204" pitchFamily="34" charset="0"/>
                          <a:ea typeface="Calibri" panose="020F0502020204030204" pitchFamily="34" charset="0"/>
                        </a:rPr>
                        <a:t> breakout</a:t>
                      </a:r>
                      <a:endParaRPr lang="en-US" sz="12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extLst>
                  <a:ext uri="{0D108BD9-81ED-4DB2-BD59-A6C34878D82A}">
                    <a16:rowId xmlns:a16="http://schemas.microsoft.com/office/drawing/2014/main" val="4211711723"/>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9:00-9:45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BRK2198</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B206</a:t>
                      </a:r>
                    </a:p>
                  </a:txBody>
                  <a:tcPr marL="44299" marR="44299" marT="0" marB="0"/>
                </a:tc>
                <a:tc>
                  <a:txBody>
                    <a:bodyPr/>
                    <a:lstStyle/>
                    <a:p>
                      <a:pPr marL="0" marR="0">
                        <a:spcBef>
                          <a:spcPts val="0"/>
                        </a:spcBef>
                        <a:spcAft>
                          <a:spcPts val="0"/>
                        </a:spcAft>
                      </a:pPr>
                      <a:r>
                        <a:rPr lang="en-US" sz="1200" b="1" dirty="0">
                          <a:effectLst/>
                        </a:rPr>
                        <a:t>Protect your data with a modern backup, archive and disaster recovery solution</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Protection &amp; Recovery</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9684831"/>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10:45-12:00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BRK3063</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C302</a:t>
                      </a:r>
                    </a:p>
                  </a:txBody>
                  <a:tcPr marL="44299" marR="44299" marT="0" marB="0"/>
                </a:tc>
                <a:tc>
                  <a:txBody>
                    <a:bodyPr/>
                    <a:lstStyle/>
                    <a:p>
                      <a:pPr marL="0" marR="0">
                        <a:spcBef>
                          <a:spcPts val="0"/>
                        </a:spcBef>
                        <a:spcAft>
                          <a:spcPts val="0"/>
                        </a:spcAft>
                      </a:pPr>
                      <a:r>
                        <a:rPr lang="en-US" sz="1200" b="1" dirty="0">
                          <a:effectLst/>
                        </a:rPr>
                        <a:t>Back up born-in-the-cloud and hybrid applications with Operations Management Suite and Azure Backup</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Protection &amp; Recovery</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4158650"/>
                  </a:ext>
                </a:extLst>
              </a:tr>
              <a:tr h="108287">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Tuesday</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12:30-1:45</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BRK2001</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B405-407</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dirty="0">
                          <a:effectLst/>
                        </a:rPr>
                        <a:t>Get control over your datacenter with security monitoring using Operations Management Suite</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Security &amp; Compliance</a:t>
                      </a:r>
                    </a:p>
                  </a:txBody>
                  <a:tcPr marL="44299" marR="44299" marT="0" marB="0"/>
                </a:tc>
                <a:extLst>
                  <a:ext uri="{0D108BD9-81ED-4DB2-BD59-A6C34878D82A}">
                    <a16:rowId xmlns:a16="http://schemas.microsoft.com/office/drawing/2014/main" val="890742169"/>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11:30-12:15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BRK1018</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C114</a:t>
                      </a:r>
                    </a:p>
                  </a:txBody>
                  <a:tcPr marL="44299" marR="44299" marT="0" marB="0"/>
                </a:tc>
                <a:tc>
                  <a:txBody>
                    <a:bodyPr/>
                    <a:lstStyle/>
                    <a:p>
                      <a:pPr marL="0" marR="0">
                        <a:spcBef>
                          <a:spcPts val="0"/>
                        </a:spcBef>
                        <a:spcAft>
                          <a:spcPts val="0"/>
                        </a:spcAft>
                      </a:pPr>
                      <a:r>
                        <a:rPr lang="en-US" sz="1200" b="1" dirty="0">
                          <a:effectLst/>
                        </a:rPr>
                        <a:t>Discover how Manulife and Rackspace manage their hybrid environments today</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Overview</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360096266"/>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BRK2001</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B405-407</a:t>
                      </a:r>
                    </a:p>
                  </a:txBody>
                  <a:tcPr marL="44299" marR="44299" marT="0" marB="0"/>
                </a:tc>
                <a:tc>
                  <a:txBody>
                    <a:bodyPr/>
                    <a:lstStyle/>
                    <a:p>
                      <a:pPr marL="0" marR="0">
                        <a:spcBef>
                          <a:spcPts val="0"/>
                        </a:spcBef>
                        <a:spcAft>
                          <a:spcPts val="0"/>
                        </a:spcAft>
                      </a:pPr>
                      <a:r>
                        <a:rPr lang="en-US" sz="1200" b="1" dirty="0">
                          <a:effectLst/>
                        </a:rPr>
                        <a:t>Get control over your datacenter with security monitoring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Security &amp; Compliance</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48440878"/>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4:00-5:15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BRK3163</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B401-402</a:t>
                      </a:r>
                    </a:p>
                  </a:txBody>
                  <a:tcPr marL="44299" marR="44299" marT="0" marB="0"/>
                </a:tc>
                <a:tc>
                  <a:txBody>
                    <a:bodyPr/>
                    <a:lstStyle/>
                    <a:p>
                      <a:pPr marL="0" marR="0">
                        <a:spcBef>
                          <a:spcPts val="0"/>
                        </a:spcBef>
                        <a:spcAft>
                          <a:spcPts val="0"/>
                        </a:spcAft>
                      </a:pPr>
                      <a:r>
                        <a:rPr lang="en-US" sz="1200" b="1" dirty="0">
                          <a:effectLst/>
                        </a:rPr>
                        <a:t>Manage and troubleshoot infrastructure and application issues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Insights &amp; Analytics</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30465465"/>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9:00-10:15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BRK2178</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Thomas Murphy Ballroom</a:t>
                      </a:r>
                      <a:r>
                        <a:rPr lang="en-US" sz="1200" baseline="0" dirty="0">
                          <a:effectLst/>
                          <a:latin typeface="Calibri" panose="020F0502020204030204" pitchFamily="34" charset="0"/>
                          <a:ea typeface="Calibri" panose="020F0502020204030204" pitchFamily="34" charset="0"/>
                        </a:rPr>
                        <a:t> 1</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b="1" dirty="0">
                          <a:effectLst/>
                        </a:rPr>
                        <a:t>Dive deep into Operations Management Suite for applications and infrastructure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Overview</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302518226"/>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10:45-12:00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BRK3328</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C112</a:t>
                      </a:r>
                    </a:p>
                  </a:txBody>
                  <a:tcPr marL="44299" marR="44299" marT="0" marB="0"/>
                </a:tc>
                <a:tc>
                  <a:txBody>
                    <a:bodyPr/>
                    <a:lstStyle/>
                    <a:p>
                      <a:pPr marL="0" marR="0">
                        <a:spcBef>
                          <a:spcPts val="0"/>
                        </a:spcBef>
                        <a:spcAft>
                          <a:spcPts val="0"/>
                        </a:spcAft>
                      </a:pPr>
                      <a:r>
                        <a:rPr lang="en-US" sz="1200" b="1" dirty="0">
                          <a:effectLst/>
                        </a:rPr>
                        <a:t>Assess security posture of your datacenter in under one hour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Security &amp; Compliance</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582499380"/>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BRK2181</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C202-204</a:t>
                      </a:r>
                    </a:p>
                  </a:txBody>
                  <a:tcPr marL="44299" marR="44299" marT="0" marB="0"/>
                </a:tc>
                <a:tc>
                  <a:txBody>
                    <a:bodyPr/>
                    <a:lstStyle/>
                    <a:p>
                      <a:pPr marL="0" marR="0">
                        <a:spcBef>
                          <a:spcPts val="0"/>
                        </a:spcBef>
                        <a:spcAft>
                          <a:spcPts val="0"/>
                        </a:spcAft>
                      </a:pPr>
                      <a:r>
                        <a:rPr lang="en-US" sz="1200" b="1" dirty="0">
                          <a:effectLst/>
                        </a:rPr>
                        <a:t>Protect every app: transform disaster recovery with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Protection &amp; Recovery</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4289767244"/>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2:15-3:30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BRK2180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B213-B214</a:t>
                      </a:r>
                    </a:p>
                  </a:txBody>
                  <a:tcPr marL="44299" marR="44299" marT="0" marB="0"/>
                </a:tc>
                <a:tc>
                  <a:txBody>
                    <a:bodyPr/>
                    <a:lstStyle/>
                    <a:p>
                      <a:pPr marL="0" marR="0">
                        <a:spcBef>
                          <a:spcPts val="0"/>
                        </a:spcBef>
                        <a:spcAft>
                          <a:spcPts val="0"/>
                        </a:spcAft>
                      </a:pPr>
                      <a:r>
                        <a:rPr lang="en-US" sz="1200" b="1" dirty="0">
                          <a:effectLst/>
                        </a:rPr>
                        <a:t>Monitor Linux in any cloud with Operations Management Suite </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Insights &amp; Analytics</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314712158"/>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4:40-5:15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BRK1000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B206</a:t>
                      </a:r>
                    </a:p>
                  </a:txBody>
                  <a:tcPr marL="44299" marR="44299" marT="0" marB="0"/>
                </a:tc>
                <a:tc>
                  <a:txBody>
                    <a:bodyPr/>
                    <a:lstStyle/>
                    <a:p>
                      <a:pPr marL="0" marR="0">
                        <a:spcBef>
                          <a:spcPts val="0"/>
                        </a:spcBef>
                        <a:spcAft>
                          <a:spcPts val="0"/>
                        </a:spcAft>
                      </a:pPr>
                      <a:r>
                        <a:rPr lang="en-US" sz="1200" b="1" dirty="0">
                          <a:effectLst/>
                        </a:rPr>
                        <a:t>Discover how Accenture and Time Warner manage hybrid environments today </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Overview</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3953182281"/>
                  </a:ext>
                </a:extLst>
              </a:tr>
              <a:tr h="108287">
                <a:tc>
                  <a:txBody>
                    <a:bodyPr/>
                    <a:lstStyle/>
                    <a:p>
                      <a:pPr marL="0" marR="0">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9:00-10:15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BRK3042</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C112</a:t>
                      </a:r>
                    </a:p>
                  </a:txBody>
                  <a:tcPr marL="44299" marR="44299" marT="0" marB="0"/>
                </a:tc>
                <a:tc>
                  <a:txBody>
                    <a:bodyPr/>
                    <a:lstStyle/>
                    <a:p>
                      <a:pPr marL="0" marR="0">
                        <a:spcBef>
                          <a:spcPts val="0"/>
                        </a:spcBef>
                        <a:spcAft>
                          <a:spcPts val="0"/>
                        </a:spcAft>
                      </a:pPr>
                      <a:r>
                        <a:rPr lang="en-US" sz="1200" b="1" dirty="0">
                          <a:effectLst/>
                        </a:rPr>
                        <a:t>Migrate and disaster recover Azure workloads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Protection &amp; Recovery</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46805798"/>
                  </a:ext>
                </a:extLst>
              </a:tr>
              <a:tr h="108287">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Thursday</a:t>
                      </a:r>
                    </a:p>
                  </a:txBody>
                  <a:tcPr marL="44299" marR="44299" marT="0" marB="0"/>
                </a:tc>
                <a:tc>
                  <a:txBody>
                    <a:bodyPr/>
                    <a:lstStyle/>
                    <a:p>
                      <a:pPr marL="0" marR="0">
                        <a:spcBef>
                          <a:spcPts val="0"/>
                        </a:spcBef>
                        <a:spcAft>
                          <a:spcPts val="0"/>
                        </a:spcAft>
                      </a:pPr>
                      <a:r>
                        <a:rPr lang="en-US" sz="1200" b="0" dirty="0"/>
                        <a:t>11:30am - 12:15pm</a:t>
                      </a:r>
                      <a:endParaRPr lang="en-US" sz="1200" b="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BRK2293</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C114</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dirty="0"/>
                        <a:t>Mitigate datacenter security threats with guided investigation using Operations Management Suite</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Security &amp; Compliance</a:t>
                      </a:r>
                    </a:p>
                  </a:txBody>
                  <a:tcPr marL="44299" marR="44299" marT="0" marB="0"/>
                </a:tc>
                <a:extLst>
                  <a:ext uri="{0D108BD9-81ED-4DB2-BD59-A6C34878D82A}">
                    <a16:rowId xmlns:a16="http://schemas.microsoft.com/office/drawing/2014/main" val="2383899041"/>
                  </a:ext>
                </a:extLst>
              </a:tr>
              <a:tr h="108287">
                <a:tc>
                  <a:txBody>
                    <a:bodyPr/>
                    <a:lstStyle/>
                    <a:p>
                      <a:pPr marL="0" marR="0">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BRK2179</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C113</a:t>
                      </a:r>
                    </a:p>
                  </a:txBody>
                  <a:tcPr marL="44299" marR="44299" marT="0" marB="0"/>
                </a:tc>
                <a:tc>
                  <a:txBody>
                    <a:bodyPr/>
                    <a:lstStyle/>
                    <a:p>
                      <a:pPr marL="0" marR="0">
                        <a:spcBef>
                          <a:spcPts val="0"/>
                        </a:spcBef>
                        <a:spcAft>
                          <a:spcPts val="0"/>
                        </a:spcAft>
                      </a:pPr>
                      <a:r>
                        <a:rPr lang="en-US" sz="1200" b="1" dirty="0">
                          <a:effectLst/>
                        </a:rPr>
                        <a:t>Manage your Azure Resources at scale with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Overview</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925861875"/>
                  </a:ext>
                </a:extLst>
              </a:tr>
              <a:tr h="108287">
                <a:tc>
                  <a:txBody>
                    <a:bodyPr/>
                    <a:lstStyle/>
                    <a:p>
                      <a:pPr marL="0" marR="0">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4:00-5:15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BRK3164</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Sidney Marcus Auditorium</a:t>
                      </a:r>
                    </a:p>
                  </a:txBody>
                  <a:tcPr marL="44299" marR="44299" marT="0" marB="0"/>
                </a:tc>
                <a:tc>
                  <a:txBody>
                    <a:bodyPr/>
                    <a:lstStyle/>
                    <a:p>
                      <a:pPr marL="0" marR="0">
                        <a:spcBef>
                          <a:spcPts val="0"/>
                        </a:spcBef>
                        <a:spcAft>
                          <a:spcPts val="0"/>
                        </a:spcAft>
                      </a:pPr>
                      <a:r>
                        <a:rPr lang="en-US" sz="1200" b="1" dirty="0">
                          <a:effectLst/>
                        </a:rPr>
                        <a:t>Automate tasks and gain efficiency for your hybrid environment</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Automation &amp; Control</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3287013049"/>
                  </a:ext>
                </a:extLst>
              </a:tr>
              <a:tr h="108287">
                <a:tc>
                  <a:txBody>
                    <a:bodyPr/>
                    <a:lstStyle/>
                    <a:p>
                      <a:pPr marL="0" marR="0">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9:00-10:15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BRK2095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C112</a:t>
                      </a:r>
                    </a:p>
                  </a:txBody>
                  <a:tcPr marL="44299" marR="44299" marT="0" marB="0"/>
                </a:tc>
                <a:tc>
                  <a:txBody>
                    <a:bodyPr/>
                    <a:lstStyle/>
                    <a:p>
                      <a:pPr marL="0" marR="0">
                        <a:spcBef>
                          <a:spcPts val="0"/>
                        </a:spcBef>
                        <a:spcAft>
                          <a:spcPts val="0"/>
                        </a:spcAft>
                      </a:pPr>
                      <a:r>
                        <a:rPr lang="en-US" sz="1200" b="1" dirty="0">
                          <a:effectLst/>
                        </a:rPr>
                        <a:t>Uncover system and service issues of any app with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Insights &amp; Analytics</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4018998133"/>
                  </a:ext>
                </a:extLst>
              </a:tr>
              <a:tr h="108287">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Friday</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10:45-12:00PM</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BRK2091</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A411-412</a:t>
                      </a:r>
                    </a:p>
                  </a:txBody>
                  <a:tcPr marL="44299" marR="44299" marT="0" marB="0"/>
                </a:tc>
                <a:tc>
                  <a:txBody>
                    <a:bodyPr/>
                    <a:lstStyle/>
                    <a:p>
                      <a:pPr marL="0" marR="0">
                        <a:spcBef>
                          <a:spcPts val="0"/>
                        </a:spcBef>
                        <a:spcAft>
                          <a:spcPts val="0"/>
                        </a:spcAft>
                      </a:pPr>
                      <a:r>
                        <a:rPr lang="en-US" sz="1200" b="1" dirty="0"/>
                        <a:t>Manage updates across on-premises and clouds for Windows Server &amp; Linux</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Automation &amp; Control</a:t>
                      </a:r>
                    </a:p>
                  </a:txBody>
                  <a:tcPr marL="44299" marR="44299" marT="0" marB="0"/>
                </a:tc>
                <a:extLst>
                  <a:ext uri="{0D108BD9-81ED-4DB2-BD59-A6C34878D82A}">
                    <a16:rowId xmlns:a16="http://schemas.microsoft.com/office/drawing/2014/main" val="1243538309"/>
                  </a:ext>
                </a:extLst>
              </a:tr>
              <a:tr h="108287">
                <a:tc>
                  <a:txBody>
                    <a:bodyPr/>
                    <a:lstStyle/>
                    <a:p>
                      <a:pPr marL="0" marR="0">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BRK2092</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Thomas Murphy</a:t>
                      </a:r>
                      <a:r>
                        <a:rPr lang="en-US" sz="1200" baseline="0" dirty="0">
                          <a:effectLst/>
                          <a:latin typeface="Calibri" panose="020F0502020204030204" pitchFamily="34" charset="0"/>
                          <a:ea typeface="Calibri" panose="020F0502020204030204" pitchFamily="34" charset="0"/>
                        </a:rPr>
                        <a:t> Ballroom 2&amp;3</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b="1" dirty="0">
                          <a:effectLst/>
                        </a:rPr>
                        <a:t>Explore configuration and change management in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Automation &amp; Control</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012893097"/>
                  </a:ext>
                </a:extLst>
              </a:tr>
            </a:tbl>
          </a:graphicData>
        </a:graphic>
      </p:graphicFrame>
      <p:sp>
        <p:nvSpPr>
          <p:cNvPr id="5" name="Title 2"/>
          <p:cNvSpPr txBox="1">
            <a:spLocks/>
          </p:cNvSpPr>
          <p:nvPr/>
        </p:nvSpPr>
        <p:spPr>
          <a:xfrm>
            <a:off x="247418" y="8953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Operations Management Suite Sessions at #MSIgnite</a:t>
            </a:r>
          </a:p>
        </p:txBody>
      </p:sp>
    </p:spTree>
    <p:extLst>
      <p:ext uri="{BB962C8B-B14F-4D97-AF65-F5344CB8AC3E}">
        <p14:creationId xmlns:p14="http://schemas.microsoft.com/office/powerpoint/2010/main" val="12424897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4140" y="855983"/>
          <a:ext cx="12167240" cy="2346960"/>
        </p:xfrm>
        <a:graphic>
          <a:graphicData uri="http://schemas.openxmlformats.org/drawingml/2006/table">
            <a:tbl>
              <a:tblPr firstRow="1" firstCol="1" bandRow="1">
                <a:tableStyleId>{1FECB4D8-DB02-4DC6-A0A2-4F2EBAE1DC90}</a:tableStyleId>
              </a:tblPr>
              <a:tblGrid>
                <a:gridCol w="1029277">
                  <a:extLst>
                    <a:ext uri="{9D8B030D-6E8A-4147-A177-3AD203B41FA5}">
                      <a16:colId xmlns:a16="http://schemas.microsoft.com/office/drawing/2014/main" val="3685143991"/>
                    </a:ext>
                  </a:extLst>
                </a:gridCol>
                <a:gridCol w="1119371">
                  <a:extLst>
                    <a:ext uri="{9D8B030D-6E8A-4147-A177-3AD203B41FA5}">
                      <a16:colId xmlns:a16="http://schemas.microsoft.com/office/drawing/2014/main" val="2360450121"/>
                    </a:ext>
                  </a:extLst>
                </a:gridCol>
                <a:gridCol w="913904">
                  <a:extLst>
                    <a:ext uri="{9D8B030D-6E8A-4147-A177-3AD203B41FA5}">
                      <a16:colId xmlns:a16="http://schemas.microsoft.com/office/drawing/2014/main" val="3600912498"/>
                    </a:ext>
                  </a:extLst>
                </a:gridCol>
                <a:gridCol w="1111308">
                  <a:extLst>
                    <a:ext uri="{9D8B030D-6E8A-4147-A177-3AD203B41FA5}">
                      <a16:colId xmlns:a16="http://schemas.microsoft.com/office/drawing/2014/main" val="1513344140"/>
                    </a:ext>
                  </a:extLst>
                </a:gridCol>
                <a:gridCol w="6449945">
                  <a:extLst>
                    <a:ext uri="{9D8B030D-6E8A-4147-A177-3AD203B41FA5}">
                      <a16:colId xmlns:a16="http://schemas.microsoft.com/office/drawing/2014/main" val="3968956280"/>
                    </a:ext>
                  </a:extLst>
                </a:gridCol>
                <a:gridCol w="1543435">
                  <a:extLst>
                    <a:ext uri="{9D8B030D-6E8A-4147-A177-3AD203B41FA5}">
                      <a16:colId xmlns:a16="http://schemas.microsoft.com/office/drawing/2014/main" val="4273040050"/>
                    </a:ext>
                  </a:extLst>
                </a:gridCol>
              </a:tblGrid>
              <a:tr h="143153">
                <a:tc>
                  <a:txBody>
                    <a:bodyPr/>
                    <a:lstStyle/>
                    <a:p>
                      <a:pPr marL="0" marR="0">
                        <a:spcBef>
                          <a:spcPts val="0"/>
                        </a:spcBef>
                        <a:spcAft>
                          <a:spcPts val="0"/>
                        </a:spcAft>
                      </a:pPr>
                      <a:r>
                        <a:rPr lang="en-US" sz="1400">
                          <a:effectLst/>
                        </a:rPr>
                        <a:t>Day</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Time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Code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Room</a:t>
                      </a:r>
                    </a:p>
                  </a:txBody>
                  <a:tcPr marL="44299" marR="44299" marT="0" marB="0"/>
                </a:tc>
                <a:tc>
                  <a:txBody>
                    <a:bodyPr/>
                    <a:lstStyle/>
                    <a:p>
                      <a:pPr marL="0" marR="0">
                        <a:spcBef>
                          <a:spcPts val="0"/>
                        </a:spcBef>
                        <a:spcAft>
                          <a:spcPts val="0"/>
                        </a:spcAft>
                      </a:pPr>
                      <a:r>
                        <a:rPr lang="en-US" sz="1400" dirty="0">
                          <a:effectLst/>
                        </a:rPr>
                        <a:t>Title</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Focus Topics</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28160322"/>
                  </a:ext>
                </a:extLst>
              </a:tr>
              <a:tr h="108287">
                <a:tc>
                  <a:txBody>
                    <a:bodyPr/>
                    <a:lstStyle/>
                    <a:p>
                      <a:pPr marL="0" marR="0">
                        <a:spcBef>
                          <a:spcPts val="0"/>
                        </a:spcBef>
                        <a:spcAft>
                          <a:spcPts val="0"/>
                        </a:spcAft>
                      </a:pPr>
                      <a:r>
                        <a:rPr lang="en-US" sz="1400">
                          <a:effectLst/>
                        </a:rPr>
                        <a:t>Monday</a:t>
                      </a:r>
                      <a:endParaRPr lang="en-US" sz="14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a:effectLst/>
                        </a:rPr>
                        <a:t>2:15-3:30</a:t>
                      </a:r>
                      <a:endParaRPr lang="en-US" sz="14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dirty="0">
                          <a:effectLst/>
                        </a:rPr>
                        <a:t>BRK2204</a:t>
                      </a:r>
                      <a:endParaRPr lang="en-US" sz="1400"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B312-314</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b="1" dirty="0"/>
                        <a:t>Meet Windows Server 2016 and System Center 2016!</a:t>
                      </a:r>
                      <a:endParaRPr lang="en-US" sz="14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Top-line</a:t>
                      </a:r>
                      <a:r>
                        <a:rPr lang="en-US" sz="1400" b="1" baseline="0" dirty="0">
                          <a:effectLst/>
                          <a:latin typeface="Calibri" panose="020F0502020204030204" pitchFamily="34" charset="0"/>
                          <a:ea typeface="Calibri" panose="020F0502020204030204" pitchFamily="34" charset="0"/>
                        </a:rPr>
                        <a:t> breakout</a:t>
                      </a:r>
                      <a:endParaRPr lang="en-US" sz="14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extLst>
                  <a:ext uri="{0D108BD9-81ED-4DB2-BD59-A6C34878D82A}">
                    <a16:rowId xmlns:a16="http://schemas.microsoft.com/office/drawing/2014/main" val="4211711723"/>
                  </a:ext>
                </a:extLst>
              </a:tr>
              <a:tr h="108287">
                <a:tc>
                  <a:txBody>
                    <a:bodyPr/>
                    <a:lstStyle/>
                    <a:p>
                      <a:pPr marL="0" marR="0">
                        <a:spcBef>
                          <a:spcPts val="0"/>
                        </a:spcBef>
                        <a:spcAft>
                          <a:spcPts val="0"/>
                        </a:spcAft>
                      </a:pPr>
                      <a:r>
                        <a:rPr lang="en-US" sz="1400">
                          <a:effectLst/>
                        </a:rPr>
                        <a:t>Tuesday</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9:00-10:15</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BRK2159</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Georgia Ballroom</a:t>
                      </a:r>
                    </a:p>
                  </a:txBody>
                  <a:tcPr marL="44299" marR="44299" marT="0" marB="0"/>
                </a:tc>
                <a:tc>
                  <a:txBody>
                    <a:bodyPr/>
                    <a:lstStyle/>
                    <a:p>
                      <a:pPr marL="0" marR="0">
                        <a:spcBef>
                          <a:spcPts val="0"/>
                        </a:spcBef>
                        <a:spcAft>
                          <a:spcPts val="0"/>
                        </a:spcAft>
                      </a:pPr>
                      <a:r>
                        <a:rPr lang="en-US" sz="1400" b="1" dirty="0"/>
                        <a:t>Take advantage of new capabilities in System Center 2016</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Top-line</a:t>
                      </a:r>
                      <a:r>
                        <a:rPr lang="en-US" sz="1400" baseline="0" dirty="0">
                          <a:effectLst/>
                        </a:rPr>
                        <a:t> breakout</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9684831"/>
                  </a:ext>
                </a:extLst>
              </a:tr>
              <a:tr h="108287">
                <a:tc>
                  <a:txBody>
                    <a:bodyPr/>
                    <a:lstStyle/>
                    <a:p>
                      <a:pPr marL="0" marR="0">
                        <a:spcBef>
                          <a:spcPts val="0"/>
                        </a:spcBef>
                        <a:spcAft>
                          <a:spcPts val="0"/>
                        </a:spcAft>
                      </a:pPr>
                      <a:r>
                        <a:rPr lang="en-US" sz="1400" dirty="0">
                          <a:effectLst/>
                        </a:rPr>
                        <a:t>Tuesday</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4:00-5:15</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BRK3166</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Thomas</a:t>
                      </a:r>
                      <a:r>
                        <a:rPr lang="en-US" sz="1400" baseline="0" dirty="0">
                          <a:effectLst/>
                          <a:latin typeface="Calibri" panose="020F0502020204030204" pitchFamily="34" charset="0"/>
                          <a:ea typeface="Calibri" panose="020F0502020204030204" pitchFamily="34" charset="0"/>
                        </a:rPr>
                        <a:t> Murphy Ballroom 2&amp;3</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b="1" dirty="0"/>
                        <a:t>Manage your software-defined datacenter using System Center 2016 Virtual Machine Manager</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System Center</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4158650"/>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Thursday</a:t>
                      </a:r>
                    </a:p>
                  </a:txBody>
                  <a:tcPr marL="44299" marR="44299" marT="0" marB="0"/>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Calibri" panose="020F0502020204030204" pitchFamily="34" charset="0"/>
                          <a:cs typeface="+mn-cs"/>
                        </a:rPr>
                        <a:t>2:15-3:30</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BRK3165</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Georgia Ballroom</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Monitor your changing datacenter using Microsoft System Center 2016 Operations Manager</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System Center</a:t>
                      </a:r>
                    </a:p>
                  </a:txBody>
                  <a:tcPr marL="44299" marR="44299" marT="0" marB="0"/>
                </a:tc>
                <a:extLst>
                  <a:ext uri="{0D108BD9-81ED-4DB2-BD59-A6C34878D82A}">
                    <a16:rowId xmlns:a16="http://schemas.microsoft.com/office/drawing/2014/main" val="890742169"/>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Wednesday</a:t>
                      </a:r>
                    </a:p>
                  </a:txBody>
                  <a:tcPr marL="44299" marR="44299" marT="0" marB="0"/>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Calibri" panose="020F0502020204030204" pitchFamily="34" charset="0"/>
                          <a:cs typeface="+mn-cs"/>
                        </a:rPr>
                        <a:t>12:30pm - 1:45pm</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BRK 2121</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B213-214</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Monitor and diagnose web apps &amp; services with Application Insights &amp; SCOM</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System Center</a:t>
                      </a:r>
                    </a:p>
                  </a:txBody>
                  <a:tcPr marL="44299" marR="44299" marT="0" marB="0"/>
                </a:tc>
                <a:extLst>
                  <a:ext uri="{0D108BD9-81ED-4DB2-BD59-A6C34878D82A}">
                    <a16:rowId xmlns:a16="http://schemas.microsoft.com/office/drawing/2014/main" val="208290179"/>
                  </a:ext>
                </a:extLst>
              </a:tr>
            </a:tbl>
          </a:graphicData>
        </a:graphic>
      </p:graphicFrame>
      <p:sp>
        <p:nvSpPr>
          <p:cNvPr id="5" name="Title 2"/>
          <p:cNvSpPr txBox="1">
            <a:spLocks/>
          </p:cNvSpPr>
          <p:nvPr/>
        </p:nvSpPr>
        <p:spPr>
          <a:xfrm>
            <a:off x="247418" y="8953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System Center sessions at #MSIgnite</a:t>
            </a:r>
          </a:p>
        </p:txBody>
      </p:sp>
      <p:graphicFrame>
        <p:nvGraphicFramePr>
          <p:cNvPr id="6" name="Table 5"/>
          <p:cNvGraphicFramePr>
            <a:graphicFrameLocks noGrp="1"/>
          </p:cNvGraphicFramePr>
          <p:nvPr>
            <p:extLst/>
          </p:nvPr>
        </p:nvGraphicFramePr>
        <p:xfrm>
          <a:off x="144140" y="4112263"/>
          <a:ext cx="12167240" cy="2346960"/>
        </p:xfrm>
        <a:graphic>
          <a:graphicData uri="http://schemas.openxmlformats.org/drawingml/2006/table">
            <a:tbl>
              <a:tblPr firstRow="1" firstCol="1" bandRow="1">
                <a:tableStyleId>{1FECB4D8-DB02-4DC6-A0A2-4F2EBAE1DC90}</a:tableStyleId>
              </a:tblPr>
              <a:tblGrid>
                <a:gridCol w="1029277">
                  <a:extLst>
                    <a:ext uri="{9D8B030D-6E8A-4147-A177-3AD203B41FA5}">
                      <a16:colId xmlns:a16="http://schemas.microsoft.com/office/drawing/2014/main" val="3685143991"/>
                    </a:ext>
                  </a:extLst>
                </a:gridCol>
                <a:gridCol w="1119371">
                  <a:extLst>
                    <a:ext uri="{9D8B030D-6E8A-4147-A177-3AD203B41FA5}">
                      <a16:colId xmlns:a16="http://schemas.microsoft.com/office/drawing/2014/main" val="2360450121"/>
                    </a:ext>
                  </a:extLst>
                </a:gridCol>
                <a:gridCol w="913904">
                  <a:extLst>
                    <a:ext uri="{9D8B030D-6E8A-4147-A177-3AD203B41FA5}">
                      <a16:colId xmlns:a16="http://schemas.microsoft.com/office/drawing/2014/main" val="3600912498"/>
                    </a:ext>
                  </a:extLst>
                </a:gridCol>
                <a:gridCol w="1111308">
                  <a:extLst>
                    <a:ext uri="{9D8B030D-6E8A-4147-A177-3AD203B41FA5}">
                      <a16:colId xmlns:a16="http://schemas.microsoft.com/office/drawing/2014/main" val="1513344140"/>
                    </a:ext>
                  </a:extLst>
                </a:gridCol>
                <a:gridCol w="6449945">
                  <a:extLst>
                    <a:ext uri="{9D8B030D-6E8A-4147-A177-3AD203B41FA5}">
                      <a16:colId xmlns:a16="http://schemas.microsoft.com/office/drawing/2014/main" val="3968956280"/>
                    </a:ext>
                  </a:extLst>
                </a:gridCol>
                <a:gridCol w="1543435">
                  <a:extLst>
                    <a:ext uri="{9D8B030D-6E8A-4147-A177-3AD203B41FA5}">
                      <a16:colId xmlns:a16="http://schemas.microsoft.com/office/drawing/2014/main" val="4273040050"/>
                    </a:ext>
                  </a:extLst>
                </a:gridCol>
              </a:tblGrid>
              <a:tr h="143153">
                <a:tc>
                  <a:txBody>
                    <a:bodyPr/>
                    <a:lstStyle/>
                    <a:p>
                      <a:pPr marL="0" marR="0">
                        <a:spcBef>
                          <a:spcPts val="0"/>
                        </a:spcBef>
                        <a:spcAft>
                          <a:spcPts val="0"/>
                        </a:spcAft>
                      </a:pPr>
                      <a:r>
                        <a:rPr lang="en-US" sz="1400">
                          <a:effectLst/>
                        </a:rPr>
                        <a:t>Day</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Time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Code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Room</a:t>
                      </a:r>
                    </a:p>
                  </a:txBody>
                  <a:tcPr marL="44299" marR="44299" marT="0" marB="0"/>
                </a:tc>
                <a:tc>
                  <a:txBody>
                    <a:bodyPr/>
                    <a:lstStyle/>
                    <a:p>
                      <a:pPr marL="0" marR="0">
                        <a:spcBef>
                          <a:spcPts val="0"/>
                        </a:spcBef>
                        <a:spcAft>
                          <a:spcPts val="0"/>
                        </a:spcAft>
                      </a:pPr>
                      <a:r>
                        <a:rPr lang="en-US" sz="1400" dirty="0">
                          <a:effectLst/>
                        </a:rPr>
                        <a:t>Title</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Focus Topics</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28160322"/>
                  </a:ext>
                </a:extLst>
              </a:tr>
              <a:tr h="108287">
                <a:tc>
                  <a:txBody>
                    <a:bodyPr/>
                    <a:lstStyle/>
                    <a:p>
                      <a:pPr marL="0" marR="0">
                        <a:spcBef>
                          <a:spcPts val="0"/>
                        </a:spcBef>
                        <a:spcAft>
                          <a:spcPts val="0"/>
                        </a:spcAft>
                      </a:pPr>
                      <a:r>
                        <a:rPr lang="en-US" sz="1400" dirty="0">
                          <a:effectLst/>
                        </a:rPr>
                        <a:t>Monday</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1:00-1:20</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THR3028</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b="1" dirty="0"/>
                        <a:t>Build solutions with Operations Management Suite extensions and integration</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OMS</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9684831"/>
                  </a:ext>
                </a:extLst>
              </a:tr>
              <a:tr h="108287">
                <a:tc>
                  <a:txBody>
                    <a:bodyPr/>
                    <a:lstStyle/>
                    <a:p>
                      <a:pPr marL="0" marR="0">
                        <a:spcBef>
                          <a:spcPts val="0"/>
                        </a:spcBef>
                        <a:spcAft>
                          <a:spcPts val="0"/>
                        </a:spcAft>
                      </a:pPr>
                      <a:r>
                        <a:rPr lang="en-US" sz="1400" dirty="0">
                          <a:effectLst/>
                        </a:rPr>
                        <a:t>Tuesday</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mn-lt"/>
                          <a:ea typeface="+mn-ea"/>
                        </a:rPr>
                        <a:t>10:20-10:40</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THR3023</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Microsoft Theater 1</a:t>
                      </a:r>
                    </a:p>
                  </a:txBody>
                  <a:tcPr marL="44299" marR="44299" marT="0" marB="0"/>
                </a:tc>
                <a:tc>
                  <a:txBody>
                    <a:bodyPr/>
                    <a:lstStyle/>
                    <a:p>
                      <a:pPr marL="0" marR="0">
                        <a:spcBef>
                          <a:spcPts val="0"/>
                        </a:spcBef>
                        <a:spcAft>
                          <a:spcPts val="0"/>
                        </a:spcAft>
                      </a:pPr>
                      <a:r>
                        <a:rPr lang="en-US" sz="1400" b="1" dirty="0"/>
                        <a:t>Witness cloud attacks illustrated: insights from Operations Management Suite and Security</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Security &amp; Compliance</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4158650"/>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Wednesday</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10:20-10:40</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THR3029</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Microsoft Theater 1</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Learn lessons and notes from the field - Operations Management Suite Site Recovery and Backup</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Protection</a:t>
                      </a:r>
                      <a:r>
                        <a:rPr lang="en-US" sz="1400" baseline="0" dirty="0">
                          <a:effectLst/>
                          <a:latin typeface="Calibri" panose="020F0502020204030204" pitchFamily="34" charset="0"/>
                          <a:ea typeface="Calibri" panose="020F0502020204030204" pitchFamily="34" charset="0"/>
                        </a:rPr>
                        <a:t> &amp; Recovery</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890742169"/>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Wednesday</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2:10-2:30</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THR3024</a:t>
                      </a:r>
                    </a:p>
                  </a:txBody>
                  <a:tcPr marL="44299" marR="44299" marT="0" marB="0"/>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Evolve your automation strategy with Operations Management Suite</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Automation &amp; Control</a:t>
                      </a:r>
                    </a:p>
                  </a:txBody>
                  <a:tcPr marL="44299" marR="44299" marT="0" marB="0"/>
                </a:tc>
                <a:extLst>
                  <a:ext uri="{0D108BD9-81ED-4DB2-BD59-A6C34878D82A}">
                    <a16:rowId xmlns:a16="http://schemas.microsoft.com/office/drawing/2014/main" val="2914196794"/>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Thursday</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12:05-12:25</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THR3022</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Microsoft Theater 1</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Evolve your MP experience in System Center Operations Manager 2016</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System Center</a:t>
                      </a:r>
                    </a:p>
                  </a:txBody>
                  <a:tcPr marL="44299" marR="44299" marT="0" marB="0"/>
                </a:tc>
                <a:extLst>
                  <a:ext uri="{0D108BD9-81ED-4DB2-BD59-A6C34878D82A}">
                    <a16:rowId xmlns:a16="http://schemas.microsoft.com/office/drawing/2014/main" val="3017968993"/>
                  </a:ext>
                </a:extLst>
              </a:tr>
            </a:tbl>
          </a:graphicData>
        </a:graphic>
      </p:graphicFrame>
      <p:sp>
        <p:nvSpPr>
          <p:cNvPr id="7" name="Title 2"/>
          <p:cNvSpPr txBox="1">
            <a:spLocks/>
          </p:cNvSpPr>
          <p:nvPr/>
        </p:nvSpPr>
        <p:spPr>
          <a:xfrm>
            <a:off x="247418" y="3194688"/>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Management theater sessions at #MSIgnite</a:t>
            </a:r>
          </a:p>
        </p:txBody>
      </p:sp>
    </p:spTree>
    <p:extLst>
      <p:ext uri="{BB962C8B-B14F-4D97-AF65-F5344CB8AC3E}">
        <p14:creationId xmlns:p14="http://schemas.microsoft.com/office/powerpoint/2010/main" val="1840858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2208907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Challenge</a:t>
            </a:r>
          </a:p>
        </p:txBody>
      </p:sp>
      <p:sp>
        <p:nvSpPr>
          <p:cNvPr id="5" name="Text Placeholder 4"/>
          <p:cNvSpPr>
            <a:spLocks noGrp="1"/>
          </p:cNvSpPr>
          <p:nvPr>
            <p:ph type="body" sz="quarter" idx="10"/>
          </p:nvPr>
        </p:nvSpPr>
        <p:spPr>
          <a:xfrm>
            <a:off x="274638" y="1212850"/>
            <a:ext cx="11887200" cy="738664"/>
          </a:xfrm>
        </p:spPr>
        <p:txBody>
          <a:bodyPr/>
          <a:lstStyle/>
          <a:p>
            <a:r>
              <a:rPr lang="en-US" dirty="0"/>
              <a:t>Moving from zero to security hero in less than an hour</a:t>
            </a:r>
          </a:p>
        </p:txBody>
      </p:sp>
      <p:pic>
        <p:nvPicPr>
          <p:cNvPr id="7" name="Picture 6"/>
          <p:cNvPicPr>
            <a:picLocks noChangeAspect="1"/>
          </p:cNvPicPr>
          <p:nvPr/>
        </p:nvPicPr>
        <p:blipFill>
          <a:blip r:embed="rId2"/>
          <a:stretch>
            <a:fillRect/>
          </a:stretch>
        </p:blipFill>
        <p:spPr>
          <a:xfrm>
            <a:off x="1825749" y="2334116"/>
            <a:ext cx="2044614" cy="4333360"/>
          </a:xfrm>
          <a:prstGeom prst="rect">
            <a:avLst/>
          </a:prstGeom>
        </p:spPr>
      </p:pic>
      <p:pic>
        <p:nvPicPr>
          <p:cNvPr id="8" name="Picture 7"/>
          <p:cNvPicPr>
            <a:picLocks noChangeAspect="1"/>
          </p:cNvPicPr>
          <p:nvPr/>
        </p:nvPicPr>
        <p:blipFill>
          <a:blip r:embed="rId3"/>
          <a:stretch>
            <a:fillRect/>
          </a:stretch>
        </p:blipFill>
        <p:spPr>
          <a:xfrm>
            <a:off x="7010325" y="2339853"/>
            <a:ext cx="4342435" cy="4333360"/>
          </a:xfrm>
          <a:prstGeom prst="rect">
            <a:avLst/>
          </a:prstGeom>
        </p:spPr>
      </p:pic>
    </p:spTree>
    <p:extLst>
      <p:ext uri="{BB962C8B-B14F-4D97-AF65-F5344CB8AC3E}">
        <p14:creationId xmlns:p14="http://schemas.microsoft.com/office/powerpoint/2010/main" val="18790694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21210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8458199" cy="2179058"/>
          </a:xfrm>
        </p:spPr>
        <p:txBody>
          <a:bodyPr/>
          <a:lstStyle/>
          <a:p>
            <a:r>
              <a:rPr lang="en-US" sz="7200" dirty="0"/>
              <a:t>Quick overview of OMS Security</a:t>
            </a:r>
          </a:p>
        </p:txBody>
      </p:sp>
      <p:pic>
        <p:nvPicPr>
          <p:cNvPr id="3" name="Picture 2"/>
          <p:cNvPicPr>
            <a:picLocks noChangeAspect="1"/>
          </p:cNvPicPr>
          <p:nvPr/>
        </p:nvPicPr>
        <p:blipFill rotWithShape="1">
          <a:blip r:embed="rId3"/>
          <a:srcRect l="45904" t="38675" r="35256" b="19116"/>
          <a:stretch/>
        </p:blipFill>
        <p:spPr>
          <a:xfrm>
            <a:off x="9026549" y="1841078"/>
            <a:ext cx="1656185" cy="2952328"/>
          </a:xfrm>
          <a:prstGeom prst="rect">
            <a:avLst/>
          </a:prstGeom>
        </p:spPr>
      </p:pic>
      <p:pic>
        <p:nvPicPr>
          <p:cNvPr id="4" name="Picture 3"/>
          <p:cNvPicPr>
            <a:picLocks noChangeAspect="1"/>
          </p:cNvPicPr>
          <p:nvPr/>
        </p:nvPicPr>
        <p:blipFill rotWithShape="1">
          <a:blip r:embed="rId3"/>
          <a:srcRect l="22212" t="38211" r="58948" b="40613"/>
          <a:stretch/>
        </p:blipFill>
        <p:spPr>
          <a:xfrm rot="19916402">
            <a:off x="10285684" y="2791629"/>
            <a:ext cx="1656185" cy="1481139"/>
          </a:xfrm>
          <a:prstGeom prst="rect">
            <a:avLst/>
          </a:prstGeom>
        </p:spPr>
      </p:pic>
      <p:pic>
        <p:nvPicPr>
          <p:cNvPr id="5" name="Picture 4"/>
          <p:cNvPicPr>
            <a:picLocks noChangeAspect="1"/>
          </p:cNvPicPr>
          <p:nvPr/>
        </p:nvPicPr>
        <p:blipFill rotWithShape="1">
          <a:blip r:embed="rId3"/>
          <a:srcRect l="33" t="23307" r="88499" b="55732"/>
          <a:stretch/>
        </p:blipFill>
        <p:spPr>
          <a:xfrm flipV="1">
            <a:off x="8594501" y="3317242"/>
            <a:ext cx="642392" cy="1260140"/>
          </a:xfrm>
          <a:prstGeom prst="rect">
            <a:avLst/>
          </a:prstGeom>
        </p:spPr>
      </p:pic>
      <p:pic>
        <p:nvPicPr>
          <p:cNvPr id="6" name="Picture 5"/>
          <p:cNvPicPr>
            <a:picLocks noChangeAspect="1"/>
          </p:cNvPicPr>
          <p:nvPr/>
        </p:nvPicPr>
        <p:blipFill rotWithShape="1">
          <a:blip r:embed="rId4"/>
          <a:srcRect t="75031"/>
          <a:stretch/>
        </p:blipFill>
        <p:spPr>
          <a:xfrm>
            <a:off x="8378477" y="4624076"/>
            <a:ext cx="2756916" cy="1458943"/>
          </a:xfrm>
          <a:prstGeom prst="rect">
            <a:avLst/>
          </a:prstGeom>
        </p:spPr>
      </p:pic>
      <p:pic>
        <p:nvPicPr>
          <p:cNvPr id="8" name="Picture 7"/>
          <p:cNvPicPr>
            <a:picLocks noChangeAspect="1"/>
          </p:cNvPicPr>
          <p:nvPr/>
        </p:nvPicPr>
        <p:blipFill rotWithShape="1">
          <a:blip r:embed="rId4"/>
          <a:srcRect l="36715" t="33351" r="42390" b="63029"/>
          <a:stretch/>
        </p:blipFill>
        <p:spPr>
          <a:xfrm>
            <a:off x="9362617" y="2175165"/>
            <a:ext cx="576064" cy="211522"/>
          </a:xfrm>
          <a:prstGeom prst="rect">
            <a:avLst/>
          </a:prstGeom>
        </p:spPr>
      </p:pic>
      <p:pic>
        <p:nvPicPr>
          <p:cNvPr id="9" name="Picture 8"/>
          <p:cNvPicPr>
            <a:picLocks noChangeAspect="1"/>
          </p:cNvPicPr>
          <p:nvPr/>
        </p:nvPicPr>
        <p:blipFill rotWithShape="1">
          <a:blip r:embed="rId5"/>
          <a:srcRect l="39910" t="27567" r="51799" b="67448"/>
          <a:stretch/>
        </p:blipFill>
        <p:spPr>
          <a:xfrm>
            <a:off x="9506569" y="2523951"/>
            <a:ext cx="408110" cy="172856"/>
          </a:xfrm>
          <a:prstGeom prst="rect">
            <a:avLst/>
          </a:prstGeom>
        </p:spPr>
      </p:pic>
      <p:sp>
        <p:nvSpPr>
          <p:cNvPr id="10" name="TextBox 9"/>
          <p:cNvSpPr txBox="1"/>
          <p:nvPr/>
        </p:nvSpPr>
        <p:spPr>
          <a:xfrm rot="21191458">
            <a:off x="9290970" y="1090009"/>
            <a:ext cx="807378"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4800" b="1" i="0" u="none" strike="noStrike" kern="0" cap="none" spc="0" normalizeH="0" baseline="0" noProof="0" dirty="0">
                <a:ln>
                  <a:noFill/>
                </a:ln>
                <a:solidFill>
                  <a:srgbClr val="000000"/>
                </a:solidFill>
                <a:effectLst/>
                <a:uLnTx/>
                <a:uFillTx/>
                <a:latin typeface="Comic Sans MS" panose="030F0702030302020204" pitchFamily="66" charset="0"/>
              </a:rPr>
              <a:t>?</a:t>
            </a:r>
          </a:p>
        </p:txBody>
      </p:sp>
    </p:spTree>
    <p:extLst>
      <p:ext uri="{BB962C8B-B14F-4D97-AF65-F5344CB8AC3E}">
        <p14:creationId xmlns:p14="http://schemas.microsoft.com/office/powerpoint/2010/main" val="441929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bwMode="auto">
          <a:xfrm>
            <a:off x="-3279" y="0"/>
            <a:ext cx="12439754" cy="3828099"/>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2" name="Freeform 5"/>
          <p:cNvSpPr>
            <a:spLocks/>
          </p:cNvSpPr>
          <p:nvPr/>
        </p:nvSpPr>
        <p:spPr bwMode="auto">
          <a:xfrm flipH="1">
            <a:off x="1734160" y="2312492"/>
            <a:ext cx="3642911" cy="1498374"/>
          </a:xfrm>
          <a:custGeom>
            <a:avLst/>
            <a:gdLst>
              <a:gd name="T0" fmla="*/ 405 w 454"/>
              <a:gd name="T1" fmla="*/ 88 h 185"/>
              <a:gd name="T2" fmla="*/ 397 w 454"/>
              <a:gd name="T3" fmla="*/ 89 h 185"/>
              <a:gd name="T4" fmla="*/ 306 w 454"/>
              <a:gd name="T5" fmla="*/ 0 h 185"/>
              <a:gd name="T6" fmla="*/ 217 w 454"/>
              <a:gd name="T7" fmla="*/ 69 h 185"/>
              <a:gd name="T8" fmla="*/ 169 w 454"/>
              <a:gd name="T9" fmla="*/ 49 h 185"/>
              <a:gd name="T10" fmla="*/ 101 w 454"/>
              <a:gd name="T11" fmla="*/ 110 h 185"/>
              <a:gd name="T12" fmla="*/ 69 w 454"/>
              <a:gd name="T13" fmla="*/ 125 h 185"/>
              <a:gd name="T14" fmla="*/ 37 w 454"/>
              <a:gd name="T15" fmla="*/ 110 h 185"/>
              <a:gd name="T16" fmla="*/ 0 w 454"/>
              <a:gd name="T17" fmla="*/ 147 h 185"/>
              <a:gd name="T18" fmla="*/ 37 w 454"/>
              <a:gd name="T19" fmla="*/ 185 h 185"/>
              <a:gd name="T20" fmla="*/ 48 w 454"/>
              <a:gd name="T21" fmla="*/ 185 h 185"/>
              <a:gd name="T22" fmla="*/ 172 w 454"/>
              <a:gd name="T23" fmla="*/ 185 h 185"/>
              <a:gd name="T24" fmla="*/ 242 w 454"/>
              <a:gd name="T25" fmla="*/ 185 h 185"/>
              <a:gd name="T26" fmla="*/ 409 w 454"/>
              <a:gd name="T27" fmla="*/ 185 h 185"/>
              <a:gd name="T28" fmla="*/ 409 w 454"/>
              <a:gd name="T29" fmla="*/ 185 h 185"/>
              <a:gd name="T30" fmla="*/ 454 w 454"/>
              <a:gd name="T31" fmla="*/ 137 h 185"/>
              <a:gd name="T32" fmla="*/ 405 w 454"/>
              <a:gd name="T33"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4" h="185">
                <a:moveTo>
                  <a:pt x="405" y="88"/>
                </a:moveTo>
                <a:cubicBezTo>
                  <a:pt x="403" y="88"/>
                  <a:pt x="401" y="88"/>
                  <a:pt x="397" y="89"/>
                </a:cubicBezTo>
                <a:cubicBezTo>
                  <a:pt x="395" y="40"/>
                  <a:pt x="356" y="0"/>
                  <a:pt x="306" y="0"/>
                </a:cubicBezTo>
                <a:cubicBezTo>
                  <a:pt x="264" y="0"/>
                  <a:pt x="228" y="29"/>
                  <a:pt x="217" y="69"/>
                </a:cubicBezTo>
                <a:cubicBezTo>
                  <a:pt x="205" y="56"/>
                  <a:pt x="187" y="49"/>
                  <a:pt x="169" y="49"/>
                </a:cubicBezTo>
                <a:cubicBezTo>
                  <a:pt x="134" y="49"/>
                  <a:pt x="105" y="76"/>
                  <a:pt x="101" y="110"/>
                </a:cubicBezTo>
                <a:cubicBezTo>
                  <a:pt x="88" y="112"/>
                  <a:pt x="77" y="118"/>
                  <a:pt x="69" y="125"/>
                </a:cubicBezTo>
                <a:cubicBezTo>
                  <a:pt x="62" y="116"/>
                  <a:pt x="50" y="110"/>
                  <a:pt x="37" y="110"/>
                </a:cubicBezTo>
                <a:cubicBezTo>
                  <a:pt x="16" y="110"/>
                  <a:pt x="0" y="126"/>
                  <a:pt x="0" y="147"/>
                </a:cubicBezTo>
                <a:cubicBezTo>
                  <a:pt x="0" y="168"/>
                  <a:pt x="16" y="185"/>
                  <a:pt x="37" y="185"/>
                </a:cubicBezTo>
                <a:cubicBezTo>
                  <a:pt x="48" y="185"/>
                  <a:pt x="48" y="185"/>
                  <a:pt x="48" y="185"/>
                </a:cubicBezTo>
                <a:cubicBezTo>
                  <a:pt x="172" y="185"/>
                  <a:pt x="172" y="185"/>
                  <a:pt x="172" y="185"/>
                </a:cubicBezTo>
                <a:cubicBezTo>
                  <a:pt x="242" y="185"/>
                  <a:pt x="242" y="185"/>
                  <a:pt x="242" y="185"/>
                </a:cubicBezTo>
                <a:cubicBezTo>
                  <a:pt x="409" y="185"/>
                  <a:pt x="409" y="185"/>
                  <a:pt x="409" y="185"/>
                </a:cubicBezTo>
                <a:cubicBezTo>
                  <a:pt x="409" y="185"/>
                  <a:pt x="409" y="185"/>
                  <a:pt x="409" y="185"/>
                </a:cubicBezTo>
                <a:cubicBezTo>
                  <a:pt x="435" y="184"/>
                  <a:pt x="454" y="162"/>
                  <a:pt x="454" y="137"/>
                </a:cubicBezTo>
                <a:cubicBezTo>
                  <a:pt x="454" y="110"/>
                  <a:pt x="432" y="88"/>
                  <a:pt x="405" y="88"/>
                </a:cubicBezTo>
                <a:close/>
              </a:path>
            </a:pathLst>
          </a:custGeom>
          <a:solidFill>
            <a:srgbClr val="FFFFFF">
              <a:alpha val="24000"/>
            </a:srgbClr>
          </a:solidFill>
          <a:ln>
            <a:noFill/>
          </a:ln>
        </p:spPr>
        <p:txBody>
          <a:bodyPr vert="horz" wrap="square" lIns="89630" tIns="44814" rIns="89630" bIns="44814" numCol="1" anchor="t" anchorCtr="0" compatLnSpc="1">
            <a:prstTxWarp prst="textNoShape">
              <a:avLst/>
            </a:prstTxWarp>
          </a:bodyPr>
          <a:lstStyle/>
          <a:p>
            <a:pPr marL="0" marR="0" lvl="0" indent="0" defTabSz="914192"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sp>
        <p:nvSpPr>
          <p:cNvPr id="183" name="Freeform 5"/>
          <p:cNvSpPr>
            <a:spLocks/>
          </p:cNvSpPr>
          <p:nvPr/>
        </p:nvSpPr>
        <p:spPr bwMode="auto">
          <a:xfrm>
            <a:off x="6730420" y="540863"/>
            <a:ext cx="5953135" cy="2448599"/>
          </a:xfrm>
          <a:custGeom>
            <a:avLst/>
            <a:gdLst>
              <a:gd name="T0" fmla="*/ 405 w 454"/>
              <a:gd name="T1" fmla="*/ 88 h 185"/>
              <a:gd name="T2" fmla="*/ 397 w 454"/>
              <a:gd name="T3" fmla="*/ 89 h 185"/>
              <a:gd name="T4" fmla="*/ 306 w 454"/>
              <a:gd name="T5" fmla="*/ 0 h 185"/>
              <a:gd name="T6" fmla="*/ 217 w 454"/>
              <a:gd name="T7" fmla="*/ 69 h 185"/>
              <a:gd name="T8" fmla="*/ 169 w 454"/>
              <a:gd name="T9" fmla="*/ 49 h 185"/>
              <a:gd name="T10" fmla="*/ 101 w 454"/>
              <a:gd name="T11" fmla="*/ 110 h 185"/>
              <a:gd name="T12" fmla="*/ 69 w 454"/>
              <a:gd name="T13" fmla="*/ 125 h 185"/>
              <a:gd name="T14" fmla="*/ 37 w 454"/>
              <a:gd name="T15" fmla="*/ 110 h 185"/>
              <a:gd name="T16" fmla="*/ 0 w 454"/>
              <a:gd name="T17" fmla="*/ 147 h 185"/>
              <a:gd name="T18" fmla="*/ 37 w 454"/>
              <a:gd name="T19" fmla="*/ 185 h 185"/>
              <a:gd name="T20" fmla="*/ 48 w 454"/>
              <a:gd name="T21" fmla="*/ 185 h 185"/>
              <a:gd name="T22" fmla="*/ 172 w 454"/>
              <a:gd name="T23" fmla="*/ 185 h 185"/>
              <a:gd name="T24" fmla="*/ 242 w 454"/>
              <a:gd name="T25" fmla="*/ 185 h 185"/>
              <a:gd name="T26" fmla="*/ 409 w 454"/>
              <a:gd name="T27" fmla="*/ 185 h 185"/>
              <a:gd name="T28" fmla="*/ 409 w 454"/>
              <a:gd name="T29" fmla="*/ 185 h 185"/>
              <a:gd name="T30" fmla="*/ 454 w 454"/>
              <a:gd name="T31" fmla="*/ 137 h 185"/>
              <a:gd name="T32" fmla="*/ 405 w 454"/>
              <a:gd name="T33"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4" h="185">
                <a:moveTo>
                  <a:pt x="405" y="88"/>
                </a:moveTo>
                <a:cubicBezTo>
                  <a:pt x="403" y="88"/>
                  <a:pt x="401" y="88"/>
                  <a:pt x="397" y="89"/>
                </a:cubicBezTo>
                <a:cubicBezTo>
                  <a:pt x="395" y="40"/>
                  <a:pt x="356" y="0"/>
                  <a:pt x="306" y="0"/>
                </a:cubicBezTo>
                <a:cubicBezTo>
                  <a:pt x="264" y="0"/>
                  <a:pt x="228" y="29"/>
                  <a:pt x="217" y="69"/>
                </a:cubicBezTo>
                <a:cubicBezTo>
                  <a:pt x="205" y="56"/>
                  <a:pt x="187" y="49"/>
                  <a:pt x="169" y="49"/>
                </a:cubicBezTo>
                <a:cubicBezTo>
                  <a:pt x="134" y="49"/>
                  <a:pt x="105" y="76"/>
                  <a:pt x="101" y="110"/>
                </a:cubicBezTo>
                <a:cubicBezTo>
                  <a:pt x="88" y="112"/>
                  <a:pt x="77" y="118"/>
                  <a:pt x="69" y="125"/>
                </a:cubicBezTo>
                <a:cubicBezTo>
                  <a:pt x="62" y="116"/>
                  <a:pt x="50" y="110"/>
                  <a:pt x="37" y="110"/>
                </a:cubicBezTo>
                <a:cubicBezTo>
                  <a:pt x="16" y="110"/>
                  <a:pt x="0" y="126"/>
                  <a:pt x="0" y="147"/>
                </a:cubicBezTo>
                <a:cubicBezTo>
                  <a:pt x="0" y="168"/>
                  <a:pt x="16" y="185"/>
                  <a:pt x="37" y="185"/>
                </a:cubicBezTo>
                <a:cubicBezTo>
                  <a:pt x="48" y="185"/>
                  <a:pt x="48" y="185"/>
                  <a:pt x="48" y="185"/>
                </a:cubicBezTo>
                <a:cubicBezTo>
                  <a:pt x="172" y="185"/>
                  <a:pt x="172" y="185"/>
                  <a:pt x="172" y="185"/>
                </a:cubicBezTo>
                <a:cubicBezTo>
                  <a:pt x="242" y="185"/>
                  <a:pt x="242" y="185"/>
                  <a:pt x="242" y="185"/>
                </a:cubicBezTo>
                <a:cubicBezTo>
                  <a:pt x="409" y="185"/>
                  <a:pt x="409" y="185"/>
                  <a:pt x="409" y="185"/>
                </a:cubicBezTo>
                <a:cubicBezTo>
                  <a:pt x="409" y="185"/>
                  <a:pt x="409" y="185"/>
                  <a:pt x="409" y="185"/>
                </a:cubicBezTo>
                <a:cubicBezTo>
                  <a:pt x="435" y="184"/>
                  <a:pt x="454" y="162"/>
                  <a:pt x="454" y="137"/>
                </a:cubicBezTo>
                <a:cubicBezTo>
                  <a:pt x="454" y="110"/>
                  <a:pt x="432" y="88"/>
                  <a:pt x="405" y="88"/>
                </a:cubicBezTo>
                <a:close/>
              </a:path>
            </a:pathLst>
          </a:custGeom>
          <a:solidFill>
            <a:srgbClr val="FFFFFF">
              <a:alpha val="24000"/>
            </a:srgbClr>
          </a:solidFill>
          <a:ln>
            <a:noFill/>
          </a:ln>
        </p:spPr>
        <p:txBody>
          <a:bodyPr vert="horz" wrap="square" lIns="89630" tIns="44814" rIns="89630" bIns="44814" numCol="1" anchor="t" anchorCtr="0" compatLnSpc="1">
            <a:prstTxWarp prst="textNoShape">
              <a:avLst/>
            </a:prstTxWarp>
          </a:bodyPr>
          <a:lstStyle/>
          <a:p>
            <a:pPr marL="0" marR="0" lvl="0" indent="0" defTabSz="914192"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sp>
        <p:nvSpPr>
          <p:cNvPr id="184" name="Freeform 137"/>
          <p:cNvSpPr>
            <a:spLocks/>
          </p:cNvSpPr>
          <p:nvPr/>
        </p:nvSpPr>
        <p:spPr bwMode="auto">
          <a:xfrm>
            <a:off x="7713601" y="3039450"/>
            <a:ext cx="1480792" cy="822662"/>
          </a:xfrm>
          <a:custGeom>
            <a:avLst/>
            <a:gdLst>
              <a:gd name="T0" fmla="*/ 210 w 266"/>
              <a:gd name="T1" fmla="*/ 37 h 148"/>
              <a:gd name="T2" fmla="*/ 192 w 266"/>
              <a:gd name="T3" fmla="*/ 39 h 148"/>
              <a:gd name="T4" fmla="*/ 129 w 266"/>
              <a:gd name="T5" fmla="*/ 0 h 148"/>
              <a:gd name="T6" fmla="*/ 59 w 266"/>
              <a:gd name="T7" fmla="*/ 54 h 148"/>
              <a:gd name="T8" fmla="*/ 46 w 266"/>
              <a:gd name="T9" fmla="*/ 54 h 148"/>
              <a:gd name="T10" fmla="*/ 0 w 266"/>
              <a:gd name="T11" fmla="*/ 100 h 148"/>
              <a:gd name="T12" fmla="*/ 46 w 266"/>
              <a:gd name="T13" fmla="*/ 148 h 148"/>
              <a:gd name="T14" fmla="*/ 210 w 266"/>
              <a:gd name="T15" fmla="*/ 148 h 148"/>
              <a:gd name="T16" fmla="*/ 266 w 266"/>
              <a:gd name="T17" fmla="*/ 91 h 148"/>
              <a:gd name="T18" fmla="*/ 210 w 266"/>
              <a:gd name="T1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148">
                <a:moveTo>
                  <a:pt x="210" y="37"/>
                </a:moveTo>
                <a:cubicBezTo>
                  <a:pt x="203" y="37"/>
                  <a:pt x="199" y="37"/>
                  <a:pt x="192" y="39"/>
                </a:cubicBezTo>
                <a:cubicBezTo>
                  <a:pt x="179" y="15"/>
                  <a:pt x="157" y="0"/>
                  <a:pt x="129" y="0"/>
                </a:cubicBezTo>
                <a:cubicBezTo>
                  <a:pt x="96" y="0"/>
                  <a:pt x="68" y="24"/>
                  <a:pt x="59" y="54"/>
                </a:cubicBezTo>
                <a:cubicBezTo>
                  <a:pt x="55" y="54"/>
                  <a:pt x="50" y="54"/>
                  <a:pt x="46" y="54"/>
                </a:cubicBezTo>
                <a:cubicBezTo>
                  <a:pt x="22" y="54"/>
                  <a:pt x="0" y="74"/>
                  <a:pt x="0" y="100"/>
                </a:cubicBezTo>
                <a:cubicBezTo>
                  <a:pt x="0" y="126"/>
                  <a:pt x="22" y="148"/>
                  <a:pt x="46" y="148"/>
                </a:cubicBezTo>
                <a:cubicBezTo>
                  <a:pt x="210" y="148"/>
                  <a:pt x="210" y="148"/>
                  <a:pt x="210" y="148"/>
                </a:cubicBezTo>
                <a:cubicBezTo>
                  <a:pt x="240" y="148"/>
                  <a:pt x="266" y="122"/>
                  <a:pt x="266" y="91"/>
                </a:cubicBezTo>
                <a:cubicBezTo>
                  <a:pt x="266" y="61"/>
                  <a:pt x="240" y="37"/>
                  <a:pt x="210" y="37"/>
                </a:cubicBezTo>
              </a:path>
            </a:pathLst>
          </a:custGeom>
          <a:solidFill>
            <a:srgbClr val="FFFFFF"/>
          </a:solidFill>
          <a:ln>
            <a:noFill/>
          </a:ln>
        </p:spPr>
        <p:txBody>
          <a:bodyPr vert="horz" wrap="square" lIns="89630" tIns="44814" rIns="89630" bIns="44814" numCol="1" anchor="t" anchorCtr="0" compatLnSpc="1">
            <a:prstTxWarp prst="textNoShape">
              <a:avLst/>
            </a:prstTxWarp>
          </a:bodyPr>
          <a:lstStyle/>
          <a:p>
            <a:pPr marL="0" marR="0" lvl="0" indent="0" defTabSz="914192"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sp>
        <p:nvSpPr>
          <p:cNvPr id="185" name="Freeform 9"/>
          <p:cNvSpPr>
            <a:spLocks/>
          </p:cNvSpPr>
          <p:nvPr/>
        </p:nvSpPr>
        <p:spPr bwMode="auto">
          <a:xfrm>
            <a:off x="-194807" y="3281873"/>
            <a:ext cx="1001959" cy="548179"/>
          </a:xfrm>
          <a:custGeom>
            <a:avLst/>
            <a:gdLst>
              <a:gd name="T0" fmla="*/ 768 w 971"/>
              <a:gd name="T1" fmla="*/ 123 h 530"/>
              <a:gd name="T2" fmla="*/ 701 w 971"/>
              <a:gd name="T3" fmla="*/ 135 h 530"/>
              <a:gd name="T4" fmla="*/ 471 w 971"/>
              <a:gd name="T5" fmla="*/ 0 h 530"/>
              <a:gd name="T6" fmla="*/ 215 w 971"/>
              <a:gd name="T7" fmla="*/ 197 h 530"/>
              <a:gd name="T8" fmla="*/ 169 w 971"/>
              <a:gd name="T9" fmla="*/ 191 h 530"/>
              <a:gd name="T10" fmla="*/ 0 w 971"/>
              <a:gd name="T11" fmla="*/ 360 h 530"/>
              <a:gd name="T12" fmla="*/ 169 w 971"/>
              <a:gd name="T13" fmla="*/ 530 h 530"/>
              <a:gd name="T14" fmla="*/ 768 w 971"/>
              <a:gd name="T15" fmla="*/ 530 h 530"/>
              <a:gd name="T16" fmla="*/ 971 w 971"/>
              <a:gd name="T17" fmla="*/ 327 h 530"/>
              <a:gd name="T18" fmla="*/ 768 w 971"/>
              <a:gd name="T19" fmla="*/ 1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530">
                <a:moveTo>
                  <a:pt x="768" y="123"/>
                </a:moveTo>
                <a:cubicBezTo>
                  <a:pt x="745" y="123"/>
                  <a:pt x="722" y="127"/>
                  <a:pt x="701" y="135"/>
                </a:cubicBezTo>
                <a:cubicBezTo>
                  <a:pt x="655" y="54"/>
                  <a:pt x="569" y="0"/>
                  <a:pt x="471" y="0"/>
                </a:cubicBezTo>
                <a:cubicBezTo>
                  <a:pt x="348" y="0"/>
                  <a:pt x="245" y="84"/>
                  <a:pt x="215" y="197"/>
                </a:cubicBezTo>
                <a:cubicBezTo>
                  <a:pt x="200" y="193"/>
                  <a:pt x="185" y="191"/>
                  <a:pt x="169" y="191"/>
                </a:cubicBezTo>
                <a:cubicBezTo>
                  <a:pt x="76" y="191"/>
                  <a:pt x="0" y="267"/>
                  <a:pt x="0" y="360"/>
                </a:cubicBezTo>
                <a:cubicBezTo>
                  <a:pt x="0" y="454"/>
                  <a:pt x="76" y="530"/>
                  <a:pt x="169" y="530"/>
                </a:cubicBezTo>
                <a:cubicBezTo>
                  <a:pt x="768" y="530"/>
                  <a:pt x="768" y="530"/>
                  <a:pt x="768" y="530"/>
                </a:cubicBezTo>
                <a:cubicBezTo>
                  <a:pt x="880" y="530"/>
                  <a:pt x="971" y="439"/>
                  <a:pt x="971" y="327"/>
                </a:cubicBezTo>
                <a:cubicBezTo>
                  <a:pt x="971" y="214"/>
                  <a:pt x="880" y="123"/>
                  <a:pt x="768" y="123"/>
                </a:cubicBezTo>
              </a:path>
            </a:pathLst>
          </a:custGeom>
          <a:solidFill>
            <a:srgbClr val="FFFFFF"/>
          </a:solidFill>
          <a:ln>
            <a:noFill/>
          </a:ln>
          <a:extLst/>
        </p:spPr>
        <p:txBody>
          <a:bodyPr vert="horz" wrap="square" lIns="89630" tIns="44814" rIns="89630" bIns="44814" numCol="1" anchor="t" anchorCtr="0" compatLnSpc="1">
            <a:prstTxWarp prst="textNoShape">
              <a:avLst/>
            </a:prstTxWarp>
          </a:bodyPr>
          <a:lstStyle/>
          <a:p>
            <a:pPr marL="0" marR="0" lvl="0" indent="0" defTabSz="914192"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grpSp>
        <p:nvGrpSpPr>
          <p:cNvPr id="186" name="Group 185"/>
          <p:cNvGrpSpPr/>
          <p:nvPr/>
        </p:nvGrpSpPr>
        <p:grpSpPr>
          <a:xfrm>
            <a:off x="735893" y="2148626"/>
            <a:ext cx="2622493" cy="2291490"/>
            <a:chOff x="807902" y="2804860"/>
            <a:chExt cx="2622493" cy="2291490"/>
          </a:xfrm>
        </p:grpSpPr>
        <p:grpSp>
          <p:nvGrpSpPr>
            <p:cNvPr id="187" name="Group 186"/>
            <p:cNvGrpSpPr/>
            <p:nvPr/>
          </p:nvGrpSpPr>
          <p:grpSpPr>
            <a:xfrm>
              <a:off x="986291" y="2804860"/>
              <a:ext cx="2309558" cy="2291490"/>
              <a:chOff x="1006067" y="3357599"/>
              <a:chExt cx="2217006" cy="2199663"/>
            </a:xfrm>
          </p:grpSpPr>
          <p:sp>
            <p:nvSpPr>
              <p:cNvPr id="192" name="Oval 191"/>
              <p:cNvSpPr/>
              <p:nvPr/>
            </p:nvSpPr>
            <p:spPr bwMode="auto">
              <a:xfrm>
                <a:off x="1006067" y="3357599"/>
                <a:ext cx="2199662" cy="2199663"/>
              </a:xfrm>
              <a:prstGeom prst="ellipse">
                <a:avLst/>
              </a:prstGeom>
              <a:solidFill>
                <a:srgbClr val="FFFFFF"/>
              </a:solid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3" name="Oval 192"/>
              <p:cNvSpPr/>
              <p:nvPr/>
            </p:nvSpPr>
            <p:spPr bwMode="auto">
              <a:xfrm>
                <a:off x="1023411" y="3357599"/>
                <a:ext cx="2199662" cy="2199663"/>
              </a:xfrm>
              <a:prstGeom prst="ellipse">
                <a:avLst/>
              </a:prstGeom>
              <a:no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88" name="Group 187"/>
            <p:cNvGrpSpPr>
              <a:grpSpLocks noChangeAspect="1"/>
            </p:cNvGrpSpPr>
            <p:nvPr/>
          </p:nvGrpSpPr>
          <p:grpSpPr>
            <a:xfrm>
              <a:off x="807902" y="3126081"/>
              <a:ext cx="2622493" cy="1749843"/>
              <a:chOff x="7680257" y="4162280"/>
              <a:chExt cx="3837156" cy="2560320"/>
            </a:xfrm>
          </p:grpSpPr>
          <p:pic>
            <p:nvPicPr>
              <p:cNvPr id="189" name="Picture 188"/>
              <p:cNvPicPr>
                <a:picLocks noChangeAspect="1"/>
              </p:cNvPicPr>
              <p:nvPr/>
            </p:nvPicPr>
            <p:blipFill>
              <a:blip r:embed="rId3"/>
              <a:stretch>
                <a:fillRect/>
              </a:stretch>
            </p:blipFill>
            <p:spPr>
              <a:xfrm>
                <a:off x="7680257" y="4162280"/>
                <a:ext cx="3837156" cy="2560320"/>
              </a:xfrm>
              <a:prstGeom prst="rect">
                <a:avLst/>
              </a:prstGeom>
            </p:spPr>
          </p:pic>
          <p:sp>
            <p:nvSpPr>
              <p:cNvPr id="190" name="TextBox 189"/>
              <p:cNvSpPr txBox="1"/>
              <p:nvPr/>
            </p:nvSpPr>
            <p:spPr>
              <a:xfrm>
                <a:off x="9952201" y="4591162"/>
                <a:ext cx="533400" cy="266015"/>
              </a:xfrm>
              <a:prstGeom prst="rect">
                <a:avLst/>
              </a:prstGeom>
              <a:noFill/>
            </p:spPr>
            <p:txBody>
              <a:bodyPr wrap="none" lIns="179259" tIns="143407" rIns="179259" bIns="143407" rtlCol="0" anchor="ctr">
                <a:noAutofit/>
              </a:bodyPr>
              <a:lstStyle/>
              <a:p>
                <a:pPr marL="0" marR="0" lvl="0" indent="0" algn="ctr" defTabSz="914225" eaLnBrk="1" fontAlgn="auto" latinLnBrk="0" hangingPunct="1">
                  <a:lnSpc>
                    <a:spcPct val="90000"/>
                  </a:lnSpc>
                  <a:spcBef>
                    <a:spcPts val="0"/>
                  </a:spcBef>
                  <a:spcAft>
                    <a:spcPts val="588"/>
                  </a:spcAft>
                  <a:buClrTx/>
                  <a:buSzTx/>
                  <a:buFontTx/>
                  <a:buNone/>
                  <a:tabLst/>
                  <a:defRPr/>
                </a:pPr>
                <a:r>
                  <a:rPr kumimoji="0" lang="en-US" sz="980" b="0" i="0" u="none" strike="noStrike" kern="0" cap="none" spc="0" normalizeH="0" baseline="0" noProof="0" dirty="0">
                    <a:ln>
                      <a:noFill/>
                    </a:ln>
                    <a:solidFill>
                      <a:srgbClr val="505050"/>
                    </a:solidFill>
                    <a:effectLst/>
                    <a:uLnTx/>
                    <a:uFillTx/>
                  </a:rPr>
                  <a:t>Private</a:t>
                </a:r>
              </a:p>
            </p:txBody>
          </p:sp>
          <p:sp>
            <p:nvSpPr>
              <p:cNvPr id="191" name="TextBox 190"/>
              <p:cNvSpPr txBox="1"/>
              <p:nvPr/>
            </p:nvSpPr>
            <p:spPr>
              <a:xfrm>
                <a:off x="9065436" y="4720352"/>
                <a:ext cx="533400" cy="266015"/>
              </a:xfrm>
              <a:prstGeom prst="rect">
                <a:avLst/>
              </a:prstGeom>
              <a:noFill/>
            </p:spPr>
            <p:txBody>
              <a:bodyPr wrap="none" lIns="179259" tIns="143407" rIns="179259" bIns="143407" rtlCol="0" anchor="ctr">
                <a:noAutofit/>
              </a:bodyPr>
              <a:lstStyle/>
              <a:p>
                <a:pPr marL="0" marR="0" lvl="0" indent="0" algn="ctr" defTabSz="914225" eaLnBrk="1" fontAlgn="auto" latinLnBrk="0" hangingPunct="1">
                  <a:lnSpc>
                    <a:spcPct val="90000"/>
                  </a:lnSpc>
                  <a:spcBef>
                    <a:spcPts val="0"/>
                  </a:spcBef>
                  <a:spcAft>
                    <a:spcPts val="588"/>
                  </a:spcAft>
                  <a:buClrTx/>
                  <a:buSzTx/>
                  <a:buFontTx/>
                  <a:buNone/>
                  <a:tabLst/>
                  <a:defRPr/>
                </a:pPr>
                <a:r>
                  <a:rPr kumimoji="0" lang="en-US" sz="1175" b="0" i="0" u="none" strike="noStrike" kern="0" cap="none" spc="0" normalizeH="0" baseline="0" noProof="0" dirty="0">
                    <a:ln>
                      <a:noFill/>
                    </a:ln>
                    <a:solidFill>
                      <a:srgbClr val="505050"/>
                    </a:solidFill>
                    <a:effectLst/>
                    <a:uLnTx/>
                    <a:uFillTx/>
                  </a:rPr>
                  <a:t>AWS</a:t>
                </a:r>
              </a:p>
            </p:txBody>
          </p:sp>
        </p:grpSp>
      </p:grpSp>
      <p:grpSp>
        <p:nvGrpSpPr>
          <p:cNvPr id="194" name="Group 193"/>
          <p:cNvGrpSpPr/>
          <p:nvPr/>
        </p:nvGrpSpPr>
        <p:grpSpPr>
          <a:xfrm>
            <a:off x="4896831" y="2116811"/>
            <a:ext cx="2291491" cy="2291490"/>
            <a:chOff x="4968840" y="2646614"/>
            <a:chExt cx="2291491" cy="2291490"/>
          </a:xfrm>
        </p:grpSpPr>
        <p:sp>
          <p:nvSpPr>
            <p:cNvPr id="195" name="Oval 194"/>
            <p:cNvSpPr/>
            <p:nvPr/>
          </p:nvSpPr>
          <p:spPr bwMode="auto">
            <a:xfrm>
              <a:off x="4968840" y="2646614"/>
              <a:ext cx="2291491" cy="2291490"/>
            </a:xfrm>
            <a:prstGeom prst="ellipse">
              <a:avLst/>
            </a:prstGeom>
            <a:solidFill>
              <a:srgbClr val="FFFFFF"/>
            </a:solid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96" name="Picture 195"/>
            <p:cNvPicPr>
              <a:picLocks noChangeAspect="1"/>
            </p:cNvPicPr>
            <p:nvPr/>
          </p:nvPicPr>
          <p:blipFill>
            <a:blip r:embed="rId4"/>
            <a:stretch>
              <a:fillRect/>
            </a:stretch>
          </p:blipFill>
          <p:spPr>
            <a:xfrm>
              <a:off x="5146542" y="2822459"/>
              <a:ext cx="1981218" cy="1981218"/>
            </a:xfrm>
            <a:prstGeom prst="rect">
              <a:avLst/>
            </a:prstGeom>
          </p:spPr>
        </p:pic>
      </p:grpSp>
      <p:grpSp>
        <p:nvGrpSpPr>
          <p:cNvPr id="197" name="Group 196"/>
          <p:cNvGrpSpPr/>
          <p:nvPr/>
        </p:nvGrpSpPr>
        <p:grpSpPr>
          <a:xfrm>
            <a:off x="8877279" y="2116811"/>
            <a:ext cx="2291491" cy="2291490"/>
            <a:chOff x="8949288" y="2646614"/>
            <a:chExt cx="2291491" cy="2291490"/>
          </a:xfrm>
        </p:grpSpPr>
        <p:sp>
          <p:nvSpPr>
            <p:cNvPr id="198" name="Oval 197"/>
            <p:cNvSpPr/>
            <p:nvPr/>
          </p:nvSpPr>
          <p:spPr bwMode="auto">
            <a:xfrm>
              <a:off x="8949288" y="2646614"/>
              <a:ext cx="2291491" cy="2291490"/>
            </a:xfrm>
            <a:prstGeom prst="ellipse">
              <a:avLst/>
            </a:prstGeom>
            <a:solidFill>
              <a:srgbClr val="FFFFFF"/>
            </a:solid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99" name="Picture 198"/>
            <p:cNvPicPr>
              <a:picLocks noChangeAspect="1"/>
            </p:cNvPicPr>
            <p:nvPr/>
          </p:nvPicPr>
          <p:blipFill>
            <a:blip r:embed="rId5"/>
            <a:stretch>
              <a:fillRect/>
            </a:stretch>
          </p:blipFill>
          <p:spPr>
            <a:xfrm>
              <a:off x="9554147" y="3017909"/>
              <a:ext cx="1202883" cy="1478351"/>
            </a:xfrm>
            <a:prstGeom prst="rect">
              <a:avLst/>
            </a:prstGeom>
          </p:spPr>
        </p:pic>
      </p:grpSp>
      <p:sp>
        <p:nvSpPr>
          <p:cNvPr id="17" name="Title 16"/>
          <p:cNvSpPr>
            <a:spLocks noGrp="1"/>
          </p:cNvSpPr>
          <p:nvPr>
            <p:ph type="title"/>
          </p:nvPr>
        </p:nvSpPr>
        <p:spPr/>
        <p:txBody>
          <a:bodyPr/>
          <a:lstStyle/>
          <a:p>
            <a:r>
              <a:rPr lang="en-US" dirty="0"/>
              <a:t>OMS Security – Securing the hybrid datacenter</a:t>
            </a:r>
          </a:p>
        </p:txBody>
      </p:sp>
      <p:sp>
        <p:nvSpPr>
          <p:cNvPr id="3" name="Rectangle 2"/>
          <p:cNvSpPr/>
          <p:nvPr/>
        </p:nvSpPr>
        <p:spPr>
          <a:xfrm>
            <a:off x="735893" y="4758132"/>
            <a:ext cx="2622493" cy="1015663"/>
          </a:xfrm>
          <a:prstGeom prst="rect">
            <a:avLst/>
          </a:prstGeom>
        </p:spPr>
        <p:txBody>
          <a:bodyPr wrap="square">
            <a:spAutoFit/>
          </a:bodyPr>
          <a:lstStyle/>
          <a:p>
            <a:pPr marL="0" marR="0" lvl="1" indent="0" defTabSz="914049" eaLnBrk="1" fontAlgn="auto" latinLnBrk="0" hangingPunct="1">
              <a:lnSpc>
                <a:spcPct val="100000"/>
              </a:lnSpc>
              <a:spcBef>
                <a:spcPts val="588"/>
              </a:spcBef>
              <a:spcAft>
                <a:spcPts val="588"/>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Collect, correlate, and act on any security data</a:t>
            </a:r>
          </a:p>
        </p:txBody>
      </p:sp>
      <p:sp>
        <p:nvSpPr>
          <p:cNvPr id="200" name="Rectangle 199"/>
          <p:cNvSpPr/>
          <p:nvPr/>
        </p:nvSpPr>
        <p:spPr>
          <a:xfrm>
            <a:off x="4725342" y="4758132"/>
            <a:ext cx="2733028" cy="769441"/>
          </a:xfrm>
          <a:prstGeom prst="rect">
            <a:avLst/>
          </a:prstGeom>
        </p:spPr>
        <p:txBody>
          <a:bodyPr wrap="square">
            <a:spAutoFit/>
          </a:bodyPr>
          <a:lstStyle/>
          <a:p>
            <a:pPr marL="0" marR="0" lvl="0" indent="0" defTabSz="914139" eaLnBrk="1" fontAlgn="auto" latinLnBrk="0" hangingPunct="1">
              <a:lnSpc>
                <a:spcPct val="100000"/>
              </a:lnSpc>
              <a:spcBef>
                <a:spcPts val="588"/>
              </a:spcBef>
              <a:spcAft>
                <a:spcPts val="588"/>
              </a:spcAft>
              <a:buClrTx/>
              <a:buSzTx/>
              <a:buFontTx/>
              <a:buNone/>
              <a:tabLst/>
              <a:defRPr/>
            </a:pPr>
            <a:r>
              <a:rPr kumimoji="0" lang="en-US" sz="2200" b="0" i="0" u="none" strike="noStrike" kern="0" cap="none" spc="0" normalizeH="0" baseline="0" noProof="0" dirty="0">
                <a:ln>
                  <a:noFill/>
                </a:ln>
                <a:solidFill>
                  <a:srgbClr val="505050"/>
                </a:solidFill>
                <a:effectLst/>
                <a:uLnTx/>
                <a:uFillTx/>
                <a:latin typeface="Segoe UI Light"/>
              </a:rPr>
              <a:t>Analyze and visualize your security posture</a:t>
            </a:r>
            <a:endParaRPr kumimoji="0" lang="en-US" sz="2200" b="0" i="0" u="none" strike="noStrike" kern="0" cap="none" spc="0" normalizeH="0" baseline="0" noProof="0" dirty="0">
              <a:ln>
                <a:noFill/>
              </a:ln>
              <a:solidFill>
                <a:sysClr val="windowText" lastClr="000000"/>
              </a:solidFill>
              <a:effectLst/>
              <a:uLnTx/>
              <a:uFillTx/>
              <a:latin typeface="Segoe UI Light"/>
            </a:endParaRPr>
          </a:p>
        </p:txBody>
      </p:sp>
      <p:sp>
        <p:nvSpPr>
          <p:cNvPr id="201" name="Rectangle 200"/>
          <p:cNvSpPr/>
          <p:nvPr/>
        </p:nvSpPr>
        <p:spPr>
          <a:xfrm>
            <a:off x="8772332" y="4758132"/>
            <a:ext cx="2622493" cy="1107996"/>
          </a:xfrm>
          <a:prstGeom prst="rect">
            <a:avLst/>
          </a:prstGeom>
        </p:spPr>
        <p:txBody>
          <a:bodyPr wrap="square">
            <a:spAutoFit/>
          </a:bodyPr>
          <a:lstStyle/>
          <a:p>
            <a:pPr marL="0" marR="0" lvl="1" indent="0" defTabSz="914139" eaLnBrk="1" fontAlgn="auto" latinLnBrk="0" hangingPunct="1">
              <a:lnSpc>
                <a:spcPct val="100000"/>
              </a:lnSpc>
              <a:spcBef>
                <a:spcPts val="588"/>
              </a:spcBef>
              <a:spcAft>
                <a:spcPts val="588"/>
              </a:spcAft>
              <a:buClrTx/>
              <a:buSzTx/>
              <a:buFontTx/>
              <a:buNone/>
              <a:tabLst/>
              <a:defRPr/>
            </a:pPr>
            <a:r>
              <a:rPr kumimoji="0" lang="en-US" sz="2200" b="0" i="0" u="none" strike="noStrike" kern="0" cap="none" spc="0" normalizeH="0" baseline="0" noProof="0" dirty="0">
                <a:ln>
                  <a:noFill/>
                </a:ln>
                <a:solidFill>
                  <a:srgbClr val="505050"/>
                </a:solidFill>
                <a:effectLst/>
                <a:uLnTx/>
                <a:uFillTx/>
                <a:latin typeface="Segoe UI Light"/>
              </a:rPr>
              <a:t>Gain insights into notable issues and threats</a:t>
            </a:r>
          </a:p>
        </p:txBody>
      </p:sp>
    </p:spTree>
    <p:extLst>
      <p:ext uri="{BB962C8B-B14F-4D97-AF65-F5344CB8AC3E}">
        <p14:creationId xmlns:p14="http://schemas.microsoft.com/office/powerpoint/2010/main" val="146810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 all of your security data to OMS</a:t>
            </a:r>
          </a:p>
        </p:txBody>
      </p:sp>
      <p:sp>
        <p:nvSpPr>
          <p:cNvPr id="3" name="Text Placeholder 2"/>
          <p:cNvSpPr>
            <a:spLocks noGrp="1"/>
          </p:cNvSpPr>
          <p:nvPr>
            <p:ph type="body" sz="quarter" idx="10"/>
          </p:nvPr>
        </p:nvSpPr>
        <p:spPr>
          <a:xfrm>
            <a:off x="274638" y="1212850"/>
            <a:ext cx="11887200" cy="3447098"/>
          </a:xfrm>
        </p:spPr>
        <p:txBody>
          <a:bodyPr/>
          <a:lstStyle/>
          <a:p>
            <a:r>
              <a:rPr lang="en-US" dirty="0"/>
              <a:t>Any machine on any environment</a:t>
            </a:r>
          </a:p>
          <a:p>
            <a:pPr lvl="1"/>
            <a:r>
              <a:rPr lang="en-US" dirty="0"/>
              <a:t>Just install the OMS agent and you are ready to go</a:t>
            </a:r>
          </a:p>
          <a:p>
            <a:pPr lvl="1"/>
            <a:r>
              <a:rPr lang="en-US" dirty="0"/>
              <a:t>Linux and Windows</a:t>
            </a:r>
          </a:p>
          <a:p>
            <a:pPr lvl="1"/>
            <a:endParaRPr lang="en-US" dirty="0"/>
          </a:p>
          <a:p>
            <a:r>
              <a:rPr lang="en-US" dirty="0"/>
              <a:t>Collect data from your security solutions</a:t>
            </a:r>
          </a:p>
          <a:p>
            <a:pPr lvl="1"/>
            <a:r>
              <a:rPr lang="en-US" dirty="0"/>
              <a:t>Use CEF (Common Event Format) supported by most security solutions</a:t>
            </a:r>
          </a:p>
          <a:p>
            <a:pPr lvl="1"/>
            <a:r>
              <a:rPr lang="en-US" dirty="0"/>
              <a:t>Additional solution for Cisco ASA</a:t>
            </a:r>
          </a:p>
          <a:p>
            <a:pPr lvl="1"/>
            <a:r>
              <a:rPr lang="en-US" dirty="0"/>
              <a:t>Collected over Syslog to OMS Linux agent</a:t>
            </a:r>
          </a:p>
        </p:txBody>
      </p:sp>
      <p:grpSp>
        <p:nvGrpSpPr>
          <p:cNvPr id="4" name="Group 3"/>
          <p:cNvGrpSpPr>
            <a:grpSpLocks noChangeAspect="1"/>
          </p:cNvGrpSpPr>
          <p:nvPr/>
        </p:nvGrpSpPr>
        <p:grpSpPr>
          <a:xfrm>
            <a:off x="10714037" y="5402262"/>
            <a:ext cx="1668743" cy="1458119"/>
            <a:chOff x="807902" y="2804860"/>
            <a:chExt cx="2622493" cy="2291490"/>
          </a:xfrm>
        </p:grpSpPr>
        <p:grpSp>
          <p:nvGrpSpPr>
            <p:cNvPr id="5" name="Group 4"/>
            <p:cNvGrpSpPr/>
            <p:nvPr/>
          </p:nvGrpSpPr>
          <p:grpSpPr>
            <a:xfrm>
              <a:off x="986291" y="2804860"/>
              <a:ext cx="2309558" cy="2291490"/>
              <a:chOff x="1006067" y="3357599"/>
              <a:chExt cx="2217006" cy="2199663"/>
            </a:xfrm>
          </p:grpSpPr>
          <p:sp>
            <p:nvSpPr>
              <p:cNvPr id="10" name="Oval 9"/>
              <p:cNvSpPr/>
              <p:nvPr/>
            </p:nvSpPr>
            <p:spPr bwMode="auto">
              <a:xfrm>
                <a:off x="1006067" y="3357599"/>
                <a:ext cx="2199662" cy="2199663"/>
              </a:xfrm>
              <a:prstGeom prst="ellipse">
                <a:avLst/>
              </a:prstGeom>
              <a:solidFill>
                <a:srgbClr val="FFFFFF"/>
              </a:solid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Oval 10"/>
              <p:cNvSpPr/>
              <p:nvPr/>
            </p:nvSpPr>
            <p:spPr bwMode="auto">
              <a:xfrm>
                <a:off x="1023411" y="3357599"/>
                <a:ext cx="2199662" cy="2199663"/>
              </a:xfrm>
              <a:prstGeom prst="ellipse">
                <a:avLst/>
              </a:prstGeom>
              <a:no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 name="Group 5"/>
            <p:cNvGrpSpPr>
              <a:grpSpLocks noChangeAspect="1"/>
            </p:cNvGrpSpPr>
            <p:nvPr/>
          </p:nvGrpSpPr>
          <p:grpSpPr>
            <a:xfrm>
              <a:off x="807902" y="3126081"/>
              <a:ext cx="2622493" cy="1749843"/>
              <a:chOff x="7680257" y="4162280"/>
              <a:chExt cx="3837156" cy="2560320"/>
            </a:xfrm>
          </p:grpSpPr>
          <p:pic>
            <p:nvPicPr>
              <p:cNvPr id="7" name="Picture 6"/>
              <p:cNvPicPr>
                <a:picLocks noChangeAspect="1"/>
              </p:cNvPicPr>
              <p:nvPr/>
            </p:nvPicPr>
            <p:blipFill>
              <a:blip r:embed="rId2"/>
              <a:stretch>
                <a:fillRect/>
              </a:stretch>
            </p:blipFill>
            <p:spPr>
              <a:xfrm>
                <a:off x="7680257" y="4162280"/>
                <a:ext cx="3837156" cy="2560320"/>
              </a:xfrm>
              <a:prstGeom prst="rect">
                <a:avLst/>
              </a:prstGeom>
            </p:spPr>
          </p:pic>
          <p:sp>
            <p:nvSpPr>
              <p:cNvPr id="8" name="TextBox 7"/>
              <p:cNvSpPr txBox="1"/>
              <p:nvPr/>
            </p:nvSpPr>
            <p:spPr>
              <a:xfrm>
                <a:off x="9952201" y="4591162"/>
                <a:ext cx="533400" cy="266015"/>
              </a:xfrm>
              <a:prstGeom prst="rect">
                <a:avLst/>
              </a:prstGeom>
              <a:noFill/>
            </p:spPr>
            <p:txBody>
              <a:bodyPr wrap="none" lIns="179259" tIns="143407" rIns="179259" bIns="143407" rtlCol="0" anchor="ctr">
                <a:noAutofit/>
              </a:bodyPr>
              <a:lstStyle/>
              <a:p>
                <a:pPr marL="0" marR="0" lvl="0" indent="0" algn="ctr" defTabSz="914225" eaLnBrk="1" fontAlgn="auto" latinLnBrk="0" hangingPunct="1">
                  <a:lnSpc>
                    <a:spcPct val="90000"/>
                  </a:lnSpc>
                  <a:spcBef>
                    <a:spcPts val="0"/>
                  </a:spcBef>
                  <a:spcAft>
                    <a:spcPts val="588"/>
                  </a:spcAft>
                  <a:buClrTx/>
                  <a:buSzTx/>
                  <a:buFontTx/>
                  <a:buNone/>
                  <a:tabLst/>
                  <a:defRPr/>
                </a:pPr>
                <a:r>
                  <a:rPr kumimoji="0" lang="en-US" sz="980" b="0" i="0" u="none" strike="noStrike" kern="0" cap="none" spc="0" normalizeH="0" baseline="0" noProof="0" dirty="0">
                    <a:ln>
                      <a:noFill/>
                    </a:ln>
                    <a:solidFill>
                      <a:srgbClr val="505050"/>
                    </a:solidFill>
                    <a:effectLst/>
                    <a:uLnTx/>
                    <a:uFillTx/>
                  </a:rPr>
                  <a:t>Private</a:t>
                </a:r>
              </a:p>
            </p:txBody>
          </p:sp>
          <p:sp>
            <p:nvSpPr>
              <p:cNvPr id="9" name="TextBox 8"/>
              <p:cNvSpPr txBox="1"/>
              <p:nvPr/>
            </p:nvSpPr>
            <p:spPr>
              <a:xfrm>
                <a:off x="9065436" y="4720352"/>
                <a:ext cx="533400" cy="266015"/>
              </a:xfrm>
              <a:prstGeom prst="rect">
                <a:avLst/>
              </a:prstGeom>
              <a:noFill/>
            </p:spPr>
            <p:txBody>
              <a:bodyPr wrap="none" lIns="179259" tIns="143407" rIns="179259" bIns="143407" rtlCol="0" anchor="ctr">
                <a:noAutofit/>
              </a:bodyPr>
              <a:lstStyle/>
              <a:p>
                <a:pPr marL="0" marR="0" lvl="0" indent="0" algn="ctr" defTabSz="914225" eaLnBrk="1" fontAlgn="auto" latinLnBrk="0" hangingPunct="1">
                  <a:lnSpc>
                    <a:spcPct val="90000"/>
                  </a:lnSpc>
                  <a:spcBef>
                    <a:spcPts val="0"/>
                  </a:spcBef>
                  <a:spcAft>
                    <a:spcPts val="588"/>
                  </a:spcAft>
                  <a:buClrTx/>
                  <a:buSzTx/>
                  <a:buFontTx/>
                  <a:buNone/>
                  <a:tabLst/>
                  <a:defRPr/>
                </a:pPr>
                <a:r>
                  <a:rPr kumimoji="0" lang="en-US" sz="1175" b="0" i="0" u="none" strike="noStrike" kern="0" cap="none" spc="0" normalizeH="0" baseline="0" noProof="0" dirty="0">
                    <a:ln>
                      <a:noFill/>
                    </a:ln>
                    <a:solidFill>
                      <a:srgbClr val="505050"/>
                    </a:solidFill>
                    <a:effectLst/>
                    <a:uLnTx/>
                    <a:uFillTx/>
                  </a:rPr>
                  <a:t>AWS</a:t>
                </a:r>
              </a:p>
            </p:txBody>
          </p:sp>
        </p:grpSp>
      </p:grpSp>
    </p:spTree>
    <p:extLst>
      <p:ext uri="{BB962C8B-B14F-4D97-AF65-F5344CB8AC3E}">
        <p14:creationId xmlns:p14="http://schemas.microsoft.com/office/powerpoint/2010/main" val="19168074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Out-of-the-box security posture assessments</a:t>
            </a:r>
          </a:p>
        </p:txBody>
      </p:sp>
      <p:sp>
        <p:nvSpPr>
          <p:cNvPr id="3" name="Text Placeholder 2"/>
          <p:cNvSpPr>
            <a:spLocks noGrp="1"/>
          </p:cNvSpPr>
          <p:nvPr>
            <p:ph type="body" sz="quarter" idx="10"/>
          </p:nvPr>
        </p:nvSpPr>
        <p:spPr>
          <a:xfrm>
            <a:off x="274638" y="1212850"/>
            <a:ext cx="11887200" cy="5078313"/>
          </a:xfrm>
        </p:spPr>
        <p:txBody>
          <a:bodyPr/>
          <a:lstStyle/>
          <a:p>
            <a:r>
              <a:rPr lang="en-US" dirty="0"/>
              <a:t>Update</a:t>
            </a:r>
          </a:p>
          <a:p>
            <a:pPr lvl="1"/>
            <a:r>
              <a:rPr lang="en-US" dirty="0"/>
              <a:t>View the update and patching status on all your servers</a:t>
            </a:r>
          </a:p>
          <a:p>
            <a:pPr lvl="1"/>
            <a:endParaRPr lang="en-US" dirty="0"/>
          </a:p>
          <a:p>
            <a:r>
              <a:rPr lang="en-US" dirty="0"/>
              <a:t>Antimalware</a:t>
            </a:r>
          </a:p>
          <a:p>
            <a:pPr lvl="1"/>
            <a:r>
              <a:rPr lang="en-US" dirty="0"/>
              <a:t>Discover antimalware software deployed and your current protection state</a:t>
            </a:r>
          </a:p>
          <a:p>
            <a:pPr lvl="1"/>
            <a:endParaRPr lang="en-US" dirty="0"/>
          </a:p>
          <a:p>
            <a:r>
              <a:rPr lang="en-US" dirty="0"/>
              <a:t>Security Configuration Baseline</a:t>
            </a:r>
          </a:p>
          <a:p>
            <a:pPr lvl="1"/>
            <a:r>
              <a:rPr lang="en-US" dirty="0"/>
              <a:t>Assess best practice security configuration rules on all of your computers</a:t>
            </a:r>
            <a:br>
              <a:rPr lang="en-US" dirty="0"/>
            </a:br>
            <a:endParaRPr lang="en-US" dirty="0"/>
          </a:p>
          <a:p>
            <a:r>
              <a:rPr lang="en-US" dirty="0"/>
              <a:t>Identity</a:t>
            </a:r>
          </a:p>
          <a:p>
            <a:pPr lvl="1"/>
            <a:r>
              <a:rPr lang="en-US" dirty="0"/>
              <a:t>Snapshot of the identities that access your servers</a:t>
            </a:r>
          </a:p>
        </p:txBody>
      </p:sp>
      <p:grpSp>
        <p:nvGrpSpPr>
          <p:cNvPr id="4" name="Group 3"/>
          <p:cNvGrpSpPr>
            <a:grpSpLocks noChangeAspect="1"/>
          </p:cNvGrpSpPr>
          <p:nvPr/>
        </p:nvGrpSpPr>
        <p:grpSpPr>
          <a:xfrm>
            <a:off x="10942637" y="5478462"/>
            <a:ext cx="1377091" cy="1377090"/>
            <a:chOff x="4968840" y="2646614"/>
            <a:chExt cx="2291491" cy="2291490"/>
          </a:xfrm>
        </p:grpSpPr>
        <p:sp>
          <p:nvSpPr>
            <p:cNvPr id="5" name="Oval 4"/>
            <p:cNvSpPr/>
            <p:nvPr/>
          </p:nvSpPr>
          <p:spPr bwMode="auto">
            <a:xfrm>
              <a:off x="4968840" y="2646614"/>
              <a:ext cx="2291491" cy="2291490"/>
            </a:xfrm>
            <a:prstGeom prst="ellipse">
              <a:avLst/>
            </a:prstGeom>
            <a:solidFill>
              <a:srgbClr val="FFFFFF"/>
            </a:solid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p:nvPicPr>
          <p:blipFill>
            <a:blip r:embed="rId2"/>
            <a:stretch>
              <a:fillRect/>
            </a:stretch>
          </p:blipFill>
          <p:spPr>
            <a:xfrm>
              <a:off x="5146542" y="2822459"/>
              <a:ext cx="1981218" cy="1981218"/>
            </a:xfrm>
            <a:prstGeom prst="rect">
              <a:avLst/>
            </a:prstGeom>
          </p:spPr>
        </p:pic>
      </p:grpSp>
    </p:spTree>
    <p:extLst>
      <p:ext uri="{BB962C8B-B14F-4D97-AF65-F5344CB8AC3E}">
        <p14:creationId xmlns:p14="http://schemas.microsoft.com/office/powerpoint/2010/main" val="39546325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Threat Intelligence</a:t>
            </a:r>
          </a:p>
        </p:txBody>
      </p:sp>
      <p:sp>
        <p:nvSpPr>
          <p:cNvPr id="3" name="Text Placeholder 2"/>
          <p:cNvSpPr>
            <a:spLocks noGrp="1"/>
          </p:cNvSpPr>
          <p:nvPr>
            <p:ph type="body" sz="quarter" idx="10"/>
          </p:nvPr>
        </p:nvSpPr>
        <p:spPr>
          <a:xfrm>
            <a:off x="274638" y="1212850"/>
            <a:ext cx="11887200" cy="5478423"/>
          </a:xfrm>
        </p:spPr>
        <p:txBody>
          <a:bodyPr/>
          <a:lstStyle/>
          <a:p>
            <a:r>
              <a:rPr lang="en-US" dirty="0"/>
              <a:t>OMS Security comes with Threat Intelligence feed</a:t>
            </a:r>
          </a:p>
          <a:p>
            <a:pPr lvl="1"/>
            <a:r>
              <a:rPr lang="en-US" dirty="0"/>
              <a:t>Based on the leading vendors in this market and Microsoft own intelligence</a:t>
            </a:r>
          </a:p>
          <a:p>
            <a:pPr lvl="1"/>
            <a:r>
              <a:rPr lang="en-US" dirty="0"/>
              <a:t>No need to purchase anything </a:t>
            </a:r>
          </a:p>
          <a:p>
            <a:pPr lvl="1"/>
            <a:endParaRPr lang="en-US" dirty="0"/>
          </a:p>
          <a:p>
            <a:r>
              <a:rPr lang="en-US" dirty="0"/>
              <a:t>Log records are cross-correlated and enriched</a:t>
            </a:r>
          </a:p>
          <a:p>
            <a:pPr lvl="1"/>
            <a:r>
              <a:rPr lang="en-US" dirty="0"/>
              <a:t>Relevant log records are matched to find traffic involving malicious IP addresses</a:t>
            </a:r>
          </a:p>
          <a:p>
            <a:pPr lvl="1"/>
            <a:r>
              <a:rPr lang="en-US" dirty="0"/>
              <a:t>No need for complex integrations</a:t>
            </a:r>
          </a:p>
          <a:p>
            <a:pPr lvl="1"/>
            <a:endParaRPr lang="en-US" dirty="0"/>
          </a:p>
          <a:p>
            <a:r>
              <a:rPr lang="en-US" dirty="0"/>
              <a:t>Search and visualize threats on maps</a:t>
            </a:r>
          </a:p>
          <a:p>
            <a:pPr lvl="1"/>
            <a:r>
              <a:rPr lang="en-US" dirty="0"/>
              <a:t>Records are geo-tagged</a:t>
            </a:r>
          </a:p>
          <a:p>
            <a:pPr lvl="1"/>
            <a:endParaRPr lang="en-US" dirty="0"/>
          </a:p>
          <a:p>
            <a:r>
              <a:rPr lang="en-US" dirty="0"/>
              <a:t>Full threat report with on the adversary</a:t>
            </a:r>
          </a:p>
        </p:txBody>
      </p:sp>
      <p:grpSp>
        <p:nvGrpSpPr>
          <p:cNvPr id="13" name="Group 12"/>
          <p:cNvGrpSpPr>
            <a:grpSpLocks noChangeAspect="1"/>
          </p:cNvGrpSpPr>
          <p:nvPr/>
        </p:nvGrpSpPr>
        <p:grpSpPr>
          <a:xfrm>
            <a:off x="10942637" y="5478462"/>
            <a:ext cx="1377091" cy="1377090"/>
            <a:chOff x="4968840" y="2646614"/>
            <a:chExt cx="2291491" cy="2291490"/>
          </a:xfrm>
        </p:grpSpPr>
        <p:sp>
          <p:nvSpPr>
            <p:cNvPr id="14" name="Oval 13"/>
            <p:cNvSpPr/>
            <p:nvPr/>
          </p:nvSpPr>
          <p:spPr bwMode="auto">
            <a:xfrm>
              <a:off x="4968840" y="2646614"/>
              <a:ext cx="2291491" cy="2291490"/>
            </a:xfrm>
            <a:prstGeom prst="ellipse">
              <a:avLst/>
            </a:prstGeom>
            <a:solidFill>
              <a:srgbClr val="FFFFFF"/>
            </a:solid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5" name="Picture 14"/>
            <p:cNvPicPr>
              <a:picLocks noChangeAspect="1"/>
            </p:cNvPicPr>
            <p:nvPr/>
          </p:nvPicPr>
          <p:blipFill>
            <a:blip r:embed="rId2"/>
            <a:stretch>
              <a:fillRect/>
            </a:stretch>
          </p:blipFill>
          <p:spPr>
            <a:xfrm>
              <a:off x="5146542" y="2822459"/>
              <a:ext cx="1981218" cy="1981218"/>
            </a:xfrm>
            <a:prstGeom prst="rect">
              <a:avLst/>
            </a:prstGeom>
          </p:spPr>
        </p:pic>
      </p:grpSp>
    </p:spTree>
    <p:extLst>
      <p:ext uri="{BB962C8B-B14F-4D97-AF65-F5344CB8AC3E}">
        <p14:creationId xmlns:p14="http://schemas.microsoft.com/office/powerpoint/2010/main" val="39200962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Detection Analytics</a:t>
            </a:r>
          </a:p>
        </p:txBody>
      </p:sp>
      <p:sp>
        <p:nvSpPr>
          <p:cNvPr id="3" name="Text Placeholder 2"/>
          <p:cNvSpPr>
            <a:spLocks noGrp="1"/>
          </p:cNvSpPr>
          <p:nvPr>
            <p:ph type="body" sz="quarter" idx="10"/>
          </p:nvPr>
        </p:nvSpPr>
        <p:spPr>
          <a:xfrm>
            <a:off x="274638" y="1212850"/>
            <a:ext cx="11887200" cy="4124206"/>
          </a:xfrm>
        </p:spPr>
        <p:txBody>
          <a:bodyPr/>
          <a:lstStyle/>
          <a:p>
            <a:r>
              <a:rPr lang="en-US" dirty="0"/>
              <a:t>Built-in advanced detection analytics</a:t>
            </a:r>
          </a:p>
          <a:p>
            <a:pPr lvl="1"/>
            <a:r>
              <a:rPr lang="en-US" dirty="0"/>
              <a:t>Hundreds of detection rules and patterns based on common security events</a:t>
            </a:r>
          </a:p>
          <a:p>
            <a:pPr lvl="1"/>
            <a:r>
              <a:rPr lang="en-US" dirty="0"/>
              <a:t>Behavioral and machine learning tools calibrated for low false-positive</a:t>
            </a:r>
          </a:p>
          <a:p>
            <a:pPr lvl="1"/>
            <a:endParaRPr lang="en-US" dirty="0"/>
          </a:p>
          <a:p>
            <a:r>
              <a:rPr lang="en-US" dirty="0"/>
              <a:t>Always current, constantly updated</a:t>
            </a:r>
          </a:p>
          <a:p>
            <a:pPr lvl="1"/>
            <a:r>
              <a:rPr lang="en-US" dirty="0"/>
              <a:t>Our security research team is constantly analyzing new threats and update the analytics</a:t>
            </a:r>
          </a:p>
          <a:p>
            <a:pPr lvl="1"/>
            <a:endParaRPr lang="en-US" dirty="0"/>
          </a:p>
          <a:p>
            <a:r>
              <a:rPr lang="en-US" dirty="0"/>
              <a:t>Integrated with Microsoft ATA</a:t>
            </a:r>
          </a:p>
          <a:p>
            <a:pPr lvl="1"/>
            <a:r>
              <a:rPr lang="en-US" dirty="0"/>
              <a:t>Microsoft Advanced Threat Analytics (ATA) detections are normalized and presented side-by-side</a:t>
            </a:r>
          </a:p>
        </p:txBody>
      </p:sp>
      <p:grpSp>
        <p:nvGrpSpPr>
          <p:cNvPr id="4" name="Group 3"/>
          <p:cNvGrpSpPr>
            <a:grpSpLocks noChangeAspect="1"/>
          </p:cNvGrpSpPr>
          <p:nvPr/>
        </p:nvGrpSpPr>
        <p:grpSpPr>
          <a:xfrm>
            <a:off x="10942637" y="5478462"/>
            <a:ext cx="1379558" cy="1379557"/>
            <a:chOff x="8949288" y="2646614"/>
            <a:chExt cx="2291491" cy="2291490"/>
          </a:xfrm>
        </p:grpSpPr>
        <p:sp>
          <p:nvSpPr>
            <p:cNvPr id="5" name="Oval 4"/>
            <p:cNvSpPr/>
            <p:nvPr/>
          </p:nvSpPr>
          <p:spPr bwMode="auto">
            <a:xfrm>
              <a:off x="8949288" y="2646614"/>
              <a:ext cx="2291491" cy="2291490"/>
            </a:xfrm>
            <a:prstGeom prst="ellipse">
              <a:avLst/>
            </a:prstGeom>
            <a:solidFill>
              <a:srgbClr val="FFFFFF"/>
            </a:solidFill>
            <a:ln w="98425" cap="flat" cmpd="sng" algn="ctr">
              <a:solidFill>
                <a:srgbClr val="0072C6"/>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p:nvPicPr>
          <p:blipFill>
            <a:blip r:embed="rId2"/>
            <a:stretch>
              <a:fillRect/>
            </a:stretch>
          </p:blipFill>
          <p:spPr>
            <a:xfrm>
              <a:off x="9554147" y="3017909"/>
              <a:ext cx="1202883" cy="1478351"/>
            </a:xfrm>
            <a:prstGeom prst="rect">
              <a:avLst/>
            </a:prstGeom>
          </p:spPr>
        </p:pic>
      </p:grpSp>
    </p:spTree>
    <p:extLst>
      <p:ext uri="{BB962C8B-B14F-4D97-AF65-F5344CB8AC3E}">
        <p14:creationId xmlns:p14="http://schemas.microsoft.com/office/powerpoint/2010/main" val="39012934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8458199" cy="1181862"/>
          </a:xfrm>
        </p:spPr>
        <p:txBody>
          <a:bodyPr/>
          <a:lstStyle/>
          <a:p>
            <a:r>
              <a:rPr lang="en-US" sz="7200" dirty="0"/>
              <a:t>Starting from zero</a:t>
            </a:r>
          </a:p>
        </p:txBody>
      </p:sp>
      <p:pic>
        <p:nvPicPr>
          <p:cNvPr id="9" name="Picture 8"/>
          <p:cNvPicPr>
            <a:picLocks noChangeAspect="1"/>
          </p:cNvPicPr>
          <p:nvPr/>
        </p:nvPicPr>
        <p:blipFill rotWithShape="1">
          <a:blip r:embed="rId3"/>
          <a:srcRect l="45904" t="38675" r="35256" b="19116"/>
          <a:stretch/>
        </p:blipFill>
        <p:spPr>
          <a:xfrm>
            <a:off x="9026549" y="1841078"/>
            <a:ext cx="1656185" cy="2952328"/>
          </a:xfrm>
          <a:prstGeom prst="rect">
            <a:avLst/>
          </a:prstGeom>
        </p:spPr>
      </p:pic>
      <p:pic>
        <p:nvPicPr>
          <p:cNvPr id="11" name="Picture 10"/>
          <p:cNvPicPr>
            <a:picLocks noChangeAspect="1"/>
          </p:cNvPicPr>
          <p:nvPr/>
        </p:nvPicPr>
        <p:blipFill rotWithShape="1">
          <a:blip r:embed="rId3"/>
          <a:srcRect l="33" t="23307" r="88499" b="55732"/>
          <a:stretch/>
        </p:blipFill>
        <p:spPr>
          <a:xfrm flipV="1">
            <a:off x="8594501" y="3317242"/>
            <a:ext cx="642392" cy="1260140"/>
          </a:xfrm>
          <a:prstGeom prst="rect">
            <a:avLst/>
          </a:prstGeom>
        </p:spPr>
      </p:pic>
      <p:pic>
        <p:nvPicPr>
          <p:cNvPr id="12" name="Picture 11"/>
          <p:cNvPicPr>
            <a:picLocks noChangeAspect="1"/>
          </p:cNvPicPr>
          <p:nvPr/>
        </p:nvPicPr>
        <p:blipFill rotWithShape="1">
          <a:blip r:embed="rId4"/>
          <a:srcRect t="75031"/>
          <a:stretch/>
        </p:blipFill>
        <p:spPr>
          <a:xfrm>
            <a:off x="8378477" y="4624076"/>
            <a:ext cx="2756916" cy="1458943"/>
          </a:xfrm>
          <a:prstGeom prst="rect">
            <a:avLst/>
          </a:prstGeom>
        </p:spPr>
      </p:pic>
      <p:grpSp>
        <p:nvGrpSpPr>
          <p:cNvPr id="19" name="Group 18"/>
          <p:cNvGrpSpPr/>
          <p:nvPr/>
        </p:nvGrpSpPr>
        <p:grpSpPr>
          <a:xfrm>
            <a:off x="8113961" y="4422082"/>
            <a:ext cx="1348584" cy="1010160"/>
            <a:chOff x="8058545" y="4412846"/>
            <a:chExt cx="1348584" cy="1010160"/>
          </a:xfrm>
        </p:grpSpPr>
        <p:pic>
          <p:nvPicPr>
            <p:cNvPr id="17" name="Picture 16"/>
            <p:cNvPicPr>
              <a:picLocks noChangeAspect="1"/>
            </p:cNvPicPr>
            <p:nvPr/>
          </p:nvPicPr>
          <p:blipFill rotWithShape="1">
            <a:blip r:embed="rId5"/>
            <a:srcRect r="68944" b="80674"/>
            <a:stretch/>
          </p:blipFill>
          <p:spPr>
            <a:xfrm>
              <a:off x="8058545" y="4412846"/>
              <a:ext cx="1348584" cy="837456"/>
            </a:xfrm>
            <a:prstGeom prst="rect">
              <a:avLst/>
            </a:prstGeom>
          </p:spPr>
        </p:pic>
        <p:sp>
          <p:nvSpPr>
            <p:cNvPr id="18" name="Rectangle 17"/>
            <p:cNvSpPr/>
            <p:nvPr/>
          </p:nvSpPr>
          <p:spPr bwMode="auto">
            <a:xfrm>
              <a:off x="8540965" y="5231830"/>
              <a:ext cx="393204" cy="191176"/>
            </a:xfrm>
            <a:prstGeom prst="rect">
              <a:avLst/>
            </a:prstGeom>
            <a:solidFill>
              <a:srgbClr val="0078D7"/>
            </a:solidFill>
            <a:ln>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pic>
        <p:nvPicPr>
          <p:cNvPr id="20" name="Picture 19"/>
          <p:cNvPicPr>
            <a:picLocks noChangeAspect="1"/>
          </p:cNvPicPr>
          <p:nvPr/>
        </p:nvPicPr>
        <p:blipFill rotWithShape="1">
          <a:blip r:embed="rId4"/>
          <a:srcRect l="23507" t="28634" r="26867" b="54113"/>
          <a:stretch/>
        </p:blipFill>
        <p:spPr>
          <a:xfrm>
            <a:off x="9010222" y="1936264"/>
            <a:ext cx="1368152" cy="1008113"/>
          </a:xfrm>
          <a:prstGeom prst="rect">
            <a:avLst/>
          </a:prstGeom>
        </p:spPr>
      </p:pic>
      <p:sp>
        <p:nvSpPr>
          <p:cNvPr id="21" name="Rectangle 20"/>
          <p:cNvSpPr/>
          <p:nvPr/>
        </p:nvSpPr>
        <p:spPr bwMode="auto">
          <a:xfrm rot="1742732">
            <a:off x="10024663" y="1816481"/>
            <a:ext cx="464522" cy="290741"/>
          </a:xfrm>
          <a:prstGeom prst="rect">
            <a:avLst/>
          </a:prstGeom>
          <a:solidFill>
            <a:srgbClr val="0078D7"/>
          </a:solidFill>
          <a:ln>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2" name="Rectangle 21"/>
          <p:cNvSpPr/>
          <p:nvPr/>
        </p:nvSpPr>
        <p:spPr bwMode="auto">
          <a:xfrm rot="18301091">
            <a:off x="8790846" y="1758036"/>
            <a:ext cx="656067" cy="347346"/>
          </a:xfrm>
          <a:prstGeom prst="rect">
            <a:avLst/>
          </a:prstGeom>
          <a:solidFill>
            <a:srgbClr val="0078D7"/>
          </a:solidFill>
          <a:ln>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23" name="Picture 22"/>
          <p:cNvPicPr>
            <a:picLocks noChangeAspect="1"/>
          </p:cNvPicPr>
          <p:nvPr/>
        </p:nvPicPr>
        <p:blipFill rotWithShape="1">
          <a:blip r:embed="rId4"/>
          <a:srcRect l="53894" t="22699" b="43222"/>
          <a:stretch/>
        </p:blipFill>
        <p:spPr>
          <a:xfrm>
            <a:off x="9850839" y="1589849"/>
            <a:ext cx="1271118" cy="1991288"/>
          </a:xfrm>
          <a:prstGeom prst="rect">
            <a:avLst/>
          </a:prstGeom>
        </p:spPr>
      </p:pic>
    </p:spTree>
    <p:extLst>
      <p:ext uri="{BB962C8B-B14F-4D97-AF65-F5344CB8AC3E}">
        <p14:creationId xmlns:p14="http://schemas.microsoft.com/office/powerpoint/2010/main" val="444651453"/>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5-50033_TR23_TR-TV_Template">
  <a:themeElements>
    <a:clrScheme name="TR23 Green">
      <a:dk1>
        <a:srgbClr val="505050"/>
      </a:dk1>
      <a:lt1>
        <a:srgbClr val="FFFFFF"/>
      </a:lt1>
      <a:dk2>
        <a:srgbClr val="107C10"/>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3_TR-TV_Template.potx [Read-Only]" id="{FB259C66-2F39-4777-A420-537BD67CCDCE}" vid="{7473FFEA-30BF-450C-9F9D-1F5918798F0B}"/>
    </a:ext>
  </a:extLst>
</a:theme>
</file>

<file path=ppt/theme/theme6.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Meir Mendelovich, Eliav  Levi</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BRK3328</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sharepoint/v3"/>
    <ds:schemaRef ds:uri="http://purl.org/dc/terms/"/>
    <ds:schemaRef ds:uri="http://purl.org/dc/dcmitype/"/>
    <ds:schemaRef ds:uri="http://schemas.microsoft.com/office/infopath/2007/PartnerControls"/>
    <ds:schemaRef ds:uri="http://schemas.openxmlformats.org/package/2006/metadata/core-properties"/>
    <ds:schemaRef ds:uri="8ff673fc-3231-4e3a-893b-6d7f7cd32766"/>
    <ds:schemaRef ds:uri="230e9df3-be65-4c73-a93b-d1236ebd677e"/>
    <ds:schemaRef ds:uri="http://schemas.microsoft.com/office/2006/documentManagement/types"/>
    <ds:schemaRef ds:uri="01c77077-aee4-4b5f-bd4e-9cd40a6fff2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4</TotalTime>
  <Words>1682</Words>
  <Application>Microsoft Office PowerPoint</Application>
  <PresentationFormat>Custom</PresentationFormat>
  <Paragraphs>384</Paragraphs>
  <Slides>21</Slides>
  <Notes>14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Arial</vt:lpstr>
      <vt:lpstr>Calibri</vt:lpstr>
      <vt:lpstr>Comic Sans MS</vt:lpstr>
      <vt:lpstr>Consolas</vt:lpstr>
      <vt:lpstr>Segoe UI</vt:lpstr>
      <vt:lpstr>Segoe UI Light</vt:lpstr>
      <vt:lpstr>Wingdings</vt:lpstr>
      <vt:lpstr>5-50002_Ignite_Breakout_Template</vt:lpstr>
      <vt:lpstr>6-30537_Envision 2016 Concurrent Template_Dark</vt:lpstr>
      <vt:lpstr>1_5-50002_Ignite_Breakout_Template</vt:lpstr>
      <vt:lpstr>2_5-50002_Ignite_Breakout_Template</vt:lpstr>
      <vt:lpstr>5-50033_TR23_TR-TV_Template</vt:lpstr>
      <vt:lpstr>3_5-50002_Ignite_Breakout_Template</vt:lpstr>
      <vt:lpstr>Assess security posture of your datacenter in under one hour using OMS</vt:lpstr>
      <vt:lpstr>The Challenge</vt:lpstr>
      <vt:lpstr>Quick overview of OMS Security</vt:lpstr>
      <vt:lpstr>OMS Security – Securing the hybrid datacenter</vt:lpstr>
      <vt:lpstr>Bring all of your security data to OMS</vt:lpstr>
      <vt:lpstr>Out-of-the-box security posture assessments</vt:lpstr>
      <vt:lpstr>Integrated Threat Intelligence</vt:lpstr>
      <vt:lpstr>Advanced Detection Analytics</vt:lpstr>
      <vt:lpstr>Starting from zero</vt:lpstr>
      <vt:lpstr>Meet Contoso99</vt:lpstr>
      <vt:lpstr>How much time would it take to deploy security monitoring for Contoso99?</vt:lpstr>
      <vt:lpstr>Setup steps</vt:lpstr>
      <vt:lpstr>Under the hood</vt:lpstr>
      <vt:lpstr>OMS Security Architecture</vt:lpstr>
      <vt:lpstr>You are now a hero!</vt:lpstr>
      <vt:lpstr>Call to action:  Try OMS on your servers/desktops  Go to http://oms.microsoft.com and sign-in It takes minutes to get up and running It is free for small deployments </vt:lpstr>
      <vt:lpstr>PowerPoint Presentation</vt:lpstr>
      <vt:lpstr>PowerPoint Presentation</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 security posture of your datacenter in under one hour using Operations Management Suite</dc:title>
  <dc:subject>&lt;Speech title here&gt;</dc:subject>
  <dc:creator>MS Events 0077</dc:creator>
  <cp:keywords>Microsoft 2016</cp:keywords>
  <dc:description>Template: Mitchell Derrey, Silverfox Productions_x000d_
Formatting: _x000d_
Audience Type:</dc:description>
  <cp:lastModifiedBy>MS Events 0093</cp:lastModifiedBy>
  <cp:revision>2</cp:revision>
  <dcterms:created xsi:type="dcterms:W3CDTF">2016-09-28T12:18:58Z</dcterms:created>
  <dcterms:modified xsi:type="dcterms:W3CDTF">2016-09-28T16:26:52Z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