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4.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5.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6.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7.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8.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4" r:id="rId7"/>
    <p:sldMasterId id="2147484391" r:id="rId8"/>
    <p:sldMasterId id="2147484413" r:id="rId9"/>
    <p:sldMasterId id="2147484425" r:id="rId10"/>
    <p:sldMasterId id="2147484447" r:id="rId11"/>
    <p:sldMasterId id="2147484470" r:id="rId12"/>
  </p:sldMasterIdLst>
  <p:notesMasterIdLst>
    <p:notesMasterId r:id="rId75"/>
  </p:notesMasterIdLst>
  <p:handoutMasterIdLst>
    <p:handoutMasterId r:id="rId76"/>
  </p:handoutMasterIdLst>
  <p:sldIdLst>
    <p:sldId id="1393" r:id="rId13"/>
    <p:sldId id="1411" r:id="rId14"/>
    <p:sldId id="1412" r:id="rId15"/>
    <p:sldId id="1413" r:id="rId16"/>
    <p:sldId id="1435" r:id="rId17"/>
    <p:sldId id="1441" r:id="rId18"/>
    <p:sldId id="1460" r:id="rId19"/>
    <p:sldId id="1440" r:id="rId20"/>
    <p:sldId id="1318" r:id="rId21"/>
    <p:sldId id="1415" r:id="rId22"/>
    <p:sldId id="1414" r:id="rId23"/>
    <p:sldId id="1459" r:id="rId24"/>
    <p:sldId id="1436" r:id="rId25"/>
    <p:sldId id="1485" r:id="rId26"/>
    <p:sldId id="1370" r:id="rId27"/>
    <p:sldId id="1458" r:id="rId28"/>
    <p:sldId id="1428" r:id="rId29"/>
    <p:sldId id="1425" r:id="rId30"/>
    <p:sldId id="1429" r:id="rId31"/>
    <p:sldId id="1431" r:id="rId32"/>
    <p:sldId id="1437" r:id="rId33"/>
    <p:sldId id="1432" r:id="rId34"/>
    <p:sldId id="1433" r:id="rId35"/>
    <p:sldId id="1430" r:id="rId36"/>
    <p:sldId id="1434" r:id="rId37"/>
    <p:sldId id="1364" r:id="rId38"/>
    <p:sldId id="1484" r:id="rId39"/>
    <p:sldId id="1418" r:id="rId40"/>
    <p:sldId id="1442" r:id="rId41"/>
    <p:sldId id="1443" r:id="rId42"/>
    <p:sldId id="1444" r:id="rId43"/>
    <p:sldId id="1445" r:id="rId44"/>
    <p:sldId id="1446" r:id="rId45"/>
    <p:sldId id="1447" r:id="rId46"/>
    <p:sldId id="1448" r:id="rId47"/>
    <p:sldId id="1475" r:id="rId48"/>
    <p:sldId id="1476" r:id="rId49"/>
    <p:sldId id="1477" r:id="rId50"/>
    <p:sldId id="1478" r:id="rId51"/>
    <p:sldId id="1479" r:id="rId52"/>
    <p:sldId id="1480" r:id="rId53"/>
    <p:sldId id="1481" r:id="rId54"/>
    <p:sldId id="1482" r:id="rId55"/>
    <p:sldId id="1469" r:id="rId56"/>
    <p:sldId id="1470" r:id="rId57"/>
    <p:sldId id="1473" r:id="rId58"/>
    <p:sldId id="1474" r:id="rId59"/>
    <p:sldId id="1483" r:id="rId60"/>
    <p:sldId id="1419" r:id="rId61"/>
    <p:sldId id="1420" r:id="rId62"/>
    <p:sldId id="1451" r:id="rId63"/>
    <p:sldId id="1452" r:id="rId64"/>
    <p:sldId id="1453" r:id="rId65"/>
    <p:sldId id="1454" r:id="rId66"/>
    <p:sldId id="1455" r:id="rId67"/>
    <p:sldId id="1422" r:id="rId68"/>
    <p:sldId id="1457" r:id="rId69"/>
    <p:sldId id="1377" r:id="rId70"/>
    <p:sldId id="1424" r:id="rId71"/>
    <p:sldId id="1405" r:id="rId72"/>
    <p:sldId id="1486" r:id="rId73"/>
    <p:sldId id="1326" r:id="rId7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83B01"/>
    <a:srgbClr val="292929"/>
    <a:srgbClr val="BAD80A"/>
    <a:srgbClr val="002060"/>
    <a:srgbClr val="0078D7"/>
    <a:srgbClr val="FF8C00"/>
    <a:srgbClr val="A80000"/>
    <a:srgbClr val="D2D2D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01" autoAdjust="0"/>
    <p:restoredTop sz="90830" autoAdjust="0"/>
  </p:normalViewPr>
  <p:slideViewPr>
    <p:cSldViewPr snapToGrid="0">
      <p:cViewPr varScale="1">
        <p:scale>
          <a:sx n="66" d="100"/>
          <a:sy n="66" d="100"/>
        </p:scale>
        <p:origin x="48" y="64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varScale="1">
        <p:scale>
          <a:sx n="83" d="100"/>
          <a:sy n="83" d="100"/>
        </p:scale>
        <p:origin x="2328"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16" Type="http://schemas.openxmlformats.org/officeDocument/2006/relationships/slide" Target="slides/slide4.xml"/><Relationship Id="rId11" Type="http://schemas.openxmlformats.org/officeDocument/2006/relationships/slideMaster" Target="slideMasters/slideMaster8.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49.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59.xml"/><Relationship Id="rId2" Type="http://schemas.openxmlformats.org/officeDocument/2006/relationships/customXml" Target="../customXml/item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Ignite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9/29/2016 3:54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Ignite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9/29/2016 3:54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6661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945565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272321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Microsoft Ignite 2015</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9/29/2016 3:54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4172625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TechReady 17</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91B1D17-881D-492C-B0A9-B253E1C93C2A}" type="datetime1">
              <a:rPr lang="en-US" smtClean="0"/>
              <a:t>9/29/2016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610055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Ignite 2015</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9/29/2016 3:54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14998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525414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724244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518329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809452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870838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3:54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2601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669062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758578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553958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45</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481633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78622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551055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17450045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122887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25069408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1704347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3:54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489632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28359679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3:54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57497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9/29/2016 3:54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62</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782844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489746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406282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845108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48100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t>9/29/2016 3:54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7535739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7.jp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0885871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77066722"/>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5547093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539315"/>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368071"/>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13018"/>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003794"/>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740888"/>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Copyright Microsoft Corporation. All rights reserved.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579201103"/>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077999493"/>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Section Slide">
    <p:bg>
      <p:bgPr>
        <a:solidFill>
          <a:srgbClr val="D2D2D2"/>
        </a:solidFill>
        <a:effectLst/>
      </p:bgPr>
    </p:bg>
    <p:spTree>
      <p:nvGrpSpPr>
        <p:cNvPr id="1" name=""/>
        <p:cNvGrpSpPr/>
        <p:nvPr/>
      </p:nvGrpSpPr>
      <p:grpSpPr>
        <a:xfrm>
          <a:off x="0" y="0"/>
          <a:ext cx="0" cy="0"/>
          <a:chOff x="0" y="0"/>
          <a:chExt cx="0" cy="0"/>
        </a:xfrm>
      </p:grpSpPr>
      <p:sp>
        <p:nvSpPr>
          <p:cNvPr id="12" name="Rectangle 11"/>
          <p:cNvSpPr>
            <a:spLocks/>
          </p:cNvSpPr>
          <p:nvPr userDrawn="1"/>
        </p:nvSpPr>
        <p:spPr>
          <a:xfrm>
            <a:off x="0" y="0"/>
            <a:ext cx="12436475" cy="6994525"/>
          </a:xfrm>
          <a:prstGeom prst="rect">
            <a:avLst/>
          </a:prstGeom>
          <a:solidFill>
            <a:srgbClr val="002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448" dirty="0"/>
          </a:p>
        </p:txBody>
      </p:sp>
      <p:sp>
        <p:nvSpPr>
          <p:cNvPr id="13" name="Title 1"/>
          <p:cNvSpPr>
            <a:spLocks noGrp="1" noChangeAspect="1"/>
          </p:cNvSpPr>
          <p:nvPr>
            <p:ph type="title"/>
          </p:nvPr>
        </p:nvSpPr>
        <p:spPr>
          <a:xfrm>
            <a:off x="217702" y="2800762"/>
            <a:ext cx="12001072" cy="2361529"/>
          </a:xfrm>
          <a:prstGeom prst="rect">
            <a:avLst/>
          </a:prstGeom>
        </p:spPr>
        <p:txBody>
          <a:bodyPr lIns="91440" tIns="91440" bIns="91440" anchor="t"/>
          <a:lstStyle>
            <a:lvl1pPr algn="l">
              <a:defRPr sz="6118">
                <a:solidFill>
                  <a:srgbClr val="FFFFFF"/>
                </a:solidFill>
                <a:latin typeface="Segoe UI Light"/>
                <a:cs typeface="Segoe UI Light"/>
              </a:defRPr>
            </a:lvl1pPr>
          </a:lstStyle>
          <a:p>
            <a:r>
              <a:rPr lang="en-US" dirty="0"/>
              <a:t>Click to edit Master title style</a:t>
            </a:r>
          </a:p>
        </p:txBody>
      </p:sp>
    </p:spTree>
    <p:extLst>
      <p:ext uri="{BB962C8B-B14F-4D97-AF65-F5344CB8AC3E}">
        <p14:creationId xmlns:p14="http://schemas.microsoft.com/office/powerpoint/2010/main" val="526082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chemeClr val="tx1"/>
                    </a:gs>
                    <a:gs pos="53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9143937" cy="1828007"/>
          </a:xfrm>
          <a:noFill/>
        </p:spPr>
        <p:txBody>
          <a:bodyPr lIns="182880" tIns="146304" rIns="182880" bIns="146304">
            <a:noAutofit/>
          </a:bodyPr>
          <a:lstStyle>
            <a:lvl1pPr marL="0" indent="0">
              <a:spcBef>
                <a:spcPts val="0"/>
              </a:spcBef>
              <a:buNone/>
              <a:defRPr sz="3600" spc="0" baseline="0">
                <a:gradFill>
                  <a:gsLst>
                    <a:gs pos="5833">
                      <a:schemeClr val="tx1"/>
                    </a:gs>
                    <a:gs pos="53000">
                      <a:schemeClr val="tx1"/>
                    </a:gs>
                  </a:gsLst>
                  <a:lin ang="5400000" scaled="0"/>
                </a:gradFill>
                <a:latin typeface="+mj-lt"/>
              </a:defRPr>
            </a:lvl1pPr>
          </a:lstStyle>
          <a:p>
            <a:pPr lvl="0"/>
            <a:r>
              <a:rPr lang="en-US" dirty="0"/>
              <a:t>Speaker Name</a:t>
            </a:r>
          </a:p>
        </p:txBody>
      </p:sp>
      <p:sp>
        <p:nvSpPr>
          <p:cNvPr id="2" name="Footer Placeholder 1"/>
          <p:cNvSpPr>
            <a:spLocks noGrp="1"/>
          </p:cNvSpPr>
          <p:nvPr>
            <p:ph type="ftr" sz="quarter" idx="13"/>
          </p:nvPr>
        </p:nvSpPr>
        <p:spPr/>
        <p:txBody>
          <a:bodyPr/>
          <a:lstStyle/>
          <a:p>
            <a:r>
              <a:rPr lang="en-US"/>
              <a:t>Microsoft Confidential - Under NDA</a:t>
            </a:r>
          </a:p>
        </p:txBody>
      </p:sp>
      <p:sp>
        <p:nvSpPr>
          <p:cNvPr id="3" name="Slide Number Placeholder 2"/>
          <p:cNvSpPr>
            <a:spLocks noGrp="1"/>
          </p:cNvSpPr>
          <p:nvPr>
            <p:ph type="sldNum" sz="quarter" idx="14"/>
          </p:nvPr>
        </p:nvSpPr>
        <p:spPr/>
        <p:txBody>
          <a:bodyPr/>
          <a:lstStyle/>
          <a:p>
            <a:fld id="{27258FFF-F925-446B-8502-81C933981705}" type="slidenum">
              <a:rPr lang="en-US" smtClean="0"/>
              <a:pPr/>
              <a:t>‹#›</a:t>
            </a:fld>
            <a:endParaRPr lang="en-US"/>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64354" y="479775"/>
            <a:ext cx="1639084" cy="359162"/>
          </a:xfrm>
          <a:prstGeom prst="rect">
            <a:avLst/>
          </a:prstGeom>
        </p:spPr>
      </p:pic>
    </p:spTree>
    <p:extLst>
      <p:ext uri="{BB962C8B-B14F-4D97-AF65-F5344CB8AC3E}">
        <p14:creationId xmlns:p14="http://schemas.microsoft.com/office/powerpoint/2010/main" val="37514171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ank Blue">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232171"/>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7908453"/>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6818253"/>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436475" cy="1257442"/>
          </a:xfrm>
        </p:spPr>
        <p:txBody>
          <a:bodyPr lIns="393192" tIns="393192" bIns="91440">
            <a:normAutofit/>
          </a:bodyPr>
          <a:lstStyle>
            <a:lvl1pPr marL="0" indent="0">
              <a:buNone/>
              <a:defRPr sz="4488">
                <a:solidFill>
                  <a:srgbClr val="505050"/>
                </a:solidFill>
              </a:defRPr>
            </a:lvl1pPr>
          </a:lstStyle>
          <a:p>
            <a:pPr lvl="0"/>
            <a:r>
              <a:rPr lang="en-US" dirty="0"/>
              <a:t>Title</a:t>
            </a:r>
          </a:p>
        </p:txBody>
      </p:sp>
      <p:sp>
        <p:nvSpPr>
          <p:cNvPr id="8" name="Text Placeholder 7"/>
          <p:cNvSpPr>
            <a:spLocks noGrp="1"/>
          </p:cNvSpPr>
          <p:nvPr>
            <p:ph type="body" sz="quarter" idx="11" hasCustomPrompt="1"/>
          </p:nvPr>
        </p:nvSpPr>
        <p:spPr>
          <a:xfrm>
            <a:off x="0" y="1267759"/>
            <a:ext cx="12436475" cy="536775"/>
          </a:xfrm>
        </p:spPr>
        <p:txBody>
          <a:bodyPr lIns="393192" tIns="45720" bIns="91440"/>
          <a:lstStyle>
            <a:lvl1pPr marL="0" indent="0">
              <a:buNone/>
              <a:defRPr sz="2856">
                <a:solidFill>
                  <a:schemeClr val="tx2"/>
                </a:solidFill>
              </a:defRPr>
            </a:lvl1pPr>
            <a:lvl2pPr marL="466298" indent="0">
              <a:buNone/>
              <a:defRPr/>
            </a:lvl2pPr>
          </a:lstStyle>
          <a:p>
            <a:pPr lvl="0"/>
            <a:r>
              <a:rPr lang="en-US" dirty="0"/>
              <a:t>Subtitle</a:t>
            </a:r>
          </a:p>
        </p:txBody>
      </p:sp>
    </p:spTree>
    <p:extLst>
      <p:ext uri="{BB962C8B-B14F-4D97-AF65-F5344CB8AC3E}">
        <p14:creationId xmlns:p14="http://schemas.microsoft.com/office/powerpoint/2010/main" val="1920566822"/>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192309"/>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13116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solidFill>
                  <a:schemeClr val="bg1"/>
                </a:solidFill>
              </a:defRPr>
            </a:lvl1pPr>
          </a:lstStyle>
          <a:p>
            <a:r>
              <a:rPr lang="en-US" dirty="0"/>
              <a:t>Section title</a:t>
            </a:r>
          </a:p>
        </p:txBody>
      </p:sp>
    </p:spTree>
    <p:extLst>
      <p:ext uri="{BB962C8B-B14F-4D97-AF65-F5344CB8AC3E}">
        <p14:creationId xmlns:p14="http://schemas.microsoft.com/office/powerpoint/2010/main" val="813752791"/>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6747818"/>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9075832" y="6380761"/>
            <a:ext cx="2798207" cy="372394"/>
          </a:xfrm>
          <a:prstGeom prst="rect">
            <a:avLst/>
          </a:prstGeom>
        </p:spPr>
        <p:txBody>
          <a:bodyPr/>
          <a:lstStyle/>
          <a:p>
            <a:pPr defTabSz="932597">
              <a:defRPr/>
            </a:pPr>
            <a:fld id="{0A164282-434E-41D4-9582-783D542A7B68}" type="slidenum">
              <a:rPr lang="en-US" sz="1836" smtClean="0">
                <a:solidFill>
                  <a:srgbClr val="505050"/>
                </a:solidFill>
              </a:rPr>
              <a:pPr defTabSz="932597">
                <a:defRPr/>
              </a:pPr>
              <a:t>‹#›</a:t>
            </a:fld>
            <a:endParaRPr lang="en-US" sz="1836">
              <a:solidFill>
                <a:srgbClr val="505050"/>
              </a:solidFill>
            </a:endParaRPr>
          </a:p>
        </p:txBody>
      </p:sp>
    </p:spTree>
    <p:extLst>
      <p:ext uri="{BB962C8B-B14F-4D97-AF65-F5344CB8AC3E}">
        <p14:creationId xmlns:p14="http://schemas.microsoft.com/office/powerpoint/2010/main" val="2489898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8329"/>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Slide Blue">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4084025264"/>
      </p:ext>
    </p:extLst>
  </p:cSld>
  <p:clrMapOvr>
    <a:masterClrMapping/>
  </p:clrMapOvr>
  <p:transition>
    <p:fade/>
  </p:transition>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Box &amp; Photo">
    <p:bg bwMode="ltGray">
      <p:bgPr>
        <a:solidFill>
          <a:schemeClr val="accent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a:t>Click to edit Master title style</a:t>
            </a:r>
          </a:p>
        </p:txBody>
      </p:sp>
    </p:spTree>
    <p:extLst>
      <p:ext uri="{BB962C8B-B14F-4D97-AF65-F5344CB8AC3E}">
        <p14:creationId xmlns:p14="http://schemas.microsoft.com/office/powerpoint/2010/main" val="3369616494"/>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7977822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mall 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p>
        </p:txBody>
      </p:sp>
    </p:spTree>
    <p:extLst>
      <p:ext uri="{BB962C8B-B14F-4D97-AF65-F5344CB8AC3E}">
        <p14:creationId xmlns:p14="http://schemas.microsoft.com/office/powerpoint/2010/main" val="1156115384"/>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Title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a:t>Click to edit Master title style </a:t>
            </a:r>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27569111"/>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mp; 8 Categories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a:t>Click to edit Master title style</a:t>
            </a:r>
          </a:p>
        </p:txBody>
      </p:sp>
      <p:sp>
        <p:nvSpPr>
          <p:cNvPr id="22" name="Text Placeholder 26"/>
          <p:cNvSpPr>
            <a:spLocks noGrp="1"/>
          </p:cNvSpPr>
          <p:nvPr>
            <p:ph type="body" sz="quarter" idx="38" hasCustomPrompt="1"/>
          </p:nvPr>
        </p:nvSpPr>
        <p:spPr>
          <a:xfrm>
            <a:off x="279340" y="4137018"/>
            <a:ext cx="2743200" cy="2560671"/>
          </a:xfrm>
          <a:prstGeom prst="rect">
            <a:avLst/>
          </a:prstGeom>
          <a:solidFill>
            <a:srgbClr val="00188F"/>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830576436"/>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925701" cy="1828766"/>
          </a:xfrm>
        </p:spPr>
        <p:txBody>
          <a:bodyPr/>
          <a:lstStyle>
            <a:lvl1pPr>
              <a:defRPr sz="5800">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a:t>Click to edit Master text styles</a:t>
            </a:r>
          </a:p>
        </p:txBody>
      </p:sp>
    </p:spTree>
    <p:extLst>
      <p:ext uri="{BB962C8B-B14F-4D97-AF65-F5344CB8AC3E}">
        <p14:creationId xmlns:p14="http://schemas.microsoft.com/office/powerpoint/2010/main" val="2735560012"/>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725175" cy="914365"/>
          </a:xfrm>
        </p:spPr>
        <p:txBody>
          <a:bodyPr/>
          <a:lstStyle>
            <a:lvl1pPr>
              <a:defRPr sz="5800">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51211293"/>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564754" cy="1828766"/>
          </a:xfrm>
        </p:spPr>
        <p:txBody>
          <a:bodyPr/>
          <a:lstStyle>
            <a:lvl1pPr>
              <a:defRPr sz="5800">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a:t>Click to edit Master text styles</a:t>
            </a:r>
          </a:p>
        </p:txBody>
      </p:sp>
    </p:spTree>
    <p:extLst>
      <p:ext uri="{BB962C8B-B14F-4D97-AF65-F5344CB8AC3E}">
        <p14:creationId xmlns:p14="http://schemas.microsoft.com/office/powerpoint/2010/main" val="30644446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0265343" cy="914365"/>
          </a:xfrm>
        </p:spPr>
        <p:txBody>
          <a:bodyPr/>
          <a:lstStyle>
            <a:lvl1pPr>
              <a:defRPr sz="5800">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31515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mp;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a:t>Click to edit Master text styles</a:t>
            </a:r>
          </a:p>
        </p:txBody>
      </p:sp>
    </p:spTree>
    <p:extLst>
      <p:ext uri="{BB962C8B-B14F-4D97-AF65-F5344CB8AC3E}">
        <p14:creationId xmlns:p14="http://schemas.microsoft.com/office/powerpoint/2010/main" val="114597895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a:t>Click to edit Master text styles</a:t>
            </a:r>
          </a:p>
        </p:txBody>
      </p:sp>
    </p:spTree>
    <p:extLst>
      <p:ext uri="{BB962C8B-B14F-4D97-AF65-F5344CB8AC3E}">
        <p14:creationId xmlns:p14="http://schemas.microsoft.com/office/powerpoint/2010/main" val="13983884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1611377340"/>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Only">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2666101669"/>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379630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41922635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729034202"/>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8245775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Title &amp; 8 Categories">
    <p:bg bwMode="ltGray">
      <p:bgRef idx="1001">
        <a:schemeClr val="bg1"/>
      </p:bgRef>
    </p:bg>
    <p:spTree>
      <p:nvGrpSpPr>
        <p:cNvPr id="1" name=""/>
        <p:cNvGrpSpPr/>
        <p:nvPr/>
      </p:nvGrpSpPr>
      <p:grpSpPr>
        <a:xfrm>
          <a:off x="0" y="0"/>
          <a:ext cx="0" cy="0"/>
          <a:chOff x="0" y="0"/>
          <a:chExt cx="0" cy="0"/>
        </a:xfrm>
      </p:grpSpPr>
      <p:sp>
        <p:nvSpPr>
          <p:cNvPr id="10" name="Text Placeholder 4"/>
          <p:cNvSpPr>
            <a:spLocks noGrp="1"/>
          </p:cNvSpPr>
          <p:nvPr>
            <p:ph type="body" sz="quarter" idx="10"/>
          </p:nvPr>
        </p:nvSpPr>
        <p:spPr>
          <a:xfrm>
            <a:off x="274819" y="276986"/>
            <a:ext cx="6400614" cy="654538"/>
          </a:xfrm>
          <a:prstGeom prst="rect">
            <a:avLst/>
          </a:prstGeom>
        </p:spPr>
        <p:txBody>
          <a:bodyPr lIns="182880" tIns="146304" rIns="182880" bIns="146304" anchor="t" anchorCtr="0">
            <a:noAutofit/>
          </a:bodyPr>
          <a:lstStyle>
            <a:lvl1pPr marL="0" indent="0">
              <a:lnSpc>
                <a:spcPts val="2800"/>
              </a:lnSpc>
              <a:spcBef>
                <a:spcPts val="0"/>
              </a:spcBef>
              <a:buFontTx/>
              <a:buNone/>
              <a:defRPr sz="2400">
                <a:gradFill>
                  <a:gsLst>
                    <a:gs pos="46903">
                      <a:schemeClr val="tx1"/>
                    </a:gs>
                    <a:gs pos="83000">
                      <a:schemeClr val="tx1"/>
                    </a:gs>
                  </a:gsLst>
                  <a:lin ang="5400000" scaled="0"/>
                </a:gra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a:t>Click to edit Master text styles</a:t>
            </a:r>
          </a:p>
        </p:txBody>
      </p:sp>
      <p:sp>
        <p:nvSpPr>
          <p:cNvPr id="9" name="Text Placeholder 26"/>
          <p:cNvSpPr>
            <a:spLocks noGrp="1"/>
          </p:cNvSpPr>
          <p:nvPr>
            <p:ph type="body" sz="quarter" idx="38" hasCustomPrompt="1"/>
          </p:nvPr>
        </p:nvSpPr>
        <p:spPr>
          <a:xfrm>
            <a:off x="278045" y="4137018"/>
            <a:ext cx="2743200" cy="2560671"/>
          </a:xfrm>
          <a:prstGeom prst="rect">
            <a:avLst/>
          </a:prstGeom>
          <a:solidFill>
            <a:srgbClr val="00188F"/>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1" name="Text Placeholder 26"/>
          <p:cNvSpPr>
            <a:spLocks noGrp="1"/>
          </p:cNvSpPr>
          <p:nvPr>
            <p:ph type="body" sz="quarter" idx="39" hasCustomPrompt="1"/>
          </p:nvPr>
        </p:nvSpPr>
        <p:spPr>
          <a:xfrm>
            <a:off x="3143336"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2" name="Text Placeholder 26"/>
          <p:cNvSpPr>
            <a:spLocks noGrp="1"/>
          </p:cNvSpPr>
          <p:nvPr>
            <p:ph type="body" sz="quarter" idx="41" hasCustomPrompt="1"/>
          </p:nvPr>
        </p:nvSpPr>
        <p:spPr>
          <a:xfrm>
            <a:off x="8873347"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3" name="Text Placeholder 26"/>
          <p:cNvSpPr>
            <a:spLocks noGrp="1"/>
          </p:cNvSpPr>
          <p:nvPr>
            <p:ph type="body" sz="quarter" idx="42" hasCustomPrompt="1"/>
          </p:nvPr>
        </p:nvSpPr>
        <p:spPr>
          <a:xfrm>
            <a:off x="6008341"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4" name="Text Placeholder 26"/>
          <p:cNvSpPr>
            <a:spLocks noGrp="1"/>
          </p:cNvSpPr>
          <p:nvPr>
            <p:ph type="body" sz="quarter" idx="29" hasCustomPrompt="1"/>
          </p:nvPr>
        </p:nvSpPr>
        <p:spPr>
          <a:xfrm>
            <a:off x="278045" y="1274472"/>
            <a:ext cx="2743200"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5" name="Text Placeholder 26"/>
          <p:cNvSpPr>
            <a:spLocks noGrp="1"/>
          </p:cNvSpPr>
          <p:nvPr>
            <p:ph type="body" sz="quarter" idx="30" hasCustomPrompt="1"/>
          </p:nvPr>
        </p:nvSpPr>
        <p:spPr>
          <a:xfrm>
            <a:off x="3143251" y="1274472"/>
            <a:ext cx="2742914"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6" name="Text Placeholder 26"/>
          <p:cNvSpPr>
            <a:spLocks noGrp="1"/>
          </p:cNvSpPr>
          <p:nvPr>
            <p:ph type="body" sz="quarter" idx="32" hasCustomPrompt="1"/>
          </p:nvPr>
        </p:nvSpPr>
        <p:spPr>
          <a:xfrm>
            <a:off x="6008171" y="1274472"/>
            <a:ext cx="2742914"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
        <p:nvSpPr>
          <p:cNvPr id="17" name="Text Placeholder 26"/>
          <p:cNvSpPr>
            <a:spLocks noGrp="1"/>
          </p:cNvSpPr>
          <p:nvPr>
            <p:ph type="body" sz="quarter" idx="33" hasCustomPrompt="1"/>
          </p:nvPr>
        </p:nvSpPr>
        <p:spPr>
          <a:xfrm>
            <a:off x="8873092" y="1274472"/>
            <a:ext cx="2742914"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4100680498"/>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9271738"/>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8336438"/>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7892005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9297732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5801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98993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7827596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042460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7340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406766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496949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26884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5373495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23415721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196146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44014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115826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9558975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6644787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0415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8727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631120"/>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1167220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8404576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2308875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73941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73547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91711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6020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04360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96969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85546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024860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5904692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21003906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1172087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3261796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096891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4671777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1634353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39780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3167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74965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2415080"/>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0208459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6504129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10" name="Picture 9"/>
          <p:cNvPicPr>
            <a:picLocks noChangeAspect="1"/>
          </p:cNvPicPr>
          <p:nvPr userDrawn="1"/>
        </p:nvPicPr>
        <p:blipFill>
          <a:blip r:embed="rId3"/>
          <a:stretch>
            <a:fillRect/>
          </a:stretch>
        </p:blipFill>
        <p:spPr>
          <a:xfrm>
            <a:off x="-246501" y="1965643"/>
            <a:ext cx="7899548"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1201984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587"/>
            <a:ext cx="12430199" cy="6991986"/>
          </a:xfrm>
          <a:prstGeom prst="rect">
            <a:avLst/>
          </a:prstGeom>
          <a:noFill/>
          <a:ln>
            <a:noFill/>
          </a:ln>
        </p:spPr>
      </p:pic>
      <p:sp>
        <p:nvSpPr>
          <p:cNvPr id="3" name="Rectangle 2"/>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38" y="2119165"/>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
        <p:nvSpPr>
          <p:cNvPr id="9" name="Rectangle 8"/>
          <p:cNvSpPr/>
          <p:nvPr userDrawn="1"/>
        </p:nvSpPr>
        <p:spPr>
          <a:xfrm>
            <a:off x="293752" y="3040063"/>
            <a:ext cx="4333238" cy="784830"/>
          </a:xfrm>
          <a:prstGeom prst="rect">
            <a:avLst/>
          </a:prstGeom>
        </p:spPr>
        <p:txBody>
          <a:bodyPr wrap="none" anchor="ctr">
            <a:spAutoFit/>
          </a:bodyPr>
          <a:lstStyle/>
          <a:p>
            <a:pPr algn="r" defTabSz="1165834" rtl="0" eaLnBrk="1" latinLnBrk="0" hangingPunct="1">
              <a:lnSpc>
                <a:spcPct val="90000"/>
              </a:lnSpc>
              <a:spcBef>
                <a:spcPct val="0"/>
              </a:spcBef>
              <a:buNone/>
            </a:pPr>
            <a:r>
              <a:rPr lang="en-US" sz="5000" b="0" kern="1200" cap="none" spc="-125" baseline="0" noProof="0" dirty="0">
                <a:ln w="3175">
                  <a:noFill/>
                </a:ln>
                <a:gradFill>
                  <a:gsLst>
                    <a:gs pos="84066">
                      <a:srgbClr val="000000"/>
                    </a:gs>
                    <a:gs pos="57576">
                      <a:srgbClr val="000000"/>
                    </a:gs>
                  </a:gsLst>
                  <a:lin ang="5400000" scaled="0"/>
                </a:gradFill>
                <a:effectLst/>
                <a:latin typeface="+mj-lt"/>
                <a:ea typeface="+mn-ea"/>
                <a:cs typeface="Segoe UI" pitchFamily="34" charset="0"/>
              </a:rPr>
              <a:t>Spark the future.</a:t>
            </a:r>
            <a:endParaRPr lang="en-US" sz="5000" b="0" kern="1200" cap="none" spc="-125" baseline="0" dirty="0">
              <a:ln w="3175">
                <a:noFill/>
              </a:ln>
              <a:gradFill>
                <a:gsLst>
                  <a:gs pos="84066">
                    <a:srgbClr val="000000"/>
                  </a:gs>
                  <a:gs pos="57576">
                    <a:srgbClr val="000000"/>
                  </a:gs>
                </a:gsLst>
                <a:lin ang="5400000" scaled="0"/>
              </a:gradFill>
              <a:effectLst/>
              <a:latin typeface="+mj-lt"/>
              <a:ea typeface="+mn-ea"/>
              <a:cs typeface="Segoe UI" pitchFamily="34" charset="0"/>
            </a:endParaRPr>
          </a:p>
        </p:txBody>
      </p:sp>
      <p:sp>
        <p:nvSpPr>
          <p:cNvPr id="10" name="Rectangle 9"/>
          <p:cNvSpPr/>
          <p:nvPr userDrawn="1"/>
        </p:nvSpPr>
        <p:spPr>
          <a:xfrm>
            <a:off x="2441776" y="4617847"/>
            <a:ext cx="2185214" cy="715581"/>
          </a:xfrm>
          <a:prstGeom prst="rect">
            <a:avLst/>
          </a:prstGeom>
        </p:spPr>
        <p:txBody>
          <a:bodyPr wrap="none" anchor="ctr">
            <a:spAutoFit/>
          </a:bodyPr>
          <a:lstStyle/>
          <a:p>
            <a:pPr algn="r" defTabSz="1165834" rtl="0" eaLnBrk="1" latinLnBrk="0" hangingPunct="1">
              <a:lnSpc>
                <a:spcPct val="90000"/>
              </a:lnSpc>
              <a:spcBef>
                <a:spcPct val="0"/>
              </a:spcBef>
              <a:buNone/>
            </a:pPr>
            <a: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t>May 4 – 8, 2015</a:t>
            </a:r>
            <a:b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br>
            <a: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t>Chicago, IL</a:t>
            </a:r>
            <a:endParaRPr lang="en-US" sz="2250" b="0" kern="1200" cap="none" spc="0" baseline="0" dirty="0">
              <a:ln w="3175">
                <a:noFill/>
              </a:ln>
              <a:gradFill>
                <a:gsLst>
                  <a:gs pos="84066">
                    <a:srgbClr val="000000"/>
                  </a:gs>
                  <a:gs pos="57576">
                    <a:srgbClr val="000000"/>
                  </a:gs>
                </a:gsLst>
                <a:lin ang="5400000" scaled="0"/>
              </a:gradFill>
              <a:effectLst/>
              <a:latin typeface="+mn-lt"/>
              <a:ea typeface="+mn-ea"/>
              <a:cs typeface="Segoe UI" pitchFamily="34"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510" y="4088040"/>
            <a:ext cx="2494315" cy="384949"/>
          </a:xfrm>
          <a:prstGeom prst="rect">
            <a:avLst/>
          </a:prstGeom>
        </p:spPr>
      </p:pic>
    </p:spTree>
    <p:extLst>
      <p:ext uri="{BB962C8B-B14F-4D97-AF65-F5344CB8AC3E}">
        <p14:creationId xmlns:p14="http://schemas.microsoft.com/office/powerpoint/2010/main" val="4005860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901062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8311417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16105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602902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4993561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4472800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77760683"/>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57939518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7086326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8313093"/>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51350664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7833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017422"/>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350003"/>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192165"/>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4868863"/>
            <a:ext cx="12436475"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9822" y="6294476"/>
            <a:ext cx="45719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gradFill>
                  <a:gsLst>
                    <a:gs pos="12389">
                      <a:srgbClr val="FFFFFF"/>
                    </a:gs>
                    <a:gs pos="54000">
                      <a:srgbClr val="FFFFFF"/>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230" y="5580859"/>
            <a:ext cx="3291840" cy="701671"/>
          </a:xfrm>
          <a:prstGeom prst="rect">
            <a:avLst/>
          </a:prstGeom>
        </p:spPr>
      </p:pic>
    </p:spTree>
    <p:extLst>
      <p:ext uri="{BB962C8B-B14F-4D97-AF65-F5344CB8AC3E}">
        <p14:creationId xmlns:p14="http://schemas.microsoft.com/office/powerpoint/2010/main" val="20893663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23108075"/>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3916963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26710710"/>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220540"/>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a:t>Section title</a:t>
            </a:r>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a:t>Speaker Name</a:t>
            </a:r>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3487386943"/>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3"/>
            <a:ext cx="8219813" cy="1828800"/>
          </a:xfrm>
        </p:spPr>
        <p:txBody>
          <a:bodyPr/>
          <a:lstStyle>
            <a:lvl1pPr>
              <a:defRPr sz="5999" baseline="0"/>
            </a:lvl1pPr>
          </a:lstStyle>
          <a:p>
            <a:r>
              <a:rPr lang="en-US"/>
              <a:t>Click to edit Master title style</a:t>
            </a:r>
            <a:endParaRPr lang="en-US" dirty="0"/>
          </a:p>
        </p:txBody>
      </p:sp>
      <p:sp>
        <p:nvSpPr>
          <p:cNvPr id="3" name="TextBox 7"/>
          <p:cNvSpPr txBox="1"/>
          <p:nvPr userDrawn="1"/>
        </p:nvSpPr>
        <p:spPr bwMode="white">
          <a:xfrm>
            <a:off x="4327496" y="6697629"/>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1496767"/>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Title and Content 3">
    <p:spTree>
      <p:nvGrpSpPr>
        <p:cNvPr id="1" name=""/>
        <p:cNvGrpSpPr/>
        <p:nvPr/>
      </p:nvGrpSpPr>
      <p:grpSpPr>
        <a:xfrm>
          <a:off x="0" y="0"/>
          <a:ext cx="0" cy="0"/>
          <a:chOff x="0" y="0"/>
          <a:chExt cx="0" cy="0"/>
        </a:xfrm>
      </p:grpSpPr>
      <p:sp>
        <p:nvSpPr>
          <p:cNvPr id="9" name="Title 1"/>
          <p:cNvSpPr>
            <a:spLocks noGrp="1"/>
          </p:cNvSpPr>
          <p:nvPr>
            <p:ph type="title"/>
          </p:nvPr>
        </p:nvSpPr>
        <p:spPr>
          <a:xfrm>
            <a:off x="0" y="1"/>
            <a:ext cx="12436475" cy="1243471"/>
          </a:xfrm>
          <a:prstGeom prst="rect">
            <a:avLst/>
          </a:prstGeom>
          <a:solidFill>
            <a:srgbClr val="0A5BBA">
              <a:alpha val="89804"/>
            </a:srgbClr>
          </a:solidFill>
        </p:spPr>
        <p:txBody>
          <a:bodyPr lIns="182880" tIns="91440" rIns="91440" bIns="91440" anchor="ctr">
            <a:normAutofit/>
          </a:bodyPr>
          <a:lstStyle>
            <a:lvl1pPr>
              <a:defRPr sz="3264" baseline="0">
                <a:solidFill>
                  <a:schemeClr val="bg1"/>
                </a:solidFill>
                <a:latin typeface="+mn-lt"/>
              </a:defRPr>
            </a:lvl1pPr>
          </a:lstStyle>
          <a:p>
            <a:pPr lvl="0"/>
            <a:endParaRPr lang="en-US" dirty="0"/>
          </a:p>
        </p:txBody>
      </p:sp>
      <p:sp>
        <p:nvSpPr>
          <p:cNvPr id="5" name="Content Placeholder 2"/>
          <p:cNvSpPr>
            <a:spLocks noGrp="1"/>
          </p:cNvSpPr>
          <p:nvPr>
            <p:ph idx="1"/>
          </p:nvPr>
        </p:nvSpPr>
        <p:spPr>
          <a:xfrm>
            <a:off x="621825" y="1243471"/>
            <a:ext cx="11192827" cy="4973884"/>
          </a:xfrm>
          <a:noFill/>
        </p:spPr>
        <p:txBody>
          <a:bodyPr lIns="182880" tIns="91440" rIns="91440" bIns="91440">
            <a:normAutofit/>
          </a:bodyPr>
          <a:lstStyle>
            <a:lvl1pPr marL="310873" indent="-310873">
              <a:lnSpc>
                <a:spcPct val="100000"/>
              </a:lnSpc>
              <a:buFont typeface="Arial" pitchFamily="34" charset="0"/>
              <a:buChar char="•"/>
              <a:defRPr/>
            </a:lvl1pPr>
            <a:lvl2pPr marL="621746" indent="-306555">
              <a:lnSpc>
                <a:spcPct val="100000"/>
              </a:lnSpc>
              <a:buFont typeface="Arial" pitchFamily="34" charset="0"/>
              <a:buChar char="•"/>
              <a:defRPr/>
            </a:lvl2pPr>
            <a:lvl3pPr marL="932619" indent="-310873">
              <a:lnSpc>
                <a:spcPct val="100000"/>
              </a:lnSpc>
              <a:buFont typeface="Arial" pitchFamily="34" charset="0"/>
              <a:buChar char="•"/>
              <a:defRPr/>
            </a:lvl3pPr>
            <a:lvl4pPr marL="1243493" indent="-310873">
              <a:lnSpc>
                <a:spcPct val="100000"/>
              </a:lnSpc>
              <a:buFont typeface="Arial" pitchFamily="34" charset="0"/>
              <a:buChar char="•"/>
              <a:defRPr/>
            </a:lvl4pPr>
            <a:lvl5pPr marL="1554366" indent="-310873">
              <a:lnSpc>
                <a:spcPct val="100000"/>
              </a:lnSpc>
              <a:buFont typeface="Arial" pitchFamily="34" charset="0"/>
              <a:buChar char="•"/>
              <a:defRPr/>
            </a:lvl5pPr>
            <a:lvl6pPr>
              <a:lnSpc>
                <a:spcPct val="100000"/>
              </a:lnSpc>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2467047629"/>
      </p:ext>
    </p:extLst>
  </p:cSld>
  <p:clrMapOvr>
    <a:masterClrMapping/>
  </p:clrMapOvr>
  <p:transition>
    <p:fade/>
  </p:transition>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Blank - Blue">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5407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Single column Blue with bullets">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6400799" cy="1982081"/>
          </a:xfrm>
        </p:spPr>
        <p:txBody>
          <a:bodyPr wrap="square">
            <a:spAutoFit/>
          </a:bodyPr>
          <a:lstStyle>
            <a:lvl1pPr marL="400050" indent="-400050">
              <a:spcBef>
                <a:spcPts val="1224"/>
              </a:spcBef>
              <a:buClr>
                <a:srgbClr val="92D050"/>
              </a:buClr>
              <a:buSzPct val="100000"/>
              <a:buFont typeface="Wingdings" panose="05000000000000000000" pitchFamily="2" charset="2"/>
              <a:buChar char="ü"/>
              <a:defRPr sz="3200">
                <a:gradFill>
                  <a:gsLst>
                    <a:gs pos="82500">
                      <a:schemeClr val="tx1"/>
                    </a:gs>
                    <a:gs pos="43000">
                      <a:schemeClr val="tx1"/>
                    </a:gs>
                  </a:gsLst>
                  <a:lin ang="5400000" scaled="0"/>
                </a:gradFill>
              </a:defRPr>
            </a:lvl1pPr>
            <a:lvl2pPr marL="685800" indent="-285750">
              <a:buClr>
                <a:srgbClr val="92D050"/>
              </a:buClr>
              <a:buSzPct val="100000"/>
              <a:buFont typeface="Wingdings" panose="05000000000000000000" pitchFamily="2" charset="2"/>
              <a:buChar char="ü"/>
              <a:defRPr sz="2400">
                <a:gradFill>
                  <a:gsLst>
                    <a:gs pos="82500">
                      <a:schemeClr val="tx1"/>
                    </a:gs>
                    <a:gs pos="43000">
                      <a:schemeClr val="tx1"/>
                    </a:gs>
                  </a:gsLst>
                  <a:lin ang="5400000" scaled="0"/>
                </a:gradFill>
              </a:defRPr>
            </a:lvl2pPr>
            <a:lvl3pPr marL="698500" indent="273050">
              <a:buClr>
                <a:srgbClr val="92D050"/>
              </a:buClr>
              <a:buSzPct val="100000"/>
              <a:buFont typeface="Wingdings" panose="05000000000000000000" pitchFamily="2" charset="2"/>
              <a:buChar char="ü"/>
              <a:tabLst/>
              <a:defRPr sz="2000">
                <a:gradFill>
                  <a:gsLst>
                    <a:gs pos="82500">
                      <a:schemeClr val="tx1"/>
                    </a:gs>
                    <a:gs pos="43000">
                      <a:schemeClr val="tx1"/>
                    </a:gs>
                  </a:gsLst>
                  <a:lin ang="5400000" scaled="0"/>
                </a:gradFill>
              </a:defRPr>
            </a:lvl3pPr>
            <a:lvl4pPr marL="971550" indent="228600">
              <a:buClr>
                <a:srgbClr val="92D050"/>
              </a:buClr>
              <a:buSzPct val="100000"/>
              <a:buFont typeface="Wingdings" panose="05000000000000000000" pitchFamily="2" charset="2"/>
              <a:buChar char="ü"/>
              <a:defRPr>
                <a:gradFill>
                  <a:gsLst>
                    <a:gs pos="82500">
                      <a:schemeClr val="tx1"/>
                    </a:gs>
                    <a:gs pos="43000">
                      <a:schemeClr val="tx1"/>
                    </a:gs>
                  </a:gsLst>
                  <a:lin ang="5400000" scaled="0"/>
                </a:gradFill>
              </a:defRPr>
            </a:lvl4pPr>
            <a:lvl5pPr marL="1200150" indent="-228600">
              <a:buClr>
                <a:srgbClr val="92D050"/>
              </a:buClr>
              <a:buSzPct val="100000"/>
              <a:buFont typeface="Wingdings" panose="05000000000000000000" pitchFamily="2" charset="2"/>
              <a:buChar char="ü"/>
              <a:tabLst/>
              <a:defRPr>
                <a:gradFill>
                  <a:gsLst>
                    <a:gs pos="82500">
                      <a:schemeClr val="tx1"/>
                    </a:gs>
                    <a:gs pos="43000">
                      <a:schemeClr val="tx1"/>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p:cNvSpPr/>
          <p:nvPr userDrawn="1"/>
        </p:nvSpPr>
        <p:spPr>
          <a:xfrm>
            <a:off x="1588" y="5326063"/>
            <a:ext cx="12434887" cy="1668462"/>
          </a:xfrm>
          <a:prstGeom prst="rect">
            <a:avLst/>
          </a:prstGeom>
          <a:solidFill>
            <a:srgbClr val="89C4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8" name="Freeform 99"/>
          <p:cNvSpPr>
            <a:spLocks noChangeAspect="1"/>
          </p:cNvSpPr>
          <p:nvPr userDrawn="1"/>
        </p:nvSpPr>
        <p:spPr bwMode="black">
          <a:xfrm>
            <a:off x="484188" y="5600359"/>
            <a:ext cx="576262" cy="422275"/>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chemeClr val="tx1"/>
          </a:solidFill>
          <a:ln>
            <a:noFill/>
          </a:ln>
          <a:extLst/>
        </p:spPr>
        <p:txBody>
          <a:bodyPr lIns="69953" tIns="34976" rIns="69953" bIns="34976"/>
          <a:lstStyle/>
          <a:p>
            <a:pPr>
              <a:defRPr/>
            </a:pPr>
            <a:endParaRPr lang="en-US" sz="1350" dirty="0">
              <a:solidFill>
                <a:srgbClr val="000000"/>
              </a:solidFill>
            </a:endParaRPr>
          </a:p>
        </p:txBody>
      </p:sp>
      <p:grpSp>
        <p:nvGrpSpPr>
          <p:cNvPr id="9" name="Group 8"/>
          <p:cNvGrpSpPr>
            <a:grpSpLocks/>
          </p:cNvGrpSpPr>
          <p:nvPr userDrawn="1"/>
        </p:nvGrpSpPr>
        <p:grpSpPr bwMode="auto">
          <a:xfrm flipH="1">
            <a:off x="7224713" y="1943100"/>
            <a:ext cx="4313237" cy="3409950"/>
            <a:chOff x="2348247" y="1709773"/>
            <a:chExt cx="7397345" cy="5322534"/>
          </a:xfrm>
        </p:grpSpPr>
        <p:pic>
          <p:nvPicPr>
            <p:cNvPr id="10" name="Picture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48247" y="1709773"/>
              <a:ext cx="3209061" cy="532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0307" y="5211593"/>
              <a:ext cx="5615285" cy="1820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itle 12"/>
          <p:cNvSpPr>
            <a:spLocks noGrp="1"/>
          </p:cNvSpPr>
          <p:nvPr>
            <p:ph type="title"/>
          </p:nvPr>
        </p:nvSpPr>
        <p:spPr/>
        <p:txBody>
          <a:bodyPr/>
          <a:lstStyle>
            <a:lvl1pPr>
              <a:defRPr>
                <a:gradFill>
                  <a:gsLst>
                    <a:gs pos="13750">
                      <a:schemeClr val="tx1"/>
                    </a:gs>
                    <a:gs pos="32000">
                      <a:schemeClr val="tx1"/>
                    </a:gs>
                  </a:gsLst>
                  <a:lin ang="5400000" scaled="0"/>
                </a:gradFill>
              </a:defRPr>
            </a:lvl1pPr>
          </a:lstStyle>
          <a:p>
            <a:r>
              <a:rPr lang="en-US"/>
              <a:t>Click to edit Master title style</a:t>
            </a:r>
          </a:p>
        </p:txBody>
      </p:sp>
      <p:sp>
        <p:nvSpPr>
          <p:cNvPr id="15" name="Text Placeholder 14"/>
          <p:cNvSpPr>
            <a:spLocks noGrp="1"/>
          </p:cNvSpPr>
          <p:nvPr>
            <p:ph type="body" sz="quarter" idx="11" hasCustomPrompt="1"/>
          </p:nvPr>
        </p:nvSpPr>
        <p:spPr>
          <a:xfrm>
            <a:off x="1060450" y="5510788"/>
            <a:ext cx="11101388" cy="627864"/>
          </a:xfrm>
        </p:spPr>
        <p:txBody>
          <a:bodyPr/>
          <a:lstStyle>
            <a:lvl1pPr marL="0" indent="0">
              <a:buFontTx/>
              <a:buNone/>
              <a:defRPr lang="en-US" sz="3200" kern="1200" spc="0" baseline="0" dirty="0" smtClean="0">
                <a:gradFill>
                  <a:gsLst>
                    <a:gs pos="15000">
                      <a:srgbClr val="1E1E1E"/>
                    </a:gs>
                    <a:gs pos="49000">
                      <a:srgbClr val="1E1E1E"/>
                    </a:gs>
                  </a:gsLst>
                  <a:lin ang="5400000" scaled="0"/>
                </a:gradFill>
                <a:latin typeface="+mj-lt"/>
                <a:ea typeface="+mn-ea"/>
                <a:cs typeface="+mn-cs"/>
              </a:defRPr>
            </a:lvl1pPr>
          </a:lstStyle>
          <a:p>
            <a:pPr marL="0" marR="0" lvl="0" indent="0" algn="l" defTabSz="932742" rtl="0" eaLnBrk="1" fontAlgn="auto" latinLnBrk="0" hangingPunct="1">
              <a:lnSpc>
                <a:spcPct val="90000"/>
              </a:lnSpc>
              <a:spcBef>
                <a:spcPct val="20000"/>
              </a:spcBef>
              <a:spcAft>
                <a:spcPts val="0"/>
              </a:spcAft>
              <a:buClrTx/>
              <a:buSzPct val="90000"/>
              <a:buFontTx/>
              <a:buNone/>
              <a:tabLst/>
            </a:pPr>
            <a:r>
              <a:rPr lang="en-US" dirty="0"/>
              <a:t>Potential highlight or call to action goes here</a:t>
            </a:r>
          </a:p>
        </p:txBody>
      </p:sp>
    </p:spTree>
    <p:extLst>
      <p:ext uri="{BB962C8B-B14F-4D97-AF65-F5344CB8AC3E}">
        <p14:creationId xmlns:p14="http://schemas.microsoft.com/office/powerpoint/2010/main" val="376652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5943600" cy="1828786"/>
          </a:xfrm>
          <a:noFill/>
        </p:spPr>
        <p:txBody>
          <a:bodyPr lIns="146304" tIns="91440" rIns="146304" bIns="91440" anchor="t" anchorCtr="0"/>
          <a:lstStyle>
            <a:lvl1pPr>
              <a:defRPr sz="5399" spc="-100" baseline="0">
                <a:gradFill>
                  <a:gsLst>
                    <a:gs pos="91000">
                      <a:schemeClr val="tx1"/>
                    </a:gs>
                    <a:gs pos="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5943600"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grpSp>
        <p:nvGrpSpPr>
          <p:cNvPr id="6" name="Group 5"/>
          <p:cNvGrpSpPr>
            <a:grpSpLocks noChangeAspect="1"/>
          </p:cNvGrpSpPr>
          <p:nvPr userDrawn="1"/>
        </p:nvGrpSpPr>
        <p:grpSpPr bwMode="gray">
          <a:xfrm>
            <a:off x="457519" y="6161742"/>
            <a:ext cx="1681413" cy="360979"/>
            <a:chOff x="457200" y="1643393"/>
            <a:chExt cx="4492753" cy="964540"/>
          </a:xfrm>
        </p:grpSpPr>
        <p:pic>
          <p:nvPicPr>
            <p:cNvPr id="8" name="Picture 7"/>
            <p:cNvPicPr>
              <a:picLocks noChangeAspect="1"/>
            </p:cNvPicPr>
            <p:nvPr/>
          </p:nvPicPr>
          <p:blipFill>
            <a:blip r:embed="rId2"/>
            <a:stretch>
              <a:fillRect/>
            </a:stretch>
          </p:blipFill>
          <p:spPr bwMode="gray">
            <a:xfrm>
              <a:off x="457200" y="1643393"/>
              <a:ext cx="964540" cy="964540"/>
            </a:xfrm>
            <a:prstGeom prst="rect">
              <a:avLst/>
            </a:prstGeom>
          </p:spPr>
        </p:pic>
        <p:sp>
          <p:nvSpPr>
            <p:cNvPr id="10"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7" name="Freeform 6"/>
          <p:cNvSpPr>
            <a:spLocks noEditPoints="1"/>
          </p:cNvSpPr>
          <p:nvPr userDrawn="1"/>
        </p:nvSpPr>
        <p:spPr bwMode="auto">
          <a:xfrm>
            <a:off x="5943600" y="2145489"/>
            <a:ext cx="6218238" cy="3637774"/>
          </a:xfrm>
          <a:custGeom>
            <a:avLst/>
            <a:gdLst>
              <a:gd name="T0" fmla="*/ 1776 w 2020"/>
              <a:gd name="T1" fmla="*/ 1074 h 1182"/>
              <a:gd name="T2" fmla="*/ 1629 w 2020"/>
              <a:gd name="T3" fmla="*/ 1146 h 1182"/>
              <a:gd name="T4" fmla="*/ 1498 w 2020"/>
              <a:gd name="T5" fmla="*/ 1016 h 1182"/>
              <a:gd name="T6" fmla="*/ 1543 w 2020"/>
              <a:gd name="T7" fmla="*/ 901 h 1182"/>
              <a:gd name="T8" fmla="*/ 1585 w 2020"/>
              <a:gd name="T9" fmla="*/ 785 h 1182"/>
              <a:gd name="T10" fmla="*/ 1314 w 2020"/>
              <a:gd name="T11" fmla="*/ 756 h 1182"/>
              <a:gd name="T12" fmla="*/ 1061 w 2020"/>
              <a:gd name="T13" fmla="*/ 640 h 1182"/>
              <a:gd name="T14" fmla="*/ 1032 w 2020"/>
              <a:gd name="T15" fmla="*/ 525 h 1182"/>
              <a:gd name="T16" fmla="*/ 848 w 2020"/>
              <a:gd name="T17" fmla="*/ 409 h 1182"/>
              <a:gd name="T18" fmla="*/ 1553 w 2020"/>
              <a:gd name="T19" fmla="*/ 301 h 1182"/>
              <a:gd name="T20" fmla="*/ 1686 w 2020"/>
              <a:gd name="T21" fmla="*/ 185 h 1182"/>
              <a:gd name="T22" fmla="*/ 1237 w 2020"/>
              <a:gd name="T23" fmla="*/ 70 h 1182"/>
              <a:gd name="T24" fmla="*/ 749 w 2020"/>
              <a:gd name="T25" fmla="*/ 185 h 1182"/>
              <a:gd name="T26" fmla="*/ 721 w 2020"/>
              <a:gd name="T27" fmla="*/ 301 h 1182"/>
              <a:gd name="T28" fmla="*/ 366 w 2020"/>
              <a:gd name="T29" fmla="*/ 344 h 1182"/>
              <a:gd name="T30" fmla="*/ 237 w 2020"/>
              <a:gd name="T31" fmla="*/ 228 h 1182"/>
              <a:gd name="T32" fmla="*/ 318 w 2020"/>
              <a:gd name="T33" fmla="*/ 38 h 1182"/>
              <a:gd name="T34" fmla="*/ 353 w 2020"/>
              <a:gd name="T35" fmla="*/ 264 h 1182"/>
              <a:gd name="T36" fmla="*/ 497 w 2020"/>
              <a:gd name="T37" fmla="*/ 373 h 1182"/>
              <a:gd name="T38" fmla="*/ 180 w 2020"/>
              <a:gd name="T39" fmla="*/ 488 h 1182"/>
              <a:gd name="T40" fmla="*/ 190 w 2020"/>
              <a:gd name="T41" fmla="*/ 604 h 1182"/>
              <a:gd name="T42" fmla="*/ 273 w 2020"/>
              <a:gd name="T43" fmla="*/ 720 h 1182"/>
              <a:gd name="T44" fmla="*/ 377 w 2020"/>
              <a:gd name="T45" fmla="*/ 835 h 1182"/>
              <a:gd name="T46" fmla="*/ 446 w 2020"/>
              <a:gd name="T47" fmla="*/ 951 h 1182"/>
              <a:gd name="T48" fmla="*/ 443 w 2020"/>
              <a:gd name="T49" fmla="*/ 1066 h 1182"/>
              <a:gd name="T50" fmla="*/ 955 w 2020"/>
              <a:gd name="T51" fmla="*/ 1030 h 1182"/>
              <a:gd name="T52" fmla="*/ 912 w 2020"/>
              <a:gd name="T53" fmla="*/ 900 h 1182"/>
              <a:gd name="T54" fmla="*/ 898 w 2020"/>
              <a:gd name="T55" fmla="*/ 785 h 1182"/>
              <a:gd name="T56" fmla="*/ 755 w 2020"/>
              <a:gd name="T57" fmla="*/ 669 h 1182"/>
              <a:gd name="T58" fmla="*/ 798 w 2020"/>
              <a:gd name="T59" fmla="*/ 553 h 1182"/>
              <a:gd name="T60" fmla="*/ 761 w 2020"/>
              <a:gd name="T61" fmla="*/ 438 h 1182"/>
              <a:gd name="T62" fmla="*/ 1592 w 2020"/>
              <a:gd name="T63" fmla="*/ 388 h 1182"/>
              <a:gd name="T64" fmla="*/ 1553 w 2020"/>
              <a:gd name="T65" fmla="*/ 503 h 1182"/>
              <a:gd name="T66" fmla="*/ 1526 w 2020"/>
              <a:gd name="T67" fmla="*/ 619 h 1182"/>
              <a:gd name="T68" fmla="*/ 1454 w 2020"/>
              <a:gd name="T69" fmla="*/ 734 h 1182"/>
              <a:gd name="T70" fmla="*/ 1623 w 2020"/>
              <a:gd name="T71" fmla="*/ 792 h 1182"/>
              <a:gd name="T72" fmla="*/ 1681 w 2020"/>
              <a:gd name="T73" fmla="*/ 879 h 1182"/>
              <a:gd name="T74" fmla="*/ 1712 w 2020"/>
              <a:gd name="T75" fmla="*/ 995 h 1182"/>
              <a:gd name="T76" fmla="*/ 1658 w 2020"/>
              <a:gd name="T77" fmla="*/ 1110 h 1182"/>
              <a:gd name="T78" fmla="*/ 1824 w 2020"/>
              <a:gd name="T79" fmla="*/ 1081 h 1182"/>
              <a:gd name="T80" fmla="*/ 2020 w 2020"/>
              <a:gd name="T81" fmla="*/ 870 h 1182"/>
              <a:gd name="T82" fmla="*/ 969 w 2020"/>
              <a:gd name="T83" fmla="*/ 459 h 1182"/>
              <a:gd name="T84" fmla="*/ 860 w 2020"/>
              <a:gd name="T85" fmla="*/ 575 h 1182"/>
              <a:gd name="T86" fmla="*/ 1046 w 2020"/>
              <a:gd name="T87" fmla="*/ 691 h 1182"/>
              <a:gd name="T88" fmla="*/ 1049 w 2020"/>
              <a:gd name="T89" fmla="*/ 806 h 1182"/>
              <a:gd name="T90" fmla="*/ 1017 w 2020"/>
              <a:gd name="T91" fmla="*/ 922 h 1182"/>
              <a:gd name="T92" fmla="*/ 1017 w 2020"/>
              <a:gd name="T93" fmla="*/ 1066 h 1182"/>
              <a:gd name="T94" fmla="*/ 495 w 2020"/>
              <a:gd name="T95" fmla="*/ 1037 h 1182"/>
              <a:gd name="T96" fmla="*/ 593 w 2020"/>
              <a:gd name="T97" fmla="*/ 922 h 1182"/>
              <a:gd name="T98" fmla="*/ 529 w 2020"/>
              <a:gd name="T99" fmla="*/ 806 h 1182"/>
              <a:gd name="T100" fmla="*/ 276 w 2020"/>
              <a:gd name="T101" fmla="*/ 691 h 1182"/>
              <a:gd name="T102" fmla="*/ 381 w 2020"/>
              <a:gd name="T103" fmla="*/ 575 h 1182"/>
              <a:gd name="T104" fmla="*/ 518 w 2020"/>
              <a:gd name="T105" fmla="*/ 459 h 1182"/>
              <a:gd name="T106" fmla="*/ 601 w 2020"/>
              <a:gd name="T107" fmla="*/ 330 h 1182"/>
              <a:gd name="T108" fmla="*/ 581 w 2020"/>
              <a:gd name="T109" fmla="*/ 214 h 1182"/>
              <a:gd name="T110" fmla="*/ 622 w 2020"/>
              <a:gd name="T111" fmla="*/ 99 h 1182"/>
              <a:gd name="T112" fmla="*/ 1075 w 2020"/>
              <a:gd name="T113" fmla="*/ 156 h 1182"/>
              <a:gd name="T114" fmla="*/ 940 w 2020"/>
              <a:gd name="T115" fmla="*/ 272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20" h="1182">
                <a:moveTo>
                  <a:pt x="2001" y="851"/>
                </a:moveTo>
                <a:cubicBezTo>
                  <a:pt x="1990" y="851"/>
                  <a:pt x="1982" y="860"/>
                  <a:pt x="1982" y="870"/>
                </a:cubicBezTo>
                <a:cubicBezTo>
                  <a:pt x="1982" y="878"/>
                  <a:pt x="1987" y="885"/>
                  <a:pt x="1994" y="887"/>
                </a:cubicBezTo>
                <a:cubicBezTo>
                  <a:pt x="1988" y="947"/>
                  <a:pt x="1938" y="995"/>
                  <a:pt x="1876" y="995"/>
                </a:cubicBezTo>
                <a:cubicBezTo>
                  <a:pt x="1791" y="995"/>
                  <a:pt x="1791" y="995"/>
                  <a:pt x="1791" y="995"/>
                </a:cubicBezTo>
                <a:cubicBezTo>
                  <a:pt x="1779" y="995"/>
                  <a:pt x="1770" y="1004"/>
                  <a:pt x="1770" y="1016"/>
                </a:cubicBezTo>
                <a:cubicBezTo>
                  <a:pt x="1770" y="1028"/>
                  <a:pt x="1779" y="1038"/>
                  <a:pt x="1791" y="1038"/>
                </a:cubicBezTo>
                <a:cubicBezTo>
                  <a:pt x="1843" y="1038"/>
                  <a:pt x="1843" y="1038"/>
                  <a:pt x="1843" y="1038"/>
                </a:cubicBezTo>
                <a:cubicBezTo>
                  <a:pt x="1847" y="1038"/>
                  <a:pt x="1850" y="1041"/>
                  <a:pt x="1850" y="1045"/>
                </a:cubicBezTo>
                <a:cubicBezTo>
                  <a:pt x="1850" y="1049"/>
                  <a:pt x="1847" y="1052"/>
                  <a:pt x="1843" y="1052"/>
                </a:cubicBezTo>
                <a:cubicBezTo>
                  <a:pt x="1797" y="1052"/>
                  <a:pt x="1797" y="1052"/>
                  <a:pt x="1797" y="1052"/>
                </a:cubicBezTo>
                <a:cubicBezTo>
                  <a:pt x="1785" y="1052"/>
                  <a:pt x="1776" y="1062"/>
                  <a:pt x="1776" y="1074"/>
                </a:cubicBezTo>
                <a:cubicBezTo>
                  <a:pt x="1776" y="1086"/>
                  <a:pt x="1785" y="1096"/>
                  <a:pt x="1797" y="1096"/>
                </a:cubicBezTo>
                <a:cubicBezTo>
                  <a:pt x="1824" y="1096"/>
                  <a:pt x="1824" y="1096"/>
                  <a:pt x="1824" y="1096"/>
                </a:cubicBezTo>
                <a:cubicBezTo>
                  <a:pt x="1828" y="1096"/>
                  <a:pt x="1832" y="1099"/>
                  <a:pt x="1832" y="1103"/>
                </a:cubicBezTo>
                <a:cubicBezTo>
                  <a:pt x="1832" y="1107"/>
                  <a:pt x="1828" y="1110"/>
                  <a:pt x="1824" y="1110"/>
                </a:cubicBezTo>
                <a:cubicBezTo>
                  <a:pt x="1766" y="1110"/>
                  <a:pt x="1766" y="1110"/>
                  <a:pt x="1766" y="1110"/>
                </a:cubicBezTo>
                <a:cubicBezTo>
                  <a:pt x="1754" y="1110"/>
                  <a:pt x="1744" y="1120"/>
                  <a:pt x="1744" y="1132"/>
                </a:cubicBezTo>
                <a:cubicBezTo>
                  <a:pt x="1744" y="1144"/>
                  <a:pt x="1754" y="1153"/>
                  <a:pt x="1766" y="1153"/>
                </a:cubicBezTo>
                <a:cubicBezTo>
                  <a:pt x="1789" y="1153"/>
                  <a:pt x="1789" y="1153"/>
                  <a:pt x="1789" y="1153"/>
                </a:cubicBezTo>
                <a:cubicBezTo>
                  <a:pt x="1793" y="1153"/>
                  <a:pt x="1797" y="1157"/>
                  <a:pt x="1797" y="1161"/>
                </a:cubicBezTo>
                <a:cubicBezTo>
                  <a:pt x="1797" y="1165"/>
                  <a:pt x="1793" y="1168"/>
                  <a:pt x="1789" y="1168"/>
                </a:cubicBezTo>
                <a:cubicBezTo>
                  <a:pt x="1650" y="1168"/>
                  <a:pt x="1650" y="1168"/>
                  <a:pt x="1650" y="1168"/>
                </a:cubicBezTo>
                <a:cubicBezTo>
                  <a:pt x="1638" y="1168"/>
                  <a:pt x="1629" y="1158"/>
                  <a:pt x="1629" y="1146"/>
                </a:cubicBezTo>
                <a:cubicBezTo>
                  <a:pt x="1629" y="1134"/>
                  <a:pt x="1638" y="1125"/>
                  <a:pt x="1650" y="1125"/>
                </a:cubicBezTo>
                <a:cubicBezTo>
                  <a:pt x="1658" y="1125"/>
                  <a:pt x="1658" y="1125"/>
                  <a:pt x="1658" y="1125"/>
                </a:cubicBezTo>
                <a:cubicBezTo>
                  <a:pt x="1670" y="1125"/>
                  <a:pt x="1680" y="1115"/>
                  <a:pt x="1680" y="1103"/>
                </a:cubicBezTo>
                <a:cubicBezTo>
                  <a:pt x="1680" y="1091"/>
                  <a:pt x="1670" y="1081"/>
                  <a:pt x="1658" y="1081"/>
                </a:cubicBezTo>
                <a:cubicBezTo>
                  <a:pt x="1635" y="1081"/>
                  <a:pt x="1635" y="1081"/>
                  <a:pt x="1635" y="1081"/>
                </a:cubicBezTo>
                <a:cubicBezTo>
                  <a:pt x="1631" y="1081"/>
                  <a:pt x="1628" y="1078"/>
                  <a:pt x="1628" y="1074"/>
                </a:cubicBezTo>
                <a:cubicBezTo>
                  <a:pt x="1628" y="1070"/>
                  <a:pt x="1631" y="1067"/>
                  <a:pt x="1635" y="1067"/>
                </a:cubicBezTo>
                <a:cubicBezTo>
                  <a:pt x="1693" y="1067"/>
                  <a:pt x="1693" y="1067"/>
                  <a:pt x="1693" y="1067"/>
                </a:cubicBezTo>
                <a:cubicBezTo>
                  <a:pt x="1705" y="1067"/>
                  <a:pt x="1715" y="1057"/>
                  <a:pt x="1715" y="1045"/>
                </a:cubicBezTo>
                <a:cubicBezTo>
                  <a:pt x="1715" y="1033"/>
                  <a:pt x="1705" y="1024"/>
                  <a:pt x="1693" y="1024"/>
                </a:cubicBezTo>
                <a:cubicBezTo>
                  <a:pt x="1505" y="1024"/>
                  <a:pt x="1505" y="1024"/>
                  <a:pt x="1505" y="1024"/>
                </a:cubicBezTo>
                <a:cubicBezTo>
                  <a:pt x="1501" y="1024"/>
                  <a:pt x="1498" y="1020"/>
                  <a:pt x="1498" y="1016"/>
                </a:cubicBezTo>
                <a:cubicBezTo>
                  <a:pt x="1498" y="1012"/>
                  <a:pt x="1501" y="1009"/>
                  <a:pt x="1505" y="1009"/>
                </a:cubicBezTo>
                <a:cubicBezTo>
                  <a:pt x="1712" y="1009"/>
                  <a:pt x="1712" y="1009"/>
                  <a:pt x="1712" y="1009"/>
                </a:cubicBezTo>
                <a:cubicBezTo>
                  <a:pt x="1724" y="1009"/>
                  <a:pt x="1733" y="999"/>
                  <a:pt x="1733" y="987"/>
                </a:cubicBezTo>
                <a:cubicBezTo>
                  <a:pt x="1733" y="975"/>
                  <a:pt x="1724" y="966"/>
                  <a:pt x="1712" y="966"/>
                </a:cubicBezTo>
                <a:cubicBezTo>
                  <a:pt x="1504" y="966"/>
                  <a:pt x="1504" y="966"/>
                  <a:pt x="1504" y="966"/>
                </a:cubicBezTo>
                <a:cubicBezTo>
                  <a:pt x="1500" y="966"/>
                  <a:pt x="1496" y="962"/>
                  <a:pt x="1496" y="958"/>
                </a:cubicBezTo>
                <a:cubicBezTo>
                  <a:pt x="1496" y="954"/>
                  <a:pt x="1500" y="951"/>
                  <a:pt x="1504" y="951"/>
                </a:cubicBezTo>
                <a:cubicBezTo>
                  <a:pt x="1697" y="951"/>
                  <a:pt x="1697" y="951"/>
                  <a:pt x="1697" y="951"/>
                </a:cubicBezTo>
                <a:cubicBezTo>
                  <a:pt x="1709" y="951"/>
                  <a:pt x="1718" y="941"/>
                  <a:pt x="1718" y="929"/>
                </a:cubicBezTo>
                <a:cubicBezTo>
                  <a:pt x="1718" y="918"/>
                  <a:pt x="1709" y="908"/>
                  <a:pt x="1697" y="908"/>
                </a:cubicBezTo>
                <a:cubicBezTo>
                  <a:pt x="1550" y="908"/>
                  <a:pt x="1550" y="908"/>
                  <a:pt x="1550" y="908"/>
                </a:cubicBezTo>
                <a:cubicBezTo>
                  <a:pt x="1546" y="908"/>
                  <a:pt x="1543" y="905"/>
                  <a:pt x="1543" y="901"/>
                </a:cubicBezTo>
                <a:cubicBezTo>
                  <a:pt x="1543" y="897"/>
                  <a:pt x="1546" y="893"/>
                  <a:pt x="1550" y="893"/>
                </a:cubicBezTo>
                <a:cubicBezTo>
                  <a:pt x="1681" y="893"/>
                  <a:pt x="1681" y="893"/>
                  <a:pt x="1681" y="893"/>
                </a:cubicBezTo>
                <a:cubicBezTo>
                  <a:pt x="1701" y="893"/>
                  <a:pt x="1718" y="877"/>
                  <a:pt x="1718" y="857"/>
                </a:cubicBezTo>
                <a:cubicBezTo>
                  <a:pt x="1718" y="837"/>
                  <a:pt x="1701" y="821"/>
                  <a:pt x="1681" y="821"/>
                </a:cubicBezTo>
                <a:cubicBezTo>
                  <a:pt x="1673" y="821"/>
                  <a:pt x="1673" y="821"/>
                  <a:pt x="1673" y="821"/>
                </a:cubicBezTo>
                <a:cubicBezTo>
                  <a:pt x="1669" y="821"/>
                  <a:pt x="1666" y="818"/>
                  <a:pt x="1666" y="814"/>
                </a:cubicBezTo>
                <a:cubicBezTo>
                  <a:pt x="1666" y="810"/>
                  <a:pt x="1669" y="807"/>
                  <a:pt x="1673" y="807"/>
                </a:cubicBezTo>
                <a:cubicBezTo>
                  <a:pt x="1683" y="807"/>
                  <a:pt x="1683" y="807"/>
                  <a:pt x="1683" y="807"/>
                </a:cubicBezTo>
                <a:cubicBezTo>
                  <a:pt x="1694" y="807"/>
                  <a:pt x="1704" y="797"/>
                  <a:pt x="1704" y="785"/>
                </a:cubicBezTo>
                <a:cubicBezTo>
                  <a:pt x="1704" y="773"/>
                  <a:pt x="1694" y="763"/>
                  <a:pt x="1683" y="763"/>
                </a:cubicBezTo>
                <a:cubicBezTo>
                  <a:pt x="1607" y="763"/>
                  <a:pt x="1607" y="763"/>
                  <a:pt x="1607" y="763"/>
                </a:cubicBezTo>
                <a:cubicBezTo>
                  <a:pt x="1595" y="763"/>
                  <a:pt x="1585" y="773"/>
                  <a:pt x="1585" y="785"/>
                </a:cubicBezTo>
                <a:cubicBezTo>
                  <a:pt x="1585" y="797"/>
                  <a:pt x="1595" y="807"/>
                  <a:pt x="1607" y="807"/>
                </a:cubicBezTo>
                <a:cubicBezTo>
                  <a:pt x="1623" y="807"/>
                  <a:pt x="1623" y="807"/>
                  <a:pt x="1623" y="807"/>
                </a:cubicBezTo>
                <a:cubicBezTo>
                  <a:pt x="1627" y="807"/>
                  <a:pt x="1631" y="810"/>
                  <a:pt x="1631" y="814"/>
                </a:cubicBezTo>
                <a:cubicBezTo>
                  <a:pt x="1631" y="818"/>
                  <a:pt x="1627" y="821"/>
                  <a:pt x="1623" y="821"/>
                </a:cubicBezTo>
                <a:cubicBezTo>
                  <a:pt x="1455" y="821"/>
                  <a:pt x="1455" y="821"/>
                  <a:pt x="1455" y="821"/>
                </a:cubicBezTo>
                <a:cubicBezTo>
                  <a:pt x="1451" y="821"/>
                  <a:pt x="1448" y="818"/>
                  <a:pt x="1448" y="814"/>
                </a:cubicBezTo>
                <a:cubicBezTo>
                  <a:pt x="1448" y="810"/>
                  <a:pt x="1451" y="807"/>
                  <a:pt x="1455" y="807"/>
                </a:cubicBezTo>
                <a:cubicBezTo>
                  <a:pt x="1549" y="807"/>
                  <a:pt x="1549" y="807"/>
                  <a:pt x="1549" y="807"/>
                </a:cubicBezTo>
                <a:cubicBezTo>
                  <a:pt x="1561" y="807"/>
                  <a:pt x="1571" y="797"/>
                  <a:pt x="1571" y="785"/>
                </a:cubicBezTo>
                <a:cubicBezTo>
                  <a:pt x="1571" y="773"/>
                  <a:pt x="1561" y="763"/>
                  <a:pt x="1549" y="763"/>
                </a:cubicBezTo>
                <a:cubicBezTo>
                  <a:pt x="1321" y="763"/>
                  <a:pt x="1321" y="763"/>
                  <a:pt x="1321" y="763"/>
                </a:cubicBezTo>
                <a:cubicBezTo>
                  <a:pt x="1317" y="763"/>
                  <a:pt x="1314" y="760"/>
                  <a:pt x="1314" y="756"/>
                </a:cubicBezTo>
                <a:cubicBezTo>
                  <a:pt x="1314" y="752"/>
                  <a:pt x="1317" y="749"/>
                  <a:pt x="1321" y="749"/>
                </a:cubicBezTo>
                <a:cubicBezTo>
                  <a:pt x="1454" y="749"/>
                  <a:pt x="1454" y="749"/>
                  <a:pt x="1454" y="749"/>
                </a:cubicBezTo>
                <a:cubicBezTo>
                  <a:pt x="1466" y="749"/>
                  <a:pt x="1475" y="739"/>
                  <a:pt x="1475" y="727"/>
                </a:cubicBezTo>
                <a:cubicBezTo>
                  <a:pt x="1475" y="715"/>
                  <a:pt x="1466" y="706"/>
                  <a:pt x="1454" y="706"/>
                </a:cubicBezTo>
                <a:cubicBezTo>
                  <a:pt x="1287" y="706"/>
                  <a:pt x="1287" y="706"/>
                  <a:pt x="1287" y="706"/>
                </a:cubicBezTo>
                <a:cubicBezTo>
                  <a:pt x="1283" y="706"/>
                  <a:pt x="1280" y="702"/>
                  <a:pt x="1280" y="698"/>
                </a:cubicBezTo>
                <a:cubicBezTo>
                  <a:pt x="1280" y="694"/>
                  <a:pt x="1283" y="691"/>
                  <a:pt x="1287" y="691"/>
                </a:cubicBezTo>
                <a:cubicBezTo>
                  <a:pt x="1436" y="691"/>
                  <a:pt x="1436" y="691"/>
                  <a:pt x="1436" y="691"/>
                </a:cubicBezTo>
                <a:cubicBezTo>
                  <a:pt x="1448" y="691"/>
                  <a:pt x="1458" y="681"/>
                  <a:pt x="1458" y="669"/>
                </a:cubicBezTo>
                <a:cubicBezTo>
                  <a:pt x="1458" y="657"/>
                  <a:pt x="1448" y="648"/>
                  <a:pt x="1436" y="648"/>
                </a:cubicBezTo>
                <a:cubicBezTo>
                  <a:pt x="1068" y="648"/>
                  <a:pt x="1068" y="648"/>
                  <a:pt x="1068" y="648"/>
                </a:cubicBezTo>
                <a:cubicBezTo>
                  <a:pt x="1064" y="648"/>
                  <a:pt x="1061" y="644"/>
                  <a:pt x="1061" y="640"/>
                </a:cubicBezTo>
                <a:cubicBezTo>
                  <a:pt x="1061" y="636"/>
                  <a:pt x="1064" y="633"/>
                  <a:pt x="1068" y="633"/>
                </a:cubicBezTo>
                <a:cubicBezTo>
                  <a:pt x="1526" y="633"/>
                  <a:pt x="1526" y="633"/>
                  <a:pt x="1526" y="633"/>
                </a:cubicBezTo>
                <a:cubicBezTo>
                  <a:pt x="1538" y="633"/>
                  <a:pt x="1548" y="623"/>
                  <a:pt x="1548" y="612"/>
                </a:cubicBezTo>
                <a:cubicBezTo>
                  <a:pt x="1548" y="600"/>
                  <a:pt x="1538" y="590"/>
                  <a:pt x="1526" y="590"/>
                </a:cubicBezTo>
                <a:cubicBezTo>
                  <a:pt x="1019" y="590"/>
                  <a:pt x="1019" y="590"/>
                  <a:pt x="1019" y="590"/>
                </a:cubicBezTo>
                <a:cubicBezTo>
                  <a:pt x="1015" y="590"/>
                  <a:pt x="1012" y="587"/>
                  <a:pt x="1012" y="583"/>
                </a:cubicBezTo>
                <a:cubicBezTo>
                  <a:pt x="1012" y="579"/>
                  <a:pt x="1015" y="575"/>
                  <a:pt x="1019" y="575"/>
                </a:cubicBezTo>
                <a:cubicBezTo>
                  <a:pt x="1528" y="575"/>
                  <a:pt x="1528" y="575"/>
                  <a:pt x="1528" y="575"/>
                </a:cubicBezTo>
                <a:cubicBezTo>
                  <a:pt x="1540" y="575"/>
                  <a:pt x="1550" y="566"/>
                  <a:pt x="1550" y="554"/>
                </a:cubicBezTo>
                <a:cubicBezTo>
                  <a:pt x="1550" y="542"/>
                  <a:pt x="1540" y="532"/>
                  <a:pt x="1528" y="532"/>
                </a:cubicBezTo>
                <a:cubicBezTo>
                  <a:pt x="1039" y="532"/>
                  <a:pt x="1039" y="532"/>
                  <a:pt x="1039" y="532"/>
                </a:cubicBezTo>
                <a:cubicBezTo>
                  <a:pt x="1035" y="532"/>
                  <a:pt x="1032" y="529"/>
                  <a:pt x="1032" y="525"/>
                </a:cubicBezTo>
                <a:cubicBezTo>
                  <a:pt x="1032" y="521"/>
                  <a:pt x="1035" y="518"/>
                  <a:pt x="1039" y="518"/>
                </a:cubicBezTo>
                <a:cubicBezTo>
                  <a:pt x="1553" y="518"/>
                  <a:pt x="1553" y="518"/>
                  <a:pt x="1553" y="518"/>
                </a:cubicBezTo>
                <a:cubicBezTo>
                  <a:pt x="1564" y="518"/>
                  <a:pt x="1574" y="508"/>
                  <a:pt x="1574" y="496"/>
                </a:cubicBezTo>
                <a:cubicBezTo>
                  <a:pt x="1574" y="484"/>
                  <a:pt x="1564" y="474"/>
                  <a:pt x="1553" y="474"/>
                </a:cubicBezTo>
                <a:cubicBezTo>
                  <a:pt x="1039" y="474"/>
                  <a:pt x="1039" y="474"/>
                  <a:pt x="1039" y="474"/>
                </a:cubicBezTo>
                <a:cubicBezTo>
                  <a:pt x="1035" y="474"/>
                  <a:pt x="1032" y="471"/>
                  <a:pt x="1032" y="467"/>
                </a:cubicBezTo>
                <a:cubicBezTo>
                  <a:pt x="1032" y="463"/>
                  <a:pt x="1035" y="460"/>
                  <a:pt x="1039" y="460"/>
                </a:cubicBezTo>
                <a:cubicBezTo>
                  <a:pt x="1592" y="460"/>
                  <a:pt x="1592" y="460"/>
                  <a:pt x="1592" y="460"/>
                </a:cubicBezTo>
                <a:cubicBezTo>
                  <a:pt x="1603" y="460"/>
                  <a:pt x="1613" y="450"/>
                  <a:pt x="1613" y="438"/>
                </a:cubicBezTo>
                <a:cubicBezTo>
                  <a:pt x="1613" y="426"/>
                  <a:pt x="1603" y="416"/>
                  <a:pt x="1592" y="416"/>
                </a:cubicBezTo>
                <a:cubicBezTo>
                  <a:pt x="855" y="416"/>
                  <a:pt x="855" y="416"/>
                  <a:pt x="855" y="416"/>
                </a:cubicBezTo>
                <a:cubicBezTo>
                  <a:pt x="851" y="416"/>
                  <a:pt x="848" y="413"/>
                  <a:pt x="848" y="409"/>
                </a:cubicBezTo>
                <a:cubicBezTo>
                  <a:pt x="848" y="405"/>
                  <a:pt x="851" y="402"/>
                  <a:pt x="855" y="402"/>
                </a:cubicBezTo>
                <a:cubicBezTo>
                  <a:pt x="1592" y="402"/>
                  <a:pt x="1592" y="402"/>
                  <a:pt x="1592" y="402"/>
                </a:cubicBezTo>
                <a:cubicBezTo>
                  <a:pt x="1603" y="402"/>
                  <a:pt x="1613" y="392"/>
                  <a:pt x="1613" y="380"/>
                </a:cubicBezTo>
                <a:cubicBezTo>
                  <a:pt x="1613" y="368"/>
                  <a:pt x="1603" y="359"/>
                  <a:pt x="1592" y="359"/>
                </a:cubicBezTo>
                <a:cubicBezTo>
                  <a:pt x="902" y="359"/>
                  <a:pt x="902" y="359"/>
                  <a:pt x="902" y="359"/>
                </a:cubicBezTo>
                <a:cubicBezTo>
                  <a:pt x="902" y="358"/>
                  <a:pt x="902" y="358"/>
                  <a:pt x="902" y="358"/>
                </a:cubicBezTo>
                <a:cubicBezTo>
                  <a:pt x="886" y="358"/>
                  <a:pt x="886" y="358"/>
                  <a:pt x="886" y="358"/>
                </a:cubicBezTo>
                <a:cubicBezTo>
                  <a:pt x="883" y="357"/>
                  <a:pt x="881" y="355"/>
                  <a:pt x="881" y="351"/>
                </a:cubicBezTo>
                <a:cubicBezTo>
                  <a:pt x="881" y="347"/>
                  <a:pt x="884" y="344"/>
                  <a:pt x="888" y="344"/>
                </a:cubicBezTo>
                <a:cubicBezTo>
                  <a:pt x="1553" y="344"/>
                  <a:pt x="1553" y="344"/>
                  <a:pt x="1553" y="344"/>
                </a:cubicBezTo>
                <a:cubicBezTo>
                  <a:pt x="1565" y="344"/>
                  <a:pt x="1575" y="334"/>
                  <a:pt x="1575" y="322"/>
                </a:cubicBezTo>
                <a:cubicBezTo>
                  <a:pt x="1575" y="311"/>
                  <a:pt x="1565" y="301"/>
                  <a:pt x="1553" y="301"/>
                </a:cubicBezTo>
                <a:cubicBezTo>
                  <a:pt x="940" y="301"/>
                  <a:pt x="940" y="301"/>
                  <a:pt x="940" y="301"/>
                </a:cubicBezTo>
                <a:cubicBezTo>
                  <a:pt x="936" y="301"/>
                  <a:pt x="933" y="298"/>
                  <a:pt x="933" y="294"/>
                </a:cubicBezTo>
                <a:cubicBezTo>
                  <a:pt x="933" y="290"/>
                  <a:pt x="936" y="286"/>
                  <a:pt x="940" y="286"/>
                </a:cubicBezTo>
                <a:cubicBezTo>
                  <a:pt x="1683" y="286"/>
                  <a:pt x="1683" y="286"/>
                  <a:pt x="1683" y="286"/>
                </a:cubicBezTo>
                <a:cubicBezTo>
                  <a:pt x="1695" y="286"/>
                  <a:pt x="1705" y="277"/>
                  <a:pt x="1705" y="265"/>
                </a:cubicBezTo>
                <a:cubicBezTo>
                  <a:pt x="1705" y="253"/>
                  <a:pt x="1695" y="243"/>
                  <a:pt x="1683" y="243"/>
                </a:cubicBezTo>
                <a:cubicBezTo>
                  <a:pt x="1145" y="243"/>
                  <a:pt x="1145" y="243"/>
                  <a:pt x="1145" y="243"/>
                </a:cubicBezTo>
                <a:cubicBezTo>
                  <a:pt x="1141" y="243"/>
                  <a:pt x="1137" y="240"/>
                  <a:pt x="1137" y="236"/>
                </a:cubicBezTo>
                <a:cubicBezTo>
                  <a:pt x="1137" y="232"/>
                  <a:pt x="1141" y="228"/>
                  <a:pt x="1145" y="228"/>
                </a:cubicBezTo>
                <a:cubicBezTo>
                  <a:pt x="1686" y="228"/>
                  <a:pt x="1686" y="228"/>
                  <a:pt x="1686" y="228"/>
                </a:cubicBezTo>
                <a:cubicBezTo>
                  <a:pt x="1698" y="228"/>
                  <a:pt x="1708" y="219"/>
                  <a:pt x="1708" y="207"/>
                </a:cubicBezTo>
                <a:cubicBezTo>
                  <a:pt x="1708" y="195"/>
                  <a:pt x="1698" y="185"/>
                  <a:pt x="1686" y="185"/>
                </a:cubicBezTo>
                <a:cubicBezTo>
                  <a:pt x="1075" y="185"/>
                  <a:pt x="1075" y="185"/>
                  <a:pt x="1075" y="185"/>
                </a:cubicBezTo>
                <a:cubicBezTo>
                  <a:pt x="1071" y="185"/>
                  <a:pt x="1068" y="182"/>
                  <a:pt x="1068" y="178"/>
                </a:cubicBezTo>
                <a:cubicBezTo>
                  <a:pt x="1068" y="174"/>
                  <a:pt x="1071" y="171"/>
                  <a:pt x="1075" y="171"/>
                </a:cubicBezTo>
                <a:cubicBezTo>
                  <a:pt x="1693" y="171"/>
                  <a:pt x="1693" y="171"/>
                  <a:pt x="1693" y="171"/>
                </a:cubicBezTo>
                <a:cubicBezTo>
                  <a:pt x="1705" y="171"/>
                  <a:pt x="1715" y="161"/>
                  <a:pt x="1715" y="149"/>
                </a:cubicBezTo>
                <a:cubicBezTo>
                  <a:pt x="1715" y="137"/>
                  <a:pt x="1705" y="127"/>
                  <a:pt x="1693" y="127"/>
                </a:cubicBezTo>
                <a:cubicBezTo>
                  <a:pt x="1225" y="127"/>
                  <a:pt x="1225" y="127"/>
                  <a:pt x="1225" y="127"/>
                </a:cubicBezTo>
                <a:cubicBezTo>
                  <a:pt x="1221" y="127"/>
                  <a:pt x="1218" y="124"/>
                  <a:pt x="1218" y="120"/>
                </a:cubicBezTo>
                <a:cubicBezTo>
                  <a:pt x="1218" y="116"/>
                  <a:pt x="1221" y="113"/>
                  <a:pt x="1225" y="113"/>
                </a:cubicBezTo>
                <a:cubicBezTo>
                  <a:pt x="1237" y="113"/>
                  <a:pt x="1237" y="113"/>
                  <a:pt x="1237" y="113"/>
                </a:cubicBezTo>
                <a:cubicBezTo>
                  <a:pt x="1249" y="113"/>
                  <a:pt x="1258" y="103"/>
                  <a:pt x="1258" y="91"/>
                </a:cubicBezTo>
                <a:cubicBezTo>
                  <a:pt x="1258" y="79"/>
                  <a:pt x="1249" y="70"/>
                  <a:pt x="1237" y="70"/>
                </a:cubicBezTo>
                <a:cubicBezTo>
                  <a:pt x="622" y="70"/>
                  <a:pt x="622" y="70"/>
                  <a:pt x="622" y="70"/>
                </a:cubicBezTo>
                <a:cubicBezTo>
                  <a:pt x="610" y="70"/>
                  <a:pt x="600" y="79"/>
                  <a:pt x="600" y="91"/>
                </a:cubicBezTo>
                <a:cubicBezTo>
                  <a:pt x="600" y="103"/>
                  <a:pt x="610" y="113"/>
                  <a:pt x="622" y="113"/>
                </a:cubicBezTo>
                <a:cubicBezTo>
                  <a:pt x="754" y="113"/>
                  <a:pt x="754" y="113"/>
                  <a:pt x="754" y="113"/>
                </a:cubicBezTo>
                <a:cubicBezTo>
                  <a:pt x="758" y="113"/>
                  <a:pt x="762" y="116"/>
                  <a:pt x="762" y="120"/>
                </a:cubicBezTo>
                <a:cubicBezTo>
                  <a:pt x="762" y="124"/>
                  <a:pt x="758" y="127"/>
                  <a:pt x="754" y="127"/>
                </a:cubicBezTo>
                <a:cubicBezTo>
                  <a:pt x="561" y="127"/>
                  <a:pt x="561" y="127"/>
                  <a:pt x="561" y="127"/>
                </a:cubicBezTo>
                <a:cubicBezTo>
                  <a:pt x="549" y="127"/>
                  <a:pt x="540" y="137"/>
                  <a:pt x="540" y="149"/>
                </a:cubicBezTo>
                <a:cubicBezTo>
                  <a:pt x="540" y="161"/>
                  <a:pt x="549" y="171"/>
                  <a:pt x="561" y="171"/>
                </a:cubicBezTo>
                <a:cubicBezTo>
                  <a:pt x="749" y="171"/>
                  <a:pt x="749" y="171"/>
                  <a:pt x="749" y="171"/>
                </a:cubicBezTo>
                <a:cubicBezTo>
                  <a:pt x="753" y="171"/>
                  <a:pt x="756" y="174"/>
                  <a:pt x="756" y="178"/>
                </a:cubicBezTo>
                <a:cubicBezTo>
                  <a:pt x="756" y="182"/>
                  <a:pt x="753" y="185"/>
                  <a:pt x="749" y="185"/>
                </a:cubicBezTo>
                <a:cubicBezTo>
                  <a:pt x="581" y="185"/>
                  <a:pt x="581" y="185"/>
                  <a:pt x="581" y="185"/>
                </a:cubicBezTo>
                <a:cubicBezTo>
                  <a:pt x="569" y="185"/>
                  <a:pt x="559" y="195"/>
                  <a:pt x="559" y="207"/>
                </a:cubicBezTo>
                <a:cubicBezTo>
                  <a:pt x="559" y="219"/>
                  <a:pt x="569" y="228"/>
                  <a:pt x="581" y="228"/>
                </a:cubicBezTo>
                <a:cubicBezTo>
                  <a:pt x="734" y="228"/>
                  <a:pt x="734" y="228"/>
                  <a:pt x="734" y="228"/>
                </a:cubicBezTo>
                <a:cubicBezTo>
                  <a:pt x="738" y="228"/>
                  <a:pt x="741" y="232"/>
                  <a:pt x="741" y="236"/>
                </a:cubicBezTo>
                <a:cubicBezTo>
                  <a:pt x="741" y="240"/>
                  <a:pt x="738" y="243"/>
                  <a:pt x="734" y="243"/>
                </a:cubicBezTo>
                <a:cubicBezTo>
                  <a:pt x="600" y="243"/>
                  <a:pt x="600" y="243"/>
                  <a:pt x="600" y="243"/>
                </a:cubicBezTo>
                <a:cubicBezTo>
                  <a:pt x="588" y="243"/>
                  <a:pt x="579" y="253"/>
                  <a:pt x="579" y="265"/>
                </a:cubicBezTo>
                <a:cubicBezTo>
                  <a:pt x="579" y="277"/>
                  <a:pt x="588" y="286"/>
                  <a:pt x="600" y="286"/>
                </a:cubicBezTo>
                <a:cubicBezTo>
                  <a:pt x="721" y="286"/>
                  <a:pt x="721" y="286"/>
                  <a:pt x="721" y="286"/>
                </a:cubicBezTo>
                <a:cubicBezTo>
                  <a:pt x="725" y="286"/>
                  <a:pt x="728" y="290"/>
                  <a:pt x="728" y="294"/>
                </a:cubicBezTo>
                <a:cubicBezTo>
                  <a:pt x="728" y="298"/>
                  <a:pt x="725" y="301"/>
                  <a:pt x="721" y="301"/>
                </a:cubicBezTo>
                <a:cubicBezTo>
                  <a:pt x="601" y="301"/>
                  <a:pt x="601" y="301"/>
                  <a:pt x="601" y="301"/>
                </a:cubicBezTo>
                <a:cubicBezTo>
                  <a:pt x="590" y="301"/>
                  <a:pt x="580" y="311"/>
                  <a:pt x="580" y="322"/>
                </a:cubicBezTo>
                <a:cubicBezTo>
                  <a:pt x="580" y="334"/>
                  <a:pt x="590" y="344"/>
                  <a:pt x="601" y="344"/>
                </a:cubicBezTo>
                <a:cubicBezTo>
                  <a:pt x="625" y="344"/>
                  <a:pt x="625" y="344"/>
                  <a:pt x="625" y="344"/>
                </a:cubicBezTo>
                <a:cubicBezTo>
                  <a:pt x="629" y="344"/>
                  <a:pt x="632" y="347"/>
                  <a:pt x="632" y="351"/>
                </a:cubicBezTo>
                <a:cubicBezTo>
                  <a:pt x="632" y="355"/>
                  <a:pt x="629" y="359"/>
                  <a:pt x="625" y="359"/>
                </a:cubicBezTo>
                <a:cubicBezTo>
                  <a:pt x="526" y="359"/>
                  <a:pt x="526" y="359"/>
                  <a:pt x="526" y="359"/>
                </a:cubicBezTo>
                <a:cubicBezTo>
                  <a:pt x="525" y="358"/>
                  <a:pt x="523" y="358"/>
                  <a:pt x="522" y="358"/>
                </a:cubicBezTo>
                <a:cubicBezTo>
                  <a:pt x="157" y="358"/>
                  <a:pt x="157" y="358"/>
                  <a:pt x="157" y="358"/>
                </a:cubicBezTo>
                <a:cubicBezTo>
                  <a:pt x="153" y="358"/>
                  <a:pt x="149" y="355"/>
                  <a:pt x="149" y="351"/>
                </a:cubicBezTo>
                <a:cubicBezTo>
                  <a:pt x="149" y="347"/>
                  <a:pt x="153" y="344"/>
                  <a:pt x="157" y="344"/>
                </a:cubicBezTo>
                <a:cubicBezTo>
                  <a:pt x="366" y="344"/>
                  <a:pt x="366" y="344"/>
                  <a:pt x="366" y="344"/>
                </a:cubicBezTo>
                <a:cubicBezTo>
                  <a:pt x="378" y="344"/>
                  <a:pt x="388" y="334"/>
                  <a:pt x="388" y="322"/>
                </a:cubicBezTo>
                <a:cubicBezTo>
                  <a:pt x="388" y="310"/>
                  <a:pt x="378" y="301"/>
                  <a:pt x="366" y="301"/>
                </a:cubicBezTo>
                <a:cubicBezTo>
                  <a:pt x="22" y="301"/>
                  <a:pt x="22" y="301"/>
                  <a:pt x="22" y="301"/>
                </a:cubicBezTo>
                <a:cubicBezTo>
                  <a:pt x="18" y="301"/>
                  <a:pt x="15" y="297"/>
                  <a:pt x="15" y="293"/>
                </a:cubicBezTo>
                <a:cubicBezTo>
                  <a:pt x="15" y="289"/>
                  <a:pt x="18" y="286"/>
                  <a:pt x="22" y="286"/>
                </a:cubicBezTo>
                <a:cubicBezTo>
                  <a:pt x="346" y="286"/>
                  <a:pt x="346" y="286"/>
                  <a:pt x="346" y="286"/>
                </a:cubicBezTo>
                <a:cubicBezTo>
                  <a:pt x="358" y="286"/>
                  <a:pt x="367" y="276"/>
                  <a:pt x="367" y="264"/>
                </a:cubicBezTo>
                <a:cubicBezTo>
                  <a:pt x="367" y="252"/>
                  <a:pt x="358" y="243"/>
                  <a:pt x="346" y="243"/>
                </a:cubicBezTo>
                <a:cubicBezTo>
                  <a:pt x="59" y="243"/>
                  <a:pt x="59" y="243"/>
                  <a:pt x="59" y="243"/>
                </a:cubicBezTo>
                <a:cubicBezTo>
                  <a:pt x="55" y="243"/>
                  <a:pt x="52" y="239"/>
                  <a:pt x="52" y="235"/>
                </a:cubicBezTo>
                <a:cubicBezTo>
                  <a:pt x="52" y="231"/>
                  <a:pt x="55" y="228"/>
                  <a:pt x="59" y="228"/>
                </a:cubicBezTo>
                <a:cubicBezTo>
                  <a:pt x="237" y="228"/>
                  <a:pt x="237" y="228"/>
                  <a:pt x="237" y="228"/>
                </a:cubicBezTo>
                <a:cubicBezTo>
                  <a:pt x="249" y="228"/>
                  <a:pt x="258" y="218"/>
                  <a:pt x="258" y="207"/>
                </a:cubicBezTo>
                <a:cubicBezTo>
                  <a:pt x="258" y="195"/>
                  <a:pt x="249" y="185"/>
                  <a:pt x="237" y="185"/>
                </a:cubicBezTo>
                <a:cubicBezTo>
                  <a:pt x="72" y="185"/>
                  <a:pt x="72" y="185"/>
                  <a:pt x="72" y="185"/>
                </a:cubicBezTo>
                <a:cubicBezTo>
                  <a:pt x="68" y="185"/>
                  <a:pt x="64" y="182"/>
                  <a:pt x="64" y="178"/>
                </a:cubicBezTo>
                <a:cubicBezTo>
                  <a:pt x="64" y="174"/>
                  <a:pt x="68" y="170"/>
                  <a:pt x="72" y="170"/>
                </a:cubicBezTo>
                <a:cubicBezTo>
                  <a:pt x="200" y="170"/>
                  <a:pt x="200" y="170"/>
                  <a:pt x="200" y="170"/>
                </a:cubicBezTo>
                <a:cubicBezTo>
                  <a:pt x="273" y="170"/>
                  <a:pt x="333" y="111"/>
                  <a:pt x="333" y="38"/>
                </a:cubicBezTo>
                <a:cubicBezTo>
                  <a:pt x="344" y="38"/>
                  <a:pt x="344" y="38"/>
                  <a:pt x="344" y="38"/>
                </a:cubicBezTo>
                <a:cubicBezTo>
                  <a:pt x="344" y="0"/>
                  <a:pt x="344" y="0"/>
                  <a:pt x="344" y="0"/>
                </a:cubicBezTo>
                <a:cubicBezTo>
                  <a:pt x="306" y="0"/>
                  <a:pt x="306" y="0"/>
                  <a:pt x="306" y="0"/>
                </a:cubicBezTo>
                <a:cubicBezTo>
                  <a:pt x="306" y="38"/>
                  <a:pt x="306" y="38"/>
                  <a:pt x="306" y="38"/>
                </a:cubicBezTo>
                <a:cubicBezTo>
                  <a:pt x="318" y="38"/>
                  <a:pt x="318" y="38"/>
                  <a:pt x="318" y="38"/>
                </a:cubicBezTo>
                <a:cubicBezTo>
                  <a:pt x="318" y="103"/>
                  <a:pt x="265" y="156"/>
                  <a:pt x="200" y="156"/>
                </a:cubicBezTo>
                <a:cubicBezTo>
                  <a:pt x="72" y="156"/>
                  <a:pt x="72" y="156"/>
                  <a:pt x="72" y="156"/>
                </a:cubicBezTo>
                <a:cubicBezTo>
                  <a:pt x="60" y="156"/>
                  <a:pt x="50" y="166"/>
                  <a:pt x="50" y="178"/>
                </a:cubicBezTo>
                <a:cubicBezTo>
                  <a:pt x="50" y="190"/>
                  <a:pt x="60" y="199"/>
                  <a:pt x="72" y="199"/>
                </a:cubicBezTo>
                <a:cubicBezTo>
                  <a:pt x="237" y="199"/>
                  <a:pt x="237" y="199"/>
                  <a:pt x="237" y="199"/>
                </a:cubicBezTo>
                <a:cubicBezTo>
                  <a:pt x="241" y="199"/>
                  <a:pt x="244" y="202"/>
                  <a:pt x="244" y="207"/>
                </a:cubicBezTo>
                <a:cubicBezTo>
                  <a:pt x="244" y="211"/>
                  <a:pt x="241" y="214"/>
                  <a:pt x="237" y="214"/>
                </a:cubicBezTo>
                <a:cubicBezTo>
                  <a:pt x="59" y="214"/>
                  <a:pt x="59" y="214"/>
                  <a:pt x="59" y="214"/>
                </a:cubicBezTo>
                <a:cubicBezTo>
                  <a:pt x="47" y="214"/>
                  <a:pt x="37" y="224"/>
                  <a:pt x="37" y="235"/>
                </a:cubicBezTo>
                <a:cubicBezTo>
                  <a:pt x="37" y="247"/>
                  <a:pt x="47" y="257"/>
                  <a:pt x="59" y="257"/>
                </a:cubicBezTo>
                <a:cubicBezTo>
                  <a:pt x="346" y="257"/>
                  <a:pt x="346" y="257"/>
                  <a:pt x="346" y="257"/>
                </a:cubicBezTo>
                <a:cubicBezTo>
                  <a:pt x="350" y="257"/>
                  <a:pt x="353" y="260"/>
                  <a:pt x="353" y="264"/>
                </a:cubicBezTo>
                <a:cubicBezTo>
                  <a:pt x="353" y="268"/>
                  <a:pt x="350" y="272"/>
                  <a:pt x="346" y="272"/>
                </a:cubicBezTo>
                <a:cubicBezTo>
                  <a:pt x="22" y="272"/>
                  <a:pt x="22" y="272"/>
                  <a:pt x="22" y="272"/>
                </a:cubicBezTo>
                <a:cubicBezTo>
                  <a:pt x="10" y="272"/>
                  <a:pt x="0" y="281"/>
                  <a:pt x="0" y="293"/>
                </a:cubicBezTo>
                <a:cubicBezTo>
                  <a:pt x="0" y="305"/>
                  <a:pt x="10" y="315"/>
                  <a:pt x="22" y="315"/>
                </a:cubicBezTo>
                <a:cubicBezTo>
                  <a:pt x="366" y="315"/>
                  <a:pt x="366" y="315"/>
                  <a:pt x="366" y="315"/>
                </a:cubicBezTo>
                <a:cubicBezTo>
                  <a:pt x="370" y="315"/>
                  <a:pt x="374" y="318"/>
                  <a:pt x="374" y="322"/>
                </a:cubicBezTo>
                <a:cubicBezTo>
                  <a:pt x="374" y="326"/>
                  <a:pt x="370" y="329"/>
                  <a:pt x="366" y="329"/>
                </a:cubicBezTo>
                <a:cubicBezTo>
                  <a:pt x="157" y="329"/>
                  <a:pt x="157" y="329"/>
                  <a:pt x="157" y="329"/>
                </a:cubicBezTo>
                <a:cubicBezTo>
                  <a:pt x="145" y="329"/>
                  <a:pt x="135" y="339"/>
                  <a:pt x="135" y="351"/>
                </a:cubicBezTo>
                <a:cubicBezTo>
                  <a:pt x="135" y="363"/>
                  <a:pt x="145" y="373"/>
                  <a:pt x="157" y="373"/>
                </a:cubicBezTo>
                <a:cubicBezTo>
                  <a:pt x="497" y="373"/>
                  <a:pt x="497" y="373"/>
                  <a:pt x="497" y="373"/>
                </a:cubicBezTo>
                <a:cubicBezTo>
                  <a:pt x="497" y="373"/>
                  <a:pt x="497" y="373"/>
                  <a:pt x="497" y="373"/>
                </a:cubicBezTo>
                <a:cubicBezTo>
                  <a:pt x="524" y="373"/>
                  <a:pt x="524" y="373"/>
                  <a:pt x="524" y="373"/>
                </a:cubicBezTo>
                <a:cubicBezTo>
                  <a:pt x="527" y="374"/>
                  <a:pt x="530" y="377"/>
                  <a:pt x="530" y="380"/>
                </a:cubicBezTo>
                <a:cubicBezTo>
                  <a:pt x="530" y="384"/>
                  <a:pt x="526" y="387"/>
                  <a:pt x="522" y="387"/>
                </a:cubicBezTo>
                <a:cubicBezTo>
                  <a:pt x="164" y="387"/>
                  <a:pt x="164" y="387"/>
                  <a:pt x="164" y="387"/>
                </a:cubicBezTo>
                <a:cubicBezTo>
                  <a:pt x="152" y="387"/>
                  <a:pt x="142" y="397"/>
                  <a:pt x="142" y="409"/>
                </a:cubicBezTo>
                <a:cubicBezTo>
                  <a:pt x="142" y="421"/>
                  <a:pt x="152" y="430"/>
                  <a:pt x="164" y="430"/>
                </a:cubicBezTo>
                <a:cubicBezTo>
                  <a:pt x="518" y="430"/>
                  <a:pt x="518" y="430"/>
                  <a:pt x="518" y="430"/>
                </a:cubicBezTo>
                <a:cubicBezTo>
                  <a:pt x="522" y="430"/>
                  <a:pt x="525" y="434"/>
                  <a:pt x="525" y="438"/>
                </a:cubicBezTo>
                <a:cubicBezTo>
                  <a:pt x="525" y="442"/>
                  <a:pt x="522" y="445"/>
                  <a:pt x="518" y="445"/>
                </a:cubicBezTo>
                <a:cubicBezTo>
                  <a:pt x="180" y="445"/>
                  <a:pt x="180" y="445"/>
                  <a:pt x="180" y="445"/>
                </a:cubicBezTo>
                <a:cubicBezTo>
                  <a:pt x="168" y="445"/>
                  <a:pt x="158" y="455"/>
                  <a:pt x="158" y="467"/>
                </a:cubicBezTo>
                <a:cubicBezTo>
                  <a:pt x="158" y="479"/>
                  <a:pt x="168" y="488"/>
                  <a:pt x="180" y="488"/>
                </a:cubicBezTo>
                <a:cubicBezTo>
                  <a:pt x="433" y="488"/>
                  <a:pt x="433" y="488"/>
                  <a:pt x="433" y="488"/>
                </a:cubicBezTo>
                <a:cubicBezTo>
                  <a:pt x="437" y="488"/>
                  <a:pt x="440" y="492"/>
                  <a:pt x="440" y="496"/>
                </a:cubicBezTo>
                <a:cubicBezTo>
                  <a:pt x="440" y="500"/>
                  <a:pt x="437" y="503"/>
                  <a:pt x="433" y="503"/>
                </a:cubicBezTo>
                <a:cubicBezTo>
                  <a:pt x="162" y="503"/>
                  <a:pt x="162" y="503"/>
                  <a:pt x="162" y="503"/>
                </a:cubicBezTo>
                <a:cubicBezTo>
                  <a:pt x="150" y="503"/>
                  <a:pt x="140" y="513"/>
                  <a:pt x="140" y="524"/>
                </a:cubicBezTo>
                <a:cubicBezTo>
                  <a:pt x="140" y="536"/>
                  <a:pt x="150" y="546"/>
                  <a:pt x="162" y="546"/>
                </a:cubicBezTo>
                <a:cubicBezTo>
                  <a:pt x="381" y="546"/>
                  <a:pt x="381" y="546"/>
                  <a:pt x="381" y="546"/>
                </a:cubicBezTo>
                <a:cubicBezTo>
                  <a:pt x="385" y="546"/>
                  <a:pt x="388" y="549"/>
                  <a:pt x="388" y="553"/>
                </a:cubicBezTo>
                <a:cubicBezTo>
                  <a:pt x="388" y="557"/>
                  <a:pt x="385" y="561"/>
                  <a:pt x="381" y="561"/>
                </a:cubicBezTo>
                <a:cubicBezTo>
                  <a:pt x="190" y="561"/>
                  <a:pt x="190" y="561"/>
                  <a:pt x="190" y="561"/>
                </a:cubicBezTo>
                <a:cubicBezTo>
                  <a:pt x="178" y="561"/>
                  <a:pt x="168" y="570"/>
                  <a:pt x="168" y="582"/>
                </a:cubicBezTo>
                <a:cubicBezTo>
                  <a:pt x="168" y="594"/>
                  <a:pt x="178" y="604"/>
                  <a:pt x="190" y="604"/>
                </a:cubicBezTo>
                <a:cubicBezTo>
                  <a:pt x="266" y="604"/>
                  <a:pt x="266" y="604"/>
                  <a:pt x="266" y="604"/>
                </a:cubicBezTo>
                <a:cubicBezTo>
                  <a:pt x="270" y="604"/>
                  <a:pt x="273" y="607"/>
                  <a:pt x="273" y="611"/>
                </a:cubicBezTo>
                <a:cubicBezTo>
                  <a:pt x="273" y="615"/>
                  <a:pt x="270" y="619"/>
                  <a:pt x="266" y="619"/>
                </a:cubicBezTo>
                <a:cubicBezTo>
                  <a:pt x="236" y="619"/>
                  <a:pt x="236" y="619"/>
                  <a:pt x="236" y="619"/>
                </a:cubicBezTo>
                <a:cubicBezTo>
                  <a:pt x="224" y="619"/>
                  <a:pt x="215" y="628"/>
                  <a:pt x="215" y="640"/>
                </a:cubicBezTo>
                <a:cubicBezTo>
                  <a:pt x="215" y="652"/>
                  <a:pt x="224" y="662"/>
                  <a:pt x="236" y="662"/>
                </a:cubicBezTo>
                <a:cubicBezTo>
                  <a:pt x="276" y="662"/>
                  <a:pt x="276" y="662"/>
                  <a:pt x="276" y="662"/>
                </a:cubicBezTo>
                <a:cubicBezTo>
                  <a:pt x="280" y="662"/>
                  <a:pt x="283" y="665"/>
                  <a:pt x="283" y="669"/>
                </a:cubicBezTo>
                <a:cubicBezTo>
                  <a:pt x="283" y="673"/>
                  <a:pt x="280" y="676"/>
                  <a:pt x="276" y="676"/>
                </a:cubicBezTo>
                <a:cubicBezTo>
                  <a:pt x="273" y="676"/>
                  <a:pt x="273" y="676"/>
                  <a:pt x="273" y="676"/>
                </a:cubicBezTo>
                <a:cubicBezTo>
                  <a:pt x="261" y="676"/>
                  <a:pt x="252" y="686"/>
                  <a:pt x="252" y="698"/>
                </a:cubicBezTo>
                <a:cubicBezTo>
                  <a:pt x="252" y="710"/>
                  <a:pt x="261" y="720"/>
                  <a:pt x="273" y="720"/>
                </a:cubicBezTo>
                <a:cubicBezTo>
                  <a:pt x="353" y="720"/>
                  <a:pt x="353" y="720"/>
                  <a:pt x="353" y="720"/>
                </a:cubicBezTo>
                <a:cubicBezTo>
                  <a:pt x="357" y="720"/>
                  <a:pt x="360" y="723"/>
                  <a:pt x="360" y="727"/>
                </a:cubicBezTo>
                <a:cubicBezTo>
                  <a:pt x="360" y="731"/>
                  <a:pt x="357" y="734"/>
                  <a:pt x="353" y="734"/>
                </a:cubicBezTo>
                <a:cubicBezTo>
                  <a:pt x="337" y="734"/>
                  <a:pt x="337" y="734"/>
                  <a:pt x="337" y="734"/>
                </a:cubicBezTo>
                <a:cubicBezTo>
                  <a:pt x="325" y="734"/>
                  <a:pt x="316" y="744"/>
                  <a:pt x="316" y="756"/>
                </a:cubicBezTo>
                <a:cubicBezTo>
                  <a:pt x="316" y="768"/>
                  <a:pt x="325" y="777"/>
                  <a:pt x="337" y="777"/>
                </a:cubicBezTo>
                <a:cubicBezTo>
                  <a:pt x="529" y="777"/>
                  <a:pt x="529" y="777"/>
                  <a:pt x="529" y="777"/>
                </a:cubicBezTo>
                <a:cubicBezTo>
                  <a:pt x="533" y="777"/>
                  <a:pt x="537" y="781"/>
                  <a:pt x="537" y="785"/>
                </a:cubicBezTo>
                <a:cubicBezTo>
                  <a:pt x="537" y="789"/>
                  <a:pt x="533" y="792"/>
                  <a:pt x="529" y="792"/>
                </a:cubicBezTo>
                <a:cubicBezTo>
                  <a:pt x="377" y="792"/>
                  <a:pt x="377" y="792"/>
                  <a:pt x="377" y="792"/>
                </a:cubicBezTo>
                <a:cubicBezTo>
                  <a:pt x="365" y="792"/>
                  <a:pt x="356" y="802"/>
                  <a:pt x="356" y="814"/>
                </a:cubicBezTo>
                <a:cubicBezTo>
                  <a:pt x="356" y="825"/>
                  <a:pt x="365" y="835"/>
                  <a:pt x="377" y="835"/>
                </a:cubicBezTo>
                <a:cubicBezTo>
                  <a:pt x="607" y="835"/>
                  <a:pt x="607" y="835"/>
                  <a:pt x="607" y="835"/>
                </a:cubicBezTo>
                <a:cubicBezTo>
                  <a:pt x="611" y="835"/>
                  <a:pt x="615" y="838"/>
                  <a:pt x="615" y="842"/>
                </a:cubicBezTo>
                <a:cubicBezTo>
                  <a:pt x="615" y="846"/>
                  <a:pt x="611" y="850"/>
                  <a:pt x="607" y="850"/>
                </a:cubicBezTo>
                <a:cubicBezTo>
                  <a:pt x="417" y="850"/>
                  <a:pt x="417" y="850"/>
                  <a:pt x="417" y="850"/>
                </a:cubicBezTo>
                <a:cubicBezTo>
                  <a:pt x="405" y="850"/>
                  <a:pt x="396" y="859"/>
                  <a:pt x="396" y="871"/>
                </a:cubicBezTo>
                <a:cubicBezTo>
                  <a:pt x="396" y="883"/>
                  <a:pt x="405" y="893"/>
                  <a:pt x="417" y="893"/>
                </a:cubicBezTo>
                <a:cubicBezTo>
                  <a:pt x="593" y="893"/>
                  <a:pt x="593" y="893"/>
                  <a:pt x="593" y="893"/>
                </a:cubicBezTo>
                <a:cubicBezTo>
                  <a:pt x="597" y="893"/>
                  <a:pt x="600" y="896"/>
                  <a:pt x="600" y="900"/>
                </a:cubicBezTo>
                <a:cubicBezTo>
                  <a:pt x="600" y="904"/>
                  <a:pt x="597" y="908"/>
                  <a:pt x="593" y="908"/>
                </a:cubicBezTo>
                <a:cubicBezTo>
                  <a:pt x="446" y="908"/>
                  <a:pt x="446" y="908"/>
                  <a:pt x="446" y="908"/>
                </a:cubicBezTo>
                <a:cubicBezTo>
                  <a:pt x="434" y="908"/>
                  <a:pt x="425" y="917"/>
                  <a:pt x="425" y="929"/>
                </a:cubicBezTo>
                <a:cubicBezTo>
                  <a:pt x="425" y="941"/>
                  <a:pt x="434" y="951"/>
                  <a:pt x="446" y="951"/>
                </a:cubicBezTo>
                <a:cubicBezTo>
                  <a:pt x="551" y="951"/>
                  <a:pt x="551" y="951"/>
                  <a:pt x="551" y="951"/>
                </a:cubicBezTo>
                <a:cubicBezTo>
                  <a:pt x="555" y="951"/>
                  <a:pt x="558" y="954"/>
                  <a:pt x="558" y="958"/>
                </a:cubicBezTo>
                <a:cubicBezTo>
                  <a:pt x="558" y="962"/>
                  <a:pt x="555" y="965"/>
                  <a:pt x="551" y="965"/>
                </a:cubicBezTo>
                <a:cubicBezTo>
                  <a:pt x="438" y="965"/>
                  <a:pt x="438" y="965"/>
                  <a:pt x="438" y="965"/>
                </a:cubicBezTo>
                <a:cubicBezTo>
                  <a:pt x="426" y="965"/>
                  <a:pt x="417" y="975"/>
                  <a:pt x="417" y="987"/>
                </a:cubicBezTo>
                <a:cubicBezTo>
                  <a:pt x="417" y="999"/>
                  <a:pt x="426" y="1009"/>
                  <a:pt x="438" y="1009"/>
                </a:cubicBezTo>
                <a:cubicBezTo>
                  <a:pt x="495" y="1009"/>
                  <a:pt x="495" y="1009"/>
                  <a:pt x="495" y="1009"/>
                </a:cubicBezTo>
                <a:cubicBezTo>
                  <a:pt x="499" y="1009"/>
                  <a:pt x="502" y="1012"/>
                  <a:pt x="502" y="1016"/>
                </a:cubicBezTo>
                <a:cubicBezTo>
                  <a:pt x="502" y="1020"/>
                  <a:pt x="499" y="1023"/>
                  <a:pt x="495" y="1023"/>
                </a:cubicBezTo>
                <a:cubicBezTo>
                  <a:pt x="443" y="1023"/>
                  <a:pt x="443" y="1023"/>
                  <a:pt x="443" y="1023"/>
                </a:cubicBezTo>
                <a:cubicBezTo>
                  <a:pt x="431" y="1023"/>
                  <a:pt x="422" y="1033"/>
                  <a:pt x="422" y="1045"/>
                </a:cubicBezTo>
                <a:cubicBezTo>
                  <a:pt x="422" y="1057"/>
                  <a:pt x="431" y="1066"/>
                  <a:pt x="443" y="1066"/>
                </a:cubicBezTo>
                <a:cubicBezTo>
                  <a:pt x="472" y="1066"/>
                  <a:pt x="472" y="1066"/>
                  <a:pt x="472" y="1066"/>
                </a:cubicBezTo>
                <a:cubicBezTo>
                  <a:pt x="476" y="1066"/>
                  <a:pt x="479" y="1070"/>
                  <a:pt x="479" y="1074"/>
                </a:cubicBezTo>
                <a:cubicBezTo>
                  <a:pt x="479" y="1078"/>
                  <a:pt x="476" y="1081"/>
                  <a:pt x="472" y="1081"/>
                </a:cubicBezTo>
                <a:cubicBezTo>
                  <a:pt x="443" y="1081"/>
                  <a:pt x="443" y="1081"/>
                  <a:pt x="443" y="1081"/>
                </a:cubicBezTo>
                <a:cubicBezTo>
                  <a:pt x="431" y="1081"/>
                  <a:pt x="422" y="1091"/>
                  <a:pt x="422" y="1103"/>
                </a:cubicBezTo>
                <a:cubicBezTo>
                  <a:pt x="422" y="1115"/>
                  <a:pt x="431" y="1124"/>
                  <a:pt x="443" y="1124"/>
                </a:cubicBezTo>
                <a:cubicBezTo>
                  <a:pt x="462" y="1124"/>
                  <a:pt x="462" y="1124"/>
                  <a:pt x="462" y="1124"/>
                </a:cubicBezTo>
                <a:cubicBezTo>
                  <a:pt x="1017" y="1124"/>
                  <a:pt x="1017" y="1124"/>
                  <a:pt x="1017" y="1124"/>
                </a:cubicBezTo>
                <a:cubicBezTo>
                  <a:pt x="1037" y="1124"/>
                  <a:pt x="1053" y="1108"/>
                  <a:pt x="1053" y="1088"/>
                </a:cubicBezTo>
                <a:cubicBezTo>
                  <a:pt x="1053" y="1068"/>
                  <a:pt x="1037" y="1052"/>
                  <a:pt x="1017" y="1052"/>
                </a:cubicBezTo>
                <a:cubicBezTo>
                  <a:pt x="976" y="1052"/>
                  <a:pt x="976" y="1052"/>
                  <a:pt x="976" y="1052"/>
                </a:cubicBezTo>
                <a:cubicBezTo>
                  <a:pt x="964" y="1052"/>
                  <a:pt x="955" y="1042"/>
                  <a:pt x="955" y="1030"/>
                </a:cubicBezTo>
                <a:cubicBezTo>
                  <a:pt x="955" y="1018"/>
                  <a:pt x="964" y="1009"/>
                  <a:pt x="976" y="1009"/>
                </a:cubicBezTo>
                <a:cubicBezTo>
                  <a:pt x="979" y="1009"/>
                  <a:pt x="979" y="1009"/>
                  <a:pt x="979" y="1009"/>
                </a:cubicBezTo>
                <a:cubicBezTo>
                  <a:pt x="990" y="1009"/>
                  <a:pt x="1000" y="999"/>
                  <a:pt x="1000" y="987"/>
                </a:cubicBezTo>
                <a:cubicBezTo>
                  <a:pt x="1000" y="975"/>
                  <a:pt x="990" y="965"/>
                  <a:pt x="979" y="965"/>
                </a:cubicBezTo>
                <a:cubicBezTo>
                  <a:pt x="941" y="965"/>
                  <a:pt x="941" y="965"/>
                  <a:pt x="941" y="965"/>
                </a:cubicBezTo>
                <a:cubicBezTo>
                  <a:pt x="937" y="965"/>
                  <a:pt x="933" y="962"/>
                  <a:pt x="933" y="958"/>
                </a:cubicBezTo>
                <a:cubicBezTo>
                  <a:pt x="933" y="954"/>
                  <a:pt x="937" y="951"/>
                  <a:pt x="941" y="951"/>
                </a:cubicBezTo>
                <a:cubicBezTo>
                  <a:pt x="1017" y="951"/>
                  <a:pt x="1017" y="951"/>
                  <a:pt x="1017" y="951"/>
                </a:cubicBezTo>
                <a:cubicBezTo>
                  <a:pt x="1029" y="951"/>
                  <a:pt x="1039" y="941"/>
                  <a:pt x="1039" y="929"/>
                </a:cubicBezTo>
                <a:cubicBezTo>
                  <a:pt x="1039" y="917"/>
                  <a:pt x="1029" y="908"/>
                  <a:pt x="1017" y="908"/>
                </a:cubicBezTo>
                <a:cubicBezTo>
                  <a:pt x="919" y="908"/>
                  <a:pt x="919" y="908"/>
                  <a:pt x="919" y="908"/>
                </a:cubicBezTo>
                <a:cubicBezTo>
                  <a:pt x="915" y="908"/>
                  <a:pt x="912" y="904"/>
                  <a:pt x="912" y="900"/>
                </a:cubicBezTo>
                <a:cubicBezTo>
                  <a:pt x="912" y="896"/>
                  <a:pt x="915" y="893"/>
                  <a:pt x="919" y="893"/>
                </a:cubicBezTo>
                <a:cubicBezTo>
                  <a:pt x="1053" y="893"/>
                  <a:pt x="1053" y="893"/>
                  <a:pt x="1053" y="893"/>
                </a:cubicBezTo>
                <a:cubicBezTo>
                  <a:pt x="1065" y="893"/>
                  <a:pt x="1075" y="883"/>
                  <a:pt x="1075" y="871"/>
                </a:cubicBezTo>
                <a:cubicBezTo>
                  <a:pt x="1075" y="859"/>
                  <a:pt x="1065" y="850"/>
                  <a:pt x="1053" y="850"/>
                </a:cubicBezTo>
                <a:cubicBezTo>
                  <a:pt x="914" y="850"/>
                  <a:pt x="914" y="850"/>
                  <a:pt x="914" y="850"/>
                </a:cubicBezTo>
                <a:cubicBezTo>
                  <a:pt x="910" y="850"/>
                  <a:pt x="906" y="846"/>
                  <a:pt x="906" y="842"/>
                </a:cubicBezTo>
                <a:cubicBezTo>
                  <a:pt x="906" y="838"/>
                  <a:pt x="910" y="835"/>
                  <a:pt x="914" y="835"/>
                </a:cubicBezTo>
                <a:cubicBezTo>
                  <a:pt x="1049" y="835"/>
                  <a:pt x="1049" y="835"/>
                  <a:pt x="1049" y="835"/>
                </a:cubicBezTo>
                <a:cubicBezTo>
                  <a:pt x="1061" y="835"/>
                  <a:pt x="1071" y="825"/>
                  <a:pt x="1071" y="814"/>
                </a:cubicBezTo>
                <a:cubicBezTo>
                  <a:pt x="1071" y="802"/>
                  <a:pt x="1061" y="792"/>
                  <a:pt x="1049" y="792"/>
                </a:cubicBezTo>
                <a:cubicBezTo>
                  <a:pt x="905" y="792"/>
                  <a:pt x="905" y="792"/>
                  <a:pt x="905" y="792"/>
                </a:cubicBezTo>
                <a:cubicBezTo>
                  <a:pt x="901" y="792"/>
                  <a:pt x="898" y="789"/>
                  <a:pt x="898" y="785"/>
                </a:cubicBezTo>
                <a:cubicBezTo>
                  <a:pt x="898" y="781"/>
                  <a:pt x="901" y="777"/>
                  <a:pt x="905" y="777"/>
                </a:cubicBezTo>
                <a:cubicBezTo>
                  <a:pt x="1104" y="777"/>
                  <a:pt x="1104" y="777"/>
                  <a:pt x="1104" y="777"/>
                </a:cubicBezTo>
                <a:cubicBezTo>
                  <a:pt x="1116" y="777"/>
                  <a:pt x="1125" y="768"/>
                  <a:pt x="1125" y="756"/>
                </a:cubicBezTo>
                <a:cubicBezTo>
                  <a:pt x="1125" y="744"/>
                  <a:pt x="1116" y="734"/>
                  <a:pt x="1104" y="734"/>
                </a:cubicBezTo>
                <a:cubicBezTo>
                  <a:pt x="791" y="734"/>
                  <a:pt x="791" y="734"/>
                  <a:pt x="791" y="734"/>
                </a:cubicBezTo>
                <a:cubicBezTo>
                  <a:pt x="787" y="734"/>
                  <a:pt x="784" y="731"/>
                  <a:pt x="784" y="727"/>
                </a:cubicBezTo>
                <a:cubicBezTo>
                  <a:pt x="784" y="723"/>
                  <a:pt x="787" y="720"/>
                  <a:pt x="791" y="720"/>
                </a:cubicBezTo>
                <a:cubicBezTo>
                  <a:pt x="1046" y="720"/>
                  <a:pt x="1046" y="720"/>
                  <a:pt x="1046" y="720"/>
                </a:cubicBezTo>
                <a:cubicBezTo>
                  <a:pt x="1058" y="720"/>
                  <a:pt x="1068" y="710"/>
                  <a:pt x="1068" y="698"/>
                </a:cubicBezTo>
                <a:cubicBezTo>
                  <a:pt x="1068" y="686"/>
                  <a:pt x="1058" y="676"/>
                  <a:pt x="1046" y="676"/>
                </a:cubicBezTo>
                <a:cubicBezTo>
                  <a:pt x="763" y="676"/>
                  <a:pt x="763" y="676"/>
                  <a:pt x="763" y="676"/>
                </a:cubicBezTo>
                <a:cubicBezTo>
                  <a:pt x="759" y="676"/>
                  <a:pt x="755" y="673"/>
                  <a:pt x="755" y="669"/>
                </a:cubicBezTo>
                <a:cubicBezTo>
                  <a:pt x="755" y="665"/>
                  <a:pt x="759" y="662"/>
                  <a:pt x="763" y="662"/>
                </a:cubicBezTo>
                <a:cubicBezTo>
                  <a:pt x="1011" y="662"/>
                  <a:pt x="1011" y="662"/>
                  <a:pt x="1011" y="662"/>
                </a:cubicBezTo>
                <a:cubicBezTo>
                  <a:pt x="1022" y="662"/>
                  <a:pt x="1032" y="652"/>
                  <a:pt x="1032" y="640"/>
                </a:cubicBezTo>
                <a:cubicBezTo>
                  <a:pt x="1032" y="628"/>
                  <a:pt x="1022" y="619"/>
                  <a:pt x="1011" y="619"/>
                </a:cubicBezTo>
                <a:cubicBezTo>
                  <a:pt x="805" y="619"/>
                  <a:pt x="805" y="619"/>
                  <a:pt x="805" y="619"/>
                </a:cubicBezTo>
                <a:cubicBezTo>
                  <a:pt x="801" y="619"/>
                  <a:pt x="798" y="615"/>
                  <a:pt x="798" y="611"/>
                </a:cubicBezTo>
                <a:cubicBezTo>
                  <a:pt x="798" y="607"/>
                  <a:pt x="801" y="604"/>
                  <a:pt x="805" y="604"/>
                </a:cubicBezTo>
                <a:cubicBezTo>
                  <a:pt x="860" y="604"/>
                  <a:pt x="860" y="604"/>
                  <a:pt x="860" y="604"/>
                </a:cubicBezTo>
                <a:cubicBezTo>
                  <a:pt x="872" y="604"/>
                  <a:pt x="881" y="594"/>
                  <a:pt x="881" y="582"/>
                </a:cubicBezTo>
                <a:cubicBezTo>
                  <a:pt x="881" y="570"/>
                  <a:pt x="872" y="561"/>
                  <a:pt x="860" y="561"/>
                </a:cubicBezTo>
                <a:cubicBezTo>
                  <a:pt x="805" y="561"/>
                  <a:pt x="805" y="561"/>
                  <a:pt x="805" y="561"/>
                </a:cubicBezTo>
                <a:cubicBezTo>
                  <a:pt x="801" y="561"/>
                  <a:pt x="798" y="557"/>
                  <a:pt x="798" y="553"/>
                </a:cubicBezTo>
                <a:cubicBezTo>
                  <a:pt x="798" y="549"/>
                  <a:pt x="801" y="546"/>
                  <a:pt x="805" y="546"/>
                </a:cubicBezTo>
                <a:cubicBezTo>
                  <a:pt x="972" y="546"/>
                  <a:pt x="972" y="546"/>
                  <a:pt x="972" y="546"/>
                </a:cubicBezTo>
                <a:cubicBezTo>
                  <a:pt x="984" y="546"/>
                  <a:pt x="993" y="536"/>
                  <a:pt x="993" y="524"/>
                </a:cubicBezTo>
                <a:cubicBezTo>
                  <a:pt x="993" y="513"/>
                  <a:pt x="984" y="503"/>
                  <a:pt x="972" y="503"/>
                </a:cubicBezTo>
                <a:cubicBezTo>
                  <a:pt x="846" y="503"/>
                  <a:pt x="846" y="503"/>
                  <a:pt x="846" y="503"/>
                </a:cubicBezTo>
                <a:cubicBezTo>
                  <a:pt x="842" y="503"/>
                  <a:pt x="839" y="500"/>
                  <a:pt x="839" y="496"/>
                </a:cubicBezTo>
                <a:cubicBezTo>
                  <a:pt x="839" y="492"/>
                  <a:pt x="842" y="488"/>
                  <a:pt x="846" y="488"/>
                </a:cubicBezTo>
                <a:cubicBezTo>
                  <a:pt x="969" y="488"/>
                  <a:pt x="969" y="488"/>
                  <a:pt x="969" y="488"/>
                </a:cubicBezTo>
                <a:cubicBezTo>
                  <a:pt x="981" y="488"/>
                  <a:pt x="991" y="479"/>
                  <a:pt x="991" y="467"/>
                </a:cubicBezTo>
                <a:cubicBezTo>
                  <a:pt x="991" y="455"/>
                  <a:pt x="981" y="445"/>
                  <a:pt x="969" y="445"/>
                </a:cubicBezTo>
                <a:cubicBezTo>
                  <a:pt x="768" y="445"/>
                  <a:pt x="768" y="445"/>
                  <a:pt x="768" y="445"/>
                </a:cubicBezTo>
                <a:cubicBezTo>
                  <a:pt x="764" y="445"/>
                  <a:pt x="761" y="442"/>
                  <a:pt x="761" y="438"/>
                </a:cubicBezTo>
                <a:cubicBezTo>
                  <a:pt x="761" y="434"/>
                  <a:pt x="764" y="430"/>
                  <a:pt x="768" y="430"/>
                </a:cubicBezTo>
                <a:cubicBezTo>
                  <a:pt x="804" y="430"/>
                  <a:pt x="804" y="430"/>
                  <a:pt x="804" y="430"/>
                </a:cubicBezTo>
                <a:cubicBezTo>
                  <a:pt x="816" y="430"/>
                  <a:pt x="826" y="421"/>
                  <a:pt x="826" y="409"/>
                </a:cubicBezTo>
                <a:cubicBezTo>
                  <a:pt x="826" y="397"/>
                  <a:pt x="816" y="387"/>
                  <a:pt x="804" y="387"/>
                </a:cubicBezTo>
                <a:cubicBezTo>
                  <a:pt x="766" y="387"/>
                  <a:pt x="766" y="387"/>
                  <a:pt x="766" y="387"/>
                </a:cubicBezTo>
                <a:cubicBezTo>
                  <a:pt x="762" y="387"/>
                  <a:pt x="759" y="384"/>
                  <a:pt x="759" y="380"/>
                </a:cubicBezTo>
                <a:cubicBezTo>
                  <a:pt x="759" y="376"/>
                  <a:pt x="762" y="373"/>
                  <a:pt x="766" y="373"/>
                </a:cubicBezTo>
                <a:cubicBezTo>
                  <a:pt x="885" y="373"/>
                  <a:pt x="885" y="373"/>
                  <a:pt x="885" y="373"/>
                </a:cubicBezTo>
                <a:cubicBezTo>
                  <a:pt x="886" y="373"/>
                  <a:pt x="887" y="373"/>
                  <a:pt x="888" y="373"/>
                </a:cubicBezTo>
                <a:cubicBezTo>
                  <a:pt x="1592" y="373"/>
                  <a:pt x="1592" y="373"/>
                  <a:pt x="1592" y="373"/>
                </a:cubicBezTo>
                <a:cubicBezTo>
                  <a:pt x="1596" y="373"/>
                  <a:pt x="1599" y="376"/>
                  <a:pt x="1599" y="380"/>
                </a:cubicBezTo>
                <a:cubicBezTo>
                  <a:pt x="1599" y="384"/>
                  <a:pt x="1596" y="388"/>
                  <a:pt x="1592" y="388"/>
                </a:cubicBezTo>
                <a:cubicBezTo>
                  <a:pt x="855" y="388"/>
                  <a:pt x="855" y="388"/>
                  <a:pt x="855" y="388"/>
                </a:cubicBezTo>
                <a:cubicBezTo>
                  <a:pt x="843" y="388"/>
                  <a:pt x="834" y="397"/>
                  <a:pt x="834" y="409"/>
                </a:cubicBezTo>
                <a:cubicBezTo>
                  <a:pt x="834" y="421"/>
                  <a:pt x="843" y="431"/>
                  <a:pt x="855" y="431"/>
                </a:cubicBezTo>
                <a:cubicBezTo>
                  <a:pt x="1592" y="431"/>
                  <a:pt x="1592" y="431"/>
                  <a:pt x="1592" y="431"/>
                </a:cubicBezTo>
                <a:cubicBezTo>
                  <a:pt x="1596" y="431"/>
                  <a:pt x="1599" y="434"/>
                  <a:pt x="1599" y="438"/>
                </a:cubicBezTo>
                <a:cubicBezTo>
                  <a:pt x="1599" y="442"/>
                  <a:pt x="1596" y="445"/>
                  <a:pt x="1592" y="445"/>
                </a:cubicBezTo>
                <a:cubicBezTo>
                  <a:pt x="1039" y="445"/>
                  <a:pt x="1039" y="445"/>
                  <a:pt x="1039" y="445"/>
                </a:cubicBezTo>
                <a:cubicBezTo>
                  <a:pt x="1027" y="445"/>
                  <a:pt x="1017" y="455"/>
                  <a:pt x="1017" y="467"/>
                </a:cubicBezTo>
                <a:cubicBezTo>
                  <a:pt x="1017" y="479"/>
                  <a:pt x="1027" y="489"/>
                  <a:pt x="1039" y="489"/>
                </a:cubicBezTo>
                <a:cubicBezTo>
                  <a:pt x="1553" y="489"/>
                  <a:pt x="1553" y="489"/>
                  <a:pt x="1553" y="489"/>
                </a:cubicBezTo>
                <a:cubicBezTo>
                  <a:pt x="1557" y="489"/>
                  <a:pt x="1560" y="492"/>
                  <a:pt x="1560" y="496"/>
                </a:cubicBezTo>
                <a:cubicBezTo>
                  <a:pt x="1560" y="500"/>
                  <a:pt x="1557" y="503"/>
                  <a:pt x="1553" y="503"/>
                </a:cubicBezTo>
                <a:cubicBezTo>
                  <a:pt x="1039" y="503"/>
                  <a:pt x="1039" y="503"/>
                  <a:pt x="1039" y="503"/>
                </a:cubicBezTo>
                <a:cubicBezTo>
                  <a:pt x="1027" y="503"/>
                  <a:pt x="1017" y="513"/>
                  <a:pt x="1017" y="525"/>
                </a:cubicBezTo>
                <a:cubicBezTo>
                  <a:pt x="1017" y="537"/>
                  <a:pt x="1027" y="546"/>
                  <a:pt x="1039" y="546"/>
                </a:cubicBezTo>
                <a:cubicBezTo>
                  <a:pt x="1528" y="546"/>
                  <a:pt x="1528" y="546"/>
                  <a:pt x="1528" y="546"/>
                </a:cubicBezTo>
                <a:cubicBezTo>
                  <a:pt x="1532" y="546"/>
                  <a:pt x="1536" y="550"/>
                  <a:pt x="1536" y="554"/>
                </a:cubicBezTo>
                <a:cubicBezTo>
                  <a:pt x="1536" y="558"/>
                  <a:pt x="1532" y="561"/>
                  <a:pt x="1528" y="561"/>
                </a:cubicBezTo>
                <a:cubicBezTo>
                  <a:pt x="1019" y="561"/>
                  <a:pt x="1019" y="561"/>
                  <a:pt x="1019" y="561"/>
                </a:cubicBezTo>
                <a:cubicBezTo>
                  <a:pt x="1007" y="561"/>
                  <a:pt x="997" y="571"/>
                  <a:pt x="997" y="583"/>
                </a:cubicBezTo>
                <a:cubicBezTo>
                  <a:pt x="997" y="595"/>
                  <a:pt x="1007" y="604"/>
                  <a:pt x="1019" y="604"/>
                </a:cubicBezTo>
                <a:cubicBezTo>
                  <a:pt x="1526" y="604"/>
                  <a:pt x="1526" y="604"/>
                  <a:pt x="1526" y="604"/>
                </a:cubicBezTo>
                <a:cubicBezTo>
                  <a:pt x="1530" y="604"/>
                  <a:pt x="1534" y="607"/>
                  <a:pt x="1534" y="612"/>
                </a:cubicBezTo>
                <a:cubicBezTo>
                  <a:pt x="1534" y="616"/>
                  <a:pt x="1530" y="619"/>
                  <a:pt x="1526" y="619"/>
                </a:cubicBezTo>
                <a:cubicBezTo>
                  <a:pt x="1068" y="619"/>
                  <a:pt x="1068" y="619"/>
                  <a:pt x="1068" y="619"/>
                </a:cubicBezTo>
                <a:cubicBezTo>
                  <a:pt x="1056" y="619"/>
                  <a:pt x="1046" y="629"/>
                  <a:pt x="1046" y="640"/>
                </a:cubicBezTo>
                <a:cubicBezTo>
                  <a:pt x="1046" y="652"/>
                  <a:pt x="1056" y="662"/>
                  <a:pt x="1068" y="662"/>
                </a:cubicBezTo>
                <a:cubicBezTo>
                  <a:pt x="1436" y="662"/>
                  <a:pt x="1436" y="662"/>
                  <a:pt x="1436" y="662"/>
                </a:cubicBezTo>
                <a:cubicBezTo>
                  <a:pt x="1440" y="662"/>
                  <a:pt x="1443" y="665"/>
                  <a:pt x="1443" y="669"/>
                </a:cubicBezTo>
                <a:cubicBezTo>
                  <a:pt x="1443" y="673"/>
                  <a:pt x="1440" y="677"/>
                  <a:pt x="1436" y="677"/>
                </a:cubicBezTo>
                <a:cubicBezTo>
                  <a:pt x="1287" y="677"/>
                  <a:pt x="1287" y="677"/>
                  <a:pt x="1287" y="677"/>
                </a:cubicBezTo>
                <a:cubicBezTo>
                  <a:pt x="1276" y="677"/>
                  <a:pt x="1266" y="686"/>
                  <a:pt x="1266" y="698"/>
                </a:cubicBezTo>
                <a:cubicBezTo>
                  <a:pt x="1266" y="710"/>
                  <a:pt x="1276" y="720"/>
                  <a:pt x="1287" y="720"/>
                </a:cubicBezTo>
                <a:cubicBezTo>
                  <a:pt x="1454" y="720"/>
                  <a:pt x="1454" y="720"/>
                  <a:pt x="1454" y="720"/>
                </a:cubicBezTo>
                <a:cubicBezTo>
                  <a:pt x="1458" y="720"/>
                  <a:pt x="1461" y="723"/>
                  <a:pt x="1461" y="727"/>
                </a:cubicBezTo>
                <a:cubicBezTo>
                  <a:pt x="1461" y="731"/>
                  <a:pt x="1458" y="734"/>
                  <a:pt x="1454" y="734"/>
                </a:cubicBezTo>
                <a:cubicBezTo>
                  <a:pt x="1321" y="734"/>
                  <a:pt x="1321" y="734"/>
                  <a:pt x="1321" y="734"/>
                </a:cubicBezTo>
                <a:cubicBezTo>
                  <a:pt x="1309" y="734"/>
                  <a:pt x="1300" y="744"/>
                  <a:pt x="1300" y="756"/>
                </a:cubicBezTo>
                <a:cubicBezTo>
                  <a:pt x="1300" y="768"/>
                  <a:pt x="1309" y="778"/>
                  <a:pt x="1321" y="778"/>
                </a:cubicBezTo>
                <a:cubicBezTo>
                  <a:pt x="1549" y="778"/>
                  <a:pt x="1549" y="778"/>
                  <a:pt x="1549" y="778"/>
                </a:cubicBezTo>
                <a:cubicBezTo>
                  <a:pt x="1553" y="778"/>
                  <a:pt x="1556" y="781"/>
                  <a:pt x="1556" y="785"/>
                </a:cubicBezTo>
                <a:cubicBezTo>
                  <a:pt x="1556" y="789"/>
                  <a:pt x="1553" y="792"/>
                  <a:pt x="1549" y="792"/>
                </a:cubicBezTo>
                <a:cubicBezTo>
                  <a:pt x="1455" y="792"/>
                  <a:pt x="1455" y="792"/>
                  <a:pt x="1455" y="792"/>
                </a:cubicBezTo>
                <a:cubicBezTo>
                  <a:pt x="1443" y="792"/>
                  <a:pt x="1434" y="802"/>
                  <a:pt x="1434" y="814"/>
                </a:cubicBezTo>
                <a:cubicBezTo>
                  <a:pt x="1434" y="826"/>
                  <a:pt x="1443" y="835"/>
                  <a:pt x="1455" y="835"/>
                </a:cubicBezTo>
                <a:cubicBezTo>
                  <a:pt x="1623" y="835"/>
                  <a:pt x="1623" y="835"/>
                  <a:pt x="1623" y="835"/>
                </a:cubicBezTo>
                <a:cubicBezTo>
                  <a:pt x="1635" y="835"/>
                  <a:pt x="1645" y="826"/>
                  <a:pt x="1645" y="814"/>
                </a:cubicBezTo>
                <a:cubicBezTo>
                  <a:pt x="1645" y="802"/>
                  <a:pt x="1635" y="792"/>
                  <a:pt x="1623" y="792"/>
                </a:cubicBezTo>
                <a:cubicBezTo>
                  <a:pt x="1607" y="792"/>
                  <a:pt x="1607" y="792"/>
                  <a:pt x="1607" y="792"/>
                </a:cubicBezTo>
                <a:cubicBezTo>
                  <a:pt x="1603" y="792"/>
                  <a:pt x="1600" y="789"/>
                  <a:pt x="1600" y="785"/>
                </a:cubicBezTo>
                <a:cubicBezTo>
                  <a:pt x="1600" y="781"/>
                  <a:pt x="1603" y="778"/>
                  <a:pt x="1607" y="778"/>
                </a:cubicBezTo>
                <a:cubicBezTo>
                  <a:pt x="1683" y="778"/>
                  <a:pt x="1683" y="778"/>
                  <a:pt x="1683" y="778"/>
                </a:cubicBezTo>
                <a:cubicBezTo>
                  <a:pt x="1687" y="778"/>
                  <a:pt x="1690" y="781"/>
                  <a:pt x="1690" y="785"/>
                </a:cubicBezTo>
                <a:cubicBezTo>
                  <a:pt x="1690" y="789"/>
                  <a:pt x="1687" y="792"/>
                  <a:pt x="1683" y="792"/>
                </a:cubicBezTo>
                <a:cubicBezTo>
                  <a:pt x="1673" y="792"/>
                  <a:pt x="1673" y="792"/>
                  <a:pt x="1673" y="792"/>
                </a:cubicBezTo>
                <a:cubicBezTo>
                  <a:pt x="1662" y="792"/>
                  <a:pt x="1652" y="802"/>
                  <a:pt x="1652" y="814"/>
                </a:cubicBezTo>
                <a:cubicBezTo>
                  <a:pt x="1652" y="826"/>
                  <a:pt x="1662" y="835"/>
                  <a:pt x="1673" y="835"/>
                </a:cubicBezTo>
                <a:cubicBezTo>
                  <a:pt x="1681" y="835"/>
                  <a:pt x="1681" y="835"/>
                  <a:pt x="1681" y="835"/>
                </a:cubicBezTo>
                <a:cubicBezTo>
                  <a:pt x="1693" y="835"/>
                  <a:pt x="1703" y="845"/>
                  <a:pt x="1703" y="857"/>
                </a:cubicBezTo>
                <a:cubicBezTo>
                  <a:pt x="1703" y="869"/>
                  <a:pt x="1693" y="879"/>
                  <a:pt x="1681" y="879"/>
                </a:cubicBezTo>
                <a:cubicBezTo>
                  <a:pt x="1550" y="879"/>
                  <a:pt x="1550" y="879"/>
                  <a:pt x="1550" y="879"/>
                </a:cubicBezTo>
                <a:cubicBezTo>
                  <a:pt x="1538" y="879"/>
                  <a:pt x="1529" y="889"/>
                  <a:pt x="1529" y="901"/>
                </a:cubicBezTo>
                <a:cubicBezTo>
                  <a:pt x="1529" y="913"/>
                  <a:pt x="1538" y="922"/>
                  <a:pt x="1550" y="922"/>
                </a:cubicBezTo>
                <a:cubicBezTo>
                  <a:pt x="1697" y="922"/>
                  <a:pt x="1697" y="922"/>
                  <a:pt x="1697" y="922"/>
                </a:cubicBezTo>
                <a:cubicBezTo>
                  <a:pt x="1701" y="922"/>
                  <a:pt x="1704" y="925"/>
                  <a:pt x="1704" y="929"/>
                </a:cubicBezTo>
                <a:cubicBezTo>
                  <a:pt x="1704" y="934"/>
                  <a:pt x="1701" y="937"/>
                  <a:pt x="1697" y="937"/>
                </a:cubicBezTo>
                <a:cubicBezTo>
                  <a:pt x="1504" y="937"/>
                  <a:pt x="1504" y="937"/>
                  <a:pt x="1504" y="937"/>
                </a:cubicBezTo>
                <a:cubicBezTo>
                  <a:pt x="1492" y="937"/>
                  <a:pt x="1482" y="946"/>
                  <a:pt x="1482" y="958"/>
                </a:cubicBezTo>
                <a:cubicBezTo>
                  <a:pt x="1482" y="970"/>
                  <a:pt x="1492" y="980"/>
                  <a:pt x="1504" y="980"/>
                </a:cubicBezTo>
                <a:cubicBezTo>
                  <a:pt x="1712" y="980"/>
                  <a:pt x="1712" y="980"/>
                  <a:pt x="1712" y="980"/>
                </a:cubicBezTo>
                <a:cubicBezTo>
                  <a:pt x="1716" y="980"/>
                  <a:pt x="1719" y="983"/>
                  <a:pt x="1719" y="987"/>
                </a:cubicBezTo>
                <a:cubicBezTo>
                  <a:pt x="1719" y="991"/>
                  <a:pt x="1716" y="995"/>
                  <a:pt x="1712" y="995"/>
                </a:cubicBezTo>
                <a:cubicBezTo>
                  <a:pt x="1505" y="995"/>
                  <a:pt x="1505" y="995"/>
                  <a:pt x="1505" y="995"/>
                </a:cubicBezTo>
                <a:cubicBezTo>
                  <a:pt x="1494" y="995"/>
                  <a:pt x="1484" y="1004"/>
                  <a:pt x="1484" y="1016"/>
                </a:cubicBezTo>
                <a:cubicBezTo>
                  <a:pt x="1484" y="1028"/>
                  <a:pt x="1494" y="1038"/>
                  <a:pt x="1505" y="1038"/>
                </a:cubicBezTo>
                <a:cubicBezTo>
                  <a:pt x="1693" y="1038"/>
                  <a:pt x="1693" y="1038"/>
                  <a:pt x="1693" y="1038"/>
                </a:cubicBezTo>
                <a:cubicBezTo>
                  <a:pt x="1697" y="1038"/>
                  <a:pt x="1701" y="1041"/>
                  <a:pt x="1701" y="1045"/>
                </a:cubicBezTo>
                <a:cubicBezTo>
                  <a:pt x="1701" y="1049"/>
                  <a:pt x="1697" y="1052"/>
                  <a:pt x="1693" y="1052"/>
                </a:cubicBezTo>
                <a:cubicBezTo>
                  <a:pt x="1635" y="1052"/>
                  <a:pt x="1635" y="1052"/>
                  <a:pt x="1635" y="1052"/>
                </a:cubicBezTo>
                <a:cubicBezTo>
                  <a:pt x="1623" y="1052"/>
                  <a:pt x="1613" y="1062"/>
                  <a:pt x="1613" y="1074"/>
                </a:cubicBezTo>
                <a:cubicBezTo>
                  <a:pt x="1613" y="1086"/>
                  <a:pt x="1623" y="1096"/>
                  <a:pt x="1635" y="1096"/>
                </a:cubicBezTo>
                <a:cubicBezTo>
                  <a:pt x="1658" y="1096"/>
                  <a:pt x="1658" y="1096"/>
                  <a:pt x="1658" y="1096"/>
                </a:cubicBezTo>
                <a:cubicBezTo>
                  <a:pt x="1662" y="1096"/>
                  <a:pt x="1665" y="1099"/>
                  <a:pt x="1665" y="1103"/>
                </a:cubicBezTo>
                <a:cubicBezTo>
                  <a:pt x="1665" y="1107"/>
                  <a:pt x="1662" y="1110"/>
                  <a:pt x="1658" y="1110"/>
                </a:cubicBezTo>
                <a:cubicBezTo>
                  <a:pt x="1650" y="1110"/>
                  <a:pt x="1650" y="1110"/>
                  <a:pt x="1650" y="1110"/>
                </a:cubicBezTo>
                <a:cubicBezTo>
                  <a:pt x="1630" y="1110"/>
                  <a:pt x="1614" y="1126"/>
                  <a:pt x="1614" y="1146"/>
                </a:cubicBezTo>
                <a:cubicBezTo>
                  <a:pt x="1614" y="1166"/>
                  <a:pt x="1630" y="1182"/>
                  <a:pt x="1650" y="1182"/>
                </a:cubicBezTo>
                <a:cubicBezTo>
                  <a:pt x="1789" y="1182"/>
                  <a:pt x="1789" y="1182"/>
                  <a:pt x="1789" y="1182"/>
                </a:cubicBezTo>
                <a:cubicBezTo>
                  <a:pt x="1801" y="1182"/>
                  <a:pt x="1811" y="1173"/>
                  <a:pt x="1811" y="1161"/>
                </a:cubicBezTo>
                <a:cubicBezTo>
                  <a:pt x="1811" y="1149"/>
                  <a:pt x="1801" y="1139"/>
                  <a:pt x="1789" y="1139"/>
                </a:cubicBezTo>
                <a:cubicBezTo>
                  <a:pt x="1766" y="1139"/>
                  <a:pt x="1766" y="1139"/>
                  <a:pt x="1766" y="1139"/>
                </a:cubicBezTo>
                <a:cubicBezTo>
                  <a:pt x="1762" y="1139"/>
                  <a:pt x="1759" y="1136"/>
                  <a:pt x="1759" y="1132"/>
                </a:cubicBezTo>
                <a:cubicBezTo>
                  <a:pt x="1759" y="1128"/>
                  <a:pt x="1762" y="1125"/>
                  <a:pt x="1766" y="1125"/>
                </a:cubicBezTo>
                <a:cubicBezTo>
                  <a:pt x="1824" y="1125"/>
                  <a:pt x="1824" y="1125"/>
                  <a:pt x="1824" y="1125"/>
                </a:cubicBezTo>
                <a:cubicBezTo>
                  <a:pt x="1836" y="1125"/>
                  <a:pt x="1846" y="1115"/>
                  <a:pt x="1846" y="1103"/>
                </a:cubicBezTo>
                <a:cubicBezTo>
                  <a:pt x="1846" y="1091"/>
                  <a:pt x="1836" y="1081"/>
                  <a:pt x="1824" y="1081"/>
                </a:cubicBezTo>
                <a:cubicBezTo>
                  <a:pt x="1797" y="1081"/>
                  <a:pt x="1797" y="1081"/>
                  <a:pt x="1797" y="1081"/>
                </a:cubicBezTo>
                <a:cubicBezTo>
                  <a:pt x="1793" y="1081"/>
                  <a:pt x="1790" y="1078"/>
                  <a:pt x="1790" y="1074"/>
                </a:cubicBezTo>
                <a:cubicBezTo>
                  <a:pt x="1790" y="1070"/>
                  <a:pt x="1793" y="1067"/>
                  <a:pt x="1797" y="1067"/>
                </a:cubicBezTo>
                <a:cubicBezTo>
                  <a:pt x="1843" y="1067"/>
                  <a:pt x="1843" y="1067"/>
                  <a:pt x="1843" y="1067"/>
                </a:cubicBezTo>
                <a:cubicBezTo>
                  <a:pt x="1855" y="1067"/>
                  <a:pt x="1864" y="1057"/>
                  <a:pt x="1864" y="1045"/>
                </a:cubicBezTo>
                <a:cubicBezTo>
                  <a:pt x="1864" y="1033"/>
                  <a:pt x="1855" y="1024"/>
                  <a:pt x="1843" y="1024"/>
                </a:cubicBezTo>
                <a:cubicBezTo>
                  <a:pt x="1791" y="1023"/>
                  <a:pt x="1791" y="1023"/>
                  <a:pt x="1791" y="1023"/>
                </a:cubicBezTo>
                <a:cubicBezTo>
                  <a:pt x="1787" y="1023"/>
                  <a:pt x="1784" y="1020"/>
                  <a:pt x="1784" y="1016"/>
                </a:cubicBezTo>
                <a:cubicBezTo>
                  <a:pt x="1784" y="1012"/>
                  <a:pt x="1787" y="1009"/>
                  <a:pt x="1791" y="1009"/>
                </a:cubicBezTo>
                <a:cubicBezTo>
                  <a:pt x="1876" y="1009"/>
                  <a:pt x="1876" y="1009"/>
                  <a:pt x="1876" y="1009"/>
                </a:cubicBezTo>
                <a:cubicBezTo>
                  <a:pt x="1945" y="1009"/>
                  <a:pt x="2002" y="955"/>
                  <a:pt x="2008" y="887"/>
                </a:cubicBezTo>
                <a:cubicBezTo>
                  <a:pt x="2015" y="884"/>
                  <a:pt x="2020" y="878"/>
                  <a:pt x="2020" y="870"/>
                </a:cubicBezTo>
                <a:cubicBezTo>
                  <a:pt x="2020" y="860"/>
                  <a:pt x="2011" y="851"/>
                  <a:pt x="2001" y="851"/>
                </a:cubicBezTo>
                <a:close/>
                <a:moveTo>
                  <a:pt x="868" y="358"/>
                </a:moveTo>
                <a:cubicBezTo>
                  <a:pt x="766" y="358"/>
                  <a:pt x="766" y="358"/>
                  <a:pt x="766" y="358"/>
                </a:cubicBezTo>
                <a:cubicBezTo>
                  <a:pt x="754" y="358"/>
                  <a:pt x="744" y="368"/>
                  <a:pt x="744" y="380"/>
                </a:cubicBezTo>
                <a:cubicBezTo>
                  <a:pt x="744" y="392"/>
                  <a:pt x="754" y="402"/>
                  <a:pt x="766" y="402"/>
                </a:cubicBezTo>
                <a:cubicBezTo>
                  <a:pt x="804" y="402"/>
                  <a:pt x="804" y="402"/>
                  <a:pt x="804" y="402"/>
                </a:cubicBezTo>
                <a:cubicBezTo>
                  <a:pt x="809" y="402"/>
                  <a:pt x="812" y="405"/>
                  <a:pt x="812" y="409"/>
                </a:cubicBezTo>
                <a:cubicBezTo>
                  <a:pt x="812" y="413"/>
                  <a:pt x="809" y="416"/>
                  <a:pt x="804" y="416"/>
                </a:cubicBezTo>
                <a:cubicBezTo>
                  <a:pt x="768" y="416"/>
                  <a:pt x="768" y="416"/>
                  <a:pt x="768" y="416"/>
                </a:cubicBezTo>
                <a:cubicBezTo>
                  <a:pt x="756" y="416"/>
                  <a:pt x="747" y="426"/>
                  <a:pt x="747" y="438"/>
                </a:cubicBezTo>
                <a:cubicBezTo>
                  <a:pt x="747" y="450"/>
                  <a:pt x="756" y="459"/>
                  <a:pt x="768" y="459"/>
                </a:cubicBezTo>
                <a:cubicBezTo>
                  <a:pt x="969" y="459"/>
                  <a:pt x="969" y="459"/>
                  <a:pt x="969" y="459"/>
                </a:cubicBezTo>
                <a:cubicBezTo>
                  <a:pt x="973" y="459"/>
                  <a:pt x="977" y="463"/>
                  <a:pt x="977" y="467"/>
                </a:cubicBezTo>
                <a:cubicBezTo>
                  <a:pt x="977" y="471"/>
                  <a:pt x="973" y="474"/>
                  <a:pt x="969" y="474"/>
                </a:cubicBezTo>
                <a:cubicBezTo>
                  <a:pt x="846" y="474"/>
                  <a:pt x="846" y="474"/>
                  <a:pt x="846" y="474"/>
                </a:cubicBezTo>
                <a:cubicBezTo>
                  <a:pt x="834" y="474"/>
                  <a:pt x="824" y="484"/>
                  <a:pt x="824" y="496"/>
                </a:cubicBezTo>
                <a:cubicBezTo>
                  <a:pt x="824" y="507"/>
                  <a:pt x="834" y="517"/>
                  <a:pt x="846" y="517"/>
                </a:cubicBezTo>
                <a:cubicBezTo>
                  <a:pt x="972" y="517"/>
                  <a:pt x="972" y="517"/>
                  <a:pt x="972" y="517"/>
                </a:cubicBezTo>
                <a:cubicBezTo>
                  <a:pt x="976" y="517"/>
                  <a:pt x="979" y="520"/>
                  <a:pt x="979" y="524"/>
                </a:cubicBezTo>
                <a:cubicBezTo>
                  <a:pt x="979" y="529"/>
                  <a:pt x="976" y="532"/>
                  <a:pt x="972" y="532"/>
                </a:cubicBezTo>
                <a:cubicBezTo>
                  <a:pt x="805" y="532"/>
                  <a:pt x="805" y="532"/>
                  <a:pt x="805" y="532"/>
                </a:cubicBezTo>
                <a:cubicBezTo>
                  <a:pt x="793" y="532"/>
                  <a:pt x="783" y="541"/>
                  <a:pt x="783" y="553"/>
                </a:cubicBezTo>
                <a:cubicBezTo>
                  <a:pt x="783" y="565"/>
                  <a:pt x="793" y="575"/>
                  <a:pt x="805" y="575"/>
                </a:cubicBezTo>
                <a:cubicBezTo>
                  <a:pt x="860" y="575"/>
                  <a:pt x="860" y="575"/>
                  <a:pt x="860" y="575"/>
                </a:cubicBezTo>
                <a:cubicBezTo>
                  <a:pt x="864" y="575"/>
                  <a:pt x="867" y="578"/>
                  <a:pt x="867" y="582"/>
                </a:cubicBezTo>
                <a:cubicBezTo>
                  <a:pt x="867" y="586"/>
                  <a:pt x="864" y="590"/>
                  <a:pt x="860" y="590"/>
                </a:cubicBezTo>
                <a:cubicBezTo>
                  <a:pt x="805" y="590"/>
                  <a:pt x="805" y="590"/>
                  <a:pt x="805" y="590"/>
                </a:cubicBezTo>
                <a:cubicBezTo>
                  <a:pt x="793" y="590"/>
                  <a:pt x="783" y="599"/>
                  <a:pt x="783" y="611"/>
                </a:cubicBezTo>
                <a:cubicBezTo>
                  <a:pt x="783" y="623"/>
                  <a:pt x="793" y="633"/>
                  <a:pt x="805" y="633"/>
                </a:cubicBezTo>
                <a:cubicBezTo>
                  <a:pt x="1011" y="633"/>
                  <a:pt x="1011" y="633"/>
                  <a:pt x="1011" y="633"/>
                </a:cubicBezTo>
                <a:cubicBezTo>
                  <a:pt x="1015" y="633"/>
                  <a:pt x="1018" y="636"/>
                  <a:pt x="1018" y="640"/>
                </a:cubicBezTo>
                <a:cubicBezTo>
                  <a:pt x="1018" y="644"/>
                  <a:pt x="1015" y="647"/>
                  <a:pt x="1011" y="647"/>
                </a:cubicBezTo>
                <a:cubicBezTo>
                  <a:pt x="763" y="647"/>
                  <a:pt x="763" y="647"/>
                  <a:pt x="763" y="647"/>
                </a:cubicBezTo>
                <a:cubicBezTo>
                  <a:pt x="751" y="647"/>
                  <a:pt x="741" y="657"/>
                  <a:pt x="741" y="669"/>
                </a:cubicBezTo>
                <a:cubicBezTo>
                  <a:pt x="741" y="681"/>
                  <a:pt x="751" y="691"/>
                  <a:pt x="763" y="691"/>
                </a:cubicBezTo>
                <a:cubicBezTo>
                  <a:pt x="1046" y="691"/>
                  <a:pt x="1046" y="691"/>
                  <a:pt x="1046" y="691"/>
                </a:cubicBezTo>
                <a:cubicBezTo>
                  <a:pt x="1050" y="691"/>
                  <a:pt x="1054" y="694"/>
                  <a:pt x="1054" y="698"/>
                </a:cubicBezTo>
                <a:cubicBezTo>
                  <a:pt x="1054" y="702"/>
                  <a:pt x="1050" y="705"/>
                  <a:pt x="1046" y="705"/>
                </a:cubicBezTo>
                <a:cubicBezTo>
                  <a:pt x="791" y="705"/>
                  <a:pt x="791" y="705"/>
                  <a:pt x="791" y="705"/>
                </a:cubicBezTo>
                <a:cubicBezTo>
                  <a:pt x="779" y="705"/>
                  <a:pt x="770" y="715"/>
                  <a:pt x="770" y="727"/>
                </a:cubicBezTo>
                <a:cubicBezTo>
                  <a:pt x="770" y="739"/>
                  <a:pt x="779" y="748"/>
                  <a:pt x="791" y="748"/>
                </a:cubicBezTo>
                <a:cubicBezTo>
                  <a:pt x="1104" y="748"/>
                  <a:pt x="1104" y="748"/>
                  <a:pt x="1104" y="748"/>
                </a:cubicBezTo>
                <a:cubicBezTo>
                  <a:pt x="1108" y="748"/>
                  <a:pt x="1111" y="752"/>
                  <a:pt x="1111" y="756"/>
                </a:cubicBezTo>
                <a:cubicBezTo>
                  <a:pt x="1111" y="760"/>
                  <a:pt x="1108" y="763"/>
                  <a:pt x="1104" y="763"/>
                </a:cubicBezTo>
                <a:cubicBezTo>
                  <a:pt x="905" y="763"/>
                  <a:pt x="905" y="763"/>
                  <a:pt x="905" y="763"/>
                </a:cubicBezTo>
                <a:cubicBezTo>
                  <a:pt x="893" y="763"/>
                  <a:pt x="883" y="773"/>
                  <a:pt x="883" y="785"/>
                </a:cubicBezTo>
                <a:cubicBezTo>
                  <a:pt x="883" y="797"/>
                  <a:pt x="893" y="806"/>
                  <a:pt x="905" y="806"/>
                </a:cubicBezTo>
                <a:cubicBezTo>
                  <a:pt x="1049" y="806"/>
                  <a:pt x="1049" y="806"/>
                  <a:pt x="1049" y="806"/>
                </a:cubicBezTo>
                <a:cubicBezTo>
                  <a:pt x="1053" y="806"/>
                  <a:pt x="1057" y="810"/>
                  <a:pt x="1057" y="814"/>
                </a:cubicBezTo>
                <a:cubicBezTo>
                  <a:pt x="1057" y="818"/>
                  <a:pt x="1053" y="821"/>
                  <a:pt x="1049" y="821"/>
                </a:cubicBezTo>
                <a:cubicBezTo>
                  <a:pt x="914" y="821"/>
                  <a:pt x="914" y="821"/>
                  <a:pt x="914" y="821"/>
                </a:cubicBezTo>
                <a:cubicBezTo>
                  <a:pt x="902" y="821"/>
                  <a:pt x="892" y="831"/>
                  <a:pt x="892" y="842"/>
                </a:cubicBezTo>
                <a:cubicBezTo>
                  <a:pt x="892" y="854"/>
                  <a:pt x="902" y="864"/>
                  <a:pt x="914" y="864"/>
                </a:cubicBezTo>
                <a:cubicBezTo>
                  <a:pt x="1053" y="864"/>
                  <a:pt x="1053" y="864"/>
                  <a:pt x="1053" y="864"/>
                </a:cubicBezTo>
                <a:cubicBezTo>
                  <a:pt x="1057" y="864"/>
                  <a:pt x="1061" y="867"/>
                  <a:pt x="1061" y="871"/>
                </a:cubicBezTo>
                <a:cubicBezTo>
                  <a:pt x="1061" y="875"/>
                  <a:pt x="1057" y="879"/>
                  <a:pt x="1053" y="879"/>
                </a:cubicBezTo>
                <a:cubicBezTo>
                  <a:pt x="919" y="879"/>
                  <a:pt x="919" y="879"/>
                  <a:pt x="919" y="879"/>
                </a:cubicBezTo>
                <a:cubicBezTo>
                  <a:pt x="907" y="879"/>
                  <a:pt x="898" y="888"/>
                  <a:pt x="898" y="900"/>
                </a:cubicBezTo>
                <a:cubicBezTo>
                  <a:pt x="898" y="912"/>
                  <a:pt x="907" y="922"/>
                  <a:pt x="919" y="922"/>
                </a:cubicBezTo>
                <a:cubicBezTo>
                  <a:pt x="1017" y="922"/>
                  <a:pt x="1017" y="922"/>
                  <a:pt x="1017" y="922"/>
                </a:cubicBezTo>
                <a:cubicBezTo>
                  <a:pt x="1021" y="922"/>
                  <a:pt x="1024" y="925"/>
                  <a:pt x="1024" y="929"/>
                </a:cubicBezTo>
                <a:cubicBezTo>
                  <a:pt x="1024" y="933"/>
                  <a:pt x="1021" y="936"/>
                  <a:pt x="1017" y="936"/>
                </a:cubicBezTo>
                <a:cubicBezTo>
                  <a:pt x="941" y="936"/>
                  <a:pt x="941" y="936"/>
                  <a:pt x="941" y="936"/>
                </a:cubicBezTo>
                <a:cubicBezTo>
                  <a:pt x="929" y="936"/>
                  <a:pt x="919" y="946"/>
                  <a:pt x="919" y="958"/>
                </a:cubicBezTo>
                <a:cubicBezTo>
                  <a:pt x="919" y="970"/>
                  <a:pt x="929" y="980"/>
                  <a:pt x="941" y="980"/>
                </a:cubicBezTo>
                <a:cubicBezTo>
                  <a:pt x="979" y="980"/>
                  <a:pt x="979" y="980"/>
                  <a:pt x="979" y="980"/>
                </a:cubicBezTo>
                <a:cubicBezTo>
                  <a:pt x="983" y="980"/>
                  <a:pt x="986" y="983"/>
                  <a:pt x="986" y="987"/>
                </a:cubicBezTo>
                <a:cubicBezTo>
                  <a:pt x="986" y="991"/>
                  <a:pt x="983" y="994"/>
                  <a:pt x="979" y="994"/>
                </a:cubicBezTo>
                <a:cubicBezTo>
                  <a:pt x="976" y="994"/>
                  <a:pt x="976" y="994"/>
                  <a:pt x="976" y="994"/>
                </a:cubicBezTo>
                <a:cubicBezTo>
                  <a:pt x="956" y="994"/>
                  <a:pt x="940" y="1010"/>
                  <a:pt x="940" y="1030"/>
                </a:cubicBezTo>
                <a:cubicBezTo>
                  <a:pt x="940" y="1050"/>
                  <a:pt x="956" y="1066"/>
                  <a:pt x="976" y="1066"/>
                </a:cubicBezTo>
                <a:cubicBezTo>
                  <a:pt x="1017" y="1066"/>
                  <a:pt x="1017" y="1066"/>
                  <a:pt x="1017" y="1066"/>
                </a:cubicBezTo>
                <a:cubicBezTo>
                  <a:pt x="1029" y="1066"/>
                  <a:pt x="1039" y="1076"/>
                  <a:pt x="1039" y="1088"/>
                </a:cubicBezTo>
                <a:cubicBezTo>
                  <a:pt x="1039" y="1100"/>
                  <a:pt x="1029" y="1110"/>
                  <a:pt x="1017" y="1110"/>
                </a:cubicBezTo>
                <a:cubicBezTo>
                  <a:pt x="443" y="1110"/>
                  <a:pt x="443" y="1110"/>
                  <a:pt x="443" y="1110"/>
                </a:cubicBezTo>
                <a:cubicBezTo>
                  <a:pt x="439" y="1110"/>
                  <a:pt x="436" y="1107"/>
                  <a:pt x="436" y="1103"/>
                </a:cubicBezTo>
                <a:cubicBezTo>
                  <a:pt x="436" y="1099"/>
                  <a:pt x="439" y="1095"/>
                  <a:pt x="443" y="1095"/>
                </a:cubicBezTo>
                <a:cubicBezTo>
                  <a:pt x="472" y="1095"/>
                  <a:pt x="472" y="1095"/>
                  <a:pt x="472" y="1095"/>
                </a:cubicBezTo>
                <a:cubicBezTo>
                  <a:pt x="484" y="1095"/>
                  <a:pt x="493" y="1086"/>
                  <a:pt x="493" y="1074"/>
                </a:cubicBezTo>
                <a:cubicBezTo>
                  <a:pt x="493" y="1062"/>
                  <a:pt x="484" y="1052"/>
                  <a:pt x="472" y="1052"/>
                </a:cubicBezTo>
                <a:cubicBezTo>
                  <a:pt x="443" y="1052"/>
                  <a:pt x="443" y="1052"/>
                  <a:pt x="443" y="1052"/>
                </a:cubicBezTo>
                <a:cubicBezTo>
                  <a:pt x="439" y="1052"/>
                  <a:pt x="436" y="1049"/>
                  <a:pt x="436" y="1045"/>
                </a:cubicBezTo>
                <a:cubicBezTo>
                  <a:pt x="436" y="1041"/>
                  <a:pt x="439" y="1037"/>
                  <a:pt x="443" y="1037"/>
                </a:cubicBezTo>
                <a:cubicBezTo>
                  <a:pt x="495" y="1037"/>
                  <a:pt x="495" y="1037"/>
                  <a:pt x="495" y="1037"/>
                </a:cubicBezTo>
                <a:cubicBezTo>
                  <a:pt x="507" y="1037"/>
                  <a:pt x="517" y="1028"/>
                  <a:pt x="517" y="1016"/>
                </a:cubicBezTo>
                <a:cubicBezTo>
                  <a:pt x="517" y="1004"/>
                  <a:pt x="507" y="994"/>
                  <a:pt x="495" y="994"/>
                </a:cubicBezTo>
                <a:cubicBezTo>
                  <a:pt x="438" y="994"/>
                  <a:pt x="438" y="994"/>
                  <a:pt x="438" y="994"/>
                </a:cubicBezTo>
                <a:cubicBezTo>
                  <a:pt x="434" y="994"/>
                  <a:pt x="431" y="991"/>
                  <a:pt x="431" y="987"/>
                </a:cubicBezTo>
                <a:cubicBezTo>
                  <a:pt x="431" y="983"/>
                  <a:pt x="434" y="980"/>
                  <a:pt x="438" y="980"/>
                </a:cubicBezTo>
                <a:cubicBezTo>
                  <a:pt x="551" y="980"/>
                  <a:pt x="551" y="980"/>
                  <a:pt x="551" y="980"/>
                </a:cubicBezTo>
                <a:cubicBezTo>
                  <a:pt x="563" y="980"/>
                  <a:pt x="572" y="970"/>
                  <a:pt x="572" y="958"/>
                </a:cubicBezTo>
                <a:cubicBezTo>
                  <a:pt x="572" y="946"/>
                  <a:pt x="563" y="936"/>
                  <a:pt x="551" y="936"/>
                </a:cubicBezTo>
                <a:cubicBezTo>
                  <a:pt x="446" y="936"/>
                  <a:pt x="446" y="936"/>
                  <a:pt x="446" y="936"/>
                </a:cubicBezTo>
                <a:cubicBezTo>
                  <a:pt x="442" y="936"/>
                  <a:pt x="439" y="933"/>
                  <a:pt x="439" y="929"/>
                </a:cubicBezTo>
                <a:cubicBezTo>
                  <a:pt x="439" y="925"/>
                  <a:pt x="442" y="922"/>
                  <a:pt x="446" y="922"/>
                </a:cubicBezTo>
                <a:cubicBezTo>
                  <a:pt x="593" y="922"/>
                  <a:pt x="593" y="922"/>
                  <a:pt x="593" y="922"/>
                </a:cubicBezTo>
                <a:cubicBezTo>
                  <a:pt x="605" y="922"/>
                  <a:pt x="614" y="912"/>
                  <a:pt x="614" y="900"/>
                </a:cubicBezTo>
                <a:cubicBezTo>
                  <a:pt x="614" y="888"/>
                  <a:pt x="605" y="879"/>
                  <a:pt x="593" y="879"/>
                </a:cubicBezTo>
                <a:cubicBezTo>
                  <a:pt x="417" y="879"/>
                  <a:pt x="417" y="879"/>
                  <a:pt x="417" y="879"/>
                </a:cubicBezTo>
                <a:cubicBezTo>
                  <a:pt x="413" y="879"/>
                  <a:pt x="410" y="875"/>
                  <a:pt x="410" y="871"/>
                </a:cubicBezTo>
                <a:cubicBezTo>
                  <a:pt x="410" y="867"/>
                  <a:pt x="413" y="864"/>
                  <a:pt x="417" y="864"/>
                </a:cubicBezTo>
                <a:cubicBezTo>
                  <a:pt x="607" y="864"/>
                  <a:pt x="607" y="864"/>
                  <a:pt x="607" y="864"/>
                </a:cubicBezTo>
                <a:cubicBezTo>
                  <a:pt x="619" y="864"/>
                  <a:pt x="629" y="854"/>
                  <a:pt x="629" y="842"/>
                </a:cubicBezTo>
                <a:cubicBezTo>
                  <a:pt x="629" y="831"/>
                  <a:pt x="619" y="821"/>
                  <a:pt x="607" y="821"/>
                </a:cubicBezTo>
                <a:cubicBezTo>
                  <a:pt x="377" y="821"/>
                  <a:pt x="377" y="821"/>
                  <a:pt x="377" y="821"/>
                </a:cubicBezTo>
                <a:cubicBezTo>
                  <a:pt x="373" y="821"/>
                  <a:pt x="370" y="818"/>
                  <a:pt x="370" y="814"/>
                </a:cubicBezTo>
                <a:cubicBezTo>
                  <a:pt x="370" y="810"/>
                  <a:pt x="373" y="806"/>
                  <a:pt x="377" y="806"/>
                </a:cubicBezTo>
                <a:cubicBezTo>
                  <a:pt x="529" y="806"/>
                  <a:pt x="529" y="806"/>
                  <a:pt x="529" y="806"/>
                </a:cubicBezTo>
                <a:cubicBezTo>
                  <a:pt x="541" y="806"/>
                  <a:pt x="551" y="797"/>
                  <a:pt x="551" y="785"/>
                </a:cubicBezTo>
                <a:cubicBezTo>
                  <a:pt x="551" y="773"/>
                  <a:pt x="541" y="763"/>
                  <a:pt x="529" y="763"/>
                </a:cubicBezTo>
                <a:cubicBezTo>
                  <a:pt x="337" y="763"/>
                  <a:pt x="337" y="763"/>
                  <a:pt x="337" y="763"/>
                </a:cubicBezTo>
                <a:cubicBezTo>
                  <a:pt x="333" y="763"/>
                  <a:pt x="330" y="760"/>
                  <a:pt x="330" y="756"/>
                </a:cubicBezTo>
                <a:cubicBezTo>
                  <a:pt x="330" y="752"/>
                  <a:pt x="333" y="748"/>
                  <a:pt x="337" y="748"/>
                </a:cubicBezTo>
                <a:cubicBezTo>
                  <a:pt x="353" y="748"/>
                  <a:pt x="353" y="748"/>
                  <a:pt x="353" y="748"/>
                </a:cubicBezTo>
                <a:cubicBezTo>
                  <a:pt x="365" y="748"/>
                  <a:pt x="375" y="739"/>
                  <a:pt x="375" y="727"/>
                </a:cubicBezTo>
                <a:cubicBezTo>
                  <a:pt x="375" y="715"/>
                  <a:pt x="365" y="705"/>
                  <a:pt x="353" y="705"/>
                </a:cubicBezTo>
                <a:cubicBezTo>
                  <a:pt x="273" y="705"/>
                  <a:pt x="273" y="705"/>
                  <a:pt x="273" y="705"/>
                </a:cubicBezTo>
                <a:cubicBezTo>
                  <a:pt x="269" y="705"/>
                  <a:pt x="266" y="702"/>
                  <a:pt x="266" y="698"/>
                </a:cubicBezTo>
                <a:cubicBezTo>
                  <a:pt x="266" y="694"/>
                  <a:pt x="269" y="691"/>
                  <a:pt x="273" y="691"/>
                </a:cubicBezTo>
                <a:cubicBezTo>
                  <a:pt x="276" y="691"/>
                  <a:pt x="276" y="691"/>
                  <a:pt x="276" y="691"/>
                </a:cubicBezTo>
                <a:cubicBezTo>
                  <a:pt x="288" y="691"/>
                  <a:pt x="297" y="681"/>
                  <a:pt x="297" y="669"/>
                </a:cubicBezTo>
                <a:cubicBezTo>
                  <a:pt x="297" y="657"/>
                  <a:pt x="288" y="647"/>
                  <a:pt x="276" y="647"/>
                </a:cubicBezTo>
                <a:cubicBezTo>
                  <a:pt x="236" y="647"/>
                  <a:pt x="236" y="647"/>
                  <a:pt x="236" y="647"/>
                </a:cubicBezTo>
                <a:cubicBezTo>
                  <a:pt x="232" y="647"/>
                  <a:pt x="229" y="644"/>
                  <a:pt x="229" y="640"/>
                </a:cubicBezTo>
                <a:cubicBezTo>
                  <a:pt x="229" y="636"/>
                  <a:pt x="232" y="633"/>
                  <a:pt x="236" y="633"/>
                </a:cubicBezTo>
                <a:cubicBezTo>
                  <a:pt x="266" y="633"/>
                  <a:pt x="266" y="633"/>
                  <a:pt x="266" y="633"/>
                </a:cubicBezTo>
                <a:cubicBezTo>
                  <a:pt x="278" y="633"/>
                  <a:pt x="288" y="623"/>
                  <a:pt x="288" y="611"/>
                </a:cubicBezTo>
                <a:cubicBezTo>
                  <a:pt x="288" y="599"/>
                  <a:pt x="278" y="590"/>
                  <a:pt x="266" y="590"/>
                </a:cubicBezTo>
                <a:cubicBezTo>
                  <a:pt x="190" y="590"/>
                  <a:pt x="190" y="590"/>
                  <a:pt x="190" y="590"/>
                </a:cubicBezTo>
                <a:cubicBezTo>
                  <a:pt x="186" y="590"/>
                  <a:pt x="182" y="586"/>
                  <a:pt x="182" y="582"/>
                </a:cubicBezTo>
                <a:cubicBezTo>
                  <a:pt x="182" y="578"/>
                  <a:pt x="186" y="575"/>
                  <a:pt x="190" y="575"/>
                </a:cubicBezTo>
                <a:cubicBezTo>
                  <a:pt x="381" y="575"/>
                  <a:pt x="381" y="575"/>
                  <a:pt x="381" y="575"/>
                </a:cubicBezTo>
                <a:cubicBezTo>
                  <a:pt x="393" y="575"/>
                  <a:pt x="402" y="565"/>
                  <a:pt x="402" y="553"/>
                </a:cubicBezTo>
                <a:cubicBezTo>
                  <a:pt x="402" y="541"/>
                  <a:pt x="393" y="532"/>
                  <a:pt x="381" y="532"/>
                </a:cubicBezTo>
                <a:cubicBezTo>
                  <a:pt x="162" y="532"/>
                  <a:pt x="162" y="532"/>
                  <a:pt x="162" y="532"/>
                </a:cubicBezTo>
                <a:cubicBezTo>
                  <a:pt x="158" y="532"/>
                  <a:pt x="154" y="529"/>
                  <a:pt x="154" y="524"/>
                </a:cubicBezTo>
                <a:cubicBezTo>
                  <a:pt x="154" y="520"/>
                  <a:pt x="158" y="517"/>
                  <a:pt x="162" y="517"/>
                </a:cubicBezTo>
                <a:cubicBezTo>
                  <a:pt x="433" y="517"/>
                  <a:pt x="433" y="517"/>
                  <a:pt x="433" y="517"/>
                </a:cubicBezTo>
                <a:cubicBezTo>
                  <a:pt x="445" y="517"/>
                  <a:pt x="454" y="507"/>
                  <a:pt x="454" y="496"/>
                </a:cubicBezTo>
                <a:cubicBezTo>
                  <a:pt x="454" y="484"/>
                  <a:pt x="445" y="474"/>
                  <a:pt x="433" y="474"/>
                </a:cubicBezTo>
                <a:cubicBezTo>
                  <a:pt x="180" y="474"/>
                  <a:pt x="180" y="474"/>
                  <a:pt x="180" y="474"/>
                </a:cubicBezTo>
                <a:cubicBezTo>
                  <a:pt x="176" y="474"/>
                  <a:pt x="173" y="471"/>
                  <a:pt x="173" y="467"/>
                </a:cubicBezTo>
                <a:cubicBezTo>
                  <a:pt x="173" y="463"/>
                  <a:pt x="176" y="459"/>
                  <a:pt x="180" y="459"/>
                </a:cubicBezTo>
                <a:cubicBezTo>
                  <a:pt x="518" y="459"/>
                  <a:pt x="518" y="459"/>
                  <a:pt x="518" y="459"/>
                </a:cubicBezTo>
                <a:cubicBezTo>
                  <a:pt x="530" y="459"/>
                  <a:pt x="540" y="450"/>
                  <a:pt x="540" y="438"/>
                </a:cubicBezTo>
                <a:cubicBezTo>
                  <a:pt x="540" y="426"/>
                  <a:pt x="530" y="416"/>
                  <a:pt x="518" y="416"/>
                </a:cubicBezTo>
                <a:cubicBezTo>
                  <a:pt x="164" y="416"/>
                  <a:pt x="164" y="416"/>
                  <a:pt x="164" y="416"/>
                </a:cubicBezTo>
                <a:cubicBezTo>
                  <a:pt x="160" y="416"/>
                  <a:pt x="156" y="413"/>
                  <a:pt x="156" y="409"/>
                </a:cubicBezTo>
                <a:cubicBezTo>
                  <a:pt x="156" y="405"/>
                  <a:pt x="160" y="402"/>
                  <a:pt x="164" y="402"/>
                </a:cubicBezTo>
                <a:cubicBezTo>
                  <a:pt x="522" y="402"/>
                  <a:pt x="522" y="402"/>
                  <a:pt x="522" y="402"/>
                </a:cubicBezTo>
                <a:cubicBezTo>
                  <a:pt x="534" y="402"/>
                  <a:pt x="544" y="392"/>
                  <a:pt x="544" y="380"/>
                </a:cubicBezTo>
                <a:cubicBezTo>
                  <a:pt x="544" y="378"/>
                  <a:pt x="543" y="375"/>
                  <a:pt x="543" y="373"/>
                </a:cubicBezTo>
                <a:cubicBezTo>
                  <a:pt x="625" y="373"/>
                  <a:pt x="625" y="373"/>
                  <a:pt x="625" y="373"/>
                </a:cubicBezTo>
                <a:cubicBezTo>
                  <a:pt x="636" y="373"/>
                  <a:pt x="646" y="363"/>
                  <a:pt x="646" y="351"/>
                </a:cubicBezTo>
                <a:cubicBezTo>
                  <a:pt x="646" y="339"/>
                  <a:pt x="636" y="330"/>
                  <a:pt x="625" y="330"/>
                </a:cubicBezTo>
                <a:cubicBezTo>
                  <a:pt x="601" y="330"/>
                  <a:pt x="601" y="330"/>
                  <a:pt x="601" y="330"/>
                </a:cubicBezTo>
                <a:cubicBezTo>
                  <a:pt x="597" y="330"/>
                  <a:pt x="594" y="326"/>
                  <a:pt x="594" y="322"/>
                </a:cubicBezTo>
                <a:cubicBezTo>
                  <a:pt x="594" y="318"/>
                  <a:pt x="597" y="315"/>
                  <a:pt x="601" y="315"/>
                </a:cubicBezTo>
                <a:cubicBezTo>
                  <a:pt x="721" y="315"/>
                  <a:pt x="721" y="315"/>
                  <a:pt x="721" y="315"/>
                </a:cubicBezTo>
                <a:cubicBezTo>
                  <a:pt x="733" y="315"/>
                  <a:pt x="743" y="305"/>
                  <a:pt x="743" y="294"/>
                </a:cubicBezTo>
                <a:cubicBezTo>
                  <a:pt x="743" y="282"/>
                  <a:pt x="733" y="272"/>
                  <a:pt x="721" y="272"/>
                </a:cubicBezTo>
                <a:cubicBezTo>
                  <a:pt x="600" y="272"/>
                  <a:pt x="600" y="272"/>
                  <a:pt x="600" y="272"/>
                </a:cubicBezTo>
                <a:cubicBezTo>
                  <a:pt x="596" y="272"/>
                  <a:pt x="593" y="269"/>
                  <a:pt x="593" y="265"/>
                </a:cubicBezTo>
                <a:cubicBezTo>
                  <a:pt x="593" y="261"/>
                  <a:pt x="596" y="257"/>
                  <a:pt x="600" y="257"/>
                </a:cubicBezTo>
                <a:cubicBezTo>
                  <a:pt x="734" y="257"/>
                  <a:pt x="734" y="257"/>
                  <a:pt x="734" y="257"/>
                </a:cubicBezTo>
                <a:cubicBezTo>
                  <a:pt x="746" y="257"/>
                  <a:pt x="756" y="248"/>
                  <a:pt x="756" y="236"/>
                </a:cubicBezTo>
                <a:cubicBezTo>
                  <a:pt x="756" y="224"/>
                  <a:pt x="746" y="214"/>
                  <a:pt x="734" y="214"/>
                </a:cubicBezTo>
                <a:cubicBezTo>
                  <a:pt x="581" y="214"/>
                  <a:pt x="581" y="214"/>
                  <a:pt x="581" y="214"/>
                </a:cubicBezTo>
                <a:cubicBezTo>
                  <a:pt x="577" y="214"/>
                  <a:pt x="573" y="211"/>
                  <a:pt x="573" y="207"/>
                </a:cubicBezTo>
                <a:cubicBezTo>
                  <a:pt x="573" y="203"/>
                  <a:pt x="577" y="200"/>
                  <a:pt x="581" y="200"/>
                </a:cubicBezTo>
                <a:cubicBezTo>
                  <a:pt x="749" y="200"/>
                  <a:pt x="749" y="200"/>
                  <a:pt x="749" y="200"/>
                </a:cubicBezTo>
                <a:cubicBezTo>
                  <a:pt x="760" y="200"/>
                  <a:pt x="770" y="190"/>
                  <a:pt x="770" y="178"/>
                </a:cubicBezTo>
                <a:cubicBezTo>
                  <a:pt x="770" y="166"/>
                  <a:pt x="760" y="156"/>
                  <a:pt x="749" y="156"/>
                </a:cubicBezTo>
                <a:cubicBezTo>
                  <a:pt x="561" y="156"/>
                  <a:pt x="561" y="156"/>
                  <a:pt x="561" y="156"/>
                </a:cubicBezTo>
                <a:cubicBezTo>
                  <a:pt x="557" y="156"/>
                  <a:pt x="554" y="153"/>
                  <a:pt x="554" y="149"/>
                </a:cubicBezTo>
                <a:cubicBezTo>
                  <a:pt x="554" y="145"/>
                  <a:pt x="557" y="142"/>
                  <a:pt x="561" y="142"/>
                </a:cubicBezTo>
                <a:cubicBezTo>
                  <a:pt x="754" y="142"/>
                  <a:pt x="754" y="142"/>
                  <a:pt x="754" y="142"/>
                </a:cubicBezTo>
                <a:cubicBezTo>
                  <a:pt x="766" y="142"/>
                  <a:pt x="776" y="132"/>
                  <a:pt x="776" y="120"/>
                </a:cubicBezTo>
                <a:cubicBezTo>
                  <a:pt x="776" y="108"/>
                  <a:pt x="766" y="99"/>
                  <a:pt x="754" y="99"/>
                </a:cubicBezTo>
                <a:cubicBezTo>
                  <a:pt x="622" y="99"/>
                  <a:pt x="622" y="99"/>
                  <a:pt x="622" y="99"/>
                </a:cubicBezTo>
                <a:cubicBezTo>
                  <a:pt x="618" y="99"/>
                  <a:pt x="614" y="95"/>
                  <a:pt x="614" y="91"/>
                </a:cubicBezTo>
                <a:cubicBezTo>
                  <a:pt x="614" y="87"/>
                  <a:pt x="618" y="84"/>
                  <a:pt x="622" y="84"/>
                </a:cubicBezTo>
                <a:cubicBezTo>
                  <a:pt x="1237" y="84"/>
                  <a:pt x="1237" y="84"/>
                  <a:pt x="1237" y="84"/>
                </a:cubicBezTo>
                <a:cubicBezTo>
                  <a:pt x="1241" y="84"/>
                  <a:pt x="1244" y="87"/>
                  <a:pt x="1244" y="91"/>
                </a:cubicBezTo>
                <a:cubicBezTo>
                  <a:pt x="1244" y="95"/>
                  <a:pt x="1241" y="99"/>
                  <a:pt x="1237" y="99"/>
                </a:cubicBezTo>
                <a:cubicBezTo>
                  <a:pt x="1225" y="99"/>
                  <a:pt x="1225" y="99"/>
                  <a:pt x="1225" y="99"/>
                </a:cubicBezTo>
                <a:cubicBezTo>
                  <a:pt x="1213" y="99"/>
                  <a:pt x="1203" y="108"/>
                  <a:pt x="1203" y="120"/>
                </a:cubicBezTo>
                <a:cubicBezTo>
                  <a:pt x="1203" y="132"/>
                  <a:pt x="1213" y="142"/>
                  <a:pt x="1225" y="142"/>
                </a:cubicBezTo>
                <a:cubicBezTo>
                  <a:pt x="1693" y="142"/>
                  <a:pt x="1693" y="142"/>
                  <a:pt x="1693" y="142"/>
                </a:cubicBezTo>
                <a:cubicBezTo>
                  <a:pt x="1697" y="142"/>
                  <a:pt x="1701" y="145"/>
                  <a:pt x="1701" y="149"/>
                </a:cubicBezTo>
                <a:cubicBezTo>
                  <a:pt x="1701" y="153"/>
                  <a:pt x="1697" y="156"/>
                  <a:pt x="1693" y="156"/>
                </a:cubicBezTo>
                <a:cubicBezTo>
                  <a:pt x="1075" y="156"/>
                  <a:pt x="1075" y="156"/>
                  <a:pt x="1075" y="156"/>
                </a:cubicBezTo>
                <a:cubicBezTo>
                  <a:pt x="1063" y="156"/>
                  <a:pt x="1054" y="166"/>
                  <a:pt x="1054" y="178"/>
                </a:cubicBezTo>
                <a:cubicBezTo>
                  <a:pt x="1054" y="190"/>
                  <a:pt x="1063" y="200"/>
                  <a:pt x="1075" y="200"/>
                </a:cubicBezTo>
                <a:cubicBezTo>
                  <a:pt x="1686" y="200"/>
                  <a:pt x="1686" y="200"/>
                  <a:pt x="1686" y="200"/>
                </a:cubicBezTo>
                <a:cubicBezTo>
                  <a:pt x="1690" y="200"/>
                  <a:pt x="1693" y="203"/>
                  <a:pt x="1693" y="207"/>
                </a:cubicBezTo>
                <a:cubicBezTo>
                  <a:pt x="1693" y="211"/>
                  <a:pt x="1690" y="214"/>
                  <a:pt x="1686" y="214"/>
                </a:cubicBezTo>
                <a:cubicBezTo>
                  <a:pt x="1145" y="214"/>
                  <a:pt x="1145" y="214"/>
                  <a:pt x="1145" y="214"/>
                </a:cubicBezTo>
                <a:cubicBezTo>
                  <a:pt x="1133" y="214"/>
                  <a:pt x="1123" y="224"/>
                  <a:pt x="1123" y="236"/>
                </a:cubicBezTo>
                <a:cubicBezTo>
                  <a:pt x="1123" y="248"/>
                  <a:pt x="1133" y="257"/>
                  <a:pt x="1145" y="257"/>
                </a:cubicBezTo>
                <a:cubicBezTo>
                  <a:pt x="1683" y="257"/>
                  <a:pt x="1683" y="257"/>
                  <a:pt x="1683" y="257"/>
                </a:cubicBezTo>
                <a:cubicBezTo>
                  <a:pt x="1687" y="257"/>
                  <a:pt x="1691" y="261"/>
                  <a:pt x="1691" y="265"/>
                </a:cubicBezTo>
                <a:cubicBezTo>
                  <a:pt x="1691" y="269"/>
                  <a:pt x="1687" y="272"/>
                  <a:pt x="1683" y="272"/>
                </a:cubicBezTo>
                <a:cubicBezTo>
                  <a:pt x="940" y="272"/>
                  <a:pt x="940" y="272"/>
                  <a:pt x="940" y="272"/>
                </a:cubicBezTo>
                <a:cubicBezTo>
                  <a:pt x="929" y="272"/>
                  <a:pt x="919" y="282"/>
                  <a:pt x="919" y="294"/>
                </a:cubicBezTo>
                <a:cubicBezTo>
                  <a:pt x="919" y="305"/>
                  <a:pt x="929" y="315"/>
                  <a:pt x="940" y="315"/>
                </a:cubicBezTo>
                <a:cubicBezTo>
                  <a:pt x="1553" y="315"/>
                  <a:pt x="1553" y="315"/>
                  <a:pt x="1553" y="315"/>
                </a:cubicBezTo>
                <a:cubicBezTo>
                  <a:pt x="1557" y="315"/>
                  <a:pt x="1561" y="318"/>
                  <a:pt x="1561" y="322"/>
                </a:cubicBezTo>
                <a:cubicBezTo>
                  <a:pt x="1561" y="326"/>
                  <a:pt x="1557" y="330"/>
                  <a:pt x="1553" y="330"/>
                </a:cubicBezTo>
                <a:cubicBezTo>
                  <a:pt x="888" y="330"/>
                  <a:pt x="888" y="330"/>
                  <a:pt x="888" y="330"/>
                </a:cubicBezTo>
                <a:cubicBezTo>
                  <a:pt x="876" y="330"/>
                  <a:pt x="867" y="339"/>
                  <a:pt x="867" y="351"/>
                </a:cubicBezTo>
                <a:cubicBezTo>
                  <a:pt x="867" y="354"/>
                  <a:pt x="867" y="356"/>
                  <a:pt x="868" y="358"/>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18877226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9" y="1212851"/>
            <a:ext cx="11887200" cy="18667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90283919"/>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24090811"/>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2246426"/>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44116060"/>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pic>
        <p:nvPicPr>
          <p:cNvPr id="3" name="Picture 2"/>
          <p:cNvPicPr>
            <a:picLocks noChangeAspect="1"/>
          </p:cNvPicPr>
          <p:nvPr userDrawn="1"/>
        </p:nvPicPr>
        <p:blipFill>
          <a:blip r:embed="rId2"/>
          <a:stretch>
            <a:fillRect/>
          </a:stretch>
        </p:blipFill>
        <p:spPr>
          <a:xfrm>
            <a:off x="10934657" y="6568348"/>
            <a:ext cx="1150981" cy="245265"/>
          </a:xfrm>
          <a:prstGeom prst="rect">
            <a:avLst/>
          </a:prstGeom>
        </p:spPr>
      </p:pic>
      <p:sp>
        <p:nvSpPr>
          <p:cNvPr id="4" name="Text Box 3"/>
          <p:cNvSpPr txBox="1">
            <a:spLocks noChangeArrowheads="1"/>
          </p:cNvSpPr>
          <p:nvPr userDrawn="1"/>
        </p:nvSpPr>
        <p:spPr bwMode="blackWhite">
          <a:xfrm>
            <a:off x="345439" y="6545262"/>
            <a:ext cx="2519998" cy="245892"/>
          </a:xfrm>
          <a:prstGeom prst="rect">
            <a:avLst/>
          </a:prstGeom>
          <a:noFill/>
          <a:ln w="12700">
            <a:noFill/>
            <a:miter lim="800000"/>
            <a:headEnd type="none" w="sm" len="sm"/>
            <a:tailEnd type="none" w="sm" len="sm"/>
          </a:ln>
          <a:effectLst/>
        </p:spPr>
        <p:txBody>
          <a:bodyPr vert="horz" wrap="square" lIns="143408" tIns="89629" rIns="143408" bIns="89629" numCol="1" anchor="t" anchorCtr="0" compatLnSpc="1">
            <a:prstTxWarp prst="textNoShape">
              <a:avLst/>
            </a:prstTxWarp>
            <a:noAutofit/>
          </a:bodyPr>
          <a:lstStyle/>
          <a:p>
            <a:pPr marL="0" marR="0" lvl="0" indent="0" algn="l" defTabSz="913749" eaLnBrk="0" fontAlgn="auto" latinLnBrk="0" hangingPunct="0">
              <a:lnSpc>
                <a:spcPct val="100000"/>
              </a:lnSpc>
              <a:spcBef>
                <a:spcPts val="0"/>
              </a:spcBef>
              <a:spcAft>
                <a:spcPts val="0"/>
              </a:spcAft>
              <a:buClrTx/>
              <a:buSzTx/>
              <a:buFontTx/>
              <a:buNone/>
              <a:tabLst/>
              <a:defRPr/>
            </a:pPr>
            <a:r>
              <a:rPr kumimoji="0" lang="en-US" sz="980" b="0" i="0" u="none" strike="noStrike" kern="0" cap="none" spc="0" normalizeH="0" baseline="0" noProof="0" dirty="0">
                <a:ln>
                  <a:noFill/>
                </a:ln>
                <a:gradFill>
                  <a:gsLst>
                    <a:gs pos="0">
                      <a:schemeClr val="tx1"/>
                    </a:gs>
                    <a:gs pos="100000">
                      <a:schemeClr val="tx1"/>
                    </a:gs>
                  </a:gsLst>
                  <a:lin ang="5400000" scaled="0"/>
                </a:gradFill>
                <a:effectLst/>
                <a:uLnTx/>
                <a:uFillTx/>
                <a:cs typeface="Segoe UI" pitchFamily="34" charset="0"/>
              </a:rPr>
              <a:t>MICROSOFT CONFIDENTIAL</a:t>
            </a:r>
          </a:p>
        </p:txBody>
      </p:sp>
    </p:spTree>
    <p:extLst>
      <p:ext uri="{BB962C8B-B14F-4D97-AF65-F5344CB8AC3E}">
        <p14:creationId xmlns:p14="http://schemas.microsoft.com/office/powerpoint/2010/main" val="2002106720"/>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10058401" cy="794064"/>
          </a:xfrm>
          <a:noFill/>
        </p:spPr>
        <p:txBody>
          <a:bodyPr lIns="182880" tIns="146304" rIns="182880" bIns="146304">
            <a:sp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988536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0130573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16642466"/>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2464450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950152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theme" Target="../theme/theme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theme" Target="../theme/theme3.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image" Target="../media/image8.png"/><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image" Target="../media/image20.emf"/><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image" Target="../media/image8.png"/><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7.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theme" Target="../theme/theme6.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3" Type="http://schemas.openxmlformats.org/officeDocument/2006/relationships/slideLayout" Target="../slideLayouts/slideLayout144.xml"/><Relationship Id="rId21" Type="http://schemas.openxmlformats.org/officeDocument/2006/relationships/slideLayout" Target="../slideLayouts/slideLayout162.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20" Type="http://schemas.openxmlformats.org/officeDocument/2006/relationships/slideLayout" Target="../slideLayouts/slideLayout161.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23" Type="http://schemas.openxmlformats.org/officeDocument/2006/relationships/theme" Target="../theme/theme8.xml"/><Relationship Id="rId10" Type="http://schemas.openxmlformats.org/officeDocument/2006/relationships/slideLayout" Target="../slideLayouts/slideLayout151.xml"/><Relationship Id="rId19" Type="http://schemas.openxmlformats.org/officeDocument/2006/relationships/slideLayout" Target="../slideLayouts/slideLayout160.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 Id="rId22" Type="http://schemas.openxmlformats.org/officeDocument/2006/relationships/slideLayout" Target="../slideLayouts/slideLayout16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71.xml"/><Relationship Id="rId13" Type="http://schemas.openxmlformats.org/officeDocument/2006/relationships/slideLayout" Target="../slideLayouts/slideLayout176.xml"/><Relationship Id="rId18" Type="http://schemas.openxmlformats.org/officeDocument/2006/relationships/slideLayout" Target="../slideLayouts/slideLayout181.xml"/><Relationship Id="rId3" Type="http://schemas.openxmlformats.org/officeDocument/2006/relationships/slideLayout" Target="../slideLayouts/slideLayout166.xml"/><Relationship Id="rId21" Type="http://schemas.openxmlformats.org/officeDocument/2006/relationships/slideLayout" Target="../slideLayouts/slideLayout184.xml"/><Relationship Id="rId7" Type="http://schemas.openxmlformats.org/officeDocument/2006/relationships/slideLayout" Target="../slideLayouts/slideLayout170.xml"/><Relationship Id="rId12" Type="http://schemas.openxmlformats.org/officeDocument/2006/relationships/slideLayout" Target="../slideLayouts/slideLayout175.xml"/><Relationship Id="rId17" Type="http://schemas.openxmlformats.org/officeDocument/2006/relationships/slideLayout" Target="../slideLayouts/slideLayout180.xml"/><Relationship Id="rId2" Type="http://schemas.openxmlformats.org/officeDocument/2006/relationships/slideLayout" Target="../slideLayouts/slideLayout165.xml"/><Relationship Id="rId16" Type="http://schemas.openxmlformats.org/officeDocument/2006/relationships/slideLayout" Target="../slideLayouts/slideLayout179.xml"/><Relationship Id="rId20" Type="http://schemas.openxmlformats.org/officeDocument/2006/relationships/slideLayout" Target="../slideLayouts/slideLayout183.xml"/><Relationship Id="rId1" Type="http://schemas.openxmlformats.org/officeDocument/2006/relationships/slideLayout" Target="../slideLayouts/slideLayout164.xml"/><Relationship Id="rId6" Type="http://schemas.openxmlformats.org/officeDocument/2006/relationships/slideLayout" Target="../slideLayouts/slideLayout169.xml"/><Relationship Id="rId11" Type="http://schemas.openxmlformats.org/officeDocument/2006/relationships/slideLayout" Target="../slideLayouts/slideLayout174.xml"/><Relationship Id="rId5" Type="http://schemas.openxmlformats.org/officeDocument/2006/relationships/slideLayout" Target="../slideLayouts/slideLayout168.xml"/><Relationship Id="rId15" Type="http://schemas.openxmlformats.org/officeDocument/2006/relationships/slideLayout" Target="../slideLayouts/slideLayout178.xml"/><Relationship Id="rId23" Type="http://schemas.openxmlformats.org/officeDocument/2006/relationships/theme" Target="../theme/theme9.xml"/><Relationship Id="rId10" Type="http://schemas.openxmlformats.org/officeDocument/2006/relationships/slideLayout" Target="../slideLayouts/slideLayout173.xml"/><Relationship Id="rId19" Type="http://schemas.openxmlformats.org/officeDocument/2006/relationships/slideLayout" Target="../slideLayouts/slideLayout182.xml"/><Relationship Id="rId4" Type="http://schemas.openxmlformats.org/officeDocument/2006/relationships/slideLayout" Target="../slideLayouts/slideLayout167.xml"/><Relationship Id="rId9" Type="http://schemas.openxmlformats.org/officeDocument/2006/relationships/slideLayout" Target="../slideLayouts/slideLayout172.xml"/><Relationship Id="rId14" Type="http://schemas.openxmlformats.org/officeDocument/2006/relationships/slideLayout" Target="../slideLayouts/slideLayout177.xml"/><Relationship Id="rId22" Type="http://schemas.openxmlformats.org/officeDocument/2006/relationships/slideLayout" Target="../slideLayouts/slideLayout1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38" r:id="rId1"/>
    <p:sldLayoutId id="2147484300" r:id="rId2"/>
    <p:sldLayoutId id="2147484295" r:id="rId3"/>
    <p:sldLayoutId id="2147484240" r:id="rId4"/>
    <p:sldLayoutId id="2147484296" r:id="rId5"/>
    <p:sldLayoutId id="2147484241" r:id="rId6"/>
    <p:sldLayoutId id="2147484297" r:id="rId7"/>
    <p:sldLayoutId id="2147484244" r:id="rId8"/>
    <p:sldLayoutId id="2147484298" r:id="rId9"/>
    <p:sldLayoutId id="2147484245" r:id="rId10"/>
    <p:sldLayoutId id="2147484247" r:id="rId11"/>
    <p:sldLayoutId id="2147484331" r:id="rId12"/>
    <p:sldLayoutId id="2147484249" r:id="rId13"/>
    <p:sldLayoutId id="2147484301" r:id="rId14"/>
    <p:sldLayoutId id="2147484251" r:id="rId15"/>
    <p:sldLayoutId id="2147484252" r:id="rId16"/>
    <p:sldLayoutId id="2147484254"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24" r:id="rId14"/>
    <p:sldLayoutId id="2147484325" r:id="rId15"/>
    <p:sldLayoutId id="2147484326" r:id="rId16"/>
    <p:sldLayoutId id="2147484327" r:id="rId17"/>
    <p:sldLayoutId id="2147484328"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158981427"/>
      </p:ext>
    </p:extLst>
  </p:cSld>
  <p:clrMap bg1="dk1" tx1="lt1" bg2="dk2" tx2="lt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6" r:id="rId12"/>
    <p:sldLayoutId id="2147484377" r:id="rId13"/>
    <p:sldLayoutId id="2147484378" r:id="rId14"/>
    <p:sldLayoutId id="2147484379" r:id="rId15"/>
    <p:sldLayoutId id="2147484380" r:id="rId16"/>
    <p:sldLayoutId id="2147484381" r:id="rId17"/>
    <p:sldLayoutId id="2147484382" r:id="rId18"/>
    <p:sldLayoutId id="2147484383" r:id="rId19"/>
    <p:sldLayoutId id="2147484384" r:id="rId20"/>
    <p:sldLayoutId id="2147484385" r:id="rId21"/>
    <p:sldLayoutId id="2147484386" r:id="rId22"/>
    <p:sldLayoutId id="2147484387" r:id="rId23"/>
    <p:sldLayoutId id="2147484388" r:id="rId24"/>
    <p:sldLayoutId id="2147484389" r:id="rId25"/>
    <p:sldLayoutId id="2147484390" r:id="rId26"/>
  </p:sldLayoutIdLst>
  <p:transition>
    <p:fade/>
  </p:transition>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0078D7"/>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1" y="1212851"/>
            <a:ext cx="11887198" cy="193789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3"/>
          <a:stretch>
            <a:fillRect/>
          </a:stretch>
        </p:blipFill>
        <p:spPr>
          <a:xfrm rot="5400000">
            <a:off x="9393899" y="3050514"/>
            <a:ext cx="6995160" cy="894134"/>
          </a:xfrm>
          <a:prstGeom prst="rect">
            <a:avLst/>
          </a:prstGeom>
        </p:spPr>
      </p:pic>
      <p:pic>
        <p:nvPicPr>
          <p:cNvPr id="5" name="Picture 4"/>
          <p:cNvPicPr>
            <a:picLocks noChangeAspect="1"/>
          </p:cNvPicPr>
          <p:nvPr userDrawn="1"/>
        </p:nvPicPr>
        <p:blipFill>
          <a:blip r:embed="rId24"/>
          <a:stretch>
            <a:fillRect/>
          </a:stretch>
        </p:blipFill>
        <p:spPr>
          <a:xfrm>
            <a:off x="10934657" y="6568348"/>
            <a:ext cx="1150981" cy="245265"/>
          </a:xfrm>
          <a:prstGeom prst="rect">
            <a:avLst/>
          </a:prstGeom>
        </p:spPr>
      </p:pic>
      <p:sp>
        <p:nvSpPr>
          <p:cNvPr id="6" name="Text Box 3"/>
          <p:cNvSpPr txBox="1">
            <a:spLocks noChangeArrowheads="1"/>
          </p:cNvSpPr>
          <p:nvPr userDrawn="1"/>
        </p:nvSpPr>
        <p:spPr bwMode="blackWhite">
          <a:xfrm>
            <a:off x="345439" y="6545262"/>
            <a:ext cx="2519998" cy="245892"/>
          </a:xfrm>
          <a:prstGeom prst="rect">
            <a:avLst/>
          </a:prstGeom>
          <a:noFill/>
          <a:ln w="12700">
            <a:noFill/>
            <a:miter lim="800000"/>
            <a:headEnd type="none" w="sm" len="sm"/>
            <a:tailEnd type="none" w="sm" len="sm"/>
          </a:ln>
          <a:effectLst/>
        </p:spPr>
        <p:txBody>
          <a:bodyPr vert="horz" wrap="square" lIns="143408" tIns="89629" rIns="143408" bIns="89629" numCol="1" anchor="t" anchorCtr="0" compatLnSpc="1">
            <a:prstTxWarp prst="textNoShape">
              <a:avLst/>
            </a:prstTxWarp>
            <a:noAutofit/>
          </a:bodyPr>
          <a:lstStyle/>
          <a:p>
            <a:pPr marL="0" marR="0" lvl="0" indent="0" algn="l" defTabSz="913749" eaLnBrk="0" fontAlgn="auto" latinLnBrk="0" hangingPunct="0">
              <a:lnSpc>
                <a:spcPct val="100000"/>
              </a:lnSpc>
              <a:spcBef>
                <a:spcPts val="0"/>
              </a:spcBef>
              <a:spcAft>
                <a:spcPts val="0"/>
              </a:spcAft>
              <a:buClrTx/>
              <a:buSzTx/>
              <a:buFontTx/>
              <a:buNone/>
              <a:tabLst/>
              <a:defRPr/>
            </a:pPr>
            <a:r>
              <a:rPr kumimoji="0" lang="en-US" sz="980" b="0" i="0" u="none" strike="noStrike" kern="0" cap="none" spc="0" normalizeH="0" baseline="0" noProof="0" dirty="0">
                <a:ln>
                  <a:noFill/>
                </a:ln>
                <a:gradFill>
                  <a:gsLst>
                    <a:gs pos="0">
                      <a:schemeClr val="tx1"/>
                    </a:gs>
                    <a:gs pos="100000">
                      <a:schemeClr val="tx1"/>
                    </a:gs>
                  </a:gsLst>
                  <a:lin ang="5400000" scaled="0"/>
                </a:gradFill>
                <a:effectLst/>
                <a:uLnTx/>
                <a:uFillTx/>
                <a:cs typeface="Segoe UI" pitchFamily="34" charset="0"/>
              </a:rPr>
              <a:t>MICROSOFT CONFIDENTIAL</a:t>
            </a:r>
          </a:p>
        </p:txBody>
      </p:sp>
    </p:spTree>
    <p:extLst>
      <p:ext uri="{BB962C8B-B14F-4D97-AF65-F5344CB8AC3E}">
        <p14:creationId xmlns:p14="http://schemas.microsoft.com/office/powerpoint/2010/main" val="1791037011"/>
      </p:ext>
    </p:extLst>
  </p:cSld>
  <p:clrMap bg1="dk1" tx1="lt1" bg2="dk2" tx2="lt2" accent1="accent1" accent2="accent2" accent3="accent3" accent4="accent4" accent5="accent5" accent6="accent6" hlink="hlink" folHlink="folHlink"/>
  <p:sldLayoutIdLst>
    <p:sldLayoutId id="2147484392" r:id="rId1"/>
    <p:sldLayoutId id="2147484393" r:id="rId2"/>
    <p:sldLayoutId id="2147484394" r:id="rId3"/>
    <p:sldLayoutId id="2147484395" r:id="rId4"/>
    <p:sldLayoutId id="2147484396" r:id="rId5"/>
    <p:sldLayoutId id="2147484397" r:id="rId6"/>
    <p:sldLayoutId id="2147484398" r:id="rId7"/>
    <p:sldLayoutId id="2147484399" r:id="rId8"/>
    <p:sldLayoutId id="2147484400" r:id="rId9"/>
    <p:sldLayoutId id="2147484401" r:id="rId10"/>
    <p:sldLayoutId id="2147484402" r:id="rId11"/>
    <p:sldLayoutId id="2147484403" r:id="rId12"/>
    <p:sldLayoutId id="2147484404" r:id="rId13"/>
    <p:sldLayoutId id="2147484405" r:id="rId14"/>
    <p:sldLayoutId id="2147484406" r:id="rId15"/>
    <p:sldLayoutId id="2147484407" r:id="rId16"/>
    <p:sldLayoutId id="2147484408" r:id="rId17"/>
    <p:sldLayoutId id="2147484409" r:id="rId18"/>
    <p:sldLayoutId id="2147484410" r:id="rId19"/>
    <p:sldLayoutId id="2147484411" r:id="rId20"/>
    <p:sldLayoutId id="2147484412" r:id="rId21"/>
  </p:sldLayoutIdLst>
  <p:transition>
    <p:fade/>
  </p:transition>
  <p:txStyles>
    <p:title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2856"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2"/>
          <p:cNvSpPr>
            <a:spLocks noGrp="1"/>
          </p:cNvSpPr>
          <p:nvPr>
            <p:ph type="ftr" sz="quarter" idx="3"/>
          </p:nvPr>
        </p:nvSpPr>
        <p:spPr>
          <a:xfrm>
            <a:off x="274638" y="6689365"/>
            <a:ext cx="3937000" cy="137160"/>
          </a:xfrm>
          <a:prstGeom prst="rect">
            <a:avLst/>
          </a:prstGeom>
        </p:spPr>
        <p:txBody>
          <a:bodyPr vert="horz" lIns="0" tIns="0" rIns="91440" bIns="0" rtlCol="0" anchor="ctr"/>
          <a:lstStyle>
            <a:lvl1pPr marL="0" algn="l" defTabSz="932742" rtl="0" eaLnBrk="1" latinLnBrk="0" hangingPunct="1">
              <a:defRPr lang="en-US" sz="900" kern="1200">
                <a:gradFill>
                  <a:gsLst>
                    <a:gs pos="2239">
                      <a:schemeClr val="tx1"/>
                    </a:gs>
                    <a:gs pos="11940">
                      <a:schemeClr val="tx1"/>
                    </a:gs>
                  </a:gsLst>
                  <a:lin ang="5400000" scaled="0"/>
                </a:gradFill>
                <a:latin typeface="+mn-lt"/>
                <a:ea typeface="+mn-ea"/>
                <a:cs typeface="+mn-cs"/>
              </a:defRPr>
            </a:lvl1pPr>
          </a:lstStyle>
          <a:p>
            <a:r>
              <a:rPr lang="en-US"/>
              <a:t>Microsoft Confidential - Under NDA</a:t>
            </a:r>
          </a:p>
        </p:txBody>
      </p:sp>
      <p:sp>
        <p:nvSpPr>
          <p:cNvPr id="6" name="Slide Number Placeholder 4"/>
          <p:cNvSpPr>
            <a:spLocks noGrp="1"/>
          </p:cNvSpPr>
          <p:nvPr>
            <p:ph type="sldNum" sz="quarter" idx="4"/>
          </p:nvPr>
        </p:nvSpPr>
        <p:spPr>
          <a:xfrm>
            <a:off x="11595101" y="6689365"/>
            <a:ext cx="566737" cy="137160"/>
          </a:xfrm>
          <a:prstGeom prst="rect">
            <a:avLst/>
          </a:prstGeom>
        </p:spPr>
        <p:txBody>
          <a:bodyPr vert="horz" lIns="91440" tIns="0" rIns="0" bIns="0" rtlCol="0" anchor="ctr"/>
          <a:lstStyle>
            <a:lvl1pPr algn="r">
              <a:defRPr lang="en-US" sz="900" b="0" kern="1200" smtClean="0">
                <a:gradFill>
                  <a:gsLst>
                    <a:gs pos="2239">
                      <a:schemeClr val="tx1"/>
                    </a:gs>
                    <a:gs pos="11940">
                      <a:schemeClr val="tx1"/>
                    </a:gs>
                  </a:gsLst>
                  <a:lin ang="5400000" scaled="0"/>
                </a:gradFill>
                <a:latin typeface="+mn-lt"/>
                <a:ea typeface="+mn-ea"/>
                <a:cs typeface="+mn-cs"/>
              </a:defRPr>
            </a:lvl1pPr>
          </a:lstStyle>
          <a:p>
            <a:fld id="{27258FFF-F925-446B-8502-81C933981705}" type="slidenum">
              <a:rPr lang="en-US" smtClean="0"/>
              <a:pPr/>
              <a:t>‹#›</a:t>
            </a:fld>
            <a:endParaRPr lang="en-US"/>
          </a:p>
        </p:txBody>
      </p:sp>
    </p:spTree>
    <p:extLst>
      <p:ext uri="{BB962C8B-B14F-4D97-AF65-F5344CB8AC3E}">
        <p14:creationId xmlns:p14="http://schemas.microsoft.com/office/powerpoint/2010/main" val="3271132918"/>
      </p:ext>
    </p:extLst>
  </p:cSld>
  <p:clrMap bg1="lt1" tx1="dk1" bg2="lt2" tx2="dk2" accent1="accent1" accent2="accent2" accent3="accent3" accent4="accent4" accent5="accent5" accent6="accent6" hlink="hlink" folHlink="folHlink"/>
  <p:sldLayoutIdLst>
    <p:sldLayoutId id="2147484414" r:id="rId1"/>
    <p:sldLayoutId id="2147484415" r:id="rId2"/>
    <p:sldLayoutId id="2147484416" r:id="rId3"/>
    <p:sldLayoutId id="2147484417" r:id="rId4"/>
    <p:sldLayoutId id="2147484418" r:id="rId5"/>
    <p:sldLayoutId id="2147484419" r:id="rId6"/>
    <p:sldLayoutId id="2147484420" r:id="rId7"/>
    <p:sldLayoutId id="2147484421" r:id="rId8"/>
    <p:sldLayoutId id="2147484422" r:id="rId9"/>
    <p:sldLayoutId id="2147484423" r:id="rId10"/>
    <p:sldLayoutId id="2147484424" r:id="rId11"/>
  </p:sldLayoutIdLst>
  <p:transition>
    <p:fade/>
  </p:transition>
  <p:hf sldNum="0" hd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773301"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772981" cy="2228302"/>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3809831" y="6809957"/>
            <a:ext cx="4815225" cy="200754"/>
          </a:xfrm>
          <a:prstGeom prst="rect">
            <a:avLst/>
          </a:prstGeom>
          <a:noFill/>
        </p:spPr>
        <p:txBody>
          <a:bodyPr wrap="square" lIns="182880" tIns="146304" rIns="182880" bIns="146304" rtlCol="0" anchor="ctr">
            <a:noAutofit/>
          </a:bodyPr>
          <a:lstStyle/>
          <a:p>
            <a:pPr algn="ctr">
              <a:lnSpc>
                <a:spcPct val="90000"/>
              </a:lnSpc>
              <a:spcAft>
                <a:spcPts val="600"/>
              </a:spcAft>
            </a:pPr>
            <a:r>
              <a:rPr lang="en-US" sz="1100" dirty="0">
                <a:gradFill>
                  <a:gsLst>
                    <a:gs pos="68142">
                      <a:srgbClr val="FFFFFF">
                        <a:lumMod val="50000"/>
                      </a:srgbClr>
                    </a:gs>
                    <a:gs pos="30000">
                      <a:srgbClr val="FFFFFF">
                        <a:lumMod val="50000"/>
                      </a:srgbClr>
                    </a:gs>
                  </a:gsLst>
                  <a:lin ang="5400000" scaled="0"/>
                </a:gradFill>
              </a:rPr>
              <a:t>MICROSOFT CONFIDENTIAL—INTERNAL USE ONLY</a:t>
            </a:r>
          </a:p>
        </p:txBody>
      </p:sp>
    </p:spTree>
    <p:extLst>
      <p:ext uri="{BB962C8B-B14F-4D97-AF65-F5344CB8AC3E}">
        <p14:creationId xmlns:p14="http://schemas.microsoft.com/office/powerpoint/2010/main" val="4072990266"/>
      </p:ext>
    </p:extLst>
  </p:cSld>
  <p:clrMap bg1="dk1" tx1="lt1" bg2="dk2" tx2="lt2" accent1="accent1" accent2="accent2" accent3="accent3" accent4="accent4" accent5="accent5" accent6="accent6" hlink="hlink" folHlink="folHlink"/>
  <p:sldLayoutIdLst>
    <p:sldLayoutId id="2147484426" r:id="rId1"/>
    <p:sldLayoutId id="2147484427" r:id="rId2"/>
    <p:sldLayoutId id="2147484428" r:id="rId3"/>
    <p:sldLayoutId id="2147484429" r:id="rId4"/>
    <p:sldLayoutId id="2147484430" r:id="rId5"/>
    <p:sldLayoutId id="2147484431" r:id="rId6"/>
    <p:sldLayoutId id="2147484432" r:id="rId7"/>
    <p:sldLayoutId id="2147484433" r:id="rId8"/>
    <p:sldLayoutId id="2147484434" r:id="rId9"/>
    <p:sldLayoutId id="2147484435" r:id="rId10"/>
    <p:sldLayoutId id="2147484436" r:id="rId11"/>
    <p:sldLayoutId id="2147484437" r:id="rId12"/>
    <p:sldLayoutId id="2147484438" r:id="rId13"/>
    <p:sldLayoutId id="2147484439" r:id="rId14"/>
    <p:sldLayoutId id="2147484440" r:id="rId15"/>
    <p:sldLayoutId id="2147484441" r:id="rId16"/>
    <p:sldLayoutId id="2147484442" r:id="rId17"/>
    <p:sldLayoutId id="2147484443" r:id="rId18"/>
    <p:sldLayoutId id="2147484444" r:id="rId19"/>
    <p:sldLayoutId id="2147484445" r:id="rId20"/>
    <p:sldLayoutId id="2147484446" r:id="rId21"/>
  </p:sldLayoutIdLst>
  <p:transition>
    <p:fade/>
  </p:transition>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785797681"/>
      </p:ext>
    </p:extLst>
  </p:cSld>
  <p:clrMap bg1="lt1" tx1="dk1" bg2="lt2" tx2="dk2" accent1="accent1" accent2="accent2" accent3="accent3" accent4="accent4" accent5="accent5" accent6="accent6" hlink="hlink" folHlink="folHlink"/>
  <p:sldLayoutIdLst>
    <p:sldLayoutId id="2147484448" r:id="rId1"/>
    <p:sldLayoutId id="2147484449" r:id="rId2"/>
    <p:sldLayoutId id="2147484450" r:id="rId3"/>
    <p:sldLayoutId id="2147484451" r:id="rId4"/>
    <p:sldLayoutId id="2147484452" r:id="rId5"/>
    <p:sldLayoutId id="2147484453" r:id="rId6"/>
    <p:sldLayoutId id="2147484454" r:id="rId7"/>
    <p:sldLayoutId id="2147484455" r:id="rId8"/>
    <p:sldLayoutId id="2147484456" r:id="rId9"/>
    <p:sldLayoutId id="2147484457" r:id="rId10"/>
    <p:sldLayoutId id="2147484458" r:id="rId11"/>
    <p:sldLayoutId id="2147484459" r:id="rId12"/>
    <p:sldLayoutId id="2147484460" r:id="rId13"/>
    <p:sldLayoutId id="2147484461" r:id="rId14"/>
    <p:sldLayoutId id="2147484462" r:id="rId15"/>
    <p:sldLayoutId id="2147484463" r:id="rId16"/>
    <p:sldLayoutId id="2147484464" r:id="rId17"/>
    <p:sldLayoutId id="2147484465" r:id="rId18"/>
    <p:sldLayoutId id="2147484466" r:id="rId19"/>
    <p:sldLayoutId id="2147484467" r:id="rId20"/>
    <p:sldLayoutId id="2147484468" r:id="rId21"/>
    <p:sldLayoutId id="2147484469"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708967177"/>
      </p:ext>
    </p:extLst>
  </p:cSld>
  <p:clrMap bg1="lt1" tx1="dk1" bg2="lt2" tx2="dk2" accent1="accent1" accent2="accent2" accent3="accent3" accent4="accent4" accent5="accent5" accent6="accent6" hlink="hlink" folHlink="folHlink"/>
  <p:sldLayoutIdLst>
    <p:sldLayoutId id="2147484471" r:id="rId1"/>
    <p:sldLayoutId id="2147484472" r:id="rId2"/>
    <p:sldLayoutId id="2147484473" r:id="rId3"/>
    <p:sldLayoutId id="2147484474" r:id="rId4"/>
    <p:sldLayoutId id="2147484475" r:id="rId5"/>
    <p:sldLayoutId id="2147484476" r:id="rId6"/>
    <p:sldLayoutId id="2147484477" r:id="rId7"/>
    <p:sldLayoutId id="2147484478" r:id="rId8"/>
    <p:sldLayoutId id="2147484479" r:id="rId9"/>
    <p:sldLayoutId id="2147484480" r:id="rId10"/>
    <p:sldLayoutId id="2147484481" r:id="rId11"/>
    <p:sldLayoutId id="2147484482" r:id="rId12"/>
    <p:sldLayoutId id="2147484483" r:id="rId13"/>
    <p:sldLayoutId id="2147484484" r:id="rId14"/>
    <p:sldLayoutId id="2147484485" r:id="rId15"/>
    <p:sldLayoutId id="2147484486" r:id="rId16"/>
    <p:sldLayoutId id="2147484487" r:id="rId17"/>
    <p:sldLayoutId id="2147484488" r:id="rId18"/>
    <p:sldLayoutId id="2147484489" r:id="rId19"/>
    <p:sldLayoutId id="2147484490" r:id="rId20"/>
    <p:sldLayoutId id="2147484491" r:id="rId21"/>
    <p:sldLayoutId id="2147484492"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s://github.com/Azure/azurestack-quickstart-templates" TargetMode="External"/><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9.xml"/><Relationship Id="rId6" Type="http://schemas.openxmlformats.org/officeDocument/2006/relationships/image" Target="../media/image39.gif"/><Relationship Id="rId5" Type="http://schemas.openxmlformats.org/officeDocument/2006/relationships/image" Target="../media/image38.jpeg"/><Relationship Id="rId4" Type="http://schemas.openxmlformats.org/officeDocument/2006/relationships/image" Target="../media/image37.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hyperlink" Target="http://www.nuget.org/packages/WindowsAzure.Storage/6.2.0" TargetMode="External"/><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hyperlink" Target="https://microsoft.sharepoint.com/teams/AzureStack/Azure%20Stack%20Shared/Customer/msdn.microsoft.com/en-us/library/azure/mt163683.aspx" TargetMode="External"/><Relationship Id="rId5" Type="http://schemas.openxmlformats.org/officeDocument/2006/relationships/hyperlink" Target="https://msdn.microsoft.com/en-us/library/azure/mt163683.aspx" TargetMode="External"/><Relationship Id="rId4" Type="http://schemas.openxmlformats.org/officeDocument/2006/relationships/hyperlink" Target="https://msdn.microsoft.com/en-us/library/azure/mt705637.aspx"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 Id="rId5" Type="http://schemas.openxmlformats.org/officeDocument/2006/relationships/image" Target="../media/image27.png"/><Relationship Id="rId4" Type="http://schemas.openxmlformats.org/officeDocument/2006/relationships/image" Target="../media/image2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13" Type="http://schemas.openxmlformats.org/officeDocument/2006/relationships/image" Target="../media/image49.png"/><Relationship Id="rId18" Type="http://schemas.openxmlformats.org/officeDocument/2006/relationships/image" Target="../media/image54.png"/><Relationship Id="rId26" Type="http://schemas.openxmlformats.org/officeDocument/2006/relationships/image" Target="../media/image62.png"/><Relationship Id="rId39" Type="http://schemas.openxmlformats.org/officeDocument/2006/relationships/image" Target="../media/image75.png"/><Relationship Id="rId21" Type="http://schemas.openxmlformats.org/officeDocument/2006/relationships/image" Target="../media/image57.png"/><Relationship Id="rId34" Type="http://schemas.openxmlformats.org/officeDocument/2006/relationships/image" Target="../media/image70.png"/><Relationship Id="rId42" Type="http://schemas.openxmlformats.org/officeDocument/2006/relationships/image" Target="../media/image78.png"/><Relationship Id="rId47" Type="http://schemas.openxmlformats.org/officeDocument/2006/relationships/image" Target="../media/image83.png"/><Relationship Id="rId50" Type="http://schemas.openxmlformats.org/officeDocument/2006/relationships/image" Target="../media/image86.png"/><Relationship Id="rId7" Type="http://schemas.openxmlformats.org/officeDocument/2006/relationships/image" Target="../media/image44.png"/><Relationship Id="rId2" Type="http://schemas.openxmlformats.org/officeDocument/2006/relationships/image" Target="../media/image27.png"/><Relationship Id="rId16" Type="http://schemas.openxmlformats.org/officeDocument/2006/relationships/image" Target="../media/image52.png"/><Relationship Id="rId29" Type="http://schemas.openxmlformats.org/officeDocument/2006/relationships/image" Target="../media/image65.png"/><Relationship Id="rId11" Type="http://schemas.openxmlformats.org/officeDocument/2006/relationships/image" Target="../media/image47.png"/><Relationship Id="rId24" Type="http://schemas.openxmlformats.org/officeDocument/2006/relationships/image" Target="../media/image60.png"/><Relationship Id="rId32" Type="http://schemas.openxmlformats.org/officeDocument/2006/relationships/image" Target="../media/image68.png"/><Relationship Id="rId37" Type="http://schemas.openxmlformats.org/officeDocument/2006/relationships/image" Target="../media/image73.png"/><Relationship Id="rId40" Type="http://schemas.openxmlformats.org/officeDocument/2006/relationships/image" Target="../media/image76.png"/><Relationship Id="rId45" Type="http://schemas.openxmlformats.org/officeDocument/2006/relationships/image" Target="../media/image81.png"/><Relationship Id="rId5" Type="http://schemas.openxmlformats.org/officeDocument/2006/relationships/image" Target="../media/image42.png"/><Relationship Id="rId15" Type="http://schemas.openxmlformats.org/officeDocument/2006/relationships/image" Target="../media/image51.png"/><Relationship Id="rId23" Type="http://schemas.openxmlformats.org/officeDocument/2006/relationships/image" Target="../media/image59.png"/><Relationship Id="rId28" Type="http://schemas.openxmlformats.org/officeDocument/2006/relationships/image" Target="../media/image64.png"/><Relationship Id="rId36" Type="http://schemas.openxmlformats.org/officeDocument/2006/relationships/image" Target="../media/image72.png"/><Relationship Id="rId49" Type="http://schemas.openxmlformats.org/officeDocument/2006/relationships/image" Target="../media/image85.png"/><Relationship Id="rId10" Type="http://schemas.openxmlformats.org/officeDocument/2006/relationships/image" Target="../media/image26.png"/><Relationship Id="rId19" Type="http://schemas.openxmlformats.org/officeDocument/2006/relationships/image" Target="../media/image55.png"/><Relationship Id="rId31" Type="http://schemas.openxmlformats.org/officeDocument/2006/relationships/image" Target="../media/image67.png"/><Relationship Id="rId44" Type="http://schemas.openxmlformats.org/officeDocument/2006/relationships/image" Target="../media/image80.png"/><Relationship Id="rId52" Type="http://schemas.openxmlformats.org/officeDocument/2006/relationships/image" Target="../media/image88.png"/><Relationship Id="rId4" Type="http://schemas.openxmlformats.org/officeDocument/2006/relationships/image" Target="../media/image25.png"/><Relationship Id="rId9" Type="http://schemas.openxmlformats.org/officeDocument/2006/relationships/image" Target="../media/image46.png"/><Relationship Id="rId14" Type="http://schemas.openxmlformats.org/officeDocument/2006/relationships/image" Target="../media/image50.png"/><Relationship Id="rId22" Type="http://schemas.openxmlformats.org/officeDocument/2006/relationships/image" Target="../media/image58.png"/><Relationship Id="rId27" Type="http://schemas.openxmlformats.org/officeDocument/2006/relationships/image" Target="../media/image63.png"/><Relationship Id="rId30" Type="http://schemas.openxmlformats.org/officeDocument/2006/relationships/image" Target="../media/image66.png"/><Relationship Id="rId35" Type="http://schemas.openxmlformats.org/officeDocument/2006/relationships/image" Target="../media/image71.png"/><Relationship Id="rId43" Type="http://schemas.openxmlformats.org/officeDocument/2006/relationships/image" Target="../media/image79.png"/><Relationship Id="rId48" Type="http://schemas.openxmlformats.org/officeDocument/2006/relationships/image" Target="../media/image84.png"/><Relationship Id="rId8" Type="http://schemas.openxmlformats.org/officeDocument/2006/relationships/image" Target="../media/image45.png"/><Relationship Id="rId51" Type="http://schemas.openxmlformats.org/officeDocument/2006/relationships/image" Target="../media/image87.png"/><Relationship Id="rId3" Type="http://schemas.openxmlformats.org/officeDocument/2006/relationships/image" Target="../media/image24.png"/><Relationship Id="rId12" Type="http://schemas.openxmlformats.org/officeDocument/2006/relationships/image" Target="../media/image48.png"/><Relationship Id="rId17" Type="http://schemas.openxmlformats.org/officeDocument/2006/relationships/image" Target="../media/image53.png"/><Relationship Id="rId25" Type="http://schemas.openxmlformats.org/officeDocument/2006/relationships/image" Target="../media/image61.png"/><Relationship Id="rId33" Type="http://schemas.openxmlformats.org/officeDocument/2006/relationships/image" Target="../media/image69.png"/><Relationship Id="rId38" Type="http://schemas.openxmlformats.org/officeDocument/2006/relationships/image" Target="../media/image74.png"/><Relationship Id="rId46" Type="http://schemas.openxmlformats.org/officeDocument/2006/relationships/image" Target="../media/image82.png"/><Relationship Id="rId20" Type="http://schemas.openxmlformats.org/officeDocument/2006/relationships/image" Target="../media/image56.png"/><Relationship Id="rId41" Type="http://schemas.openxmlformats.org/officeDocument/2006/relationships/image" Target="../media/image77.png"/><Relationship Id="rId1" Type="http://schemas.openxmlformats.org/officeDocument/2006/relationships/slideLayout" Target="../slideLayouts/slideLayout75.xml"/><Relationship Id="rId6" Type="http://schemas.openxmlformats.org/officeDocument/2006/relationships/image" Target="../media/image43.png"/></Relationships>
</file>

<file path=ppt/slides/_rels/slide35.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93.png"/><Relationship Id="rId2" Type="http://schemas.openxmlformats.org/officeDocument/2006/relationships/image" Target="../media/image25.png"/><Relationship Id="rId16" Type="http://schemas.openxmlformats.org/officeDocument/2006/relationships/image" Target="../media/image97.png"/><Relationship Id="rId1" Type="http://schemas.openxmlformats.org/officeDocument/2006/relationships/slideLayout" Target="../slideLayouts/slideLayout75.xml"/><Relationship Id="rId6" Type="http://schemas.openxmlformats.org/officeDocument/2006/relationships/image" Target="../media/image45.png"/><Relationship Id="rId11" Type="http://schemas.openxmlformats.org/officeDocument/2006/relationships/image" Target="../media/image92.png"/><Relationship Id="rId5" Type="http://schemas.openxmlformats.org/officeDocument/2006/relationships/image" Target="../media/image44.png"/><Relationship Id="rId15" Type="http://schemas.openxmlformats.org/officeDocument/2006/relationships/image" Target="../media/image96.png"/><Relationship Id="rId10" Type="http://schemas.openxmlformats.org/officeDocument/2006/relationships/image" Target="../media/image91.png"/><Relationship Id="rId4" Type="http://schemas.openxmlformats.org/officeDocument/2006/relationships/image" Target="../media/image43.png"/><Relationship Id="rId9" Type="http://schemas.openxmlformats.org/officeDocument/2006/relationships/image" Target="../media/image90.png"/><Relationship Id="rId14" Type="http://schemas.openxmlformats.org/officeDocument/2006/relationships/image" Target="../media/image9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3" Type="http://schemas.openxmlformats.org/officeDocument/2006/relationships/image" Target="../media/image99.emf"/><Relationship Id="rId7" Type="http://schemas.openxmlformats.org/officeDocument/2006/relationships/image" Target="../media/image103.png"/><Relationship Id="rId2" Type="http://schemas.openxmlformats.org/officeDocument/2006/relationships/image" Target="../media/image98.png"/><Relationship Id="rId1" Type="http://schemas.openxmlformats.org/officeDocument/2006/relationships/slideLayout" Target="../slideLayouts/slideLayout59.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3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 Id="rId5" Type="http://schemas.openxmlformats.org/officeDocument/2006/relationships/image" Target="../media/image27.png"/><Relationship Id="rId4" Type="http://schemas.openxmlformats.org/officeDocument/2006/relationships/image" Target="../media/image26.png"/></Relationships>
</file>

<file path=ppt/slides/_rels/slide4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9.xml"/><Relationship Id="rId4" Type="http://schemas.openxmlformats.org/officeDocument/2006/relationships/image" Target="../media/image108.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45.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notesSlide" Target="../notesSlides/notesSlide23.xml"/><Relationship Id="rId1" Type="http://schemas.openxmlformats.org/officeDocument/2006/relationships/slideLayout" Target="../slideLayouts/slideLayout120.xml"/></Relationships>
</file>

<file path=ppt/slides/_rels/slide4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20.xml"/></Relationships>
</file>

<file path=ppt/slides/_rels/slide4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2.png"/><Relationship Id="rId1" Type="http://schemas.openxmlformats.org/officeDocument/2006/relationships/slideLayout" Target="../slideLayouts/slideLayout120.xml"/><Relationship Id="rId4" Type="http://schemas.openxmlformats.org/officeDocument/2006/relationships/image" Target="../media/image1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9.xml"/><Relationship Id="rId4" Type="http://schemas.openxmlformats.org/officeDocument/2006/relationships/image" Target="../media/image115.png"/></Relationships>
</file>

<file path=ppt/slides/_rels/slide5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29.emf"/></Relationships>
</file>

<file path=ppt/slides/_rels/slide60.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image" Target="../media/image121.png"/><Relationship Id="rId5" Type="http://schemas.openxmlformats.org/officeDocument/2006/relationships/image" Target="../media/image120.jpg"/><Relationship Id="rId4" Type="http://schemas.openxmlformats.org/officeDocument/2006/relationships/hyperlink" Target="https://aka.ms/ignite.mobileapp"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31.xml"/><Relationship Id="rId1" Type="http://schemas.openxmlformats.org/officeDocument/2006/relationships/slideLayout" Target="../slideLayouts/slideLayout152.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2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Dive Deep Into Azure Stack IaaS</a:t>
            </a:r>
          </a:p>
        </p:txBody>
      </p:sp>
      <p:sp>
        <p:nvSpPr>
          <p:cNvPr id="5" name="Text Placeholder 4"/>
          <p:cNvSpPr>
            <a:spLocks noGrp="1"/>
          </p:cNvSpPr>
          <p:nvPr>
            <p:ph type="body" sz="quarter" idx="12"/>
          </p:nvPr>
        </p:nvSpPr>
        <p:spPr>
          <a:xfrm>
            <a:off x="274701" y="3508431"/>
            <a:ext cx="7315137" cy="1828007"/>
          </a:xfrm>
        </p:spPr>
        <p:txBody>
          <a:bodyPr/>
          <a:lstStyle/>
          <a:p>
            <a:r>
              <a:rPr lang="en-US" dirty="0"/>
              <a:t>Scott Napolitan</a:t>
            </a:r>
          </a:p>
          <a:p>
            <a:r>
              <a:rPr lang="en-US" dirty="0"/>
              <a:t>Senior Program Manager</a:t>
            </a:r>
          </a:p>
        </p:txBody>
      </p:sp>
      <p:sp>
        <p:nvSpPr>
          <p:cNvPr id="2" name="Text Placeholder 1"/>
          <p:cNvSpPr>
            <a:spLocks noGrp="1"/>
          </p:cNvSpPr>
          <p:nvPr>
            <p:ph type="body" sz="quarter" idx="13"/>
          </p:nvPr>
        </p:nvSpPr>
        <p:spPr/>
        <p:txBody>
          <a:bodyPr/>
          <a:lstStyle/>
          <a:p>
            <a:r>
              <a:rPr lang="en-US" dirty="0"/>
              <a:t>BRK3327</a:t>
            </a:r>
          </a:p>
        </p:txBody>
      </p:sp>
      <p:sp>
        <p:nvSpPr>
          <p:cNvPr id="6" name="Text Placeholder 4"/>
          <p:cNvSpPr txBox="1">
            <a:spLocks/>
          </p:cNvSpPr>
          <p:nvPr/>
        </p:nvSpPr>
        <p:spPr bwMode="white">
          <a:xfrm>
            <a:off x="5333933" y="3508431"/>
            <a:ext cx="4999105" cy="1828007"/>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91000">
                      <a:schemeClr val="tx1"/>
                    </a:gs>
                    <a:gs pos="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Mallikarjun Chadalapaka</a:t>
            </a:r>
          </a:p>
          <a:p>
            <a:r>
              <a:rPr lang="en-US" dirty="0"/>
              <a:t>Principal Program Manager</a:t>
            </a:r>
          </a:p>
        </p:txBody>
      </p:sp>
    </p:spTree>
    <p:extLst>
      <p:ext uri="{BB962C8B-B14F-4D97-AF65-F5344CB8AC3E}">
        <p14:creationId xmlns:p14="http://schemas.microsoft.com/office/powerpoint/2010/main" val="276075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ARM &amp; Resource Providers</a:t>
            </a:r>
          </a:p>
        </p:txBody>
      </p:sp>
      <p:sp>
        <p:nvSpPr>
          <p:cNvPr id="3" name="Text Placeholder 2"/>
          <p:cNvSpPr>
            <a:spLocks noGrp="1"/>
          </p:cNvSpPr>
          <p:nvPr>
            <p:ph type="body" sz="quarter" idx="10"/>
          </p:nvPr>
        </p:nvSpPr>
        <p:spPr>
          <a:xfrm>
            <a:off x="274638" y="1212850"/>
            <a:ext cx="11887200" cy="5393338"/>
          </a:xfrm>
        </p:spPr>
        <p:txBody>
          <a:bodyPr>
            <a:normAutofit fontScale="92500" lnSpcReduction="20000"/>
          </a:bodyPr>
          <a:lstStyle/>
          <a:p>
            <a:r>
              <a:rPr lang="en-US" dirty="0"/>
              <a:t>Azure Resource Manager (ARM) in Azure Stack</a:t>
            </a:r>
          </a:p>
          <a:p>
            <a:pPr lvl="1"/>
            <a:r>
              <a:rPr lang="en-US" dirty="0"/>
              <a:t>Azure-consistent management</a:t>
            </a:r>
          </a:p>
          <a:p>
            <a:pPr lvl="1"/>
            <a:r>
              <a:rPr lang="en-US" dirty="0"/>
              <a:t>Clients use REST, PS, or Portal</a:t>
            </a:r>
          </a:p>
          <a:p>
            <a:pPr lvl="1"/>
            <a:endParaRPr lang="en-US" dirty="0"/>
          </a:p>
          <a:p>
            <a:r>
              <a:rPr lang="en-US" dirty="0"/>
              <a:t>Resource Provider (RP) manages a type of infra</a:t>
            </a:r>
          </a:p>
          <a:p>
            <a:pPr lvl="1"/>
            <a:r>
              <a:rPr lang="en-US" dirty="0"/>
              <a:t>Plug-in to ARM</a:t>
            </a:r>
          </a:p>
          <a:p>
            <a:pPr lvl="1"/>
            <a:r>
              <a:rPr lang="en-US" dirty="0"/>
              <a:t>Compute (CRP)</a:t>
            </a:r>
          </a:p>
          <a:p>
            <a:pPr lvl="1"/>
            <a:r>
              <a:rPr lang="en-US" dirty="0"/>
              <a:t>Network (NRP)</a:t>
            </a:r>
          </a:p>
          <a:p>
            <a:pPr lvl="1"/>
            <a:r>
              <a:rPr lang="en-US" dirty="0"/>
              <a:t>Storage (SRP)</a:t>
            </a:r>
          </a:p>
          <a:p>
            <a:pPr lvl="1"/>
            <a:r>
              <a:rPr lang="en-US" dirty="0"/>
              <a:t>…. </a:t>
            </a:r>
          </a:p>
          <a:p>
            <a:pPr lvl="1"/>
            <a:endParaRPr lang="en-US" dirty="0"/>
          </a:p>
          <a:p>
            <a:r>
              <a:rPr lang="en-US" dirty="0"/>
              <a:t>Users express desired state via templates</a:t>
            </a:r>
          </a:p>
          <a:p>
            <a:pPr lvl="1"/>
            <a:r>
              <a:rPr lang="en-US" dirty="0"/>
              <a:t>Template = declarative statement</a:t>
            </a:r>
          </a:p>
          <a:p>
            <a:pPr lvl="1"/>
            <a:r>
              <a:rPr lang="en-US" dirty="0"/>
              <a:t>ARM </a:t>
            </a:r>
            <a:r>
              <a:rPr lang="en-US" dirty="0">
                <a:sym typeface="Wingdings" panose="05000000000000000000" pitchFamily="2" charset="2"/>
              </a:rPr>
              <a:t> necessary</a:t>
            </a:r>
            <a:r>
              <a:rPr lang="en-US" dirty="0"/>
              <a:t> orchestration + imperative directives to RPs</a:t>
            </a:r>
          </a:p>
        </p:txBody>
      </p:sp>
    </p:spTree>
    <p:extLst>
      <p:ext uri="{BB962C8B-B14F-4D97-AF65-F5344CB8AC3E}">
        <p14:creationId xmlns:p14="http://schemas.microsoft.com/office/powerpoint/2010/main" val="1702080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777777"/>
                                      </p:to>
                                    </p:animClr>
                                  </p:sub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77777"/>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777777"/>
                                      </p:to>
                                    </p:animClr>
                                  </p:sub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5" end="5"/>
                                            </p:txEl>
                                          </p:spTgt>
                                        </p:tgtEl>
                                        <p:attrNameLst>
                                          <p:attrName>ppt_c</p:attrName>
                                        </p:attrNameLst>
                                      </p:cBhvr>
                                      <p:to>
                                        <a:srgbClr val="777777"/>
                                      </p:to>
                                    </p:animClr>
                                  </p:sub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6" end="6"/>
                                            </p:txEl>
                                          </p:spTgt>
                                        </p:tgtEl>
                                        <p:attrNameLst>
                                          <p:attrName>ppt_c</p:attrName>
                                        </p:attrNameLst>
                                      </p:cBhvr>
                                      <p:to>
                                        <a:srgbClr val="777777"/>
                                      </p:to>
                                    </p:animClr>
                                  </p:sub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7" end="7"/>
                                            </p:txEl>
                                          </p:spTgt>
                                        </p:tgtEl>
                                        <p:attrNameLst>
                                          <p:attrName>ppt_c</p:attrName>
                                        </p:attrNameLst>
                                      </p:cBhvr>
                                      <p:to>
                                        <a:srgbClr val="777777"/>
                                      </p:to>
                                    </p:animClr>
                                  </p:sub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8" end="8"/>
                                            </p:txEl>
                                          </p:spTgt>
                                        </p:tgtEl>
                                        <p:attrNameLst>
                                          <p:attrName>ppt_c</p:attrName>
                                        </p:attrNameLst>
                                      </p:cBhvr>
                                      <p:to>
                                        <a:srgbClr val="777777"/>
                                      </p:to>
                                    </p:animClr>
                                  </p:sub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9" end="9"/>
                                            </p:txEl>
                                          </p:spTgt>
                                        </p:tgtEl>
                                        <p:attrNameLst>
                                          <p:attrName>ppt_c</p:attrName>
                                        </p:attrNameLst>
                                      </p:cBhvr>
                                      <p:to>
                                        <a:srgbClr val="777777"/>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TP2 Workloads</a:t>
            </a:r>
          </a:p>
        </p:txBody>
      </p:sp>
      <p:sp>
        <p:nvSpPr>
          <p:cNvPr id="3" name="Text Placeholder 2"/>
          <p:cNvSpPr>
            <a:spLocks noGrp="1"/>
          </p:cNvSpPr>
          <p:nvPr>
            <p:ph type="body" sz="quarter" idx="10"/>
          </p:nvPr>
        </p:nvSpPr>
        <p:spPr>
          <a:xfrm>
            <a:off x="274638" y="1212849"/>
            <a:ext cx="11887200" cy="5301899"/>
          </a:xfrm>
        </p:spPr>
        <p:txBody>
          <a:bodyPr>
            <a:normAutofit fontScale="92500" lnSpcReduction="10000"/>
          </a:bodyPr>
          <a:lstStyle/>
          <a:p>
            <a:r>
              <a:rPr lang="en-US" dirty="0"/>
              <a:t>TP2 enables a number of workloads!</a:t>
            </a:r>
          </a:p>
          <a:p>
            <a:pPr lvl="1"/>
            <a:r>
              <a:rPr lang="en-US" dirty="0"/>
              <a:t>Azure Stack quick start templates work on Azure </a:t>
            </a:r>
            <a:r>
              <a:rPr lang="en-US" i="1" dirty="0"/>
              <a:t>and</a:t>
            </a:r>
            <a:r>
              <a:rPr lang="en-US" dirty="0"/>
              <a:t> Azure Stack</a:t>
            </a:r>
          </a:p>
          <a:p>
            <a:pPr lvl="1"/>
            <a:r>
              <a:rPr lang="en-US" dirty="0">
                <a:hlinkClick r:id="rId3"/>
              </a:rPr>
              <a:t>https://github.com/Azure/azurestack-quickstart-templates</a:t>
            </a:r>
            <a:r>
              <a:rPr lang="en-US" dirty="0"/>
              <a:t>  </a:t>
            </a:r>
          </a:p>
          <a:p>
            <a:pPr lvl="2"/>
            <a:r>
              <a:rPr lang="en-US" dirty="0"/>
              <a:t>SQL Server 2014 web – gallery &amp; template</a:t>
            </a:r>
          </a:p>
          <a:p>
            <a:pPr lvl="2"/>
            <a:r>
              <a:rPr lang="en-US" dirty="0"/>
              <a:t>SQL Server 2016 developer - gallery</a:t>
            </a:r>
          </a:p>
          <a:p>
            <a:pPr lvl="2"/>
            <a:r>
              <a:rPr lang="en-US" dirty="0"/>
              <a:t>SharePoint 2013 - template</a:t>
            </a:r>
          </a:p>
          <a:p>
            <a:pPr lvl="2"/>
            <a:r>
              <a:rPr lang="en-US" dirty="0" err="1"/>
              <a:t>Mesos</a:t>
            </a:r>
            <a:r>
              <a:rPr lang="en-US" dirty="0"/>
              <a:t> - template</a:t>
            </a:r>
          </a:p>
          <a:p>
            <a:pPr lvl="2"/>
            <a:r>
              <a:rPr lang="en-US" dirty="0"/>
              <a:t>Docker swarm - template</a:t>
            </a:r>
          </a:p>
          <a:p>
            <a:pPr lvl="2"/>
            <a:r>
              <a:rPr lang="en-US" dirty="0"/>
              <a:t>Remote Desktop Services 2012 R2 and 2016 – gallery &amp; template</a:t>
            </a:r>
          </a:p>
          <a:p>
            <a:pPr lvl="1"/>
            <a:endParaRPr lang="en-US" dirty="0"/>
          </a:p>
          <a:p>
            <a:r>
              <a:rPr lang="en-US" dirty="0"/>
              <a:t>More by GA</a:t>
            </a:r>
          </a:p>
          <a:p>
            <a:pPr lvl="1"/>
            <a:endParaRPr lang="en-US" dirty="0"/>
          </a:p>
          <a:p>
            <a:r>
              <a:rPr lang="en-US" dirty="0"/>
              <a:t>You can contribute!</a:t>
            </a:r>
          </a:p>
        </p:txBody>
      </p:sp>
    </p:spTree>
    <p:extLst>
      <p:ext uri="{BB962C8B-B14F-4D97-AF65-F5344CB8AC3E}">
        <p14:creationId xmlns:p14="http://schemas.microsoft.com/office/powerpoint/2010/main" val="2889816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666666"/>
                                      </p:to>
                                    </p:animClr>
                                  </p:sub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666666"/>
                                      </p:to>
                                    </p:animClr>
                                  </p:sub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666666"/>
                                      </p:to>
                                    </p:animClr>
                                  </p:sub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666666"/>
                                      </p:to>
                                    </p:animClr>
                                  </p:sub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666666"/>
                                      </p:to>
                                    </p:animClr>
                                  </p:sub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5" end="5"/>
                                            </p:txEl>
                                          </p:spTgt>
                                        </p:tgtEl>
                                        <p:attrNameLst>
                                          <p:attrName>ppt_c</p:attrName>
                                        </p:attrNameLst>
                                      </p:cBhvr>
                                      <p:to>
                                        <a:srgbClr val="666666"/>
                                      </p:to>
                                    </p:animClr>
                                  </p:sub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6" end="6"/>
                                            </p:txEl>
                                          </p:spTgt>
                                        </p:tgtEl>
                                        <p:attrNameLst>
                                          <p:attrName>ppt_c</p:attrName>
                                        </p:attrNameLst>
                                      </p:cBhvr>
                                      <p:to>
                                        <a:srgbClr val="666666"/>
                                      </p:to>
                                    </p:animClr>
                                  </p:sub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7" end="7"/>
                                            </p:txEl>
                                          </p:spTgt>
                                        </p:tgtEl>
                                        <p:attrNameLst>
                                          <p:attrName>ppt_c</p:attrName>
                                        </p:attrNameLst>
                                      </p:cBhvr>
                                      <p:to>
                                        <a:srgbClr val="666666"/>
                                      </p:to>
                                    </p:animClr>
                                  </p:sub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8" end="8"/>
                                            </p:txEl>
                                          </p:spTgt>
                                        </p:tgtEl>
                                        <p:attrNameLst>
                                          <p:attrName>ppt_c</p:attrName>
                                        </p:attrNameLst>
                                      </p:cBhvr>
                                      <p:to>
                                        <a:srgbClr val="666666"/>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0" end="10"/>
                                            </p:txEl>
                                          </p:spTgt>
                                        </p:tgtEl>
                                        <p:attrNameLst>
                                          <p:attrName>ppt_c</p:attrName>
                                        </p:attrNameLst>
                                      </p:cBhvr>
                                      <p:to>
                                        <a:srgbClr val="666666"/>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z="3200" dirty="0"/>
              <a:t>SDDC in WS2016 and Azure Stack </a:t>
            </a:r>
          </a:p>
        </p:txBody>
      </p:sp>
      <p:sp>
        <p:nvSpPr>
          <p:cNvPr id="6" name="Text Placeholder 5"/>
          <p:cNvSpPr>
            <a:spLocks noGrp="1"/>
          </p:cNvSpPr>
          <p:nvPr>
            <p:ph type="body" sz="quarter" idx="10"/>
          </p:nvPr>
        </p:nvSpPr>
        <p:spPr>
          <a:xfrm>
            <a:off x="274638" y="1212850"/>
            <a:ext cx="11887200" cy="5393338"/>
          </a:xfrm>
        </p:spPr>
        <p:txBody>
          <a:bodyPr>
            <a:normAutofit/>
          </a:bodyPr>
          <a:lstStyle/>
          <a:p>
            <a:r>
              <a:rPr lang="en-US" dirty="0"/>
              <a:t>Powerful new SDDC capabilities in WS2016 </a:t>
            </a:r>
          </a:p>
          <a:p>
            <a:pPr lvl="1"/>
            <a:r>
              <a:rPr lang="en-US" dirty="0"/>
              <a:t>Software-defined data center (SDDC)</a:t>
            </a:r>
          </a:p>
          <a:p>
            <a:pPr lvl="1"/>
            <a:r>
              <a:rPr lang="en-US" dirty="0"/>
              <a:t>SDDC = SDC + SDN + SDS </a:t>
            </a:r>
          </a:p>
          <a:p>
            <a:pPr lvl="1"/>
            <a:endParaRPr lang="en-US" dirty="0"/>
          </a:p>
          <a:p>
            <a:r>
              <a:rPr lang="en-US" dirty="0"/>
              <a:t>Azure Stack IaaS </a:t>
            </a:r>
          </a:p>
          <a:p>
            <a:pPr lvl="1"/>
            <a:r>
              <a:rPr lang="en-US" dirty="0"/>
              <a:t>builds &amp; extends WS2016 SDDC</a:t>
            </a:r>
          </a:p>
        </p:txBody>
      </p:sp>
    </p:spTree>
    <p:extLst>
      <p:ext uri="{BB962C8B-B14F-4D97-AF65-F5344CB8AC3E}">
        <p14:creationId xmlns:p14="http://schemas.microsoft.com/office/powerpoint/2010/main" val="178079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rgbClr val="777777"/>
                                      </p:to>
                                    </p:animClr>
                                  </p:sub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rgbClr val="777777"/>
                                      </p:to>
                                    </p:animClr>
                                  </p:sub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2" end="2"/>
                                            </p:txEl>
                                          </p:spTgt>
                                        </p:tgtEl>
                                        <p:attrNameLst>
                                          <p:attrName>ppt_c</p:attrName>
                                        </p:attrNameLst>
                                      </p:cBhvr>
                                      <p:to>
                                        <a:srgbClr val="777777"/>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9875476" cy="1181862"/>
          </a:xfrm>
        </p:spPr>
        <p:txBody>
          <a:bodyPr/>
          <a:lstStyle/>
          <a:p>
            <a:r>
              <a:rPr lang="en-US" dirty="0"/>
              <a:t>IaaS Introduction: Demo</a:t>
            </a:r>
          </a:p>
        </p:txBody>
      </p:sp>
      <p:sp>
        <p:nvSpPr>
          <p:cNvPr id="4" name="Text Placeholder 3"/>
          <p:cNvSpPr>
            <a:spLocks noGrp="1"/>
          </p:cNvSpPr>
          <p:nvPr>
            <p:ph type="body" sz="quarter" idx="12"/>
          </p:nvPr>
        </p:nvSpPr>
        <p:spPr/>
        <p:txBody>
          <a:bodyPr/>
          <a:lstStyle/>
          <a:p>
            <a:r>
              <a:rPr lang="en-US" dirty="0"/>
              <a:t>Mallikarjun</a:t>
            </a:r>
          </a:p>
        </p:txBody>
      </p:sp>
    </p:spTree>
    <p:extLst>
      <p:ext uri="{BB962C8B-B14F-4D97-AF65-F5344CB8AC3E}">
        <p14:creationId xmlns:p14="http://schemas.microsoft.com/office/powerpoint/2010/main" val="22720666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gnite_allup_Iaa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Tree>
    <p:extLst>
      <p:ext uri="{BB962C8B-B14F-4D97-AF65-F5344CB8AC3E}">
        <p14:creationId xmlns:p14="http://schemas.microsoft.com/office/powerpoint/2010/main" val="386116402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a:t>Storage</a:t>
            </a:r>
          </a:p>
        </p:txBody>
      </p:sp>
    </p:spTree>
    <p:extLst>
      <p:ext uri="{BB962C8B-B14F-4D97-AF65-F5344CB8AC3E}">
        <p14:creationId xmlns:p14="http://schemas.microsoft.com/office/powerpoint/2010/main" val="213277387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Blobs!</a:t>
            </a:r>
          </a:p>
        </p:txBody>
      </p:sp>
      <p:sp>
        <p:nvSpPr>
          <p:cNvPr id="3" name="Text Placeholder 2"/>
          <p:cNvSpPr>
            <a:spLocks noGrp="1"/>
          </p:cNvSpPr>
          <p:nvPr>
            <p:ph type="body" sz="quarter" idx="10"/>
          </p:nvPr>
        </p:nvSpPr>
        <p:spPr>
          <a:xfrm>
            <a:off x="274638" y="1212850"/>
            <a:ext cx="11887200" cy="3853363"/>
          </a:xfrm>
        </p:spPr>
        <p:txBody>
          <a:bodyPr/>
          <a:lstStyle/>
          <a:p>
            <a:r>
              <a:rPr lang="en-US" dirty="0"/>
              <a:t>Blobs are a key focus for storage</a:t>
            </a:r>
          </a:p>
          <a:p>
            <a:pPr lvl="1"/>
            <a:r>
              <a:rPr lang="en-US" dirty="0"/>
              <a:t>Why talk blobs in IaaS session?</a:t>
            </a:r>
          </a:p>
          <a:p>
            <a:endParaRPr lang="en-US" dirty="0"/>
          </a:p>
          <a:p>
            <a:r>
              <a:rPr lang="en-US" dirty="0"/>
              <a:t>All VM storage in Azure Stack resides in blob store</a:t>
            </a:r>
          </a:p>
          <a:p>
            <a:endParaRPr lang="en-US" dirty="0"/>
          </a:p>
          <a:p>
            <a:r>
              <a:rPr lang="en-US" dirty="0"/>
              <a:t>Every OS or Data Disk is a page blob</a:t>
            </a:r>
          </a:p>
        </p:txBody>
      </p:sp>
    </p:spTree>
    <p:extLst>
      <p:ext uri="{BB962C8B-B14F-4D97-AF65-F5344CB8AC3E}">
        <p14:creationId xmlns:p14="http://schemas.microsoft.com/office/powerpoint/2010/main" val="15292062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777777"/>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777777"/>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Cloud storage for Azure Stack</a:t>
            </a:r>
          </a:p>
        </p:txBody>
      </p:sp>
      <p:sp>
        <p:nvSpPr>
          <p:cNvPr id="3" name="Text Placeholder 2"/>
          <p:cNvSpPr>
            <a:spLocks noGrp="1"/>
          </p:cNvSpPr>
          <p:nvPr>
            <p:ph type="body" sz="quarter" idx="10"/>
          </p:nvPr>
        </p:nvSpPr>
        <p:spPr>
          <a:xfrm>
            <a:off x="274638" y="1212850"/>
            <a:ext cx="11887200" cy="5393338"/>
          </a:xfrm>
        </p:spPr>
        <p:txBody>
          <a:bodyPr>
            <a:normAutofit fontScale="85000" lnSpcReduction="20000"/>
          </a:bodyPr>
          <a:lstStyle/>
          <a:p>
            <a:r>
              <a:rPr lang="en-US" dirty="0"/>
              <a:t>Blobs, tables, queues, and storage accounts</a:t>
            </a:r>
          </a:p>
          <a:p>
            <a:endParaRPr lang="en-US" dirty="0"/>
          </a:p>
          <a:p>
            <a:r>
              <a:rPr lang="en-US" dirty="0"/>
              <a:t>Administrator manageability</a:t>
            </a:r>
          </a:p>
          <a:p>
            <a:endParaRPr lang="en-US" dirty="0"/>
          </a:p>
          <a:p>
            <a:r>
              <a:rPr lang="en-US" dirty="0"/>
              <a:t>Enterprise-private or hosted clouds</a:t>
            </a:r>
          </a:p>
          <a:p>
            <a:endParaRPr lang="en-US" dirty="0"/>
          </a:p>
          <a:p>
            <a:r>
              <a:rPr lang="en-US" dirty="0"/>
              <a:t>IaaS (page blobs) + PaaS (block blobs, append blobs, tables, queues)</a:t>
            </a:r>
          </a:p>
          <a:p>
            <a:endParaRPr lang="en-US" dirty="0"/>
          </a:p>
          <a:p>
            <a:r>
              <a:rPr lang="en-US" dirty="0"/>
              <a:t>Builds on &amp; enhances WS2016 Software-Defined Storage (SDS) platform capabilities</a:t>
            </a:r>
          </a:p>
        </p:txBody>
      </p:sp>
    </p:spTree>
    <p:extLst>
      <p:ext uri="{BB962C8B-B14F-4D97-AF65-F5344CB8AC3E}">
        <p14:creationId xmlns:p14="http://schemas.microsoft.com/office/powerpoint/2010/main" val="1095838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77777"/>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777777"/>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6" end="6"/>
                                            </p:txEl>
                                          </p:spTgt>
                                        </p:tgtEl>
                                        <p:attrNameLst>
                                          <p:attrName>ppt_c</p:attrName>
                                        </p:attrNameLst>
                                      </p:cBhvr>
                                      <p:to>
                                        <a:srgbClr val="777777"/>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bwMode="auto">
          <a:xfrm>
            <a:off x="2993075" y="2548560"/>
            <a:ext cx="6725304" cy="1624299"/>
          </a:xfrm>
          <a:prstGeom prst="rect">
            <a:avLst/>
          </a:prstGeom>
          <a:solidFill>
            <a:srgbClr val="E6E6E6"/>
          </a:solidFill>
          <a:ln w="10795" cap="flat" cmpd="sng" algn="ctr">
            <a:noFill/>
            <a:prstDash val="solid"/>
            <a:headEnd type="none" w="med" len="med"/>
            <a:tailEnd type="none" w="med" len="med"/>
          </a:ln>
          <a:effectLst/>
        </p:spPr>
        <p:txBody>
          <a:bodyPr vert="horz" wrap="square" lIns="182854" tIns="146283" rIns="182854" bIns="146283" numCol="1" rtlCol="0" anchor="t" anchorCtr="0" compatLnSpc="1">
            <a:prstTxWarp prst="textNoShape">
              <a:avLst/>
            </a:prstTxWarp>
          </a:bodyPr>
          <a:lstStyle/>
          <a:p>
            <a:pPr defTabSz="913414" fontAlgn="base">
              <a:lnSpc>
                <a:spcPct val="90000"/>
              </a:lnSpc>
              <a:spcBef>
                <a:spcPct val="0"/>
              </a:spcBef>
              <a:spcAft>
                <a:spcPct val="0"/>
              </a:spcAft>
              <a:defRPr/>
            </a:pPr>
            <a:r>
              <a:rPr lang="en-US" sz="1599" kern="0" spc="-50" dirty="0">
                <a:gradFill>
                  <a:gsLst>
                    <a:gs pos="81416">
                      <a:srgbClr val="505050"/>
                    </a:gs>
                    <a:gs pos="51000">
                      <a:srgbClr val="505050"/>
                    </a:gs>
                  </a:gsLst>
                  <a:lin ang="5400000" scaled="0"/>
                </a:gradFill>
                <a:latin typeface="Segoe UI Semibold" panose="020B0702040204020203" pitchFamily="34" charset="0"/>
                <a:cs typeface="Segoe UI Semibold" panose="020B0702040204020203" pitchFamily="34" charset="0"/>
              </a:rPr>
              <a:t> </a:t>
            </a:r>
          </a:p>
        </p:txBody>
      </p:sp>
      <p:sp>
        <p:nvSpPr>
          <p:cNvPr id="199" name="Rectangle 198"/>
          <p:cNvSpPr/>
          <p:nvPr/>
        </p:nvSpPr>
        <p:spPr bwMode="auto">
          <a:xfrm>
            <a:off x="3007059" y="2946892"/>
            <a:ext cx="4112411" cy="1174226"/>
          </a:xfrm>
          <a:prstGeom prst="rect">
            <a:avLst/>
          </a:prstGeom>
          <a:solidFill>
            <a:schemeClr val="accent1">
              <a:lumMod val="40000"/>
              <a:lumOff val="60000"/>
            </a:schemeClr>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b" anchorCtr="0" compatLnSpc="1">
            <a:prstTxWarp prst="textNoShape">
              <a:avLst/>
            </a:prstTxWarp>
          </a:bodyPr>
          <a:lstStyle/>
          <a:p>
            <a:pPr algn="ctr" defTabSz="913139" fontAlgn="base">
              <a:lnSpc>
                <a:spcPct val="90000"/>
              </a:lnSpc>
              <a:spcBef>
                <a:spcPct val="0"/>
              </a:spcBef>
              <a:spcAft>
                <a:spcPct val="0"/>
              </a:spcAft>
            </a:pPr>
            <a:endParaRPr lang="en-US" sz="1372" spc="-50" dirty="0">
              <a:solidFill>
                <a:srgbClr val="FFFFFF"/>
              </a:solidFill>
            </a:endParaRPr>
          </a:p>
        </p:txBody>
      </p:sp>
      <p:sp>
        <p:nvSpPr>
          <p:cNvPr id="59" name="TextBox 58"/>
          <p:cNvSpPr txBox="1"/>
          <p:nvPr/>
        </p:nvSpPr>
        <p:spPr>
          <a:xfrm>
            <a:off x="516905" y="4810339"/>
            <a:ext cx="1460613" cy="584775"/>
          </a:xfrm>
          <a:prstGeom prst="rect">
            <a:avLst/>
          </a:prstGeom>
          <a:solidFill>
            <a:schemeClr val="bg1"/>
          </a:solidFill>
        </p:spPr>
        <p:txBody>
          <a:bodyPr wrap="square" rtlCol="0">
            <a:spAutoFit/>
          </a:bodyPr>
          <a:lstStyle>
            <a:defPPr>
              <a:defRPr lang="en-US"/>
            </a:defPPr>
            <a:lvl1pPr>
              <a:defRPr sz="1600"/>
            </a:lvl1pPr>
          </a:lstStyle>
          <a:p>
            <a:pPr defTabSz="932681"/>
            <a:r>
              <a:rPr lang="en-US" dirty="0">
                <a:solidFill>
                  <a:srgbClr val="FFFFFF"/>
                </a:solidFill>
                <a:latin typeface="Segoe UI"/>
              </a:rPr>
              <a:t>Infrastructure services</a:t>
            </a:r>
          </a:p>
        </p:txBody>
      </p:sp>
      <p:cxnSp>
        <p:nvCxnSpPr>
          <p:cNvPr id="64" name="Straight Arrow Connector 63"/>
          <p:cNvCxnSpPr>
            <a:cxnSpLocks/>
          </p:cNvCxnSpPr>
          <p:nvPr/>
        </p:nvCxnSpPr>
        <p:spPr>
          <a:xfrm flipH="1">
            <a:off x="1941756" y="4717886"/>
            <a:ext cx="14378" cy="769683"/>
          </a:xfrm>
          <a:prstGeom prst="straightConnector1">
            <a:avLst/>
          </a:prstGeom>
          <a:ln>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66763" y="2909517"/>
            <a:ext cx="1194692" cy="584775"/>
          </a:xfrm>
          <a:prstGeom prst="rect">
            <a:avLst/>
          </a:prstGeom>
          <a:solidFill>
            <a:schemeClr val="bg1"/>
          </a:solidFill>
        </p:spPr>
        <p:txBody>
          <a:bodyPr wrap="square" rtlCol="0">
            <a:spAutoFit/>
          </a:bodyPr>
          <a:lstStyle>
            <a:defPPr>
              <a:defRPr lang="en-US"/>
            </a:defPPr>
            <a:lvl1pPr>
              <a:defRPr sz="1600"/>
            </a:lvl1pPr>
          </a:lstStyle>
          <a:p>
            <a:pPr defTabSz="932681"/>
            <a:r>
              <a:rPr lang="en-US" dirty="0">
                <a:solidFill>
                  <a:srgbClr val="FFFFFF"/>
                </a:solidFill>
                <a:latin typeface="Segoe UI"/>
              </a:rPr>
              <a:t>Virtualized services</a:t>
            </a:r>
          </a:p>
        </p:txBody>
      </p:sp>
      <p:sp>
        <p:nvSpPr>
          <p:cNvPr id="79" name="Rectangle 78"/>
          <p:cNvSpPr/>
          <p:nvPr/>
        </p:nvSpPr>
        <p:spPr bwMode="auto">
          <a:xfrm>
            <a:off x="2993075" y="4707221"/>
            <a:ext cx="6725304" cy="1990406"/>
          </a:xfrm>
          <a:prstGeom prst="rect">
            <a:avLst/>
          </a:pr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32" fontAlgn="base">
              <a:lnSpc>
                <a:spcPct val="90000"/>
              </a:lnSpc>
              <a:spcBef>
                <a:spcPct val="0"/>
              </a:spcBef>
              <a:spcAft>
                <a:spcPct val="0"/>
              </a:spcAft>
              <a:defRPr/>
            </a:pPr>
            <a:endParaRPr lang="en-US" sz="1599" kern="0" dirty="0">
              <a:gradFill>
                <a:gsLst>
                  <a:gs pos="81416">
                    <a:srgbClr val="505050"/>
                  </a:gs>
                  <a:gs pos="51000">
                    <a:srgbClr val="505050"/>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87" name="Straight Arrow Connector 86"/>
          <p:cNvCxnSpPr>
            <a:cxnSpLocks/>
          </p:cNvCxnSpPr>
          <p:nvPr/>
        </p:nvCxnSpPr>
        <p:spPr>
          <a:xfrm flipV="1">
            <a:off x="8339608" y="2768766"/>
            <a:ext cx="1320991" cy="514"/>
          </a:xfrm>
          <a:prstGeom prst="straightConnector1">
            <a:avLst/>
          </a:prstGeom>
          <a:ln>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8418965" y="2636343"/>
            <a:ext cx="1160111" cy="276999"/>
          </a:xfrm>
          <a:prstGeom prst="rect">
            <a:avLst/>
          </a:prstGeom>
          <a:solidFill>
            <a:schemeClr val="bg2">
              <a:lumMod val="50000"/>
            </a:schemeClr>
          </a:solidFill>
        </p:spPr>
        <p:txBody>
          <a:bodyPr wrap="square" rtlCol="0">
            <a:spAutoFit/>
          </a:bodyPr>
          <a:lstStyle>
            <a:defPPr>
              <a:defRPr lang="en-US"/>
            </a:defPPr>
            <a:lvl1pPr>
              <a:defRPr sz="1000"/>
            </a:lvl1pPr>
          </a:lstStyle>
          <a:p>
            <a:r>
              <a:rPr lang="en-US" sz="1200" dirty="0"/>
              <a:t>Administrator</a:t>
            </a:r>
            <a:endParaRPr lang="en-US" dirty="0"/>
          </a:p>
        </p:txBody>
      </p:sp>
      <p:cxnSp>
        <p:nvCxnSpPr>
          <p:cNvPr id="89" name="Straight Arrow Connector 88"/>
          <p:cNvCxnSpPr>
            <a:cxnSpLocks/>
          </p:cNvCxnSpPr>
          <p:nvPr/>
        </p:nvCxnSpPr>
        <p:spPr>
          <a:xfrm>
            <a:off x="3042196" y="2756298"/>
            <a:ext cx="5196743" cy="8729"/>
          </a:xfrm>
          <a:prstGeom prst="straightConnector1">
            <a:avLst/>
          </a:prstGeom>
          <a:ln>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bwMode="auto">
          <a:xfrm>
            <a:off x="7218876" y="2969194"/>
            <a:ext cx="2441723" cy="1196675"/>
          </a:xfrm>
          <a:prstGeom prst="rect">
            <a:avLst/>
          </a:prstGeom>
          <a:solidFill>
            <a:schemeClr val="accent1">
              <a:lumMod val="40000"/>
              <a:lumOff val="60000"/>
            </a:schemeClr>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b" anchorCtr="0" compatLnSpc="1">
            <a:prstTxWarp prst="textNoShape">
              <a:avLst/>
            </a:prstTxWarp>
          </a:bodyPr>
          <a:lstStyle/>
          <a:p>
            <a:pPr algn="ctr" defTabSz="913139" fontAlgn="base">
              <a:lnSpc>
                <a:spcPct val="90000"/>
              </a:lnSpc>
              <a:spcBef>
                <a:spcPct val="0"/>
              </a:spcBef>
              <a:spcAft>
                <a:spcPct val="0"/>
              </a:spcAft>
            </a:pPr>
            <a:endParaRPr lang="en-US" sz="1372" spc="-50" dirty="0">
              <a:solidFill>
                <a:srgbClr val="FFFFFF"/>
              </a:solidFill>
            </a:endParaRPr>
          </a:p>
        </p:txBody>
      </p:sp>
      <p:sp>
        <p:nvSpPr>
          <p:cNvPr id="91" name="Rectangle 90"/>
          <p:cNvSpPr/>
          <p:nvPr/>
        </p:nvSpPr>
        <p:spPr bwMode="auto">
          <a:xfrm>
            <a:off x="2993074" y="4320148"/>
            <a:ext cx="6725304" cy="275861"/>
          </a:xfrm>
          <a:prstGeom prst="rect">
            <a:avLst/>
          </a:pr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ctr" defTabSz="932232" fontAlgn="base">
              <a:lnSpc>
                <a:spcPct val="90000"/>
              </a:lnSpc>
              <a:spcBef>
                <a:spcPct val="0"/>
              </a:spcBef>
              <a:spcAft>
                <a:spcPct val="0"/>
              </a:spcAft>
            </a:pPr>
            <a:r>
              <a:rPr lang="en-US" sz="1399" kern="0" dirty="0">
                <a:gradFill>
                  <a:gsLst>
                    <a:gs pos="81416">
                      <a:srgbClr val="505050"/>
                    </a:gs>
                    <a:gs pos="51000">
                      <a:srgbClr val="505050"/>
                    </a:gs>
                  </a:gsLst>
                  <a:lin ang="5400000" scaled="0"/>
                </a:gradFill>
                <a:latin typeface="Segoe UI Semibold" panose="020B0702040204020203" pitchFamily="34" charset="0"/>
                <a:ea typeface="Segoe UI" pitchFamily="34" charset="0"/>
                <a:cs typeface="Segoe UI Semibold" panose="020B0702040204020203" pitchFamily="34" charset="0"/>
              </a:rPr>
              <a:t>Storage Network Fabric </a:t>
            </a:r>
          </a:p>
        </p:txBody>
      </p:sp>
      <p:sp>
        <p:nvSpPr>
          <p:cNvPr id="101" name="Rounded Rectangle 100"/>
          <p:cNvSpPr/>
          <p:nvPr/>
        </p:nvSpPr>
        <p:spPr bwMode="auto">
          <a:xfrm>
            <a:off x="8471739" y="3085432"/>
            <a:ext cx="1156998" cy="391248"/>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4" rIns="0" bIns="45714" numCol="1" rtlCol="0" anchor="ctr" anchorCtr="0" compatLnSpc="1">
            <a:prstTxWarp prst="textNoShape">
              <a:avLst/>
            </a:prstTxWarp>
          </a:bodyPr>
          <a:lstStyle/>
          <a:p>
            <a:pPr defTabSz="932681">
              <a:lnSpc>
                <a:spcPct val="90000"/>
              </a:lnSpc>
              <a:spcAft>
                <a:spcPts val="587"/>
              </a:spcAft>
            </a:pPr>
            <a:r>
              <a:rPr lang="en-US" sz="1199" dirty="0">
                <a:gradFill>
                  <a:gsLst>
                    <a:gs pos="2917">
                      <a:srgbClr val="FFFFFF"/>
                    </a:gs>
                    <a:gs pos="30000">
                      <a:srgbClr val="FFFFFF"/>
                    </a:gs>
                  </a:gsLst>
                  <a:lin ang="5400000" scaled="0"/>
                </a:gradFill>
                <a:latin typeface="Segoe UI"/>
              </a:rPr>
              <a:t>Storage cloud admin service</a:t>
            </a:r>
          </a:p>
        </p:txBody>
      </p:sp>
      <p:sp>
        <p:nvSpPr>
          <p:cNvPr id="102" name="TextBox 101"/>
          <p:cNvSpPr txBox="1"/>
          <p:nvPr/>
        </p:nvSpPr>
        <p:spPr>
          <a:xfrm>
            <a:off x="7211493" y="3444502"/>
            <a:ext cx="1147597" cy="757130"/>
          </a:xfrm>
          <a:prstGeom prst="rect">
            <a:avLst/>
          </a:prstGeom>
          <a:noFill/>
        </p:spPr>
        <p:txBody>
          <a:bodyPr wrap="square" rtlCol="0">
            <a:spAutoFit/>
          </a:bodyPr>
          <a:lstStyle/>
          <a:p>
            <a:pPr>
              <a:lnSpc>
                <a:spcPct val="90000"/>
              </a:lnSpc>
            </a:pPr>
            <a:r>
              <a:rPr lang="en-US" sz="1600" dirty="0"/>
              <a:t>Resource Provider Cluster</a:t>
            </a:r>
          </a:p>
        </p:txBody>
      </p:sp>
      <p:sp>
        <p:nvSpPr>
          <p:cNvPr id="103" name="TextBox 102"/>
          <p:cNvSpPr txBox="1"/>
          <p:nvPr/>
        </p:nvSpPr>
        <p:spPr>
          <a:xfrm>
            <a:off x="3787324" y="2642798"/>
            <a:ext cx="2988691" cy="276999"/>
          </a:xfrm>
          <a:prstGeom prst="rect">
            <a:avLst/>
          </a:prstGeom>
          <a:solidFill>
            <a:schemeClr val="bg2">
              <a:lumMod val="50000"/>
            </a:schemeClr>
          </a:solidFill>
        </p:spPr>
        <p:txBody>
          <a:bodyPr wrap="square" rtlCol="0">
            <a:spAutoFit/>
          </a:bodyPr>
          <a:lstStyle/>
          <a:p>
            <a:r>
              <a:rPr lang="en-US" sz="1200" dirty="0"/>
              <a:t>Tenant-facing storage cloud services</a:t>
            </a:r>
          </a:p>
        </p:txBody>
      </p:sp>
      <p:sp>
        <p:nvSpPr>
          <p:cNvPr id="109" name="Rounded Rectangle 108"/>
          <p:cNvSpPr/>
          <p:nvPr/>
        </p:nvSpPr>
        <p:spPr bwMode="auto">
          <a:xfrm>
            <a:off x="4586351" y="3085432"/>
            <a:ext cx="953825" cy="278298"/>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4" rIns="0" bIns="45714" numCol="1" rtlCol="0" anchor="ctr" anchorCtr="0" compatLnSpc="1">
            <a:prstTxWarp prst="textNoShape">
              <a:avLst/>
            </a:prstTxWarp>
          </a:bodyPr>
          <a:lstStyle/>
          <a:p>
            <a:pPr defTabSz="932681">
              <a:lnSpc>
                <a:spcPct val="90000"/>
              </a:lnSpc>
              <a:spcAft>
                <a:spcPts val="587"/>
              </a:spcAft>
            </a:pPr>
            <a:r>
              <a:rPr lang="en-US" sz="1199" dirty="0">
                <a:gradFill>
                  <a:gsLst>
                    <a:gs pos="2917">
                      <a:srgbClr val="FFFFFF"/>
                    </a:gs>
                    <a:gs pos="30000">
                      <a:srgbClr val="FFFFFF"/>
                    </a:gs>
                  </a:gsLst>
                  <a:lin ang="5400000" scaled="0"/>
                </a:gradFill>
                <a:latin typeface="Segoe UI"/>
              </a:rPr>
              <a:t>Table service</a:t>
            </a:r>
          </a:p>
        </p:txBody>
      </p:sp>
      <p:sp>
        <p:nvSpPr>
          <p:cNvPr id="110" name="Rounded Rectangle 109"/>
          <p:cNvSpPr/>
          <p:nvPr/>
        </p:nvSpPr>
        <p:spPr bwMode="auto">
          <a:xfrm>
            <a:off x="5909984" y="3075420"/>
            <a:ext cx="1094620" cy="278298"/>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4" rIns="0" bIns="45714" numCol="1" rtlCol="0" anchor="ctr" anchorCtr="0" compatLnSpc="1">
            <a:prstTxWarp prst="textNoShape">
              <a:avLst/>
            </a:prstTxWarp>
          </a:bodyPr>
          <a:lstStyle/>
          <a:p>
            <a:pPr defTabSz="932681">
              <a:lnSpc>
                <a:spcPct val="90000"/>
              </a:lnSpc>
              <a:spcAft>
                <a:spcPts val="587"/>
              </a:spcAft>
            </a:pPr>
            <a:r>
              <a:rPr lang="en-US" sz="1199" dirty="0">
                <a:gradFill>
                  <a:gsLst>
                    <a:gs pos="2917">
                      <a:srgbClr val="FFFFFF"/>
                    </a:gs>
                    <a:gs pos="30000">
                      <a:srgbClr val="FFFFFF"/>
                    </a:gs>
                  </a:gsLst>
                  <a:lin ang="5400000" scaled="0"/>
                </a:gradFill>
                <a:latin typeface="Segoe UI"/>
              </a:rPr>
              <a:t>Queue service</a:t>
            </a:r>
          </a:p>
        </p:txBody>
      </p:sp>
      <p:sp>
        <p:nvSpPr>
          <p:cNvPr id="111" name="Rounded Rectangle 110"/>
          <p:cNvSpPr/>
          <p:nvPr/>
        </p:nvSpPr>
        <p:spPr bwMode="auto">
          <a:xfrm>
            <a:off x="7265822" y="3081150"/>
            <a:ext cx="1158971" cy="395529"/>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4" rIns="0" bIns="45714" numCol="1" rtlCol="0" anchor="ctr" anchorCtr="0" compatLnSpc="1">
            <a:prstTxWarp prst="textNoShape">
              <a:avLst/>
            </a:prstTxWarp>
          </a:bodyPr>
          <a:lstStyle/>
          <a:p>
            <a:pPr defTabSz="932681">
              <a:lnSpc>
                <a:spcPct val="90000"/>
              </a:lnSpc>
              <a:spcAft>
                <a:spcPts val="587"/>
              </a:spcAft>
            </a:pPr>
            <a:r>
              <a:rPr lang="en-US" sz="1199" dirty="0">
                <a:gradFill>
                  <a:gsLst>
                    <a:gs pos="2917">
                      <a:srgbClr val="FFFFFF"/>
                    </a:gs>
                    <a:gs pos="30000">
                      <a:srgbClr val="FFFFFF"/>
                    </a:gs>
                  </a:gsLst>
                  <a:lin ang="5400000" scaled="0"/>
                </a:gradFill>
                <a:latin typeface="Segoe UI"/>
              </a:rPr>
              <a:t>Storage account service</a:t>
            </a:r>
          </a:p>
        </p:txBody>
      </p:sp>
      <p:grpSp>
        <p:nvGrpSpPr>
          <p:cNvPr id="112" name="Group 111"/>
          <p:cNvGrpSpPr/>
          <p:nvPr/>
        </p:nvGrpSpPr>
        <p:grpSpPr>
          <a:xfrm>
            <a:off x="3402380" y="4771241"/>
            <a:ext cx="5868701" cy="1547530"/>
            <a:chOff x="5955329" y="3798001"/>
            <a:chExt cx="4507417" cy="983768"/>
          </a:xfrm>
        </p:grpSpPr>
        <p:grpSp>
          <p:nvGrpSpPr>
            <p:cNvPr id="113" name="Group 112"/>
            <p:cNvGrpSpPr/>
            <p:nvPr/>
          </p:nvGrpSpPr>
          <p:grpSpPr>
            <a:xfrm>
              <a:off x="5955329" y="3798001"/>
              <a:ext cx="4507417" cy="983768"/>
              <a:chOff x="3294291" y="4054728"/>
              <a:chExt cx="4507417" cy="983768"/>
            </a:xfrm>
          </p:grpSpPr>
          <p:sp>
            <p:nvSpPr>
              <p:cNvPr id="128" name="Rectangle 127"/>
              <p:cNvSpPr/>
              <p:nvPr/>
            </p:nvSpPr>
            <p:spPr bwMode="auto">
              <a:xfrm>
                <a:off x="3294291" y="4054728"/>
                <a:ext cx="4507417" cy="983768"/>
              </a:xfrm>
              <a:prstGeom prst="rect">
                <a:avLst/>
              </a:prstGeom>
              <a:ln>
                <a:solidFill>
                  <a:srgbClr val="00206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b" anchorCtr="0" compatLnSpc="1">
                <a:prstTxWarp prst="textNoShape">
                  <a:avLst/>
                </a:prstTxWarp>
              </a:bodyPr>
              <a:lstStyle/>
              <a:p>
                <a:pPr algn="ctr" defTabSz="913139" fontAlgn="base">
                  <a:lnSpc>
                    <a:spcPct val="90000"/>
                  </a:lnSpc>
                  <a:spcBef>
                    <a:spcPct val="0"/>
                  </a:spcBef>
                  <a:spcAft>
                    <a:spcPct val="0"/>
                  </a:spcAft>
                </a:pPr>
                <a:endParaRPr lang="en-US" sz="1372" spc="-50" dirty="0">
                  <a:solidFill>
                    <a:srgbClr val="FFFFFF"/>
                  </a:solidFill>
                </a:endParaRPr>
              </a:p>
            </p:txBody>
          </p:sp>
          <p:sp>
            <p:nvSpPr>
              <p:cNvPr id="129" name="Freeform 128"/>
              <p:cNvSpPr>
                <a:spLocks noChangeAspect="1" noEditPoints="1"/>
              </p:cNvSpPr>
              <p:nvPr/>
            </p:nvSpPr>
            <p:spPr bwMode="auto">
              <a:xfrm>
                <a:off x="6802883" y="4217825"/>
                <a:ext cx="334920" cy="694147"/>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sp>
            <p:nvSpPr>
              <p:cNvPr id="130" name="Freeform 129"/>
              <p:cNvSpPr>
                <a:spLocks noChangeAspect="1" noEditPoints="1"/>
              </p:cNvSpPr>
              <p:nvPr/>
            </p:nvSpPr>
            <p:spPr bwMode="auto">
              <a:xfrm>
                <a:off x="3984403" y="4217825"/>
                <a:ext cx="334920" cy="694147"/>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sp>
            <p:nvSpPr>
              <p:cNvPr id="131" name="TextBox 130"/>
              <p:cNvSpPr txBox="1"/>
              <p:nvPr/>
            </p:nvSpPr>
            <p:spPr>
              <a:xfrm>
                <a:off x="4678014" y="4111641"/>
                <a:ext cx="1748547" cy="557343"/>
              </a:xfrm>
              <a:prstGeom prst="rect">
                <a:avLst/>
              </a:prstGeom>
              <a:noFill/>
              <a:ln>
                <a:solidFill>
                  <a:srgbClr val="002060"/>
                </a:solidFill>
              </a:ln>
            </p:spPr>
            <p:txBody>
              <a:bodyPr wrap="square" lIns="182854" tIns="146283" rIns="182854" bIns="146283" rtlCol="0">
                <a:spAutoFit/>
              </a:bodyPr>
              <a:lstStyle/>
              <a:p>
                <a:pPr>
                  <a:lnSpc>
                    <a:spcPct val="90000"/>
                  </a:lnSpc>
                  <a:spcAft>
                    <a:spcPts val="600"/>
                  </a:spcAft>
                </a:pPr>
                <a:r>
                  <a:rPr lang="en-US" sz="1399" spc="-50" dirty="0">
                    <a:solidFill>
                      <a:schemeClr val="bg1"/>
                    </a:solidFill>
                  </a:rPr>
                  <a:t>Scale-Out File Server (SOFS) with Storage Spaces Direct (S2D)</a:t>
                </a:r>
                <a:endParaRPr lang="en-US" sz="1399" dirty="0">
                  <a:solidFill>
                    <a:schemeClr val="bg1"/>
                  </a:solidFill>
                </a:endParaRPr>
              </a:p>
            </p:txBody>
          </p:sp>
          <p:sp>
            <p:nvSpPr>
              <p:cNvPr id="132" name="TextBox 131"/>
              <p:cNvSpPr txBox="1"/>
              <p:nvPr/>
            </p:nvSpPr>
            <p:spPr>
              <a:xfrm>
                <a:off x="5100867" y="4668984"/>
                <a:ext cx="683297" cy="369512"/>
              </a:xfrm>
              <a:prstGeom prst="rect">
                <a:avLst/>
              </a:prstGeom>
              <a:noFill/>
              <a:ln>
                <a:solidFill>
                  <a:srgbClr val="002060"/>
                </a:solidFill>
              </a:ln>
            </p:spPr>
            <p:txBody>
              <a:bodyPr wrap="none" rtlCol="0">
                <a:spAutoFit/>
              </a:bodyPr>
              <a:lstStyle/>
              <a:p>
                <a:r>
                  <a:rPr lang="en-US" sz="1801" dirty="0"/>
                  <a:t>. . . . .</a:t>
                </a:r>
              </a:p>
            </p:txBody>
          </p:sp>
        </p:grpSp>
        <p:grpSp>
          <p:nvGrpSpPr>
            <p:cNvPr id="114" name="Group 113"/>
            <p:cNvGrpSpPr/>
            <p:nvPr/>
          </p:nvGrpSpPr>
          <p:grpSpPr>
            <a:xfrm>
              <a:off x="6390982" y="3873268"/>
              <a:ext cx="3649639" cy="183998"/>
              <a:chOff x="3729944" y="4129995"/>
              <a:chExt cx="3649639" cy="183998"/>
            </a:xfrm>
          </p:grpSpPr>
          <p:sp>
            <p:nvSpPr>
              <p:cNvPr id="115" name="Rounded Rectangle 114"/>
              <p:cNvSpPr/>
              <p:nvPr/>
            </p:nvSpPr>
            <p:spPr bwMode="auto">
              <a:xfrm>
                <a:off x="6515540" y="4129995"/>
                <a:ext cx="864043" cy="183998"/>
              </a:xfrm>
              <a:prstGeom prst="roundRect">
                <a:avLst/>
              </a:prstGeom>
              <a:solidFill>
                <a:schemeClr val="accent1"/>
              </a:solidFill>
              <a:ln>
                <a:solidFill>
                  <a:srgbClr val="002060"/>
                </a:solidFill>
              </a:ln>
            </p:spPr>
            <p:txBody>
              <a:bodyPr wrap="square" rtlCol="0">
                <a:spAutoFit/>
              </a:bodyPr>
              <a:lstStyle/>
              <a:p>
                <a:r>
                  <a:rPr lang="en-US" sz="1100" dirty="0"/>
                  <a:t>Blob back-end</a:t>
                </a:r>
              </a:p>
            </p:txBody>
          </p:sp>
          <p:sp>
            <p:nvSpPr>
              <p:cNvPr id="116" name="Rounded Rectangle 115"/>
              <p:cNvSpPr/>
              <p:nvPr/>
            </p:nvSpPr>
            <p:spPr bwMode="auto">
              <a:xfrm>
                <a:off x="3729944" y="4129995"/>
                <a:ext cx="883840" cy="183998"/>
              </a:xfrm>
              <a:prstGeom prst="roundRect">
                <a:avLst/>
              </a:prstGeom>
              <a:solidFill>
                <a:schemeClr val="accent1"/>
              </a:solidFill>
              <a:ln>
                <a:solidFill>
                  <a:srgbClr val="002060"/>
                </a:solidFill>
              </a:ln>
            </p:spPr>
            <p:txBody>
              <a:bodyPr wrap="square" rtlCol="0">
                <a:spAutoFit/>
              </a:bodyPr>
              <a:lstStyle/>
              <a:p>
                <a:r>
                  <a:rPr lang="en-US" sz="1100" dirty="0"/>
                  <a:t>Blob back-end</a:t>
                </a:r>
              </a:p>
            </p:txBody>
          </p:sp>
        </p:grpSp>
      </p:grpSp>
      <p:pic>
        <p:nvPicPr>
          <p:cNvPr id="133" name="Picture 132"/>
          <p:cNvPicPr>
            <a:picLocks noChangeAspect="1"/>
          </p:cNvPicPr>
          <p:nvPr/>
        </p:nvPicPr>
        <p:blipFill>
          <a:blip r:embed="rId3"/>
          <a:stretch>
            <a:fillRect/>
          </a:stretch>
        </p:blipFill>
        <p:spPr>
          <a:xfrm>
            <a:off x="7570231" y="6022551"/>
            <a:ext cx="291357" cy="444107"/>
          </a:xfrm>
          <a:prstGeom prst="rect">
            <a:avLst/>
          </a:prstGeom>
          <a:ln>
            <a:headEnd type="none" w="med" len="med"/>
            <a:tailEnd type="none" w="med" len="med"/>
          </a:ln>
        </p:spPr>
      </p:pic>
      <p:pic>
        <p:nvPicPr>
          <p:cNvPr id="134" name="Picture 133"/>
          <p:cNvPicPr>
            <a:picLocks noChangeAspect="1"/>
          </p:cNvPicPr>
          <p:nvPr/>
        </p:nvPicPr>
        <p:blipFill>
          <a:blip r:embed="rId3"/>
          <a:stretch>
            <a:fillRect/>
          </a:stretch>
        </p:blipFill>
        <p:spPr>
          <a:xfrm>
            <a:off x="7890141" y="6011014"/>
            <a:ext cx="291357" cy="444107"/>
          </a:xfrm>
          <a:prstGeom prst="rect">
            <a:avLst/>
          </a:prstGeom>
          <a:ln>
            <a:headEnd type="none" w="med" len="med"/>
            <a:tailEnd type="none" w="med" len="med"/>
          </a:ln>
        </p:spPr>
      </p:pic>
      <p:cxnSp>
        <p:nvCxnSpPr>
          <p:cNvPr id="136" name="Straight Arrow Connector 135"/>
          <p:cNvCxnSpPr>
            <a:cxnSpLocks/>
          </p:cNvCxnSpPr>
          <p:nvPr/>
        </p:nvCxnSpPr>
        <p:spPr>
          <a:xfrm>
            <a:off x="1926163" y="2782484"/>
            <a:ext cx="14840" cy="751786"/>
          </a:xfrm>
          <a:prstGeom prst="straightConnector1">
            <a:avLst/>
          </a:prstGeom>
          <a:ln>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38" name="Up-Down Arrow 137"/>
          <p:cNvSpPr/>
          <p:nvPr/>
        </p:nvSpPr>
        <p:spPr>
          <a:xfrm>
            <a:off x="4755213" y="2026907"/>
            <a:ext cx="224450" cy="49496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p>
        </p:txBody>
      </p:sp>
      <p:sp>
        <p:nvSpPr>
          <p:cNvPr id="197" name="Rounded Rectangle 196"/>
          <p:cNvSpPr/>
          <p:nvPr/>
        </p:nvSpPr>
        <p:spPr bwMode="auto">
          <a:xfrm>
            <a:off x="3226689" y="3080164"/>
            <a:ext cx="871627" cy="280545"/>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4" rIns="0" bIns="45714" numCol="1" rtlCol="0" anchor="ctr" anchorCtr="0" compatLnSpc="1">
            <a:prstTxWarp prst="textNoShape">
              <a:avLst/>
            </a:prstTxWarp>
          </a:bodyPr>
          <a:lstStyle/>
          <a:p>
            <a:pPr defTabSz="932681">
              <a:lnSpc>
                <a:spcPct val="90000"/>
              </a:lnSpc>
              <a:spcAft>
                <a:spcPts val="587"/>
              </a:spcAft>
            </a:pPr>
            <a:r>
              <a:rPr lang="en-US" sz="1199" dirty="0">
                <a:gradFill>
                  <a:gsLst>
                    <a:gs pos="2917">
                      <a:srgbClr val="FFFFFF"/>
                    </a:gs>
                    <a:gs pos="30000">
                      <a:srgbClr val="FFFFFF"/>
                    </a:gs>
                  </a:gsLst>
                  <a:lin ang="5400000" scaled="0"/>
                </a:gradFill>
                <a:latin typeface="Segoe UI"/>
              </a:rPr>
              <a:t>Blob service</a:t>
            </a:r>
          </a:p>
        </p:txBody>
      </p:sp>
      <p:sp>
        <p:nvSpPr>
          <p:cNvPr id="141" name="TextBox 56"/>
          <p:cNvSpPr txBox="1"/>
          <p:nvPr/>
        </p:nvSpPr>
        <p:spPr>
          <a:xfrm>
            <a:off x="3235008" y="1310856"/>
            <a:ext cx="3254128" cy="720197"/>
          </a:xfrm>
          <a:prstGeom prst="rect">
            <a:avLst/>
          </a:prstGeom>
          <a:solidFill>
            <a:schemeClr val="accent5"/>
          </a:solidFill>
          <a:ln>
            <a:solidFill>
              <a:schemeClr val="accent4">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60" dirty="0"/>
              <a:t>Application clients using Azure Account, Blob ,Table,  Queue APIs, Microsoft Azure Storage Explorer &amp; Tooling</a:t>
            </a:r>
          </a:p>
        </p:txBody>
      </p:sp>
      <p:sp>
        <p:nvSpPr>
          <p:cNvPr id="200" name="TextBox 199"/>
          <p:cNvSpPr txBox="1"/>
          <p:nvPr/>
        </p:nvSpPr>
        <p:spPr>
          <a:xfrm>
            <a:off x="3438308" y="3561129"/>
            <a:ext cx="1499783" cy="535531"/>
          </a:xfrm>
          <a:prstGeom prst="rect">
            <a:avLst/>
          </a:prstGeom>
          <a:noFill/>
        </p:spPr>
        <p:txBody>
          <a:bodyPr wrap="square" rtlCol="0">
            <a:spAutoFit/>
          </a:bodyPr>
          <a:lstStyle/>
          <a:p>
            <a:pPr>
              <a:lnSpc>
                <a:spcPct val="90000"/>
              </a:lnSpc>
            </a:pPr>
            <a:r>
              <a:rPr lang="en-US" sz="1600" dirty="0"/>
              <a:t>Data services Cluster</a:t>
            </a:r>
          </a:p>
        </p:txBody>
      </p:sp>
      <p:pic>
        <p:nvPicPr>
          <p:cNvPr id="100" name="Picture 99"/>
          <p:cNvPicPr>
            <a:picLocks noChangeAspect="1"/>
          </p:cNvPicPr>
          <p:nvPr/>
        </p:nvPicPr>
        <p:blipFill>
          <a:blip r:embed="rId3"/>
          <a:stretch>
            <a:fillRect/>
          </a:stretch>
        </p:blipFill>
        <p:spPr>
          <a:xfrm>
            <a:off x="4471392" y="6011014"/>
            <a:ext cx="291357" cy="444107"/>
          </a:xfrm>
          <a:prstGeom prst="rect">
            <a:avLst/>
          </a:prstGeom>
          <a:ln>
            <a:headEnd type="none" w="med" len="med"/>
            <a:tailEnd type="none" w="med" len="med"/>
          </a:ln>
        </p:spPr>
      </p:pic>
      <p:pic>
        <p:nvPicPr>
          <p:cNvPr id="202" name="Picture 201"/>
          <p:cNvPicPr>
            <a:picLocks noChangeAspect="1"/>
          </p:cNvPicPr>
          <p:nvPr/>
        </p:nvPicPr>
        <p:blipFill>
          <a:blip r:embed="rId3"/>
          <a:stretch>
            <a:fillRect/>
          </a:stretch>
        </p:blipFill>
        <p:spPr>
          <a:xfrm>
            <a:off x="4786948" y="6011014"/>
            <a:ext cx="291357" cy="444107"/>
          </a:xfrm>
          <a:prstGeom prst="rect">
            <a:avLst/>
          </a:prstGeom>
          <a:ln>
            <a:headEnd type="none" w="med" len="med"/>
            <a:tailEnd type="none" w="med" len="med"/>
          </a:ln>
        </p:spPr>
      </p:pic>
      <p:pic>
        <p:nvPicPr>
          <p:cNvPr id="203" name="Picture 202"/>
          <p:cNvPicPr>
            <a:picLocks noChangeAspect="1"/>
          </p:cNvPicPr>
          <p:nvPr/>
        </p:nvPicPr>
        <p:blipFill>
          <a:blip r:embed="rId3"/>
          <a:stretch>
            <a:fillRect/>
          </a:stretch>
        </p:blipFill>
        <p:spPr>
          <a:xfrm>
            <a:off x="4146348" y="6011014"/>
            <a:ext cx="291357" cy="444107"/>
          </a:xfrm>
          <a:prstGeom prst="rect">
            <a:avLst/>
          </a:prstGeom>
          <a:ln>
            <a:headEnd type="none" w="med" len="med"/>
            <a:tailEnd type="none" w="med" len="med"/>
          </a:ln>
        </p:spPr>
      </p:pic>
      <p:pic>
        <p:nvPicPr>
          <p:cNvPr id="204" name="Picture 203"/>
          <p:cNvPicPr>
            <a:picLocks noChangeAspect="1"/>
          </p:cNvPicPr>
          <p:nvPr/>
        </p:nvPicPr>
        <p:blipFill>
          <a:blip r:embed="rId3"/>
          <a:stretch>
            <a:fillRect/>
          </a:stretch>
        </p:blipFill>
        <p:spPr>
          <a:xfrm>
            <a:off x="8202819" y="6011014"/>
            <a:ext cx="291357" cy="444107"/>
          </a:xfrm>
          <a:prstGeom prst="rect">
            <a:avLst/>
          </a:prstGeom>
          <a:ln>
            <a:headEnd type="none" w="med" len="med"/>
            <a:tailEnd type="none" w="med" len="med"/>
          </a:ln>
        </p:spPr>
      </p:pic>
      <p:pic>
        <p:nvPicPr>
          <p:cNvPr id="205" name="Picture 204"/>
          <p:cNvPicPr>
            <a:picLocks noChangeAspect="1"/>
          </p:cNvPicPr>
          <p:nvPr/>
        </p:nvPicPr>
        <p:blipFill>
          <a:blip r:embed="rId3"/>
          <a:stretch>
            <a:fillRect/>
          </a:stretch>
        </p:blipFill>
        <p:spPr>
          <a:xfrm>
            <a:off x="3822125" y="6011014"/>
            <a:ext cx="291357" cy="444107"/>
          </a:xfrm>
          <a:prstGeom prst="rect">
            <a:avLst/>
          </a:prstGeom>
          <a:ln>
            <a:headEnd type="none" w="med" len="med"/>
            <a:tailEnd type="none" w="med" len="med"/>
          </a:ln>
        </p:spPr>
      </p:pic>
      <p:pic>
        <p:nvPicPr>
          <p:cNvPr id="206" name="Picture 205"/>
          <p:cNvPicPr>
            <a:picLocks noChangeAspect="1"/>
          </p:cNvPicPr>
          <p:nvPr/>
        </p:nvPicPr>
        <p:blipFill>
          <a:blip r:embed="rId3"/>
          <a:stretch>
            <a:fillRect/>
          </a:stretch>
        </p:blipFill>
        <p:spPr>
          <a:xfrm>
            <a:off x="8530093" y="6011014"/>
            <a:ext cx="291357" cy="444107"/>
          </a:xfrm>
          <a:prstGeom prst="rect">
            <a:avLst/>
          </a:prstGeom>
          <a:ln>
            <a:headEnd type="none" w="med" len="med"/>
            <a:tailEnd type="none" w="med" len="med"/>
          </a:ln>
        </p:spPr>
      </p:pic>
      <p:sp>
        <p:nvSpPr>
          <p:cNvPr id="207" name="TextBox 56"/>
          <p:cNvSpPr txBox="1"/>
          <p:nvPr/>
        </p:nvSpPr>
        <p:spPr>
          <a:xfrm>
            <a:off x="6897842" y="1324061"/>
            <a:ext cx="2825278" cy="670953"/>
          </a:xfrm>
          <a:prstGeom prst="rect">
            <a:avLst/>
          </a:prstGeom>
          <a:solidFill>
            <a:schemeClr val="accent1">
              <a:lumMod val="60000"/>
              <a:lumOff val="40000"/>
            </a:schemeClr>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b" anchorCtr="0" compatLnSpc="1">
            <a:prstTxWarp prst="textNoShape">
              <a:avLst/>
            </a:prstTxWarp>
          </a:bodyPr>
          <a:lstStyle>
            <a:defPPr>
              <a:defRPr lang="en-US"/>
            </a:defPPr>
            <a:lvl1pPr algn="ctr" defTabSz="913139" fontAlgn="base">
              <a:lnSpc>
                <a:spcPct val="90000"/>
              </a:lnSpc>
              <a:spcBef>
                <a:spcPct val="0"/>
              </a:spcBef>
              <a:spcAft>
                <a:spcPct val="0"/>
              </a:spcAft>
              <a:defRPr sz="1372" spc="-50">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 Stack Portal, Azure Storage cmdlets</a:t>
            </a:r>
            <a:r>
              <a:rPr lang="en-US"/>
              <a:t>, Azure Stack </a:t>
            </a:r>
            <a:r>
              <a:rPr lang="en-US" dirty="0"/>
              <a:t>cmdlets, Azure CLI, Client SDK</a:t>
            </a:r>
          </a:p>
        </p:txBody>
      </p:sp>
      <p:sp>
        <p:nvSpPr>
          <p:cNvPr id="208" name="Up-Down Arrow 207"/>
          <p:cNvSpPr/>
          <p:nvPr/>
        </p:nvSpPr>
        <p:spPr>
          <a:xfrm>
            <a:off x="8146142" y="2024065"/>
            <a:ext cx="224450" cy="49496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p>
        </p:txBody>
      </p:sp>
      <p:sp>
        <p:nvSpPr>
          <p:cNvPr id="2" name="Title 1"/>
          <p:cNvSpPr>
            <a:spLocks noGrp="1"/>
          </p:cNvSpPr>
          <p:nvPr>
            <p:ph type="title"/>
          </p:nvPr>
        </p:nvSpPr>
        <p:spPr/>
        <p:txBody>
          <a:bodyPr/>
          <a:lstStyle/>
          <a:p>
            <a:r>
              <a:rPr lang="en-US" sz="3200"/>
              <a:t>Storage </a:t>
            </a:r>
            <a:r>
              <a:rPr lang="en-US" sz="3200" dirty="0"/>
              <a:t>Solution View</a:t>
            </a:r>
          </a:p>
        </p:txBody>
      </p:sp>
      <p:sp>
        <p:nvSpPr>
          <p:cNvPr id="49" name="Freeform 151"/>
          <p:cNvSpPr/>
          <p:nvPr/>
        </p:nvSpPr>
        <p:spPr bwMode="auto">
          <a:xfrm>
            <a:off x="4797597" y="3535582"/>
            <a:ext cx="568323" cy="590000"/>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rgbClr val="B957D2"/>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50" name="Freeform 151"/>
          <p:cNvSpPr/>
          <p:nvPr/>
        </p:nvSpPr>
        <p:spPr bwMode="auto">
          <a:xfrm>
            <a:off x="8194597" y="3548050"/>
            <a:ext cx="568323" cy="590000"/>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rgbClr val="B957D2"/>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Tree>
    <p:extLst>
      <p:ext uri="{BB962C8B-B14F-4D97-AF65-F5344CB8AC3E}">
        <p14:creationId xmlns:p14="http://schemas.microsoft.com/office/powerpoint/2010/main" val="36432541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9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1"/>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grpId="0" nodeType="afterEffect">
                                  <p:stCondLst>
                                    <p:cond delay="0"/>
                                  </p:stCondLst>
                                  <p:childTnLst>
                                    <p:set>
                                      <p:cBhvr>
                                        <p:cTn id="57" dur="1" fill="hold">
                                          <p:stCondLst>
                                            <p:cond delay="0"/>
                                          </p:stCondLst>
                                        </p:cTn>
                                        <p:tgtEl>
                                          <p:spTgt spid="13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07"/>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0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12"/>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133"/>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134"/>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100"/>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202"/>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203"/>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204"/>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205"/>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99" grpId="0" animBg="1"/>
      <p:bldP spid="59" grpId="0" animBg="1"/>
      <p:bldP spid="65" grpId="0" animBg="1"/>
      <p:bldP spid="79" grpId="0" animBg="1"/>
      <p:bldP spid="88" grpId="0" animBg="1"/>
      <p:bldP spid="90" grpId="0" animBg="1"/>
      <p:bldP spid="91" grpId="0" animBg="1"/>
      <p:bldP spid="101" grpId="0" animBg="1"/>
      <p:bldP spid="102" grpId="0"/>
      <p:bldP spid="103" grpId="0" animBg="1"/>
      <p:bldP spid="109" grpId="0" animBg="1"/>
      <p:bldP spid="110" grpId="0" animBg="1"/>
      <p:bldP spid="111" grpId="0" animBg="1"/>
      <p:bldP spid="138" grpId="0" animBg="1"/>
      <p:bldP spid="197" grpId="0" animBg="1"/>
      <p:bldP spid="141" grpId="0" animBg="1"/>
      <p:bldP spid="200" grpId="0"/>
      <p:bldP spid="207" grpId="0" animBg="1"/>
      <p:bldP spid="208" grpId="0" animBg="1"/>
      <p:bldP spid="49" grpId="0" animBg="1"/>
      <p:bldP spid="5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Storage Management Model</a:t>
            </a:r>
          </a:p>
        </p:txBody>
      </p:sp>
      <p:sp>
        <p:nvSpPr>
          <p:cNvPr id="3" name="Text Placeholder 2"/>
          <p:cNvSpPr>
            <a:spLocks noGrp="1"/>
          </p:cNvSpPr>
          <p:nvPr>
            <p:ph type="body" sz="quarter" idx="10"/>
          </p:nvPr>
        </p:nvSpPr>
        <p:spPr>
          <a:xfrm>
            <a:off x="274638" y="1212850"/>
            <a:ext cx="11887200" cy="3717941"/>
          </a:xfrm>
        </p:spPr>
        <p:txBody>
          <a:bodyPr/>
          <a:lstStyle/>
          <a:p>
            <a:r>
              <a:rPr lang="en-US" dirty="0"/>
              <a:t>Storage accounts for tenants</a:t>
            </a:r>
          </a:p>
          <a:p>
            <a:pPr lvl="1"/>
            <a:r>
              <a:rPr lang="en-US" dirty="0"/>
              <a:t>Tenant provisions and manages lifecycle</a:t>
            </a:r>
          </a:p>
          <a:p>
            <a:endParaRPr lang="en-US" dirty="0"/>
          </a:p>
          <a:p>
            <a:r>
              <a:rPr lang="en-US" dirty="0"/>
              <a:t>Administrator has access to admin resources</a:t>
            </a:r>
          </a:p>
          <a:p>
            <a:pPr lvl="1"/>
            <a:r>
              <a:rPr lang="en-US" dirty="0"/>
              <a:t>Storage Farm </a:t>
            </a:r>
            <a:r>
              <a:rPr lang="en-US" dirty="0">
                <a:sym typeface="Wingdings" panose="05000000000000000000" pitchFamily="2" charset="2"/>
              </a:rPr>
              <a:t> </a:t>
            </a:r>
            <a:r>
              <a:rPr lang="en-US" dirty="0"/>
              <a:t>all storage cloud service infra in region</a:t>
            </a:r>
          </a:p>
          <a:p>
            <a:pPr lvl="1"/>
            <a:r>
              <a:rPr lang="en-US" dirty="0"/>
              <a:t>Storage service </a:t>
            </a:r>
            <a:r>
              <a:rPr lang="en-US" dirty="0">
                <a:sym typeface="Wingdings" panose="05000000000000000000" pitchFamily="2" charset="2"/>
              </a:rPr>
              <a:t> one of blob/table/queue service</a:t>
            </a:r>
          </a:p>
          <a:p>
            <a:pPr lvl="1"/>
            <a:r>
              <a:rPr lang="en-US" dirty="0">
                <a:sym typeface="Wingdings" panose="05000000000000000000" pitchFamily="2" charset="2"/>
              </a:rPr>
              <a:t>Storage service role  e.g. front-end, back-end</a:t>
            </a:r>
          </a:p>
        </p:txBody>
      </p:sp>
    </p:spTree>
    <p:extLst>
      <p:ext uri="{BB962C8B-B14F-4D97-AF65-F5344CB8AC3E}">
        <p14:creationId xmlns:p14="http://schemas.microsoft.com/office/powerpoint/2010/main" val="468641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777777"/>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777777"/>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5" end="5"/>
                                            </p:txEl>
                                          </p:spTgt>
                                        </p:tgtEl>
                                        <p:attrNameLst>
                                          <p:attrName>ppt_c</p:attrName>
                                        </p:attrNameLst>
                                      </p:cBhvr>
                                      <p:to>
                                        <a:srgbClr val="777777"/>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Session Objectives</a:t>
            </a:r>
          </a:p>
        </p:txBody>
      </p:sp>
      <p:sp>
        <p:nvSpPr>
          <p:cNvPr id="3" name="Text Placeholder 2"/>
          <p:cNvSpPr>
            <a:spLocks noGrp="1"/>
          </p:cNvSpPr>
          <p:nvPr>
            <p:ph type="body" sz="quarter" idx="10"/>
          </p:nvPr>
        </p:nvSpPr>
        <p:spPr>
          <a:xfrm>
            <a:off x="274638" y="1212850"/>
            <a:ext cx="11887200" cy="5210460"/>
          </a:xfrm>
        </p:spPr>
        <p:txBody>
          <a:bodyPr>
            <a:normAutofit lnSpcReduction="10000"/>
          </a:bodyPr>
          <a:lstStyle/>
          <a:p>
            <a:r>
              <a:rPr lang="en-US" dirty="0"/>
              <a:t>Why Azure Stack IaaS</a:t>
            </a:r>
          </a:p>
          <a:p>
            <a:endParaRPr lang="en-US" sz="2800" dirty="0"/>
          </a:p>
          <a:p>
            <a:r>
              <a:rPr lang="en-US" dirty="0"/>
              <a:t>Workload scenarios</a:t>
            </a:r>
          </a:p>
          <a:p>
            <a:endParaRPr lang="en-US" sz="2800" dirty="0"/>
          </a:p>
          <a:p>
            <a:r>
              <a:rPr lang="en-US" dirty="0"/>
              <a:t>Demos!</a:t>
            </a:r>
          </a:p>
          <a:p>
            <a:endParaRPr lang="en-US" sz="2800" dirty="0"/>
          </a:p>
          <a:p>
            <a:r>
              <a:rPr lang="en-US" dirty="0"/>
              <a:t>(Some) Internals</a:t>
            </a:r>
          </a:p>
          <a:p>
            <a:endParaRPr lang="en-US" sz="2800" dirty="0"/>
          </a:p>
          <a:p>
            <a:r>
              <a:rPr lang="en-US" dirty="0"/>
              <a:t>Call for action</a:t>
            </a:r>
          </a:p>
        </p:txBody>
      </p:sp>
    </p:spTree>
    <p:extLst>
      <p:ext uri="{BB962C8B-B14F-4D97-AF65-F5344CB8AC3E}">
        <p14:creationId xmlns:p14="http://schemas.microsoft.com/office/powerpoint/2010/main" val="1341302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77777"/>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777777"/>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6" end="6"/>
                                            </p:txEl>
                                          </p:spTgt>
                                        </p:tgtEl>
                                        <p:attrNameLst>
                                          <p:attrName>ppt_c</p:attrName>
                                        </p:attrNameLst>
                                      </p:cBhvr>
                                      <p:to>
                                        <a:srgbClr val="777777"/>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2098286" y="3740271"/>
            <a:ext cx="7042377" cy="1226898"/>
          </a:xfrm>
          <a:prstGeom prst="rect">
            <a:avLst/>
          </a:prstGeom>
          <a:solidFill>
            <a:schemeClr val="accent6">
              <a:lumMod val="50000"/>
            </a:schemeClr>
          </a:solidFill>
          <a:ln>
            <a:noFill/>
          </a:ln>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nchor="ctr">
            <a:noAutofit/>
          </a:bodyPr>
          <a:lstStyle/>
          <a:p>
            <a:pPr algn="ctr">
              <a:lnSpc>
                <a:spcPct val="90000"/>
              </a:lnSpc>
              <a:spcAft>
                <a:spcPts val="600"/>
              </a:spcAft>
            </a:pPr>
            <a:r>
              <a:rPr lang="en-US" sz="2200" dirty="0">
                <a:gradFill>
                  <a:gsLst>
                    <a:gs pos="2917">
                      <a:schemeClr val="tx1"/>
                    </a:gs>
                    <a:gs pos="30000">
                      <a:schemeClr val="tx1"/>
                    </a:gs>
                  </a:gsLst>
                  <a:lin ang="5400000" scaled="0"/>
                </a:gradFill>
              </a:rPr>
              <a:t>Storage Resource Provider</a:t>
            </a:r>
          </a:p>
        </p:txBody>
      </p:sp>
      <p:sp>
        <p:nvSpPr>
          <p:cNvPr id="2" name="Title 1"/>
          <p:cNvSpPr>
            <a:spLocks noGrp="1"/>
          </p:cNvSpPr>
          <p:nvPr>
            <p:ph type="title"/>
          </p:nvPr>
        </p:nvSpPr>
        <p:spPr/>
        <p:txBody>
          <a:bodyPr/>
          <a:lstStyle/>
          <a:p>
            <a:r>
              <a:rPr lang="en-US" sz="3200" dirty="0"/>
              <a:t>Cloud Storage Management </a:t>
            </a:r>
            <a:r>
              <a:rPr lang="en-US" sz="3200" dirty="0">
                <a:sym typeface="Wingdings" panose="05000000000000000000" pitchFamily="2" charset="2"/>
              </a:rPr>
              <a:t> Tools</a:t>
            </a:r>
            <a:br>
              <a:rPr lang="en-US" sz="3200" dirty="0"/>
            </a:br>
            <a:endParaRPr lang="en-US" sz="3200" dirty="0"/>
          </a:p>
        </p:txBody>
      </p:sp>
      <p:sp>
        <p:nvSpPr>
          <p:cNvPr id="89" name="Left-Right Arrow 88"/>
          <p:cNvSpPr/>
          <p:nvPr/>
        </p:nvSpPr>
        <p:spPr bwMode="auto">
          <a:xfrm>
            <a:off x="9160064" y="4060845"/>
            <a:ext cx="2379783" cy="532035"/>
          </a:xfrm>
          <a:prstGeom prst="leftRightArrow">
            <a:avLst/>
          </a:prstGeom>
          <a:gradFill flip="none" rotWithShape="1">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3" name="TextBox 92"/>
          <p:cNvSpPr txBox="1"/>
          <p:nvPr/>
        </p:nvSpPr>
        <p:spPr>
          <a:xfrm>
            <a:off x="9437843" y="3740271"/>
            <a:ext cx="170703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SRP-CRP internal</a:t>
            </a:r>
          </a:p>
        </p:txBody>
      </p:sp>
      <p:sp>
        <p:nvSpPr>
          <p:cNvPr id="94" name="TextBox 93"/>
          <p:cNvSpPr txBox="1"/>
          <p:nvPr/>
        </p:nvSpPr>
        <p:spPr>
          <a:xfrm>
            <a:off x="2098285" y="2491433"/>
            <a:ext cx="7042377" cy="572464"/>
          </a:xfrm>
          <a:prstGeom prst="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spAutoFit/>
          </a:bodyPr>
          <a:lstStyle/>
          <a:p>
            <a:pPr algn="ctr">
              <a:lnSpc>
                <a:spcPct val="90000"/>
              </a:lnSpc>
              <a:spcAft>
                <a:spcPts val="600"/>
              </a:spcAft>
            </a:pPr>
            <a:r>
              <a:rPr lang="en-US" sz="2000" dirty="0">
                <a:gradFill>
                  <a:gsLst>
                    <a:gs pos="2917">
                      <a:schemeClr val="tx1"/>
                    </a:gs>
                    <a:gs pos="30000">
                      <a:schemeClr val="tx1"/>
                    </a:gs>
                  </a:gsLst>
                  <a:lin ang="5400000" scaled="0"/>
                </a:gradFill>
              </a:rPr>
              <a:t>Azure Resource Manager</a:t>
            </a:r>
          </a:p>
        </p:txBody>
      </p:sp>
      <p:sp>
        <p:nvSpPr>
          <p:cNvPr id="97" name="TextBox 96"/>
          <p:cNvSpPr txBox="1"/>
          <p:nvPr/>
        </p:nvSpPr>
        <p:spPr>
          <a:xfrm>
            <a:off x="742170" y="1878672"/>
            <a:ext cx="1886177"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Tenant REST APIs (same as in Azure)</a:t>
            </a:r>
          </a:p>
        </p:txBody>
      </p:sp>
      <p:sp>
        <p:nvSpPr>
          <p:cNvPr id="98" name="TextBox 97"/>
          <p:cNvSpPr txBox="1"/>
          <p:nvPr/>
        </p:nvSpPr>
        <p:spPr>
          <a:xfrm>
            <a:off x="8106839" y="1970239"/>
            <a:ext cx="222371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Admin-only REST APIs </a:t>
            </a:r>
          </a:p>
        </p:txBody>
      </p:sp>
      <p:sp>
        <p:nvSpPr>
          <p:cNvPr id="107" name="TextBox 106"/>
          <p:cNvSpPr txBox="1"/>
          <p:nvPr/>
        </p:nvSpPr>
        <p:spPr>
          <a:xfrm>
            <a:off x="11529771" y="4006282"/>
            <a:ext cx="854592" cy="572464"/>
          </a:xfrm>
          <a:prstGeom prst="rect">
            <a:avLst/>
          </a:prstGeom>
          <a:solidFill>
            <a:schemeClr val="accent4"/>
          </a:solidFill>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nchor="ctr">
            <a:noAutofit/>
          </a:bodyPr>
          <a:lstStyle>
            <a:defPPr>
              <a:defRPr lang="en-US"/>
            </a:defPPr>
            <a:lvl1pPr algn="ctr">
              <a:lnSpc>
                <a:spcPct val="90000"/>
              </a:lnSpc>
              <a:spcAft>
                <a:spcPts val="600"/>
              </a:spcAft>
              <a:defRPr>
                <a:gradFill>
                  <a:gsLst>
                    <a:gs pos="2917">
                      <a:schemeClr val="tx1"/>
                    </a:gs>
                    <a:gs pos="30000">
                      <a:schemeClr val="tx1"/>
                    </a:gs>
                  </a:gsLst>
                  <a:lin ang="5400000" scaled="0"/>
                </a:gradFill>
              </a:defRPr>
            </a:lvl1pPr>
          </a:lstStyle>
          <a:p>
            <a:r>
              <a:rPr lang="en-US" dirty="0"/>
              <a:t>CRP</a:t>
            </a:r>
          </a:p>
        </p:txBody>
      </p:sp>
      <p:sp>
        <p:nvSpPr>
          <p:cNvPr id="109" name="Left-Right Arrow 108"/>
          <p:cNvSpPr/>
          <p:nvPr/>
        </p:nvSpPr>
        <p:spPr bwMode="auto">
          <a:xfrm rot="16200000" flipH="1">
            <a:off x="5268484" y="5200193"/>
            <a:ext cx="781177" cy="361164"/>
          </a:xfrm>
          <a:prstGeom prst="leftRightArrow">
            <a:avLst/>
          </a:prstGeom>
          <a:gradFill flip="none" rotWithShape="1">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1" name="TextBox 110"/>
          <p:cNvSpPr txBox="1"/>
          <p:nvPr/>
        </p:nvSpPr>
        <p:spPr>
          <a:xfrm>
            <a:off x="3200750" y="5779234"/>
            <a:ext cx="4871971" cy="544765"/>
          </a:xfrm>
          <a:prstGeom prst="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Azure-consistent storage data path services</a:t>
            </a:r>
          </a:p>
        </p:txBody>
      </p:sp>
      <p:sp>
        <p:nvSpPr>
          <p:cNvPr id="112" name="TextBox 111"/>
          <p:cNvSpPr txBox="1"/>
          <p:nvPr/>
        </p:nvSpPr>
        <p:spPr>
          <a:xfrm>
            <a:off x="5722066" y="5066824"/>
            <a:ext cx="1793413"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Internal</a:t>
            </a:r>
          </a:p>
        </p:txBody>
      </p:sp>
      <p:grpSp>
        <p:nvGrpSpPr>
          <p:cNvPr id="47" name="Group 46"/>
          <p:cNvGrpSpPr/>
          <p:nvPr/>
        </p:nvGrpSpPr>
        <p:grpSpPr>
          <a:xfrm>
            <a:off x="2228154" y="4006282"/>
            <a:ext cx="1405265" cy="842749"/>
            <a:chOff x="2246018" y="5457511"/>
            <a:chExt cx="1405265" cy="842749"/>
          </a:xfrm>
        </p:grpSpPr>
        <p:sp>
          <p:nvSpPr>
            <p:cNvPr id="48" name="TextBox 47"/>
            <p:cNvSpPr txBox="1"/>
            <p:nvPr/>
          </p:nvSpPr>
          <p:spPr>
            <a:xfrm>
              <a:off x="2246018" y="5457511"/>
              <a:ext cx="1405265"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Tenant Resources</a:t>
              </a:r>
            </a:p>
          </p:txBody>
        </p:sp>
        <p:pic>
          <p:nvPicPr>
            <p:cNvPr id="49" name="Picture 48"/>
            <p:cNvPicPr>
              <a:picLocks noChangeAspect="1"/>
            </p:cNvPicPr>
            <p:nvPr/>
          </p:nvPicPr>
          <p:blipFill>
            <a:blip r:embed="rId3"/>
            <a:stretch>
              <a:fillRect/>
            </a:stretch>
          </p:blipFill>
          <p:spPr>
            <a:xfrm>
              <a:off x="2728793" y="6102347"/>
              <a:ext cx="346347" cy="197913"/>
            </a:xfrm>
            <a:prstGeom prst="rect">
              <a:avLst/>
            </a:prstGeom>
          </p:spPr>
        </p:pic>
        <p:pic>
          <p:nvPicPr>
            <p:cNvPr id="50" name="Picture 49"/>
            <p:cNvPicPr>
              <a:picLocks noChangeAspect="1"/>
            </p:cNvPicPr>
            <p:nvPr/>
          </p:nvPicPr>
          <p:blipFill>
            <a:blip r:embed="rId3"/>
            <a:stretch>
              <a:fillRect/>
            </a:stretch>
          </p:blipFill>
          <p:spPr>
            <a:xfrm>
              <a:off x="2361519" y="6100890"/>
              <a:ext cx="346347" cy="197913"/>
            </a:xfrm>
            <a:prstGeom prst="rect">
              <a:avLst/>
            </a:prstGeom>
          </p:spPr>
        </p:pic>
        <p:pic>
          <p:nvPicPr>
            <p:cNvPr id="51" name="Picture 50"/>
            <p:cNvPicPr>
              <a:picLocks noChangeAspect="1"/>
            </p:cNvPicPr>
            <p:nvPr/>
          </p:nvPicPr>
          <p:blipFill>
            <a:blip r:embed="rId3"/>
            <a:stretch>
              <a:fillRect/>
            </a:stretch>
          </p:blipFill>
          <p:spPr>
            <a:xfrm>
              <a:off x="3081329" y="6102347"/>
              <a:ext cx="346347" cy="197913"/>
            </a:xfrm>
            <a:prstGeom prst="rect">
              <a:avLst/>
            </a:prstGeom>
          </p:spPr>
        </p:pic>
      </p:grpSp>
      <p:grpSp>
        <p:nvGrpSpPr>
          <p:cNvPr id="52" name="Group 51"/>
          <p:cNvGrpSpPr/>
          <p:nvPr/>
        </p:nvGrpSpPr>
        <p:grpSpPr>
          <a:xfrm>
            <a:off x="7374268" y="3894372"/>
            <a:ext cx="1349517" cy="1010227"/>
            <a:chOff x="7276428" y="5547725"/>
            <a:chExt cx="1420689" cy="1010227"/>
          </a:xfrm>
        </p:grpSpPr>
        <p:pic>
          <p:nvPicPr>
            <p:cNvPr id="53" name="Picture 52"/>
            <p:cNvPicPr>
              <a:picLocks noChangeAspect="1"/>
            </p:cNvPicPr>
            <p:nvPr/>
          </p:nvPicPr>
          <p:blipFill>
            <a:blip r:embed="rId4"/>
            <a:stretch>
              <a:fillRect/>
            </a:stretch>
          </p:blipFill>
          <p:spPr>
            <a:xfrm>
              <a:off x="7425086" y="6149110"/>
              <a:ext cx="394108" cy="408842"/>
            </a:xfrm>
            <a:prstGeom prst="rect">
              <a:avLst/>
            </a:prstGeom>
          </p:spPr>
        </p:pic>
        <p:sp>
          <p:nvSpPr>
            <p:cNvPr id="54" name="TextBox 53"/>
            <p:cNvSpPr txBox="1"/>
            <p:nvPr/>
          </p:nvSpPr>
          <p:spPr>
            <a:xfrm>
              <a:off x="7276428" y="5547725"/>
              <a:ext cx="1420689"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Admin Resources</a:t>
              </a:r>
            </a:p>
          </p:txBody>
        </p:sp>
        <p:pic>
          <p:nvPicPr>
            <p:cNvPr id="55" name="Picture 54"/>
            <p:cNvPicPr>
              <a:picLocks noChangeAspect="1"/>
            </p:cNvPicPr>
            <p:nvPr/>
          </p:nvPicPr>
          <p:blipFill>
            <a:blip r:embed="rId5"/>
            <a:stretch>
              <a:fillRect/>
            </a:stretch>
          </p:blipFill>
          <p:spPr>
            <a:xfrm>
              <a:off x="7794120" y="6156651"/>
              <a:ext cx="206551" cy="388313"/>
            </a:xfrm>
            <a:prstGeom prst="rect">
              <a:avLst/>
            </a:prstGeom>
          </p:spPr>
        </p:pic>
        <p:pic>
          <p:nvPicPr>
            <p:cNvPr id="56" name="Picture 55"/>
            <p:cNvPicPr>
              <a:picLocks noChangeAspect="1"/>
            </p:cNvPicPr>
            <p:nvPr/>
          </p:nvPicPr>
          <p:blipFill>
            <a:blip r:embed="rId6"/>
            <a:stretch>
              <a:fillRect/>
            </a:stretch>
          </p:blipFill>
          <p:spPr>
            <a:xfrm>
              <a:off x="8022700" y="6174321"/>
              <a:ext cx="347003" cy="338741"/>
            </a:xfrm>
            <a:prstGeom prst="rect">
              <a:avLst/>
            </a:prstGeom>
          </p:spPr>
        </p:pic>
      </p:grpSp>
      <p:sp>
        <p:nvSpPr>
          <p:cNvPr id="57" name="Rectangular Callout 56"/>
          <p:cNvSpPr/>
          <p:nvPr/>
        </p:nvSpPr>
        <p:spPr bwMode="auto">
          <a:xfrm>
            <a:off x="296984" y="4744946"/>
            <a:ext cx="1532453" cy="763974"/>
          </a:xfrm>
          <a:prstGeom prst="wedgeRectCallout">
            <a:avLst>
              <a:gd name="adj1" fmla="val 87152"/>
              <a:gd name="adj2" fmla="val -87803"/>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Only one tenant resource type: Storage account</a:t>
            </a:r>
          </a:p>
        </p:txBody>
      </p:sp>
      <p:sp>
        <p:nvSpPr>
          <p:cNvPr id="64" name="Rectangular Callout 63"/>
          <p:cNvSpPr/>
          <p:nvPr/>
        </p:nvSpPr>
        <p:spPr bwMode="auto">
          <a:xfrm>
            <a:off x="8699182" y="5136778"/>
            <a:ext cx="2057400" cy="675880"/>
          </a:xfrm>
          <a:prstGeom prst="wedgeRectCallout">
            <a:avLst>
              <a:gd name="adj1" fmla="val -62513"/>
              <a:gd name="adj2" fmla="val -165116"/>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Multiple admin resource types, e.g., Quotas, Front-End, Accounting Svc, etc.</a:t>
            </a:r>
          </a:p>
        </p:txBody>
      </p:sp>
      <p:sp>
        <p:nvSpPr>
          <p:cNvPr id="65" name="Left-Right Arrow 108"/>
          <p:cNvSpPr/>
          <p:nvPr/>
        </p:nvSpPr>
        <p:spPr bwMode="auto">
          <a:xfrm rot="16200000" flipH="1">
            <a:off x="5326779" y="3227396"/>
            <a:ext cx="664586" cy="361164"/>
          </a:xfrm>
          <a:prstGeom prst="leftRightArrow">
            <a:avLst/>
          </a:prstGeom>
          <a:gradFill flip="none" rotWithShape="1">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6" name="Left-Right Arrow 108"/>
          <p:cNvSpPr/>
          <p:nvPr/>
        </p:nvSpPr>
        <p:spPr bwMode="auto">
          <a:xfrm rot="16200000" flipH="1">
            <a:off x="1586223" y="2741302"/>
            <a:ext cx="2164301" cy="481071"/>
          </a:xfrm>
          <a:prstGeom prst="leftRightArrow">
            <a:avLst/>
          </a:prstGeom>
          <a:gradFill flip="none" rotWithShape="1">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7" name="Left-Right Arrow 108"/>
          <p:cNvSpPr/>
          <p:nvPr/>
        </p:nvSpPr>
        <p:spPr bwMode="auto">
          <a:xfrm rot="16200000" flipH="1">
            <a:off x="6881975" y="2738159"/>
            <a:ext cx="2164301" cy="481071"/>
          </a:xfrm>
          <a:prstGeom prst="leftRightArrow">
            <a:avLst/>
          </a:prstGeom>
          <a:gradFill flip="none" rotWithShape="1">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8" name="TextBox 56"/>
          <p:cNvSpPr txBox="1"/>
          <p:nvPr/>
        </p:nvSpPr>
        <p:spPr>
          <a:xfrm>
            <a:off x="6551486" y="1275907"/>
            <a:ext cx="2825278" cy="582318"/>
          </a:xfrm>
          <a:prstGeom prst="rect">
            <a:avLst/>
          </a:prstGeom>
          <a:solidFill>
            <a:schemeClr val="accent1">
              <a:lumMod val="40000"/>
              <a:lumOff val="60000"/>
            </a:schemeClr>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ctr" anchorCtr="0" compatLnSpc="1">
            <a:prstTxWarp prst="textNoShape">
              <a:avLst/>
            </a:prstTxWarp>
          </a:bodyPr>
          <a:lstStyle>
            <a:defPPr>
              <a:defRPr lang="en-US"/>
            </a:defPPr>
            <a:lvl1pPr algn="ctr" defTabSz="913139" fontAlgn="base">
              <a:lnSpc>
                <a:spcPct val="90000"/>
              </a:lnSpc>
              <a:spcBef>
                <a:spcPct val="0"/>
              </a:spcBef>
              <a:spcAft>
                <a:spcPct val="0"/>
              </a:spcAft>
              <a:defRPr sz="1372" spc="-50">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t>Microsoft Azure Stack Portal, and Storage cmdlets</a:t>
            </a:r>
          </a:p>
        </p:txBody>
      </p:sp>
      <p:sp>
        <p:nvSpPr>
          <p:cNvPr id="69" name="TextBox 56"/>
          <p:cNvSpPr txBox="1"/>
          <p:nvPr/>
        </p:nvSpPr>
        <p:spPr>
          <a:xfrm>
            <a:off x="831449" y="1254143"/>
            <a:ext cx="3758959" cy="593219"/>
          </a:xfrm>
          <a:prstGeom prst="rect">
            <a:avLst/>
          </a:prstGeom>
          <a:solidFill>
            <a:schemeClr val="accent1">
              <a:lumMod val="40000"/>
              <a:lumOff val="60000"/>
            </a:schemeClr>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ctr" anchorCtr="0" compatLnSpc="1">
            <a:prstTxWarp prst="textNoShape">
              <a:avLst/>
            </a:prstTxWarp>
          </a:bodyPr>
          <a:lstStyle>
            <a:defPPr>
              <a:defRPr lang="en-US"/>
            </a:defPPr>
            <a:lvl1pPr algn="ctr" defTabSz="913139" fontAlgn="base">
              <a:lnSpc>
                <a:spcPct val="90000"/>
              </a:lnSpc>
              <a:spcBef>
                <a:spcPct val="0"/>
              </a:spcBef>
              <a:spcAft>
                <a:spcPct val="0"/>
              </a:spcAft>
              <a:defRPr sz="1372" spc="-50">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t>Microsoft Azure Stack Portal, Azure Storage cmdlets, Azure CLI, and Client SDK</a:t>
            </a:r>
          </a:p>
        </p:txBody>
      </p:sp>
      <p:sp>
        <p:nvSpPr>
          <p:cNvPr id="70" name="TextBox 69"/>
          <p:cNvSpPr txBox="1"/>
          <p:nvPr/>
        </p:nvSpPr>
        <p:spPr>
          <a:xfrm>
            <a:off x="5704816" y="3167982"/>
            <a:ext cx="188617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ARM-RP internal</a:t>
            </a:r>
          </a:p>
        </p:txBody>
      </p:sp>
    </p:spTree>
    <p:extLst>
      <p:ext uri="{BB962C8B-B14F-4D97-AF65-F5344CB8AC3E}">
        <p14:creationId xmlns:p14="http://schemas.microsoft.com/office/powerpoint/2010/main" val="3571237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3" grpId="0"/>
      <p:bldP spid="97" grpId="0"/>
      <p:bldP spid="98" grpId="0"/>
      <p:bldP spid="107" grpId="0" animBg="1"/>
      <p:bldP spid="57" grpId="0" animBg="1"/>
      <p:bldP spid="64" grpId="0" animBg="1"/>
      <p:bldP spid="66" grpId="0" animBg="1"/>
      <p:bldP spid="67" grpId="0" animBg="1"/>
      <p:bldP spid="68" grpId="0" animBg="1"/>
      <p:bldP spid="6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698604" y="1662164"/>
            <a:ext cx="9103632" cy="4196539"/>
            <a:chOff x="185770" y="914401"/>
            <a:chExt cx="11904630" cy="5687078"/>
          </a:xfrm>
          <a:solidFill>
            <a:schemeClr val="bg2"/>
          </a:solidFill>
        </p:grpSpPr>
        <p:sp>
          <p:nvSpPr>
            <p:cNvPr id="18" name="Rounded Rectangle 17"/>
            <p:cNvSpPr/>
            <p:nvPr/>
          </p:nvSpPr>
          <p:spPr bwMode="auto">
            <a:xfrm>
              <a:off x="185770" y="914401"/>
              <a:ext cx="11904630" cy="5687078"/>
            </a:xfrm>
            <a:prstGeom prst="roundRect">
              <a:avLst/>
            </a:prstGeom>
            <a:grpFill/>
            <a:ln>
              <a:headEnd type="none" w="med" len="med"/>
              <a:tailEnd type="none" w="med" len="med"/>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139852" tIns="111881" rIns="139852" bIns="111881" numCol="1" spcCol="0" rtlCol="0" fromWordArt="0" anchor="t" anchorCtr="0" forceAA="0" compatLnSpc="1">
              <a:prstTxWarp prst="textNoShape">
                <a:avLst/>
              </a:prstTxWarp>
              <a:noAutofit/>
            </a:bodyPr>
            <a:lstStyle/>
            <a:p>
              <a:pPr marL="349689" lvl="1" defTabSz="699376"/>
              <a:endParaRPr lang="en-US" sz="1071" dirty="0">
                <a:solidFill>
                  <a:srgbClr val="505050"/>
                </a:solidFill>
                <a:latin typeface="Segoe UI"/>
              </a:endParaRPr>
            </a:p>
          </p:txBody>
        </p:sp>
        <p:sp>
          <p:nvSpPr>
            <p:cNvPr id="7" name="TextBox 6"/>
            <p:cNvSpPr txBox="1"/>
            <p:nvPr/>
          </p:nvSpPr>
          <p:spPr>
            <a:xfrm>
              <a:off x="272668" y="2893151"/>
              <a:ext cx="2090380" cy="657595"/>
            </a:xfrm>
            <a:prstGeom prst="rect">
              <a:avLst/>
            </a:prstGeom>
            <a:grpFill/>
          </p:spPr>
          <p:txBody>
            <a:bodyPr wrap="none" lIns="139852" tIns="111881" rIns="139852" bIns="111881" rtlCol="0">
              <a:spAutoFit/>
            </a:bodyPr>
            <a:lstStyle/>
            <a:p>
              <a:pPr defTabSz="699376">
                <a:lnSpc>
                  <a:spcPct val="90000"/>
                </a:lnSpc>
                <a:spcAft>
                  <a:spcPts val="459"/>
                </a:spcAft>
              </a:pPr>
              <a:r>
                <a:rPr lang="en-US" sz="1836" dirty="0">
                  <a:solidFill>
                    <a:srgbClr val="FFFFFF"/>
                  </a:solidFill>
                  <a:latin typeface="Segoe UI"/>
                </a:rPr>
                <a:t>Subscription</a:t>
              </a:r>
            </a:p>
          </p:txBody>
        </p:sp>
      </p:grpSp>
      <p:grpSp>
        <p:nvGrpSpPr>
          <p:cNvPr id="19" name="Group 18"/>
          <p:cNvGrpSpPr/>
          <p:nvPr/>
        </p:nvGrpSpPr>
        <p:grpSpPr>
          <a:xfrm>
            <a:off x="3302389" y="1697479"/>
            <a:ext cx="7422154" cy="4091909"/>
            <a:chOff x="2283005" y="960584"/>
            <a:chExt cx="9705795" cy="5350903"/>
          </a:xfrm>
          <a:solidFill>
            <a:schemeClr val="accent4"/>
          </a:solidFill>
        </p:grpSpPr>
        <p:sp>
          <p:nvSpPr>
            <p:cNvPr id="22" name="Rounded Rectangle 21"/>
            <p:cNvSpPr/>
            <p:nvPr/>
          </p:nvSpPr>
          <p:spPr bwMode="auto">
            <a:xfrm>
              <a:off x="2283005" y="960584"/>
              <a:ext cx="9705795" cy="5350903"/>
            </a:xfrm>
            <a:prstGeom prst="roundRect">
              <a:avLst/>
            </a:prstGeom>
            <a:grpFill/>
            <a:ln>
              <a:headEnd type="none" w="med" len="med"/>
              <a:tailEnd type="none" w="med" len="med"/>
            </a:ln>
            <a:effectLst>
              <a:outerShdw blurRad="50800" dist="38100" dir="2700000" algn="tl"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139852" tIns="111881" rIns="139852" bIns="111881" numCol="1" spcCol="0" rtlCol="0" fromWordArt="0" anchor="t" anchorCtr="0" forceAA="0" compatLnSpc="1">
              <a:prstTxWarp prst="textNoShape">
                <a:avLst/>
              </a:prstTxWarp>
              <a:noAutofit/>
            </a:bodyPr>
            <a:lstStyle/>
            <a:p>
              <a:pPr marL="349689" lvl="1" defTabSz="699376"/>
              <a:endParaRPr lang="en-US" sz="1071" dirty="0">
                <a:solidFill>
                  <a:srgbClr val="FFFFFF"/>
                </a:solidFill>
                <a:latin typeface="Segoe UI"/>
              </a:endParaRPr>
            </a:p>
          </p:txBody>
        </p:sp>
        <p:sp>
          <p:nvSpPr>
            <p:cNvPr id="23" name="Rectangle 22"/>
            <p:cNvSpPr/>
            <p:nvPr/>
          </p:nvSpPr>
          <p:spPr>
            <a:xfrm>
              <a:off x="2392435" y="2691979"/>
              <a:ext cx="1664247" cy="876727"/>
            </a:xfrm>
            <a:prstGeom prst="rect">
              <a:avLst/>
            </a:prstGeom>
            <a:grpFill/>
          </p:spPr>
          <p:txBody>
            <a:bodyPr wrap="square">
              <a:spAutoFit/>
            </a:bodyPr>
            <a:lstStyle/>
            <a:p>
              <a:pPr defTabSz="699376">
                <a:spcAft>
                  <a:spcPts val="459"/>
                </a:spcAft>
              </a:pPr>
              <a:r>
                <a:rPr lang="en-US" sz="1836" dirty="0">
                  <a:solidFill>
                    <a:srgbClr val="FFFFFF"/>
                  </a:solidFill>
                  <a:latin typeface="Segoe UI"/>
                </a:rPr>
                <a:t>Resource Group</a:t>
              </a:r>
            </a:p>
          </p:txBody>
        </p:sp>
      </p:grpSp>
      <p:sp>
        <p:nvSpPr>
          <p:cNvPr id="2" name="Title 1"/>
          <p:cNvSpPr>
            <a:spLocks noGrp="1"/>
          </p:cNvSpPr>
          <p:nvPr>
            <p:ph type="title"/>
          </p:nvPr>
        </p:nvSpPr>
        <p:spPr/>
        <p:txBody>
          <a:bodyPr>
            <a:normAutofit/>
          </a:bodyPr>
          <a:lstStyle/>
          <a:p>
            <a:r>
              <a:rPr lang="en-US" dirty="0"/>
              <a:t>Relating Azure Storage Concepts</a:t>
            </a:r>
          </a:p>
        </p:txBody>
      </p:sp>
      <p:grpSp>
        <p:nvGrpSpPr>
          <p:cNvPr id="10" name="Group 9"/>
          <p:cNvGrpSpPr/>
          <p:nvPr/>
        </p:nvGrpSpPr>
        <p:grpSpPr>
          <a:xfrm>
            <a:off x="4652582" y="1781319"/>
            <a:ext cx="6030659" cy="3924228"/>
            <a:chOff x="3794647" y="-18824"/>
            <a:chExt cx="7886166" cy="5131632"/>
          </a:xfrm>
          <a:solidFill>
            <a:schemeClr val="accent6">
              <a:lumMod val="50000"/>
            </a:schemeClr>
          </a:solidFill>
        </p:grpSpPr>
        <p:sp>
          <p:nvSpPr>
            <p:cNvPr id="24" name="Rounded Rectangle 23"/>
            <p:cNvSpPr/>
            <p:nvPr/>
          </p:nvSpPr>
          <p:spPr bwMode="auto">
            <a:xfrm>
              <a:off x="3794647" y="-18824"/>
              <a:ext cx="7886166" cy="5131632"/>
            </a:xfrm>
            <a:prstGeom prst="roundRect">
              <a:avLst/>
            </a:prstGeom>
            <a:grp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woPt" dir="tl"/>
            </a:scene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39852" tIns="111881" rIns="139852" bIns="111881" numCol="1" spcCol="0" rtlCol="0" fromWordArt="0" anchor="t" anchorCtr="0" forceAA="0" compatLnSpc="1">
              <a:prstTxWarp prst="textNoShape">
                <a:avLst/>
              </a:prstTxWarp>
              <a:noAutofit/>
            </a:bodyPr>
            <a:lstStyle/>
            <a:p>
              <a:pPr marL="349689" lvl="1" defTabSz="699376"/>
              <a:endParaRPr lang="en-US" sz="1071" dirty="0">
                <a:solidFill>
                  <a:srgbClr val="FFFFFF"/>
                </a:solidFill>
                <a:latin typeface="Segoe UI"/>
              </a:endParaRPr>
            </a:p>
          </p:txBody>
        </p:sp>
        <p:sp>
          <p:nvSpPr>
            <p:cNvPr id="25" name="Rectangle 24"/>
            <p:cNvSpPr/>
            <p:nvPr/>
          </p:nvSpPr>
          <p:spPr>
            <a:xfrm>
              <a:off x="3899201" y="1809836"/>
              <a:ext cx="2460297" cy="876727"/>
            </a:xfrm>
            <a:prstGeom prst="rect">
              <a:avLst/>
            </a:prstGeom>
            <a:grpFill/>
          </p:spPr>
          <p:txBody>
            <a:bodyPr wrap="square">
              <a:spAutoFit/>
            </a:bodyPr>
            <a:lstStyle/>
            <a:p>
              <a:pPr marL="0" lvl="1" defTabSz="699376"/>
              <a:r>
                <a:rPr lang="en-US" sz="1836" dirty="0">
                  <a:solidFill>
                    <a:srgbClr val="FFFFFF"/>
                  </a:solidFill>
                  <a:latin typeface="Segoe UI"/>
                </a:rPr>
                <a:t>Storage Account</a:t>
              </a:r>
            </a:p>
          </p:txBody>
        </p:sp>
      </p:grpSp>
      <p:grpSp>
        <p:nvGrpSpPr>
          <p:cNvPr id="6" name="Group 5"/>
          <p:cNvGrpSpPr/>
          <p:nvPr/>
        </p:nvGrpSpPr>
        <p:grpSpPr>
          <a:xfrm>
            <a:off x="6629021" y="1907541"/>
            <a:ext cx="3877238" cy="1947775"/>
            <a:chOff x="1933348" y="1190767"/>
            <a:chExt cx="3732160" cy="2297122"/>
          </a:xfrm>
          <a:solidFill>
            <a:schemeClr val="accent5"/>
          </a:solidFill>
        </p:grpSpPr>
        <p:sp>
          <p:nvSpPr>
            <p:cNvPr id="8" name="Rounded Rectangle 7"/>
            <p:cNvSpPr/>
            <p:nvPr/>
          </p:nvSpPr>
          <p:spPr bwMode="auto">
            <a:xfrm>
              <a:off x="1933348" y="1190767"/>
              <a:ext cx="3732160" cy="2297122"/>
            </a:xfrm>
            <a:prstGeom prst="roundRect">
              <a:avLst/>
            </a:prstGeom>
            <a:grp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2" tIns="111881" rIns="139852" bIns="111881" numCol="1" spcCol="0" rtlCol="0" fromWordArt="0" anchor="t" anchorCtr="0" forceAA="0" compatLnSpc="1">
              <a:prstTxWarp prst="textNoShape">
                <a:avLst/>
              </a:prstTxWarp>
              <a:noAutofit/>
            </a:bodyPr>
            <a:lstStyle/>
            <a:p>
              <a:pPr marL="349689" lvl="1" defTabSz="699376"/>
              <a:endParaRPr lang="en-US" sz="1530" dirty="0">
                <a:solidFill>
                  <a:srgbClr val="FFFFFF"/>
                </a:solidFill>
                <a:latin typeface="Segoe UI"/>
              </a:endParaRPr>
            </a:p>
            <a:p>
              <a:pPr marL="349689" lvl="1" defTabSz="699376"/>
              <a:endParaRPr lang="en-US" sz="1071" dirty="0">
                <a:solidFill>
                  <a:srgbClr val="FFFFFF"/>
                </a:solidFill>
                <a:latin typeface="Segoe UI"/>
              </a:endParaRPr>
            </a:p>
          </p:txBody>
        </p:sp>
        <p:sp>
          <p:nvSpPr>
            <p:cNvPr id="3" name="Rectangle 2"/>
            <p:cNvSpPr/>
            <p:nvPr/>
          </p:nvSpPr>
          <p:spPr>
            <a:xfrm>
              <a:off x="1933348" y="2334002"/>
              <a:ext cx="1482892" cy="394268"/>
            </a:xfrm>
            <a:prstGeom prst="rect">
              <a:avLst/>
            </a:prstGeom>
            <a:grpFill/>
          </p:spPr>
          <p:txBody>
            <a:bodyPr wrap="square">
              <a:spAutoFit/>
            </a:bodyPr>
            <a:lstStyle/>
            <a:p>
              <a:pPr defTabSz="699376"/>
              <a:r>
                <a:rPr lang="en-US" sz="1530" dirty="0">
                  <a:solidFill>
                    <a:srgbClr val="FFFFFF"/>
                  </a:solidFill>
                  <a:latin typeface="Segoe UI"/>
                </a:rPr>
                <a:t>Container</a:t>
              </a:r>
              <a:endParaRPr lang="en-US" sz="1071" dirty="0">
                <a:solidFill>
                  <a:srgbClr val="FFFFFF"/>
                </a:solidFill>
                <a:latin typeface="Segoe UI"/>
              </a:endParaRPr>
            </a:p>
          </p:txBody>
        </p:sp>
      </p:grpSp>
      <p:grpSp>
        <p:nvGrpSpPr>
          <p:cNvPr id="20" name="Group 19"/>
          <p:cNvGrpSpPr/>
          <p:nvPr/>
        </p:nvGrpSpPr>
        <p:grpSpPr>
          <a:xfrm>
            <a:off x="6629021" y="4010502"/>
            <a:ext cx="3877238" cy="574475"/>
            <a:chOff x="6633171" y="4754471"/>
            <a:chExt cx="5070183" cy="1406169"/>
          </a:xfrm>
        </p:grpSpPr>
        <p:sp>
          <p:nvSpPr>
            <p:cNvPr id="16" name="Rounded Rectangle 15"/>
            <p:cNvSpPr/>
            <p:nvPr/>
          </p:nvSpPr>
          <p:spPr bwMode="auto">
            <a:xfrm>
              <a:off x="6633171" y="4754471"/>
              <a:ext cx="5070183" cy="1406169"/>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39852" tIns="111881" rIns="139852" bIns="111881" numCol="1" spcCol="0" rtlCol="0" fromWordArt="0" anchor="t" anchorCtr="0" forceAA="0" compatLnSpc="1">
              <a:prstTxWarp prst="textNoShape">
                <a:avLst/>
              </a:prstTxWarp>
              <a:noAutofit/>
            </a:bodyPr>
            <a:lstStyle/>
            <a:p>
              <a:pPr marL="349689" lvl="1" defTabSz="699376"/>
              <a:endParaRPr lang="en-US" sz="1530" dirty="0">
                <a:solidFill>
                  <a:srgbClr val="FFFFFF"/>
                </a:solidFill>
                <a:latin typeface="Segoe UI"/>
              </a:endParaRPr>
            </a:p>
            <a:p>
              <a:pPr marL="349689" lvl="1" defTabSz="699376"/>
              <a:endParaRPr lang="en-US" sz="1071" dirty="0">
                <a:solidFill>
                  <a:srgbClr val="FFFFFF"/>
                </a:solidFill>
                <a:latin typeface="Segoe UI"/>
              </a:endParaRPr>
            </a:p>
          </p:txBody>
        </p:sp>
        <p:sp>
          <p:nvSpPr>
            <p:cNvPr id="26" name="Rectangle 25"/>
            <p:cNvSpPr/>
            <p:nvPr/>
          </p:nvSpPr>
          <p:spPr>
            <a:xfrm>
              <a:off x="6754004" y="4875595"/>
              <a:ext cx="1443785" cy="818299"/>
            </a:xfrm>
            <a:prstGeom prst="rect">
              <a:avLst/>
            </a:prstGeom>
          </p:spPr>
          <p:txBody>
            <a:bodyPr wrap="square">
              <a:spAutoFit/>
            </a:bodyPr>
            <a:lstStyle/>
            <a:p>
              <a:pPr defTabSz="699376"/>
              <a:r>
                <a:rPr lang="en-US" sz="1530" dirty="0">
                  <a:solidFill>
                    <a:srgbClr val="FFFFFF"/>
                  </a:solidFill>
                  <a:latin typeface="Segoe UI"/>
                </a:rPr>
                <a:t>Table</a:t>
              </a:r>
              <a:endParaRPr lang="en-US" sz="1071" dirty="0">
                <a:solidFill>
                  <a:srgbClr val="FFFFFF"/>
                </a:solidFill>
                <a:latin typeface="Segoe UI"/>
              </a:endParaRPr>
            </a:p>
          </p:txBody>
        </p:sp>
      </p:grpSp>
      <p:sp>
        <p:nvSpPr>
          <p:cNvPr id="21" name="Rounded Rectangle 20"/>
          <p:cNvSpPr/>
          <p:nvPr/>
        </p:nvSpPr>
        <p:spPr bwMode="auto">
          <a:xfrm>
            <a:off x="7823328" y="2182219"/>
            <a:ext cx="2316506" cy="403821"/>
          </a:xfrm>
          <a:prstGeom prst="roundRect">
            <a:avLst/>
          </a:prstGeom>
          <a:solidFill>
            <a:schemeClr val="accent6">
              <a:lumMod val="75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2" tIns="111881" rIns="139852" bIns="111881" numCol="1" spcCol="0" rtlCol="0" fromWordArt="0" anchor="ctr" anchorCtr="0" forceAA="0" compatLnSpc="1">
            <a:prstTxWarp prst="textNoShape">
              <a:avLst/>
            </a:prstTxWarp>
            <a:noAutofit/>
          </a:bodyPr>
          <a:lstStyle/>
          <a:p>
            <a:pPr marL="348764" lvl="1" indent="-348764" defTabSz="699376"/>
            <a:r>
              <a:rPr lang="en-US" sz="1351" dirty="0">
                <a:solidFill>
                  <a:srgbClr val="FFFFFF"/>
                </a:solidFill>
                <a:latin typeface="Segoe UI"/>
              </a:rPr>
              <a:t>Block Blob</a:t>
            </a:r>
          </a:p>
        </p:txBody>
      </p:sp>
      <p:sp>
        <p:nvSpPr>
          <p:cNvPr id="27" name="Rounded Rectangle 26"/>
          <p:cNvSpPr/>
          <p:nvPr/>
        </p:nvSpPr>
        <p:spPr bwMode="auto">
          <a:xfrm>
            <a:off x="7823328" y="3325788"/>
            <a:ext cx="2320605" cy="324267"/>
          </a:xfrm>
          <a:prstGeom prst="roundRect">
            <a:avLst/>
          </a:prstGeom>
          <a:solidFill>
            <a:schemeClr val="accent6">
              <a:lumMod val="75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2" tIns="111881" rIns="139852" bIns="111881" numCol="1" spcCol="0" rtlCol="0" fromWordArt="0" anchor="ctr" anchorCtr="0" forceAA="0" compatLnSpc="1">
            <a:prstTxWarp prst="textNoShape">
              <a:avLst/>
            </a:prstTxWarp>
            <a:noAutofit/>
          </a:bodyPr>
          <a:lstStyle/>
          <a:p>
            <a:pPr marL="348764" lvl="1" indent="-348764" defTabSz="699376"/>
            <a:r>
              <a:rPr lang="en-US" sz="1351" dirty="0">
                <a:solidFill>
                  <a:srgbClr val="FFFFFF"/>
                </a:solidFill>
                <a:latin typeface="Segoe UI"/>
              </a:rPr>
              <a:t>Page Blob</a:t>
            </a:r>
          </a:p>
        </p:txBody>
      </p:sp>
      <p:sp>
        <p:nvSpPr>
          <p:cNvPr id="28" name="Rounded Rectangle 27"/>
          <p:cNvSpPr/>
          <p:nvPr/>
        </p:nvSpPr>
        <p:spPr bwMode="auto">
          <a:xfrm>
            <a:off x="7809503" y="2741001"/>
            <a:ext cx="2330331" cy="343843"/>
          </a:xfrm>
          <a:prstGeom prst="roundRect">
            <a:avLst/>
          </a:prstGeom>
          <a:solidFill>
            <a:schemeClr val="accent6">
              <a:lumMod val="75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2" tIns="111881" rIns="139852" bIns="111881" numCol="1" spcCol="0" rtlCol="0" fromWordArt="0" anchor="ctr" anchorCtr="0" forceAA="0" compatLnSpc="1">
            <a:prstTxWarp prst="textNoShape">
              <a:avLst/>
            </a:prstTxWarp>
            <a:noAutofit/>
          </a:bodyPr>
          <a:lstStyle/>
          <a:p>
            <a:pPr marL="348764" lvl="1" indent="-348764" defTabSz="699376"/>
            <a:r>
              <a:rPr lang="en-US" sz="1351" dirty="0">
                <a:solidFill>
                  <a:srgbClr val="FFFFFF"/>
                </a:solidFill>
                <a:latin typeface="Segoe UI"/>
              </a:rPr>
              <a:t>Append Blob</a:t>
            </a:r>
          </a:p>
        </p:txBody>
      </p:sp>
      <p:grpSp>
        <p:nvGrpSpPr>
          <p:cNvPr id="29" name="Group 28"/>
          <p:cNvGrpSpPr/>
          <p:nvPr/>
        </p:nvGrpSpPr>
        <p:grpSpPr>
          <a:xfrm>
            <a:off x="6629021" y="4740163"/>
            <a:ext cx="3877238" cy="572346"/>
            <a:chOff x="6633171" y="4754471"/>
            <a:chExt cx="5070183" cy="1406169"/>
          </a:xfrm>
        </p:grpSpPr>
        <p:sp>
          <p:nvSpPr>
            <p:cNvPr id="30" name="Rounded Rectangle 15"/>
            <p:cNvSpPr/>
            <p:nvPr/>
          </p:nvSpPr>
          <p:spPr bwMode="auto">
            <a:xfrm>
              <a:off x="6633171" y="4754471"/>
              <a:ext cx="5070183" cy="1406169"/>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39852" tIns="111881" rIns="139852" bIns="111881" numCol="1" spcCol="0" rtlCol="0" fromWordArt="0" anchor="t" anchorCtr="0" forceAA="0" compatLnSpc="1">
              <a:prstTxWarp prst="textNoShape">
                <a:avLst/>
              </a:prstTxWarp>
              <a:noAutofit/>
            </a:bodyPr>
            <a:lstStyle/>
            <a:p>
              <a:pPr marL="349689" lvl="1" defTabSz="699376"/>
              <a:endParaRPr lang="en-US" sz="1530" dirty="0">
                <a:solidFill>
                  <a:srgbClr val="FFFFFF"/>
                </a:solidFill>
                <a:latin typeface="Segoe UI"/>
              </a:endParaRPr>
            </a:p>
            <a:p>
              <a:pPr marL="349689" lvl="1" defTabSz="699376"/>
              <a:endParaRPr lang="en-US" sz="1071" dirty="0">
                <a:solidFill>
                  <a:srgbClr val="FFFFFF"/>
                </a:solidFill>
                <a:latin typeface="Segoe UI"/>
              </a:endParaRPr>
            </a:p>
          </p:txBody>
        </p:sp>
        <p:sp>
          <p:nvSpPr>
            <p:cNvPr id="31" name="Rectangle 30"/>
            <p:cNvSpPr/>
            <p:nvPr/>
          </p:nvSpPr>
          <p:spPr>
            <a:xfrm>
              <a:off x="6754004" y="4875595"/>
              <a:ext cx="1443785" cy="821344"/>
            </a:xfrm>
            <a:prstGeom prst="rect">
              <a:avLst/>
            </a:prstGeom>
          </p:spPr>
          <p:txBody>
            <a:bodyPr wrap="square">
              <a:spAutoFit/>
            </a:bodyPr>
            <a:lstStyle/>
            <a:p>
              <a:pPr defTabSz="699376"/>
              <a:r>
                <a:rPr lang="en-US" sz="1530" dirty="0">
                  <a:solidFill>
                    <a:srgbClr val="FFFFFF"/>
                  </a:solidFill>
                  <a:latin typeface="Segoe UI"/>
                </a:rPr>
                <a:t>Queue</a:t>
              </a:r>
              <a:endParaRPr lang="en-US" sz="1071" dirty="0">
                <a:solidFill>
                  <a:srgbClr val="FFFFFF"/>
                </a:solidFill>
                <a:latin typeface="Segoe UI"/>
              </a:endParaRPr>
            </a:p>
          </p:txBody>
        </p:sp>
      </p:grpSp>
    </p:spTree>
    <p:extLst>
      <p:ext uri="{BB962C8B-B14F-4D97-AF65-F5344CB8AC3E}">
        <p14:creationId xmlns:p14="http://schemas.microsoft.com/office/powerpoint/2010/main" val="26453940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ppt_x"/>
                                          </p:val>
                                        </p:tav>
                                        <p:tav tm="100000">
                                          <p:val>
                                            <p:strVal val="#ppt_x"/>
                                          </p:val>
                                        </p:tav>
                                      </p:tavLst>
                                    </p:anim>
                                    <p:anim calcmode="lin" valueType="num">
                                      <p:cBhvr additive="base">
                                        <p:cTn id="3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IaaS VM Storage - continued</a:t>
            </a:r>
          </a:p>
        </p:txBody>
      </p:sp>
      <p:sp>
        <p:nvSpPr>
          <p:cNvPr id="3" name="Text Placeholder 2"/>
          <p:cNvSpPr>
            <a:spLocks noGrp="1"/>
          </p:cNvSpPr>
          <p:nvPr>
            <p:ph type="body" sz="quarter" idx="10"/>
          </p:nvPr>
        </p:nvSpPr>
        <p:spPr>
          <a:xfrm>
            <a:off x="274638" y="1212850"/>
            <a:ext cx="11887200" cy="5072158"/>
          </a:xfrm>
        </p:spPr>
        <p:txBody>
          <a:bodyPr/>
          <a:lstStyle/>
          <a:p>
            <a:r>
              <a:rPr lang="en-US" dirty="0"/>
              <a:t>All VM storage in Azure Stack resides in blob store</a:t>
            </a:r>
          </a:p>
          <a:p>
            <a:endParaRPr lang="en-US" dirty="0"/>
          </a:p>
          <a:p>
            <a:r>
              <a:rPr lang="en-US" dirty="0"/>
              <a:t>Every OS or Data Disk is a page blob</a:t>
            </a:r>
          </a:p>
          <a:p>
            <a:pPr lvl="1"/>
            <a:r>
              <a:rPr lang="en-US" dirty="0"/>
              <a:t>Page blob </a:t>
            </a:r>
            <a:r>
              <a:rPr lang="en-US" dirty="0">
                <a:sym typeface="Wingdings" panose="05000000000000000000" pitchFamily="2" charset="2"/>
              </a:rPr>
              <a:t></a:t>
            </a:r>
            <a:r>
              <a:rPr lang="en-US" dirty="0"/>
              <a:t> ReFS file </a:t>
            </a:r>
          </a:p>
          <a:p>
            <a:pPr lvl="1"/>
            <a:r>
              <a:rPr lang="en-US" dirty="0"/>
              <a:t>Starts in REST API access mode</a:t>
            </a:r>
          </a:p>
          <a:p>
            <a:endParaRPr lang="en-US" dirty="0"/>
          </a:p>
          <a:p>
            <a:r>
              <a:rPr lang="en-US" dirty="0"/>
              <a:t>CRP and SRP collaborate behind the scenes</a:t>
            </a:r>
          </a:p>
          <a:p>
            <a:pPr lvl="1"/>
            <a:r>
              <a:rPr lang="en-US" dirty="0"/>
              <a:t>Page blob toggles to ‘SMB-only’ at VM run time </a:t>
            </a:r>
          </a:p>
          <a:p>
            <a:pPr lvl="1"/>
            <a:r>
              <a:rPr lang="en-US" dirty="0"/>
              <a:t>Super-optimized Hyper-V-over-SMB I/O path</a:t>
            </a:r>
          </a:p>
        </p:txBody>
      </p:sp>
    </p:spTree>
    <p:extLst>
      <p:ext uri="{BB962C8B-B14F-4D97-AF65-F5344CB8AC3E}">
        <p14:creationId xmlns:p14="http://schemas.microsoft.com/office/powerpoint/2010/main" val="40213266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77777"/>
                                      </p:to>
                                    </p:animClr>
                                  </p:sub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777777"/>
                                      </p:to>
                                    </p:animClr>
                                  </p:sub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777777"/>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bwMode="auto">
          <a:xfrm>
            <a:off x="362973" y="4493538"/>
            <a:ext cx="2300945" cy="92773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8" name="Picture 2" descr="C:\Users\mchad\AppData\Local\Microsoft\Windows\Temporary Internet Files\Content.IE5\3I6YPIR7\MC900433954[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9782" y="670925"/>
            <a:ext cx="605400" cy="651626"/>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9706134" y="1243708"/>
            <a:ext cx="1204900" cy="307777"/>
          </a:xfrm>
          <a:prstGeom prst="rect">
            <a:avLst/>
          </a:prstGeom>
          <a:noFill/>
        </p:spPr>
        <p:txBody>
          <a:bodyPr wrap="square" rtlCol="0">
            <a:spAutoFit/>
          </a:bodyPr>
          <a:lstStyle/>
          <a:p>
            <a:r>
              <a:rPr lang="en-US" sz="1400" dirty="0"/>
              <a:t>Tenant</a:t>
            </a:r>
          </a:p>
        </p:txBody>
      </p:sp>
      <p:sp>
        <p:nvSpPr>
          <p:cNvPr id="41" name="Round Diagonal Corner Rectangle 40"/>
          <p:cNvSpPr/>
          <p:nvPr/>
        </p:nvSpPr>
        <p:spPr>
          <a:xfrm>
            <a:off x="428619" y="4853147"/>
            <a:ext cx="1007262" cy="417656"/>
          </a:xfrm>
          <a:prstGeom prst="round2Diag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chemeClr val="tx1"/>
                </a:solidFill>
              </a:rPr>
              <a:t>New blob  </a:t>
            </a:r>
            <a:r>
              <a:rPr lang="en-US" sz="1300" b="1" dirty="0">
                <a:solidFill>
                  <a:schemeClr val="tx1"/>
                </a:solidFill>
              </a:rPr>
              <a:t>B1</a:t>
            </a:r>
          </a:p>
        </p:txBody>
      </p:sp>
      <p:grpSp>
        <p:nvGrpSpPr>
          <p:cNvPr id="7" name="Group 6"/>
          <p:cNvGrpSpPr/>
          <p:nvPr/>
        </p:nvGrpSpPr>
        <p:grpSpPr>
          <a:xfrm>
            <a:off x="6950144" y="532846"/>
            <a:ext cx="2925653" cy="553998"/>
            <a:chOff x="6950144" y="532846"/>
            <a:chExt cx="2925653" cy="553998"/>
          </a:xfrm>
        </p:grpSpPr>
        <p:sp>
          <p:nvSpPr>
            <p:cNvPr id="30" name="TextBox 29"/>
            <p:cNvSpPr txBox="1"/>
            <p:nvPr/>
          </p:nvSpPr>
          <p:spPr>
            <a:xfrm>
              <a:off x="7224066" y="532846"/>
              <a:ext cx="2651731" cy="553998"/>
            </a:xfrm>
            <a:prstGeom prst="rect">
              <a:avLst/>
            </a:prstGeom>
            <a:solidFill>
              <a:schemeClr val="bg1"/>
            </a:solidFill>
            <a:ln>
              <a:noFill/>
            </a:ln>
          </p:spPr>
          <p:txBody>
            <a:bodyPr wrap="square" rtlCol="0">
              <a:spAutoFit/>
            </a:bodyPr>
            <a:lstStyle/>
            <a:p>
              <a:r>
                <a:rPr lang="en-US" sz="1400" dirty="0"/>
                <a:t>Create a new VM (catalog image </a:t>
              </a:r>
              <a:r>
                <a:rPr lang="en-US" sz="1600" b="1" dirty="0"/>
                <a:t>K</a:t>
              </a:r>
              <a:r>
                <a:rPr lang="en-US" sz="1400" dirty="0"/>
                <a:t>, blob </a:t>
              </a:r>
              <a:r>
                <a:rPr lang="en-US" sz="1600" b="1" dirty="0"/>
                <a:t>B1</a:t>
              </a:r>
              <a:r>
                <a:rPr lang="en-US" sz="1400" dirty="0"/>
                <a:t> for OS disk)</a:t>
              </a:r>
            </a:p>
          </p:txBody>
        </p:sp>
        <p:sp>
          <p:nvSpPr>
            <p:cNvPr id="48" name="Oval 47"/>
            <p:cNvSpPr/>
            <p:nvPr/>
          </p:nvSpPr>
          <p:spPr bwMode="auto">
            <a:xfrm>
              <a:off x="6950144" y="630407"/>
              <a:ext cx="316062" cy="330366"/>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1</a:t>
              </a:r>
            </a:p>
          </p:txBody>
        </p:sp>
      </p:grpSp>
      <p:sp>
        <p:nvSpPr>
          <p:cNvPr id="69" name="TextBox 68"/>
          <p:cNvSpPr txBox="1"/>
          <p:nvPr/>
        </p:nvSpPr>
        <p:spPr>
          <a:xfrm>
            <a:off x="336441" y="4426515"/>
            <a:ext cx="151968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a:gradFill>
                  <a:gsLst>
                    <a:gs pos="2917">
                      <a:schemeClr val="tx1"/>
                    </a:gs>
                    <a:gs pos="30000">
                      <a:schemeClr val="tx1"/>
                    </a:gs>
                  </a:gsLst>
                  <a:lin ang="5400000" scaled="0"/>
                </a:gradFill>
              </a:rPr>
              <a:t>Blob Store</a:t>
            </a:r>
          </a:p>
        </p:txBody>
      </p:sp>
      <p:sp>
        <p:nvSpPr>
          <p:cNvPr id="70" name="TextBox 69"/>
          <p:cNvSpPr txBox="1"/>
          <p:nvPr/>
        </p:nvSpPr>
        <p:spPr>
          <a:xfrm>
            <a:off x="6423209" y="6087594"/>
            <a:ext cx="130392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a:gradFill>
                  <a:gsLst>
                    <a:gs pos="2917">
                      <a:schemeClr val="tx1"/>
                    </a:gs>
                    <a:gs pos="30000">
                      <a:schemeClr val="tx1"/>
                    </a:gs>
                  </a:gsLst>
                  <a:lin ang="5400000" scaled="0"/>
                </a:gradFill>
              </a:rPr>
              <a:t>Hyper-V Host </a:t>
            </a:r>
          </a:p>
        </p:txBody>
      </p:sp>
      <p:sp>
        <p:nvSpPr>
          <p:cNvPr id="32" name="Arrow: Left 31"/>
          <p:cNvSpPr/>
          <p:nvPr/>
        </p:nvSpPr>
        <p:spPr bwMode="auto">
          <a:xfrm>
            <a:off x="1575226" y="4828233"/>
            <a:ext cx="1215981" cy="423474"/>
          </a:xfrm>
          <a:prstGeom prst="leftArrow">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7" name="TextBox 46"/>
          <p:cNvSpPr txBox="1"/>
          <p:nvPr/>
        </p:nvSpPr>
        <p:spPr>
          <a:xfrm>
            <a:off x="1763297" y="5251707"/>
            <a:ext cx="1158244" cy="461665"/>
          </a:xfrm>
          <a:prstGeom prst="rect">
            <a:avLst/>
          </a:prstGeom>
          <a:noFill/>
        </p:spPr>
        <p:txBody>
          <a:bodyPr wrap="square" rtlCol="0">
            <a:spAutoFit/>
          </a:bodyPr>
          <a:lstStyle/>
          <a:p>
            <a:r>
              <a:rPr lang="en-US" sz="1200" dirty="0"/>
              <a:t>SRP’s copy orchestration</a:t>
            </a:r>
          </a:p>
        </p:txBody>
      </p:sp>
      <p:sp>
        <p:nvSpPr>
          <p:cNvPr id="46" name="Freeform 10"/>
          <p:cNvSpPr>
            <a:spLocks/>
          </p:cNvSpPr>
          <p:nvPr/>
        </p:nvSpPr>
        <p:spPr bwMode="auto">
          <a:xfrm>
            <a:off x="2166561" y="4943348"/>
            <a:ext cx="292115" cy="334171"/>
          </a:xfrm>
          <a:custGeom>
            <a:avLst/>
            <a:gdLst>
              <a:gd name="T0" fmla="*/ 1404 w 1404"/>
              <a:gd name="T1" fmla="*/ 726 h 1450"/>
              <a:gd name="T2" fmla="*/ 1161 w 1404"/>
              <a:gd name="T3" fmla="*/ 631 h 1450"/>
              <a:gd name="T4" fmla="*/ 1338 w 1404"/>
              <a:gd name="T5" fmla="*/ 424 h 1450"/>
              <a:gd name="T6" fmla="*/ 1299 w 1404"/>
              <a:gd name="T7" fmla="*/ 348 h 1450"/>
              <a:gd name="T8" fmla="*/ 1045 w 1404"/>
              <a:gd name="T9" fmla="*/ 397 h 1450"/>
              <a:gd name="T10" fmla="*/ 1016 w 1404"/>
              <a:gd name="T11" fmla="*/ 367 h 1450"/>
              <a:gd name="T12" fmla="*/ 1073 w 1404"/>
              <a:gd name="T13" fmla="*/ 115 h 1450"/>
              <a:gd name="T14" fmla="*/ 999 w 1404"/>
              <a:gd name="T15" fmla="*/ 74 h 1450"/>
              <a:gd name="T16" fmla="*/ 819 w 1404"/>
              <a:gd name="T17" fmla="*/ 255 h 1450"/>
              <a:gd name="T18" fmla="*/ 779 w 1404"/>
              <a:gd name="T19" fmla="*/ 245 h 1450"/>
              <a:gd name="T20" fmla="*/ 720 w 1404"/>
              <a:gd name="T21" fmla="*/ 1 h 1450"/>
              <a:gd name="T22" fmla="*/ 677 w 1404"/>
              <a:gd name="T23" fmla="*/ 0 h 1450"/>
              <a:gd name="T24" fmla="*/ 635 w 1404"/>
              <a:gd name="T25" fmla="*/ 2 h 1450"/>
              <a:gd name="T26" fmla="*/ 577 w 1404"/>
              <a:gd name="T27" fmla="*/ 249 h 1450"/>
              <a:gd name="T28" fmla="*/ 538 w 1404"/>
              <a:gd name="T29" fmla="*/ 260 h 1450"/>
              <a:gd name="T30" fmla="*/ 342 w 1404"/>
              <a:gd name="T31" fmla="*/ 89 h 1450"/>
              <a:gd name="T32" fmla="*/ 270 w 1404"/>
              <a:gd name="T33" fmla="*/ 135 h 1450"/>
              <a:gd name="T34" fmla="*/ 345 w 1404"/>
              <a:gd name="T35" fmla="*/ 379 h 1450"/>
              <a:gd name="T36" fmla="*/ 102 w 1404"/>
              <a:gd name="T37" fmla="*/ 304 h 1450"/>
              <a:gd name="T38" fmla="*/ 57 w 1404"/>
              <a:gd name="T39" fmla="*/ 378 h 1450"/>
              <a:gd name="T40" fmla="*/ 224 w 1404"/>
              <a:gd name="T41" fmla="*/ 579 h 1450"/>
              <a:gd name="T42" fmla="*/ 406 w 1404"/>
              <a:gd name="T43" fmla="*/ 620 h 1450"/>
              <a:gd name="T44" fmla="*/ 469 w 1404"/>
              <a:gd name="T45" fmla="*/ 510 h 1450"/>
              <a:gd name="T46" fmla="*/ 568 w 1404"/>
              <a:gd name="T47" fmla="*/ 435 h 1450"/>
              <a:gd name="T48" fmla="*/ 693 w 1404"/>
              <a:gd name="T49" fmla="*/ 408 h 1450"/>
              <a:gd name="T50" fmla="*/ 839 w 1404"/>
              <a:gd name="T51" fmla="*/ 446 h 1450"/>
              <a:gd name="T52" fmla="*/ 946 w 1404"/>
              <a:gd name="T53" fmla="*/ 545 h 1450"/>
              <a:gd name="T54" fmla="*/ 996 w 1404"/>
              <a:gd name="T55" fmla="*/ 687 h 1450"/>
              <a:gd name="T56" fmla="*/ 973 w 1404"/>
              <a:gd name="T57" fmla="*/ 837 h 1450"/>
              <a:gd name="T58" fmla="*/ 887 w 1404"/>
              <a:gd name="T59" fmla="*/ 956 h 1450"/>
              <a:gd name="T60" fmla="*/ 755 w 1404"/>
              <a:gd name="T61" fmla="*/ 1021 h 1450"/>
              <a:gd name="T62" fmla="*/ 604 w 1404"/>
              <a:gd name="T63" fmla="*/ 1012 h 1450"/>
              <a:gd name="T64" fmla="*/ 479 w 1404"/>
              <a:gd name="T65" fmla="*/ 935 h 1450"/>
              <a:gd name="T66" fmla="*/ 403 w 1404"/>
              <a:gd name="T67" fmla="*/ 810 h 1450"/>
              <a:gd name="T68" fmla="*/ 391 w 1404"/>
              <a:gd name="T69" fmla="*/ 690 h 1450"/>
              <a:gd name="T70" fmla="*/ 5 w 1404"/>
              <a:gd name="T71" fmla="*/ 798 h 1450"/>
              <a:gd name="T72" fmla="*/ 228 w 1404"/>
              <a:gd name="T73" fmla="*/ 885 h 1450"/>
              <a:gd name="T74" fmla="*/ 65 w 1404"/>
              <a:gd name="T75" fmla="*/ 1089 h 1450"/>
              <a:gd name="T76" fmla="*/ 322 w 1404"/>
              <a:gd name="T77" fmla="*/ 1047 h 1450"/>
              <a:gd name="T78" fmla="*/ 350 w 1404"/>
              <a:gd name="T79" fmla="*/ 1077 h 1450"/>
              <a:gd name="T80" fmla="*/ 284 w 1404"/>
              <a:gd name="T81" fmla="*/ 1325 h 1450"/>
              <a:gd name="T82" fmla="*/ 357 w 1404"/>
              <a:gd name="T83" fmla="*/ 1370 h 1450"/>
              <a:gd name="T84" fmla="*/ 546 w 1404"/>
              <a:gd name="T85" fmla="*/ 1192 h 1450"/>
              <a:gd name="T86" fmla="*/ 585 w 1404"/>
              <a:gd name="T87" fmla="*/ 1203 h 1450"/>
              <a:gd name="T88" fmla="*/ 643 w 1404"/>
              <a:gd name="T89" fmla="*/ 1449 h 1450"/>
              <a:gd name="T90" fmla="*/ 685 w 1404"/>
              <a:gd name="T91" fmla="*/ 1450 h 1450"/>
              <a:gd name="T92" fmla="*/ 729 w 1404"/>
              <a:gd name="T93" fmla="*/ 1449 h 1450"/>
              <a:gd name="T94" fmla="*/ 787 w 1404"/>
              <a:gd name="T95" fmla="*/ 1203 h 1450"/>
              <a:gd name="T96" fmla="*/ 827 w 1404"/>
              <a:gd name="T97" fmla="*/ 1192 h 1450"/>
              <a:gd name="T98" fmla="*/ 1015 w 1404"/>
              <a:gd name="T99" fmla="*/ 1370 h 1450"/>
              <a:gd name="T100" fmla="*/ 1088 w 1404"/>
              <a:gd name="T101" fmla="*/ 1325 h 1450"/>
              <a:gd name="T102" fmla="*/ 1022 w 1404"/>
              <a:gd name="T103" fmla="*/ 1077 h 1450"/>
              <a:gd name="T104" fmla="*/ 1050 w 1404"/>
              <a:gd name="T105" fmla="*/ 1047 h 1450"/>
              <a:gd name="T106" fmla="*/ 1307 w 1404"/>
              <a:gd name="T107" fmla="*/ 1089 h 1450"/>
              <a:gd name="T108" fmla="*/ 1144 w 1404"/>
              <a:gd name="T109" fmla="*/ 885 h 1450"/>
              <a:gd name="T110" fmla="*/ 1401 w 1404"/>
              <a:gd name="T111" fmla="*/ 795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4" h="1450">
                <a:moveTo>
                  <a:pt x="1401" y="795"/>
                </a:moveTo>
                <a:lnTo>
                  <a:pt x="1402" y="778"/>
                </a:lnTo>
                <a:lnTo>
                  <a:pt x="1403" y="760"/>
                </a:lnTo>
                <a:lnTo>
                  <a:pt x="1404" y="743"/>
                </a:lnTo>
                <a:lnTo>
                  <a:pt x="1404" y="726"/>
                </a:lnTo>
                <a:lnTo>
                  <a:pt x="1404" y="708"/>
                </a:lnTo>
                <a:lnTo>
                  <a:pt x="1403" y="691"/>
                </a:lnTo>
                <a:lnTo>
                  <a:pt x="1402" y="674"/>
                </a:lnTo>
                <a:lnTo>
                  <a:pt x="1401" y="657"/>
                </a:lnTo>
                <a:lnTo>
                  <a:pt x="1161" y="631"/>
                </a:lnTo>
                <a:lnTo>
                  <a:pt x="1158" y="615"/>
                </a:lnTo>
                <a:lnTo>
                  <a:pt x="1153" y="599"/>
                </a:lnTo>
                <a:lnTo>
                  <a:pt x="1148" y="583"/>
                </a:lnTo>
                <a:lnTo>
                  <a:pt x="1144" y="567"/>
                </a:lnTo>
                <a:lnTo>
                  <a:pt x="1338" y="424"/>
                </a:lnTo>
                <a:lnTo>
                  <a:pt x="1331" y="409"/>
                </a:lnTo>
                <a:lnTo>
                  <a:pt x="1323" y="393"/>
                </a:lnTo>
                <a:lnTo>
                  <a:pt x="1315" y="378"/>
                </a:lnTo>
                <a:lnTo>
                  <a:pt x="1307" y="363"/>
                </a:lnTo>
                <a:lnTo>
                  <a:pt x="1299" y="348"/>
                </a:lnTo>
                <a:lnTo>
                  <a:pt x="1290" y="333"/>
                </a:lnTo>
                <a:lnTo>
                  <a:pt x="1280" y="318"/>
                </a:lnTo>
                <a:lnTo>
                  <a:pt x="1270" y="304"/>
                </a:lnTo>
                <a:lnTo>
                  <a:pt x="1050" y="404"/>
                </a:lnTo>
                <a:lnTo>
                  <a:pt x="1045" y="397"/>
                </a:lnTo>
                <a:lnTo>
                  <a:pt x="1040" y="392"/>
                </a:lnTo>
                <a:lnTo>
                  <a:pt x="1034" y="386"/>
                </a:lnTo>
                <a:lnTo>
                  <a:pt x="1029" y="379"/>
                </a:lnTo>
                <a:lnTo>
                  <a:pt x="1022" y="373"/>
                </a:lnTo>
                <a:lnTo>
                  <a:pt x="1016" y="367"/>
                </a:lnTo>
                <a:lnTo>
                  <a:pt x="1010" y="363"/>
                </a:lnTo>
                <a:lnTo>
                  <a:pt x="1003" y="357"/>
                </a:lnTo>
                <a:lnTo>
                  <a:pt x="1102" y="135"/>
                </a:lnTo>
                <a:lnTo>
                  <a:pt x="1088" y="126"/>
                </a:lnTo>
                <a:lnTo>
                  <a:pt x="1073" y="115"/>
                </a:lnTo>
                <a:lnTo>
                  <a:pt x="1060" y="106"/>
                </a:lnTo>
                <a:lnTo>
                  <a:pt x="1045" y="98"/>
                </a:lnTo>
                <a:lnTo>
                  <a:pt x="1030" y="89"/>
                </a:lnTo>
                <a:lnTo>
                  <a:pt x="1015" y="81"/>
                </a:lnTo>
                <a:lnTo>
                  <a:pt x="999" y="74"/>
                </a:lnTo>
                <a:lnTo>
                  <a:pt x="984" y="66"/>
                </a:lnTo>
                <a:lnTo>
                  <a:pt x="843" y="263"/>
                </a:lnTo>
                <a:lnTo>
                  <a:pt x="835" y="260"/>
                </a:lnTo>
                <a:lnTo>
                  <a:pt x="827" y="258"/>
                </a:lnTo>
                <a:lnTo>
                  <a:pt x="819" y="255"/>
                </a:lnTo>
                <a:lnTo>
                  <a:pt x="811" y="252"/>
                </a:lnTo>
                <a:lnTo>
                  <a:pt x="803" y="250"/>
                </a:lnTo>
                <a:lnTo>
                  <a:pt x="795" y="249"/>
                </a:lnTo>
                <a:lnTo>
                  <a:pt x="787" y="246"/>
                </a:lnTo>
                <a:lnTo>
                  <a:pt x="779" y="245"/>
                </a:lnTo>
                <a:lnTo>
                  <a:pt x="755" y="3"/>
                </a:lnTo>
                <a:lnTo>
                  <a:pt x="746" y="2"/>
                </a:lnTo>
                <a:lnTo>
                  <a:pt x="737" y="2"/>
                </a:lnTo>
                <a:lnTo>
                  <a:pt x="729" y="1"/>
                </a:lnTo>
                <a:lnTo>
                  <a:pt x="720" y="1"/>
                </a:lnTo>
                <a:lnTo>
                  <a:pt x="712" y="0"/>
                </a:lnTo>
                <a:lnTo>
                  <a:pt x="703" y="0"/>
                </a:lnTo>
                <a:lnTo>
                  <a:pt x="695" y="0"/>
                </a:lnTo>
                <a:lnTo>
                  <a:pt x="685" y="0"/>
                </a:lnTo>
                <a:lnTo>
                  <a:pt x="677" y="0"/>
                </a:lnTo>
                <a:lnTo>
                  <a:pt x="668" y="0"/>
                </a:lnTo>
                <a:lnTo>
                  <a:pt x="660" y="0"/>
                </a:lnTo>
                <a:lnTo>
                  <a:pt x="652" y="1"/>
                </a:lnTo>
                <a:lnTo>
                  <a:pt x="643" y="1"/>
                </a:lnTo>
                <a:lnTo>
                  <a:pt x="635" y="2"/>
                </a:lnTo>
                <a:lnTo>
                  <a:pt x="627" y="2"/>
                </a:lnTo>
                <a:lnTo>
                  <a:pt x="619" y="3"/>
                </a:lnTo>
                <a:lnTo>
                  <a:pt x="593" y="245"/>
                </a:lnTo>
                <a:lnTo>
                  <a:pt x="585" y="246"/>
                </a:lnTo>
                <a:lnTo>
                  <a:pt x="577" y="249"/>
                </a:lnTo>
                <a:lnTo>
                  <a:pt x="569" y="250"/>
                </a:lnTo>
                <a:lnTo>
                  <a:pt x="561" y="252"/>
                </a:lnTo>
                <a:lnTo>
                  <a:pt x="553" y="255"/>
                </a:lnTo>
                <a:lnTo>
                  <a:pt x="546" y="258"/>
                </a:lnTo>
                <a:lnTo>
                  <a:pt x="538" y="260"/>
                </a:lnTo>
                <a:lnTo>
                  <a:pt x="530" y="263"/>
                </a:lnTo>
                <a:lnTo>
                  <a:pt x="388" y="66"/>
                </a:lnTo>
                <a:lnTo>
                  <a:pt x="373" y="74"/>
                </a:lnTo>
                <a:lnTo>
                  <a:pt x="357" y="81"/>
                </a:lnTo>
                <a:lnTo>
                  <a:pt x="342" y="89"/>
                </a:lnTo>
                <a:lnTo>
                  <a:pt x="327" y="98"/>
                </a:lnTo>
                <a:lnTo>
                  <a:pt x="312" y="106"/>
                </a:lnTo>
                <a:lnTo>
                  <a:pt x="298" y="115"/>
                </a:lnTo>
                <a:lnTo>
                  <a:pt x="284" y="126"/>
                </a:lnTo>
                <a:lnTo>
                  <a:pt x="270" y="135"/>
                </a:lnTo>
                <a:lnTo>
                  <a:pt x="369" y="357"/>
                </a:lnTo>
                <a:lnTo>
                  <a:pt x="362" y="363"/>
                </a:lnTo>
                <a:lnTo>
                  <a:pt x="356" y="367"/>
                </a:lnTo>
                <a:lnTo>
                  <a:pt x="350" y="373"/>
                </a:lnTo>
                <a:lnTo>
                  <a:pt x="345" y="379"/>
                </a:lnTo>
                <a:lnTo>
                  <a:pt x="339" y="386"/>
                </a:lnTo>
                <a:lnTo>
                  <a:pt x="333" y="392"/>
                </a:lnTo>
                <a:lnTo>
                  <a:pt x="327" y="397"/>
                </a:lnTo>
                <a:lnTo>
                  <a:pt x="322" y="404"/>
                </a:lnTo>
                <a:lnTo>
                  <a:pt x="102" y="304"/>
                </a:lnTo>
                <a:lnTo>
                  <a:pt x="92" y="318"/>
                </a:lnTo>
                <a:lnTo>
                  <a:pt x="82" y="333"/>
                </a:lnTo>
                <a:lnTo>
                  <a:pt x="73" y="348"/>
                </a:lnTo>
                <a:lnTo>
                  <a:pt x="65" y="363"/>
                </a:lnTo>
                <a:lnTo>
                  <a:pt x="57" y="378"/>
                </a:lnTo>
                <a:lnTo>
                  <a:pt x="49" y="393"/>
                </a:lnTo>
                <a:lnTo>
                  <a:pt x="41" y="409"/>
                </a:lnTo>
                <a:lnTo>
                  <a:pt x="34" y="424"/>
                </a:lnTo>
                <a:lnTo>
                  <a:pt x="228" y="567"/>
                </a:lnTo>
                <a:lnTo>
                  <a:pt x="224" y="579"/>
                </a:lnTo>
                <a:lnTo>
                  <a:pt x="220" y="592"/>
                </a:lnTo>
                <a:lnTo>
                  <a:pt x="217" y="606"/>
                </a:lnTo>
                <a:lnTo>
                  <a:pt x="214" y="619"/>
                </a:lnTo>
                <a:lnTo>
                  <a:pt x="399" y="645"/>
                </a:lnTo>
                <a:lnTo>
                  <a:pt x="406" y="620"/>
                </a:lnTo>
                <a:lnTo>
                  <a:pt x="415" y="596"/>
                </a:lnTo>
                <a:lnTo>
                  <a:pt x="425" y="572"/>
                </a:lnTo>
                <a:lnTo>
                  <a:pt x="438" y="551"/>
                </a:lnTo>
                <a:lnTo>
                  <a:pt x="453" y="530"/>
                </a:lnTo>
                <a:lnTo>
                  <a:pt x="469" y="510"/>
                </a:lnTo>
                <a:lnTo>
                  <a:pt x="486" y="492"/>
                </a:lnTo>
                <a:lnTo>
                  <a:pt x="505" y="476"/>
                </a:lnTo>
                <a:lnTo>
                  <a:pt x="524" y="461"/>
                </a:lnTo>
                <a:lnTo>
                  <a:pt x="546" y="447"/>
                </a:lnTo>
                <a:lnTo>
                  <a:pt x="568" y="435"/>
                </a:lnTo>
                <a:lnTo>
                  <a:pt x="592" y="426"/>
                </a:lnTo>
                <a:lnTo>
                  <a:pt x="616" y="418"/>
                </a:lnTo>
                <a:lnTo>
                  <a:pt x="642" y="412"/>
                </a:lnTo>
                <a:lnTo>
                  <a:pt x="667" y="409"/>
                </a:lnTo>
                <a:lnTo>
                  <a:pt x="693" y="408"/>
                </a:lnTo>
                <a:lnTo>
                  <a:pt x="725" y="409"/>
                </a:lnTo>
                <a:lnTo>
                  <a:pt x="755" y="414"/>
                </a:lnTo>
                <a:lnTo>
                  <a:pt x="784" y="422"/>
                </a:lnTo>
                <a:lnTo>
                  <a:pt x="812" y="432"/>
                </a:lnTo>
                <a:lnTo>
                  <a:pt x="839" y="446"/>
                </a:lnTo>
                <a:lnTo>
                  <a:pt x="864" y="461"/>
                </a:lnTo>
                <a:lnTo>
                  <a:pt x="887" y="479"/>
                </a:lnTo>
                <a:lnTo>
                  <a:pt x="909" y="499"/>
                </a:lnTo>
                <a:lnTo>
                  <a:pt x="928" y="521"/>
                </a:lnTo>
                <a:lnTo>
                  <a:pt x="946" y="545"/>
                </a:lnTo>
                <a:lnTo>
                  <a:pt x="961" y="570"/>
                </a:lnTo>
                <a:lnTo>
                  <a:pt x="973" y="598"/>
                </a:lnTo>
                <a:lnTo>
                  <a:pt x="984" y="625"/>
                </a:lnTo>
                <a:lnTo>
                  <a:pt x="992" y="655"/>
                </a:lnTo>
                <a:lnTo>
                  <a:pt x="996" y="687"/>
                </a:lnTo>
                <a:lnTo>
                  <a:pt x="997" y="718"/>
                </a:lnTo>
                <a:lnTo>
                  <a:pt x="996" y="749"/>
                </a:lnTo>
                <a:lnTo>
                  <a:pt x="992" y="780"/>
                </a:lnTo>
                <a:lnTo>
                  <a:pt x="984" y="810"/>
                </a:lnTo>
                <a:lnTo>
                  <a:pt x="973" y="837"/>
                </a:lnTo>
                <a:lnTo>
                  <a:pt x="961" y="865"/>
                </a:lnTo>
                <a:lnTo>
                  <a:pt x="946" y="890"/>
                </a:lnTo>
                <a:lnTo>
                  <a:pt x="928" y="913"/>
                </a:lnTo>
                <a:lnTo>
                  <a:pt x="909" y="935"/>
                </a:lnTo>
                <a:lnTo>
                  <a:pt x="887" y="956"/>
                </a:lnTo>
                <a:lnTo>
                  <a:pt x="864" y="973"/>
                </a:lnTo>
                <a:lnTo>
                  <a:pt x="839" y="989"/>
                </a:lnTo>
                <a:lnTo>
                  <a:pt x="812" y="1002"/>
                </a:lnTo>
                <a:lnTo>
                  <a:pt x="784" y="1012"/>
                </a:lnTo>
                <a:lnTo>
                  <a:pt x="755" y="1021"/>
                </a:lnTo>
                <a:lnTo>
                  <a:pt x="725" y="1025"/>
                </a:lnTo>
                <a:lnTo>
                  <a:pt x="693" y="1026"/>
                </a:lnTo>
                <a:lnTo>
                  <a:pt x="662" y="1025"/>
                </a:lnTo>
                <a:lnTo>
                  <a:pt x="632" y="1021"/>
                </a:lnTo>
                <a:lnTo>
                  <a:pt x="604" y="1012"/>
                </a:lnTo>
                <a:lnTo>
                  <a:pt x="576" y="1002"/>
                </a:lnTo>
                <a:lnTo>
                  <a:pt x="550" y="989"/>
                </a:lnTo>
                <a:lnTo>
                  <a:pt x="524" y="973"/>
                </a:lnTo>
                <a:lnTo>
                  <a:pt x="500" y="956"/>
                </a:lnTo>
                <a:lnTo>
                  <a:pt x="479" y="935"/>
                </a:lnTo>
                <a:lnTo>
                  <a:pt x="460" y="913"/>
                </a:lnTo>
                <a:lnTo>
                  <a:pt x="441" y="890"/>
                </a:lnTo>
                <a:lnTo>
                  <a:pt x="426" y="865"/>
                </a:lnTo>
                <a:lnTo>
                  <a:pt x="414" y="837"/>
                </a:lnTo>
                <a:lnTo>
                  <a:pt x="403" y="810"/>
                </a:lnTo>
                <a:lnTo>
                  <a:pt x="395" y="780"/>
                </a:lnTo>
                <a:lnTo>
                  <a:pt x="391" y="749"/>
                </a:lnTo>
                <a:lnTo>
                  <a:pt x="389" y="718"/>
                </a:lnTo>
                <a:lnTo>
                  <a:pt x="389" y="704"/>
                </a:lnTo>
                <a:lnTo>
                  <a:pt x="391" y="690"/>
                </a:lnTo>
                <a:lnTo>
                  <a:pt x="393" y="677"/>
                </a:lnTo>
                <a:lnTo>
                  <a:pt x="395" y="663"/>
                </a:lnTo>
                <a:lnTo>
                  <a:pt x="70" y="646"/>
                </a:lnTo>
                <a:lnTo>
                  <a:pt x="0" y="653"/>
                </a:lnTo>
                <a:lnTo>
                  <a:pt x="5" y="798"/>
                </a:lnTo>
                <a:lnTo>
                  <a:pt x="211" y="819"/>
                </a:lnTo>
                <a:lnTo>
                  <a:pt x="214" y="836"/>
                </a:lnTo>
                <a:lnTo>
                  <a:pt x="219" y="852"/>
                </a:lnTo>
                <a:lnTo>
                  <a:pt x="224" y="868"/>
                </a:lnTo>
                <a:lnTo>
                  <a:pt x="228" y="885"/>
                </a:lnTo>
                <a:lnTo>
                  <a:pt x="34" y="1026"/>
                </a:lnTo>
                <a:lnTo>
                  <a:pt x="41" y="1042"/>
                </a:lnTo>
                <a:lnTo>
                  <a:pt x="49" y="1057"/>
                </a:lnTo>
                <a:lnTo>
                  <a:pt x="57" y="1074"/>
                </a:lnTo>
                <a:lnTo>
                  <a:pt x="65" y="1089"/>
                </a:lnTo>
                <a:lnTo>
                  <a:pt x="73" y="1103"/>
                </a:lnTo>
                <a:lnTo>
                  <a:pt x="82" y="1117"/>
                </a:lnTo>
                <a:lnTo>
                  <a:pt x="92" y="1132"/>
                </a:lnTo>
                <a:lnTo>
                  <a:pt x="102" y="1146"/>
                </a:lnTo>
                <a:lnTo>
                  <a:pt x="322" y="1047"/>
                </a:lnTo>
                <a:lnTo>
                  <a:pt x="327" y="1054"/>
                </a:lnTo>
                <a:lnTo>
                  <a:pt x="333" y="1060"/>
                </a:lnTo>
                <a:lnTo>
                  <a:pt x="339" y="1065"/>
                </a:lnTo>
                <a:lnTo>
                  <a:pt x="345" y="1071"/>
                </a:lnTo>
                <a:lnTo>
                  <a:pt x="350" y="1077"/>
                </a:lnTo>
                <a:lnTo>
                  <a:pt x="356" y="1083"/>
                </a:lnTo>
                <a:lnTo>
                  <a:pt x="362" y="1089"/>
                </a:lnTo>
                <a:lnTo>
                  <a:pt x="369" y="1094"/>
                </a:lnTo>
                <a:lnTo>
                  <a:pt x="270" y="1315"/>
                </a:lnTo>
                <a:lnTo>
                  <a:pt x="284" y="1325"/>
                </a:lnTo>
                <a:lnTo>
                  <a:pt x="298" y="1335"/>
                </a:lnTo>
                <a:lnTo>
                  <a:pt x="312" y="1344"/>
                </a:lnTo>
                <a:lnTo>
                  <a:pt x="327" y="1352"/>
                </a:lnTo>
                <a:lnTo>
                  <a:pt x="342" y="1361"/>
                </a:lnTo>
                <a:lnTo>
                  <a:pt x="357" y="1370"/>
                </a:lnTo>
                <a:lnTo>
                  <a:pt x="373" y="1376"/>
                </a:lnTo>
                <a:lnTo>
                  <a:pt x="388" y="1385"/>
                </a:lnTo>
                <a:lnTo>
                  <a:pt x="530" y="1188"/>
                </a:lnTo>
                <a:lnTo>
                  <a:pt x="538" y="1190"/>
                </a:lnTo>
                <a:lnTo>
                  <a:pt x="546" y="1192"/>
                </a:lnTo>
                <a:lnTo>
                  <a:pt x="553" y="1194"/>
                </a:lnTo>
                <a:lnTo>
                  <a:pt x="561" y="1197"/>
                </a:lnTo>
                <a:lnTo>
                  <a:pt x="569" y="1199"/>
                </a:lnTo>
                <a:lnTo>
                  <a:pt x="577" y="1201"/>
                </a:lnTo>
                <a:lnTo>
                  <a:pt x="585" y="1203"/>
                </a:lnTo>
                <a:lnTo>
                  <a:pt x="593" y="1205"/>
                </a:lnTo>
                <a:lnTo>
                  <a:pt x="619" y="1447"/>
                </a:lnTo>
                <a:lnTo>
                  <a:pt x="627" y="1448"/>
                </a:lnTo>
                <a:lnTo>
                  <a:pt x="635" y="1448"/>
                </a:lnTo>
                <a:lnTo>
                  <a:pt x="643" y="1449"/>
                </a:lnTo>
                <a:lnTo>
                  <a:pt x="652" y="1449"/>
                </a:lnTo>
                <a:lnTo>
                  <a:pt x="660" y="1450"/>
                </a:lnTo>
                <a:lnTo>
                  <a:pt x="668" y="1450"/>
                </a:lnTo>
                <a:lnTo>
                  <a:pt x="677" y="1450"/>
                </a:lnTo>
                <a:lnTo>
                  <a:pt x="685" y="1450"/>
                </a:lnTo>
                <a:lnTo>
                  <a:pt x="695" y="1450"/>
                </a:lnTo>
                <a:lnTo>
                  <a:pt x="703" y="1450"/>
                </a:lnTo>
                <a:lnTo>
                  <a:pt x="712" y="1450"/>
                </a:lnTo>
                <a:lnTo>
                  <a:pt x="720" y="1449"/>
                </a:lnTo>
                <a:lnTo>
                  <a:pt x="729" y="1449"/>
                </a:lnTo>
                <a:lnTo>
                  <a:pt x="737" y="1448"/>
                </a:lnTo>
                <a:lnTo>
                  <a:pt x="746" y="1448"/>
                </a:lnTo>
                <a:lnTo>
                  <a:pt x="755" y="1447"/>
                </a:lnTo>
                <a:lnTo>
                  <a:pt x="779" y="1205"/>
                </a:lnTo>
                <a:lnTo>
                  <a:pt x="787" y="1203"/>
                </a:lnTo>
                <a:lnTo>
                  <a:pt x="795" y="1201"/>
                </a:lnTo>
                <a:lnTo>
                  <a:pt x="803" y="1199"/>
                </a:lnTo>
                <a:lnTo>
                  <a:pt x="811" y="1197"/>
                </a:lnTo>
                <a:lnTo>
                  <a:pt x="819" y="1194"/>
                </a:lnTo>
                <a:lnTo>
                  <a:pt x="827" y="1192"/>
                </a:lnTo>
                <a:lnTo>
                  <a:pt x="835" y="1190"/>
                </a:lnTo>
                <a:lnTo>
                  <a:pt x="843" y="1188"/>
                </a:lnTo>
                <a:lnTo>
                  <a:pt x="984" y="1385"/>
                </a:lnTo>
                <a:lnTo>
                  <a:pt x="999" y="1376"/>
                </a:lnTo>
                <a:lnTo>
                  <a:pt x="1015" y="1370"/>
                </a:lnTo>
                <a:lnTo>
                  <a:pt x="1030" y="1361"/>
                </a:lnTo>
                <a:lnTo>
                  <a:pt x="1045" y="1352"/>
                </a:lnTo>
                <a:lnTo>
                  <a:pt x="1060" y="1344"/>
                </a:lnTo>
                <a:lnTo>
                  <a:pt x="1073" y="1335"/>
                </a:lnTo>
                <a:lnTo>
                  <a:pt x="1088" y="1325"/>
                </a:lnTo>
                <a:lnTo>
                  <a:pt x="1102" y="1315"/>
                </a:lnTo>
                <a:lnTo>
                  <a:pt x="1003" y="1094"/>
                </a:lnTo>
                <a:lnTo>
                  <a:pt x="1010" y="1089"/>
                </a:lnTo>
                <a:lnTo>
                  <a:pt x="1016" y="1083"/>
                </a:lnTo>
                <a:lnTo>
                  <a:pt x="1022" y="1077"/>
                </a:lnTo>
                <a:lnTo>
                  <a:pt x="1029" y="1071"/>
                </a:lnTo>
                <a:lnTo>
                  <a:pt x="1034" y="1065"/>
                </a:lnTo>
                <a:lnTo>
                  <a:pt x="1040" y="1060"/>
                </a:lnTo>
                <a:lnTo>
                  <a:pt x="1045" y="1054"/>
                </a:lnTo>
                <a:lnTo>
                  <a:pt x="1050" y="1047"/>
                </a:lnTo>
                <a:lnTo>
                  <a:pt x="1270" y="1146"/>
                </a:lnTo>
                <a:lnTo>
                  <a:pt x="1280" y="1132"/>
                </a:lnTo>
                <a:lnTo>
                  <a:pt x="1290" y="1117"/>
                </a:lnTo>
                <a:lnTo>
                  <a:pt x="1299" y="1103"/>
                </a:lnTo>
                <a:lnTo>
                  <a:pt x="1307" y="1089"/>
                </a:lnTo>
                <a:lnTo>
                  <a:pt x="1316" y="1074"/>
                </a:lnTo>
                <a:lnTo>
                  <a:pt x="1325" y="1057"/>
                </a:lnTo>
                <a:lnTo>
                  <a:pt x="1331" y="1042"/>
                </a:lnTo>
                <a:lnTo>
                  <a:pt x="1340" y="1026"/>
                </a:lnTo>
                <a:lnTo>
                  <a:pt x="1144" y="885"/>
                </a:lnTo>
                <a:lnTo>
                  <a:pt x="1148" y="868"/>
                </a:lnTo>
                <a:lnTo>
                  <a:pt x="1153" y="852"/>
                </a:lnTo>
                <a:lnTo>
                  <a:pt x="1158" y="836"/>
                </a:lnTo>
                <a:lnTo>
                  <a:pt x="1161" y="819"/>
                </a:lnTo>
                <a:lnTo>
                  <a:pt x="1401" y="795"/>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6" name="Title 75"/>
          <p:cNvSpPr>
            <a:spLocks noGrp="1"/>
          </p:cNvSpPr>
          <p:nvPr>
            <p:ph type="title"/>
          </p:nvPr>
        </p:nvSpPr>
        <p:spPr>
          <a:xfrm>
            <a:off x="274639" y="295274"/>
            <a:ext cx="6489052" cy="917575"/>
          </a:xfrm>
        </p:spPr>
        <p:txBody>
          <a:bodyPr/>
          <a:lstStyle/>
          <a:p>
            <a:r>
              <a:rPr lang="en-US" sz="3200" dirty="0"/>
              <a:t>VM Disk from a Marketplace Image</a:t>
            </a:r>
          </a:p>
        </p:txBody>
      </p:sp>
      <p:grpSp>
        <p:nvGrpSpPr>
          <p:cNvPr id="53" name="Group 52"/>
          <p:cNvGrpSpPr/>
          <p:nvPr/>
        </p:nvGrpSpPr>
        <p:grpSpPr>
          <a:xfrm>
            <a:off x="3247524" y="5488170"/>
            <a:ext cx="1092170" cy="562186"/>
            <a:chOff x="1226235" y="2201194"/>
            <a:chExt cx="1391734" cy="911016"/>
          </a:xfrm>
        </p:grpSpPr>
        <p:pic>
          <p:nvPicPr>
            <p:cNvPr id="54" name="Picture 4"/>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1227346" y="2201194"/>
              <a:ext cx="1005206" cy="696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TextBox 58"/>
            <p:cNvSpPr txBox="1"/>
            <p:nvPr/>
          </p:nvSpPr>
          <p:spPr>
            <a:xfrm>
              <a:off x="1226235" y="2897317"/>
              <a:ext cx="1391734" cy="214893"/>
            </a:xfrm>
            <a:prstGeom prst="rect">
              <a:avLst/>
            </a:prstGeom>
            <a:noFill/>
          </p:spPr>
          <p:txBody>
            <a:bodyPr wrap="square" lIns="0" tIns="0" rIns="0" bIns="0" rtlCol="0">
              <a:spAutoFit/>
            </a:bodyPr>
            <a:lstStyle/>
            <a:p>
              <a:pPr>
                <a:lnSpc>
                  <a:spcPct val="90000"/>
                </a:lnSpc>
              </a:pPr>
              <a:r>
                <a:rPr lang="en-US" sz="1224" spc="-51" dirty="0"/>
                <a:t>PIR File Share</a:t>
              </a:r>
              <a:endParaRPr lang="en-US" sz="2448" spc="-51" dirty="0"/>
            </a:p>
          </p:txBody>
        </p:sp>
      </p:grpSp>
      <p:sp>
        <p:nvSpPr>
          <p:cNvPr id="6" name="Freeform: Shape 5"/>
          <p:cNvSpPr/>
          <p:nvPr/>
        </p:nvSpPr>
        <p:spPr bwMode="auto">
          <a:xfrm>
            <a:off x="7480300" y="1054099"/>
            <a:ext cx="2221150" cy="2604715"/>
          </a:xfrm>
          <a:custGeom>
            <a:avLst/>
            <a:gdLst>
              <a:gd name="connsiteX0" fmla="*/ 2209800 w 2209800"/>
              <a:gd name="connsiteY0" fmla="*/ 0 h 2387600"/>
              <a:gd name="connsiteX1" fmla="*/ 0 w 2209800"/>
              <a:gd name="connsiteY1" fmla="*/ 12700 h 2387600"/>
              <a:gd name="connsiteX2" fmla="*/ 12700 w 2209800"/>
              <a:gd name="connsiteY2" fmla="*/ 1397000 h 2387600"/>
              <a:gd name="connsiteX3" fmla="*/ 2070100 w 2209800"/>
              <a:gd name="connsiteY3" fmla="*/ 1371600 h 2387600"/>
              <a:gd name="connsiteX4" fmla="*/ 2019300 w 2209800"/>
              <a:gd name="connsiteY4" fmla="*/ 2387600 h 2387600"/>
              <a:gd name="connsiteX0" fmla="*/ 2209800 w 2209800"/>
              <a:gd name="connsiteY0" fmla="*/ 0 h 2387600"/>
              <a:gd name="connsiteX1" fmla="*/ 0 w 2209800"/>
              <a:gd name="connsiteY1" fmla="*/ 12700 h 2387600"/>
              <a:gd name="connsiteX2" fmla="*/ 12700 w 2209800"/>
              <a:gd name="connsiteY2" fmla="*/ 1397000 h 2387600"/>
              <a:gd name="connsiteX3" fmla="*/ 2070100 w 2209800"/>
              <a:gd name="connsiteY3" fmla="*/ 1371600 h 2387600"/>
              <a:gd name="connsiteX4" fmla="*/ 2108752 w 2209800"/>
              <a:gd name="connsiteY4" fmla="*/ 2387600 h 2387600"/>
              <a:gd name="connsiteX0" fmla="*/ 2209800 w 2209800"/>
              <a:gd name="connsiteY0" fmla="*/ 0 h 2387600"/>
              <a:gd name="connsiteX1" fmla="*/ 0 w 2209800"/>
              <a:gd name="connsiteY1" fmla="*/ 12700 h 2387600"/>
              <a:gd name="connsiteX2" fmla="*/ 12700 w 2209800"/>
              <a:gd name="connsiteY2" fmla="*/ 1397000 h 2387600"/>
              <a:gd name="connsiteX3" fmla="*/ 2070100 w 2209800"/>
              <a:gd name="connsiteY3" fmla="*/ 1371600 h 2387600"/>
              <a:gd name="connsiteX4" fmla="*/ 2088874 w 2209800"/>
              <a:gd name="connsiteY4" fmla="*/ 2387600 h 238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00" h="2387600">
                <a:moveTo>
                  <a:pt x="2209800" y="0"/>
                </a:moveTo>
                <a:lnTo>
                  <a:pt x="0" y="12700"/>
                </a:lnTo>
                <a:lnTo>
                  <a:pt x="12700" y="1397000"/>
                </a:lnTo>
                <a:lnTo>
                  <a:pt x="2070100" y="1371600"/>
                </a:lnTo>
                <a:lnTo>
                  <a:pt x="2088874" y="2387600"/>
                </a:lnTo>
              </a:path>
            </a:pathLst>
          </a:custGeom>
          <a:noFill/>
          <a:ln w="38100">
            <a:solidFill>
              <a:schemeClr val="accent2"/>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TextBox 92"/>
          <p:cNvSpPr txBox="1"/>
          <p:nvPr/>
        </p:nvSpPr>
        <p:spPr>
          <a:xfrm>
            <a:off x="8371876" y="3658814"/>
            <a:ext cx="3358694" cy="404628"/>
          </a:xfrm>
          <a:prstGeom prst="rect">
            <a:avLst/>
          </a:prstGeom>
          <a:solidFill>
            <a:schemeClr val="accent4"/>
          </a:solidFill>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nchor="ctr">
            <a:noAutofit/>
          </a:bodyPr>
          <a:lstStyle/>
          <a:p>
            <a:pPr algn="ctr">
              <a:lnSpc>
                <a:spcPct val="90000"/>
              </a:lnSpc>
              <a:spcAft>
                <a:spcPts val="600"/>
              </a:spcAft>
            </a:pPr>
            <a:r>
              <a:rPr lang="en-US" dirty="0">
                <a:gradFill>
                  <a:gsLst>
                    <a:gs pos="2917">
                      <a:schemeClr val="tx1"/>
                    </a:gs>
                    <a:gs pos="30000">
                      <a:schemeClr val="tx1"/>
                    </a:gs>
                  </a:gsLst>
                  <a:lin ang="5400000" scaled="0"/>
                </a:gradFill>
              </a:rPr>
              <a:t>Compute Resource Provider</a:t>
            </a:r>
          </a:p>
        </p:txBody>
      </p:sp>
      <p:sp>
        <p:nvSpPr>
          <p:cNvPr id="92" name="TextBox 56"/>
          <p:cNvSpPr txBox="1"/>
          <p:nvPr/>
        </p:nvSpPr>
        <p:spPr>
          <a:xfrm>
            <a:off x="4523291" y="1243708"/>
            <a:ext cx="3766516" cy="518441"/>
          </a:xfrm>
          <a:prstGeom prst="rect">
            <a:avLst/>
          </a:prstGeom>
          <a:solidFill>
            <a:schemeClr val="accent1">
              <a:lumMod val="40000"/>
              <a:lumOff val="60000"/>
            </a:schemeClr>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350" tIns="45676" rIns="91350" bIns="45676" numCol="1" rtlCol="0" anchor="ctr" anchorCtr="0" compatLnSpc="1">
            <a:prstTxWarp prst="textNoShape">
              <a:avLst/>
            </a:prstTxWarp>
          </a:bodyPr>
          <a:lstStyle>
            <a:defPPr>
              <a:defRPr lang="en-US"/>
            </a:defPPr>
            <a:lvl1pPr algn="ctr" defTabSz="913139" fontAlgn="base">
              <a:lnSpc>
                <a:spcPct val="90000"/>
              </a:lnSpc>
              <a:spcBef>
                <a:spcPct val="0"/>
              </a:spcBef>
              <a:spcAft>
                <a:spcPct val="0"/>
              </a:spcAft>
              <a:defRPr sz="1372" spc="-50">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t>Microsoft Azure Stack Portal</a:t>
            </a:r>
          </a:p>
        </p:txBody>
      </p:sp>
      <p:sp>
        <p:nvSpPr>
          <p:cNvPr id="94" name="TextBox 93"/>
          <p:cNvSpPr txBox="1"/>
          <p:nvPr/>
        </p:nvSpPr>
        <p:spPr>
          <a:xfrm>
            <a:off x="4523291" y="1958395"/>
            <a:ext cx="3796354" cy="517065"/>
          </a:xfrm>
          <a:prstGeom prst="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spAutoFit/>
          </a:bodyPr>
          <a:lstStyle/>
          <a:p>
            <a:pPr algn="ctr">
              <a:lnSpc>
                <a:spcPct val="90000"/>
              </a:lnSpc>
              <a:spcAft>
                <a:spcPts val="600"/>
              </a:spcAft>
            </a:pPr>
            <a:r>
              <a:rPr lang="en-US" sz="1600" dirty="0">
                <a:gradFill>
                  <a:gsLst>
                    <a:gs pos="2917">
                      <a:schemeClr val="tx1"/>
                    </a:gs>
                    <a:gs pos="30000">
                      <a:schemeClr val="tx1"/>
                    </a:gs>
                  </a:gsLst>
                  <a:lin ang="5400000" scaled="0"/>
                </a:gradFill>
              </a:rPr>
              <a:t>Azure Resource Manager</a:t>
            </a:r>
          </a:p>
        </p:txBody>
      </p:sp>
      <p:sp>
        <p:nvSpPr>
          <p:cNvPr id="95" name="TextBox 94"/>
          <p:cNvSpPr txBox="1"/>
          <p:nvPr/>
        </p:nvSpPr>
        <p:spPr>
          <a:xfrm>
            <a:off x="2955783" y="3658814"/>
            <a:ext cx="3135016" cy="404628"/>
          </a:xfrm>
          <a:prstGeom prst="rect">
            <a:avLst/>
          </a:prstGeom>
          <a:solidFill>
            <a:schemeClr val="accent6">
              <a:lumMod val="50000"/>
            </a:schemeClr>
          </a:solidFill>
          <a:ln>
            <a:noFill/>
          </a:ln>
        </p:spPr>
        <p:style>
          <a:lnRef idx="0">
            <a:schemeClr val="accent6"/>
          </a:lnRef>
          <a:fillRef idx="3">
            <a:schemeClr val="accent6"/>
          </a:fillRef>
          <a:effectRef idx="3">
            <a:schemeClr val="accent6"/>
          </a:effectRef>
          <a:fontRef idx="minor">
            <a:schemeClr val="lt1"/>
          </a:fontRef>
        </p:style>
        <p:txBody>
          <a:bodyPr wrap="square" lIns="182880" tIns="146304" rIns="182880" bIns="146304" rtlCol="0" anchor="ctr">
            <a:noAutofit/>
          </a:bodyPr>
          <a:lstStyle/>
          <a:p>
            <a:pPr algn="ctr">
              <a:lnSpc>
                <a:spcPct val="90000"/>
              </a:lnSpc>
              <a:spcAft>
                <a:spcPts val="600"/>
              </a:spcAft>
            </a:pPr>
            <a:r>
              <a:rPr lang="en-US" dirty="0">
                <a:gradFill>
                  <a:gsLst>
                    <a:gs pos="2917">
                      <a:schemeClr val="tx1"/>
                    </a:gs>
                    <a:gs pos="30000">
                      <a:schemeClr val="tx1"/>
                    </a:gs>
                  </a:gsLst>
                  <a:lin ang="5400000" scaled="0"/>
                </a:gradFill>
              </a:rPr>
              <a:t>Storage Resource Provider</a:t>
            </a:r>
          </a:p>
        </p:txBody>
      </p:sp>
      <p:sp>
        <p:nvSpPr>
          <p:cNvPr id="96" name="Rounded Rectangle 196"/>
          <p:cNvSpPr/>
          <p:nvPr/>
        </p:nvSpPr>
        <p:spPr bwMode="auto">
          <a:xfrm>
            <a:off x="351542" y="3614595"/>
            <a:ext cx="2353104" cy="848503"/>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4" rIns="0" bIns="45714" numCol="1" rtlCol="0" anchor="ctr" anchorCtr="0" compatLnSpc="1">
            <a:prstTxWarp prst="textNoShape">
              <a:avLst/>
            </a:prstTxWarp>
          </a:bodyPr>
          <a:lstStyle/>
          <a:p>
            <a:pPr algn="ctr" defTabSz="932681">
              <a:lnSpc>
                <a:spcPct val="90000"/>
              </a:lnSpc>
              <a:spcAft>
                <a:spcPts val="587"/>
              </a:spcAft>
            </a:pPr>
            <a:r>
              <a:rPr lang="en-US" dirty="0">
                <a:gradFill>
                  <a:gsLst>
                    <a:gs pos="2917">
                      <a:srgbClr val="FFFFFF"/>
                    </a:gs>
                    <a:gs pos="30000">
                      <a:srgbClr val="FFFFFF"/>
                    </a:gs>
                  </a:gsLst>
                  <a:lin ang="5400000" scaled="0"/>
                </a:gradFill>
                <a:latin typeface="Segoe UI"/>
              </a:rPr>
              <a:t>Azure-consistent blob service</a:t>
            </a:r>
          </a:p>
        </p:txBody>
      </p:sp>
      <p:grpSp>
        <p:nvGrpSpPr>
          <p:cNvPr id="97" name="Group 96"/>
          <p:cNvGrpSpPr/>
          <p:nvPr/>
        </p:nvGrpSpPr>
        <p:grpSpPr>
          <a:xfrm>
            <a:off x="448344" y="5485645"/>
            <a:ext cx="1185589" cy="653153"/>
            <a:chOff x="1057548" y="2201194"/>
            <a:chExt cx="1560421" cy="935597"/>
          </a:xfrm>
        </p:grpSpPr>
        <p:pic>
          <p:nvPicPr>
            <p:cNvPr id="98" name="Picture 4"/>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1227346" y="2201194"/>
              <a:ext cx="1005206" cy="696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 name="TextBox 98"/>
            <p:cNvSpPr txBox="1"/>
            <p:nvPr/>
          </p:nvSpPr>
          <p:spPr>
            <a:xfrm>
              <a:off x="1057548" y="2893945"/>
              <a:ext cx="1560421" cy="242846"/>
            </a:xfrm>
            <a:prstGeom prst="rect">
              <a:avLst/>
            </a:prstGeom>
            <a:noFill/>
          </p:spPr>
          <p:txBody>
            <a:bodyPr wrap="square" lIns="0" tIns="0" rIns="0" bIns="0" rtlCol="0">
              <a:spAutoFit/>
            </a:bodyPr>
            <a:lstStyle/>
            <a:p>
              <a:pPr>
                <a:lnSpc>
                  <a:spcPct val="90000"/>
                </a:lnSpc>
              </a:pPr>
              <a:r>
                <a:rPr lang="en-US" sz="1224" spc="-51" dirty="0"/>
                <a:t>File Share</a:t>
              </a:r>
              <a:endParaRPr lang="en-US" sz="2448" spc="-51" dirty="0"/>
            </a:p>
          </p:txBody>
        </p:sp>
      </p:grpSp>
      <p:sp>
        <p:nvSpPr>
          <p:cNvPr id="100" name="Freeform 128"/>
          <p:cNvSpPr>
            <a:spLocks noChangeAspect="1" noEditPoints="1"/>
          </p:cNvSpPr>
          <p:nvPr/>
        </p:nvSpPr>
        <p:spPr bwMode="auto">
          <a:xfrm>
            <a:off x="6748541" y="4741520"/>
            <a:ext cx="550215" cy="1377765"/>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cxnSp>
        <p:nvCxnSpPr>
          <p:cNvPr id="101" name="Straight Arrow Connector 79"/>
          <p:cNvCxnSpPr>
            <a:cxnSpLocks/>
            <a:stCxn id="100" idx="2"/>
            <a:endCxn id="41" idx="1"/>
          </p:cNvCxnSpPr>
          <p:nvPr/>
        </p:nvCxnSpPr>
        <p:spPr>
          <a:xfrm flipH="1" flipV="1">
            <a:off x="932250" y="5270803"/>
            <a:ext cx="5924176" cy="101656"/>
          </a:xfrm>
          <a:prstGeom prst="bentConnector4">
            <a:avLst>
              <a:gd name="adj1" fmla="val 10150"/>
              <a:gd name="adj2" fmla="val -959536"/>
            </a:avLst>
          </a:prstGeom>
          <a:noFill/>
          <a:ln w="38100">
            <a:solidFill>
              <a:schemeClr val="accent5"/>
            </a:solidFill>
            <a:prstDash val="lg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cxnSp>
      <p:pic>
        <p:nvPicPr>
          <p:cNvPr id="1026" name="Picture 2" descr="https://tse1.mm.bing.net/th?&amp;id=OIP.M9ebb8ce208ce62728a0b1e5094adc0f7H0&amp;w=300&amp;h=225&amp;c=0&amp;pid=1.9&amp;rs=0&amp;p=0&amp;r=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5411" y="4798232"/>
            <a:ext cx="664613" cy="498460"/>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3020232" y="5203182"/>
            <a:ext cx="1343638" cy="338554"/>
          </a:xfrm>
          <a:prstGeom prst="rect">
            <a:avLst/>
          </a:prstGeom>
        </p:spPr>
        <p:txBody>
          <a:bodyPr wrap="none">
            <a:spAutoFit/>
          </a:bodyPr>
          <a:lstStyle/>
          <a:p>
            <a:r>
              <a:rPr lang="en-US" sz="1200" dirty="0"/>
              <a:t>Catalog image </a:t>
            </a:r>
            <a:r>
              <a:rPr lang="en-US" sz="1600" b="1" dirty="0"/>
              <a:t>K</a:t>
            </a:r>
            <a:endParaRPr lang="en-US" sz="1600" dirty="0"/>
          </a:p>
        </p:txBody>
      </p:sp>
      <p:pic>
        <p:nvPicPr>
          <p:cNvPr id="1028" name="Picture 4" descr="Image result for Linux Server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3904" y="4860075"/>
            <a:ext cx="556581" cy="371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04" name="Arrow: Left-Right 103"/>
          <p:cNvSpPr/>
          <p:nvPr/>
        </p:nvSpPr>
        <p:spPr bwMode="auto">
          <a:xfrm>
            <a:off x="6242607" y="3504295"/>
            <a:ext cx="2047199" cy="713667"/>
          </a:xfrm>
          <a:prstGeom prst="leftRightArrow">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8" name="Group 7"/>
          <p:cNvGrpSpPr/>
          <p:nvPr/>
        </p:nvGrpSpPr>
        <p:grpSpPr>
          <a:xfrm>
            <a:off x="1870561" y="6335137"/>
            <a:ext cx="3575582" cy="489365"/>
            <a:chOff x="1870561" y="6335137"/>
            <a:chExt cx="3497188" cy="489365"/>
          </a:xfrm>
        </p:grpSpPr>
        <p:sp>
          <p:nvSpPr>
            <p:cNvPr id="71" name="TextBox 70"/>
            <p:cNvSpPr txBox="1"/>
            <p:nvPr/>
          </p:nvSpPr>
          <p:spPr>
            <a:xfrm>
              <a:off x="2068808" y="6335137"/>
              <a:ext cx="3298941"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Hyper-V  VHD access over SMB</a:t>
              </a:r>
            </a:p>
          </p:txBody>
        </p:sp>
        <p:sp>
          <p:nvSpPr>
            <p:cNvPr id="107" name="Oval 106"/>
            <p:cNvSpPr/>
            <p:nvPr/>
          </p:nvSpPr>
          <p:spPr bwMode="auto">
            <a:xfrm>
              <a:off x="1870561" y="6409936"/>
              <a:ext cx="340658" cy="339766"/>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6</a:t>
              </a:r>
            </a:p>
          </p:txBody>
        </p:sp>
      </p:grpSp>
      <p:cxnSp>
        <p:nvCxnSpPr>
          <p:cNvPr id="108" name="Straight Arrow Connector 79"/>
          <p:cNvCxnSpPr>
            <a:cxnSpLocks/>
            <a:endCxn id="41" idx="3"/>
          </p:cNvCxnSpPr>
          <p:nvPr/>
        </p:nvCxnSpPr>
        <p:spPr>
          <a:xfrm rot="5400000">
            <a:off x="-116719" y="3640141"/>
            <a:ext cx="2261976" cy="164037"/>
          </a:xfrm>
          <a:prstGeom prst="bentConnector3">
            <a:avLst>
              <a:gd name="adj1" fmla="val 50000"/>
            </a:avLst>
          </a:prstGeom>
          <a:noFill/>
          <a:ln w="38100">
            <a:solidFill>
              <a:schemeClr val="accent5"/>
            </a:solidFill>
            <a:prstDash val="lg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cxnSp>
      <p:cxnSp>
        <p:nvCxnSpPr>
          <p:cNvPr id="115" name="Straight Arrow Connector 79"/>
          <p:cNvCxnSpPr>
            <a:cxnSpLocks/>
            <a:stCxn id="93" idx="0"/>
          </p:cNvCxnSpPr>
          <p:nvPr/>
        </p:nvCxnSpPr>
        <p:spPr>
          <a:xfrm rot="5400000" flipH="1" flipV="1">
            <a:off x="9126241" y="2476468"/>
            <a:ext cx="2107328" cy="257364"/>
          </a:xfrm>
          <a:prstGeom prst="bentConnector3">
            <a:avLst>
              <a:gd name="adj1" fmla="val 50000"/>
            </a:avLst>
          </a:prstGeom>
          <a:noFill/>
          <a:ln w="38100">
            <a:solidFill>
              <a:schemeClr val="accent2"/>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cxnSp>
      <p:grpSp>
        <p:nvGrpSpPr>
          <p:cNvPr id="5" name="Group 4"/>
          <p:cNvGrpSpPr/>
          <p:nvPr/>
        </p:nvGrpSpPr>
        <p:grpSpPr>
          <a:xfrm>
            <a:off x="10435335" y="1668352"/>
            <a:ext cx="1027935" cy="813263"/>
            <a:chOff x="10435335" y="1668352"/>
            <a:chExt cx="1027935" cy="813263"/>
          </a:xfrm>
        </p:grpSpPr>
        <p:sp>
          <p:nvSpPr>
            <p:cNvPr id="79" name="Oval 78"/>
            <p:cNvSpPr/>
            <p:nvPr/>
          </p:nvSpPr>
          <p:spPr bwMode="auto">
            <a:xfrm>
              <a:off x="10725412" y="1668352"/>
              <a:ext cx="280689" cy="311384"/>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7</a:t>
              </a:r>
            </a:p>
          </p:txBody>
        </p:sp>
        <p:sp>
          <p:nvSpPr>
            <p:cNvPr id="116" name="TextBox 115"/>
            <p:cNvSpPr txBox="1"/>
            <p:nvPr/>
          </p:nvSpPr>
          <p:spPr>
            <a:xfrm>
              <a:off x="10435335" y="1958395"/>
              <a:ext cx="1027935" cy="523220"/>
            </a:xfrm>
            <a:prstGeom prst="rect">
              <a:avLst/>
            </a:prstGeom>
            <a:noFill/>
          </p:spPr>
          <p:txBody>
            <a:bodyPr wrap="square" rtlCol="0">
              <a:spAutoFit/>
            </a:bodyPr>
            <a:lstStyle/>
            <a:p>
              <a:r>
                <a:rPr lang="en-US" sz="1400" dirty="0"/>
                <a:t>Tenant VM created</a:t>
              </a:r>
            </a:p>
          </p:txBody>
        </p:sp>
      </p:grpSp>
      <p:grpSp>
        <p:nvGrpSpPr>
          <p:cNvPr id="2" name="Group 1"/>
          <p:cNvGrpSpPr/>
          <p:nvPr/>
        </p:nvGrpSpPr>
        <p:grpSpPr>
          <a:xfrm>
            <a:off x="362973" y="2475460"/>
            <a:ext cx="2383251" cy="343967"/>
            <a:chOff x="1410358" y="1448011"/>
            <a:chExt cx="2383251" cy="343967"/>
          </a:xfrm>
        </p:grpSpPr>
        <p:sp>
          <p:nvSpPr>
            <p:cNvPr id="40" name="Oval 39"/>
            <p:cNvSpPr/>
            <p:nvPr/>
          </p:nvSpPr>
          <p:spPr bwMode="auto">
            <a:xfrm>
              <a:off x="1410358" y="1448011"/>
              <a:ext cx="304964" cy="343967"/>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2</a:t>
              </a:r>
            </a:p>
          </p:txBody>
        </p:sp>
        <p:sp>
          <p:nvSpPr>
            <p:cNvPr id="42" name="TextBox 41"/>
            <p:cNvSpPr txBox="1"/>
            <p:nvPr/>
          </p:nvSpPr>
          <p:spPr>
            <a:xfrm>
              <a:off x="1737726" y="1492568"/>
              <a:ext cx="2055883" cy="286232"/>
            </a:xfrm>
            <a:prstGeom prst="rect">
              <a:avLst/>
            </a:prstGeom>
            <a:solidFill>
              <a:schemeClr val="bg1"/>
            </a:solidFill>
            <a:ln>
              <a:noFill/>
            </a:ln>
          </p:spPr>
          <p:txBody>
            <a:bodyPr wrap="square" rtlCol="0">
              <a:spAutoFit/>
            </a:bodyPr>
            <a:lstStyle/>
            <a:p>
              <a:pPr>
                <a:lnSpc>
                  <a:spcPct val="90000"/>
                </a:lnSpc>
                <a:spcAft>
                  <a:spcPts val="600"/>
                </a:spcAft>
              </a:pPr>
              <a:r>
                <a:rPr lang="en-US" sz="1400" dirty="0">
                  <a:gradFill>
                    <a:gsLst>
                      <a:gs pos="2917">
                        <a:schemeClr val="tx1"/>
                      </a:gs>
                      <a:gs pos="30000">
                        <a:schemeClr val="tx1"/>
                      </a:gs>
                    </a:gsLst>
                    <a:lin ang="5400000" scaled="0"/>
                  </a:gradFill>
                </a:rPr>
                <a:t>CRP “Puts” new blob B1</a:t>
              </a:r>
            </a:p>
          </p:txBody>
        </p:sp>
      </p:grpSp>
      <p:grpSp>
        <p:nvGrpSpPr>
          <p:cNvPr id="43" name="Group 42"/>
          <p:cNvGrpSpPr/>
          <p:nvPr/>
        </p:nvGrpSpPr>
        <p:grpSpPr>
          <a:xfrm>
            <a:off x="5988625" y="3145570"/>
            <a:ext cx="3261973" cy="343967"/>
            <a:chOff x="1410358" y="1448011"/>
            <a:chExt cx="3261973" cy="343967"/>
          </a:xfrm>
        </p:grpSpPr>
        <p:sp>
          <p:nvSpPr>
            <p:cNvPr id="44" name="Oval 43"/>
            <p:cNvSpPr/>
            <p:nvPr/>
          </p:nvSpPr>
          <p:spPr bwMode="auto">
            <a:xfrm>
              <a:off x="1410358" y="1448011"/>
              <a:ext cx="304964" cy="343967"/>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3</a:t>
              </a:r>
            </a:p>
          </p:txBody>
        </p:sp>
        <p:sp>
          <p:nvSpPr>
            <p:cNvPr id="45" name="TextBox 44"/>
            <p:cNvSpPr txBox="1"/>
            <p:nvPr/>
          </p:nvSpPr>
          <p:spPr>
            <a:xfrm>
              <a:off x="1737726" y="1492568"/>
              <a:ext cx="2934605" cy="286232"/>
            </a:xfrm>
            <a:prstGeom prst="rect">
              <a:avLst/>
            </a:prstGeom>
            <a:solidFill>
              <a:schemeClr val="bg1"/>
            </a:solidFill>
            <a:ln>
              <a:noFill/>
            </a:ln>
          </p:spPr>
          <p:txBody>
            <a:bodyPr wrap="square" rtlCol="0">
              <a:spAutoFit/>
            </a:bodyPr>
            <a:lstStyle/>
            <a:p>
              <a:pPr>
                <a:lnSpc>
                  <a:spcPct val="90000"/>
                </a:lnSpc>
                <a:spcAft>
                  <a:spcPts val="600"/>
                </a:spcAft>
              </a:pPr>
              <a:r>
                <a:rPr lang="en-US" sz="1400" dirty="0">
                  <a:gradFill>
                    <a:gsLst>
                      <a:gs pos="2917">
                        <a:schemeClr val="tx1"/>
                      </a:gs>
                      <a:gs pos="30000">
                        <a:schemeClr val="tx1"/>
                      </a:gs>
                    </a:gsLst>
                    <a:lin ang="5400000" scaled="0"/>
                  </a:gradFill>
                </a:rPr>
                <a:t>CRP asks SRP for access path of B1</a:t>
              </a:r>
            </a:p>
          </p:txBody>
        </p:sp>
      </p:grpSp>
      <p:grpSp>
        <p:nvGrpSpPr>
          <p:cNvPr id="49" name="Group 48"/>
          <p:cNvGrpSpPr/>
          <p:nvPr/>
        </p:nvGrpSpPr>
        <p:grpSpPr>
          <a:xfrm>
            <a:off x="8036800" y="5296692"/>
            <a:ext cx="3847476" cy="524688"/>
            <a:chOff x="1410358" y="1448011"/>
            <a:chExt cx="3847476" cy="524688"/>
          </a:xfrm>
        </p:grpSpPr>
        <p:sp>
          <p:nvSpPr>
            <p:cNvPr id="50" name="Oval 49"/>
            <p:cNvSpPr/>
            <p:nvPr/>
          </p:nvSpPr>
          <p:spPr bwMode="auto">
            <a:xfrm>
              <a:off x="1410358" y="1448011"/>
              <a:ext cx="304964" cy="343967"/>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5</a:t>
              </a:r>
            </a:p>
          </p:txBody>
        </p:sp>
        <p:sp>
          <p:nvSpPr>
            <p:cNvPr id="51" name="TextBox 50"/>
            <p:cNvSpPr txBox="1"/>
            <p:nvPr/>
          </p:nvSpPr>
          <p:spPr>
            <a:xfrm>
              <a:off x="1737725" y="1492568"/>
              <a:ext cx="3520109" cy="480131"/>
            </a:xfrm>
            <a:prstGeom prst="rect">
              <a:avLst/>
            </a:prstGeom>
            <a:solidFill>
              <a:schemeClr val="bg1"/>
            </a:solidFill>
            <a:ln>
              <a:noFill/>
            </a:ln>
          </p:spPr>
          <p:txBody>
            <a:bodyPr wrap="square" rtlCol="0">
              <a:spAutoFit/>
            </a:bodyPr>
            <a:lstStyle/>
            <a:p>
              <a:pPr>
                <a:lnSpc>
                  <a:spcPct val="90000"/>
                </a:lnSpc>
                <a:spcAft>
                  <a:spcPts val="600"/>
                </a:spcAft>
              </a:pPr>
              <a:r>
                <a:rPr lang="en-US" sz="1400" dirty="0">
                  <a:gradFill>
                    <a:gsLst>
                      <a:gs pos="2917">
                        <a:schemeClr val="tx1"/>
                      </a:gs>
                      <a:gs pos="30000">
                        <a:schemeClr val="tx1"/>
                      </a:gs>
                    </a:gsLst>
                    <a:lin ang="5400000" scaled="0"/>
                  </a:gradFill>
                </a:rPr>
                <a:t>CRP configures Hyper-V host for VHD access </a:t>
              </a:r>
              <a:r>
                <a:rPr lang="en-US" sz="1400">
                  <a:gradFill>
                    <a:gsLst>
                      <a:gs pos="2917">
                        <a:schemeClr val="tx1"/>
                      </a:gs>
                      <a:gs pos="30000">
                        <a:schemeClr val="tx1"/>
                      </a:gs>
                    </a:gsLst>
                    <a:lin ang="5400000" scaled="0"/>
                  </a:gradFill>
                </a:rPr>
                <a:t>@ path (B1)</a:t>
              </a:r>
              <a:endParaRPr lang="en-US" sz="1400" dirty="0">
                <a:gradFill>
                  <a:gsLst>
                    <a:gs pos="2917">
                      <a:schemeClr val="tx1"/>
                    </a:gs>
                    <a:gs pos="30000">
                      <a:schemeClr val="tx1"/>
                    </a:gs>
                  </a:gsLst>
                  <a:lin ang="5400000" scaled="0"/>
                </a:gradFill>
              </a:endParaRPr>
            </a:p>
          </p:txBody>
        </p:sp>
      </p:grpSp>
      <p:cxnSp>
        <p:nvCxnSpPr>
          <p:cNvPr id="4" name="Connector: Elbow 3"/>
          <p:cNvCxnSpPr>
            <a:stCxn id="93" idx="2"/>
            <a:endCxn id="100" idx="28"/>
          </p:cNvCxnSpPr>
          <p:nvPr/>
        </p:nvCxnSpPr>
        <p:spPr>
          <a:xfrm rot="5400000">
            <a:off x="8059457" y="3232616"/>
            <a:ext cx="1160940" cy="2822592"/>
          </a:xfrm>
          <a:prstGeom prst="bentConnector2">
            <a:avLst/>
          </a:prstGeom>
          <a:noFill/>
          <a:ln w="38100">
            <a:solidFill>
              <a:schemeClr val="accent5"/>
            </a:solidFill>
            <a:prstDash val="lg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cxnSp>
      <p:grpSp>
        <p:nvGrpSpPr>
          <p:cNvPr id="52" name="Group 51"/>
          <p:cNvGrpSpPr/>
          <p:nvPr/>
        </p:nvGrpSpPr>
        <p:grpSpPr>
          <a:xfrm>
            <a:off x="2941631" y="4343269"/>
            <a:ext cx="3847476" cy="343967"/>
            <a:chOff x="1410358" y="1448011"/>
            <a:chExt cx="3847476" cy="343967"/>
          </a:xfrm>
        </p:grpSpPr>
        <p:sp>
          <p:nvSpPr>
            <p:cNvPr id="55" name="Oval 54"/>
            <p:cNvSpPr/>
            <p:nvPr/>
          </p:nvSpPr>
          <p:spPr bwMode="auto">
            <a:xfrm>
              <a:off x="1410358" y="1448011"/>
              <a:ext cx="304964" cy="343967"/>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4</a:t>
              </a:r>
            </a:p>
          </p:txBody>
        </p:sp>
        <p:sp>
          <p:nvSpPr>
            <p:cNvPr id="56" name="TextBox 55"/>
            <p:cNvSpPr txBox="1"/>
            <p:nvPr/>
          </p:nvSpPr>
          <p:spPr>
            <a:xfrm>
              <a:off x="1737725" y="1492568"/>
              <a:ext cx="3520109" cy="286232"/>
            </a:xfrm>
            <a:prstGeom prst="rect">
              <a:avLst/>
            </a:prstGeom>
            <a:solidFill>
              <a:schemeClr val="bg1"/>
            </a:solidFill>
            <a:ln>
              <a:noFill/>
            </a:ln>
          </p:spPr>
          <p:txBody>
            <a:bodyPr wrap="square" rtlCol="0">
              <a:spAutoFit/>
            </a:bodyPr>
            <a:lstStyle/>
            <a:p>
              <a:pPr>
                <a:lnSpc>
                  <a:spcPct val="90000"/>
                </a:lnSpc>
                <a:spcAft>
                  <a:spcPts val="600"/>
                </a:spcAft>
              </a:pPr>
              <a:r>
                <a:rPr lang="en-US" sz="1400" dirty="0">
                  <a:gradFill>
                    <a:gsLst>
                      <a:gs pos="2917">
                        <a:schemeClr val="tx1"/>
                      </a:gs>
                      <a:gs pos="30000">
                        <a:schemeClr val="tx1"/>
                      </a:gs>
                    </a:gsLst>
                    <a:lin ang="5400000" scaled="0"/>
                  </a:gradFill>
                </a:rPr>
                <a:t>CRP asks SRP to copy from K to path(B1)</a:t>
              </a:r>
            </a:p>
          </p:txBody>
        </p:sp>
      </p:grpSp>
    </p:spTree>
    <p:extLst>
      <p:ext uri="{BB962C8B-B14F-4D97-AF65-F5344CB8AC3E}">
        <p14:creationId xmlns:p14="http://schemas.microsoft.com/office/powerpoint/2010/main" val="3541087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75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1"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Effect transition="in" filter="wipe(up)">
                                      <p:cBhvr>
                                        <p:cTn id="18" dur="500"/>
                                        <p:tgtEl>
                                          <p:spTgt spid="10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childTnLst>
                                </p:cTn>
                              </p:par>
                            </p:childTnLst>
                          </p:cTn>
                        </p:par>
                        <p:par>
                          <p:cTn id="26" fill="hold">
                            <p:stCondLst>
                              <p:cond delay="0"/>
                            </p:stCondLst>
                            <p:childTnLst>
                              <p:par>
                                <p:cTn id="27" presetID="26" presetClass="emph" presetSubtype="0" fill="hold" grpId="0" nodeType="afterEffect">
                                  <p:stCondLst>
                                    <p:cond delay="0"/>
                                  </p:stCondLst>
                                  <p:childTnLst>
                                    <p:animEffect transition="out" filter="fade">
                                      <p:cBhvr>
                                        <p:cTn id="28" dur="500" tmFilter="0, 0; .2, .5; .8, .5; 1, 0"/>
                                        <p:tgtEl>
                                          <p:spTgt spid="104"/>
                                        </p:tgtEl>
                                      </p:cBhvr>
                                    </p:animEffect>
                                    <p:animScale>
                                      <p:cBhvr>
                                        <p:cTn id="29" dur="250" autoRev="1" fill="hold"/>
                                        <p:tgtEl>
                                          <p:spTgt spid="104"/>
                                        </p:tgtEl>
                                      </p:cBhvr>
                                      <p:by x="105000" y="105000"/>
                                    </p:animScale>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22" presetClass="entr" presetSubtype="2"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right)">
                                      <p:cBhvr>
                                        <p:cTn id="36" dur="500"/>
                                        <p:tgtEl>
                                          <p:spTgt spid="32"/>
                                        </p:tgtEl>
                                      </p:cBhvr>
                                    </p:animEffect>
                                  </p:childTnLst>
                                </p:cTn>
                              </p:par>
                            </p:childTnLst>
                          </p:cTn>
                        </p:par>
                        <p:par>
                          <p:cTn id="37" fill="hold">
                            <p:stCondLst>
                              <p:cond delay="500"/>
                            </p:stCondLst>
                            <p:childTnLst>
                              <p:par>
                                <p:cTn id="38" presetID="21" presetClass="entr" presetSubtype="1"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heel(1)">
                                      <p:cBhvr>
                                        <p:cTn id="40" dur="2000"/>
                                        <p:tgtEl>
                                          <p:spTgt spid="46"/>
                                        </p:tgtEl>
                                      </p:cBhvr>
                                    </p:animEffect>
                                  </p:childTnLst>
                                </p:cTn>
                              </p:par>
                            </p:childTnLst>
                          </p:cTn>
                        </p:par>
                        <p:par>
                          <p:cTn id="41" fill="hold">
                            <p:stCondLst>
                              <p:cond delay="2500"/>
                            </p:stCondLst>
                            <p:childTnLst>
                              <p:par>
                                <p:cTn id="42" presetID="21" presetClass="entr" presetSubtype="1" fill="hold" grpId="1"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heel(1)">
                                      <p:cBhvr>
                                        <p:cTn id="44" dur="2000"/>
                                        <p:tgtEl>
                                          <p:spTgt spid="46"/>
                                        </p:tgtEl>
                                      </p:cBhvr>
                                    </p:animEffect>
                                  </p:childTnLst>
                                </p:cTn>
                              </p:par>
                            </p:childTnLst>
                          </p:cTn>
                        </p:par>
                        <p:par>
                          <p:cTn id="45" fill="hold">
                            <p:stCondLst>
                              <p:cond delay="4500"/>
                            </p:stCondLst>
                            <p:childTnLst>
                              <p:par>
                                <p:cTn id="46" presetID="1" presetClass="entr" presetSubtype="0"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par>
                                <p:cTn id="53" presetID="1" presetClass="entr" presetSubtype="0" fill="hold" nodeType="withEffect">
                                  <p:stCondLst>
                                    <p:cond delay="0"/>
                                  </p:stCondLst>
                                  <p:childTnLst>
                                    <p:set>
                                      <p:cBhvr>
                                        <p:cTn id="54" dur="1" fill="hold">
                                          <p:stCondLst>
                                            <p:cond delay="0"/>
                                          </p:stCondLst>
                                        </p:cTn>
                                        <p:tgtEl>
                                          <p:spTgt spid="4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right)">
                                      <p:cBhvr>
                                        <p:cTn id="59" dur="500"/>
                                        <p:tgtEl>
                                          <p:spTgt spid="8"/>
                                        </p:tgtEl>
                                      </p:cBhvr>
                                    </p:animEffect>
                                  </p:childTnLst>
                                </p:cTn>
                              </p:par>
                              <p:par>
                                <p:cTn id="60" presetID="22" presetClass="entr" presetSubtype="2" fill="hold" nodeType="with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wipe(right)">
                                      <p:cBhvr>
                                        <p:cTn id="62" dur="500"/>
                                        <p:tgtEl>
                                          <p:spTgt spid="10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down)">
                                      <p:cBhvr>
                                        <p:cTn id="67" dur="500"/>
                                        <p:tgtEl>
                                          <p:spTgt spid="5"/>
                                        </p:tgtEl>
                                      </p:cBhvr>
                                    </p:animEffect>
                                  </p:childTnLst>
                                </p:cTn>
                              </p:par>
                              <p:par>
                                <p:cTn id="68" presetID="22" presetClass="entr" presetSubtype="4" fill="hold" nodeType="withEffect">
                                  <p:stCondLst>
                                    <p:cond delay="0"/>
                                  </p:stCondLst>
                                  <p:childTnLst>
                                    <p:set>
                                      <p:cBhvr>
                                        <p:cTn id="69" dur="1" fill="hold">
                                          <p:stCondLst>
                                            <p:cond delay="0"/>
                                          </p:stCondLst>
                                        </p:cTn>
                                        <p:tgtEl>
                                          <p:spTgt spid="115"/>
                                        </p:tgtEl>
                                        <p:attrNameLst>
                                          <p:attrName>style.visibility</p:attrName>
                                        </p:attrNameLst>
                                      </p:cBhvr>
                                      <p:to>
                                        <p:strVal val="visible"/>
                                      </p:to>
                                    </p:set>
                                    <p:animEffect transition="in" filter="wipe(down)">
                                      <p:cBhvr>
                                        <p:cTn id="7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2" grpId="0" animBg="1"/>
      <p:bldP spid="47" grpId="0"/>
      <p:bldP spid="46" grpId="0" animBg="1"/>
      <p:bldP spid="46" grpId="1" animBg="1"/>
      <p:bldP spid="6" grpId="0" animBg="1"/>
      <p:bldP spid="1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TP2: differences against Azure Storage</a:t>
            </a:r>
          </a:p>
        </p:txBody>
      </p:sp>
      <p:sp>
        <p:nvSpPr>
          <p:cNvPr id="4" name="Text Placeholder 3"/>
          <p:cNvSpPr>
            <a:spLocks noGrp="1"/>
          </p:cNvSpPr>
          <p:nvPr>
            <p:ph type="body" sz="quarter" idx="10"/>
          </p:nvPr>
        </p:nvSpPr>
        <p:spPr>
          <a:xfrm>
            <a:off x="274638" y="1212851"/>
            <a:ext cx="11887200" cy="5393338"/>
          </a:xfrm>
        </p:spPr>
        <p:txBody>
          <a:bodyPr>
            <a:normAutofit lnSpcReduction="10000"/>
          </a:bodyPr>
          <a:lstStyle/>
          <a:p>
            <a:r>
              <a:rPr lang="en-US" dirty="0"/>
              <a:t>No </a:t>
            </a:r>
            <a:r>
              <a:rPr lang="en-US" dirty="0" err="1"/>
              <a:t>Standard_RAGRS</a:t>
            </a:r>
            <a:r>
              <a:rPr lang="en-US" dirty="0"/>
              <a:t> or </a:t>
            </a:r>
            <a:r>
              <a:rPr lang="en-US" dirty="0" err="1"/>
              <a:t>Standard_GRS</a:t>
            </a:r>
            <a:endParaRPr lang="en-US" dirty="0"/>
          </a:p>
          <a:p>
            <a:pPr lvl="1"/>
            <a:endParaRPr lang="en-US" dirty="0"/>
          </a:p>
          <a:p>
            <a:r>
              <a:rPr lang="en-US" dirty="0" err="1"/>
              <a:t>Premium_LRS</a:t>
            </a:r>
            <a:r>
              <a:rPr lang="en-US" dirty="0"/>
              <a:t>: no performance limits or guarantees</a:t>
            </a:r>
          </a:p>
          <a:p>
            <a:pPr lvl="1"/>
            <a:endParaRPr lang="en-US" dirty="0"/>
          </a:p>
          <a:p>
            <a:r>
              <a:rPr lang="en-US" dirty="0"/>
              <a:t>No Azure Files yet</a:t>
            </a:r>
          </a:p>
          <a:p>
            <a:pPr lvl="1"/>
            <a:endParaRPr lang="en-US" dirty="0"/>
          </a:p>
          <a:p>
            <a:r>
              <a:rPr lang="en-US" dirty="0"/>
              <a:t>Usage meter differences</a:t>
            </a:r>
          </a:p>
          <a:p>
            <a:pPr lvl="1"/>
            <a:r>
              <a:rPr lang="en-US" dirty="0"/>
              <a:t>No IaaS transactions in Storage Transactions </a:t>
            </a:r>
          </a:p>
          <a:p>
            <a:pPr lvl="1"/>
            <a:r>
              <a:rPr lang="en-US" dirty="0"/>
              <a:t>No internal vs. external traffic distinction in Data Transfer</a:t>
            </a:r>
          </a:p>
          <a:p>
            <a:pPr lvl="1"/>
            <a:endParaRPr lang="en-US" dirty="0"/>
          </a:p>
          <a:p>
            <a:r>
              <a:rPr lang="en-US" dirty="0"/>
              <a:t>No account type change, or custom domains</a:t>
            </a:r>
          </a:p>
        </p:txBody>
      </p:sp>
    </p:spTree>
    <p:extLst>
      <p:ext uri="{BB962C8B-B14F-4D97-AF65-F5344CB8AC3E}">
        <p14:creationId xmlns:p14="http://schemas.microsoft.com/office/powerpoint/2010/main" val="282295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rgbClr val="777777"/>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2" end="2"/>
                                            </p:txEl>
                                          </p:spTgt>
                                        </p:tgtEl>
                                        <p:attrNameLst>
                                          <p:attrName>ppt_c</p:attrName>
                                        </p:attrNameLst>
                                      </p:cBhvr>
                                      <p:to>
                                        <a:srgbClr val="777777"/>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4" end="4"/>
                                            </p:txEl>
                                          </p:spTgt>
                                        </p:tgtEl>
                                        <p:attrNameLst>
                                          <p:attrName>ppt_c</p:attrName>
                                        </p:attrNameLst>
                                      </p:cBhvr>
                                      <p:to>
                                        <a:srgbClr val="777777"/>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6" end="6"/>
                                            </p:txEl>
                                          </p:spTgt>
                                        </p:tgtEl>
                                        <p:attrNameLst>
                                          <p:attrName>ppt_c</p:attrName>
                                        </p:attrNameLst>
                                      </p:cBhvr>
                                      <p:to>
                                        <a:srgbClr val="777777"/>
                                      </p:to>
                                    </p:animClr>
                                  </p:sub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7" end="7"/>
                                            </p:txEl>
                                          </p:spTgt>
                                        </p:tgtEl>
                                        <p:attrNameLst>
                                          <p:attrName>ppt_c</p:attrName>
                                        </p:attrNameLst>
                                      </p:cBhvr>
                                      <p:to>
                                        <a:srgbClr val="777777"/>
                                      </p:to>
                                    </p:animClr>
                                  </p:subTnLst>
                                </p:cTn>
                              </p:par>
                              <p:par>
                                <p:cTn id="21" presetID="1" presetClass="entr" presetSubtype="0" fill="hold" grpId="0"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8" end="8"/>
                                            </p:txEl>
                                          </p:spTgt>
                                        </p:tgtEl>
                                        <p:attrNameLst>
                                          <p:attrName>ppt_c</p:attrName>
                                        </p:attrNameLst>
                                      </p:cBhvr>
                                      <p:to>
                                        <a:srgbClr val="777777"/>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TP2: deployment and configuration guidance</a:t>
            </a:r>
          </a:p>
        </p:txBody>
      </p:sp>
      <p:sp>
        <p:nvSpPr>
          <p:cNvPr id="4" name="Text Placeholder 3"/>
          <p:cNvSpPr>
            <a:spLocks noGrp="1"/>
          </p:cNvSpPr>
          <p:nvPr>
            <p:ph type="body" sz="quarter" idx="10"/>
          </p:nvPr>
        </p:nvSpPr>
        <p:spPr>
          <a:xfrm>
            <a:off x="274638" y="1212851"/>
            <a:ext cx="11887200" cy="5393338"/>
          </a:xfrm>
        </p:spPr>
        <p:txBody>
          <a:bodyPr>
            <a:normAutofit fontScale="92500" lnSpcReduction="10000"/>
          </a:bodyPr>
          <a:lstStyle/>
          <a:p>
            <a:r>
              <a:rPr lang="en-US" dirty="0"/>
              <a:t>Test only!</a:t>
            </a:r>
          </a:p>
          <a:p>
            <a:pPr lvl="1"/>
            <a:endParaRPr lang="en-US" dirty="0"/>
          </a:p>
          <a:p>
            <a:r>
              <a:rPr lang="en-US" dirty="0"/>
              <a:t>Not optimized for performance/scale</a:t>
            </a:r>
          </a:p>
          <a:p>
            <a:pPr lvl="1"/>
            <a:r>
              <a:rPr lang="en-US" dirty="0"/>
              <a:t>But we’d love to hear about your production needs</a:t>
            </a:r>
          </a:p>
          <a:p>
            <a:pPr lvl="1"/>
            <a:endParaRPr lang="en-US" dirty="0"/>
          </a:p>
          <a:p>
            <a:r>
              <a:rPr lang="en-US" dirty="0"/>
              <a:t>Single-node </a:t>
            </a:r>
            <a:r>
              <a:rPr lang="en-US" dirty="0" err="1"/>
              <a:t>hyperconverged</a:t>
            </a:r>
            <a:r>
              <a:rPr lang="en-US" dirty="0"/>
              <a:t> SOFS</a:t>
            </a:r>
          </a:p>
          <a:p>
            <a:pPr lvl="1"/>
            <a:r>
              <a:rPr lang="en-US" dirty="0"/>
              <a:t>DAS storage-only</a:t>
            </a:r>
          </a:p>
          <a:p>
            <a:pPr lvl="1"/>
            <a:endParaRPr lang="en-US" dirty="0"/>
          </a:p>
          <a:p>
            <a:r>
              <a:rPr lang="en-US" dirty="0"/>
              <a:t>Supported API versions with TP2</a:t>
            </a:r>
          </a:p>
          <a:p>
            <a:pPr lvl="1"/>
            <a:r>
              <a:rPr lang="en-US" dirty="0"/>
              <a:t>Azure Storage Client Library: </a:t>
            </a:r>
            <a:r>
              <a:rPr lang="en-US" dirty="0">
                <a:hlinkClick r:id="rId3"/>
              </a:rPr>
              <a:t>Microsoft Azure Storage 6.x .NET SDK</a:t>
            </a:r>
            <a:endParaRPr lang="en-US" dirty="0"/>
          </a:p>
          <a:p>
            <a:pPr lvl="1"/>
            <a:r>
              <a:rPr lang="en-US" dirty="0"/>
              <a:t>Azure Storage data services: </a:t>
            </a:r>
            <a:r>
              <a:rPr lang="en-US" dirty="0">
                <a:hlinkClick r:id="rId4"/>
              </a:rPr>
              <a:t>2015-04-05 REST API version</a:t>
            </a:r>
            <a:endParaRPr lang="en-US" dirty="0"/>
          </a:p>
          <a:p>
            <a:pPr lvl="1"/>
            <a:r>
              <a:rPr lang="en-US" dirty="0"/>
              <a:t>Azure Storage management services: </a:t>
            </a:r>
            <a:r>
              <a:rPr lang="en-US" dirty="0">
                <a:hlinkClick r:id="rId5"/>
              </a:rPr>
              <a:t>2015-05-01-preview</a:t>
            </a:r>
            <a:r>
              <a:rPr lang="en-US" dirty="0"/>
              <a:t> and </a:t>
            </a:r>
            <a:r>
              <a:rPr lang="en-US" dirty="0">
                <a:hlinkClick r:id="rId6"/>
              </a:rPr>
              <a:t>2015-06-15</a:t>
            </a:r>
            <a:endParaRPr lang="en-US" dirty="0"/>
          </a:p>
        </p:txBody>
      </p:sp>
    </p:spTree>
    <p:extLst>
      <p:ext uri="{BB962C8B-B14F-4D97-AF65-F5344CB8AC3E}">
        <p14:creationId xmlns:p14="http://schemas.microsoft.com/office/powerpoint/2010/main" val="1724252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rgbClr val="777777"/>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2" end="2"/>
                                            </p:txEl>
                                          </p:spTgt>
                                        </p:tgtEl>
                                        <p:attrNameLst>
                                          <p:attrName>ppt_c</p:attrName>
                                        </p:attrNameLst>
                                      </p:cBhvr>
                                      <p:to>
                                        <a:srgbClr val="777777"/>
                                      </p:to>
                                    </p:animClr>
                                  </p:sub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3" end="3"/>
                                            </p:txEl>
                                          </p:spTgt>
                                        </p:tgtEl>
                                        <p:attrNameLst>
                                          <p:attrName>ppt_c</p:attrName>
                                        </p:attrNameLst>
                                      </p:cBhvr>
                                      <p:to>
                                        <a:srgbClr val="777777"/>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5" end="5"/>
                                            </p:txEl>
                                          </p:spTgt>
                                        </p:tgtEl>
                                        <p:attrNameLst>
                                          <p:attrName>ppt_c</p:attrName>
                                        </p:attrNameLst>
                                      </p:cBhvr>
                                      <p:to>
                                        <a:srgbClr val="777777"/>
                                      </p:to>
                                    </p:animClr>
                                  </p:sub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6" end="6"/>
                                            </p:txEl>
                                          </p:spTgt>
                                        </p:tgtEl>
                                        <p:attrNameLst>
                                          <p:attrName>ppt_c</p:attrName>
                                        </p:attrNameLst>
                                      </p:cBhvr>
                                      <p:to>
                                        <a:srgbClr val="777777"/>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9875476" cy="2179058"/>
          </a:xfrm>
        </p:spPr>
        <p:txBody>
          <a:bodyPr/>
          <a:lstStyle/>
          <a:p>
            <a:r>
              <a:rPr lang="en-US" dirty="0"/>
              <a:t>Storage for Azure Stack: Demo</a:t>
            </a:r>
          </a:p>
        </p:txBody>
      </p:sp>
      <p:sp>
        <p:nvSpPr>
          <p:cNvPr id="4" name="Text Placeholder 3"/>
          <p:cNvSpPr>
            <a:spLocks noGrp="1"/>
          </p:cNvSpPr>
          <p:nvPr>
            <p:ph type="body" sz="quarter" idx="12"/>
          </p:nvPr>
        </p:nvSpPr>
        <p:spPr/>
        <p:txBody>
          <a:bodyPr/>
          <a:lstStyle/>
          <a:p>
            <a:r>
              <a:rPr lang="en-US" dirty="0"/>
              <a:t>Mallikarjun</a:t>
            </a:r>
          </a:p>
        </p:txBody>
      </p:sp>
    </p:spTree>
    <p:extLst>
      <p:ext uri="{BB962C8B-B14F-4D97-AF65-F5344CB8AC3E}">
        <p14:creationId xmlns:p14="http://schemas.microsoft.com/office/powerpoint/2010/main" val="29825836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gnite-StorageIaaS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5363" y="0"/>
            <a:ext cx="12511838" cy="7112045"/>
          </a:xfrm>
          <a:prstGeom prst="rect">
            <a:avLst/>
          </a:prstGeom>
        </p:spPr>
      </p:pic>
    </p:spTree>
    <p:extLst>
      <p:ext uri="{BB962C8B-B14F-4D97-AF65-F5344CB8AC3E}">
        <p14:creationId xmlns:p14="http://schemas.microsoft.com/office/powerpoint/2010/main" val="64561175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a:t>Networking</a:t>
            </a:r>
          </a:p>
        </p:txBody>
      </p:sp>
    </p:spTree>
    <p:extLst>
      <p:ext uri="{BB962C8B-B14F-4D97-AF65-F5344CB8AC3E}">
        <p14:creationId xmlns:p14="http://schemas.microsoft.com/office/powerpoint/2010/main" val="221226789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6" name="Title 1"/>
          <p:cNvSpPr txBox="1">
            <a:spLocks/>
          </p:cNvSpPr>
          <p:nvPr/>
        </p:nvSpPr>
        <p:spPr>
          <a:xfrm>
            <a:off x="467184" y="302772"/>
            <a:ext cx="6898589" cy="73645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endParaRPr kumimoji="0" lang="en-US" sz="4312"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7" name="Text Placeholder 2"/>
          <p:cNvSpPr txBox="1">
            <a:spLocks/>
          </p:cNvSpPr>
          <p:nvPr/>
        </p:nvSpPr>
        <p:spPr>
          <a:xfrm>
            <a:off x="198437" y="1466734"/>
            <a:ext cx="6784075" cy="5228403"/>
          </a:xfrm>
          <a:prstGeom prst="rect">
            <a:avLst/>
          </a:prstGeom>
        </p:spPr>
        <p:txBody>
          <a:bodyPr vert="horz" wrap="square" lIns="179233" tIns="143387" rIns="179233" bIns="121886"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081" marR="0" lvl="0" indent="-336081"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Char char="§"/>
              <a:tabLst/>
              <a:defRPr/>
            </a:pP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Network resource creation that is consistent with Azure</a:t>
            </a:r>
          </a:p>
          <a:p>
            <a:pPr marL="336081" marR="0" lvl="0" indent="-336081"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Char char="§"/>
              <a:tabLst/>
              <a:defRPr/>
            </a:pPr>
            <a:endPar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336081" marR="0" lvl="0" indent="-336081"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Char char="§"/>
              <a:tabLst/>
              <a:defRPr/>
            </a:pP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Brings the power of the new </a:t>
            </a:r>
            <a:r>
              <a:rPr kumimoji="0" lang="en-US" sz="196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Microsoft Software Defined Networking </a:t>
            </a: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(SDN) stack to Azure Stack</a:t>
            </a:r>
          </a:p>
          <a:p>
            <a:pPr marL="0" marR="0" lvl="0" indent="0"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None/>
              <a:tabLst/>
              <a:defRPr/>
            </a:pPr>
            <a:endPar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336081" marR="0" lvl="0" indent="-336081"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Char char="§"/>
              <a:tabLst/>
              <a:defRPr/>
            </a:pP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Embraces industry standards like VXLAN and OVSDB</a:t>
            </a:r>
          </a:p>
          <a:p>
            <a:pPr marL="0" marR="0" lvl="0" indent="0"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None/>
              <a:tabLst/>
              <a:defRPr/>
            </a:pPr>
            <a:endPar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336081" marR="0" lvl="0" indent="-336081"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Char char="§"/>
              <a:tabLst/>
              <a:defRPr/>
            </a:pP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Incorporates technologies directly from Azure such as the Software Load Balancer (SLB) and the Virtual Filtering Platform (VFP) </a:t>
            </a:r>
            <a:r>
              <a:rPr kumimoji="0" lang="en-US" sz="1960" b="0" i="0" u="none" strike="noStrike" kern="1200" cap="none" spc="0" normalizeH="0" baseline="0" noProof="0" dirty="0" err="1">
                <a:ln>
                  <a:noFill/>
                </a:ln>
                <a:solidFill>
                  <a:srgbClr val="FFFFFF"/>
                </a:solidFill>
                <a:effectLst/>
                <a:uLnTx/>
                <a:uFillTx/>
                <a:latin typeface="Segoe UI" panose="020B0502040204020203" pitchFamily="34" charset="0"/>
                <a:ea typeface="+mn-ea"/>
                <a:cs typeface="Segoe UI" panose="020B0502040204020203" pitchFamily="34" charset="0"/>
              </a:rPr>
              <a:t>vSwitch</a:t>
            </a: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 extension that proven reliable, robust and scalable</a:t>
            </a:r>
          </a:p>
          <a:p>
            <a:pPr marL="0" marR="0" lvl="0" indent="0"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None/>
              <a:tabLst/>
              <a:defRPr/>
            </a:pPr>
            <a:endPar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336081" marR="0" lvl="0" indent="-336081" algn="l" defTabSz="914191" rtl="0" eaLnBrk="1" fontAlgn="auto" latinLnBrk="0" hangingPunct="1">
              <a:lnSpc>
                <a:spcPct val="90000"/>
              </a:lnSpc>
              <a:spcBef>
                <a:spcPts val="0"/>
              </a:spcBef>
              <a:spcAft>
                <a:spcPts val="0"/>
              </a:spcAft>
              <a:buClr>
                <a:srgbClr val="FFFFFF"/>
              </a:buClr>
              <a:buSzPct val="90000"/>
              <a:buFont typeface="Wingdings" panose="05000000000000000000" pitchFamily="2" charset="2"/>
              <a:buChar char="§"/>
              <a:tabLst/>
              <a:defRPr/>
            </a:pPr>
            <a:r>
              <a:rPr kumimoji="0" lang="en-US" sz="196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Leverages investments in Windows Server 2016 such as Packet Direct, Switch Embedded Teaming (SET), converged NIC, offloads and more for datapath at cloud scale.</a:t>
            </a:r>
          </a:p>
        </p:txBody>
      </p:sp>
      <p:pic>
        <p:nvPicPr>
          <p:cNvPr id="8" name="Picture 7"/>
          <p:cNvPicPr>
            <a:picLocks noChangeAspect="1"/>
          </p:cNvPicPr>
          <p:nvPr/>
        </p:nvPicPr>
        <p:blipFill rotWithShape="1">
          <a:blip r:embed="rId2"/>
          <a:srcRect l="15143"/>
          <a:stretch/>
        </p:blipFill>
        <p:spPr>
          <a:xfrm>
            <a:off x="7132508" y="497"/>
            <a:ext cx="5287673" cy="6993533"/>
          </a:xfrm>
          <a:prstGeom prst="rect">
            <a:avLst/>
          </a:prstGeom>
        </p:spPr>
      </p:pic>
      <p:sp>
        <p:nvSpPr>
          <p:cNvPr id="9" name="Title 7"/>
          <p:cNvSpPr txBox="1">
            <a:spLocks/>
          </p:cNvSpPr>
          <p:nvPr/>
        </p:nvSpPr>
        <p:spPr>
          <a:xfrm>
            <a:off x="198437" y="-7938"/>
            <a:ext cx="6659873" cy="1172397"/>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dirty="0">
                <a:ln w="3175">
                  <a:noFill/>
                </a:ln>
                <a:solidFill>
                  <a:srgbClr val="FFFFFF"/>
                </a:solidFill>
                <a:effectLst/>
                <a:uLnTx/>
                <a:uFillTx/>
                <a:latin typeface="Segoe UI Light"/>
                <a:ea typeface="+mn-ea"/>
                <a:cs typeface="Segoe UI" pitchFamily="34" charset="0"/>
              </a:rPr>
              <a:t>Azure Stack Networking</a:t>
            </a:r>
            <a:br>
              <a:rPr kumimoji="0" lang="en-US" sz="3876" b="0" i="0" u="none" strike="noStrike" kern="1200" cap="none" spc="-102" normalizeH="0" baseline="0" noProof="0" dirty="0">
                <a:ln w="3175">
                  <a:noFill/>
                </a:ln>
                <a:solidFill>
                  <a:srgbClr val="FFFFFF"/>
                </a:solidFill>
                <a:effectLst/>
                <a:uLnTx/>
                <a:uFillTx/>
                <a:latin typeface="Segoe UI Light"/>
                <a:ea typeface="+mn-ea"/>
                <a:cs typeface="Segoe UI" pitchFamily="34" charset="0"/>
              </a:rPr>
            </a:br>
            <a:r>
              <a:rPr kumimoji="0" lang="en-US" sz="3876" b="0" i="0" u="none" strike="noStrike" kern="1200" cap="none" spc="-102" normalizeH="0" baseline="0" noProof="0" dirty="0">
                <a:ln w="3175">
                  <a:noFill/>
                </a:ln>
                <a:solidFill>
                  <a:srgbClr val="FFFFFF"/>
                </a:solidFill>
                <a:effectLst/>
                <a:uLnTx/>
                <a:uFillTx/>
                <a:latin typeface="Segoe UI Light"/>
                <a:ea typeface="+mn-ea"/>
                <a:cs typeface="Segoe UI" pitchFamily="34" charset="0"/>
              </a:rPr>
              <a:t>The Best of Both Worlds</a:t>
            </a:r>
            <a:br>
              <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rPr>
            </a:br>
            <a:endPar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Tree>
    <p:extLst>
      <p:ext uri="{BB962C8B-B14F-4D97-AF65-F5344CB8AC3E}">
        <p14:creationId xmlns:p14="http://schemas.microsoft.com/office/powerpoint/2010/main" val="32099154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Solution View</a:t>
            </a:r>
          </a:p>
        </p:txBody>
      </p:sp>
      <p:sp>
        <p:nvSpPr>
          <p:cNvPr id="3" name="Rectangle 2"/>
          <p:cNvSpPr/>
          <p:nvPr/>
        </p:nvSpPr>
        <p:spPr bwMode="auto">
          <a:xfrm>
            <a:off x="959851" y="2077064"/>
            <a:ext cx="8686900" cy="4315388"/>
          </a:xfrm>
          <a:prstGeom prst="rect">
            <a:avLst/>
          </a:prstGeom>
          <a:solidFill>
            <a:srgbClr val="0072C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Rectangle 3"/>
          <p:cNvSpPr/>
          <p:nvPr/>
        </p:nvSpPr>
        <p:spPr bwMode="auto">
          <a:xfrm>
            <a:off x="1112228" y="5302051"/>
            <a:ext cx="8388100" cy="938022"/>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Box 4"/>
          <p:cNvSpPr txBox="1"/>
          <p:nvPr/>
        </p:nvSpPr>
        <p:spPr>
          <a:xfrm>
            <a:off x="1126566" y="5366665"/>
            <a:ext cx="1830169" cy="803904"/>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Cloud Infrastructure</a:t>
            </a:r>
          </a:p>
        </p:txBody>
      </p:sp>
      <p:sp>
        <p:nvSpPr>
          <p:cNvPr id="6" name="Rectangle 5"/>
          <p:cNvSpPr/>
          <p:nvPr/>
        </p:nvSpPr>
        <p:spPr bwMode="auto">
          <a:xfrm>
            <a:off x="2948789" y="5767688"/>
            <a:ext cx="2109689"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Compute</a:t>
            </a:r>
          </a:p>
        </p:txBody>
      </p:sp>
      <p:sp>
        <p:nvSpPr>
          <p:cNvPr id="7" name="Rectangle 6"/>
          <p:cNvSpPr/>
          <p:nvPr/>
        </p:nvSpPr>
        <p:spPr bwMode="auto">
          <a:xfrm>
            <a:off x="5121197" y="5767687"/>
            <a:ext cx="2109689"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Storage</a:t>
            </a:r>
          </a:p>
        </p:txBody>
      </p:sp>
      <p:sp>
        <p:nvSpPr>
          <p:cNvPr id="8" name="Rectangle 7"/>
          <p:cNvSpPr/>
          <p:nvPr/>
        </p:nvSpPr>
        <p:spPr bwMode="auto">
          <a:xfrm>
            <a:off x="7303826" y="5767686"/>
            <a:ext cx="2105051"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Networking</a:t>
            </a:r>
          </a:p>
        </p:txBody>
      </p:sp>
      <p:sp>
        <p:nvSpPr>
          <p:cNvPr id="9" name="Rectangle 8"/>
          <p:cNvSpPr/>
          <p:nvPr/>
        </p:nvSpPr>
        <p:spPr bwMode="auto">
          <a:xfrm>
            <a:off x="2943033" y="5368706"/>
            <a:ext cx="6460087"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5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Infrastructure Management</a:t>
            </a:r>
          </a:p>
        </p:txBody>
      </p:sp>
      <p:sp>
        <p:nvSpPr>
          <p:cNvPr id="10" name="Rectangle 9"/>
          <p:cNvSpPr/>
          <p:nvPr/>
        </p:nvSpPr>
        <p:spPr bwMode="auto">
          <a:xfrm>
            <a:off x="1102395" y="3620056"/>
            <a:ext cx="8397933" cy="1624156"/>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Rectangle 10"/>
          <p:cNvSpPr/>
          <p:nvPr/>
        </p:nvSpPr>
        <p:spPr bwMode="auto">
          <a:xfrm>
            <a:off x="959848" y="1049522"/>
            <a:ext cx="8686902" cy="957299"/>
          </a:xfrm>
          <a:prstGeom prst="rect">
            <a:avLst/>
          </a:prstGeom>
          <a:solidFill>
            <a:srgbClr val="0072C6">
              <a:lumMod val="20000"/>
              <a:lumOff val="80000"/>
            </a:srgbClr>
          </a:solidFill>
          <a:ln w="76200"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Rectangle 11"/>
          <p:cNvSpPr/>
          <p:nvPr/>
        </p:nvSpPr>
        <p:spPr bwMode="auto">
          <a:xfrm>
            <a:off x="2945825" y="4759351"/>
            <a:ext cx="6460087" cy="392740"/>
          </a:xfrm>
          <a:prstGeom prst="rect">
            <a:avLst/>
          </a:prstGeom>
          <a:solidFill>
            <a:srgbClr val="3D6546"/>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Foundational Services</a:t>
            </a:r>
          </a:p>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0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Compute | Storage | Networking | Key Vault</a:t>
            </a:r>
            <a:endParaRPr kumimoji="0" lang="en-US" sz="11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
        <p:nvSpPr>
          <p:cNvPr id="13" name="Rectangle 12"/>
          <p:cNvSpPr/>
          <p:nvPr/>
        </p:nvSpPr>
        <p:spPr bwMode="auto">
          <a:xfrm>
            <a:off x="2943033" y="4270967"/>
            <a:ext cx="6460088" cy="426403"/>
          </a:xfrm>
          <a:prstGeom prst="rect">
            <a:avLst/>
          </a:prstGeom>
          <a:solidFill>
            <a:srgbClr val="68217A">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Additional Services</a:t>
            </a:r>
          </a:p>
        </p:txBody>
      </p:sp>
      <p:sp>
        <p:nvSpPr>
          <p:cNvPr id="14" name="Rectangle 13"/>
          <p:cNvSpPr/>
          <p:nvPr/>
        </p:nvSpPr>
        <p:spPr bwMode="auto">
          <a:xfrm>
            <a:off x="2956735" y="3771479"/>
            <a:ext cx="6446386" cy="441798"/>
          </a:xfrm>
          <a:prstGeom prst="rect">
            <a:avLst/>
          </a:prstGeom>
          <a:solidFill>
            <a:srgbClr val="E81123">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Core Services</a:t>
            </a:r>
          </a:p>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0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Identity | Subscriptions | RBAC | Gallery | Metrics | Usage</a:t>
            </a:r>
          </a:p>
        </p:txBody>
      </p:sp>
      <p:sp>
        <p:nvSpPr>
          <p:cNvPr id="15" name="Up-Down Arrow 130"/>
          <p:cNvSpPr/>
          <p:nvPr/>
        </p:nvSpPr>
        <p:spPr bwMode="auto">
          <a:xfrm>
            <a:off x="8809206" y="4065980"/>
            <a:ext cx="228567" cy="347196"/>
          </a:xfrm>
          <a:prstGeom prst="upDownArrow">
            <a:avLst/>
          </a:prstGeom>
          <a:solidFill>
            <a:srgbClr val="00BCF2">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Up-Down Arrow 131"/>
          <p:cNvSpPr/>
          <p:nvPr/>
        </p:nvSpPr>
        <p:spPr bwMode="auto">
          <a:xfrm>
            <a:off x="8814362" y="4552114"/>
            <a:ext cx="228567" cy="347196"/>
          </a:xfrm>
          <a:prstGeom prst="upDownArrow">
            <a:avLst/>
          </a:prstGeom>
          <a:solidFill>
            <a:srgbClr val="00BCF2">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TextBox 16"/>
          <p:cNvSpPr txBox="1"/>
          <p:nvPr/>
        </p:nvSpPr>
        <p:spPr>
          <a:xfrm>
            <a:off x="1126567" y="3920193"/>
            <a:ext cx="1816465" cy="1058166"/>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Extensible Service Framework</a:t>
            </a:r>
          </a:p>
        </p:txBody>
      </p:sp>
      <p:sp>
        <p:nvSpPr>
          <p:cNvPr id="18" name="Rectangle 17"/>
          <p:cNvSpPr/>
          <p:nvPr/>
        </p:nvSpPr>
        <p:spPr bwMode="auto">
          <a:xfrm>
            <a:off x="1090657" y="2178779"/>
            <a:ext cx="8414999" cy="631182"/>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TextBox 18"/>
          <p:cNvSpPr txBox="1"/>
          <p:nvPr/>
        </p:nvSpPr>
        <p:spPr>
          <a:xfrm>
            <a:off x="1105523" y="2116362"/>
            <a:ext cx="1837509" cy="803904"/>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End User Experiences</a:t>
            </a:r>
          </a:p>
        </p:txBody>
      </p:sp>
      <p:sp>
        <p:nvSpPr>
          <p:cNvPr id="20" name="TextBox 19"/>
          <p:cNvSpPr txBox="1"/>
          <p:nvPr/>
        </p:nvSpPr>
        <p:spPr>
          <a:xfrm>
            <a:off x="1065671" y="1028632"/>
            <a:ext cx="1929022" cy="1064713"/>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0072C6"/>
                </a:solidFill>
                <a:effectLst/>
                <a:uLnTx/>
                <a:uFillTx/>
                <a:latin typeface="Segoe UI Light" panose="020B0502040204020203" pitchFamily="34" charset="0"/>
                <a:ea typeface="+mn-ea"/>
                <a:cs typeface="Segoe UI Light" panose="020B0502040204020203" pitchFamily="34" charset="0"/>
              </a:rPr>
              <a:t>Guest Workload Resources</a:t>
            </a:r>
          </a:p>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199" b="0" i="0" u="none" strike="noStrike" kern="1200" cap="none" spc="0" normalizeH="0" baseline="0" noProof="0" dirty="0">
                <a:ln>
                  <a:noFill/>
                </a:ln>
                <a:solidFill>
                  <a:srgbClr val="0072C6"/>
                </a:solidFill>
                <a:effectLst/>
                <a:uLnTx/>
                <a:uFillTx/>
                <a:latin typeface="Segoe UI Light" panose="020B0502040204020203" pitchFamily="34" charset="0"/>
                <a:ea typeface="+mn-ea"/>
                <a:cs typeface="Segoe UI Light" panose="020B0502040204020203" pitchFamily="34" charset="0"/>
              </a:rPr>
              <a:t>(IaaS + PaaS)</a:t>
            </a:r>
          </a:p>
        </p:txBody>
      </p:sp>
      <p:sp>
        <p:nvSpPr>
          <p:cNvPr id="21" name="Down Arrow 136"/>
          <p:cNvSpPr/>
          <p:nvPr/>
        </p:nvSpPr>
        <p:spPr bwMode="auto">
          <a:xfrm rot="5400000">
            <a:off x="10599101" y="2821654"/>
            <a:ext cx="306534" cy="3276137"/>
          </a:xfrm>
          <a:prstGeom prst="downArrow">
            <a:avLst>
              <a:gd name="adj1" fmla="val 50000"/>
              <a:gd name="adj2" fmla="val 142055"/>
            </a:avLst>
          </a:prstGeom>
          <a:solidFill>
            <a:srgbClr val="B957D2"/>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21"/>
          <p:cNvSpPr/>
          <p:nvPr/>
        </p:nvSpPr>
        <p:spPr bwMode="auto">
          <a:xfrm>
            <a:off x="2949885" y="2291764"/>
            <a:ext cx="6427982" cy="421878"/>
          </a:xfrm>
          <a:prstGeom prst="rect">
            <a:avLst/>
          </a:prstGeom>
          <a:solidFill>
            <a:srgbClr val="00205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Azure Portal | Developer Tools (MSFT &amp; Open Source)</a:t>
            </a:r>
          </a:p>
        </p:txBody>
      </p:sp>
      <p:sp>
        <p:nvSpPr>
          <p:cNvPr id="23" name="Rectangle 22"/>
          <p:cNvSpPr/>
          <p:nvPr/>
        </p:nvSpPr>
        <p:spPr bwMode="auto">
          <a:xfrm>
            <a:off x="1096675" y="2910270"/>
            <a:ext cx="8414999" cy="631182"/>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Rectangle 23"/>
          <p:cNvSpPr/>
          <p:nvPr/>
        </p:nvSpPr>
        <p:spPr bwMode="auto">
          <a:xfrm>
            <a:off x="2955902" y="3023255"/>
            <a:ext cx="6427982" cy="421878"/>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Azure Resource Manager</a:t>
            </a:r>
          </a:p>
        </p:txBody>
      </p:sp>
      <p:sp>
        <p:nvSpPr>
          <p:cNvPr id="25" name="TextBox 24"/>
          <p:cNvSpPr txBox="1"/>
          <p:nvPr/>
        </p:nvSpPr>
        <p:spPr>
          <a:xfrm>
            <a:off x="1111540" y="2846238"/>
            <a:ext cx="1883153" cy="793979"/>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Azure Resource Model</a:t>
            </a:r>
          </a:p>
        </p:txBody>
      </p:sp>
      <p:sp>
        <p:nvSpPr>
          <p:cNvPr id="26" name="TextBox 25"/>
          <p:cNvSpPr txBox="1"/>
          <p:nvPr/>
        </p:nvSpPr>
        <p:spPr>
          <a:xfrm>
            <a:off x="3347920" y="1413574"/>
            <a:ext cx="1684253" cy="718515"/>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Virtual Machines</a:t>
            </a:r>
          </a:p>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04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(Linux or Windows)</a:t>
            </a:r>
          </a:p>
        </p:txBody>
      </p:sp>
      <p:sp>
        <p:nvSpPr>
          <p:cNvPr id="27" name="TextBox 26"/>
          <p:cNvSpPr txBox="1"/>
          <p:nvPr/>
        </p:nvSpPr>
        <p:spPr>
          <a:xfrm>
            <a:off x="6690638" y="970376"/>
            <a:ext cx="1684253" cy="719673"/>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BE65B1"/>
                </a:solidFill>
                <a:effectLst/>
                <a:uLnTx/>
                <a:uFillTx/>
                <a:latin typeface="Segoe UI Light" panose="020B0502040204020203" pitchFamily="34" charset="0"/>
                <a:ea typeface="+mn-ea"/>
                <a:cs typeface="Segoe UI Light" panose="020B0502040204020203" pitchFamily="34" charset="0"/>
              </a:rPr>
              <a:t>Websites</a:t>
            </a:r>
          </a:p>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049" b="0" i="0" u="none" strike="noStrike" kern="1200" cap="none" spc="0" normalizeH="0" baseline="0" noProof="0" dirty="0">
                <a:ln>
                  <a:noFill/>
                </a:ln>
                <a:solidFill>
                  <a:srgbClr val="BE65B1"/>
                </a:solidFill>
                <a:effectLst/>
                <a:uLnTx/>
                <a:uFillTx/>
                <a:latin typeface="Segoe UI Light" panose="020B0502040204020203" pitchFamily="34" charset="0"/>
                <a:ea typeface="+mn-ea"/>
                <a:cs typeface="Segoe UI Light" panose="020B0502040204020203" pitchFamily="34" charset="0"/>
              </a:rPr>
              <a:t>(.NET, PHP, Python … )</a:t>
            </a:r>
          </a:p>
        </p:txBody>
      </p:sp>
      <p:sp>
        <p:nvSpPr>
          <p:cNvPr id="28" name="TextBox 27"/>
          <p:cNvSpPr txBox="1"/>
          <p:nvPr/>
        </p:nvSpPr>
        <p:spPr>
          <a:xfrm>
            <a:off x="5559872" y="1550712"/>
            <a:ext cx="1684253" cy="489253"/>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Virtual Networks</a:t>
            </a:r>
            <a:endParaRPr kumimoji="0" lang="en-US" sz="104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endParaRPr>
          </a:p>
        </p:txBody>
      </p:sp>
      <p:sp>
        <p:nvSpPr>
          <p:cNvPr id="29" name="TextBox 28"/>
          <p:cNvSpPr txBox="1"/>
          <p:nvPr/>
        </p:nvSpPr>
        <p:spPr>
          <a:xfrm>
            <a:off x="7779801" y="1413241"/>
            <a:ext cx="1684253" cy="690637"/>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B957D2"/>
                </a:solidFill>
                <a:effectLst/>
                <a:uLnTx/>
                <a:uFillTx/>
                <a:latin typeface="Segoe UI Light" panose="020B0502040204020203" pitchFamily="34" charset="0"/>
                <a:ea typeface="+mn-ea"/>
                <a:cs typeface="Segoe UI Light" panose="020B0502040204020203" pitchFamily="34" charset="0"/>
              </a:rPr>
              <a:t>Service Fabric Clusters</a:t>
            </a:r>
            <a:endParaRPr kumimoji="0" lang="en-US" sz="1049" b="0" i="0" u="none" strike="noStrike" kern="1200" cap="none" spc="0" normalizeH="0" baseline="0" noProof="0" dirty="0">
              <a:ln>
                <a:noFill/>
              </a:ln>
              <a:solidFill>
                <a:srgbClr val="B957D2"/>
              </a:solidFill>
              <a:effectLst/>
              <a:uLnTx/>
              <a:uFillTx/>
              <a:latin typeface="Segoe UI Light" panose="020B0502040204020203" pitchFamily="34" charset="0"/>
              <a:ea typeface="+mn-ea"/>
              <a:cs typeface="Segoe UI Light" panose="020B0502040204020203" pitchFamily="34" charset="0"/>
            </a:endParaRPr>
          </a:p>
        </p:txBody>
      </p:sp>
      <p:sp>
        <p:nvSpPr>
          <p:cNvPr id="30" name="TextBox 29"/>
          <p:cNvSpPr txBox="1"/>
          <p:nvPr/>
        </p:nvSpPr>
        <p:spPr>
          <a:xfrm>
            <a:off x="4738577" y="963440"/>
            <a:ext cx="1245558" cy="690637"/>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Storage Blobs</a:t>
            </a:r>
            <a:endParaRPr kumimoji="0" lang="en-US" sz="104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endParaRPr>
          </a:p>
        </p:txBody>
      </p:sp>
      <p:pic>
        <p:nvPicPr>
          <p:cNvPr id="31" name="Picture 30"/>
          <p:cNvPicPr>
            <a:picLocks noChangeAspect="1"/>
          </p:cNvPicPr>
          <p:nvPr/>
        </p:nvPicPr>
        <p:blipFill>
          <a:blip r:embed="rId2" cstate="print">
            <a:duotone>
              <a:prstClr val="black"/>
              <a:srgbClr val="00B050">
                <a:tint val="45000"/>
                <a:satMod val="400000"/>
              </a:srgbClr>
            </a:duotone>
            <a:extLst>
              <a:ext uri="{28A0092B-C50C-407E-A947-70E740481C1C}">
                <a14:useLocalDpi xmlns:a14="http://schemas.microsoft.com/office/drawing/2010/main" val="0"/>
              </a:ext>
            </a:extLst>
          </a:blip>
          <a:stretch>
            <a:fillRect/>
          </a:stretch>
        </p:blipFill>
        <p:spPr>
          <a:xfrm>
            <a:off x="3953271" y="1145976"/>
            <a:ext cx="380761" cy="380762"/>
          </a:xfrm>
          <a:prstGeom prst="rect">
            <a:avLst/>
          </a:prstGeom>
          <a:ln>
            <a:noFill/>
          </a:ln>
        </p:spPr>
      </p:pic>
      <p:pic>
        <p:nvPicPr>
          <p:cNvPr id="32" name="Picture 31"/>
          <p:cNvPicPr>
            <a:picLocks noChangeAspect="1"/>
          </p:cNvPicPr>
          <p:nvPr/>
        </p:nvPicPr>
        <p:blipFill>
          <a:blip r:embed="rId3" cstate="print">
            <a:duotone>
              <a:prstClr val="black"/>
              <a:srgbClr val="00BCF2">
                <a:tint val="45000"/>
                <a:satMod val="400000"/>
              </a:srgbClr>
            </a:duotone>
            <a:extLst>
              <a:ext uri="{28A0092B-C50C-407E-A947-70E740481C1C}">
                <a14:useLocalDpi xmlns:a14="http://schemas.microsoft.com/office/drawing/2010/main" val="0"/>
              </a:ext>
            </a:extLst>
          </a:blip>
          <a:stretch>
            <a:fillRect/>
          </a:stretch>
        </p:blipFill>
        <p:spPr>
          <a:xfrm>
            <a:off x="6198896" y="1118572"/>
            <a:ext cx="504829" cy="504833"/>
          </a:xfrm>
          <a:prstGeom prst="rect">
            <a:avLst/>
          </a:prstGeom>
        </p:spPr>
      </p:pic>
      <p:pic>
        <p:nvPicPr>
          <p:cNvPr id="33" name="Picture 32"/>
          <p:cNvPicPr>
            <a:picLocks noChangeAspect="1"/>
          </p:cNvPicPr>
          <p:nvPr/>
        </p:nvPicPr>
        <p:blipFill>
          <a:blip r:embed="rId4" cstate="print">
            <a:duotone>
              <a:srgbClr val="B4009E">
                <a:shade val="45000"/>
                <a:satMod val="135000"/>
              </a:srgbClr>
              <a:prstClr val="white"/>
            </a:duotone>
            <a:extLst>
              <a:ext uri="{28A0092B-C50C-407E-A947-70E740481C1C}">
                <a14:useLocalDpi xmlns:a14="http://schemas.microsoft.com/office/drawing/2010/main" val="0"/>
              </a:ext>
            </a:extLst>
          </a:blip>
          <a:stretch>
            <a:fillRect/>
          </a:stretch>
        </p:blipFill>
        <p:spPr>
          <a:xfrm>
            <a:off x="7333604" y="1578433"/>
            <a:ext cx="398321" cy="398322"/>
          </a:xfrm>
          <a:prstGeom prst="rect">
            <a:avLst/>
          </a:prstGeom>
          <a:ln>
            <a:noFill/>
          </a:ln>
        </p:spPr>
      </p:pic>
      <p:sp>
        <p:nvSpPr>
          <p:cNvPr id="34" name="Freeform 151"/>
          <p:cNvSpPr/>
          <p:nvPr/>
        </p:nvSpPr>
        <p:spPr bwMode="auto">
          <a:xfrm>
            <a:off x="8364870" y="1135397"/>
            <a:ext cx="440817" cy="403710"/>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rgbClr val="B957D2"/>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pic>
        <p:nvPicPr>
          <p:cNvPr id="35" name="Picture 34" descr="Storage blob.png"/>
          <p:cNvPicPr>
            <a:picLocks noChangeAspect="1"/>
          </p:cNvPicPr>
          <p:nvPr/>
        </p:nvPicPr>
        <p:blipFill>
          <a:blip r:embed="rId5" cstate="print">
            <a:duotone>
              <a:prstClr val="black"/>
              <a:srgbClr val="00BCF2">
                <a:tint val="45000"/>
                <a:satMod val="400000"/>
              </a:srgbClr>
            </a:duotone>
            <a:extLst>
              <a:ext uri="{28A0092B-C50C-407E-A947-70E740481C1C}">
                <a14:useLocalDpi xmlns:a14="http://schemas.microsoft.com/office/drawing/2010/main" val="0"/>
              </a:ext>
            </a:extLst>
          </a:blip>
          <a:stretch>
            <a:fillRect/>
          </a:stretch>
        </p:blipFill>
        <p:spPr>
          <a:xfrm>
            <a:off x="5176065" y="1560483"/>
            <a:ext cx="381342" cy="381344"/>
          </a:xfrm>
          <a:prstGeom prst="rect">
            <a:avLst/>
          </a:prstGeom>
        </p:spPr>
      </p:pic>
      <p:sp>
        <p:nvSpPr>
          <p:cNvPr id="36" name="Up-Down Arrow 153"/>
          <p:cNvSpPr/>
          <p:nvPr/>
        </p:nvSpPr>
        <p:spPr bwMode="auto">
          <a:xfrm>
            <a:off x="3082418" y="4080711"/>
            <a:ext cx="228567" cy="825509"/>
          </a:xfrm>
          <a:prstGeom prst="upDownArrow">
            <a:avLst/>
          </a:prstGeom>
          <a:solidFill>
            <a:srgbClr val="00BCF2">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Rectangle 36"/>
          <p:cNvSpPr/>
          <p:nvPr/>
        </p:nvSpPr>
        <p:spPr bwMode="auto">
          <a:xfrm>
            <a:off x="10054096" y="3421062"/>
            <a:ext cx="2336341" cy="994093"/>
          </a:xfrm>
          <a:prstGeom prst="rect">
            <a:avLst/>
          </a:prstGeom>
          <a:solidFill>
            <a:srgbClr val="68217A">
              <a:lumMod val="60000"/>
              <a:lumOff val="40000"/>
            </a:srgbClr>
          </a:solidFill>
          <a:ln w="6350" cap="flat" cmpd="sng" algn="ctr">
            <a:solidFill>
              <a:schemeClr val="bg1"/>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1399" kern="0" dirty="0">
                <a:gradFill>
                  <a:gsLst>
                    <a:gs pos="0">
                      <a:srgbClr val="FFFFFF"/>
                    </a:gs>
                    <a:gs pos="100000">
                      <a:srgbClr val="FFFFFF"/>
                    </a:gs>
                  </a:gsLst>
                  <a:lin ang="5400000" scaled="0"/>
                </a:gradFill>
                <a:latin typeface="Segoe UI Light"/>
                <a:cs typeface="Segoe UI" pitchFamily="34" charset="0"/>
              </a:rPr>
              <a:t>Microsoft Azure Services</a:t>
            </a:r>
          </a:p>
        </p:txBody>
      </p:sp>
      <p:sp>
        <p:nvSpPr>
          <p:cNvPr id="38" name="Rectangle 37"/>
          <p:cNvSpPr/>
          <p:nvPr/>
        </p:nvSpPr>
        <p:spPr bwMode="auto">
          <a:xfrm>
            <a:off x="10054096" y="4487862"/>
            <a:ext cx="2336341" cy="994093"/>
          </a:xfrm>
          <a:prstGeom prst="rect">
            <a:avLst/>
          </a:prstGeom>
          <a:solidFill>
            <a:srgbClr val="68217A">
              <a:lumMod val="60000"/>
              <a:lumOff val="40000"/>
            </a:srgbClr>
          </a:solidFill>
          <a:ln w="6350" cap="flat" cmpd="sng" algn="ctr">
            <a:solidFill>
              <a:schemeClr val="bg1"/>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3rd Party Services</a:t>
            </a:r>
          </a:p>
        </p:txBody>
      </p:sp>
      <p:sp>
        <p:nvSpPr>
          <p:cNvPr id="39" name="TextBox 38"/>
          <p:cNvSpPr txBox="1"/>
          <p:nvPr/>
        </p:nvSpPr>
        <p:spPr>
          <a:xfrm rot="16200000">
            <a:off x="-1341541" y="3956422"/>
            <a:ext cx="3319201" cy="572340"/>
          </a:xfrm>
          <a:prstGeom prst="rect">
            <a:avLst/>
          </a:prstGeom>
          <a:noFill/>
          <a:ln>
            <a:noFill/>
          </a:ln>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Light" panose="020B0502040204020203" pitchFamily="34" charset="0"/>
                <a:ea typeface="+mn-ea"/>
                <a:cs typeface="Segoe UI Light" panose="020B0502040204020203" pitchFamily="34" charset="0"/>
              </a:rPr>
              <a:t>Azure | Azure Stack</a:t>
            </a:r>
          </a:p>
        </p:txBody>
      </p:sp>
      <p:sp>
        <p:nvSpPr>
          <p:cNvPr id="40" name="Left Brace 39"/>
          <p:cNvSpPr/>
          <p:nvPr/>
        </p:nvSpPr>
        <p:spPr>
          <a:xfrm>
            <a:off x="604229" y="2070310"/>
            <a:ext cx="331329" cy="4298616"/>
          </a:xfrm>
          <a:prstGeom prst="leftBrace">
            <a:avLst>
              <a:gd name="adj1" fmla="val 91690"/>
              <a:gd name="adj2" fmla="val 50000"/>
            </a:avLst>
          </a:prstGeom>
          <a:noFill/>
          <a:ln w="9525" cap="flat" cmpd="sng" algn="ctr">
            <a:solidFill>
              <a:schemeClr val="tx2"/>
            </a:solidFill>
            <a:prstDash val="solid"/>
            <a:headEnd type="none"/>
            <a:tailEnd type="none"/>
          </a:ln>
          <a:effectLst/>
        </p:spPr>
        <p:txBody>
          <a:bodyPr rtlCol="0" anchor="ctr"/>
          <a:lstStyle/>
          <a:p>
            <a:pPr marL="0" marR="0" lvl="0" indent="0" algn="ctr"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Segoe UI"/>
              <a:ea typeface="+mn-ea"/>
              <a:cs typeface="+mn-cs"/>
            </a:endParaRPr>
          </a:p>
        </p:txBody>
      </p:sp>
    </p:spTree>
    <p:extLst>
      <p:ext uri="{BB962C8B-B14F-4D97-AF65-F5344CB8AC3E}">
        <p14:creationId xmlns:p14="http://schemas.microsoft.com/office/powerpoint/2010/main" val="143542469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274639" y="295275"/>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bg1"/>
                </a:solidFill>
                <a:effectLst/>
                <a:uLnTx/>
                <a:uFillTx/>
                <a:latin typeface="+mj-lt"/>
                <a:ea typeface="+mn-ea"/>
                <a:cs typeface="Segoe UI" pitchFamily="34" charset="0"/>
              </a:rPr>
              <a:t>What is Azure Stack’s SDN implementation?</a:t>
            </a:r>
          </a:p>
        </p:txBody>
      </p:sp>
      <p:sp>
        <p:nvSpPr>
          <p:cNvPr id="3" name="Rectangle 2"/>
          <p:cNvSpPr/>
          <p:nvPr/>
        </p:nvSpPr>
        <p:spPr bwMode="auto">
          <a:xfrm>
            <a:off x="9262223" y="1543971"/>
            <a:ext cx="2359498" cy="2133297"/>
          </a:xfrm>
          <a:prstGeom prst="rect">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uLnTx/>
                <a:uFillTx/>
              </a:rPr>
              <a:t>Data Plane:</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rPr>
              <a:t>On-host</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rPr>
              <a:t>Virtual Filtering Platform (VFP)/</a:t>
            </a:r>
            <a:r>
              <a:rPr kumimoji="0" lang="en-US" sz="2000" b="0" i="0" u="none" strike="noStrike" kern="0" cap="none" spc="0" normalizeH="0" baseline="0" noProof="0" dirty="0" err="1">
                <a:ln>
                  <a:noFill/>
                </a:ln>
                <a:gradFill>
                  <a:gsLst>
                    <a:gs pos="0">
                      <a:srgbClr val="FFFFFF"/>
                    </a:gs>
                    <a:gs pos="100000">
                      <a:srgbClr val="FFFFFF"/>
                    </a:gs>
                  </a:gsLst>
                  <a:lin ang="5400000" scaled="0"/>
                </a:gradFill>
                <a:effectLst/>
                <a:uLnTx/>
                <a:uFillTx/>
              </a:rPr>
              <a:t>vSwitch</a:t>
            </a: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4" name="Rectangle 3"/>
          <p:cNvSpPr/>
          <p:nvPr/>
        </p:nvSpPr>
        <p:spPr bwMode="auto">
          <a:xfrm>
            <a:off x="5218685" y="1550888"/>
            <a:ext cx="2259187" cy="2133297"/>
          </a:xfrm>
          <a:prstGeom prst="rect">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uLnTx/>
                <a:uFillTx/>
              </a:rPr>
              <a:t>Control Plane:</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rPr>
              <a:t>Virtual Resource Assignment + Physical Allocation</a:t>
            </a:r>
          </a:p>
        </p:txBody>
      </p:sp>
      <p:cxnSp>
        <p:nvCxnSpPr>
          <p:cNvPr id="5" name="Straight Arrow Connector 4"/>
          <p:cNvCxnSpPr>
            <a:stCxn id="4" idx="3"/>
            <a:endCxn id="3" idx="1"/>
          </p:cNvCxnSpPr>
          <p:nvPr/>
        </p:nvCxnSpPr>
        <p:spPr>
          <a:xfrm flipV="1">
            <a:off x="7477872" y="2610620"/>
            <a:ext cx="1784351" cy="6917"/>
          </a:xfrm>
          <a:prstGeom prst="straightConnector1">
            <a:avLst/>
          </a:prstGeom>
          <a:ln w="127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bwMode="auto">
          <a:xfrm>
            <a:off x="9265805" y="4367616"/>
            <a:ext cx="2359498" cy="2133297"/>
          </a:xfrm>
          <a:prstGeom prst="rect">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rPr>
              <a:t>Traditional Network Devices/Protocols</a:t>
            </a:r>
          </a:p>
        </p:txBody>
      </p:sp>
      <p:sp>
        <p:nvSpPr>
          <p:cNvPr id="7" name="Rectangle 6"/>
          <p:cNvSpPr/>
          <p:nvPr/>
        </p:nvSpPr>
        <p:spPr bwMode="auto">
          <a:xfrm>
            <a:off x="3383672" y="4348296"/>
            <a:ext cx="2359498" cy="2133297"/>
          </a:xfrm>
          <a:prstGeom prst="rect">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rPr>
              <a:t>Desired Physical Topology</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rPr>
              <a:t>(Static)</a:t>
            </a:r>
          </a:p>
        </p:txBody>
      </p:sp>
      <p:cxnSp>
        <p:nvCxnSpPr>
          <p:cNvPr id="8" name="Straight Arrow Connector 7"/>
          <p:cNvCxnSpPr>
            <a:stCxn id="7" idx="3"/>
            <a:endCxn id="6" idx="1"/>
          </p:cNvCxnSpPr>
          <p:nvPr/>
        </p:nvCxnSpPr>
        <p:spPr>
          <a:xfrm>
            <a:off x="5743169" y="5414945"/>
            <a:ext cx="3522636" cy="19319"/>
          </a:xfrm>
          <a:prstGeom prst="straightConnector1">
            <a:avLst/>
          </a:prstGeom>
          <a:ln w="127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095403" y="4507431"/>
            <a:ext cx="2154561" cy="958583"/>
          </a:xfrm>
          <a:prstGeom prst="rect">
            <a:avLst/>
          </a:prstGeom>
        </p:spPr>
        <p:txBody>
          <a:bodyPr wrap="square">
            <a:spAutoFit/>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gradFill>
                  <a:gsLst>
                    <a:gs pos="0">
                      <a:srgbClr val="FFFFFF"/>
                    </a:gs>
                    <a:gs pos="100000">
                      <a:srgbClr val="FFFFFF"/>
                    </a:gs>
                  </a:gsLst>
                  <a:lin ang="5400000" scaled="0"/>
                </a:gradFill>
                <a:effectLst/>
                <a:uLnTx/>
                <a:uFillTx/>
              </a:rPr>
              <a:t>Vendor/SKU specific configuration calls</a:t>
            </a:r>
          </a:p>
        </p:txBody>
      </p:sp>
      <p:sp>
        <p:nvSpPr>
          <p:cNvPr id="10" name="Rectangle 9"/>
          <p:cNvSpPr/>
          <p:nvPr/>
        </p:nvSpPr>
        <p:spPr>
          <a:xfrm>
            <a:off x="7555651" y="1631415"/>
            <a:ext cx="1586195" cy="958583"/>
          </a:xfrm>
          <a:prstGeom prst="rect">
            <a:avLst/>
          </a:prstGeom>
        </p:spPr>
        <p:txBody>
          <a:bodyPr wrap="none">
            <a:spAutoFit/>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gradFill>
                  <a:gsLst>
                    <a:gs pos="0">
                      <a:srgbClr val="FFFFFF"/>
                    </a:gs>
                    <a:gs pos="100000">
                      <a:srgbClr val="FFFFFF"/>
                    </a:gs>
                  </a:gsLst>
                  <a:lin ang="5400000" scaled="0"/>
                </a:gradFill>
                <a:effectLst/>
                <a:uLnTx/>
                <a:uFillTx/>
              </a:rPr>
              <a:t>Basic flow </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gradFill>
                  <a:gsLst>
                    <a:gs pos="0">
                      <a:srgbClr val="FFFFFF"/>
                    </a:gs>
                    <a:gs pos="100000">
                      <a:srgbClr val="FFFFFF"/>
                    </a:gs>
                  </a:gsLst>
                  <a:lin ang="5400000" scaled="0"/>
                </a:gradFill>
                <a:effectLst/>
                <a:uLnTx/>
                <a:uFillTx/>
              </a:rPr>
              <a:t>modification </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gradFill>
                  <a:gsLst>
                    <a:gs pos="0">
                      <a:srgbClr val="FFFFFF"/>
                    </a:gs>
                    <a:gs pos="100000">
                      <a:srgbClr val="FFFFFF"/>
                    </a:gs>
                  </a:gsLst>
                  <a:lin ang="5400000" scaled="0"/>
                </a:gradFill>
                <a:effectLst/>
                <a:uLnTx/>
                <a:uFillTx/>
              </a:rPr>
              <a:t>primitives</a:t>
            </a:r>
          </a:p>
        </p:txBody>
      </p:sp>
      <p:cxnSp>
        <p:nvCxnSpPr>
          <p:cNvPr id="11" name="Straight Arrow Connector 10"/>
          <p:cNvCxnSpPr/>
          <p:nvPr/>
        </p:nvCxnSpPr>
        <p:spPr>
          <a:xfrm flipH="1">
            <a:off x="487426" y="4045896"/>
            <a:ext cx="11735501" cy="0"/>
          </a:xfrm>
          <a:prstGeom prst="straightConnector1">
            <a:avLst/>
          </a:prstGeom>
          <a:ln w="7620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3" idx="3"/>
            <a:endCxn id="4" idx="1"/>
          </p:cNvCxnSpPr>
          <p:nvPr/>
        </p:nvCxnSpPr>
        <p:spPr>
          <a:xfrm flipV="1">
            <a:off x="4681107" y="2617537"/>
            <a:ext cx="537578" cy="5186"/>
          </a:xfrm>
          <a:prstGeom prst="straightConnector1">
            <a:avLst/>
          </a:prstGeom>
          <a:ln w="127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60297" y="2287501"/>
            <a:ext cx="2120811" cy="670445"/>
          </a:xfrm>
          <a:prstGeom prst="rect">
            <a:avLst/>
          </a:prstGeom>
        </p:spPr>
        <p:txBody>
          <a:bodyPr wrap="none">
            <a:spAutoFit/>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gradFill>
                  <a:gsLst>
                    <a:gs pos="0">
                      <a:srgbClr val="FFFFFF"/>
                    </a:gs>
                    <a:gs pos="100000">
                      <a:srgbClr val="FFFFFF"/>
                    </a:gs>
                  </a:gsLst>
                  <a:lin ang="5400000" scaled="0"/>
                </a:gradFill>
                <a:effectLst/>
                <a:uLnTx/>
                <a:uFillTx/>
              </a:rPr>
              <a:t>Customer desired </a:t>
            </a:r>
          </a:p>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gradFill>
                  <a:gsLst>
                    <a:gs pos="0">
                      <a:srgbClr val="FFFFFF"/>
                    </a:gs>
                    <a:gs pos="100000">
                      <a:srgbClr val="FFFFFF"/>
                    </a:gs>
                  </a:gsLst>
                  <a:lin ang="5400000" scaled="0"/>
                </a:gradFill>
                <a:effectLst/>
                <a:uLnTx/>
                <a:uFillTx/>
              </a:rPr>
              <a:t>network topology</a:t>
            </a:r>
          </a:p>
        </p:txBody>
      </p:sp>
      <p:sp>
        <p:nvSpPr>
          <p:cNvPr id="14" name="Rectangle 13"/>
          <p:cNvSpPr/>
          <p:nvPr/>
        </p:nvSpPr>
        <p:spPr>
          <a:xfrm>
            <a:off x="318234" y="4850271"/>
            <a:ext cx="2154561" cy="1534858"/>
          </a:xfrm>
          <a:prstGeom prst="rect">
            <a:avLst/>
          </a:prstGeom>
        </p:spPr>
        <p:txBody>
          <a:bodyPr wrap="square">
            <a:spAutoFit/>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1" i="0" u="none" strike="noStrike" kern="0" cap="none" spc="0" normalizeH="0" baseline="0" noProof="0" dirty="0">
                <a:ln>
                  <a:noFill/>
                </a:ln>
                <a:gradFill>
                  <a:gsLst>
                    <a:gs pos="0">
                      <a:srgbClr val="FFFFFF"/>
                    </a:gs>
                    <a:gs pos="100000">
                      <a:srgbClr val="FFFFFF"/>
                    </a:gs>
                  </a:gsLst>
                  <a:lin ang="5400000" scaled="0"/>
                </a:gradFill>
                <a:effectLst/>
                <a:uLnTx/>
                <a:uFillTx/>
              </a:rPr>
              <a:t>Robust, high capacity physical network.  (Relatively) rarely touched.</a:t>
            </a:r>
          </a:p>
        </p:txBody>
      </p:sp>
      <p:sp>
        <p:nvSpPr>
          <p:cNvPr id="15" name="Rectangle 14"/>
          <p:cNvSpPr/>
          <p:nvPr/>
        </p:nvSpPr>
        <p:spPr>
          <a:xfrm>
            <a:off x="532704" y="1807419"/>
            <a:ext cx="1780444" cy="1534858"/>
          </a:xfrm>
          <a:prstGeom prst="rect">
            <a:avLst/>
          </a:prstGeom>
        </p:spPr>
        <p:txBody>
          <a:bodyPr wrap="square">
            <a:spAutoFit/>
          </a:bodyPr>
          <a:lstStyle/>
          <a:p>
            <a:pPr marL="0" marR="0" lvl="0" indent="0" algn="ctr" defTabSz="932293" eaLnBrk="1" fontAlgn="base" latinLnBrk="0" hangingPunct="1">
              <a:lnSpc>
                <a:spcPct val="100000"/>
              </a:lnSpc>
              <a:spcBef>
                <a:spcPct val="0"/>
              </a:spcBef>
              <a:spcAft>
                <a:spcPct val="0"/>
              </a:spcAft>
              <a:buClrTx/>
              <a:buSzTx/>
              <a:buFontTx/>
              <a:buNone/>
              <a:tabLst/>
              <a:defRPr/>
            </a:pPr>
            <a:r>
              <a:rPr kumimoji="0" lang="en-US" sz="1836" b="1" i="0" u="none" strike="noStrike" kern="0" cap="none" spc="0" normalizeH="0" baseline="0" noProof="0" dirty="0">
                <a:ln>
                  <a:noFill/>
                </a:ln>
                <a:gradFill>
                  <a:gsLst>
                    <a:gs pos="0">
                      <a:srgbClr val="FFFFFF"/>
                    </a:gs>
                    <a:gs pos="100000">
                      <a:srgbClr val="FFFFFF"/>
                    </a:gs>
                  </a:gsLst>
                  <a:lin ang="5400000" scaled="0"/>
                </a:gradFill>
                <a:effectLst/>
                <a:uLnTx/>
                <a:uFillTx/>
              </a:rPr>
              <a:t>Agile virtual networking.  On-demand network configuration.  </a:t>
            </a:r>
          </a:p>
        </p:txBody>
      </p:sp>
    </p:spTree>
    <p:extLst>
      <p:ext uri="{BB962C8B-B14F-4D97-AF65-F5344CB8AC3E}">
        <p14:creationId xmlns:p14="http://schemas.microsoft.com/office/powerpoint/2010/main" val="17442847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p:bldP spid="13"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cxnSp>
        <p:nvCxnSpPr>
          <p:cNvPr id="3" name="Straight Connector 2"/>
          <p:cNvCxnSpPr/>
          <p:nvPr/>
        </p:nvCxnSpPr>
        <p:spPr>
          <a:xfrm flipH="1" flipV="1">
            <a:off x="581351" y="2913900"/>
            <a:ext cx="11617804" cy="9957"/>
          </a:xfrm>
          <a:prstGeom prst="line">
            <a:avLst/>
          </a:prstGeom>
          <a:ln>
            <a:solidFill>
              <a:schemeClr val="accent6">
                <a:lumMod val="25000"/>
                <a:lumOff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 name="Title 3"/>
          <p:cNvSpPr txBox="1">
            <a:spLocks/>
          </p:cNvSpPr>
          <p:nvPr/>
        </p:nvSpPr>
        <p:spPr>
          <a:xfrm>
            <a:off x="-212641" y="244419"/>
            <a:ext cx="4916638" cy="1114844"/>
          </a:xfrm>
          <a:prstGeom prst="rect">
            <a:avLst/>
          </a:prstGeom>
        </p:spPr>
        <p:txBody>
          <a:bodyPr>
            <a:normAutofit fontScale="97500"/>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endParaRPr kumimoji="0" lang="en-US" sz="392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5" name="Title 1"/>
          <p:cNvSpPr>
            <a:spLocks noGrp="1"/>
          </p:cNvSpPr>
          <p:nvPr>
            <p:ph type="title"/>
          </p:nvPr>
        </p:nvSpPr>
        <p:spPr>
          <a:xfrm>
            <a:off x="214451" y="205458"/>
            <a:ext cx="11222704" cy="765205"/>
          </a:xfrm>
        </p:spPr>
        <p:txBody>
          <a:bodyPr/>
          <a:lstStyle/>
          <a:p>
            <a:r>
              <a:rPr lang="en-US" dirty="0"/>
              <a:t>Software Defined Networking in Azure Stack</a:t>
            </a:r>
            <a:br>
              <a:rPr lang="en-US" dirty="0"/>
            </a:br>
            <a:endParaRPr lang="en-US" dirty="0"/>
          </a:p>
        </p:txBody>
      </p:sp>
      <p:grpSp>
        <p:nvGrpSpPr>
          <p:cNvPr id="6" name="Group 63"/>
          <p:cNvGrpSpPr/>
          <p:nvPr/>
        </p:nvGrpSpPr>
        <p:grpSpPr>
          <a:xfrm>
            <a:off x="6255555" y="2001358"/>
            <a:ext cx="1799751" cy="803094"/>
            <a:chOff x="2441642" y="2506662"/>
            <a:chExt cx="1319294" cy="910715"/>
          </a:xfrm>
        </p:grpSpPr>
        <p:sp>
          <p:nvSpPr>
            <p:cNvPr id="7" name="Cube 64"/>
            <p:cNvSpPr/>
            <p:nvPr/>
          </p:nvSpPr>
          <p:spPr>
            <a:xfrm>
              <a:off x="2656531" y="2506662"/>
              <a:ext cx="1104405" cy="910715"/>
            </a:xfrm>
            <a:prstGeom prst="cub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dirty="0">
                <a:ln>
                  <a:noFill/>
                </a:ln>
                <a:solidFill>
                  <a:srgbClr val="000000"/>
                </a:solidFill>
                <a:effectLst/>
                <a:uLnTx/>
                <a:uFillTx/>
              </a:endParaRPr>
            </a:p>
          </p:txBody>
        </p:sp>
        <p:sp>
          <p:nvSpPr>
            <p:cNvPr id="8" name="Rectangle 65"/>
            <p:cNvSpPr/>
            <p:nvPr/>
          </p:nvSpPr>
          <p:spPr>
            <a:xfrm>
              <a:off x="2441642" y="2863262"/>
              <a:ext cx="1319294" cy="474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Network</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Resource</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Provider</a:t>
              </a:r>
            </a:p>
          </p:txBody>
        </p:sp>
      </p:grpSp>
      <p:grpSp>
        <p:nvGrpSpPr>
          <p:cNvPr id="9" name="Group 63"/>
          <p:cNvGrpSpPr/>
          <p:nvPr/>
        </p:nvGrpSpPr>
        <p:grpSpPr>
          <a:xfrm>
            <a:off x="6368896" y="3296758"/>
            <a:ext cx="1751428" cy="803094"/>
            <a:chOff x="2723142" y="2506662"/>
            <a:chExt cx="1162064" cy="910715"/>
          </a:xfrm>
          <a:solidFill>
            <a:srgbClr val="0078D7"/>
          </a:solidFill>
        </p:grpSpPr>
        <p:sp>
          <p:nvSpPr>
            <p:cNvPr id="10" name="Cube 64"/>
            <p:cNvSpPr/>
            <p:nvPr/>
          </p:nvSpPr>
          <p:spPr>
            <a:xfrm>
              <a:off x="2780801" y="2506662"/>
              <a:ext cx="1104405" cy="910715"/>
            </a:xfrm>
            <a:prstGeom prst="cub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a:ln>
                  <a:noFill/>
                </a:ln>
                <a:solidFill>
                  <a:srgbClr val="000000"/>
                </a:solidFill>
                <a:effectLst/>
                <a:uLnTx/>
                <a:uFillTx/>
              </a:endParaRPr>
            </a:p>
          </p:txBody>
        </p:sp>
        <p:sp>
          <p:nvSpPr>
            <p:cNvPr id="11" name="Rectangle 65"/>
            <p:cNvSpPr/>
            <p:nvPr/>
          </p:nvSpPr>
          <p:spPr>
            <a:xfrm>
              <a:off x="2723142" y="2839502"/>
              <a:ext cx="938402" cy="474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Network Controller</a:t>
              </a:r>
            </a:p>
          </p:txBody>
        </p:sp>
      </p:grpSp>
      <p:grpSp>
        <p:nvGrpSpPr>
          <p:cNvPr id="12" name="Group 11"/>
          <p:cNvGrpSpPr/>
          <p:nvPr/>
        </p:nvGrpSpPr>
        <p:grpSpPr>
          <a:xfrm>
            <a:off x="4603927" y="4844632"/>
            <a:ext cx="5450926" cy="1339859"/>
            <a:chOff x="4490409" y="4716462"/>
            <a:chExt cx="5450926" cy="1339859"/>
          </a:xfrm>
        </p:grpSpPr>
        <p:grpSp>
          <p:nvGrpSpPr>
            <p:cNvPr id="13" name="Group 12"/>
            <p:cNvGrpSpPr/>
            <p:nvPr/>
          </p:nvGrpSpPr>
          <p:grpSpPr>
            <a:xfrm>
              <a:off x="4490409" y="4716462"/>
              <a:ext cx="1676400" cy="1339859"/>
              <a:chOff x="4490409" y="4716462"/>
              <a:chExt cx="1676400" cy="1339859"/>
            </a:xfrm>
          </p:grpSpPr>
          <p:sp>
            <p:nvSpPr>
              <p:cNvPr id="23" name="Cube 64"/>
              <p:cNvSpPr/>
              <p:nvPr/>
            </p:nvSpPr>
            <p:spPr>
              <a:xfrm>
                <a:off x="4653511" y="4716462"/>
                <a:ext cx="1513298" cy="1295400"/>
              </a:xfrm>
              <a:prstGeom prst="cub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a:ln>
                    <a:noFill/>
                  </a:ln>
                  <a:solidFill>
                    <a:srgbClr val="000000"/>
                  </a:solidFill>
                  <a:effectLst/>
                  <a:uLnTx/>
                  <a:uFillTx/>
                </a:endParaRPr>
              </a:p>
            </p:txBody>
          </p:sp>
          <p:sp>
            <p:nvSpPr>
              <p:cNvPr id="24" name="Rectangle 65"/>
              <p:cNvSpPr/>
              <p:nvPr/>
            </p:nvSpPr>
            <p:spPr>
              <a:xfrm>
                <a:off x="4490409" y="4980014"/>
                <a:ext cx="1414331" cy="10763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VMs</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v-Switch</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HOST</a:t>
                </a:r>
              </a:p>
            </p:txBody>
          </p:sp>
        </p:grpSp>
        <p:grpSp>
          <p:nvGrpSpPr>
            <p:cNvPr id="14" name="Group 13"/>
            <p:cNvGrpSpPr/>
            <p:nvPr/>
          </p:nvGrpSpPr>
          <p:grpSpPr>
            <a:xfrm>
              <a:off x="5741638" y="4716462"/>
              <a:ext cx="1676400" cy="1339859"/>
              <a:chOff x="5741638" y="4716462"/>
              <a:chExt cx="1676400" cy="1339859"/>
            </a:xfrm>
          </p:grpSpPr>
          <p:sp>
            <p:nvSpPr>
              <p:cNvPr id="21" name="Cube 64"/>
              <p:cNvSpPr/>
              <p:nvPr/>
            </p:nvSpPr>
            <p:spPr>
              <a:xfrm>
                <a:off x="5904740" y="4716462"/>
                <a:ext cx="1513298" cy="1295400"/>
              </a:xfrm>
              <a:prstGeom prst="cub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a:ln>
                    <a:noFill/>
                  </a:ln>
                  <a:solidFill>
                    <a:srgbClr val="000000"/>
                  </a:solidFill>
                  <a:effectLst/>
                  <a:uLnTx/>
                  <a:uFillTx/>
                </a:endParaRPr>
              </a:p>
            </p:txBody>
          </p:sp>
          <p:sp>
            <p:nvSpPr>
              <p:cNvPr id="22" name="Rectangle 65"/>
              <p:cNvSpPr/>
              <p:nvPr/>
            </p:nvSpPr>
            <p:spPr>
              <a:xfrm>
                <a:off x="5741638" y="4980014"/>
                <a:ext cx="1414331" cy="10763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VMs</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v-Switch</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HOST</a:t>
                </a:r>
              </a:p>
            </p:txBody>
          </p:sp>
        </p:grpSp>
        <p:grpSp>
          <p:nvGrpSpPr>
            <p:cNvPr id="15" name="Group 14"/>
            <p:cNvGrpSpPr/>
            <p:nvPr/>
          </p:nvGrpSpPr>
          <p:grpSpPr>
            <a:xfrm>
              <a:off x="7013706" y="4716462"/>
              <a:ext cx="1676400" cy="1339859"/>
              <a:chOff x="7013706" y="4716462"/>
              <a:chExt cx="1676400" cy="1339859"/>
            </a:xfrm>
          </p:grpSpPr>
          <p:sp>
            <p:nvSpPr>
              <p:cNvPr id="19" name="Cube 64"/>
              <p:cNvSpPr/>
              <p:nvPr/>
            </p:nvSpPr>
            <p:spPr>
              <a:xfrm>
                <a:off x="7176808" y="4716462"/>
                <a:ext cx="1513298" cy="1295400"/>
              </a:xfrm>
              <a:prstGeom prst="cub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a:ln>
                    <a:noFill/>
                  </a:ln>
                  <a:solidFill>
                    <a:srgbClr val="000000"/>
                  </a:solidFill>
                  <a:effectLst/>
                  <a:uLnTx/>
                  <a:uFillTx/>
                </a:endParaRPr>
              </a:p>
            </p:txBody>
          </p:sp>
          <p:sp>
            <p:nvSpPr>
              <p:cNvPr id="20" name="Rectangle 65"/>
              <p:cNvSpPr/>
              <p:nvPr/>
            </p:nvSpPr>
            <p:spPr>
              <a:xfrm>
                <a:off x="7013706" y="4980014"/>
                <a:ext cx="1414331" cy="10763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VMs</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v-Switch</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HOST</a:t>
                </a:r>
              </a:p>
            </p:txBody>
          </p:sp>
        </p:grpSp>
        <p:grpSp>
          <p:nvGrpSpPr>
            <p:cNvPr id="16" name="Group 15"/>
            <p:cNvGrpSpPr/>
            <p:nvPr/>
          </p:nvGrpSpPr>
          <p:grpSpPr>
            <a:xfrm>
              <a:off x="8264935" y="4716462"/>
              <a:ext cx="1676400" cy="1339859"/>
              <a:chOff x="8264935" y="4716462"/>
              <a:chExt cx="1676400" cy="1339859"/>
            </a:xfrm>
          </p:grpSpPr>
          <p:sp>
            <p:nvSpPr>
              <p:cNvPr id="17" name="Cube 64"/>
              <p:cNvSpPr/>
              <p:nvPr/>
            </p:nvSpPr>
            <p:spPr>
              <a:xfrm>
                <a:off x="8428037" y="4716462"/>
                <a:ext cx="1513298" cy="1295400"/>
              </a:xfrm>
              <a:prstGeom prst="cub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a:ln>
                    <a:noFill/>
                  </a:ln>
                  <a:solidFill>
                    <a:srgbClr val="000000"/>
                  </a:solidFill>
                  <a:effectLst/>
                  <a:uLnTx/>
                  <a:uFillTx/>
                </a:endParaRPr>
              </a:p>
            </p:txBody>
          </p:sp>
          <p:sp>
            <p:nvSpPr>
              <p:cNvPr id="18" name="Rectangle 65"/>
              <p:cNvSpPr/>
              <p:nvPr/>
            </p:nvSpPr>
            <p:spPr>
              <a:xfrm>
                <a:off x="8264935" y="4980014"/>
                <a:ext cx="1414331" cy="10763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VMs</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v-Switch</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t>
                </a:r>
              </a:p>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HOST</a:t>
                </a:r>
              </a:p>
            </p:txBody>
          </p:sp>
        </p:grpSp>
      </p:grpSp>
      <p:cxnSp>
        <p:nvCxnSpPr>
          <p:cNvPr id="25" name="Straight Arrow Connector 24"/>
          <p:cNvCxnSpPr/>
          <p:nvPr/>
        </p:nvCxnSpPr>
        <p:spPr>
          <a:xfrm>
            <a:off x="7302004" y="1777950"/>
            <a:ext cx="0" cy="399682"/>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6" name="Group 63"/>
          <p:cNvGrpSpPr/>
          <p:nvPr/>
        </p:nvGrpSpPr>
        <p:grpSpPr>
          <a:xfrm>
            <a:off x="6419829" y="1187032"/>
            <a:ext cx="1664526" cy="697229"/>
            <a:chOff x="2636364" y="2506662"/>
            <a:chExt cx="1236335" cy="790664"/>
          </a:xfrm>
        </p:grpSpPr>
        <p:sp>
          <p:nvSpPr>
            <p:cNvPr id="27" name="Cube 64"/>
            <p:cNvSpPr/>
            <p:nvPr/>
          </p:nvSpPr>
          <p:spPr>
            <a:xfrm>
              <a:off x="2768294" y="2506662"/>
              <a:ext cx="1104405" cy="790664"/>
            </a:xfrm>
            <a:prstGeom prst="cube">
              <a:avLst/>
            </a:prstGeom>
            <a:solidFill>
              <a:srgbClr val="79A5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endParaRPr kumimoji="0" lang="en-US" sz="1372" b="1" i="0" u="none" strike="noStrike" kern="0" cap="none" spc="0" normalizeH="0" baseline="0" noProof="0">
                <a:ln>
                  <a:noFill/>
                </a:ln>
                <a:solidFill>
                  <a:srgbClr val="000000"/>
                </a:solidFill>
                <a:effectLst/>
                <a:uLnTx/>
                <a:uFillTx/>
              </a:endParaRPr>
            </a:p>
          </p:txBody>
        </p:sp>
        <p:sp>
          <p:nvSpPr>
            <p:cNvPr id="28" name="Rectangle 65"/>
            <p:cNvSpPr/>
            <p:nvPr/>
          </p:nvSpPr>
          <p:spPr>
            <a:xfrm>
              <a:off x="2636364" y="2819577"/>
              <a:ext cx="1149868" cy="315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109712" rIns="0" bIns="109712" numCol="1" spcCol="0" rtlCol="0" fromWordArt="0" anchor="ctr" anchorCtr="0" forceAA="0" compatLnSpc="1">
              <a:prstTxWarp prst="textNoShape">
                <a:avLst/>
              </a:prstTxWarp>
              <a:noAutofit/>
            </a:bodyPr>
            <a:lstStyle/>
            <a:p>
              <a:pPr marL="0" marR="0" lvl="0" indent="0" algn="ctr" defTabSz="822305" eaLnBrk="1" fontAlgn="base" latinLnBrk="0" hangingPunct="1">
                <a:lnSpc>
                  <a:spcPct val="90000"/>
                </a:lnSpc>
                <a:spcBef>
                  <a:spcPct val="0"/>
                </a:spcBef>
                <a:spcAft>
                  <a:spcPct val="0"/>
                </a:spcAft>
                <a:buClrTx/>
                <a:buSzTx/>
                <a:buFontTx/>
                <a:buNone/>
                <a:tabLst/>
                <a:defRPr/>
              </a:pPr>
              <a:r>
                <a:rPr kumimoji="0" lang="en-US" sz="1176" b="1" i="0" u="none" strike="noStrike" kern="0" cap="none" spc="0" normalizeH="0" baseline="0" noProof="0" dirty="0">
                  <a:ln>
                    <a:noFill/>
                  </a:ln>
                  <a:solidFill>
                    <a:srgbClr val="000000"/>
                  </a:solidFill>
                  <a:effectLst/>
                  <a:uLnTx/>
                  <a:uFillTx/>
                </a:rPr>
                <a:t>ARM</a:t>
              </a:r>
            </a:p>
          </p:txBody>
        </p:sp>
      </p:grpSp>
      <p:cxnSp>
        <p:nvCxnSpPr>
          <p:cNvPr id="29" name="Straight Arrow Connector 28"/>
          <p:cNvCxnSpPr/>
          <p:nvPr/>
        </p:nvCxnSpPr>
        <p:spPr>
          <a:xfrm>
            <a:off x="7269487" y="2804452"/>
            <a:ext cx="0" cy="59238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7246155" y="4099852"/>
            <a:ext cx="10266" cy="74478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0446555" y="1541720"/>
            <a:ext cx="1949893" cy="926407"/>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Management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Plane</a:t>
            </a:r>
          </a:p>
        </p:txBody>
      </p:sp>
      <p:sp>
        <p:nvSpPr>
          <p:cNvPr id="32" name="TextBox 31"/>
          <p:cNvSpPr txBox="1"/>
          <p:nvPr/>
        </p:nvSpPr>
        <p:spPr>
          <a:xfrm>
            <a:off x="10446555" y="3160346"/>
            <a:ext cx="1281248" cy="926407"/>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Control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Plane</a:t>
            </a:r>
          </a:p>
        </p:txBody>
      </p:sp>
      <p:sp>
        <p:nvSpPr>
          <p:cNvPr id="33" name="TextBox 32"/>
          <p:cNvSpPr txBox="1"/>
          <p:nvPr/>
        </p:nvSpPr>
        <p:spPr>
          <a:xfrm>
            <a:off x="10446555" y="4768432"/>
            <a:ext cx="986489" cy="926407"/>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Data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Plane</a:t>
            </a:r>
          </a:p>
        </p:txBody>
      </p:sp>
      <p:cxnSp>
        <p:nvCxnSpPr>
          <p:cNvPr id="34" name="Straight Connector 33"/>
          <p:cNvCxnSpPr/>
          <p:nvPr/>
        </p:nvCxnSpPr>
        <p:spPr>
          <a:xfrm flipH="1" flipV="1">
            <a:off x="552960" y="4226399"/>
            <a:ext cx="11617804" cy="9957"/>
          </a:xfrm>
          <a:prstGeom prst="line">
            <a:avLst/>
          </a:prstGeom>
          <a:ln>
            <a:solidFill>
              <a:schemeClr val="accent6">
                <a:lumMod val="25000"/>
                <a:lumOff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994559" y="1322870"/>
            <a:ext cx="5367303" cy="572464"/>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Authentication, Authorization, Orchestration</a:t>
            </a:r>
          </a:p>
        </p:txBody>
      </p:sp>
      <p:sp>
        <p:nvSpPr>
          <p:cNvPr id="36" name="TextBox 35"/>
          <p:cNvSpPr txBox="1"/>
          <p:nvPr/>
        </p:nvSpPr>
        <p:spPr>
          <a:xfrm>
            <a:off x="544410" y="2062089"/>
            <a:ext cx="5806782" cy="572464"/>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Exposes Network Resources as simple primitives</a:t>
            </a:r>
          </a:p>
        </p:txBody>
      </p:sp>
      <p:sp>
        <p:nvSpPr>
          <p:cNvPr id="37" name="TextBox 36"/>
          <p:cNvSpPr txBox="1"/>
          <p:nvPr/>
        </p:nvSpPr>
        <p:spPr>
          <a:xfrm>
            <a:off x="544410" y="3208606"/>
            <a:ext cx="4418967" cy="926407"/>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Robust, scalable, modular controller</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“Programs” the network policies</a:t>
            </a:r>
          </a:p>
        </p:txBody>
      </p:sp>
      <p:sp>
        <p:nvSpPr>
          <p:cNvPr id="38" name="TextBox 37"/>
          <p:cNvSpPr txBox="1"/>
          <p:nvPr/>
        </p:nvSpPr>
        <p:spPr>
          <a:xfrm>
            <a:off x="544410" y="4768432"/>
            <a:ext cx="4277068" cy="926407"/>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High speed, distributed data plane</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Moves packets</a:t>
            </a:r>
          </a:p>
        </p:txBody>
      </p:sp>
    </p:spTree>
    <p:extLst>
      <p:ext uri="{BB962C8B-B14F-4D97-AF65-F5344CB8AC3E}">
        <p14:creationId xmlns:p14="http://schemas.microsoft.com/office/powerpoint/2010/main" val="17271201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up)">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500"/>
                                        <p:tgtEl>
                                          <p:spTgt spid="38"/>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3" name="Rectangle 2"/>
          <p:cNvSpPr/>
          <p:nvPr/>
        </p:nvSpPr>
        <p:spPr bwMode="auto">
          <a:xfrm>
            <a:off x="1019673" y="1696688"/>
            <a:ext cx="11004719" cy="2283538"/>
          </a:xfrm>
          <a:prstGeom prst="rect">
            <a:avLst/>
          </a:prstGeom>
          <a:solidFill>
            <a:schemeClr val="accent2">
              <a:lumMod val="20000"/>
              <a:lumOff val="80000"/>
              <a:alpha val="50000"/>
            </a:schemeClr>
          </a:solid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Network Controller</a:t>
            </a:r>
          </a:p>
        </p:txBody>
      </p:sp>
      <p:sp>
        <p:nvSpPr>
          <p:cNvPr id="4" name="Rectangle 3"/>
          <p:cNvSpPr/>
          <p:nvPr/>
        </p:nvSpPr>
        <p:spPr bwMode="auto">
          <a:xfrm>
            <a:off x="6121518" y="367121"/>
            <a:ext cx="5945346" cy="38858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Azure Resource Manager (ARM)</a:t>
            </a:r>
          </a:p>
        </p:txBody>
      </p:sp>
      <p:sp>
        <p:nvSpPr>
          <p:cNvPr id="5" name="Rectangle 4"/>
          <p:cNvSpPr/>
          <p:nvPr/>
        </p:nvSpPr>
        <p:spPr bwMode="auto">
          <a:xfrm>
            <a:off x="6121518" y="802336"/>
            <a:ext cx="1499937" cy="69945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NRP</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Network Resource Provider </a:t>
            </a:r>
          </a:p>
        </p:txBody>
      </p:sp>
      <p:sp>
        <p:nvSpPr>
          <p:cNvPr id="6" name="Rectangle 5"/>
          <p:cNvSpPr/>
          <p:nvPr/>
        </p:nvSpPr>
        <p:spPr bwMode="auto">
          <a:xfrm>
            <a:off x="7699173" y="802336"/>
            <a:ext cx="1437763" cy="69945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CRP</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Compute Resource Provider </a:t>
            </a:r>
          </a:p>
        </p:txBody>
      </p:sp>
      <p:sp>
        <p:nvSpPr>
          <p:cNvPr id="7" name="Rectangle 6"/>
          <p:cNvSpPr/>
          <p:nvPr/>
        </p:nvSpPr>
        <p:spPr bwMode="auto">
          <a:xfrm>
            <a:off x="9214653" y="802336"/>
            <a:ext cx="1422220" cy="69945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SRP</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Storage Resource Provider </a:t>
            </a:r>
          </a:p>
        </p:txBody>
      </p:sp>
      <p:sp>
        <p:nvSpPr>
          <p:cNvPr id="8" name="Rectangle 7"/>
          <p:cNvSpPr/>
          <p:nvPr/>
        </p:nvSpPr>
        <p:spPr bwMode="auto">
          <a:xfrm>
            <a:off x="10714590" y="802336"/>
            <a:ext cx="1352275" cy="699453"/>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FRP</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Fabric Resource Provider </a:t>
            </a:r>
          </a:p>
        </p:txBody>
      </p:sp>
      <p:sp>
        <p:nvSpPr>
          <p:cNvPr id="9" name="Rectangle 8"/>
          <p:cNvSpPr/>
          <p:nvPr/>
        </p:nvSpPr>
        <p:spPr bwMode="auto">
          <a:xfrm>
            <a:off x="1245052" y="1766633"/>
            <a:ext cx="10616135" cy="36527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NORTHBOUND API </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 name="Rectangle 9"/>
          <p:cNvSpPr/>
          <p:nvPr/>
        </p:nvSpPr>
        <p:spPr bwMode="auto">
          <a:xfrm>
            <a:off x="1276139" y="2512716"/>
            <a:ext cx="1111352" cy="101032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VSM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Virtual Network Manager</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 name="Rectangle 10"/>
          <p:cNvSpPr/>
          <p:nvPr/>
        </p:nvSpPr>
        <p:spPr bwMode="auto">
          <a:xfrm>
            <a:off x="3515695" y="2512716"/>
            <a:ext cx="1008391" cy="1010320"/>
          </a:xfrm>
          <a:prstGeom prst="rect">
            <a:avLst/>
          </a:prstGeom>
          <a:solidFill>
            <a:srgbClr val="A80000"/>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FWM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Firewall Manager</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2" name="Rectangle 11"/>
          <p:cNvSpPr/>
          <p:nvPr/>
        </p:nvSpPr>
        <p:spPr bwMode="auto">
          <a:xfrm>
            <a:off x="4582741" y="2512716"/>
            <a:ext cx="878201" cy="101032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SI</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Service Insertion</a:t>
            </a:r>
          </a:p>
        </p:txBody>
      </p:sp>
      <p:sp>
        <p:nvSpPr>
          <p:cNvPr id="13" name="Rectangle 12"/>
          <p:cNvSpPr/>
          <p:nvPr/>
        </p:nvSpPr>
        <p:spPr bwMode="auto">
          <a:xfrm>
            <a:off x="7665345" y="2512716"/>
            <a:ext cx="1161868" cy="101032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SLBM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Software Load Balancer Manager</a:t>
            </a:r>
          </a:p>
        </p:txBody>
      </p:sp>
      <p:sp>
        <p:nvSpPr>
          <p:cNvPr id="14" name="Rectangle 13"/>
          <p:cNvSpPr/>
          <p:nvPr/>
        </p:nvSpPr>
        <p:spPr bwMode="auto">
          <a:xfrm>
            <a:off x="9008346" y="2512716"/>
            <a:ext cx="1161868" cy="1010320"/>
          </a:xfrm>
          <a:prstGeom prst="rect">
            <a:avLst/>
          </a:prstGeom>
          <a:solidFill>
            <a:srgbClr val="00B29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Gateway Manager</a:t>
            </a:r>
          </a:p>
        </p:txBody>
      </p:sp>
      <p:sp>
        <p:nvSpPr>
          <p:cNvPr id="15" name="Rectangle 14"/>
          <p:cNvSpPr/>
          <p:nvPr/>
        </p:nvSpPr>
        <p:spPr bwMode="auto">
          <a:xfrm>
            <a:off x="10403994" y="2512716"/>
            <a:ext cx="1161868" cy="101032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FNM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Fabric Network Manager</a:t>
            </a:r>
          </a:p>
        </p:txBody>
      </p:sp>
      <p:sp>
        <p:nvSpPr>
          <p:cNvPr id="16" name="Rectangle 15"/>
          <p:cNvSpPr/>
          <p:nvPr/>
        </p:nvSpPr>
        <p:spPr bwMode="auto">
          <a:xfrm>
            <a:off x="1019673" y="4269119"/>
            <a:ext cx="6662182" cy="2511512"/>
          </a:xfrm>
          <a:prstGeom prst="rect">
            <a:avLst/>
          </a:prstGeom>
          <a:solidFill>
            <a:schemeClr val="accent3">
              <a:alpha val="58000"/>
            </a:schemeClr>
          </a:solid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b" anchorCtr="0" forceAA="0" compatLnSpc="1">
            <a:prstTxWarp prst="textNoShape">
              <a:avLst/>
            </a:prstTxWarp>
            <a:noAutofit/>
          </a:bodyPr>
          <a:lstStyle/>
          <a:p>
            <a:pPr marL="0" marR="0" lvl="0" indent="0" defTabSz="951028"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Host</a:t>
            </a:r>
          </a:p>
        </p:txBody>
      </p:sp>
      <p:sp>
        <p:nvSpPr>
          <p:cNvPr id="17" name="Rectangle 16"/>
          <p:cNvSpPr/>
          <p:nvPr/>
        </p:nvSpPr>
        <p:spPr bwMode="auto">
          <a:xfrm>
            <a:off x="1120705" y="4385694"/>
            <a:ext cx="3511734" cy="800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NC Host Agent Service</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8" name="Rectangle 17"/>
          <p:cNvSpPr/>
          <p:nvPr/>
        </p:nvSpPr>
        <p:spPr bwMode="auto">
          <a:xfrm>
            <a:off x="1245053" y="4426161"/>
            <a:ext cx="786280" cy="471126"/>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VSM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9" name="Rectangle 18"/>
          <p:cNvSpPr/>
          <p:nvPr/>
        </p:nvSpPr>
        <p:spPr bwMode="auto">
          <a:xfrm>
            <a:off x="2083726" y="4426161"/>
            <a:ext cx="786280" cy="471126"/>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VNET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0" name="Rectangle 19"/>
          <p:cNvSpPr/>
          <p:nvPr/>
        </p:nvSpPr>
        <p:spPr bwMode="auto">
          <a:xfrm>
            <a:off x="2922399" y="4426161"/>
            <a:ext cx="786280" cy="471126"/>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FW</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1" name="Rectangle 20"/>
          <p:cNvSpPr/>
          <p:nvPr/>
        </p:nvSpPr>
        <p:spPr bwMode="auto">
          <a:xfrm>
            <a:off x="3755310" y="4426161"/>
            <a:ext cx="786280" cy="471126"/>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SC</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2" name="Elbow Connector 22"/>
          <p:cNvCxnSpPr>
            <a:stCxn id="5" idx="2"/>
          </p:cNvCxnSpPr>
          <p:nvPr/>
        </p:nvCxnSpPr>
        <p:spPr>
          <a:xfrm rot="16200000" flipH="1">
            <a:off x="6811142" y="1562134"/>
            <a:ext cx="264844" cy="144152"/>
          </a:xfrm>
          <a:prstGeom prst="bentConnector3">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3"/>
          <p:cNvCxnSpPr>
            <a:stCxn id="9" idx="2"/>
            <a:endCxn id="10" idx="0"/>
          </p:cNvCxnSpPr>
          <p:nvPr/>
        </p:nvCxnSpPr>
        <p:spPr>
          <a:xfrm rot="5400000">
            <a:off x="4002061" y="-38343"/>
            <a:ext cx="380813" cy="4721304"/>
          </a:xfrm>
          <a:prstGeom prst="bentConnector3">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Elbow Connector 27"/>
          <p:cNvCxnSpPr>
            <a:stCxn id="9" idx="2"/>
            <a:endCxn id="11" idx="0"/>
          </p:cNvCxnSpPr>
          <p:nvPr/>
        </p:nvCxnSpPr>
        <p:spPr>
          <a:xfrm rot="5400000">
            <a:off x="5096099" y="1055696"/>
            <a:ext cx="380813" cy="2533229"/>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30"/>
          <p:cNvCxnSpPr>
            <a:stCxn id="9" idx="2"/>
            <a:endCxn id="12" idx="0"/>
          </p:cNvCxnSpPr>
          <p:nvPr/>
        </p:nvCxnSpPr>
        <p:spPr>
          <a:xfrm rot="5400000">
            <a:off x="5597075" y="1556671"/>
            <a:ext cx="380813" cy="1531278"/>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 name="Elbow Connector 33"/>
          <p:cNvCxnSpPr>
            <a:stCxn id="9" idx="2"/>
            <a:endCxn id="13" idx="0"/>
          </p:cNvCxnSpPr>
          <p:nvPr/>
        </p:nvCxnSpPr>
        <p:spPr>
          <a:xfrm rot="16200000" flipH="1">
            <a:off x="7209292" y="1475729"/>
            <a:ext cx="380813" cy="1693160"/>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36"/>
          <p:cNvCxnSpPr>
            <a:stCxn id="9" idx="2"/>
            <a:endCxn id="14" idx="0"/>
          </p:cNvCxnSpPr>
          <p:nvPr/>
        </p:nvCxnSpPr>
        <p:spPr>
          <a:xfrm rot="16200000" flipH="1">
            <a:off x="7880793" y="804229"/>
            <a:ext cx="380813" cy="3036160"/>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39"/>
          <p:cNvCxnSpPr>
            <a:stCxn id="9" idx="2"/>
            <a:endCxn id="15" idx="0"/>
          </p:cNvCxnSpPr>
          <p:nvPr/>
        </p:nvCxnSpPr>
        <p:spPr>
          <a:xfrm rot="16200000" flipH="1">
            <a:off x="8578617" y="106405"/>
            <a:ext cx="380813" cy="4431809"/>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44"/>
          <p:cNvCxnSpPr>
            <a:stCxn id="10" idx="2"/>
            <a:endCxn id="18" idx="0"/>
          </p:cNvCxnSpPr>
          <p:nvPr/>
        </p:nvCxnSpPr>
        <p:spPr>
          <a:xfrm rot="5400000">
            <a:off x="1283443" y="3877788"/>
            <a:ext cx="903125" cy="193622"/>
          </a:xfrm>
          <a:prstGeom prst="bentConnector3">
            <a:avLst>
              <a:gd name="adj1" fmla="val 56231"/>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Elbow Connector 48"/>
          <p:cNvCxnSpPr>
            <a:stCxn id="10" idx="2"/>
            <a:endCxn id="19" idx="0"/>
          </p:cNvCxnSpPr>
          <p:nvPr/>
        </p:nvCxnSpPr>
        <p:spPr>
          <a:xfrm rot="16200000" flipH="1">
            <a:off x="1702779" y="3652073"/>
            <a:ext cx="903125" cy="645051"/>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Freeform 55"/>
          <p:cNvSpPr/>
          <p:nvPr/>
        </p:nvSpPr>
        <p:spPr bwMode="auto">
          <a:xfrm>
            <a:off x="1229039" y="5544316"/>
            <a:ext cx="950937" cy="775458"/>
          </a:xfrm>
          <a:custGeom>
            <a:avLst/>
            <a:gdLst>
              <a:gd name="connsiteX0" fmla="*/ 0 w 932376"/>
              <a:gd name="connsiteY0" fmla="*/ 0 h 760322"/>
              <a:gd name="connsiteX1" fmla="*/ 134006 w 932376"/>
              <a:gd name="connsiteY1" fmla="*/ 0 h 760322"/>
              <a:gd name="connsiteX2" fmla="*/ 932376 w 932376"/>
              <a:gd name="connsiteY2" fmla="*/ 0 h 760322"/>
              <a:gd name="connsiteX3" fmla="*/ 932376 w 932376"/>
              <a:gd name="connsiteY3" fmla="*/ 134006 h 760322"/>
              <a:gd name="connsiteX4" fmla="*/ 134006 w 932376"/>
              <a:gd name="connsiteY4" fmla="*/ 134006 h 760322"/>
              <a:gd name="connsiteX5" fmla="*/ 134006 w 932376"/>
              <a:gd name="connsiteY5" fmla="*/ 626316 h 760322"/>
              <a:gd name="connsiteX6" fmla="*/ 932376 w 932376"/>
              <a:gd name="connsiteY6" fmla="*/ 626316 h 760322"/>
              <a:gd name="connsiteX7" fmla="*/ 932376 w 932376"/>
              <a:gd name="connsiteY7" fmla="*/ 760322 h 760322"/>
              <a:gd name="connsiteX8" fmla="*/ 0 w 932376"/>
              <a:gd name="connsiteY8" fmla="*/ 760322 h 760322"/>
              <a:gd name="connsiteX9" fmla="*/ 0 w 932376"/>
              <a:gd name="connsiteY9" fmla="*/ 733854 h 760322"/>
              <a:gd name="connsiteX10" fmla="*/ 0 w 932376"/>
              <a:gd name="connsiteY10" fmla="*/ 626316 h 760322"/>
              <a:gd name="connsiteX11" fmla="*/ 0 w 932376"/>
              <a:gd name="connsiteY11" fmla="*/ 134006 h 7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2376" h="760322">
                <a:moveTo>
                  <a:pt x="0" y="0"/>
                </a:moveTo>
                <a:lnTo>
                  <a:pt x="134006" y="0"/>
                </a:lnTo>
                <a:lnTo>
                  <a:pt x="932376" y="0"/>
                </a:lnTo>
                <a:lnTo>
                  <a:pt x="932376" y="134006"/>
                </a:lnTo>
                <a:lnTo>
                  <a:pt x="134006" y="134006"/>
                </a:lnTo>
                <a:lnTo>
                  <a:pt x="134006" y="626316"/>
                </a:lnTo>
                <a:lnTo>
                  <a:pt x="932376" y="626316"/>
                </a:lnTo>
                <a:lnTo>
                  <a:pt x="932376" y="760322"/>
                </a:lnTo>
                <a:lnTo>
                  <a:pt x="0" y="760322"/>
                </a:lnTo>
                <a:lnTo>
                  <a:pt x="0" y="733854"/>
                </a:lnTo>
                <a:lnTo>
                  <a:pt x="0" y="626316"/>
                </a:lnTo>
                <a:lnTo>
                  <a:pt x="0" y="134006"/>
                </a:lnTo>
                <a:close/>
              </a:path>
            </a:pathLst>
          </a:cu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2" name="TextBox 31"/>
          <p:cNvSpPr txBox="1"/>
          <p:nvPr/>
        </p:nvSpPr>
        <p:spPr>
          <a:xfrm>
            <a:off x="1342297" y="5236176"/>
            <a:ext cx="796858" cy="431029"/>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918" b="0" i="0" u="none" strike="noStrike" kern="0" cap="none" spc="0" normalizeH="0" baseline="0" noProof="0" dirty="0" err="1">
                <a:ln>
                  <a:noFill/>
                </a:ln>
                <a:gradFill>
                  <a:gsLst>
                    <a:gs pos="2917">
                      <a:schemeClr val="tx1"/>
                    </a:gs>
                    <a:gs pos="30000">
                      <a:schemeClr val="tx1"/>
                    </a:gs>
                  </a:gsLst>
                  <a:lin ang="5400000" scaled="0"/>
                </a:gradFill>
                <a:effectLst/>
                <a:uLnTx/>
                <a:uFillTx/>
              </a:rPr>
              <a:t>VSwitch</a:t>
            </a:r>
            <a:endParaRPr kumimoji="0" lang="en-US" sz="918"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33" name="Rectangle 32"/>
          <p:cNvSpPr/>
          <p:nvPr/>
        </p:nvSpPr>
        <p:spPr bwMode="auto">
          <a:xfrm>
            <a:off x="1393696" y="5790946"/>
            <a:ext cx="786280" cy="271315"/>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VFP</a:t>
            </a:r>
          </a:p>
        </p:txBody>
      </p:sp>
      <p:sp>
        <p:nvSpPr>
          <p:cNvPr id="34" name="Rectangle 33"/>
          <p:cNvSpPr/>
          <p:nvPr/>
        </p:nvSpPr>
        <p:spPr bwMode="auto">
          <a:xfrm>
            <a:off x="2387492" y="5535100"/>
            <a:ext cx="786280" cy="784674"/>
          </a:xfrm>
          <a:prstGeom prst="rect">
            <a:avLst/>
          </a:prstGeom>
          <a:solidFill>
            <a:srgbClr val="00B08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MUX</a:t>
            </a:r>
          </a:p>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5" name="Rectangle 34"/>
          <p:cNvSpPr/>
          <p:nvPr/>
        </p:nvSpPr>
        <p:spPr bwMode="auto">
          <a:xfrm>
            <a:off x="4751008" y="5535100"/>
            <a:ext cx="786280" cy="784674"/>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Tenant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36" name="Rectangle 35"/>
          <p:cNvSpPr/>
          <p:nvPr/>
        </p:nvSpPr>
        <p:spPr bwMode="auto">
          <a:xfrm>
            <a:off x="5188114" y="4385694"/>
            <a:ext cx="2285737" cy="800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SLB Host Agent Service</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 name="Rectangle 36"/>
          <p:cNvSpPr/>
          <p:nvPr/>
        </p:nvSpPr>
        <p:spPr bwMode="auto">
          <a:xfrm>
            <a:off x="5719290" y="5535100"/>
            <a:ext cx="786280" cy="784674"/>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Tenant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38" name="Rectangle 37"/>
          <p:cNvSpPr/>
          <p:nvPr/>
        </p:nvSpPr>
        <p:spPr bwMode="auto">
          <a:xfrm>
            <a:off x="6687572" y="5535100"/>
            <a:ext cx="786280" cy="784674"/>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Tenant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39" name="Rectangle 38"/>
          <p:cNvSpPr/>
          <p:nvPr/>
        </p:nvSpPr>
        <p:spPr bwMode="auto">
          <a:xfrm>
            <a:off x="3782726" y="5535100"/>
            <a:ext cx="786280" cy="784674"/>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Tenant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40" name="Rectangle 39"/>
          <p:cNvSpPr/>
          <p:nvPr/>
        </p:nvSpPr>
        <p:spPr bwMode="auto">
          <a:xfrm>
            <a:off x="8081558" y="4269119"/>
            <a:ext cx="3868812" cy="1654118"/>
          </a:xfrm>
          <a:prstGeom prst="rect">
            <a:avLst/>
          </a:prstGeom>
          <a:solidFill>
            <a:srgbClr val="92D050">
              <a:alpha val="41000"/>
            </a:srgbClr>
          </a:solid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Gateway Pool</a:t>
            </a:r>
          </a:p>
        </p:txBody>
      </p:sp>
      <p:sp>
        <p:nvSpPr>
          <p:cNvPr id="41" name="Rectangle 40"/>
          <p:cNvSpPr/>
          <p:nvPr/>
        </p:nvSpPr>
        <p:spPr bwMode="auto">
          <a:xfrm>
            <a:off x="8667625" y="4451502"/>
            <a:ext cx="786280" cy="784674"/>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INSTANCE</a:t>
            </a:r>
          </a:p>
        </p:txBody>
      </p:sp>
      <p:sp>
        <p:nvSpPr>
          <p:cNvPr id="42" name="Rectangle 41"/>
          <p:cNvSpPr/>
          <p:nvPr/>
        </p:nvSpPr>
        <p:spPr bwMode="auto">
          <a:xfrm>
            <a:off x="9557852" y="4451502"/>
            <a:ext cx="786280" cy="784674"/>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51028" eaLnBrk="1" fontAlgn="base" latinLnBrk="0" hangingPunct="1">
              <a:lnSpc>
                <a:spcPct val="90000"/>
              </a:lnSpc>
              <a:spcBef>
                <a:spcPct val="0"/>
              </a:spcBef>
              <a:spcAft>
                <a:spcPct val="0"/>
              </a:spcAft>
              <a:buClrTx/>
              <a:buSzTx/>
              <a:buFontTx/>
              <a:buNone/>
              <a:tabLst/>
              <a:defRPr/>
            </a:pPr>
            <a:r>
              <a:rPr lang="en-US" sz="1020" kern="0" dirty="0">
                <a:gradFill>
                  <a:gsLst>
                    <a:gs pos="0">
                      <a:srgbClr val="FFFFFF"/>
                    </a:gs>
                    <a:gs pos="100000">
                      <a:srgbClr val="FFFFFF"/>
                    </a:gs>
                  </a:gsLst>
                  <a:lin ang="5400000" scaled="0"/>
                </a:gradFill>
                <a:ea typeface="Segoe UI" pitchFamily="34" charset="0"/>
                <a:cs typeface="Segoe UI" pitchFamily="34" charset="0"/>
              </a:rPr>
              <a:t>INSTANCE</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3" name="Rectangle 42"/>
          <p:cNvSpPr/>
          <p:nvPr/>
        </p:nvSpPr>
        <p:spPr bwMode="auto">
          <a:xfrm>
            <a:off x="10448079" y="4451502"/>
            <a:ext cx="786280" cy="784674"/>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51028" eaLnBrk="1" fontAlgn="base" latinLnBrk="0" hangingPunct="1">
              <a:lnSpc>
                <a:spcPct val="90000"/>
              </a:lnSpc>
              <a:spcBef>
                <a:spcPct val="0"/>
              </a:spcBef>
              <a:spcAft>
                <a:spcPct val="0"/>
              </a:spcAft>
              <a:buClrTx/>
              <a:buSzTx/>
              <a:buFontTx/>
              <a:buNone/>
              <a:tabLst/>
              <a:defRPr/>
            </a:pPr>
            <a:r>
              <a:rPr lang="en-US" sz="1020" kern="0" dirty="0">
                <a:gradFill>
                  <a:gsLst>
                    <a:gs pos="0">
                      <a:srgbClr val="FFFFFF"/>
                    </a:gs>
                    <a:gs pos="100000">
                      <a:srgbClr val="FFFFFF"/>
                    </a:gs>
                  </a:gsLst>
                  <a:lin ang="5400000" scaled="0"/>
                </a:gradFill>
                <a:ea typeface="Segoe UI" pitchFamily="34" charset="0"/>
                <a:cs typeface="Segoe UI" pitchFamily="34" charset="0"/>
              </a:rPr>
              <a:t>INSTANCE</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44" name="Elbow Connector 75"/>
          <p:cNvCxnSpPr>
            <a:stCxn id="14" idx="2"/>
            <a:endCxn id="40" idx="0"/>
          </p:cNvCxnSpPr>
          <p:nvPr/>
        </p:nvCxnSpPr>
        <p:spPr>
          <a:xfrm rot="16200000" flipH="1">
            <a:off x="9429581" y="3682735"/>
            <a:ext cx="746083" cy="426684"/>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9951512" y="3886588"/>
            <a:ext cx="762525" cy="499107"/>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rPr>
              <a:t>WMI</a:t>
            </a:r>
          </a:p>
        </p:txBody>
      </p:sp>
      <p:sp>
        <p:nvSpPr>
          <p:cNvPr id="46" name="TextBox 45"/>
          <p:cNvSpPr txBox="1"/>
          <p:nvPr/>
        </p:nvSpPr>
        <p:spPr>
          <a:xfrm>
            <a:off x="5943839" y="1361165"/>
            <a:ext cx="773969" cy="499107"/>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rPr>
              <a:t>REST</a:t>
            </a:r>
          </a:p>
        </p:txBody>
      </p:sp>
      <p:sp>
        <p:nvSpPr>
          <p:cNvPr id="47" name="TextBox 46"/>
          <p:cNvSpPr txBox="1"/>
          <p:nvPr/>
        </p:nvSpPr>
        <p:spPr>
          <a:xfrm>
            <a:off x="11311668" y="1346213"/>
            <a:ext cx="773969" cy="499107"/>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rPr>
              <a:t>REST</a:t>
            </a:r>
          </a:p>
        </p:txBody>
      </p:sp>
      <p:cxnSp>
        <p:nvCxnSpPr>
          <p:cNvPr id="48" name="Elbow Connector 81"/>
          <p:cNvCxnSpPr>
            <a:stCxn id="8" idx="2"/>
          </p:cNvCxnSpPr>
          <p:nvPr/>
        </p:nvCxnSpPr>
        <p:spPr>
          <a:xfrm rot="5400000">
            <a:off x="9070762" y="-553334"/>
            <a:ext cx="264844" cy="4375089"/>
          </a:xfrm>
          <a:prstGeom prst="bentConnector3">
            <a:avLst>
              <a:gd name="adj1" fmla="val 50000"/>
            </a:avLst>
          </a:prstGeom>
          <a:ln w="19050">
            <a:solidFill>
              <a:schemeClr val="tx2">
                <a:lumMod val="9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050592" y="3908881"/>
            <a:ext cx="751788" cy="499095"/>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rPr>
              <a:t>WCF</a:t>
            </a:r>
          </a:p>
        </p:txBody>
      </p:sp>
      <p:sp>
        <p:nvSpPr>
          <p:cNvPr id="50" name="TextBox 49"/>
          <p:cNvSpPr txBox="1"/>
          <p:nvPr/>
        </p:nvSpPr>
        <p:spPr>
          <a:xfrm>
            <a:off x="2751357" y="3491785"/>
            <a:ext cx="867159" cy="499107"/>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err="1">
                <a:ln>
                  <a:noFill/>
                </a:ln>
                <a:gradFill>
                  <a:gsLst>
                    <a:gs pos="2917">
                      <a:schemeClr val="tx1"/>
                    </a:gs>
                    <a:gs pos="30000">
                      <a:schemeClr val="tx1"/>
                    </a:gs>
                  </a:gsLst>
                  <a:lin ang="5400000" scaled="0"/>
                </a:gradFill>
                <a:effectLst/>
                <a:uLnTx/>
                <a:uFillTx/>
              </a:rPr>
              <a:t>ovsdb</a:t>
            </a:r>
            <a:endPar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cxnSp>
        <p:nvCxnSpPr>
          <p:cNvPr id="51" name="Straight Arrow Connector 50"/>
          <p:cNvCxnSpPr>
            <a:stCxn id="17" idx="0"/>
          </p:cNvCxnSpPr>
          <p:nvPr/>
        </p:nvCxnSpPr>
        <p:spPr>
          <a:xfrm flipH="1" flipV="1">
            <a:off x="2876571" y="2123272"/>
            <a:ext cx="1" cy="2262422"/>
          </a:xfrm>
          <a:prstGeom prst="straightConnector1">
            <a:avLst/>
          </a:prstGeom>
          <a:ln>
            <a:solidFill>
              <a:schemeClr val="tx2">
                <a:lumMod val="90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20" idx="0"/>
            <a:endCxn id="11" idx="2"/>
          </p:cNvCxnSpPr>
          <p:nvPr/>
        </p:nvCxnSpPr>
        <p:spPr>
          <a:xfrm flipV="1">
            <a:off x="3315539" y="3523037"/>
            <a:ext cx="704352" cy="903125"/>
          </a:xfrm>
          <a:prstGeom prst="straightConnector1">
            <a:avLst/>
          </a:prstGeom>
          <a:ln w="19050">
            <a:solidFill>
              <a:schemeClr val="tx2">
                <a:lumMod val="9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557331" y="3880751"/>
            <a:ext cx="867159" cy="499107"/>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err="1">
                <a:ln>
                  <a:noFill/>
                </a:ln>
                <a:gradFill>
                  <a:gsLst>
                    <a:gs pos="2917">
                      <a:schemeClr val="tx1"/>
                    </a:gs>
                    <a:gs pos="30000">
                      <a:schemeClr val="tx1"/>
                    </a:gs>
                  </a:gsLst>
                  <a:lin ang="5400000" scaled="0"/>
                </a:gradFill>
                <a:effectLst/>
                <a:uLnTx/>
                <a:uFillTx/>
              </a:rPr>
              <a:t>ovsdb</a:t>
            </a:r>
            <a:endPar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cxnSp>
        <p:nvCxnSpPr>
          <p:cNvPr id="54" name="Straight Arrow Connector 53"/>
          <p:cNvCxnSpPr>
            <a:stCxn id="21" idx="0"/>
            <a:endCxn id="12" idx="2"/>
          </p:cNvCxnSpPr>
          <p:nvPr/>
        </p:nvCxnSpPr>
        <p:spPr>
          <a:xfrm flipV="1">
            <a:off x="4148450" y="3523037"/>
            <a:ext cx="873392" cy="903125"/>
          </a:xfrm>
          <a:prstGeom prst="straightConnector1">
            <a:avLst/>
          </a:prstGeom>
          <a:ln w="19050">
            <a:solidFill>
              <a:schemeClr val="tx2">
                <a:lumMod val="9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4460653" y="3871958"/>
            <a:ext cx="867159" cy="499107"/>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err="1">
                <a:ln>
                  <a:noFill/>
                </a:ln>
                <a:gradFill>
                  <a:gsLst>
                    <a:gs pos="2917">
                      <a:schemeClr val="tx1"/>
                    </a:gs>
                    <a:gs pos="30000">
                      <a:schemeClr val="tx1"/>
                    </a:gs>
                  </a:gsLst>
                  <a:lin ang="5400000" scaled="0"/>
                </a:gradFill>
                <a:effectLst/>
                <a:uLnTx/>
                <a:uFillTx/>
              </a:rPr>
              <a:t>ovsdb</a:t>
            </a:r>
            <a:endPar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cxnSp>
        <p:nvCxnSpPr>
          <p:cNvPr id="56" name="Straight Arrow Connector 55"/>
          <p:cNvCxnSpPr>
            <a:stCxn id="36" idx="0"/>
            <a:endCxn id="13" idx="2"/>
          </p:cNvCxnSpPr>
          <p:nvPr/>
        </p:nvCxnSpPr>
        <p:spPr>
          <a:xfrm flipV="1">
            <a:off x="6330983" y="3523036"/>
            <a:ext cx="1915296" cy="862658"/>
          </a:xfrm>
          <a:prstGeom prst="straightConnector1">
            <a:avLst/>
          </a:prstGeom>
          <a:ln w="19050">
            <a:solidFill>
              <a:schemeClr val="tx2">
                <a:lumMod val="9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001141" y="3910834"/>
            <a:ext cx="695493" cy="503031"/>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chemeClr val="tx1"/>
                    </a:gs>
                    <a:gs pos="30000">
                      <a:schemeClr val="tx1"/>
                    </a:gs>
                  </a:gsLst>
                  <a:lin ang="5400000" scaled="0"/>
                </a:gradFill>
                <a:effectLst/>
                <a:uLnTx/>
                <a:uFillTx/>
              </a:rPr>
              <a:t>TCP</a:t>
            </a:r>
          </a:p>
        </p:txBody>
      </p:sp>
      <p:sp>
        <p:nvSpPr>
          <p:cNvPr id="58" name="Title 1"/>
          <p:cNvSpPr>
            <a:spLocks noGrp="1"/>
          </p:cNvSpPr>
          <p:nvPr>
            <p:ph type="title"/>
          </p:nvPr>
        </p:nvSpPr>
        <p:spPr>
          <a:xfrm>
            <a:off x="100933" y="77288"/>
            <a:ext cx="6041814" cy="2048778"/>
          </a:xfrm>
        </p:spPr>
        <p:txBody>
          <a:bodyPr/>
          <a:lstStyle/>
          <a:p>
            <a:r>
              <a:rPr lang="en-US" sz="4000" dirty="0"/>
              <a:t>Software Defined Networking in Azure Stack</a:t>
            </a:r>
            <a:br>
              <a:rPr lang="en-US" sz="4000" dirty="0"/>
            </a:br>
            <a:endParaRPr lang="en-US" sz="4000" dirty="0"/>
          </a:p>
        </p:txBody>
      </p:sp>
    </p:spTree>
    <p:extLst>
      <p:ext uri="{BB962C8B-B14F-4D97-AF65-F5344CB8AC3E}">
        <p14:creationId xmlns:p14="http://schemas.microsoft.com/office/powerpoint/2010/main" val="318292686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3" name="Rectangle 22"/>
          <p:cNvSpPr/>
          <p:nvPr/>
        </p:nvSpPr>
        <p:spPr bwMode="auto">
          <a:xfrm>
            <a:off x="2362575" y="2828023"/>
            <a:ext cx="8056341" cy="3469375"/>
          </a:xfrm>
          <a:prstGeom prst="rect">
            <a:avLst/>
          </a:prstGeom>
          <a:noFill/>
          <a:ln w="9525" cap="flat" cmpd="sng" algn="ctr">
            <a:solidFill>
              <a:srgbClr val="CDF4FF">
                <a:lumMod val="90000"/>
              </a:srgbClr>
            </a:solidFill>
            <a:prstDash val="dash"/>
            <a:headEnd type="none" w="med" len="med"/>
            <a:tailEnd type="none" w="med" len="med"/>
          </a:ln>
          <a:effectLst/>
        </p:spPr>
        <p:txBody>
          <a:bodyPr rot="0" spcFirstLastPara="0" vertOverflow="overflow" horzOverflow="overflow" vert="horz" wrap="square" lIns="186521" tIns="149217" rIns="186521" bIns="149217" numCol="1" spcCol="0" rtlCol="0" fromWordArt="0" anchor="b" anchorCtr="0" forceAA="0" compatLnSpc="1">
            <a:prstTxWarp prst="textNoShape">
              <a:avLst/>
            </a:prstTxWarp>
            <a:noAutofit/>
          </a:bodyPr>
          <a:lstStyle/>
          <a:p>
            <a:pPr marL="0" marR="0" lvl="0" indent="0" defTabSz="951028"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Host</a:t>
            </a:r>
          </a:p>
        </p:txBody>
      </p:sp>
      <p:sp>
        <p:nvSpPr>
          <p:cNvPr id="24" name="Rectangle 23"/>
          <p:cNvSpPr/>
          <p:nvPr/>
        </p:nvSpPr>
        <p:spPr bwMode="auto">
          <a:xfrm>
            <a:off x="2667375" y="2944599"/>
            <a:ext cx="3511734" cy="800485"/>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effectLst/>
                <a:uLnTx/>
                <a:uFillTx/>
                <a:latin typeface="Segoe UI"/>
                <a:ea typeface="Segoe UI" pitchFamily="34" charset="0"/>
                <a:cs typeface="Segoe UI" pitchFamily="34" charset="0"/>
              </a:rPr>
              <a:t>NC Host Agent Service</a:t>
            </a:r>
            <a:endParaRPr kumimoji="0" lang="en-US" sz="1020" b="0" i="0" u="none" strike="noStrike" kern="0" cap="none" spc="0" normalizeH="0" baseline="0" noProof="0" dirty="0">
              <a:ln>
                <a:noFill/>
              </a:ln>
              <a:effectLst/>
              <a:uLnTx/>
              <a:uFillTx/>
              <a:latin typeface="Segoe UI"/>
              <a:ea typeface="Segoe UI" pitchFamily="34" charset="0"/>
              <a:cs typeface="Segoe UI" pitchFamily="34" charset="0"/>
            </a:endParaRPr>
          </a:p>
        </p:txBody>
      </p:sp>
      <p:sp>
        <p:nvSpPr>
          <p:cNvPr id="25" name="Rectangle 24"/>
          <p:cNvSpPr/>
          <p:nvPr/>
        </p:nvSpPr>
        <p:spPr bwMode="auto">
          <a:xfrm>
            <a:off x="2791723" y="2985066"/>
            <a:ext cx="786280" cy="471126"/>
          </a:xfrm>
          <a:prstGeom prst="rect">
            <a:avLst/>
          </a:prstGeom>
          <a:solidFill>
            <a:srgbClr val="C98427"/>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VSM</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Rectangle 25"/>
          <p:cNvSpPr/>
          <p:nvPr/>
        </p:nvSpPr>
        <p:spPr bwMode="auto">
          <a:xfrm>
            <a:off x="3630396" y="2985066"/>
            <a:ext cx="786280" cy="471126"/>
          </a:xfrm>
          <a:prstGeom prst="rect">
            <a:avLst/>
          </a:prstGeom>
          <a:solidFill>
            <a:srgbClr val="C98427"/>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VNET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Rectangle 26"/>
          <p:cNvSpPr/>
          <p:nvPr/>
        </p:nvSpPr>
        <p:spPr bwMode="auto">
          <a:xfrm>
            <a:off x="4469069" y="2985066"/>
            <a:ext cx="786280" cy="471126"/>
          </a:xfrm>
          <a:prstGeom prst="rect">
            <a:avLst/>
          </a:prstGeom>
          <a:solidFill>
            <a:srgbClr val="C98427"/>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FW</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Rectangle 27"/>
          <p:cNvSpPr/>
          <p:nvPr/>
        </p:nvSpPr>
        <p:spPr bwMode="auto">
          <a:xfrm>
            <a:off x="5301980" y="2985066"/>
            <a:ext cx="786280" cy="471126"/>
          </a:xfrm>
          <a:prstGeom prst="rect">
            <a:avLst/>
          </a:prstGeom>
          <a:solidFill>
            <a:srgbClr val="C98427"/>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SC</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Plugin</a:t>
            </a: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Rectangle 28"/>
          <p:cNvSpPr/>
          <p:nvPr/>
        </p:nvSpPr>
        <p:spPr bwMode="auto">
          <a:xfrm>
            <a:off x="4572375" y="4349850"/>
            <a:ext cx="5410200" cy="1196786"/>
          </a:xfrm>
          <a:prstGeom prst="rect">
            <a:avLst/>
          </a:prstGeom>
          <a:solidFill>
            <a:srgbClr val="C98427"/>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Virtual Filtering Platform (VFP)</a:t>
            </a:r>
          </a:p>
        </p:txBody>
      </p:sp>
      <p:sp>
        <p:nvSpPr>
          <p:cNvPr id="30" name="Rectangle 29"/>
          <p:cNvSpPr/>
          <p:nvPr/>
        </p:nvSpPr>
        <p:spPr bwMode="auto">
          <a:xfrm>
            <a:off x="7925175" y="2944599"/>
            <a:ext cx="2285737" cy="800485"/>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effectLst/>
                <a:uLnTx/>
                <a:uFillTx/>
                <a:latin typeface="Segoe UI"/>
                <a:ea typeface="Segoe UI" pitchFamily="34" charset="0"/>
                <a:cs typeface="Segoe UI" pitchFamily="34" charset="0"/>
              </a:rPr>
              <a:t>SLB Host Agent Service</a:t>
            </a:r>
            <a:endParaRPr kumimoji="0" lang="en-US" sz="1020" b="0" i="0" u="none" strike="noStrike" kern="0" cap="none" spc="0" normalizeH="0" baseline="0" noProof="0" dirty="0">
              <a:ln>
                <a:noFill/>
              </a:ln>
              <a:effectLst/>
              <a:uLnTx/>
              <a:uFillTx/>
              <a:latin typeface="Segoe UI"/>
              <a:ea typeface="Segoe UI" pitchFamily="34" charset="0"/>
              <a:cs typeface="Segoe UI" pitchFamily="34" charset="0"/>
            </a:endParaRPr>
          </a:p>
        </p:txBody>
      </p:sp>
      <p:sp>
        <p:nvSpPr>
          <p:cNvPr id="31" name="Title 1"/>
          <p:cNvSpPr txBox="1">
            <a:spLocks/>
          </p:cNvSpPr>
          <p:nvPr/>
        </p:nvSpPr>
        <p:spPr>
          <a:xfrm>
            <a:off x="183263" y="134239"/>
            <a:ext cx="10460704" cy="829173"/>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rPr>
              <a:t>Networking in Azure Stack at the Host Level</a:t>
            </a:r>
            <a:br>
              <a:rPr kumimoji="0" lang="en-US" sz="4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rPr>
            </a:br>
            <a:endParaRPr kumimoji="0" lang="en-US" sz="4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32" name="TextBox 31"/>
          <p:cNvSpPr txBox="1"/>
          <p:nvPr/>
        </p:nvSpPr>
        <p:spPr>
          <a:xfrm>
            <a:off x="966070" y="973046"/>
            <a:ext cx="7999434" cy="1929759"/>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rgbClr val="FFFFFF"/>
                    </a:gs>
                    <a:gs pos="30000">
                      <a:srgbClr val="FFFFFF"/>
                    </a:gs>
                  </a:gsLst>
                  <a:lin ang="5400000" scaled="0"/>
                </a:gradFill>
                <a:effectLst/>
                <a:uLnTx/>
                <a:uFillTx/>
              </a:rPr>
              <a:t>Applying billions of flow actions to packets</a:t>
            </a:r>
          </a:p>
          <a:p>
            <a:pPr marL="0" marR="0" lvl="0" indent="0" defTabSz="914367" eaLnBrk="1" fontAlgn="auto" latinLnBrk="0" hangingPunct="1">
              <a:lnSpc>
                <a:spcPct val="100000"/>
              </a:lnSpc>
              <a:spcBef>
                <a:spcPts val="588"/>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rPr>
              <a:t>Every host performs all packet actions for its own VMs</a:t>
            </a:r>
          </a:p>
          <a:p>
            <a:pPr marL="0" marR="0" lvl="0" indent="0" defTabSz="914367" eaLnBrk="1" fontAlgn="auto" latinLnBrk="0" hangingPunct="1">
              <a:lnSpc>
                <a:spcPct val="100000"/>
              </a:lnSpc>
              <a:spcBef>
                <a:spcPts val="588"/>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rPr>
              <a:t>Uses a tiny bit of the distributed computing power </a:t>
            </a:r>
            <a:endParaRPr kumimoji="0" lang="en-US" sz="2000" b="0"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
        <p:nvSpPr>
          <p:cNvPr id="33" name="Rectangle 32"/>
          <p:cNvSpPr/>
          <p:nvPr/>
        </p:nvSpPr>
        <p:spPr bwMode="auto">
          <a:xfrm>
            <a:off x="4081018" y="4105262"/>
            <a:ext cx="5911517" cy="19277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 name="Rectangle 33"/>
          <p:cNvSpPr/>
          <p:nvPr/>
        </p:nvSpPr>
        <p:spPr bwMode="auto">
          <a:xfrm>
            <a:off x="4079358" y="5647423"/>
            <a:ext cx="5911517" cy="19277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Rectangle 34"/>
          <p:cNvSpPr/>
          <p:nvPr/>
        </p:nvSpPr>
        <p:spPr bwMode="auto">
          <a:xfrm>
            <a:off x="4079358" y="4233113"/>
            <a:ext cx="340617" cy="1454685"/>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102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TextBox 35"/>
          <p:cNvSpPr txBox="1"/>
          <p:nvPr/>
        </p:nvSpPr>
        <p:spPr>
          <a:xfrm>
            <a:off x="3874163" y="3710165"/>
            <a:ext cx="1091624" cy="522948"/>
          </a:xfrm>
          <a:prstGeom prst="rect">
            <a:avLst/>
          </a:prstGeom>
          <a:noFill/>
        </p:spPr>
        <p:txBody>
          <a:bodyPr wrap="non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600" b="0" i="0" u="none" strike="noStrike" kern="0" cap="none" spc="0" normalizeH="0" baseline="0" noProof="0" dirty="0" err="1">
                <a:ln>
                  <a:noFill/>
                </a:ln>
                <a:gradFill>
                  <a:gsLst>
                    <a:gs pos="2917">
                      <a:srgbClr val="FFFFFF"/>
                    </a:gs>
                    <a:gs pos="30000">
                      <a:srgbClr val="FFFFFF"/>
                    </a:gs>
                  </a:gsLst>
                  <a:lin ang="5400000" scaled="0"/>
                </a:gradFill>
                <a:effectLst/>
                <a:uLnTx/>
                <a:uFillTx/>
              </a:rPr>
              <a:t>VSwitch</a:t>
            </a:r>
            <a:endPar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graphicFrame>
        <p:nvGraphicFramePr>
          <p:cNvPr id="37" name="Table 23"/>
          <p:cNvGraphicFramePr>
            <a:graphicFrameLocks noGrp="1"/>
          </p:cNvGraphicFramePr>
          <p:nvPr>
            <p:extLst/>
          </p:nvPr>
        </p:nvGraphicFramePr>
        <p:xfrm>
          <a:off x="6782253" y="4596320"/>
          <a:ext cx="1150620" cy="680406"/>
        </p:xfrm>
        <a:graphic>
          <a:graphicData uri="http://schemas.openxmlformats.org/drawingml/2006/table">
            <a:tbl>
              <a:tblPr firstRow="1" bandRow="1"/>
              <a:tblGrid>
                <a:gridCol w="575310">
                  <a:extLst>
                    <a:ext uri="{9D8B030D-6E8A-4147-A177-3AD203B41FA5}">
                      <a16:colId xmlns:a16="http://schemas.microsoft.com/office/drawing/2014/main" val="2363739350"/>
                    </a:ext>
                  </a:extLst>
                </a:gridCol>
                <a:gridCol w="575310">
                  <a:extLst>
                    <a:ext uri="{9D8B030D-6E8A-4147-A177-3AD203B41FA5}">
                      <a16:colId xmlns:a16="http://schemas.microsoft.com/office/drawing/2014/main" val="3431209841"/>
                    </a:ext>
                  </a:extLst>
                </a:gridCol>
              </a:tblGrid>
              <a:tr h="224106">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900" dirty="0"/>
                        <a:t>Rule</a:t>
                      </a:r>
                    </a:p>
                  </a:txBody>
                  <a:tcPr marL="89642" marR="89642" marT="44821" marB="4482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78D7"/>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900" dirty="0"/>
                        <a:t>Action</a:t>
                      </a:r>
                    </a:p>
                  </a:txBody>
                  <a:tcPr marL="89642" marR="89642" marT="44821" marB="4482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78D7"/>
                    </a:solidFill>
                  </a:tcPr>
                </a:tc>
                <a:extLst>
                  <a:ext uri="{0D108BD9-81ED-4DB2-BD59-A6C34878D82A}">
                    <a16:rowId xmlns:a16="http://schemas.microsoft.com/office/drawing/2014/main" val="3506461403"/>
                  </a:ext>
                </a:extLst>
              </a:tr>
              <a:tr h="22410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b="0" dirty="0"/>
                        <a:t>1</a:t>
                      </a:r>
                    </a:p>
                  </a:txBody>
                  <a:tcPr marL="89642" marR="89642" marT="44821" marB="44821">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4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b="0" dirty="0"/>
                        <a:t>Allow</a:t>
                      </a:r>
                    </a:p>
                  </a:txBody>
                  <a:tcPr marL="89642" marR="89642" marT="44821" marB="44821">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40000"/>
                      </a:srgbClr>
                    </a:solidFill>
                  </a:tcPr>
                </a:tc>
                <a:extLst>
                  <a:ext uri="{0D108BD9-81ED-4DB2-BD59-A6C34878D82A}">
                    <a16:rowId xmlns:a16="http://schemas.microsoft.com/office/drawing/2014/main" val="1480598755"/>
                  </a:ext>
                </a:extLst>
              </a:tr>
              <a:tr h="22410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2</a:t>
                      </a:r>
                    </a:p>
                  </a:txBody>
                  <a:tcPr marL="89642" marR="89642" marT="44821" marB="4482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2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Block</a:t>
                      </a:r>
                    </a:p>
                  </a:txBody>
                  <a:tcPr marL="89642" marR="89642" marT="44821" marB="4482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20000"/>
                      </a:srgbClr>
                    </a:solidFill>
                  </a:tcPr>
                </a:tc>
                <a:extLst>
                  <a:ext uri="{0D108BD9-81ED-4DB2-BD59-A6C34878D82A}">
                    <a16:rowId xmlns:a16="http://schemas.microsoft.com/office/drawing/2014/main" val="3280698455"/>
                  </a:ext>
                </a:extLst>
              </a:tr>
            </a:tbl>
          </a:graphicData>
        </a:graphic>
      </p:graphicFrame>
      <p:graphicFrame>
        <p:nvGraphicFramePr>
          <p:cNvPr id="38" name="Table 34"/>
          <p:cNvGraphicFramePr>
            <a:graphicFrameLocks noGrp="1"/>
          </p:cNvGraphicFramePr>
          <p:nvPr>
            <p:extLst/>
          </p:nvPr>
        </p:nvGraphicFramePr>
        <p:xfrm>
          <a:off x="5215842" y="4581006"/>
          <a:ext cx="1150620" cy="680406"/>
        </p:xfrm>
        <a:graphic>
          <a:graphicData uri="http://schemas.openxmlformats.org/drawingml/2006/table">
            <a:tbl>
              <a:tblPr firstRow="1" bandRow="1"/>
              <a:tblGrid>
                <a:gridCol w="575310">
                  <a:extLst>
                    <a:ext uri="{9D8B030D-6E8A-4147-A177-3AD203B41FA5}">
                      <a16:colId xmlns:a16="http://schemas.microsoft.com/office/drawing/2014/main" val="2363739350"/>
                    </a:ext>
                  </a:extLst>
                </a:gridCol>
                <a:gridCol w="575310">
                  <a:extLst>
                    <a:ext uri="{9D8B030D-6E8A-4147-A177-3AD203B41FA5}">
                      <a16:colId xmlns:a16="http://schemas.microsoft.com/office/drawing/2014/main" val="3431209841"/>
                    </a:ext>
                  </a:extLst>
                </a:gridCol>
              </a:tblGrid>
              <a:tr h="224106">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900" dirty="0"/>
                        <a:t>Rule</a:t>
                      </a:r>
                    </a:p>
                  </a:txBody>
                  <a:tcPr marL="89642" marR="89642" marT="44821" marB="4482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78D7"/>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900" dirty="0"/>
                        <a:t>Action</a:t>
                      </a:r>
                    </a:p>
                  </a:txBody>
                  <a:tcPr marL="89642" marR="89642" marT="44821" marB="4482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78D7"/>
                    </a:solidFill>
                  </a:tcPr>
                </a:tc>
                <a:extLst>
                  <a:ext uri="{0D108BD9-81ED-4DB2-BD59-A6C34878D82A}">
                    <a16:rowId xmlns:a16="http://schemas.microsoft.com/office/drawing/2014/main" val="3506461403"/>
                  </a:ext>
                </a:extLst>
              </a:tr>
              <a:tr h="22410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1</a:t>
                      </a:r>
                    </a:p>
                  </a:txBody>
                  <a:tcPr marL="89642" marR="89642" marT="44821" marB="44821">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4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Route</a:t>
                      </a:r>
                    </a:p>
                  </a:txBody>
                  <a:tcPr marL="89642" marR="89642" marT="44821" marB="44821">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40000"/>
                      </a:srgbClr>
                    </a:solidFill>
                  </a:tcPr>
                </a:tc>
                <a:extLst>
                  <a:ext uri="{0D108BD9-81ED-4DB2-BD59-A6C34878D82A}">
                    <a16:rowId xmlns:a16="http://schemas.microsoft.com/office/drawing/2014/main" val="1480598755"/>
                  </a:ext>
                </a:extLst>
              </a:tr>
              <a:tr h="22410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2</a:t>
                      </a:r>
                    </a:p>
                  </a:txBody>
                  <a:tcPr marL="89642" marR="89642" marT="44821" marB="4482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2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err="1"/>
                        <a:t>Encap</a:t>
                      </a:r>
                      <a:endParaRPr lang="en-US" sz="900" dirty="0"/>
                    </a:p>
                  </a:txBody>
                  <a:tcPr marL="89642" marR="89642" marT="44821" marB="4482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20000"/>
                      </a:srgbClr>
                    </a:solidFill>
                  </a:tcPr>
                </a:tc>
                <a:extLst>
                  <a:ext uri="{0D108BD9-81ED-4DB2-BD59-A6C34878D82A}">
                    <a16:rowId xmlns:a16="http://schemas.microsoft.com/office/drawing/2014/main" val="3280698455"/>
                  </a:ext>
                </a:extLst>
              </a:tr>
            </a:tbl>
          </a:graphicData>
        </a:graphic>
      </p:graphicFrame>
      <p:graphicFrame>
        <p:nvGraphicFramePr>
          <p:cNvPr id="39" name="Table 38"/>
          <p:cNvGraphicFramePr>
            <a:graphicFrameLocks noGrp="1"/>
          </p:cNvGraphicFramePr>
          <p:nvPr>
            <p:extLst/>
          </p:nvPr>
        </p:nvGraphicFramePr>
        <p:xfrm>
          <a:off x="8357999" y="4606685"/>
          <a:ext cx="1150620" cy="680406"/>
        </p:xfrm>
        <a:graphic>
          <a:graphicData uri="http://schemas.openxmlformats.org/drawingml/2006/table">
            <a:tbl>
              <a:tblPr firstRow="1" bandRow="1"/>
              <a:tblGrid>
                <a:gridCol w="575310">
                  <a:extLst>
                    <a:ext uri="{9D8B030D-6E8A-4147-A177-3AD203B41FA5}">
                      <a16:colId xmlns:a16="http://schemas.microsoft.com/office/drawing/2014/main" val="2363739350"/>
                    </a:ext>
                  </a:extLst>
                </a:gridCol>
                <a:gridCol w="575310">
                  <a:extLst>
                    <a:ext uri="{9D8B030D-6E8A-4147-A177-3AD203B41FA5}">
                      <a16:colId xmlns:a16="http://schemas.microsoft.com/office/drawing/2014/main" val="3431209841"/>
                    </a:ext>
                  </a:extLst>
                </a:gridCol>
              </a:tblGrid>
              <a:tr h="224106">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900" dirty="0"/>
                        <a:t>Rule</a:t>
                      </a:r>
                    </a:p>
                  </a:txBody>
                  <a:tcPr marL="89642" marR="89642" marT="44821" marB="4482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78D7"/>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900" dirty="0"/>
                        <a:t>Action</a:t>
                      </a:r>
                    </a:p>
                  </a:txBody>
                  <a:tcPr marL="89642" marR="89642" marT="44821" marB="4482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78D7"/>
                    </a:solidFill>
                  </a:tcPr>
                </a:tc>
                <a:extLst>
                  <a:ext uri="{0D108BD9-81ED-4DB2-BD59-A6C34878D82A}">
                    <a16:rowId xmlns:a16="http://schemas.microsoft.com/office/drawing/2014/main" val="3506461403"/>
                  </a:ext>
                </a:extLst>
              </a:tr>
              <a:tr h="22410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b="0" dirty="0"/>
                        <a:t>1</a:t>
                      </a:r>
                    </a:p>
                  </a:txBody>
                  <a:tcPr marL="89642" marR="89642" marT="44821" marB="44821">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4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b="0" dirty="0"/>
                        <a:t>NAT</a:t>
                      </a:r>
                    </a:p>
                  </a:txBody>
                  <a:tcPr marL="89642" marR="89642" marT="44821" marB="44821">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40000"/>
                      </a:srgbClr>
                    </a:solidFill>
                  </a:tcPr>
                </a:tc>
                <a:extLst>
                  <a:ext uri="{0D108BD9-81ED-4DB2-BD59-A6C34878D82A}">
                    <a16:rowId xmlns:a16="http://schemas.microsoft.com/office/drawing/2014/main" val="1480598755"/>
                  </a:ext>
                </a:extLst>
              </a:tr>
              <a:tr h="22410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2</a:t>
                      </a:r>
                    </a:p>
                  </a:txBody>
                  <a:tcPr marL="89642" marR="89642" marT="44821" marB="4482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2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900" dirty="0"/>
                        <a:t>SNAT</a:t>
                      </a:r>
                    </a:p>
                  </a:txBody>
                  <a:tcPr marL="89642" marR="89642" marT="44821" marB="4482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8D7">
                        <a:tint val="20000"/>
                      </a:srgbClr>
                    </a:solidFill>
                  </a:tcPr>
                </a:tc>
                <a:extLst>
                  <a:ext uri="{0D108BD9-81ED-4DB2-BD59-A6C34878D82A}">
                    <a16:rowId xmlns:a16="http://schemas.microsoft.com/office/drawing/2014/main" val="3280698455"/>
                  </a:ext>
                </a:extLst>
              </a:tr>
            </a:tbl>
          </a:graphicData>
        </a:graphic>
      </p:graphicFrame>
      <p:sp>
        <p:nvSpPr>
          <p:cNvPr id="40" name="TextBox 39"/>
          <p:cNvSpPr txBox="1"/>
          <p:nvPr/>
        </p:nvSpPr>
        <p:spPr>
          <a:xfrm>
            <a:off x="8548092" y="4239999"/>
            <a:ext cx="663797" cy="479745"/>
          </a:xfrm>
          <a:prstGeom prst="rect">
            <a:avLst/>
          </a:prstGeom>
          <a:noFill/>
        </p:spPr>
        <p:txBody>
          <a:bodyPr wrap="none" lIns="179285" tIns="143428" rIns="179285" bIns="143428" rtlCol="0">
            <a:spAutoFit/>
          </a:bodyPr>
          <a:lstStyle/>
          <a:p>
            <a:pPr marL="0" marR="0" lvl="0" indent="0" defTabSz="914367" eaLnBrk="1" fontAlgn="auto" latinLnBrk="0" hangingPunct="1">
              <a:lnSpc>
                <a:spcPct val="90000"/>
              </a:lnSpc>
              <a:spcBef>
                <a:spcPts val="0"/>
              </a:spcBef>
              <a:spcAft>
                <a:spcPts val="588"/>
              </a:spcAft>
              <a:buClrTx/>
              <a:buSzTx/>
              <a:buFontTx/>
              <a:buNone/>
              <a:tabLst/>
              <a:defRPr/>
            </a:pPr>
            <a:r>
              <a:rPr kumimoji="0" lang="en-US" sz="1372" b="1" i="0" u="none" strike="noStrike" kern="0" cap="none" spc="0" normalizeH="0" baseline="0" noProof="0" dirty="0">
                <a:ln>
                  <a:noFill/>
                </a:ln>
                <a:solidFill>
                  <a:srgbClr val="FFFFFF"/>
                </a:solidFill>
                <a:effectLst/>
                <a:uLnTx/>
                <a:uFillTx/>
              </a:rPr>
              <a:t>SLB</a:t>
            </a:r>
          </a:p>
        </p:txBody>
      </p:sp>
      <p:sp>
        <p:nvSpPr>
          <p:cNvPr id="41" name="TextBox 40"/>
          <p:cNvSpPr txBox="1"/>
          <p:nvPr/>
        </p:nvSpPr>
        <p:spPr>
          <a:xfrm>
            <a:off x="7013711" y="4240000"/>
            <a:ext cx="683158" cy="479745"/>
          </a:xfrm>
          <a:prstGeom prst="rect">
            <a:avLst/>
          </a:prstGeom>
          <a:noFill/>
        </p:spPr>
        <p:txBody>
          <a:bodyPr wrap="none" lIns="179285" tIns="143428" rIns="179285" bIns="143428" rtlCol="0">
            <a:spAutoFit/>
          </a:bodyPr>
          <a:lstStyle/>
          <a:p>
            <a:pPr marL="0" marR="0" lvl="0" indent="0" defTabSz="914367" eaLnBrk="1" fontAlgn="auto" latinLnBrk="0" hangingPunct="1">
              <a:lnSpc>
                <a:spcPct val="90000"/>
              </a:lnSpc>
              <a:spcBef>
                <a:spcPts val="0"/>
              </a:spcBef>
              <a:spcAft>
                <a:spcPts val="588"/>
              </a:spcAft>
              <a:buClrTx/>
              <a:buSzTx/>
              <a:buFontTx/>
              <a:buNone/>
              <a:tabLst/>
              <a:defRPr/>
            </a:pPr>
            <a:r>
              <a:rPr kumimoji="0" lang="en-US" sz="1372" b="1" i="0" u="none" strike="noStrike" kern="0" cap="none" spc="0" normalizeH="0" baseline="0" noProof="0" dirty="0">
                <a:ln>
                  <a:noFill/>
                </a:ln>
                <a:solidFill>
                  <a:srgbClr val="FFFFFF"/>
                </a:solidFill>
                <a:effectLst/>
                <a:uLnTx/>
                <a:uFillTx/>
              </a:rPr>
              <a:t>ACL</a:t>
            </a:r>
          </a:p>
        </p:txBody>
      </p:sp>
      <p:sp>
        <p:nvSpPr>
          <p:cNvPr id="42" name="TextBox 41"/>
          <p:cNvSpPr txBox="1"/>
          <p:nvPr/>
        </p:nvSpPr>
        <p:spPr>
          <a:xfrm>
            <a:off x="5369917" y="4240001"/>
            <a:ext cx="783232" cy="479745"/>
          </a:xfrm>
          <a:prstGeom prst="rect">
            <a:avLst/>
          </a:prstGeom>
          <a:noFill/>
        </p:spPr>
        <p:txBody>
          <a:bodyPr wrap="none" lIns="179285" tIns="143428" rIns="179285" bIns="143428" rtlCol="0">
            <a:spAutoFit/>
          </a:bodyPr>
          <a:lstStyle/>
          <a:p>
            <a:pPr marL="0" marR="0" lvl="0" indent="0" defTabSz="914367" eaLnBrk="1" fontAlgn="auto" latinLnBrk="0" hangingPunct="1">
              <a:lnSpc>
                <a:spcPct val="90000"/>
              </a:lnSpc>
              <a:spcBef>
                <a:spcPts val="0"/>
              </a:spcBef>
              <a:spcAft>
                <a:spcPts val="588"/>
              </a:spcAft>
              <a:buClrTx/>
              <a:buSzTx/>
              <a:buFontTx/>
              <a:buNone/>
              <a:tabLst/>
              <a:defRPr/>
            </a:pPr>
            <a:r>
              <a:rPr kumimoji="0" lang="en-US" sz="1372" b="1" i="0" u="none" strike="noStrike" kern="0" cap="none" spc="0" normalizeH="0" baseline="0" noProof="0" dirty="0" err="1">
                <a:ln>
                  <a:noFill/>
                </a:ln>
                <a:solidFill>
                  <a:srgbClr val="FFFFFF"/>
                </a:solidFill>
                <a:effectLst/>
                <a:uLnTx/>
                <a:uFillTx/>
              </a:rPr>
              <a:t>VNet</a:t>
            </a:r>
            <a:endParaRPr kumimoji="0" lang="en-US" sz="1372" b="1" i="0" u="none" strike="noStrike" kern="0" cap="none" spc="0" normalizeH="0" baseline="0" noProof="0" dirty="0">
              <a:ln>
                <a:noFill/>
              </a:ln>
              <a:solidFill>
                <a:srgbClr val="FFFFFF"/>
              </a:solidFill>
              <a:effectLst/>
              <a:uLnTx/>
              <a:uFillTx/>
            </a:endParaRPr>
          </a:p>
        </p:txBody>
      </p:sp>
      <p:sp>
        <p:nvSpPr>
          <p:cNvPr id="43" name="TextBox 42"/>
          <p:cNvSpPr txBox="1"/>
          <p:nvPr/>
        </p:nvSpPr>
        <p:spPr>
          <a:xfrm>
            <a:off x="2630839" y="4349850"/>
            <a:ext cx="1399550" cy="1031051"/>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Offloading,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Packet Direct</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SR-IOV</a:t>
            </a:r>
          </a:p>
        </p:txBody>
      </p:sp>
    </p:spTree>
    <p:extLst>
      <p:ext uri="{BB962C8B-B14F-4D97-AF65-F5344CB8AC3E}">
        <p14:creationId xmlns:p14="http://schemas.microsoft.com/office/powerpoint/2010/main" val="40934394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27" name="Freeform 226"/>
          <p:cNvSpPr/>
          <p:nvPr/>
        </p:nvSpPr>
        <p:spPr bwMode="auto">
          <a:xfrm>
            <a:off x="11398369" y="2357763"/>
            <a:ext cx="68242" cy="38089"/>
          </a:xfrm>
          <a:custGeom>
            <a:avLst/>
            <a:gdLst>
              <a:gd name="connsiteX0" fmla="*/ 0 w 69056"/>
              <a:gd name="connsiteY0" fmla="*/ 16668 h 38723"/>
              <a:gd name="connsiteX1" fmla="*/ 26194 w 69056"/>
              <a:gd name="connsiteY1" fmla="*/ 7143 h 38723"/>
              <a:gd name="connsiteX2" fmla="*/ 28575 w 69056"/>
              <a:gd name="connsiteY2" fmla="*/ 0 h 38723"/>
              <a:gd name="connsiteX3" fmla="*/ 30956 w 69056"/>
              <a:gd name="connsiteY3" fmla="*/ 7143 h 38723"/>
              <a:gd name="connsiteX4" fmla="*/ 33337 w 69056"/>
              <a:gd name="connsiteY4" fmla="*/ 38100 h 38723"/>
              <a:gd name="connsiteX5" fmla="*/ 35719 w 69056"/>
              <a:gd name="connsiteY5" fmla="*/ 28575 h 38723"/>
              <a:gd name="connsiteX6" fmla="*/ 42862 w 69056"/>
              <a:gd name="connsiteY6" fmla="*/ 23812 h 38723"/>
              <a:gd name="connsiteX7" fmla="*/ 69056 w 69056"/>
              <a:gd name="connsiteY7" fmla="*/ 19050 h 3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056" h="38723">
                <a:moveTo>
                  <a:pt x="0" y="16668"/>
                </a:moveTo>
                <a:cubicBezTo>
                  <a:pt x="14329" y="14877"/>
                  <a:pt x="18768" y="18282"/>
                  <a:pt x="26194" y="7143"/>
                </a:cubicBezTo>
                <a:cubicBezTo>
                  <a:pt x="27586" y="5055"/>
                  <a:pt x="27781" y="2381"/>
                  <a:pt x="28575" y="0"/>
                </a:cubicBezTo>
                <a:cubicBezTo>
                  <a:pt x="29369" y="2381"/>
                  <a:pt x="30645" y="4653"/>
                  <a:pt x="30956" y="7143"/>
                </a:cubicBezTo>
                <a:cubicBezTo>
                  <a:pt x="32240" y="17413"/>
                  <a:pt x="31092" y="27997"/>
                  <a:pt x="33337" y="38100"/>
                </a:cubicBezTo>
                <a:cubicBezTo>
                  <a:pt x="34047" y="41295"/>
                  <a:pt x="33904" y="31298"/>
                  <a:pt x="35719" y="28575"/>
                </a:cubicBezTo>
                <a:cubicBezTo>
                  <a:pt x="37306" y="26194"/>
                  <a:pt x="40247" y="24974"/>
                  <a:pt x="42862" y="23812"/>
                </a:cubicBezTo>
                <a:cubicBezTo>
                  <a:pt x="56400" y="17795"/>
                  <a:pt x="55699" y="19050"/>
                  <a:pt x="69056" y="19050"/>
                </a:cubicBezTo>
              </a:path>
            </a:pathLst>
          </a:custGeom>
          <a:noFill/>
          <a:ln w="9525" cap="flat" cmpd="sng" algn="ctr">
            <a:noFill/>
            <a:prstDash val="solid"/>
            <a:headEnd type="none" w="med" len="med"/>
            <a:tailEnd type="none" w="med" len="med"/>
          </a:ln>
          <a:effectLst/>
        </p:spPr>
        <p:txBody>
          <a:bodyPr anchor="ctr"/>
          <a:lstStyle/>
          <a:p>
            <a:pPr marL="0" marR="0" lvl="0" indent="0" algn="ctr" defTabSz="932067"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latin typeface="Segoe UI"/>
              <a:ea typeface="MS PGothic" panose="020B0600070205080204" pitchFamily="34" charset="-128"/>
              <a:cs typeface="+mn-cs"/>
            </a:endParaRPr>
          </a:p>
        </p:txBody>
      </p:sp>
      <p:sp>
        <p:nvSpPr>
          <p:cNvPr id="228" name="Rectangle 227"/>
          <p:cNvSpPr/>
          <p:nvPr/>
        </p:nvSpPr>
        <p:spPr bwMode="auto">
          <a:xfrm>
            <a:off x="2946411" y="4783503"/>
            <a:ext cx="2833836" cy="790351"/>
          </a:xfrm>
          <a:prstGeom prst="rect">
            <a:avLst/>
          </a:prstGeom>
          <a:solidFill>
            <a:srgbClr val="0072C6"/>
          </a:solidFill>
          <a:ln w="6350" cap="flat" cmpd="sng" algn="ctr">
            <a:noFill/>
            <a:prstDash val="solid"/>
            <a:miter lim="800000"/>
            <a:headEnd type="none" w="med" len="med"/>
            <a:tailEnd type="none" w="med" len="med"/>
          </a:ln>
          <a:effectLst/>
        </p:spPr>
        <p:txBody>
          <a:bodyPr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Storage</a:t>
            </a:r>
          </a:p>
        </p:txBody>
      </p:sp>
      <p:sp>
        <p:nvSpPr>
          <p:cNvPr id="229" name="Rectangle 228"/>
          <p:cNvSpPr/>
          <p:nvPr/>
        </p:nvSpPr>
        <p:spPr bwMode="auto">
          <a:xfrm>
            <a:off x="3267191" y="5043538"/>
            <a:ext cx="662039" cy="363680"/>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BLOB </a:t>
            </a:r>
            <a:b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Storage</a:t>
            </a:r>
          </a:p>
        </p:txBody>
      </p:sp>
      <p:pic>
        <p:nvPicPr>
          <p:cNvPr id="230" name="Picture 231" descr="Storage blob.png"/>
          <p:cNvPicPr>
            <a:picLocks noChangeAspect="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009440" y="5106098"/>
            <a:ext cx="247579" cy="24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 name="Rectangle 230"/>
          <p:cNvSpPr/>
          <p:nvPr/>
        </p:nvSpPr>
        <p:spPr bwMode="auto">
          <a:xfrm>
            <a:off x="4270382" y="5047326"/>
            <a:ext cx="545561" cy="363680"/>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 </a:t>
            </a:r>
            <a:b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Files</a:t>
            </a:r>
          </a:p>
        </p:txBody>
      </p:sp>
      <p:pic>
        <p:nvPicPr>
          <p:cNvPr id="232" name="Picture 232" descr="Storage blob.png"/>
          <p:cNvPicPr>
            <a:picLocks noChangeAspect="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998613" y="5106098"/>
            <a:ext cx="247579" cy="24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3" name="Rectangle 232"/>
          <p:cNvSpPr/>
          <p:nvPr/>
        </p:nvSpPr>
        <p:spPr bwMode="auto">
          <a:xfrm>
            <a:off x="5159552" y="5046297"/>
            <a:ext cx="620696" cy="363680"/>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Premium Storage</a:t>
            </a:r>
          </a:p>
        </p:txBody>
      </p:sp>
      <p:pic>
        <p:nvPicPr>
          <p:cNvPr id="234" name="Picture 233" descr="Storage blob.png"/>
          <p:cNvPicPr>
            <a:picLocks noChangeAspect="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885330" y="5106098"/>
            <a:ext cx="247579" cy="24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 name="Rectangle 234"/>
          <p:cNvSpPr/>
          <p:nvPr/>
        </p:nvSpPr>
        <p:spPr bwMode="auto">
          <a:xfrm>
            <a:off x="251261" y="4783502"/>
            <a:ext cx="2572826" cy="788764"/>
          </a:xfrm>
          <a:prstGeom prst="rect">
            <a:avLst/>
          </a:prstGeom>
          <a:solidFill>
            <a:srgbClr val="0072C6"/>
          </a:solidFill>
          <a:ln w="6350" cap="flat" cmpd="sng" algn="ctr">
            <a:noFill/>
            <a:prstDash val="solid"/>
            <a:miter lim="800000"/>
            <a:headEnd type="none" w="med" len="med"/>
            <a:tailEnd type="none" w="med" len="med"/>
          </a:ln>
          <a:effectLst/>
        </p:spPr>
        <p:txBody>
          <a:bodyPr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Compute</a:t>
            </a:r>
          </a:p>
        </p:txBody>
      </p:sp>
      <p:sp>
        <p:nvSpPr>
          <p:cNvPr id="236" name="Rectangle 235"/>
          <p:cNvSpPr/>
          <p:nvPr/>
        </p:nvSpPr>
        <p:spPr bwMode="auto">
          <a:xfrm>
            <a:off x="772019" y="5116204"/>
            <a:ext cx="667420" cy="218043"/>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Virtual</a:t>
            </a:r>
            <a:b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Machine</a:t>
            </a:r>
          </a:p>
        </p:txBody>
      </p:sp>
      <p:pic>
        <p:nvPicPr>
          <p:cNvPr id="237" name="Picture 395"/>
          <p:cNvPicPr>
            <a:picLocks noChangeAspect="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87299" y="5116202"/>
            <a:ext cx="261864" cy="26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 name="Rectangle 237"/>
          <p:cNvSpPr/>
          <p:nvPr/>
        </p:nvSpPr>
        <p:spPr bwMode="auto">
          <a:xfrm>
            <a:off x="1971666" y="5112571"/>
            <a:ext cx="702047" cy="239519"/>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Containers</a:t>
            </a:r>
          </a:p>
        </p:txBody>
      </p:sp>
      <p:grpSp>
        <p:nvGrpSpPr>
          <p:cNvPr id="239" name="Group 238"/>
          <p:cNvGrpSpPr/>
          <p:nvPr/>
        </p:nvGrpSpPr>
        <p:grpSpPr bwMode="auto">
          <a:xfrm>
            <a:off x="1759315" y="5162029"/>
            <a:ext cx="72647" cy="77851"/>
            <a:chOff x="429567" y="3925067"/>
            <a:chExt cx="291844" cy="312924"/>
          </a:xfrm>
          <a:solidFill>
            <a:srgbClr val="FFFFFF"/>
          </a:solidFill>
        </p:grpSpPr>
        <p:sp>
          <p:nvSpPr>
            <p:cNvPr id="240" name="Diamond 239"/>
            <p:cNvSpPr/>
            <p:nvPr/>
          </p:nvSpPr>
          <p:spPr bwMode="auto">
            <a:xfrm rot="19690132">
              <a:off x="429567" y="3991206"/>
              <a:ext cx="148049" cy="245584"/>
            </a:xfrm>
            <a:prstGeom prst="diamond">
              <a:avLst/>
            </a:prstGeom>
            <a:grpFill/>
            <a:ln w="9525" cap="flat" cmpd="sng" algn="ctr">
              <a:noFill/>
              <a:prstDash val="solid"/>
              <a:headEnd type="none" w="med" len="med"/>
              <a:tailEnd type="none" w="med" len="med"/>
            </a:ln>
            <a:effectLst/>
            <a:scene3d>
              <a:camera prst="orthographicFront">
                <a:rot lat="899860" lon="21583921" rev="21540000"/>
              </a:camera>
              <a:lightRig rig="threePt" dir="t"/>
            </a:scene3d>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41" name="Diamond 240"/>
            <p:cNvSpPr/>
            <p:nvPr/>
          </p:nvSpPr>
          <p:spPr bwMode="auto">
            <a:xfrm rot="1935408">
              <a:off x="567471" y="3991342"/>
              <a:ext cx="153940" cy="246649"/>
            </a:xfrm>
            <a:prstGeom prst="diamond">
              <a:avLst/>
            </a:prstGeom>
            <a:grpFill/>
            <a:ln w="9525" cap="flat" cmpd="sng" algn="ctr">
              <a:no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42" name="Diamond 241"/>
            <p:cNvSpPr/>
            <p:nvPr/>
          </p:nvSpPr>
          <p:spPr bwMode="auto">
            <a:xfrm rot="5400000">
              <a:off x="498047" y="3879246"/>
              <a:ext cx="153941" cy="245584"/>
            </a:xfrm>
            <a:prstGeom prst="diamond">
              <a:avLst/>
            </a:prstGeom>
            <a:grpFill/>
            <a:ln w="9525" cap="flat" cmpd="sng" algn="ctr">
              <a:noFill/>
              <a:prstDash val="solid"/>
              <a:headEnd type="none" w="med" len="med"/>
              <a:tailEnd type="none" w="med" len="med"/>
            </a:ln>
            <a:effectLst/>
            <a:scene3d>
              <a:camera prst="orthographicFront">
                <a:rot lat="21599979" lon="2400000" rev="0"/>
              </a:camera>
              <a:lightRig rig="threePt" dir="t"/>
            </a:scene3d>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243" name="Rounded Rectangle 242"/>
          <p:cNvSpPr/>
          <p:nvPr/>
        </p:nvSpPr>
        <p:spPr bwMode="auto">
          <a:xfrm>
            <a:off x="1739000" y="5147423"/>
            <a:ext cx="220601" cy="169814"/>
          </a:xfrm>
          <a:prstGeom prst="roundRect">
            <a:avLst>
              <a:gd name="adj" fmla="val 9184"/>
            </a:avLst>
          </a:prstGeom>
          <a:noFill/>
          <a:ln w="19050" cap="flat" cmpd="sng" algn="ctr">
            <a:solidFill>
              <a:srgbClr val="FFFFFF"/>
            </a:solid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nvGrpSpPr>
          <p:cNvPr id="244" name="Group 243"/>
          <p:cNvGrpSpPr/>
          <p:nvPr/>
        </p:nvGrpSpPr>
        <p:grpSpPr bwMode="auto">
          <a:xfrm>
            <a:off x="1867756" y="5162427"/>
            <a:ext cx="72647" cy="77850"/>
            <a:chOff x="429561" y="3925070"/>
            <a:chExt cx="291847" cy="312921"/>
          </a:xfrm>
          <a:solidFill>
            <a:srgbClr val="FFFFFF"/>
          </a:solidFill>
        </p:grpSpPr>
        <p:sp>
          <p:nvSpPr>
            <p:cNvPr id="245" name="Diamond 244"/>
            <p:cNvSpPr/>
            <p:nvPr/>
          </p:nvSpPr>
          <p:spPr bwMode="auto">
            <a:xfrm rot="19690132">
              <a:off x="429561" y="3991205"/>
              <a:ext cx="148050" cy="245585"/>
            </a:xfrm>
            <a:prstGeom prst="diamond">
              <a:avLst/>
            </a:prstGeom>
            <a:grpFill/>
            <a:ln w="9525" cap="flat" cmpd="sng" algn="ctr">
              <a:noFill/>
              <a:prstDash val="solid"/>
              <a:headEnd type="none" w="med" len="med"/>
              <a:tailEnd type="none" w="med" len="med"/>
            </a:ln>
            <a:effectLst/>
            <a:scene3d>
              <a:camera prst="orthographicFront">
                <a:rot lat="899860" lon="21583921" rev="21540000"/>
              </a:camera>
              <a:lightRig rig="threePt" dir="t"/>
            </a:scene3d>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46" name="Diamond 245"/>
            <p:cNvSpPr/>
            <p:nvPr/>
          </p:nvSpPr>
          <p:spPr bwMode="auto">
            <a:xfrm rot="1935408">
              <a:off x="567466" y="3991341"/>
              <a:ext cx="153942" cy="246650"/>
            </a:xfrm>
            <a:prstGeom prst="diamond">
              <a:avLst/>
            </a:prstGeom>
            <a:grpFill/>
            <a:ln w="9525" cap="flat" cmpd="sng" algn="ctr">
              <a:no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47" name="Diamond 246"/>
            <p:cNvSpPr/>
            <p:nvPr/>
          </p:nvSpPr>
          <p:spPr bwMode="auto">
            <a:xfrm rot="5400000">
              <a:off x="498041" y="3879250"/>
              <a:ext cx="153941" cy="245582"/>
            </a:xfrm>
            <a:prstGeom prst="diamond">
              <a:avLst/>
            </a:prstGeom>
            <a:grpFill/>
            <a:ln w="9525" cap="flat" cmpd="sng" algn="ctr">
              <a:noFill/>
              <a:prstDash val="solid"/>
              <a:headEnd type="none" w="med" len="med"/>
              <a:tailEnd type="none" w="med" len="med"/>
            </a:ln>
            <a:effectLst/>
            <a:scene3d>
              <a:camera prst="orthographicFront">
                <a:rot lat="21599979" lon="2400000" rev="0"/>
              </a:camera>
              <a:lightRig rig="threePt" dir="t"/>
            </a:scene3d>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grpSp>
        <p:nvGrpSpPr>
          <p:cNvPr id="248" name="Group 247"/>
          <p:cNvGrpSpPr/>
          <p:nvPr/>
        </p:nvGrpSpPr>
        <p:grpSpPr bwMode="auto">
          <a:xfrm>
            <a:off x="1816495" y="5223379"/>
            <a:ext cx="72647" cy="77849"/>
            <a:chOff x="429564" y="3925074"/>
            <a:chExt cx="291843" cy="312917"/>
          </a:xfrm>
          <a:solidFill>
            <a:srgbClr val="FFFFFF"/>
          </a:solidFill>
        </p:grpSpPr>
        <p:sp>
          <p:nvSpPr>
            <p:cNvPr id="249" name="Diamond 248"/>
            <p:cNvSpPr/>
            <p:nvPr/>
          </p:nvSpPr>
          <p:spPr bwMode="auto">
            <a:xfrm rot="19690132">
              <a:off x="429564" y="3991204"/>
              <a:ext cx="148050" cy="245585"/>
            </a:xfrm>
            <a:prstGeom prst="diamond">
              <a:avLst/>
            </a:prstGeom>
            <a:grpFill/>
            <a:ln w="9525" cap="flat" cmpd="sng" algn="ctr">
              <a:noFill/>
              <a:prstDash val="solid"/>
              <a:headEnd type="none" w="med" len="med"/>
              <a:tailEnd type="none" w="med" len="med"/>
            </a:ln>
            <a:effectLst/>
            <a:scene3d>
              <a:camera prst="orthographicFront">
                <a:rot lat="899860" lon="21583921" rev="21540000"/>
              </a:camera>
              <a:lightRig rig="threePt" dir="t"/>
            </a:scene3d>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50" name="Diamond 249"/>
            <p:cNvSpPr/>
            <p:nvPr/>
          </p:nvSpPr>
          <p:spPr bwMode="auto">
            <a:xfrm rot="1935408">
              <a:off x="567465" y="3991345"/>
              <a:ext cx="153942" cy="246646"/>
            </a:xfrm>
            <a:prstGeom prst="diamond">
              <a:avLst/>
            </a:prstGeom>
            <a:grpFill/>
            <a:ln w="9525" cap="flat" cmpd="sng" algn="ctr">
              <a:no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51" name="Diamond 250"/>
            <p:cNvSpPr/>
            <p:nvPr/>
          </p:nvSpPr>
          <p:spPr bwMode="auto">
            <a:xfrm rot="5400000">
              <a:off x="502612" y="3879253"/>
              <a:ext cx="153940" cy="245581"/>
            </a:xfrm>
            <a:prstGeom prst="diamond">
              <a:avLst/>
            </a:prstGeom>
            <a:grpFill/>
            <a:ln w="9525" cap="flat" cmpd="sng" algn="ctr">
              <a:noFill/>
              <a:prstDash val="solid"/>
              <a:headEnd type="none" w="med" len="med"/>
              <a:tailEnd type="none" w="med" len="med"/>
            </a:ln>
            <a:effectLst/>
            <a:scene3d>
              <a:camera prst="orthographicFront">
                <a:rot lat="21599979" lon="2400000" rev="0"/>
              </a:camera>
              <a:lightRig rig="threePt" dir="t"/>
            </a:scene3d>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252" name="Rectangle 251"/>
          <p:cNvSpPr/>
          <p:nvPr/>
        </p:nvSpPr>
        <p:spPr bwMode="auto">
          <a:xfrm>
            <a:off x="5900705" y="4783503"/>
            <a:ext cx="6291065" cy="790351"/>
          </a:xfrm>
          <a:prstGeom prst="rect">
            <a:avLst/>
          </a:prstGeom>
          <a:solidFill>
            <a:srgbClr val="0072C6"/>
          </a:solidFill>
          <a:ln w="6350" cap="flat" cmpd="sng" algn="ctr">
            <a:noFill/>
            <a:prstDash val="solid"/>
            <a:miter lim="800000"/>
            <a:headEnd type="none" w="med" len="med"/>
            <a:tailEnd type="none" w="med" len="med"/>
          </a:ln>
          <a:effectLst/>
        </p:spPr>
        <p:txBody>
          <a:bodyPr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Networking</a:t>
            </a:r>
          </a:p>
        </p:txBody>
      </p:sp>
      <p:sp>
        <p:nvSpPr>
          <p:cNvPr id="253" name="Rectangle 252"/>
          <p:cNvSpPr/>
          <p:nvPr/>
        </p:nvSpPr>
        <p:spPr bwMode="auto">
          <a:xfrm>
            <a:off x="6265727" y="5063554"/>
            <a:ext cx="679564" cy="346420"/>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Virtual Network</a:t>
            </a:r>
          </a:p>
        </p:txBody>
      </p:sp>
      <p:pic>
        <p:nvPicPr>
          <p:cNvPr id="254" name="Picture 226"/>
          <p:cNvPicPr>
            <a:picLocks noChangeAspect="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5997794" y="5094909"/>
            <a:ext cx="268211" cy="26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5" name="Rectangle 254"/>
          <p:cNvSpPr/>
          <p:nvPr/>
        </p:nvSpPr>
        <p:spPr bwMode="auto">
          <a:xfrm>
            <a:off x="8781378" y="5063310"/>
            <a:ext cx="549973" cy="346664"/>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Express</a:t>
            </a:r>
          </a:p>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Route</a:t>
            </a:r>
          </a:p>
        </p:txBody>
      </p:sp>
      <p:pic>
        <p:nvPicPr>
          <p:cNvPr id="256" name="Picture 227"/>
          <p:cNvPicPr>
            <a:picLocks noChangeAspect="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8476908" y="5087413"/>
            <a:ext cx="284997" cy="28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7" name="Rectangle 256"/>
          <p:cNvSpPr/>
          <p:nvPr/>
        </p:nvSpPr>
        <p:spPr bwMode="auto">
          <a:xfrm>
            <a:off x="9607835" y="5063310"/>
            <a:ext cx="625396" cy="346664"/>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Traffic Manager</a:t>
            </a:r>
          </a:p>
        </p:txBody>
      </p:sp>
      <p:pic>
        <p:nvPicPr>
          <p:cNvPr id="258" name="Picture 88"/>
          <p:cNvPicPr>
            <a:picLocks noChangeAspect="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9376641" y="5124269"/>
            <a:ext cx="211077" cy="20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 name="Rectangle 258"/>
          <p:cNvSpPr/>
          <p:nvPr/>
        </p:nvSpPr>
        <p:spPr bwMode="auto">
          <a:xfrm>
            <a:off x="11400770" y="5063310"/>
            <a:ext cx="730693" cy="346664"/>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Application Gateway</a:t>
            </a:r>
          </a:p>
        </p:txBody>
      </p:sp>
      <p:sp>
        <p:nvSpPr>
          <p:cNvPr id="260" name="Freeform 259"/>
          <p:cNvSpPr/>
          <p:nvPr/>
        </p:nvSpPr>
        <p:spPr bwMode="auto">
          <a:xfrm rot="2700000">
            <a:off x="11146382" y="5134586"/>
            <a:ext cx="188859" cy="188858"/>
          </a:xfrm>
          <a:custGeom>
            <a:avLst/>
            <a:gdLst>
              <a:gd name="connsiteX0" fmla="*/ 314803 w 613867"/>
              <a:gd name="connsiteY0" fmla="*/ 374281 h 613867"/>
              <a:gd name="connsiteX1" fmla="*/ 390557 w 613867"/>
              <a:gd name="connsiteY1" fmla="*/ 450035 h 613867"/>
              <a:gd name="connsiteX2" fmla="*/ 330696 w 613867"/>
              <a:gd name="connsiteY2" fmla="*/ 509896 h 613867"/>
              <a:gd name="connsiteX3" fmla="*/ 507842 w 613867"/>
              <a:gd name="connsiteY3" fmla="*/ 504902 h 613867"/>
              <a:gd name="connsiteX4" fmla="*/ 512837 w 613867"/>
              <a:gd name="connsiteY4" fmla="*/ 327756 h 613867"/>
              <a:gd name="connsiteX5" fmla="*/ 452975 w 613867"/>
              <a:gd name="connsiteY5" fmla="*/ 387617 h 613867"/>
              <a:gd name="connsiteX6" fmla="*/ 377221 w 613867"/>
              <a:gd name="connsiteY6" fmla="*/ 311863 h 613867"/>
              <a:gd name="connsiteX7" fmla="*/ 367619 w 613867"/>
              <a:gd name="connsiteY7" fmla="*/ 63753 h 613867"/>
              <a:gd name="connsiteX8" fmla="*/ 372612 w 613867"/>
              <a:gd name="connsiteY8" fmla="*/ 240900 h 613867"/>
              <a:gd name="connsiteX9" fmla="*/ 549761 w 613867"/>
              <a:gd name="connsiteY9" fmla="*/ 245895 h 613867"/>
              <a:gd name="connsiteX10" fmla="*/ 489898 w 613867"/>
              <a:gd name="connsiteY10" fmla="*/ 186033 h 613867"/>
              <a:gd name="connsiteX11" fmla="*/ 565652 w 613867"/>
              <a:gd name="connsiteY11" fmla="*/ 110279 h 613867"/>
              <a:gd name="connsiteX12" fmla="*/ 503234 w 613867"/>
              <a:gd name="connsiteY12" fmla="*/ 47861 h 613867"/>
              <a:gd name="connsiteX13" fmla="*/ 427480 w 613867"/>
              <a:gd name="connsiteY13" fmla="*/ 123615 h 613867"/>
              <a:gd name="connsiteX14" fmla="*/ 60550 w 613867"/>
              <a:gd name="connsiteY14" fmla="*/ 370823 h 613867"/>
              <a:gd name="connsiteX15" fmla="*/ 120411 w 613867"/>
              <a:gd name="connsiteY15" fmla="*/ 430684 h 613867"/>
              <a:gd name="connsiteX16" fmla="*/ 44657 w 613867"/>
              <a:gd name="connsiteY16" fmla="*/ 506438 h 613867"/>
              <a:gd name="connsiteX17" fmla="*/ 107075 w 613867"/>
              <a:gd name="connsiteY17" fmla="*/ 568856 h 613867"/>
              <a:gd name="connsiteX18" fmla="*/ 182829 w 613867"/>
              <a:gd name="connsiteY18" fmla="*/ 493102 h 613867"/>
              <a:gd name="connsiteX19" fmla="*/ 242691 w 613867"/>
              <a:gd name="connsiteY19" fmla="*/ 552964 h 613867"/>
              <a:gd name="connsiteX20" fmla="*/ 237696 w 613867"/>
              <a:gd name="connsiteY20" fmla="*/ 375818 h 613867"/>
              <a:gd name="connsiteX21" fmla="*/ 104519 w 613867"/>
              <a:gd name="connsiteY21" fmla="*/ 101580 h 613867"/>
              <a:gd name="connsiteX22" fmla="*/ 99524 w 613867"/>
              <a:gd name="connsiteY22" fmla="*/ 278727 h 613867"/>
              <a:gd name="connsiteX23" fmla="*/ 159386 w 613867"/>
              <a:gd name="connsiteY23" fmla="*/ 218865 h 613867"/>
              <a:gd name="connsiteX24" fmla="*/ 235140 w 613867"/>
              <a:gd name="connsiteY24" fmla="*/ 294619 h 613867"/>
              <a:gd name="connsiteX25" fmla="*/ 297558 w 613867"/>
              <a:gd name="connsiteY25" fmla="*/ 232201 h 613867"/>
              <a:gd name="connsiteX26" fmla="*/ 221804 w 613867"/>
              <a:gd name="connsiteY26" fmla="*/ 156447 h 613867"/>
              <a:gd name="connsiteX27" fmla="*/ 281665 w 613867"/>
              <a:gd name="connsiteY27" fmla="*/ 96586 h 613867"/>
              <a:gd name="connsiteX28" fmla="*/ 29967 w 613867"/>
              <a:gd name="connsiteY28" fmla="*/ 29967 h 613867"/>
              <a:gd name="connsiteX29" fmla="*/ 102313 w 613867"/>
              <a:gd name="connsiteY29" fmla="*/ 0 h 613867"/>
              <a:gd name="connsiteX30" fmla="*/ 511554 w 613867"/>
              <a:gd name="connsiteY30" fmla="*/ 0 h 613867"/>
              <a:gd name="connsiteX31" fmla="*/ 613867 w 613867"/>
              <a:gd name="connsiteY31" fmla="*/ 102313 h 613867"/>
              <a:gd name="connsiteX32" fmla="*/ 613867 w 613867"/>
              <a:gd name="connsiteY32" fmla="*/ 511554 h 613867"/>
              <a:gd name="connsiteX33" fmla="*/ 511554 w 613867"/>
              <a:gd name="connsiteY33" fmla="*/ 613867 h 613867"/>
              <a:gd name="connsiteX34" fmla="*/ 102313 w 613867"/>
              <a:gd name="connsiteY34" fmla="*/ 613867 h 613867"/>
              <a:gd name="connsiteX35" fmla="*/ 0 w 613867"/>
              <a:gd name="connsiteY35" fmla="*/ 511554 h 613867"/>
              <a:gd name="connsiteX36" fmla="*/ 0 w 613867"/>
              <a:gd name="connsiteY36" fmla="*/ 102313 h 613867"/>
              <a:gd name="connsiteX37" fmla="*/ 29967 w 613867"/>
              <a:gd name="connsiteY37" fmla="*/ 29967 h 613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13867" h="613867">
                <a:moveTo>
                  <a:pt x="314803" y="374281"/>
                </a:moveTo>
                <a:lnTo>
                  <a:pt x="390557" y="450035"/>
                </a:lnTo>
                <a:lnTo>
                  <a:pt x="330696" y="509896"/>
                </a:lnTo>
                <a:lnTo>
                  <a:pt x="507842" y="504902"/>
                </a:lnTo>
                <a:lnTo>
                  <a:pt x="512837" y="327756"/>
                </a:lnTo>
                <a:lnTo>
                  <a:pt x="452975" y="387617"/>
                </a:lnTo>
                <a:lnTo>
                  <a:pt x="377221" y="311863"/>
                </a:lnTo>
                <a:close/>
                <a:moveTo>
                  <a:pt x="367619" y="63753"/>
                </a:moveTo>
                <a:lnTo>
                  <a:pt x="372612" y="240900"/>
                </a:lnTo>
                <a:lnTo>
                  <a:pt x="549761" y="245895"/>
                </a:lnTo>
                <a:lnTo>
                  <a:pt x="489898" y="186033"/>
                </a:lnTo>
                <a:lnTo>
                  <a:pt x="565652" y="110279"/>
                </a:lnTo>
                <a:lnTo>
                  <a:pt x="503234" y="47861"/>
                </a:lnTo>
                <a:lnTo>
                  <a:pt x="427480" y="123615"/>
                </a:lnTo>
                <a:close/>
                <a:moveTo>
                  <a:pt x="60550" y="370823"/>
                </a:moveTo>
                <a:lnTo>
                  <a:pt x="120411" y="430684"/>
                </a:lnTo>
                <a:lnTo>
                  <a:pt x="44657" y="506438"/>
                </a:lnTo>
                <a:lnTo>
                  <a:pt x="107075" y="568856"/>
                </a:lnTo>
                <a:lnTo>
                  <a:pt x="182829" y="493102"/>
                </a:lnTo>
                <a:lnTo>
                  <a:pt x="242691" y="552964"/>
                </a:lnTo>
                <a:lnTo>
                  <a:pt x="237696" y="375818"/>
                </a:lnTo>
                <a:close/>
                <a:moveTo>
                  <a:pt x="104519" y="101580"/>
                </a:moveTo>
                <a:lnTo>
                  <a:pt x="99524" y="278727"/>
                </a:lnTo>
                <a:lnTo>
                  <a:pt x="159386" y="218865"/>
                </a:lnTo>
                <a:lnTo>
                  <a:pt x="235140" y="294619"/>
                </a:lnTo>
                <a:lnTo>
                  <a:pt x="297558" y="232201"/>
                </a:lnTo>
                <a:lnTo>
                  <a:pt x="221804" y="156447"/>
                </a:lnTo>
                <a:lnTo>
                  <a:pt x="281665" y="96586"/>
                </a:lnTo>
                <a:close/>
                <a:moveTo>
                  <a:pt x="29967" y="29967"/>
                </a:moveTo>
                <a:cubicBezTo>
                  <a:pt x="48482" y="11452"/>
                  <a:pt x="74060" y="0"/>
                  <a:pt x="102313" y="0"/>
                </a:cubicBezTo>
                <a:lnTo>
                  <a:pt x="511554" y="0"/>
                </a:lnTo>
                <a:cubicBezTo>
                  <a:pt x="568060" y="0"/>
                  <a:pt x="613867" y="45807"/>
                  <a:pt x="613867" y="102313"/>
                </a:cubicBezTo>
                <a:lnTo>
                  <a:pt x="613867" y="511554"/>
                </a:lnTo>
                <a:cubicBezTo>
                  <a:pt x="613867" y="568060"/>
                  <a:pt x="568060" y="613867"/>
                  <a:pt x="511554" y="613867"/>
                </a:cubicBezTo>
                <a:lnTo>
                  <a:pt x="102313" y="613867"/>
                </a:lnTo>
                <a:cubicBezTo>
                  <a:pt x="45807" y="613867"/>
                  <a:pt x="0" y="568060"/>
                  <a:pt x="0" y="511554"/>
                </a:cubicBezTo>
                <a:lnTo>
                  <a:pt x="0" y="102313"/>
                </a:lnTo>
                <a:cubicBezTo>
                  <a:pt x="0" y="74060"/>
                  <a:pt x="11452" y="48482"/>
                  <a:pt x="29967" y="29967"/>
                </a:cubicBezTo>
                <a:close/>
              </a:path>
            </a:pathLst>
          </a:custGeom>
          <a:solidFill>
            <a:srgbClr val="FFFFFF"/>
          </a:solidFill>
          <a:ln w="9525" cap="flat" cmpd="sng" algn="ctr">
            <a:no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61" name="Rectangle 260"/>
          <p:cNvSpPr/>
          <p:nvPr/>
        </p:nvSpPr>
        <p:spPr bwMode="auto">
          <a:xfrm>
            <a:off x="8030053" y="5063310"/>
            <a:ext cx="401567" cy="346664"/>
          </a:xfrm>
          <a:prstGeom prst="rect">
            <a:avLst/>
          </a:prstGeom>
          <a:noFill/>
          <a:ln w="6350" cap="flat" cmpd="sng" algn="ctr">
            <a:noFill/>
            <a:prstDash val="solid"/>
            <a:miter lim="800000"/>
            <a:headEnd type="none" w="med" len="med"/>
            <a:tailEnd type="none" w="med" len="med"/>
          </a:ln>
          <a:effectLst/>
        </p:spPr>
        <p:txBody>
          <a:bodyPr lIns="45706" tIns="45706" rIns="45706" bIns="45706" anchor="ctr" anchorCtr="0"/>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DNS</a:t>
            </a:r>
          </a:p>
        </p:txBody>
      </p:sp>
      <p:pic>
        <p:nvPicPr>
          <p:cNvPr id="262" name="Picture 3"/>
          <p:cNvPicPr>
            <a:picLocks noChangeAspect="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7774719" y="5112015"/>
            <a:ext cx="233999" cy="23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 name="Rectangle 262"/>
          <p:cNvSpPr/>
          <p:nvPr/>
        </p:nvSpPr>
        <p:spPr bwMode="auto">
          <a:xfrm>
            <a:off x="10511278" y="5063310"/>
            <a:ext cx="589814" cy="346664"/>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VPN </a:t>
            </a:r>
            <a:b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Gateway</a:t>
            </a:r>
          </a:p>
        </p:txBody>
      </p:sp>
      <p:pic>
        <p:nvPicPr>
          <p:cNvPr id="264" name="Picture 9"/>
          <p:cNvPicPr>
            <a:picLocks noChangeAspect="1"/>
          </p:cNvPicPr>
          <p:nvPr/>
        </p:nvPicPr>
        <p:blipFill>
          <a:blip r:embed="rId8" cstate="print">
            <a:biLevel thresh="25000"/>
            <a:extLst>
              <a:ext uri="{28A0092B-C50C-407E-A947-70E740481C1C}">
                <a14:useLocalDpi xmlns:a14="http://schemas.microsoft.com/office/drawing/2010/main" val="0"/>
              </a:ext>
            </a:extLst>
          </a:blip>
          <a:srcRect/>
          <a:stretch>
            <a:fillRect/>
          </a:stretch>
        </p:blipFill>
        <p:spPr bwMode="auto">
          <a:xfrm>
            <a:off x="10278518" y="5108399"/>
            <a:ext cx="241232" cy="24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 name="Rectangle 264"/>
          <p:cNvSpPr/>
          <p:nvPr/>
        </p:nvSpPr>
        <p:spPr bwMode="auto">
          <a:xfrm>
            <a:off x="7144153" y="5063554"/>
            <a:ext cx="585278" cy="346420"/>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Load Balancer</a:t>
            </a:r>
          </a:p>
        </p:txBody>
      </p:sp>
      <p:pic>
        <p:nvPicPr>
          <p:cNvPr id="266" name="Picture 11"/>
          <p:cNvPicPr>
            <a:picLocks noChangeAspect="1"/>
          </p:cNvPicPr>
          <p:nvPr/>
        </p:nvPicPr>
        <p:blipFill>
          <a:blip r:embed="rId9" cstate="print">
            <a:biLevel thresh="25000"/>
            <a:extLst>
              <a:ext uri="{28A0092B-C50C-407E-A947-70E740481C1C}">
                <a14:useLocalDpi xmlns:a14="http://schemas.microsoft.com/office/drawing/2010/main" val="0"/>
              </a:ext>
            </a:extLst>
          </a:blip>
          <a:srcRect/>
          <a:stretch>
            <a:fillRect/>
          </a:stretch>
        </p:blipFill>
        <p:spPr bwMode="auto">
          <a:xfrm>
            <a:off x="6881500" y="5109987"/>
            <a:ext cx="239645" cy="238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 name="Rectangle 266"/>
          <p:cNvSpPr/>
          <p:nvPr/>
        </p:nvSpPr>
        <p:spPr bwMode="auto">
          <a:xfrm>
            <a:off x="114447" y="105738"/>
            <a:ext cx="12199649" cy="4347948"/>
          </a:xfrm>
          <a:prstGeom prst="rect">
            <a:avLst/>
          </a:prstGeom>
          <a:solidFill>
            <a:srgbClr val="005695"/>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dirty="0">
                <a:ln>
                  <a:noFill/>
                </a:ln>
                <a:gradFill>
                  <a:gsLst>
                    <a:gs pos="92500">
                      <a:srgbClr val="FFC000"/>
                    </a:gs>
                    <a:gs pos="33000">
                      <a:srgbClr val="FFC000"/>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Platform Services</a:t>
            </a:r>
          </a:p>
        </p:txBody>
      </p:sp>
      <p:sp>
        <p:nvSpPr>
          <p:cNvPr id="268" name="Rectangle 267"/>
          <p:cNvSpPr/>
          <p:nvPr/>
        </p:nvSpPr>
        <p:spPr bwMode="auto">
          <a:xfrm>
            <a:off x="4349075" y="543868"/>
            <a:ext cx="3735633" cy="1371210"/>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Web and mobile</a:t>
            </a:r>
          </a:p>
        </p:txBody>
      </p:sp>
      <p:grpSp>
        <p:nvGrpSpPr>
          <p:cNvPr id="269" name="Group 268"/>
          <p:cNvGrpSpPr/>
          <p:nvPr/>
        </p:nvGrpSpPr>
        <p:grpSpPr>
          <a:xfrm>
            <a:off x="4528596" y="939274"/>
            <a:ext cx="1003557" cy="299953"/>
            <a:chOff x="4516491" y="987018"/>
            <a:chExt cx="1003842" cy="300037"/>
          </a:xfrm>
        </p:grpSpPr>
        <p:sp>
          <p:nvSpPr>
            <p:cNvPr id="270" name="TextBox 269"/>
            <p:cNvSpPr txBox="1"/>
            <p:nvPr/>
          </p:nvSpPr>
          <p:spPr bwMode="auto">
            <a:xfrm>
              <a:off x="4861521" y="987018"/>
              <a:ext cx="658812" cy="300037"/>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Web </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Apps</a:t>
              </a:r>
            </a:p>
          </p:txBody>
        </p:sp>
        <p:pic>
          <p:nvPicPr>
            <p:cNvPr id="271" name="Picture 151"/>
            <p:cNvPicPr>
              <a:picLocks noChangeAspect="1"/>
            </p:cNvPicPr>
            <p:nvPr/>
          </p:nvPicPr>
          <p:blipFill>
            <a:blip r:embed="rId10" cstate="print">
              <a:biLevel thresh="25000"/>
              <a:extLst>
                <a:ext uri="{28A0092B-C50C-407E-A947-70E740481C1C}">
                  <a14:useLocalDpi xmlns:a14="http://schemas.microsoft.com/office/drawing/2010/main" val="0"/>
                </a:ext>
              </a:extLst>
            </a:blip>
            <a:srcRect/>
            <a:stretch>
              <a:fillRect/>
            </a:stretch>
          </p:blipFill>
          <p:spPr bwMode="auto">
            <a:xfrm>
              <a:off x="4516491" y="993596"/>
              <a:ext cx="286768" cy="286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2" name="Group 271"/>
          <p:cNvGrpSpPr/>
          <p:nvPr/>
        </p:nvGrpSpPr>
        <p:grpSpPr>
          <a:xfrm>
            <a:off x="4528596" y="1509729"/>
            <a:ext cx="1003557" cy="291108"/>
            <a:chOff x="4516491" y="1514601"/>
            <a:chExt cx="1003842" cy="291190"/>
          </a:xfrm>
        </p:grpSpPr>
        <p:sp>
          <p:nvSpPr>
            <p:cNvPr id="273" name="TextBox 272"/>
            <p:cNvSpPr txBox="1"/>
            <p:nvPr/>
          </p:nvSpPr>
          <p:spPr bwMode="auto">
            <a:xfrm>
              <a:off x="4861521" y="1530021"/>
              <a:ext cx="658812" cy="260350"/>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Mobile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Apps</a:t>
              </a:r>
            </a:p>
          </p:txBody>
        </p:sp>
        <p:pic>
          <p:nvPicPr>
            <p:cNvPr id="274" name="Picture 153"/>
            <p:cNvPicPr>
              <a:picLocks noChangeAspect="1"/>
            </p:cNvPicPr>
            <p:nvPr/>
          </p:nvPicPr>
          <p:blipFill>
            <a:blip r:embed="rId11" cstate="print">
              <a:biLevel thresh="25000"/>
              <a:extLst>
                <a:ext uri="{28A0092B-C50C-407E-A947-70E740481C1C}">
                  <a14:useLocalDpi xmlns:a14="http://schemas.microsoft.com/office/drawing/2010/main" val="0"/>
                </a:ext>
              </a:extLst>
            </a:blip>
            <a:srcRect/>
            <a:stretch>
              <a:fillRect/>
            </a:stretch>
          </p:blipFill>
          <p:spPr bwMode="auto">
            <a:xfrm>
              <a:off x="4516491" y="1514601"/>
              <a:ext cx="291075" cy="29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5" name="Group 274"/>
          <p:cNvGrpSpPr/>
          <p:nvPr/>
        </p:nvGrpSpPr>
        <p:grpSpPr>
          <a:xfrm>
            <a:off x="6857812" y="937686"/>
            <a:ext cx="1017482" cy="301541"/>
            <a:chOff x="6784198" y="987352"/>
            <a:chExt cx="1017770" cy="301625"/>
          </a:xfrm>
        </p:grpSpPr>
        <p:sp>
          <p:nvSpPr>
            <p:cNvPr id="276" name="TextBox 275"/>
            <p:cNvSpPr txBox="1"/>
            <p:nvPr/>
          </p:nvSpPr>
          <p:spPr bwMode="auto">
            <a:xfrm>
              <a:off x="7143156" y="987352"/>
              <a:ext cx="65881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API</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Management</a:t>
              </a:r>
            </a:p>
          </p:txBody>
        </p:sp>
        <p:pic>
          <p:nvPicPr>
            <p:cNvPr id="277" name="Picture 155"/>
            <p:cNvPicPr>
              <a:picLocks noChangeAspect="1"/>
            </p:cNvPicPr>
            <p:nvPr/>
          </p:nvPicPr>
          <p:blipFill>
            <a:blip r:embed="rId12" cstate="print">
              <a:biLevel thresh="25000"/>
              <a:extLst>
                <a:ext uri="{28A0092B-C50C-407E-A947-70E740481C1C}">
                  <a14:useLocalDpi xmlns:a14="http://schemas.microsoft.com/office/drawing/2010/main" val="0"/>
                </a:ext>
              </a:extLst>
            </a:blip>
            <a:srcRect/>
            <a:stretch>
              <a:fillRect/>
            </a:stretch>
          </p:blipFill>
          <p:spPr bwMode="auto">
            <a:xfrm>
              <a:off x="6784198" y="987819"/>
              <a:ext cx="291528" cy="291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8" name="Group 277"/>
          <p:cNvGrpSpPr/>
          <p:nvPr/>
        </p:nvGrpSpPr>
        <p:grpSpPr>
          <a:xfrm>
            <a:off x="5685135" y="944406"/>
            <a:ext cx="1019693" cy="294821"/>
            <a:chOff x="5648693" y="1000311"/>
            <a:chExt cx="1019983" cy="294904"/>
          </a:xfrm>
        </p:grpSpPr>
        <p:sp>
          <p:nvSpPr>
            <p:cNvPr id="279" name="TextBox 278"/>
            <p:cNvSpPr txBox="1"/>
            <p:nvPr/>
          </p:nvSpPr>
          <p:spPr bwMode="auto">
            <a:xfrm>
              <a:off x="6008276" y="1024727"/>
              <a:ext cx="660400" cy="25717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API</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Apps</a:t>
              </a:r>
            </a:p>
          </p:txBody>
        </p:sp>
        <p:pic>
          <p:nvPicPr>
            <p:cNvPr id="280" name="Picture 157"/>
            <p:cNvPicPr>
              <a:picLocks noChangeAspect="1"/>
            </p:cNvPicPr>
            <p:nvPr/>
          </p:nvPicPr>
          <p:blipFill>
            <a:blip r:embed="rId13" cstate="print">
              <a:biLevel thresh="25000"/>
              <a:extLst>
                <a:ext uri="{28A0092B-C50C-407E-A947-70E740481C1C}">
                  <a14:useLocalDpi xmlns:a14="http://schemas.microsoft.com/office/drawing/2010/main" val="0"/>
                </a:ext>
              </a:extLst>
            </a:blip>
            <a:srcRect/>
            <a:stretch>
              <a:fillRect/>
            </a:stretch>
          </p:blipFill>
          <p:spPr bwMode="auto">
            <a:xfrm>
              <a:off x="5648693" y="1000311"/>
              <a:ext cx="294787" cy="29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1" name="Group 280"/>
          <p:cNvGrpSpPr/>
          <p:nvPr/>
        </p:nvGrpSpPr>
        <p:grpSpPr>
          <a:xfrm>
            <a:off x="5685136" y="1509729"/>
            <a:ext cx="1022352" cy="301541"/>
            <a:chOff x="5646034" y="1516851"/>
            <a:chExt cx="1022642" cy="301625"/>
          </a:xfrm>
        </p:grpSpPr>
        <p:sp>
          <p:nvSpPr>
            <p:cNvPr id="282" name="TextBox 281"/>
            <p:cNvSpPr txBox="1"/>
            <p:nvPr/>
          </p:nvSpPr>
          <p:spPr bwMode="auto">
            <a:xfrm>
              <a:off x="6008276" y="1516851"/>
              <a:ext cx="660400"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Logic</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Apps</a:t>
              </a:r>
            </a:p>
          </p:txBody>
        </p:sp>
        <p:pic>
          <p:nvPicPr>
            <p:cNvPr id="283" name="Picture 159"/>
            <p:cNvPicPr>
              <a:picLocks noChangeAspect="1"/>
            </p:cNvPicPr>
            <p:nvPr/>
          </p:nvPicPr>
          <p:blipFill>
            <a:blip r:embed="rId14" cstate="print">
              <a:biLevel thresh="25000"/>
              <a:extLst>
                <a:ext uri="{28A0092B-C50C-407E-A947-70E740481C1C}">
                  <a14:useLocalDpi xmlns:a14="http://schemas.microsoft.com/office/drawing/2010/main" val="0"/>
                </a:ext>
              </a:extLst>
            </a:blip>
            <a:srcRect/>
            <a:stretch>
              <a:fillRect/>
            </a:stretch>
          </p:blipFill>
          <p:spPr bwMode="auto">
            <a:xfrm>
              <a:off x="5646034" y="1517893"/>
              <a:ext cx="292406" cy="29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4" name="Group 283"/>
          <p:cNvGrpSpPr/>
          <p:nvPr/>
        </p:nvGrpSpPr>
        <p:grpSpPr>
          <a:xfrm>
            <a:off x="6857811" y="1509729"/>
            <a:ext cx="1017483" cy="301541"/>
            <a:chOff x="6784198" y="1512087"/>
            <a:chExt cx="1017771" cy="301625"/>
          </a:xfrm>
        </p:grpSpPr>
        <p:sp>
          <p:nvSpPr>
            <p:cNvPr id="285" name="TextBox 284"/>
            <p:cNvSpPr txBox="1"/>
            <p:nvPr/>
          </p:nvSpPr>
          <p:spPr bwMode="auto">
            <a:xfrm>
              <a:off x="7143156" y="1512087"/>
              <a:ext cx="658813"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Notification</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Hubs</a:t>
              </a:r>
            </a:p>
          </p:txBody>
        </p:sp>
        <p:pic>
          <p:nvPicPr>
            <p:cNvPr id="286" name="Picture 161"/>
            <p:cNvPicPr>
              <a:picLocks noChangeAspect="1"/>
            </p:cNvPicPr>
            <p:nvPr/>
          </p:nvPicPr>
          <p:blipFill>
            <a:blip r:embed="rId15" cstate="print">
              <a:biLevel thresh="25000"/>
              <a:extLst>
                <a:ext uri="{28A0092B-C50C-407E-A947-70E740481C1C}">
                  <a14:useLocalDpi xmlns:a14="http://schemas.microsoft.com/office/drawing/2010/main" val="0"/>
                </a:ext>
              </a:extLst>
            </a:blip>
            <a:srcRect/>
            <a:stretch>
              <a:fillRect/>
            </a:stretch>
          </p:blipFill>
          <p:spPr bwMode="auto">
            <a:xfrm>
              <a:off x="6784198" y="1519474"/>
              <a:ext cx="289246" cy="28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7" name="Rectangle 286"/>
          <p:cNvSpPr/>
          <p:nvPr/>
        </p:nvSpPr>
        <p:spPr bwMode="auto">
          <a:xfrm>
            <a:off x="2088401" y="3493404"/>
            <a:ext cx="2490848" cy="839549"/>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Media and CDN</a:t>
            </a:r>
          </a:p>
        </p:txBody>
      </p:sp>
      <p:grpSp>
        <p:nvGrpSpPr>
          <p:cNvPr id="288" name="Group 287"/>
          <p:cNvGrpSpPr/>
          <p:nvPr/>
        </p:nvGrpSpPr>
        <p:grpSpPr>
          <a:xfrm>
            <a:off x="2204949" y="3899687"/>
            <a:ext cx="2078497" cy="300771"/>
            <a:chOff x="2198592" y="4014101"/>
            <a:chExt cx="2079086" cy="300855"/>
          </a:xfrm>
        </p:grpSpPr>
        <p:grpSp>
          <p:nvGrpSpPr>
            <p:cNvPr id="289" name="Group 342"/>
            <p:cNvGrpSpPr>
              <a:grpSpLocks/>
            </p:cNvGrpSpPr>
            <p:nvPr/>
          </p:nvGrpSpPr>
          <p:grpSpPr bwMode="auto">
            <a:xfrm>
              <a:off x="3256056" y="4014101"/>
              <a:ext cx="1021622" cy="300855"/>
              <a:chOff x="3495416" y="3743131"/>
              <a:chExt cx="1021282" cy="301105"/>
            </a:xfrm>
          </p:grpSpPr>
          <p:sp>
            <p:nvSpPr>
              <p:cNvPr id="293" name="TextBox 162"/>
              <p:cNvSpPr txBox="1">
                <a:spLocks noChangeArrowheads="1"/>
              </p:cNvSpPr>
              <p:nvPr/>
            </p:nvSpPr>
            <p:spPr bwMode="auto">
              <a:xfrm>
                <a:off x="3857542" y="3743131"/>
                <a:ext cx="659156" cy="301105"/>
              </a:xfrm>
              <a:prstGeom prst="rect">
                <a:avLst/>
              </a:prstGeom>
              <a:noFill/>
              <a:ln>
                <a:noFill/>
              </a:ln>
              <a:extLst/>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altLang="en-US" sz="9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Content Delivery</a:t>
                </a:r>
                <a:br>
                  <a:rPr kumimoji="0" lang="en-US" altLang="en-US" sz="9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altLang="en-US" sz="9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Network (CDN)</a:t>
                </a:r>
              </a:p>
            </p:txBody>
          </p:sp>
          <p:pic>
            <p:nvPicPr>
              <p:cNvPr id="294" name="Picture 163" descr="Content Delivery Network (CDN).png"/>
              <p:cNvPicPr>
                <a:picLocks noChangeAspect="1"/>
              </p:cNvPicPr>
              <p:nvPr/>
            </p:nvPicPr>
            <p:blipFill>
              <a:blip r:embed="rId16" cstate="print">
                <a:biLevel thresh="25000"/>
                <a:extLst>
                  <a:ext uri="{28A0092B-C50C-407E-A947-70E740481C1C}">
                    <a14:useLocalDpi xmlns:a14="http://schemas.microsoft.com/office/drawing/2010/main" val="0"/>
                  </a:ext>
                </a:extLst>
              </a:blip>
              <a:srcRect/>
              <a:stretch>
                <a:fillRect/>
              </a:stretch>
            </p:blipFill>
            <p:spPr bwMode="auto">
              <a:xfrm>
                <a:off x="3495416" y="3745605"/>
                <a:ext cx="296167" cy="29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0" name="Group 341"/>
            <p:cNvGrpSpPr>
              <a:grpSpLocks/>
            </p:cNvGrpSpPr>
            <p:nvPr/>
          </p:nvGrpSpPr>
          <p:grpSpPr bwMode="auto">
            <a:xfrm>
              <a:off x="2198592" y="4014101"/>
              <a:ext cx="1014521" cy="300036"/>
              <a:chOff x="2682792" y="3748793"/>
              <a:chExt cx="1014184" cy="300286"/>
            </a:xfrm>
          </p:grpSpPr>
          <p:sp>
            <p:nvSpPr>
              <p:cNvPr id="291" name="TextBox 290"/>
              <p:cNvSpPr txBox="1"/>
              <p:nvPr/>
            </p:nvSpPr>
            <p:spPr>
              <a:xfrm>
                <a:off x="3038382" y="3748793"/>
                <a:ext cx="658594" cy="300286"/>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Media</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Services</a:t>
                </a:r>
              </a:p>
            </p:txBody>
          </p:sp>
          <p:pic>
            <p:nvPicPr>
              <p:cNvPr id="292" name="Picture 165" descr="Media Services.png"/>
              <p:cNvPicPr>
                <a:picLocks noChangeAspect="1"/>
              </p:cNvPicPr>
              <p:nvPr/>
            </p:nvPicPr>
            <p:blipFill>
              <a:blip r:embed="rId17" cstate="print">
                <a:biLevel thresh="25000"/>
                <a:extLst>
                  <a:ext uri="{28A0092B-C50C-407E-A947-70E740481C1C}">
                    <a14:useLocalDpi xmlns:a14="http://schemas.microsoft.com/office/drawing/2010/main" val="0"/>
                  </a:ext>
                </a:extLst>
              </a:blip>
              <a:srcRect/>
              <a:stretch>
                <a:fillRect/>
              </a:stretch>
            </p:blipFill>
            <p:spPr bwMode="auto">
              <a:xfrm>
                <a:off x="2682792" y="3757863"/>
                <a:ext cx="282134" cy="28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95" name="Rectangle 294"/>
          <p:cNvSpPr/>
          <p:nvPr/>
        </p:nvSpPr>
        <p:spPr bwMode="auto">
          <a:xfrm>
            <a:off x="4701180" y="2024984"/>
            <a:ext cx="2872116" cy="2303984"/>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Analytics and </a:t>
            </a:r>
            <a:r>
              <a:rPr kumimoji="0" lang="en-US" sz="1198" b="0" i="0" u="none" strike="noStrike" kern="0" cap="none" spc="0" normalizeH="0" baseline="0" noProof="0" dirty="0" err="1">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IoT</a:t>
            </a:r>
            <a:endPar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endParaRPr>
          </a:p>
        </p:txBody>
      </p:sp>
      <p:grpSp>
        <p:nvGrpSpPr>
          <p:cNvPr id="296" name="Group 295"/>
          <p:cNvGrpSpPr/>
          <p:nvPr/>
        </p:nvGrpSpPr>
        <p:grpSpPr>
          <a:xfrm>
            <a:off x="4957773" y="2442851"/>
            <a:ext cx="2360451" cy="1587289"/>
            <a:chOff x="4805017" y="2556851"/>
            <a:chExt cx="2361121" cy="1587740"/>
          </a:xfrm>
        </p:grpSpPr>
        <p:grpSp>
          <p:nvGrpSpPr>
            <p:cNvPr id="297" name="Group 296"/>
            <p:cNvGrpSpPr/>
            <p:nvPr/>
          </p:nvGrpSpPr>
          <p:grpSpPr>
            <a:xfrm>
              <a:off x="4811883" y="2556851"/>
              <a:ext cx="1046240" cy="337079"/>
              <a:chOff x="4811883" y="2556851"/>
              <a:chExt cx="1046240" cy="337079"/>
            </a:xfrm>
          </p:grpSpPr>
          <p:sp>
            <p:nvSpPr>
              <p:cNvPr id="313" name="TextBox 312"/>
              <p:cNvSpPr txBox="1"/>
              <p:nvPr/>
            </p:nvSpPr>
            <p:spPr bwMode="auto">
              <a:xfrm>
                <a:off x="5199310" y="2574578"/>
                <a:ext cx="658813"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err="1">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HDInsight</a:t>
                </a:r>
                <a:endPar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endParaRPr>
              </a:p>
            </p:txBody>
          </p:sp>
          <p:pic>
            <p:nvPicPr>
              <p:cNvPr id="314" name="Picture 181"/>
              <p:cNvPicPr>
                <a:picLocks noChangeAspect="1"/>
              </p:cNvPicPr>
              <p:nvPr/>
            </p:nvPicPr>
            <p:blipFill>
              <a:blip r:embed="rId18" cstate="print">
                <a:biLevel thresh="25000"/>
                <a:extLst>
                  <a:ext uri="{28A0092B-C50C-407E-A947-70E740481C1C}">
                    <a14:useLocalDpi xmlns:a14="http://schemas.microsoft.com/office/drawing/2010/main" val="0"/>
                  </a:ext>
                </a:extLst>
              </a:blip>
              <a:srcRect/>
              <a:stretch>
                <a:fillRect/>
              </a:stretch>
            </p:blipFill>
            <p:spPr bwMode="auto">
              <a:xfrm>
                <a:off x="4811883" y="2556851"/>
                <a:ext cx="337162" cy="33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8" name="Group 297"/>
            <p:cNvGrpSpPr/>
            <p:nvPr/>
          </p:nvGrpSpPr>
          <p:grpSpPr>
            <a:xfrm>
              <a:off x="6162402" y="2574420"/>
              <a:ext cx="1003736" cy="301625"/>
              <a:chOff x="6162402" y="2574420"/>
              <a:chExt cx="1003736" cy="301625"/>
            </a:xfrm>
          </p:grpSpPr>
          <p:sp>
            <p:nvSpPr>
              <p:cNvPr id="311" name="TextBox 310"/>
              <p:cNvSpPr txBox="1"/>
              <p:nvPr/>
            </p:nvSpPr>
            <p:spPr bwMode="auto">
              <a:xfrm>
                <a:off x="6507325" y="2574420"/>
                <a:ext cx="658813"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Machine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Learning</a:t>
                </a:r>
              </a:p>
            </p:txBody>
          </p:sp>
          <p:pic>
            <p:nvPicPr>
              <p:cNvPr id="312" name="Picture 183"/>
              <p:cNvPicPr>
                <a:picLocks noChangeAspect="1"/>
              </p:cNvPicPr>
              <p:nvPr/>
            </p:nvPicPr>
            <p:blipFill>
              <a:blip r:embed="rId19" cstate="print">
                <a:biLevel thresh="25000"/>
                <a:extLst>
                  <a:ext uri="{28A0092B-C50C-407E-A947-70E740481C1C}">
                    <a14:useLocalDpi xmlns:a14="http://schemas.microsoft.com/office/drawing/2010/main" val="0"/>
                  </a:ext>
                </a:extLst>
              </a:blip>
              <a:srcRect/>
              <a:stretch>
                <a:fillRect/>
              </a:stretch>
            </p:blipFill>
            <p:spPr bwMode="auto">
              <a:xfrm>
                <a:off x="6162402" y="2593257"/>
                <a:ext cx="263720" cy="26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9" name="Group 298"/>
            <p:cNvGrpSpPr/>
            <p:nvPr/>
          </p:nvGrpSpPr>
          <p:grpSpPr>
            <a:xfrm>
              <a:off x="4805017" y="3834139"/>
              <a:ext cx="1053105" cy="310452"/>
              <a:chOff x="4805017" y="3834139"/>
              <a:chExt cx="1053105" cy="310452"/>
            </a:xfrm>
          </p:grpSpPr>
          <p:sp>
            <p:nvSpPr>
              <p:cNvPr id="309" name="TextBox 308"/>
              <p:cNvSpPr txBox="1"/>
              <p:nvPr/>
            </p:nvSpPr>
            <p:spPr bwMode="auto">
              <a:xfrm>
                <a:off x="5199310" y="3838553"/>
                <a:ext cx="65881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Stream</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Analytics</a:t>
                </a:r>
              </a:p>
            </p:txBody>
          </p:sp>
          <p:pic>
            <p:nvPicPr>
              <p:cNvPr id="310" name="Picture 185"/>
              <p:cNvPicPr>
                <a:picLocks noChangeAspect="1"/>
              </p:cNvPicPr>
              <p:nvPr/>
            </p:nvPicPr>
            <p:blipFill>
              <a:blip r:embed="rId20" cstate="print">
                <a:biLevel thresh="25000"/>
                <a:extLst>
                  <a:ext uri="{28A0092B-C50C-407E-A947-70E740481C1C}">
                    <a14:useLocalDpi xmlns:a14="http://schemas.microsoft.com/office/drawing/2010/main" val="0"/>
                  </a:ext>
                </a:extLst>
              </a:blip>
              <a:srcRect/>
              <a:stretch>
                <a:fillRect/>
              </a:stretch>
            </p:blipFill>
            <p:spPr bwMode="auto">
              <a:xfrm>
                <a:off x="4805017" y="3834139"/>
                <a:ext cx="310529" cy="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0" name="Group 299"/>
            <p:cNvGrpSpPr/>
            <p:nvPr/>
          </p:nvGrpSpPr>
          <p:grpSpPr>
            <a:xfrm>
              <a:off x="4809230" y="3192842"/>
              <a:ext cx="1048893" cy="305501"/>
              <a:chOff x="4809230" y="3192842"/>
              <a:chExt cx="1048893" cy="305501"/>
            </a:xfrm>
          </p:grpSpPr>
          <p:sp>
            <p:nvSpPr>
              <p:cNvPr id="307" name="TextBox 306"/>
              <p:cNvSpPr txBox="1"/>
              <p:nvPr/>
            </p:nvSpPr>
            <p:spPr bwMode="auto">
              <a:xfrm>
                <a:off x="5199310" y="3198305"/>
                <a:ext cx="658813" cy="300038"/>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Data</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Factory</a:t>
                </a:r>
              </a:p>
            </p:txBody>
          </p:sp>
          <p:pic>
            <p:nvPicPr>
              <p:cNvPr id="308" name="Picture 187"/>
              <p:cNvPicPr>
                <a:picLocks noChangeAspect="1"/>
              </p:cNvPicPr>
              <p:nvPr/>
            </p:nvPicPr>
            <p:blipFill>
              <a:blip r:embed="rId21" cstate="print">
                <a:biLevel thresh="25000"/>
                <a:extLst>
                  <a:ext uri="{28A0092B-C50C-407E-A947-70E740481C1C}">
                    <a14:useLocalDpi xmlns:a14="http://schemas.microsoft.com/office/drawing/2010/main" val="0"/>
                  </a:ext>
                </a:extLst>
              </a:blip>
              <a:srcRect/>
              <a:stretch>
                <a:fillRect/>
              </a:stretch>
            </p:blipFill>
            <p:spPr bwMode="auto">
              <a:xfrm>
                <a:off x="4809230" y="3192842"/>
                <a:ext cx="302103" cy="30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1" name="Group 300"/>
            <p:cNvGrpSpPr/>
            <p:nvPr/>
          </p:nvGrpSpPr>
          <p:grpSpPr>
            <a:xfrm>
              <a:off x="6159534" y="3198305"/>
              <a:ext cx="1006604" cy="300037"/>
              <a:chOff x="6159534" y="3198305"/>
              <a:chExt cx="1006604" cy="300037"/>
            </a:xfrm>
          </p:grpSpPr>
          <p:sp>
            <p:nvSpPr>
              <p:cNvPr id="305" name="TextBox 304"/>
              <p:cNvSpPr txBox="1"/>
              <p:nvPr/>
            </p:nvSpPr>
            <p:spPr bwMode="auto">
              <a:xfrm>
                <a:off x="6507325" y="3198305"/>
                <a:ext cx="658813" cy="300037"/>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Event</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Hubs</a:t>
                </a:r>
              </a:p>
            </p:txBody>
          </p:sp>
          <p:pic>
            <p:nvPicPr>
              <p:cNvPr id="306" name="Picture 189"/>
              <p:cNvPicPr>
                <a:picLocks noChangeAspect="1"/>
              </p:cNvPicPr>
              <p:nvPr/>
            </p:nvPicPr>
            <p:blipFill>
              <a:blip r:embed="rId22" cstate="print">
                <a:biLevel thresh="25000"/>
                <a:extLst>
                  <a:ext uri="{28A0092B-C50C-407E-A947-70E740481C1C}">
                    <a14:useLocalDpi xmlns:a14="http://schemas.microsoft.com/office/drawing/2010/main" val="0"/>
                  </a:ext>
                </a:extLst>
              </a:blip>
              <a:srcRect/>
              <a:stretch>
                <a:fillRect/>
              </a:stretch>
            </p:blipFill>
            <p:spPr bwMode="auto">
              <a:xfrm>
                <a:off x="6159534" y="3200784"/>
                <a:ext cx="283827" cy="29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2" name="Group 301"/>
            <p:cNvGrpSpPr/>
            <p:nvPr/>
          </p:nvGrpSpPr>
          <p:grpSpPr>
            <a:xfrm>
              <a:off x="6165936" y="3834755"/>
              <a:ext cx="1000202" cy="296566"/>
              <a:chOff x="6165936" y="3834755"/>
              <a:chExt cx="1000202" cy="296566"/>
            </a:xfrm>
          </p:grpSpPr>
          <p:sp>
            <p:nvSpPr>
              <p:cNvPr id="303" name="TextBox 302"/>
              <p:cNvSpPr txBox="1"/>
              <p:nvPr/>
            </p:nvSpPr>
            <p:spPr bwMode="auto">
              <a:xfrm>
                <a:off x="6507325" y="3853657"/>
                <a:ext cx="658813" cy="258762"/>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Mobile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Engagement</a:t>
                </a:r>
              </a:p>
            </p:txBody>
          </p:sp>
          <p:pic>
            <p:nvPicPr>
              <p:cNvPr id="304" name="Picture 191"/>
              <p:cNvPicPr>
                <a:picLocks noChangeAspect="1"/>
              </p:cNvPicPr>
              <p:nvPr/>
            </p:nvPicPr>
            <p:blipFill>
              <a:blip r:embed="rId23" cstate="print">
                <a:biLevel thresh="25000"/>
                <a:extLst>
                  <a:ext uri="{28A0092B-C50C-407E-A947-70E740481C1C}">
                    <a14:useLocalDpi xmlns:a14="http://schemas.microsoft.com/office/drawing/2010/main" val="0"/>
                  </a:ext>
                </a:extLst>
              </a:blip>
              <a:srcRect/>
              <a:stretch>
                <a:fillRect/>
              </a:stretch>
            </p:blipFill>
            <p:spPr bwMode="auto">
              <a:xfrm>
                <a:off x="6165936" y="3834755"/>
                <a:ext cx="296639" cy="29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15" name="Rectangle 314"/>
          <p:cNvSpPr/>
          <p:nvPr/>
        </p:nvSpPr>
        <p:spPr bwMode="auto">
          <a:xfrm>
            <a:off x="2088399" y="2024984"/>
            <a:ext cx="2498051" cy="1352166"/>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Integration</a:t>
            </a:r>
          </a:p>
        </p:txBody>
      </p:sp>
      <p:grpSp>
        <p:nvGrpSpPr>
          <p:cNvPr id="316" name="Group 315"/>
          <p:cNvGrpSpPr/>
          <p:nvPr/>
        </p:nvGrpSpPr>
        <p:grpSpPr>
          <a:xfrm>
            <a:off x="2204949" y="2445622"/>
            <a:ext cx="2236369" cy="836181"/>
            <a:chOff x="2198592" y="2559624"/>
            <a:chExt cx="2237004" cy="836418"/>
          </a:xfrm>
        </p:grpSpPr>
        <p:grpSp>
          <p:nvGrpSpPr>
            <p:cNvPr id="317" name="Group 316"/>
            <p:cNvGrpSpPr/>
            <p:nvPr/>
          </p:nvGrpSpPr>
          <p:grpSpPr>
            <a:xfrm>
              <a:off x="3513173" y="2559624"/>
              <a:ext cx="922423" cy="301625"/>
              <a:chOff x="3425188" y="2480831"/>
              <a:chExt cx="922423" cy="301625"/>
            </a:xfrm>
          </p:grpSpPr>
          <p:sp>
            <p:nvSpPr>
              <p:cNvPr id="327" name="TextBox 326"/>
              <p:cNvSpPr txBox="1"/>
              <p:nvPr/>
            </p:nvSpPr>
            <p:spPr bwMode="auto">
              <a:xfrm>
                <a:off x="3803029" y="2480831"/>
                <a:ext cx="54458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err="1">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Biztalk</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Services</a:t>
                </a:r>
              </a:p>
            </p:txBody>
          </p:sp>
          <p:pic>
            <p:nvPicPr>
              <p:cNvPr id="328" name="Picture 214" descr="BizTalk Services.png"/>
              <p:cNvPicPr>
                <a:picLocks noChangeAspect="1"/>
              </p:cNvPicPr>
              <p:nvPr/>
            </p:nvPicPr>
            <p:blipFill>
              <a:blip r:embed="rId24" cstate="print">
                <a:biLevel thresh="25000"/>
                <a:extLst>
                  <a:ext uri="{28A0092B-C50C-407E-A947-70E740481C1C}">
                    <a14:useLocalDpi xmlns:a14="http://schemas.microsoft.com/office/drawing/2010/main" val="0"/>
                  </a:ext>
                </a:extLst>
              </a:blip>
              <a:srcRect/>
              <a:stretch>
                <a:fillRect/>
              </a:stretch>
            </p:blipFill>
            <p:spPr bwMode="auto">
              <a:xfrm>
                <a:off x="3425188" y="2484570"/>
                <a:ext cx="293830" cy="294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8" name="Group 317"/>
            <p:cNvGrpSpPr/>
            <p:nvPr/>
          </p:nvGrpSpPr>
          <p:grpSpPr>
            <a:xfrm>
              <a:off x="2198592" y="3094417"/>
              <a:ext cx="1020311" cy="301625"/>
              <a:chOff x="2319949" y="3019151"/>
              <a:chExt cx="1020311" cy="301625"/>
            </a:xfrm>
          </p:grpSpPr>
          <p:sp>
            <p:nvSpPr>
              <p:cNvPr id="325" name="TextBox 324"/>
              <p:cNvSpPr txBox="1"/>
              <p:nvPr/>
            </p:nvSpPr>
            <p:spPr bwMode="auto">
              <a:xfrm>
                <a:off x="2681448" y="3019151"/>
                <a:ext cx="65881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Hybrid</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Connections</a:t>
                </a:r>
              </a:p>
            </p:txBody>
          </p:sp>
          <p:pic>
            <p:nvPicPr>
              <p:cNvPr id="326" name="Picture 216" descr="Hybrid Connections (BizTalk).png"/>
              <p:cNvPicPr>
                <a:picLocks noChangeAspect="1"/>
              </p:cNvPicPr>
              <p:nvPr/>
            </p:nvPicPr>
            <p:blipFill>
              <a:blip r:embed="rId25" cstate="print">
                <a:biLevel thresh="25000"/>
                <a:extLst>
                  <a:ext uri="{28A0092B-C50C-407E-A947-70E740481C1C}">
                    <a14:useLocalDpi xmlns:a14="http://schemas.microsoft.com/office/drawing/2010/main" val="0"/>
                  </a:ext>
                </a:extLst>
              </a:blip>
              <a:srcRect/>
              <a:stretch>
                <a:fillRect/>
              </a:stretch>
            </p:blipFill>
            <p:spPr bwMode="auto">
              <a:xfrm>
                <a:off x="2319949" y="3023735"/>
                <a:ext cx="292141" cy="29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9" name="Group 318"/>
            <p:cNvGrpSpPr/>
            <p:nvPr/>
          </p:nvGrpSpPr>
          <p:grpSpPr>
            <a:xfrm>
              <a:off x="3521521" y="3094417"/>
              <a:ext cx="869624" cy="301625"/>
              <a:chOff x="3433536" y="3015624"/>
              <a:chExt cx="869624" cy="301625"/>
            </a:xfrm>
          </p:grpSpPr>
          <p:sp>
            <p:nvSpPr>
              <p:cNvPr id="323" name="TextBox 322"/>
              <p:cNvSpPr txBox="1"/>
              <p:nvPr/>
            </p:nvSpPr>
            <p:spPr bwMode="auto">
              <a:xfrm>
                <a:off x="3788740" y="3015624"/>
                <a:ext cx="514420"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Service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Bus</a:t>
                </a:r>
              </a:p>
            </p:txBody>
          </p:sp>
          <p:pic>
            <p:nvPicPr>
              <p:cNvPr id="324" name="Picture 218" descr="Service Bus.png"/>
              <p:cNvPicPr>
                <a:picLocks noChangeAspect="1"/>
              </p:cNvPicPr>
              <p:nvPr/>
            </p:nvPicPr>
            <p:blipFill>
              <a:blip r:embed="rId26" cstate="print">
                <a:biLevel thresh="25000"/>
                <a:extLst>
                  <a:ext uri="{28A0092B-C50C-407E-A947-70E740481C1C}">
                    <a14:useLocalDpi xmlns:a14="http://schemas.microsoft.com/office/drawing/2010/main" val="0"/>
                  </a:ext>
                </a:extLst>
              </a:blip>
              <a:srcRect/>
              <a:stretch>
                <a:fillRect/>
              </a:stretch>
            </p:blipFill>
            <p:spPr bwMode="auto">
              <a:xfrm>
                <a:off x="3433536" y="3020078"/>
                <a:ext cx="292402" cy="29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0" name="Group 319"/>
            <p:cNvGrpSpPr/>
            <p:nvPr/>
          </p:nvGrpSpPr>
          <p:grpSpPr>
            <a:xfrm>
              <a:off x="2198592" y="2560418"/>
              <a:ext cx="1020559" cy="300037"/>
              <a:chOff x="2319701" y="2482223"/>
              <a:chExt cx="1020559" cy="300037"/>
            </a:xfrm>
          </p:grpSpPr>
          <p:sp>
            <p:nvSpPr>
              <p:cNvPr id="321" name="TextBox 320"/>
              <p:cNvSpPr txBox="1"/>
              <p:nvPr/>
            </p:nvSpPr>
            <p:spPr bwMode="auto">
              <a:xfrm>
                <a:off x="2681448" y="2482223"/>
                <a:ext cx="658812" cy="300037"/>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Storage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Queues</a:t>
                </a:r>
              </a:p>
            </p:txBody>
          </p:sp>
          <p:pic>
            <p:nvPicPr>
              <p:cNvPr id="322" name="Picture 220" descr="Storage queue.png"/>
              <p:cNvPicPr>
                <a:picLocks noChangeAspect="1"/>
              </p:cNvPicPr>
              <p:nvPr/>
            </p:nvPicPr>
            <p:blipFill>
              <a:blip r:embed="rId27" cstate="print">
                <a:biLevel thresh="25000"/>
                <a:extLst>
                  <a:ext uri="{28A0092B-C50C-407E-A947-70E740481C1C}">
                    <a14:useLocalDpi xmlns:a14="http://schemas.microsoft.com/office/drawing/2010/main" val="0"/>
                  </a:ext>
                </a:extLst>
              </a:blip>
              <a:srcRect/>
              <a:stretch>
                <a:fillRect/>
              </a:stretch>
            </p:blipFill>
            <p:spPr bwMode="auto">
              <a:xfrm>
                <a:off x="2319701" y="2485765"/>
                <a:ext cx="292636" cy="29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29" name="Rectangle 328"/>
          <p:cNvSpPr/>
          <p:nvPr/>
        </p:nvSpPr>
        <p:spPr bwMode="auto">
          <a:xfrm>
            <a:off x="7688028" y="2024983"/>
            <a:ext cx="2770237" cy="2303983"/>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Data</a:t>
            </a:r>
          </a:p>
        </p:txBody>
      </p:sp>
      <p:grpSp>
        <p:nvGrpSpPr>
          <p:cNvPr id="330" name="Group 329"/>
          <p:cNvGrpSpPr/>
          <p:nvPr/>
        </p:nvGrpSpPr>
        <p:grpSpPr>
          <a:xfrm>
            <a:off x="7850707" y="2481956"/>
            <a:ext cx="2444882" cy="1553068"/>
            <a:chOff x="7799957" y="2595968"/>
            <a:chExt cx="2445576" cy="1553509"/>
          </a:xfrm>
        </p:grpSpPr>
        <p:grpSp>
          <p:nvGrpSpPr>
            <p:cNvPr id="331" name="Group 387"/>
            <p:cNvGrpSpPr>
              <a:grpSpLocks/>
            </p:cNvGrpSpPr>
            <p:nvPr/>
          </p:nvGrpSpPr>
          <p:grpSpPr bwMode="auto">
            <a:xfrm>
              <a:off x="7799957" y="2595969"/>
              <a:ext cx="1016185" cy="301066"/>
              <a:chOff x="8369631" y="3448242"/>
              <a:chExt cx="1016411" cy="301033"/>
            </a:xfrm>
          </p:grpSpPr>
          <p:sp>
            <p:nvSpPr>
              <p:cNvPr id="347" name="TextBox 346"/>
              <p:cNvSpPr txBox="1"/>
              <p:nvPr/>
            </p:nvSpPr>
            <p:spPr>
              <a:xfrm>
                <a:off x="8727084" y="3448242"/>
                <a:ext cx="658958" cy="30000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SQL</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Database</a:t>
                </a:r>
              </a:p>
            </p:txBody>
          </p:sp>
          <p:pic>
            <p:nvPicPr>
              <p:cNvPr id="348" name="Picture 171"/>
              <p:cNvPicPr>
                <a:picLocks noChangeAspect="1"/>
              </p:cNvPicPr>
              <p:nvPr/>
            </p:nvPicPr>
            <p:blipFill>
              <a:blip r:embed="rId28" cstate="print">
                <a:biLevel thresh="25000"/>
                <a:extLst>
                  <a:ext uri="{28A0092B-C50C-407E-A947-70E740481C1C}">
                    <a14:useLocalDpi xmlns:a14="http://schemas.microsoft.com/office/drawing/2010/main" val="0"/>
                  </a:ext>
                </a:extLst>
              </a:blip>
              <a:srcRect/>
              <a:stretch>
                <a:fillRect/>
              </a:stretch>
            </p:blipFill>
            <p:spPr bwMode="auto">
              <a:xfrm>
                <a:off x="8369631" y="3452466"/>
                <a:ext cx="296809"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2" name="Group 389"/>
            <p:cNvGrpSpPr>
              <a:grpSpLocks/>
            </p:cNvGrpSpPr>
            <p:nvPr/>
          </p:nvGrpSpPr>
          <p:grpSpPr bwMode="auto">
            <a:xfrm>
              <a:off x="7803051" y="3832282"/>
              <a:ext cx="1013093" cy="300038"/>
              <a:chOff x="8372726" y="4684418"/>
              <a:chExt cx="1013318" cy="300005"/>
            </a:xfrm>
          </p:grpSpPr>
          <p:sp>
            <p:nvSpPr>
              <p:cNvPr id="345" name="TextBox 344"/>
              <p:cNvSpPr txBox="1"/>
              <p:nvPr/>
            </p:nvSpPr>
            <p:spPr>
              <a:xfrm>
                <a:off x="8727084" y="4684418"/>
                <a:ext cx="658960" cy="30000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err="1">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DocumentDB</a:t>
                </a:r>
                <a:endPar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endParaRPr>
              </a:p>
            </p:txBody>
          </p:sp>
          <p:pic>
            <p:nvPicPr>
              <p:cNvPr id="346" name="Picture 173"/>
              <p:cNvPicPr>
                <a:picLocks noChangeAspect="1"/>
              </p:cNvPicPr>
              <p:nvPr/>
            </p:nvPicPr>
            <p:blipFill>
              <a:blip r:embed="rId29" cstate="print">
                <a:biLevel thresh="25000"/>
                <a:extLst>
                  <a:ext uri="{28A0092B-C50C-407E-A947-70E740481C1C}">
                    <a14:useLocalDpi xmlns:a14="http://schemas.microsoft.com/office/drawing/2010/main" val="0"/>
                  </a:ext>
                </a:extLst>
              </a:blip>
              <a:srcRect/>
              <a:stretch>
                <a:fillRect/>
              </a:stretch>
            </p:blipFill>
            <p:spPr bwMode="auto">
              <a:xfrm>
                <a:off x="8372726" y="4693804"/>
                <a:ext cx="290620" cy="29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3" name="Group 390"/>
            <p:cNvGrpSpPr>
              <a:grpSpLocks/>
            </p:cNvGrpSpPr>
            <p:nvPr/>
          </p:nvGrpSpPr>
          <p:grpSpPr bwMode="auto">
            <a:xfrm>
              <a:off x="7803720" y="3204660"/>
              <a:ext cx="1012423" cy="309349"/>
              <a:chOff x="8373395" y="4056866"/>
              <a:chExt cx="1012648" cy="309315"/>
            </a:xfrm>
          </p:grpSpPr>
          <p:sp>
            <p:nvSpPr>
              <p:cNvPr id="343" name="TextBox 342"/>
              <p:cNvSpPr txBox="1"/>
              <p:nvPr/>
            </p:nvSpPr>
            <p:spPr>
              <a:xfrm>
                <a:off x="8727084" y="4056866"/>
                <a:ext cx="658959" cy="301592"/>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err="1">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Redis</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Cache</a:t>
                </a:r>
              </a:p>
            </p:txBody>
          </p:sp>
          <p:pic>
            <p:nvPicPr>
              <p:cNvPr id="344" name="Picture 175"/>
              <p:cNvPicPr>
                <a:picLocks noChangeAspect="1"/>
              </p:cNvPicPr>
              <p:nvPr/>
            </p:nvPicPr>
            <p:blipFill>
              <a:blip r:embed="rId30" cstate="print">
                <a:biLevel thresh="25000"/>
                <a:extLst>
                  <a:ext uri="{28A0092B-C50C-407E-A947-70E740481C1C}">
                    <a14:useLocalDpi xmlns:a14="http://schemas.microsoft.com/office/drawing/2010/main" val="0"/>
                  </a:ext>
                </a:extLst>
              </a:blip>
              <a:srcRect/>
              <a:stretch>
                <a:fillRect/>
              </a:stretch>
            </p:blipFill>
            <p:spPr bwMode="auto">
              <a:xfrm>
                <a:off x="8373395" y="4076899"/>
                <a:ext cx="289282" cy="28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4" name="Group 391"/>
            <p:cNvGrpSpPr>
              <a:grpSpLocks/>
            </p:cNvGrpSpPr>
            <p:nvPr/>
          </p:nvGrpSpPr>
          <p:grpSpPr bwMode="auto">
            <a:xfrm>
              <a:off x="9163663" y="3193851"/>
              <a:ext cx="1081869" cy="331906"/>
              <a:chOff x="9733640" y="4046058"/>
              <a:chExt cx="1082109" cy="331869"/>
            </a:xfrm>
          </p:grpSpPr>
          <p:sp>
            <p:nvSpPr>
              <p:cNvPr id="341" name="TextBox 340"/>
              <p:cNvSpPr txBox="1"/>
              <p:nvPr/>
            </p:nvSpPr>
            <p:spPr>
              <a:xfrm>
                <a:off x="10156790" y="4061991"/>
                <a:ext cx="658959" cy="300004"/>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Search</a:t>
                </a:r>
              </a:p>
            </p:txBody>
          </p:sp>
          <p:pic>
            <p:nvPicPr>
              <p:cNvPr id="342" name="Picture 177"/>
              <p:cNvPicPr>
                <a:picLocks noChangeAspect="1"/>
              </p:cNvPicPr>
              <p:nvPr/>
            </p:nvPicPr>
            <p:blipFill>
              <a:blip r:embed="rId31" cstate="print">
                <a:biLevel thresh="25000"/>
                <a:extLst>
                  <a:ext uri="{28A0092B-C50C-407E-A947-70E740481C1C}">
                    <a14:useLocalDpi xmlns:a14="http://schemas.microsoft.com/office/drawing/2010/main" val="0"/>
                  </a:ext>
                </a:extLst>
              </a:blip>
              <a:srcRect/>
              <a:stretch>
                <a:fillRect/>
              </a:stretch>
            </p:blipFill>
            <p:spPr bwMode="auto">
              <a:xfrm>
                <a:off x="9733640" y="4046058"/>
                <a:ext cx="331871" cy="331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5" name="Group 392"/>
            <p:cNvGrpSpPr>
              <a:grpSpLocks/>
            </p:cNvGrpSpPr>
            <p:nvPr/>
          </p:nvGrpSpPr>
          <p:grpSpPr bwMode="auto">
            <a:xfrm>
              <a:off x="9193207" y="3828827"/>
              <a:ext cx="1052326" cy="320650"/>
              <a:chOff x="9763191" y="4680964"/>
              <a:chExt cx="1052560" cy="320615"/>
            </a:xfrm>
          </p:grpSpPr>
          <p:sp>
            <p:nvSpPr>
              <p:cNvPr id="339" name="TextBox 338"/>
              <p:cNvSpPr txBox="1"/>
              <p:nvPr/>
            </p:nvSpPr>
            <p:spPr>
              <a:xfrm>
                <a:off x="10156791" y="4693638"/>
                <a:ext cx="658960" cy="301592"/>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Tables</a:t>
                </a:r>
              </a:p>
            </p:txBody>
          </p:sp>
          <p:pic>
            <p:nvPicPr>
              <p:cNvPr id="340" name="Picture 179" descr="Storage table.png"/>
              <p:cNvPicPr>
                <a:picLocks noChangeAspect="1"/>
              </p:cNvPicPr>
              <p:nvPr/>
            </p:nvPicPr>
            <p:blipFill>
              <a:blip r:embed="rId32" cstate="print">
                <a:biLevel thresh="25000"/>
                <a:extLst>
                  <a:ext uri="{28A0092B-C50C-407E-A947-70E740481C1C}">
                    <a14:useLocalDpi xmlns:a14="http://schemas.microsoft.com/office/drawing/2010/main" val="0"/>
                  </a:ext>
                </a:extLst>
              </a:blip>
              <a:srcRect/>
              <a:stretch>
                <a:fillRect/>
              </a:stretch>
            </p:blipFill>
            <p:spPr bwMode="auto">
              <a:xfrm>
                <a:off x="9763191" y="4680964"/>
                <a:ext cx="320616" cy="320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6" name="Group 388"/>
            <p:cNvGrpSpPr>
              <a:grpSpLocks/>
            </p:cNvGrpSpPr>
            <p:nvPr/>
          </p:nvGrpSpPr>
          <p:grpSpPr bwMode="auto">
            <a:xfrm>
              <a:off x="9193207" y="2595968"/>
              <a:ext cx="790386" cy="325437"/>
              <a:chOff x="9763191" y="3448241"/>
              <a:chExt cx="790562" cy="325401"/>
            </a:xfrm>
          </p:grpSpPr>
          <p:pic>
            <p:nvPicPr>
              <p:cNvPr id="337" name="Picture 16"/>
              <p:cNvPicPr>
                <a:picLocks noChangeAspect="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9763191" y="3452465"/>
                <a:ext cx="320616" cy="2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 name="TextBox 337"/>
              <p:cNvSpPr txBox="1"/>
              <p:nvPr/>
            </p:nvSpPr>
            <p:spPr>
              <a:xfrm>
                <a:off x="10156790" y="3448241"/>
                <a:ext cx="396963" cy="325401"/>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SQL Data</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Warehouse</a:t>
                </a:r>
              </a:p>
            </p:txBody>
          </p:sp>
        </p:grpSp>
      </p:grpSp>
      <p:sp>
        <p:nvSpPr>
          <p:cNvPr id="349" name="Rectangle 348"/>
          <p:cNvSpPr/>
          <p:nvPr/>
        </p:nvSpPr>
        <p:spPr bwMode="auto">
          <a:xfrm>
            <a:off x="2088399" y="543868"/>
            <a:ext cx="2144334" cy="1371210"/>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Compute</a:t>
            </a:r>
          </a:p>
        </p:txBody>
      </p:sp>
      <p:grpSp>
        <p:nvGrpSpPr>
          <p:cNvPr id="350" name="Group 349"/>
          <p:cNvGrpSpPr/>
          <p:nvPr/>
        </p:nvGrpSpPr>
        <p:grpSpPr>
          <a:xfrm>
            <a:off x="2215504" y="937686"/>
            <a:ext cx="889590" cy="301541"/>
            <a:chOff x="2315921" y="978921"/>
            <a:chExt cx="889842" cy="301625"/>
          </a:xfrm>
        </p:grpSpPr>
        <p:sp>
          <p:nvSpPr>
            <p:cNvPr id="351" name="TextBox 350"/>
            <p:cNvSpPr txBox="1"/>
            <p:nvPr/>
          </p:nvSpPr>
          <p:spPr bwMode="auto">
            <a:xfrm>
              <a:off x="2678517" y="978921"/>
              <a:ext cx="527246"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Cloud</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Services</a:t>
              </a:r>
            </a:p>
          </p:txBody>
        </p:sp>
        <p:pic>
          <p:nvPicPr>
            <p:cNvPr id="352" name="Picture 145"/>
            <p:cNvPicPr>
              <a:picLocks noChangeAspect="1"/>
            </p:cNvPicPr>
            <p:nvPr/>
          </p:nvPicPr>
          <p:blipFill>
            <a:blip r:embed="rId34" cstate="print">
              <a:biLevel thresh="25000"/>
              <a:extLst>
                <a:ext uri="{28A0092B-C50C-407E-A947-70E740481C1C}">
                  <a14:useLocalDpi xmlns:a14="http://schemas.microsoft.com/office/drawing/2010/main" val="0"/>
                </a:ext>
              </a:extLst>
            </a:blip>
            <a:srcRect/>
            <a:stretch>
              <a:fillRect/>
            </a:stretch>
          </p:blipFill>
          <p:spPr bwMode="auto">
            <a:xfrm>
              <a:off x="2315921" y="984779"/>
              <a:ext cx="289808" cy="289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3" name="Group 352"/>
          <p:cNvGrpSpPr/>
          <p:nvPr/>
        </p:nvGrpSpPr>
        <p:grpSpPr>
          <a:xfrm>
            <a:off x="2215506" y="1509946"/>
            <a:ext cx="751027" cy="303561"/>
            <a:chOff x="2355344" y="1558000"/>
            <a:chExt cx="751241" cy="303647"/>
          </a:xfrm>
        </p:grpSpPr>
        <p:sp>
          <p:nvSpPr>
            <p:cNvPr id="354" name="TextBox 353"/>
            <p:cNvSpPr txBox="1"/>
            <p:nvPr/>
          </p:nvSpPr>
          <p:spPr bwMode="auto">
            <a:xfrm>
              <a:off x="2722967" y="1559012"/>
              <a:ext cx="383618" cy="301624"/>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Batch</a:t>
              </a:r>
            </a:p>
          </p:txBody>
        </p:sp>
        <p:pic>
          <p:nvPicPr>
            <p:cNvPr id="355" name="Picture 147"/>
            <p:cNvPicPr>
              <a:picLocks noChangeAspect="1"/>
            </p:cNvPicPr>
            <p:nvPr/>
          </p:nvPicPr>
          <p:blipFill>
            <a:blip r:embed="rId35" cstate="print">
              <a:biLevel thresh="25000"/>
              <a:extLst>
                <a:ext uri="{28A0092B-C50C-407E-A947-70E740481C1C}">
                  <a14:useLocalDpi xmlns:a14="http://schemas.microsoft.com/office/drawing/2010/main" val="0"/>
                </a:ext>
              </a:extLst>
            </a:blip>
            <a:srcRect/>
            <a:stretch>
              <a:fillRect/>
            </a:stretch>
          </p:blipFill>
          <p:spPr bwMode="auto">
            <a:xfrm>
              <a:off x="2355344" y="1558000"/>
              <a:ext cx="303542" cy="3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6" name="Group 355"/>
          <p:cNvGrpSpPr/>
          <p:nvPr/>
        </p:nvGrpSpPr>
        <p:grpSpPr>
          <a:xfrm>
            <a:off x="3232792" y="1509946"/>
            <a:ext cx="865486" cy="301541"/>
            <a:chOff x="3193533" y="1551343"/>
            <a:chExt cx="865731" cy="301625"/>
          </a:xfrm>
        </p:grpSpPr>
        <p:sp>
          <p:nvSpPr>
            <p:cNvPr id="357" name="TextBox 356"/>
            <p:cNvSpPr txBox="1"/>
            <p:nvPr/>
          </p:nvSpPr>
          <p:spPr bwMode="auto">
            <a:xfrm>
              <a:off x="3554337" y="1551343"/>
              <a:ext cx="504927"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Remote </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App</a:t>
              </a:r>
            </a:p>
          </p:txBody>
        </p:sp>
        <p:pic>
          <p:nvPicPr>
            <p:cNvPr id="358" name="Picture 149"/>
            <p:cNvPicPr>
              <a:picLocks noChangeAspect="1"/>
            </p:cNvPicPr>
            <p:nvPr/>
          </p:nvPicPr>
          <p:blipFill>
            <a:blip r:embed="rId36" cstate="print">
              <a:biLevel thresh="25000"/>
              <a:extLst>
                <a:ext uri="{28A0092B-C50C-407E-A947-70E740481C1C}">
                  <a14:useLocalDpi xmlns:a14="http://schemas.microsoft.com/office/drawing/2010/main" val="0"/>
                </a:ext>
              </a:extLst>
            </a:blip>
            <a:srcRect/>
            <a:stretch>
              <a:fillRect/>
            </a:stretch>
          </p:blipFill>
          <p:spPr bwMode="auto">
            <a:xfrm>
              <a:off x="3193533" y="1556274"/>
              <a:ext cx="291661" cy="29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9" name="Group 358"/>
          <p:cNvGrpSpPr/>
          <p:nvPr/>
        </p:nvGrpSpPr>
        <p:grpSpPr>
          <a:xfrm>
            <a:off x="3232791" y="939274"/>
            <a:ext cx="872836" cy="299953"/>
            <a:chOff x="3380111" y="980440"/>
            <a:chExt cx="873084" cy="300037"/>
          </a:xfrm>
        </p:grpSpPr>
        <p:sp>
          <p:nvSpPr>
            <p:cNvPr id="360" name="TextBox 359"/>
            <p:cNvSpPr txBox="1"/>
            <p:nvPr/>
          </p:nvSpPr>
          <p:spPr bwMode="auto">
            <a:xfrm>
              <a:off x="3723011" y="980440"/>
              <a:ext cx="530184" cy="300037"/>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Service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Fabric</a:t>
              </a:r>
            </a:p>
          </p:txBody>
        </p:sp>
        <p:sp>
          <p:nvSpPr>
            <p:cNvPr id="361" name="Freeform 360"/>
            <p:cNvSpPr/>
            <p:nvPr/>
          </p:nvSpPr>
          <p:spPr bwMode="auto">
            <a:xfrm>
              <a:off x="3380111" y="993933"/>
              <a:ext cx="282575" cy="273050"/>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rgbClr val="FFFFFF"/>
            </a:solidFill>
            <a:ln w="9525" cap="flat" cmpd="sng" algn="ctr">
              <a:solidFill>
                <a:srgbClr val="FFFFFF"/>
              </a:solid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362" name="Rectangle 361"/>
          <p:cNvSpPr/>
          <p:nvPr/>
        </p:nvSpPr>
        <p:spPr bwMode="auto">
          <a:xfrm>
            <a:off x="8207979" y="543868"/>
            <a:ext cx="2250288" cy="1371210"/>
          </a:xfrm>
          <a:prstGeom prst="rect">
            <a:avLst/>
          </a:prstGeom>
          <a:solidFill>
            <a:srgbClr val="0072C6"/>
          </a:solidFill>
          <a:ln w="6350" cap="flat" cmpd="sng" algn="ctr">
            <a:noFill/>
            <a:prstDash val="solid"/>
            <a:miter lim="800000"/>
            <a:headEnd type="none" w="med" len="med"/>
            <a:tailEnd type="none" w="med" len="med"/>
          </a:ln>
          <a:effectLst/>
        </p:spPr>
        <p:txBody>
          <a:bodyPr lIns="179234"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Developer services</a:t>
            </a:r>
          </a:p>
        </p:txBody>
      </p:sp>
      <p:grpSp>
        <p:nvGrpSpPr>
          <p:cNvPr id="363" name="Group 362"/>
          <p:cNvGrpSpPr/>
          <p:nvPr/>
        </p:nvGrpSpPr>
        <p:grpSpPr>
          <a:xfrm>
            <a:off x="8321083" y="943591"/>
            <a:ext cx="1047753" cy="290512"/>
            <a:chOff x="8316462" y="1050815"/>
            <a:chExt cx="1048050" cy="290595"/>
          </a:xfrm>
        </p:grpSpPr>
        <p:sp>
          <p:nvSpPr>
            <p:cNvPr id="364" name="TextBox 363"/>
            <p:cNvSpPr txBox="1"/>
            <p:nvPr/>
          </p:nvSpPr>
          <p:spPr bwMode="auto">
            <a:xfrm>
              <a:off x="8694587" y="1065786"/>
              <a:ext cx="669925" cy="2508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Visual </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Studio</a:t>
              </a:r>
            </a:p>
          </p:txBody>
        </p:sp>
        <p:pic>
          <p:nvPicPr>
            <p:cNvPr id="365" name="Picture 167" descr="Visual Studio Online.png"/>
            <p:cNvPicPr>
              <a:picLocks noChangeAspect="1"/>
            </p:cNvPicPr>
            <p:nvPr/>
          </p:nvPicPr>
          <p:blipFill>
            <a:blip r:embed="rId37" cstate="print">
              <a:biLevel thresh="25000"/>
              <a:extLst>
                <a:ext uri="{28A0092B-C50C-407E-A947-70E740481C1C}">
                  <a14:useLocalDpi xmlns:a14="http://schemas.microsoft.com/office/drawing/2010/main" val="0"/>
                </a:ext>
              </a:extLst>
            </a:blip>
            <a:srcRect/>
            <a:stretch>
              <a:fillRect/>
            </a:stretch>
          </p:blipFill>
          <p:spPr bwMode="auto">
            <a:xfrm>
              <a:off x="8316462" y="1050815"/>
              <a:ext cx="290580" cy="29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6" name="Group 365"/>
          <p:cNvGrpSpPr/>
          <p:nvPr/>
        </p:nvGrpSpPr>
        <p:grpSpPr>
          <a:xfrm>
            <a:off x="9418289" y="1499000"/>
            <a:ext cx="957295" cy="312757"/>
            <a:chOff x="9413978" y="1606382"/>
            <a:chExt cx="957567" cy="312845"/>
          </a:xfrm>
        </p:grpSpPr>
        <p:sp>
          <p:nvSpPr>
            <p:cNvPr id="367" name="TextBox 366"/>
            <p:cNvSpPr txBox="1"/>
            <p:nvPr/>
          </p:nvSpPr>
          <p:spPr bwMode="auto">
            <a:xfrm>
              <a:off x="9712733" y="1617602"/>
              <a:ext cx="65881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Application</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Insights</a:t>
              </a:r>
            </a:p>
          </p:txBody>
        </p:sp>
        <p:pic>
          <p:nvPicPr>
            <p:cNvPr id="368" name="Picture 169" descr="Application Insights.png"/>
            <p:cNvPicPr>
              <a:picLocks noChangeAspect="1"/>
            </p:cNvPicPr>
            <p:nvPr/>
          </p:nvPicPr>
          <p:blipFill>
            <a:blip r:embed="rId38" cstate="print">
              <a:biLevel thresh="25000"/>
              <a:extLst>
                <a:ext uri="{28A0092B-C50C-407E-A947-70E740481C1C}">
                  <a14:useLocalDpi xmlns:a14="http://schemas.microsoft.com/office/drawing/2010/main" val="0"/>
                </a:ext>
              </a:extLst>
            </a:blip>
            <a:srcRect/>
            <a:stretch>
              <a:fillRect/>
            </a:stretch>
          </p:blipFill>
          <p:spPr bwMode="auto">
            <a:xfrm>
              <a:off x="9413978" y="1606382"/>
              <a:ext cx="292365" cy="292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9" name="Group 368"/>
          <p:cNvGrpSpPr/>
          <p:nvPr/>
        </p:nvGrpSpPr>
        <p:grpSpPr>
          <a:xfrm>
            <a:off x="9413101" y="918482"/>
            <a:ext cx="874951" cy="302679"/>
            <a:chOff x="9408787" y="1025699"/>
            <a:chExt cx="875200" cy="302765"/>
          </a:xfrm>
        </p:grpSpPr>
        <p:pic>
          <p:nvPicPr>
            <p:cNvPr id="370" name="Picture 272"/>
            <p:cNvPicPr>
              <a:picLocks noChangeAspect="1"/>
            </p:cNvPicPr>
            <p:nvPr/>
          </p:nvPicPr>
          <p:blipFill>
            <a:blip r:embed="rId39" cstate="print">
              <a:biLevel thresh="25000"/>
              <a:extLst>
                <a:ext uri="{28A0092B-C50C-407E-A947-70E740481C1C}">
                  <a14:useLocalDpi xmlns:a14="http://schemas.microsoft.com/office/drawing/2010/main" val="0"/>
                </a:ext>
              </a:extLst>
            </a:blip>
            <a:srcRect/>
            <a:stretch>
              <a:fillRect/>
            </a:stretch>
          </p:blipFill>
          <p:spPr bwMode="auto">
            <a:xfrm>
              <a:off x="9408787" y="1025699"/>
              <a:ext cx="302749" cy="30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1" name="TextBox 370"/>
            <p:cNvSpPr txBox="1"/>
            <p:nvPr/>
          </p:nvSpPr>
          <p:spPr bwMode="auto">
            <a:xfrm>
              <a:off x="9742651" y="1059753"/>
              <a:ext cx="541336" cy="249238"/>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Azure SDK</a:t>
              </a:r>
            </a:p>
          </p:txBody>
        </p:sp>
      </p:grpSp>
      <p:grpSp>
        <p:nvGrpSpPr>
          <p:cNvPr id="372" name="Group 371"/>
          <p:cNvGrpSpPr/>
          <p:nvPr/>
        </p:nvGrpSpPr>
        <p:grpSpPr>
          <a:xfrm>
            <a:off x="8321118" y="1514245"/>
            <a:ext cx="1047718" cy="280049"/>
            <a:chOff x="8316496" y="1621631"/>
            <a:chExt cx="1048016" cy="280129"/>
          </a:xfrm>
        </p:grpSpPr>
        <p:sp>
          <p:nvSpPr>
            <p:cNvPr id="373" name="TextBox 372"/>
            <p:cNvSpPr txBox="1"/>
            <p:nvPr/>
          </p:nvSpPr>
          <p:spPr bwMode="auto">
            <a:xfrm>
              <a:off x="8704112" y="1650936"/>
              <a:ext cx="660400" cy="250824"/>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Team </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Project</a:t>
              </a:r>
            </a:p>
          </p:txBody>
        </p:sp>
        <p:sp>
          <p:nvSpPr>
            <p:cNvPr id="374" name="Freeform 373"/>
            <p:cNvSpPr/>
            <p:nvPr/>
          </p:nvSpPr>
          <p:spPr bwMode="auto">
            <a:xfrm>
              <a:off x="8316496" y="1621631"/>
              <a:ext cx="290512" cy="249237"/>
            </a:xfrm>
            <a:custGeom>
              <a:avLst/>
              <a:gdLst>
                <a:gd name="connsiteX0" fmla="*/ 20235 w 769143"/>
                <a:gd name="connsiteY0" fmla="*/ 443405 h 659607"/>
                <a:gd name="connsiteX1" fmla="*/ 84659 w 769143"/>
                <a:gd name="connsiteY1" fmla="*/ 443405 h 659607"/>
                <a:gd name="connsiteX2" fmla="*/ 133712 w 769143"/>
                <a:gd name="connsiteY2" fmla="*/ 527981 h 659607"/>
                <a:gd name="connsiteX3" fmla="*/ 182766 w 769143"/>
                <a:gd name="connsiteY3" fmla="*/ 443405 h 659607"/>
                <a:gd name="connsiteX4" fmla="*/ 251228 w 769143"/>
                <a:gd name="connsiteY4" fmla="*/ 443405 h 659607"/>
                <a:gd name="connsiteX5" fmla="*/ 271462 w 769143"/>
                <a:gd name="connsiteY5" fmla="*/ 463640 h 659607"/>
                <a:gd name="connsiteX6" fmla="*/ 271462 w 769143"/>
                <a:gd name="connsiteY6" fmla="*/ 634610 h 659607"/>
                <a:gd name="connsiteX7" fmla="*/ 251228 w 769143"/>
                <a:gd name="connsiteY7" fmla="*/ 654845 h 659607"/>
                <a:gd name="connsiteX8" fmla="*/ 20235 w 769143"/>
                <a:gd name="connsiteY8" fmla="*/ 654845 h 659607"/>
                <a:gd name="connsiteX9" fmla="*/ 0 w 769143"/>
                <a:gd name="connsiteY9" fmla="*/ 634610 h 659607"/>
                <a:gd name="connsiteX10" fmla="*/ 0 w 769143"/>
                <a:gd name="connsiteY10" fmla="*/ 463640 h 659607"/>
                <a:gd name="connsiteX11" fmla="*/ 20235 w 769143"/>
                <a:gd name="connsiteY11" fmla="*/ 443405 h 659607"/>
                <a:gd name="connsiteX12" fmla="*/ 330596 w 769143"/>
                <a:gd name="connsiteY12" fmla="*/ 290513 h 659607"/>
                <a:gd name="connsiteX13" fmla="*/ 443055 w 769143"/>
                <a:gd name="connsiteY13" fmla="*/ 290513 h 659607"/>
                <a:gd name="connsiteX14" fmla="*/ 528684 w 769143"/>
                <a:gd name="connsiteY14" fmla="*/ 438150 h 659607"/>
                <a:gd name="connsiteX15" fmla="*/ 614314 w 769143"/>
                <a:gd name="connsiteY15" fmla="*/ 290513 h 659607"/>
                <a:gd name="connsiteX16" fmla="*/ 733821 w 769143"/>
                <a:gd name="connsiteY16" fmla="*/ 290513 h 659607"/>
                <a:gd name="connsiteX17" fmla="*/ 769143 w 769143"/>
                <a:gd name="connsiteY17" fmla="*/ 325835 h 659607"/>
                <a:gd name="connsiteX18" fmla="*/ 769143 w 769143"/>
                <a:gd name="connsiteY18" fmla="*/ 624285 h 659607"/>
                <a:gd name="connsiteX19" fmla="*/ 733821 w 769143"/>
                <a:gd name="connsiteY19" fmla="*/ 659607 h 659607"/>
                <a:gd name="connsiteX20" fmla="*/ 330596 w 769143"/>
                <a:gd name="connsiteY20" fmla="*/ 659607 h 659607"/>
                <a:gd name="connsiteX21" fmla="*/ 295274 w 769143"/>
                <a:gd name="connsiteY21" fmla="*/ 624285 h 659607"/>
                <a:gd name="connsiteX22" fmla="*/ 295274 w 769143"/>
                <a:gd name="connsiteY22" fmla="*/ 325835 h 659607"/>
                <a:gd name="connsiteX23" fmla="*/ 330596 w 769143"/>
                <a:gd name="connsiteY23" fmla="*/ 290513 h 659607"/>
                <a:gd name="connsiteX24" fmla="*/ 134367 w 769143"/>
                <a:gd name="connsiteY24" fmla="*/ 276981 h 659607"/>
                <a:gd name="connsiteX25" fmla="*/ 211441 w 769143"/>
                <a:gd name="connsiteY25" fmla="*/ 354055 h 659607"/>
                <a:gd name="connsiteX26" fmla="*/ 134367 w 769143"/>
                <a:gd name="connsiteY26" fmla="*/ 431128 h 659607"/>
                <a:gd name="connsiteX27" fmla="*/ 57293 w 769143"/>
                <a:gd name="connsiteY27" fmla="*/ 354055 h 659607"/>
                <a:gd name="connsiteX28" fmla="*/ 134367 w 769143"/>
                <a:gd name="connsiteY28" fmla="*/ 276981 h 659607"/>
                <a:gd name="connsiteX29" fmla="*/ 529827 w 769143"/>
                <a:gd name="connsiteY29" fmla="*/ 0 h 659607"/>
                <a:gd name="connsiteX30" fmla="*/ 664368 w 769143"/>
                <a:gd name="connsiteY30" fmla="*/ 134541 h 659607"/>
                <a:gd name="connsiteX31" fmla="*/ 529827 w 769143"/>
                <a:gd name="connsiteY31" fmla="*/ 269082 h 659607"/>
                <a:gd name="connsiteX32" fmla="*/ 395286 w 769143"/>
                <a:gd name="connsiteY32" fmla="*/ 134541 h 659607"/>
                <a:gd name="connsiteX33" fmla="*/ 529827 w 769143"/>
                <a:gd name="connsiteY33" fmla="*/ 0 h 65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43" h="659607">
                  <a:moveTo>
                    <a:pt x="20235" y="443405"/>
                  </a:moveTo>
                  <a:lnTo>
                    <a:pt x="84659" y="443405"/>
                  </a:lnTo>
                  <a:lnTo>
                    <a:pt x="133712" y="527981"/>
                  </a:lnTo>
                  <a:lnTo>
                    <a:pt x="182766" y="443405"/>
                  </a:lnTo>
                  <a:lnTo>
                    <a:pt x="251228" y="443405"/>
                  </a:lnTo>
                  <a:cubicBezTo>
                    <a:pt x="262403" y="443405"/>
                    <a:pt x="271462" y="452464"/>
                    <a:pt x="271462" y="463640"/>
                  </a:cubicBezTo>
                  <a:lnTo>
                    <a:pt x="271462" y="634610"/>
                  </a:lnTo>
                  <a:cubicBezTo>
                    <a:pt x="271462" y="645786"/>
                    <a:pt x="262403" y="654845"/>
                    <a:pt x="251228" y="654845"/>
                  </a:cubicBezTo>
                  <a:lnTo>
                    <a:pt x="20235" y="654845"/>
                  </a:lnTo>
                  <a:cubicBezTo>
                    <a:pt x="9060" y="654845"/>
                    <a:pt x="0" y="645786"/>
                    <a:pt x="0" y="634610"/>
                  </a:cubicBezTo>
                  <a:lnTo>
                    <a:pt x="0" y="463640"/>
                  </a:lnTo>
                  <a:cubicBezTo>
                    <a:pt x="0" y="452464"/>
                    <a:pt x="9060" y="443405"/>
                    <a:pt x="20235" y="443405"/>
                  </a:cubicBezTo>
                  <a:close/>
                  <a:moveTo>
                    <a:pt x="330596" y="290513"/>
                  </a:moveTo>
                  <a:lnTo>
                    <a:pt x="443055" y="290513"/>
                  </a:lnTo>
                  <a:lnTo>
                    <a:pt x="528684" y="438150"/>
                  </a:lnTo>
                  <a:lnTo>
                    <a:pt x="614314" y="290513"/>
                  </a:lnTo>
                  <a:lnTo>
                    <a:pt x="733821" y="290513"/>
                  </a:lnTo>
                  <a:cubicBezTo>
                    <a:pt x="753329" y="290513"/>
                    <a:pt x="769143" y="306327"/>
                    <a:pt x="769143" y="325835"/>
                  </a:cubicBezTo>
                  <a:lnTo>
                    <a:pt x="769143" y="624285"/>
                  </a:lnTo>
                  <a:cubicBezTo>
                    <a:pt x="769143" y="643793"/>
                    <a:pt x="753329" y="659607"/>
                    <a:pt x="733821" y="659607"/>
                  </a:cubicBezTo>
                  <a:lnTo>
                    <a:pt x="330596" y="659607"/>
                  </a:lnTo>
                  <a:cubicBezTo>
                    <a:pt x="311088" y="659607"/>
                    <a:pt x="295274" y="643793"/>
                    <a:pt x="295274" y="624285"/>
                  </a:cubicBezTo>
                  <a:lnTo>
                    <a:pt x="295274" y="325835"/>
                  </a:lnTo>
                  <a:cubicBezTo>
                    <a:pt x="295274" y="306327"/>
                    <a:pt x="311088" y="290513"/>
                    <a:pt x="330596" y="290513"/>
                  </a:cubicBezTo>
                  <a:close/>
                  <a:moveTo>
                    <a:pt x="134367" y="276981"/>
                  </a:moveTo>
                  <a:cubicBezTo>
                    <a:pt x="176934" y="276981"/>
                    <a:pt x="211441" y="311488"/>
                    <a:pt x="211441" y="354055"/>
                  </a:cubicBezTo>
                  <a:cubicBezTo>
                    <a:pt x="211441" y="396621"/>
                    <a:pt x="176934" y="431128"/>
                    <a:pt x="134367" y="431128"/>
                  </a:cubicBezTo>
                  <a:cubicBezTo>
                    <a:pt x="91800" y="431128"/>
                    <a:pt x="57293" y="396621"/>
                    <a:pt x="57293" y="354055"/>
                  </a:cubicBezTo>
                  <a:cubicBezTo>
                    <a:pt x="57293" y="311488"/>
                    <a:pt x="91800" y="276981"/>
                    <a:pt x="134367" y="276981"/>
                  </a:cubicBezTo>
                  <a:close/>
                  <a:moveTo>
                    <a:pt x="529827" y="0"/>
                  </a:moveTo>
                  <a:cubicBezTo>
                    <a:pt x="604132" y="0"/>
                    <a:pt x="664368" y="60236"/>
                    <a:pt x="664368" y="134541"/>
                  </a:cubicBezTo>
                  <a:cubicBezTo>
                    <a:pt x="664368" y="208846"/>
                    <a:pt x="604132" y="269082"/>
                    <a:pt x="529827" y="269082"/>
                  </a:cubicBezTo>
                  <a:cubicBezTo>
                    <a:pt x="455522" y="269082"/>
                    <a:pt x="395286" y="208846"/>
                    <a:pt x="395286" y="134541"/>
                  </a:cubicBezTo>
                  <a:cubicBezTo>
                    <a:pt x="395286" y="60236"/>
                    <a:pt x="455522" y="0"/>
                    <a:pt x="529827" y="0"/>
                  </a:cubicBezTo>
                  <a:close/>
                </a:path>
              </a:pathLst>
            </a:custGeom>
            <a:solidFill>
              <a:srgbClr val="FFFFFF"/>
            </a:solidFill>
            <a:ln w="9525" cap="flat" cmpd="sng" algn="ctr">
              <a:no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375" name="Rectangle 374"/>
          <p:cNvSpPr/>
          <p:nvPr/>
        </p:nvSpPr>
        <p:spPr bwMode="auto">
          <a:xfrm>
            <a:off x="251260" y="543867"/>
            <a:ext cx="1720405" cy="3794215"/>
          </a:xfrm>
          <a:prstGeom prst="rect">
            <a:avLst/>
          </a:prstGeom>
          <a:solidFill>
            <a:srgbClr val="1B3C72"/>
          </a:solidFill>
          <a:ln w="6350" cap="flat" cmpd="sng" algn="ctr">
            <a:noFill/>
            <a:prstDash val="solid"/>
            <a:miter lim="800000"/>
            <a:headEnd type="none" w="med" len="med"/>
            <a:tailEnd type="none" w="med" len="med"/>
          </a:ln>
          <a:effectLst/>
        </p:spPr>
        <p:txBody>
          <a:bodyPr lIns="265100"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3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Security and Management</a:t>
            </a:r>
          </a:p>
        </p:txBody>
      </p:sp>
      <p:grpSp>
        <p:nvGrpSpPr>
          <p:cNvPr id="376" name="Group 375"/>
          <p:cNvGrpSpPr/>
          <p:nvPr/>
        </p:nvGrpSpPr>
        <p:grpSpPr>
          <a:xfrm>
            <a:off x="390237" y="1572026"/>
            <a:ext cx="1027416" cy="303127"/>
            <a:chOff x="368069" y="1313314"/>
            <a:chExt cx="1027708" cy="303213"/>
          </a:xfrm>
        </p:grpSpPr>
        <p:sp>
          <p:nvSpPr>
            <p:cNvPr id="377" name="TextBox 376"/>
            <p:cNvSpPr txBox="1"/>
            <p:nvPr/>
          </p:nvSpPr>
          <p:spPr bwMode="auto">
            <a:xfrm>
              <a:off x="736963" y="1314902"/>
              <a:ext cx="658814"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Active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Directory</a:t>
              </a:r>
            </a:p>
          </p:txBody>
        </p:sp>
        <p:pic>
          <p:nvPicPr>
            <p:cNvPr id="378" name="Picture 193" descr="Azure Active Directory.png"/>
            <p:cNvPicPr>
              <a:picLocks noChangeAspect="1"/>
            </p:cNvPicPr>
            <p:nvPr/>
          </p:nvPicPr>
          <p:blipFill>
            <a:blip r:embed="rId40" cstate="print">
              <a:biLevel thresh="25000"/>
              <a:extLst>
                <a:ext uri="{28A0092B-C50C-407E-A947-70E740481C1C}">
                  <a14:useLocalDpi xmlns:a14="http://schemas.microsoft.com/office/drawing/2010/main" val="0"/>
                </a:ext>
              </a:extLst>
            </a:blip>
            <a:srcRect/>
            <a:stretch>
              <a:fillRect/>
            </a:stretch>
          </p:blipFill>
          <p:spPr bwMode="auto">
            <a:xfrm>
              <a:off x="368069" y="1313314"/>
              <a:ext cx="298175" cy="2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9" name="Group 378"/>
          <p:cNvGrpSpPr/>
          <p:nvPr/>
        </p:nvGrpSpPr>
        <p:grpSpPr>
          <a:xfrm>
            <a:off x="413871" y="2045650"/>
            <a:ext cx="1003781" cy="301541"/>
            <a:chOff x="391710" y="1847920"/>
            <a:chExt cx="1004066" cy="301625"/>
          </a:xfrm>
        </p:grpSpPr>
        <p:sp>
          <p:nvSpPr>
            <p:cNvPr id="380" name="TextBox 379"/>
            <p:cNvSpPr txBox="1"/>
            <p:nvPr/>
          </p:nvSpPr>
          <p:spPr bwMode="auto">
            <a:xfrm>
              <a:off x="736963" y="1847920"/>
              <a:ext cx="658813"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Multi-factor</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Authentication</a:t>
              </a:r>
            </a:p>
          </p:txBody>
        </p:sp>
        <p:pic>
          <p:nvPicPr>
            <p:cNvPr id="381" name="Picture 195" descr="Multi-Factor Authentication.png"/>
            <p:cNvPicPr>
              <a:picLocks noChangeAspect="1"/>
            </p:cNvPicPr>
            <p:nvPr/>
          </p:nvPicPr>
          <p:blipFill>
            <a:blip r:embed="rId41" cstate="print">
              <a:biLevel thresh="25000"/>
              <a:extLst>
                <a:ext uri="{28A0092B-C50C-407E-A947-70E740481C1C}">
                  <a14:useLocalDpi xmlns:a14="http://schemas.microsoft.com/office/drawing/2010/main" val="0"/>
                </a:ext>
              </a:extLst>
            </a:blip>
            <a:srcRect/>
            <a:stretch>
              <a:fillRect/>
            </a:stretch>
          </p:blipFill>
          <p:spPr bwMode="auto">
            <a:xfrm>
              <a:off x="391710" y="1854270"/>
              <a:ext cx="288064" cy="2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2" name="Group 381"/>
          <p:cNvGrpSpPr/>
          <p:nvPr/>
        </p:nvGrpSpPr>
        <p:grpSpPr>
          <a:xfrm>
            <a:off x="390237" y="2517685"/>
            <a:ext cx="1027414" cy="301541"/>
            <a:chOff x="368069" y="2341251"/>
            <a:chExt cx="1027706" cy="301625"/>
          </a:xfrm>
        </p:grpSpPr>
        <p:sp>
          <p:nvSpPr>
            <p:cNvPr id="383" name="TextBox 382"/>
            <p:cNvSpPr txBox="1"/>
            <p:nvPr/>
          </p:nvSpPr>
          <p:spPr bwMode="auto">
            <a:xfrm>
              <a:off x="736963" y="2341251"/>
              <a:ext cx="65881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Automation</a:t>
              </a:r>
            </a:p>
          </p:txBody>
        </p:sp>
        <p:pic>
          <p:nvPicPr>
            <p:cNvPr id="384" name="Picture 198" descr="Azure automation.png"/>
            <p:cNvPicPr>
              <a:picLocks noChangeAspect="1"/>
            </p:cNvPicPr>
            <p:nvPr/>
          </p:nvPicPr>
          <p:blipFill>
            <a:blip r:embed="rId42" cstate="print">
              <a:biLevel thresh="25000"/>
              <a:extLst>
                <a:ext uri="{28A0092B-C50C-407E-A947-70E740481C1C}">
                  <a14:useLocalDpi xmlns:a14="http://schemas.microsoft.com/office/drawing/2010/main" val="0"/>
                </a:ext>
              </a:extLst>
            </a:blip>
            <a:srcRect/>
            <a:stretch>
              <a:fillRect/>
            </a:stretch>
          </p:blipFill>
          <p:spPr bwMode="auto">
            <a:xfrm>
              <a:off x="368069" y="2347601"/>
              <a:ext cx="289482" cy="290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5" name="Group 384"/>
          <p:cNvGrpSpPr/>
          <p:nvPr/>
        </p:nvGrpSpPr>
        <p:grpSpPr>
          <a:xfrm>
            <a:off x="390238" y="1115695"/>
            <a:ext cx="1027415" cy="285834"/>
            <a:chOff x="368069" y="762503"/>
            <a:chExt cx="1027707" cy="285916"/>
          </a:xfrm>
        </p:grpSpPr>
        <p:sp>
          <p:nvSpPr>
            <p:cNvPr id="386" name="TextBox 385"/>
            <p:cNvSpPr txBox="1"/>
            <p:nvPr/>
          </p:nvSpPr>
          <p:spPr bwMode="auto">
            <a:xfrm>
              <a:off x="736963" y="789031"/>
              <a:ext cx="658813" cy="232860"/>
            </a:xfrm>
            <a:prstGeom prst="rect">
              <a:avLst/>
            </a:prstGeom>
            <a:noFill/>
            <a:ln>
              <a:noFill/>
            </a:ln>
          </p:spPr>
          <p:txBody>
            <a:bodyPr wrap="none" lIns="0" tIns="27963" rIns="0" bIns="0" anchor="ctr" anchorCtr="0"/>
            <a:lstStyle/>
            <a:p>
              <a:pPr marL="0" marR="0" lvl="0" indent="0" algn="l" defTabSz="931959"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Portal</a:t>
              </a:r>
            </a:p>
          </p:txBody>
        </p:sp>
        <p:pic>
          <p:nvPicPr>
            <p:cNvPr id="387" name="Picture 200" descr="Azure subscription.png"/>
            <p:cNvPicPr>
              <a:picLocks noChangeAspect="1"/>
            </p:cNvPicPr>
            <p:nvPr/>
          </p:nvPicPr>
          <p:blipFill>
            <a:blip r:embed="rId43" cstate="print">
              <a:biLevel thresh="25000"/>
              <a:extLst>
                <a:ext uri="{28A0092B-C50C-407E-A947-70E740481C1C}">
                  <a14:useLocalDpi xmlns:a14="http://schemas.microsoft.com/office/drawing/2010/main" val="0"/>
                </a:ext>
              </a:extLst>
            </a:blip>
            <a:srcRect/>
            <a:stretch>
              <a:fillRect/>
            </a:stretch>
          </p:blipFill>
          <p:spPr bwMode="auto">
            <a:xfrm>
              <a:off x="368069" y="762503"/>
              <a:ext cx="286234" cy="28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8" name="Group 387"/>
          <p:cNvGrpSpPr/>
          <p:nvPr/>
        </p:nvGrpSpPr>
        <p:grpSpPr>
          <a:xfrm>
            <a:off x="390238" y="2989722"/>
            <a:ext cx="1027415" cy="301541"/>
            <a:chOff x="368069" y="2835216"/>
            <a:chExt cx="1027707" cy="301625"/>
          </a:xfrm>
        </p:grpSpPr>
        <p:sp>
          <p:nvSpPr>
            <p:cNvPr id="389" name="TextBox 388"/>
            <p:cNvSpPr txBox="1"/>
            <p:nvPr/>
          </p:nvSpPr>
          <p:spPr bwMode="auto">
            <a:xfrm>
              <a:off x="736963" y="2835216"/>
              <a:ext cx="658813"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Key Vault</a:t>
              </a:r>
            </a:p>
          </p:txBody>
        </p:sp>
        <p:pic>
          <p:nvPicPr>
            <p:cNvPr id="390" name="Picture 204" descr="AzureKeyVault_icon_white.png"/>
            <p:cNvPicPr>
              <a:picLocks noChangeAspect="1"/>
            </p:cNvPicPr>
            <p:nvPr/>
          </p:nvPicPr>
          <p:blipFill>
            <a:blip r:embed="rId44">
              <a:extLst>
                <a:ext uri="{28A0092B-C50C-407E-A947-70E740481C1C}">
                  <a14:useLocalDpi xmlns:a14="http://schemas.microsoft.com/office/drawing/2010/main" val="0"/>
                </a:ext>
              </a:extLst>
            </a:blip>
            <a:srcRect/>
            <a:stretch>
              <a:fillRect/>
            </a:stretch>
          </p:blipFill>
          <p:spPr bwMode="auto">
            <a:xfrm>
              <a:off x="368069" y="2835216"/>
              <a:ext cx="266988" cy="29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1" name="Group 390"/>
          <p:cNvGrpSpPr/>
          <p:nvPr/>
        </p:nvGrpSpPr>
        <p:grpSpPr>
          <a:xfrm>
            <a:off x="367224" y="3461757"/>
            <a:ext cx="1458302" cy="301541"/>
            <a:chOff x="345049" y="3328988"/>
            <a:chExt cx="1458716" cy="301625"/>
          </a:xfrm>
        </p:grpSpPr>
        <p:sp>
          <p:nvSpPr>
            <p:cNvPr id="392" name="TextBox 391"/>
            <p:cNvSpPr txBox="1"/>
            <p:nvPr/>
          </p:nvSpPr>
          <p:spPr bwMode="auto">
            <a:xfrm>
              <a:off x="736963" y="3328988"/>
              <a:ext cx="106680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Store/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Marketplace</a:t>
              </a:r>
            </a:p>
          </p:txBody>
        </p:sp>
        <p:pic>
          <p:nvPicPr>
            <p:cNvPr id="393" name="Picture 230" descr="Azure Marketplace.png"/>
            <p:cNvPicPr>
              <a:picLocks noChangeAspect="1"/>
            </p:cNvPicPr>
            <p:nvPr/>
          </p:nvPicPr>
          <p:blipFill>
            <a:blip r:embed="rId45" cstate="print">
              <a:biLevel thresh="25000"/>
              <a:extLst>
                <a:ext uri="{28A0092B-C50C-407E-A947-70E740481C1C}">
                  <a14:useLocalDpi xmlns:a14="http://schemas.microsoft.com/office/drawing/2010/main" val="0"/>
                </a:ext>
              </a:extLst>
            </a:blip>
            <a:srcRect/>
            <a:stretch>
              <a:fillRect/>
            </a:stretch>
          </p:blipFill>
          <p:spPr bwMode="auto">
            <a:xfrm>
              <a:off x="345049" y="3338513"/>
              <a:ext cx="291101" cy="29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4" name="Group 393"/>
          <p:cNvGrpSpPr/>
          <p:nvPr/>
        </p:nvGrpSpPr>
        <p:grpSpPr>
          <a:xfrm>
            <a:off x="390238" y="3933796"/>
            <a:ext cx="1029002" cy="301541"/>
            <a:chOff x="368069" y="3867931"/>
            <a:chExt cx="1029294" cy="301625"/>
          </a:xfrm>
        </p:grpSpPr>
        <p:pic>
          <p:nvPicPr>
            <p:cNvPr id="395" name="Picture 412"/>
            <p:cNvPicPr>
              <a:picLocks noChangeAspect="1"/>
            </p:cNvPicPr>
            <p:nvPr/>
          </p:nvPicPr>
          <p:blipFill>
            <a:blip r:embed="rId46" cstate="print">
              <a:biLevel thresh="25000"/>
              <a:extLst>
                <a:ext uri="{28A0092B-C50C-407E-A947-70E740481C1C}">
                  <a14:useLocalDpi xmlns:a14="http://schemas.microsoft.com/office/drawing/2010/main" val="0"/>
                </a:ext>
              </a:extLst>
            </a:blip>
            <a:srcRect/>
            <a:stretch>
              <a:fillRect/>
            </a:stretch>
          </p:blipFill>
          <p:spPr bwMode="auto">
            <a:xfrm>
              <a:off x="368069" y="3891744"/>
              <a:ext cx="252343" cy="25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6" name="TextBox 395"/>
            <p:cNvSpPr txBox="1"/>
            <p:nvPr/>
          </p:nvSpPr>
          <p:spPr bwMode="auto">
            <a:xfrm>
              <a:off x="736963" y="3867931"/>
              <a:ext cx="660400"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VM Image Gallery</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and VM Depot</a:t>
              </a:r>
            </a:p>
          </p:txBody>
        </p:sp>
      </p:grpSp>
      <p:sp>
        <p:nvSpPr>
          <p:cNvPr id="397" name="Rectangle 396"/>
          <p:cNvSpPr/>
          <p:nvPr/>
        </p:nvSpPr>
        <p:spPr bwMode="auto">
          <a:xfrm>
            <a:off x="10571374" y="543868"/>
            <a:ext cx="1618934" cy="3785099"/>
          </a:xfrm>
          <a:prstGeom prst="rect">
            <a:avLst/>
          </a:prstGeom>
          <a:solidFill>
            <a:srgbClr val="1B3C72"/>
          </a:solidFill>
          <a:ln w="6350" cap="flat" cmpd="sng" algn="ctr">
            <a:noFill/>
            <a:prstDash val="solid"/>
            <a:miter lim="800000"/>
            <a:headEnd type="none" w="med" len="med"/>
            <a:tailEnd type="none" w="med" len="med"/>
          </a:ln>
          <a:effectLst/>
        </p:spPr>
        <p:txBody>
          <a:bodyPr lIns="265100" tIns="143388" rIns="179234"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3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Hybrid</a:t>
            </a:r>
          </a:p>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3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Operations</a:t>
            </a:r>
          </a:p>
        </p:txBody>
      </p:sp>
      <p:grpSp>
        <p:nvGrpSpPr>
          <p:cNvPr id="398" name="Group 397"/>
          <p:cNvGrpSpPr/>
          <p:nvPr/>
        </p:nvGrpSpPr>
        <p:grpSpPr>
          <a:xfrm>
            <a:off x="10756249" y="2079220"/>
            <a:ext cx="1064386" cy="299954"/>
            <a:chOff x="10729741" y="1826583"/>
            <a:chExt cx="1064688" cy="300038"/>
          </a:xfrm>
        </p:grpSpPr>
        <p:sp>
          <p:nvSpPr>
            <p:cNvPr id="399" name="TextBox 398"/>
            <p:cNvSpPr txBox="1"/>
            <p:nvPr/>
          </p:nvSpPr>
          <p:spPr bwMode="auto">
            <a:xfrm>
              <a:off x="11135616" y="1826583"/>
              <a:ext cx="658813" cy="300038"/>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Backup</a:t>
              </a:r>
            </a:p>
          </p:txBody>
        </p:sp>
        <p:pic>
          <p:nvPicPr>
            <p:cNvPr id="400" name="Picture 206" descr="Backup Service.png"/>
            <p:cNvPicPr>
              <a:picLocks noChangeAspect="1"/>
            </p:cNvPicPr>
            <p:nvPr/>
          </p:nvPicPr>
          <p:blipFill>
            <a:blip r:embed="rId47" cstate="print">
              <a:biLevel thresh="25000"/>
              <a:extLst>
                <a:ext uri="{28A0092B-C50C-407E-A947-70E740481C1C}">
                  <a14:useLocalDpi xmlns:a14="http://schemas.microsoft.com/office/drawing/2010/main" val="0"/>
                </a:ext>
              </a:extLst>
            </a:blip>
            <a:srcRect/>
            <a:stretch>
              <a:fillRect/>
            </a:stretch>
          </p:blipFill>
          <p:spPr bwMode="auto">
            <a:xfrm>
              <a:off x="10729741" y="1828595"/>
              <a:ext cx="296404" cy="29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1" name="Group 400"/>
          <p:cNvGrpSpPr/>
          <p:nvPr/>
        </p:nvGrpSpPr>
        <p:grpSpPr>
          <a:xfrm>
            <a:off x="10761527" y="3417577"/>
            <a:ext cx="1059108" cy="301541"/>
            <a:chOff x="10735019" y="3369011"/>
            <a:chExt cx="1059409" cy="301625"/>
          </a:xfrm>
        </p:grpSpPr>
        <p:sp>
          <p:nvSpPr>
            <p:cNvPr id="402" name="TextBox 401"/>
            <p:cNvSpPr txBox="1"/>
            <p:nvPr/>
          </p:nvSpPr>
          <p:spPr bwMode="auto">
            <a:xfrm>
              <a:off x="11135616" y="3369011"/>
              <a:ext cx="658812"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Site</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Recovery</a:t>
              </a:r>
            </a:p>
          </p:txBody>
        </p:sp>
        <p:pic>
          <p:nvPicPr>
            <p:cNvPr id="403" name="Picture 210" descr="Site Recovery.png"/>
            <p:cNvPicPr>
              <a:picLocks noChangeAspect="1"/>
            </p:cNvPicPr>
            <p:nvPr/>
          </p:nvPicPr>
          <p:blipFill>
            <a:blip r:embed="rId48" cstate="print">
              <a:biLevel thresh="25000"/>
              <a:extLst>
                <a:ext uri="{28A0092B-C50C-407E-A947-70E740481C1C}">
                  <a14:useLocalDpi xmlns:a14="http://schemas.microsoft.com/office/drawing/2010/main" val="0"/>
                </a:ext>
              </a:extLst>
            </a:blip>
            <a:srcRect/>
            <a:stretch>
              <a:fillRect/>
            </a:stretch>
          </p:blipFill>
          <p:spPr bwMode="auto">
            <a:xfrm>
              <a:off x="10735019" y="3369011"/>
              <a:ext cx="285848" cy="28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4" name="Group 403"/>
          <p:cNvGrpSpPr/>
          <p:nvPr/>
        </p:nvGrpSpPr>
        <p:grpSpPr>
          <a:xfrm>
            <a:off x="10761078" y="2971988"/>
            <a:ext cx="1059557" cy="299953"/>
            <a:chOff x="10734570" y="2856179"/>
            <a:chExt cx="1059859" cy="300037"/>
          </a:xfrm>
        </p:grpSpPr>
        <p:sp>
          <p:nvSpPr>
            <p:cNvPr id="405" name="TextBox 404"/>
            <p:cNvSpPr txBox="1"/>
            <p:nvPr/>
          </p:nvSpPr>
          <p:spPr bwMode="auto">
            <a:xfrm>
              <a:off x="11135616" y="2856179"/>
              <a:ext cx="658813" cy="300037"/>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Import/Export</a:t>
              </a:r>
            </a:p>
          </p:txBody>
        </p:sp>
        <p:pic>
          <p:nvPicPr>
            <p:cNvPr id="406" name="Picture 212" descr="Storage (Azure).png"/>
            <p:cNvPicPr>
              <a:picLocks noChangeAspect="1"/>
            </p:cNvPicPr>
            <p:nvPr/>
          </p:nvPicPr>
          <p:blipFill>
            <a:blip r:embed="rId49" cstate="print">
              <a:biLevel thresh="25000"/>
              <a:extLst>
                <a:ext uri="{28A0092B-C50C-407E-A947-70E740481C1C}">
                  <a14:useLocalDpi xmlns:a14="http://schemas.microsoft.com/office/drawing/2010/main" val="0"/>
                </a:ext>
              </a:extLst>
            </a:blip>
            <a:srcRect/>
            <a:stretch>
              <a:fillRect/>
            </a:stretch>
          </p:blipFill>
          <p:spPr bwMode="auto">
            <a:xfrm>
              <a:off x="10734570" y="2856179"/>
              <a:ext cx="286746" cy="28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7" name="Group 406"/>
          <p:cNvGrpSpPr/>
          <p:nvPr/>
        </p:nvGrpSpPr>
        <p:grpSpPr>
          <a:xfrm>
            <a:off x="10781795" y="1616580"/>
            <a:ext cx="1223635" cy="317002"/>
            <a:chOff x="10755293" y="1282976"/>
            <a:chExt cx="1223983" cy="317091"/>
          </a:xfrm>
        </p:grpSpPr>
        <p:sp>
          <p:nvSpPr>
            <p:cNvPr id="408" name="TextBox 407"/>
            <p:cNvSpPr txBox="1"/>
            <p:nvPr/>
          </p:nvSpPr>
          <p:spPr bwMode="auto">
            <a:xfrm>
              <a:off x="11135616" y="1291503"/>
              <a:ext cx="843660" cy="300230"/>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AD Privileged</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Identity </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Management</a:t>
              </a:r>
            </a:p>
          </p:txBody>
        </p:sp>
        <p:pic>
          <p:nvPicPr>
            <p:cNvPr id="409" name="Picture 271"/>
            <p:cNvPicPr>
              <a:picLocks noChangeAspect="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10755293" y="1282976"/>
              <a:ext cx="245301" cy="317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 name="Group 409"/>
          <p:cNvGrpSpPr/>
          <p:nvPr/>
        </p:nvGrpSpPr>
        <p:grpSpPr>
          <a:xfrm>
            <a:off x="10764222" y="2524810"/>
            <a:ext cx="1058000" cy="301541"/>
            <a:chOff x="10737716" y="2349114"/>
            <a:chExt cx="1058300" cy="301625"/>
          </a:xfrm>
        </p:grpSpPr>
        <p:sp>
          <p:nvSpPr>
            <p:cNvPr id="411" name="TextBox 410"/>
            <p:cNvSpPr txBox="1"/>
            <p:nvPr/>
          </p:nvSpPr>
          <p:spPr bwMode="auto">
            <a:xfrm>
              <a:off x="11135616" y="2349114"/>
              <a:ext cx="660400"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Operational</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Insights</a:t>
              </a:r>
            </a:p>
          </p:txBody>
        </p:sp>
        <p:pic>
          <p:nvPicPr>
            <p:cNvPr id="412" name="Picture 329" descr="Operational Insights.png"/>
            <p:cNvPicPr>
              <a:picLocks noChangeAspect="1"/>
            </p:cNvPicPr>
            <p:nvPr/>
          </p:nvPicPr>
          <p:blipFill>
            <a:blip r:embed="rId51" cstate="print">
              <a:biLevel thresh="25000"/>
              <a:extLst>
                <a:ext uri="{28A0092B-C50C-407E-A947-70E740481C1C}">
                  <a14:useLocalDpi xmlns:a14="http://schemas.microsoft.com/office/drawing/2010/main" val="0"/>
                </a:ext>
              </a:extLst>
            </a:blip>
            <a:srcRect/>
            <a:stretch>
              <a:fillRect/>
            </a:stretch>
          </p:blipFill>
          <p:spPr bwMode="auto">
            <a:xfrm>
              <a:off x="10737716" y="2349114"/>
              <a:ext cx="280454" cy="28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3" name="Group 412"/>
          <p:cNvGrpSpPr/>
          <p:nvPr/>
        </p:nvGrpSpPr>
        <p:grpSpPr>
          <a:xfrm>
            <a:off x="10757587" y="1170990"/>
            <a:ext cx="1063047" cy="299954"/>
            <a:chOff x="10731079" y="777857"/>
            <a:chExt cx="1063349" cy="300038"/>
          </a:xfrm>
        </p:grpSpPr>
        <p:sp>
          <p:nvSpPr>
            <p:cNvPr id="414" name="TextBox 413"/>
            <p:cNvSpPr txBox="1"/>
            <p:nvPr/>
          </p:nvSpPr>
          <p:spPr bwMode="auto">
            <a:xfrm>
              <a:off x="11135616" y="777857"/>
              <a:ext cx="658812" cy="300038"/>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Azure AD </a:t>
              </a:r>
              <a:b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br>
              <a:r>
                <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Connect Health</a:t>
              </a:r>
            </a:p>
          </p:txBody>
        </p:sp>
        <p:grpSp>
          <p:nvGrpSpPr>
            <p:cNvPr id="415" name="Group 228"/>
            <p:cNvGrpSpPr>
              <a:grpSpLocks/>
            </p:cNvGrpSpPr>
            <p:nvPr/>
          </p:nvGrpSpPr>
          <p:grpSpPr bwMode="auto">
            <a:xfrm>
              <a:off x="10731079" y="777857"/>
              <a:ext cx="293729" cy="278603"/>
              <a:chOff x="10757647" y="1125048"/>
              <a:chExt cx="293741" cy="279390"/>
            </a:xfrm>
          </p:grpSpPr>
          <p:pic>
            <p:nvPicPr>
              <p:cNvPr id="416" name="Picture 221" descr="Azure Active Directory.png"/>
              <p:cNvPicPr>
                <a:picLocks noChangeAspect="1"/>
              </p:cNvPicPr>
              <p:nvPr/>
            </p:nvPicPr>
            <p:blipFill>
              <a:blip r:embed="rId40" cstate="print">
                <a:biLevel thresh="25000"/>
                <a:extLst>
                  <a:ext uri="{28A0092B-C50C-407E-A947-70E740481C1C}">
                    <a14:useLocalDpi xmlns:a14="http://schemas.microsoft.com/office/drawing/2010/main" val="0"/>
                  </a:ext>
                </a:extLst>
              </a:blip>
              <a:srcRect/>
              <a:stretch>
                <a:fillRect/>
              </a:stretch>
            </p:blipFill>
            <p:spPr bwMode="auto">
              <a:xfrm>
                <a:off x="10757647" y="1125048"/>
                <a:ext cx="262077" cy="26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7" name="Heart 416"/>
              <p:cNvSpPr/>
              <p:nvPr/>
            </p:nvSpPr>
            <p:spPr bwMode="auto">
              <a:xfrm>
                <a:off x="10905290" y="1274695"/>
                <a:ext cx="146056" cy="128950"/>
              </a:xfrm>
              <a:prstGeom prst="heart">
                <a:avLst/>
              </a:prstGeom>
              <a:solidFill>
                <a:srgbClr val="FFFFFF"/>
              </a:solidFill>
              <a:ln w="12700" cap="flat" cmpd="sng" algn="ctr">
                <a:solidFill>
                  <a:srgbClr val="005695"/>
                </a:solid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nvGrpSpPr>
              <p:cNvPr id="418" name="Group 21"/>
              <p:cNvGrpSpPr>
                <a:grpSpLocks/>
              </p:cNvGrpSpPr>
              <p:nvPr/>
            </p:nvGrpSpPr>
            <p:grpSpPr bwMode="auto">
              <a:xfrm>
                <a:off x="10911015" y="1312918"/>
                <a:ext cx="107890" cy="50915"/>
                <a:chOff x="11033154" y="1382736"/>
                <a:chExt cx="155481" cy="72283"/>
              </a:xfrm>
            </p:grpSpPr>
            <p:cxnSp>
              <p:nvCxnSpPr>
                <p:cNvPr id="419" name="Straight Connector 418"/>
                <p:cNvCxnSpPr/>
                <p:nvPr/>
              </p:nvCxnSpPr>
              <p:spPr>
                <a:xfrm flipV="1">
                  <a:off x="11034055" y="1414354"/>
                  <a:ext cx="50333" cy="0"/>
                </a:xfrm>
                <a:prstGeom prst="line">
                  <a:avLst/>
                </a:prstGeom>
                <a:noFill/>
                <a:ln w="9525" cap="flat" cmpd="sng" algn="ctr">
                  <a:solidFill>
                    <a:srgbClr val="005695"/>
                  </a:solidFill>
                  <a:prstDash val="solid"/>
                  <a:headEnd type="none"/>
                  <a:tailEnd type="none"/>
                </a:ln>
                <a:effectLst/>
              </p:spPr>
            </p:cxnSp>
            <p:cxnSp>
              <p:nvCxnSpPr>
                <p:cNvPr id="420" name="Straight Connector 419"/>
                <p:cNvCxnSpPr/>
                <p:nvPr/>
              </p:nvCxnSpPr>
              <p:spPr>
                <a:xfrm flipV="1">
                  <a:off x="11139295" y="1418875"/>
                  <a:ext cx="50333" cy="0"/>
                </a:xfrm>
                <a:prstGeom prst="line">
                  <a:avLst/>
                </a:prstGeom>
                <a:noFill/>
                <a:ln w="9525" cap="flat" cmpd="sng" algn="ctr">
                  <a:solidFill>
                    <a:srgbClr val="005695"/>
                  </a:solidFill>
                  <a:prstDash val="solid"/>
                  <a:headEnd type="none"/>
                  <a:tailEnd type="none"/>
                </a:ln>
                <a:effectLst/>
              </p:spPr>
            </p:cxnSp>
            <p:cxnSp>
              <p:nvCxnSpPr>
                <p:cNvPr id="421" name="Straight Connector 420"/>
                <p:cNvCxnSpPr/>
                <p:nvPr/>
              </p:nvCxnSpPr>
              <p:spPr>
                <a:xfrm>
                  <a:off x="11114130" y="1382713"/>
                  <a:ext cx="0" cy="70062"/>
                </a:xfrm>
                <a:prstGeom prst="line">
                  <a:avLst/>
                </a:prstGeom>
                <a:noFill/>
                <a:ln w="9525" cap="flat" cmpd="sng" algn="ctr">
                  <a:solidFill>
                    <a:srgbClr val="005695"/>
                  </a:solidFill>
                  <a:prstDash val="solid"/>
                  <a:headEnd type="none"/>
                  <a:tailEnd type="none"/>
                </a:ln>
                <a:effectLst/>
              </p:spPr>
            </p:cxnSp>
            <p:cxnSp>
              <p:nvCxnSpPr>
                <p:cNvPr id="422" name="Straight Connector 421"/>
                <p:cNvCxnSpPr/>
                <p:nvPr/>
              </p:nvCxnSpPr>
              <p:spPr>
                <a:xfrm flipV="1">
                  <a:off x="11082100" y="1387233"/>
                  <a:ext cx="25166" cy="27121"/>
                </a:xfrm>
                <a:prstGeom prst="line">
                  <a:avLst/>
                </a:prstGeom>
                <a:noFill/>
                <a:ln w="9525" cap="flat" cmpd="sng" algn="ctr">
                  <a:solidFill>
                    <a:srgbClr val="005695"/>
                  </a:solidFill>
                  <a:prstDash val="solid"/>
                  <a:headEnd type="none"/>
                  <a:tailEnd type="none"/>
                </a:ln>
                <a:effectLst/>
              </p:spPr>
            </p:cxnSp>
            <p:cxnSp>
              <p:nvCxnSpPr>
                <p:cNvPr id="423" name="Straight Connector 422"/>
                <p:cNvCxnSpPr/>
                <p:nvPr/>
              </p:nvCxnSpPr>
              <p:spPr>
                <a:xfrm flipV="1">
                  <a:off x="11107266" y="1418875"/>
                  <a:ext cx="34318" cy="36161"/>
                </a:xfrm>
                <a:prstGeom prst="line">
                  <a:avLst/>
                </a:prstGeom>
                <a:noFill/>
                <a:ln w="9525" cap="flat" cmpd="sng" algn="ctr">
                  <a:solidFill>
                    <a:srgbClr val="005695"/>
                  </a:solidFill>
                  <a:prstDash val="solid"/>
                  <a:headEnd type="none"/>
                  <a:tailEnd type="none"/>
                </a:ln>
                <a:effectLst/>
              </p:spPr>
            </p:cxnSp>
          </p:grpSp>
        </p:grpSp>
      </p:grpSp>
      <p:grpSp>
        <p:nvGrpSpPr>
          <p:cNvPr id="424" name="Group 423"/>
          <p:cNvGrpSpPr/>
          <p:nvPr/>
        </p:nvGrpSpPr>
        <p:grpSpPr>
          <a:xfrm>
            <a:off x="10760782" y="3864756"/>
            <a:ext cx="1059854" cy="301541"/>
            <a:chOff x="10734275" y="3881794"/>
            <a:chExt cx="1060154" cy="301625"/>
          </a:xfrm>
        </p:grpSpPr>
        <p:sp>
          <p:nvSpPr>
            <p:cNvPr id="425" name="TextBox 424"/>
            <p:cNvSpPr txBox="1"/>
            <p:nvPr/>
          </p:nvSpPr>
          <p:spPr>
            <a:xfrm>
              <a:off x="11135616" y="3881794"/>
              <a:ext cx="658813" cy="301625"/>
            </a:xfrm>
            <a:prstGeom prst="rect">
              <a:avLst/>
            </a:prstGeom>
            <a:noFill/>
            <a:ln>
              <a:noFill/>
            </a:ln>
          </p:spPr>
          <p:txBody>
            <a:bodyPr wrap="none" lIns="0" tIns="27963" rIns="0" bIns="0" anchor="ctr" anchorCtr="0"/>
            <a:lstStyle>
              <a:defPPr>
                <a:defRPr lang="en-US"/>
              </a:defPPr>
              <a:lvl1pPr defTabSz="932317">
                <a:lnSpc>
                  <a:spcPct val="90000"/>
                </a:lnSpc>
                <a:spcBef>
                  <a:spcPts val="600"/>
                </a:spcBef>
                <a:defRPr sz="1000">
                  <a:gradFill>
                    <a:gsLst>
                      <a:gs pos="76250">
                        <a:schemeClr val="bg1"/>
                      </a:gs>
                      <a:gs pos="31000">
                        <a:schemeClr val="bg1"/>
                      </a:gs>
                    </a:gsLst>
                    <a:lin ang="5400000" scaled="0"/>
                  </a:gradFill>
                  <a:latin typeface="+mn-lt"/>
                  <a:ea typeface="Arial Unicode MS" panose="020B0604020202020204" pitchFamily="34" charset="-128"/>
                  <a:cs typeface="Segoe UI Light" panose="020B0502040204020203" pitchFamily="34" charset="0"/>
                </a:defRPr>
              </a:lvl1pPr>
            </a:lstStyle>
            <a:p>
              <a:pPr marL="0" marR="0" lvl="0" indent="0" algn="l" defTabSz="932317" rtl="0" eaLnBrk="0" fontAlgn="base" latinLnBrk="0" hangingPunct="0">
                <a:lnSpc>
                  <a:spcPct val="90000"/>
                </a:lnSpc>
                <a:spcBef>
                  <a:spcPts val="600"/>
                </a:spcBef>
                <a:spcAft>
                  <a:spcPct val="0"/>
                </a:spcAft>
                <a:buClrTx/>
                <a:buSzTx/>
                <a:buFontTx/>
                <a:buNone/>
                <a:tabLst/>
                <a:defRPr/>
              </a:pPr>
              <a:r>
                <a:rPr kumimoji="0" lang="en-US" sz="1000" b="0" i="0" u="none" strike="noStrike" kern="0" cap="none" spc="0" normalizeH="0" baseline="0" noProof="0" dirty="0" err="1">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rPr>
                <a:t>StorSimple</a:t>
              </a:r>
              <a:endParaRPr kumimoji="0" lang="en-US" sz="1000"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a:ea typeface="Arial Unicode MS" panose="020B0604020202020204" pitchFamily="34" charset="-128"/>
                <a:cs typeface="Segoe UI Light" panose="020B0502040204020203" pitchFamily="34" charset="0"/>
              </a:endParaRPr>
            </a:p>
          </p:txBody>
        </p:sp>
        <p:pic>
          <p:nvPicPr>
            <p:cNvPr id="426" name="Picture 208" descr="StorSimple.png"/>
            <p:cNvPicPr>
              <a:picLocks noChangeAspect="1"/>
            </p:cNvPicPr>
            <p:nvPr/>
          </p:nvPicPr>
          <p:blipFill>
            <a:blip r:embed="rId52" cstate="print">
              <a:biLevel thresh="25000"/>
              <a:extLst>
                <a:ext uri="{28A0092B-C50C-407E-A947-70E740481C1C}">
                  <a14:useLocalDpi xmlns:a14="http://schemas.microsoft.com/office/drawing/2010/main" val="0"/>
                </a:ext>
              </a:extLst>
            </a:blip>
            <a:srcRect/>
            <a:stretch>
              <a:fillRect/>
            </a:stretch>
          </p:blipFill>
          <p:spPr bwMode="auto">
            <a:xfrm>
              <a:off x="10734275" y="3881794"/>
              <a:ext cx="287337"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100664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52" name="Rectangle 251"/>
          <p:cNvSpPr/>
          <p:nvPr/>
        </p:nvSpPr>
        <p:spPr bwMode="auto">
          <a:xfrm>
            <a:off x="1097653" y="1342913"/>
            <a:ext cx="10287000" cy="1185527"/>
          </a:xfrm>
          <a:prstGeom prst="rect">
            <a:avLst/>
          </a:prstGeom>
          <a:solidFill>
            <a:srgbClr val="0072C6"/>
          </a:solidFill>
          <a:ln w="6350" cap="flat" cmpd="sng" algn="ctr">
            <a:noFill/>
            <a:prstDash val="solid"/>
            <a:miter lim="800000"/>
            <a:headEnd type="none" w="med" len="med"/>
            <a:tailEnd type="none" w="med" len="med"/>
          </a:ln>
          <a:effectLst/>
        </p:spPr>
        <p:txBody>
          <a:bodyPr bIns="143388"/>
          <a:lstStyle/>
          <a:p>
            <a:pPr marL="0" marR="0" lvl="0" indent="0" algn="ctr" defTabSz="913576" rtl="0" eaLnBrk="1" fontAlgn="base" latinLnBrk="0" hangingPunct="1">
              <a:lnSpc>
                <a:spcPct val="90000"/>
              </a:lnSpc>
              <a:spcBef>
                <a:spcPts val="0"/>
              </a:spcBef>
              <a:spcAft>
                <a:spcPts val="0"/>
              </a:spcAft>
              <a:buClrTx/>
              <a:buSzTx/>
              <a:buFontTx/>
              <a:buNone/>
              <a:tabLst/>
              <a:defRPr/>
            </a:pPr>
            <a:r>
              <a:rPr kumimoji="0" lang="en-US" sz="1198" b="0" i="0" u="none" strike="noStrike" kern="0" cap="none" spc="0" normalizeH="0" baseline="0" noProof="0" dirty="0">
                <a:ln>
                  <a:noFill/>
                </a:ln>
                <a:gradFill>
                  <a:gsLst>
                    <a:gs pos="76250">
                      <a:srgbClr val="FFFFFF"/>
                    </a:gs>
                    <a:gs pos="31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Networking</a:t>
            </a:r>
          </a:p>
        </p:txBody>
      </p:sp>
      <p:sp>
        <p:nvSpPr>
          <p:cNvPr id="253" name="Rectangle 252"/>
          <p:cNvSpPr/>
          <p:nvPr/>
        </p:nvSpPr>
        <p:spPr bwMode="auto">
          <a:xfrm>
            <a:off x="1937061" y="1622963"/>
            <a:ext cx="1370392" cy="634349"/>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Virtual Network</a:t>
            </a:r>
          </a:p>
        </p:txBody>
      </p:sp>
      <p:pic>
        <p:nvPicPr>
          <p:cNvPr id="254" name="Picture 226"/>
          <p:cNvPicPr>
            <a:picLocks noChangeAspect="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499541" y="1654319"/>
            <a:ext cx="397948" cy="39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5" name="Rectangle 254"/>
          <p:cNvSpPr/>
          <p:nvPr/>
        </p:nvSpPr>
        <p:spPr bwMode="auto">
          <a:xfrm>
            <a:off x="6018357" y="1622719"/>
            <a:ext cx="1251496" cy="558393"/>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Express</a:t>
            </a:r>
          </a:p>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Route</a:t>
            </a:r>
          </a:p>
        </p:txBody>
      </p:sp>
      <p:pic>
        <p:nvPicPr>
          <p:cNvPr id="256" name="Picture 227"/>
          <p:cNvPicPr>
            <a:picLocks noChangeAspect="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5517253" y="1646823"/>
            <a:ext cx="421357" cy="421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7" name="Rectangle 256"/>
          <p:cNvSpPr/>
          <p:nvPr/>
        </p:nvSpPr>
        <p:spPr bwMode="auto">
          <a:xfrm>
            <a:off x="7346053" y="1622720"/>
            <a:ext cx="1423125" cy="558392"/>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Traffic Manager</a:t>
            </a:r>
          </a:p>
        </p:txBody>
      </p:sp>
      <p:pic>
        <p:nvPicPr>
          <p:cNvPr id="258" name="Picture 88"/>
          <p:cNvPicPr>
            <a:picLocks noChangeAspect="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6965053" y="1704173"/>
            <a:ext cx="312116" cy="312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 name="Rectangle 258"/>
          <p:cNvSpPr/>
          <p:nvPr/>
        </p:nvSpPr>
        <p:spPr bwMode="auto">
          <a:xfrm>
            <a:off x="10122549" y="1622719"/>
            <a:ext cx="1662735" cy="786993"/>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Application Gateway</a:t>
            </a:r>
          </a:p>
        </p:txBody>
      </p:sp>
      <p:sp>
        <p:nvSpPr>
          <p:cNvPr id="260" name="Freeform 259"/>
          <p:cNvSpPr/>
          <p:nvPr/>
        </p:nvSpPr>
        <p:spPr bwMode="auto">
          <a:xfrm rot="2700000">
            <a:off x="9766924" y="1713553"/>
            <a:ext cx="283289" cy="283287"/>
          </a:xfrm>
          <a:custGeom>
            <a:avLst/>
            <a:gdLst>
              <a:gd name="connsiteX0" fmla="*/ 314803 w 613867"/>
              <a:gd name="connsiteY0" fmla="*/ 374281 h 613867"/>
              <a:gd name="connsiteX1" fmla="*/ 390557 w 613867"/>
              <a:gd name="connsiteY1" fmla="*/ 450035 h 613867"/>
              <a:gd name="connsiteX2" fmla="*/ 330696 w 613867"/>
              <a:gd name="connsiteY2" fmla="*/ 509896 h 613867"/>
              <a:gd name="connsiteX3" fmla="*/ 507842 w 613867"/>
              <a:gd name="connsiteY3" fmla="*/ 504902 h 613867"/>
              <a:gd name="connsiteX4" fmla="*/ 512837 w 613867"/>
              <a:gd name="connsiteY4" fmla="*/ 327756 h 613867"/>
              <a:gd name="connsiteX5" fmla="*/ 452975 w 613867"/>
              <a:gd name="connsiteY5" fmla="*/ 387617 h 613867"/>
              <a:gd name="connsiteX6" fmla="*/ 377221 w 613867"/>
              <a:gd name="connsiteY6" fmla="*/ 311863 h 613867"/>
              <a:gd name="connsiteX7" fmla="*/ 367619 w 613867"/>
              <a:gd name="connsiteY7" fmla="*/ 63753 h 613867"/>
              <a:gd name="connsiteX8" fmla="*/ 372612 w 613867"/>
              <a:gd name="connsiteY8" fmla="*/ 240900 h 613867"/>
              <a:gd name="connsiteX9" fmla="*/ 549761 w 613867"/>
              <a:gd name="connsiteY9" fmla="*/ 245895 h 613867"/>
              <a:gd name="connsiteX10" fmla="*/ 489898 w 613867"/>
              <a:gd name="connsiteY10" fmla="*/ 186033 h 613867"/>
              <a:gd name="connsiteX11" fmla="*/ 565652 w 613867"/>
              <a:gd name="connsiteY11" fmla="*/ 110279 h 613867"/>
              <a:gd name="connsiteX12" fmla="*/ 503234 w 613867"/>
              <a:gd name="connsiteY12" fmla="*/ 47861 h 613867"/>
              <a:gd name="connsiteX13" fmla="*/ 427480 w 613867"/>
              <a:gd name="connsiteY13" fmla="*/ 123615 h 613867"/>
              <a:gd name="connsiteX14" fmla="*/ 60550 w 613867"/>
              <a:gd name="connsiteY14" fmla="*/ 370823 h 613867"/>
              <a:gd name="connsiteX15" fmla="*/ 120411 w 613867"/>
              <a:gd name="connsiteY15" fmla="*/ 430684 h 613867"/>
              <a:gd name="connsiteX16" fmla="*/ 44657 w 613867"/>
              <a:gd name="connsiteY16" fmla="*/ 506438 h 613867"/>
              <a:gd name="connsiteX17" fmla="*/ 107075 w 613867"/>
              <a:gd name="connsiteY17" fmla="*/ 568856 h 613867"/>
              <a:gd name="connsiteX18" fmla="*/ 182829 w 613867"/>
              <a:gd name="connsiteY18" fmla="*/ 493102 h 613867"/>
              <a:gd name="connsiteX19" fmla="*/ 242691 w 613867"/>
              <a:gd name="connsiteY19" fmla="*/ 552964 h 613867"/>
              <a:gd name="connsiteX20" fmla="*/ 237696 w 613867"/>
              <a:gd name="connsiteY20" fmla="*/ 375818 h 613867"/>
              <a:gd name="connsiteX21" fmla="*/ 104519 w 613867"/>
              <a:gd name="connsiteY21" fmla="*/ 101580 h 613867"/>
              <a:gd name="connsiteX22" fmla="*/ 99524 w 613867"/>
              <a:gd name="connsiteY22" fmla="*/ 278727 h 613867"/>
              <a:gd name="connsiteX23" fmla="*/ 159386 w 613867"/>
              <a:gd name="connsiteY23" fmla="*/ 218865 h 613867"/>
              <a:gd name="connsiteX24" fmla="*/ 235140 w 613867"/>
              <a:gd name="connsiteY24" fmla="*/ 294619 h 613867"/>
              <a:gd name="connsiteX25" fmla="*/ 297558 w 613867"/>
              <a:gd name="connsiteY25" fmla="*/ 232201 h 613867"/>
              <a:gd name="connsiteX26" fmla="*/ 221804 w 613867"/>
              <a:gd name="connsiteY26" fmla="*/ 156447 h 613867"/>
              <a:gd name="connsiteX27" fmla="*/ 281665 w 613867"/>
              <a:gd name="connsiteY27" fmla="*/ 96586 h 613867"/>
              <a:gd name="connsiteX28" fmla="*/ 29967 w 613867"/>
              <a:gd name="connsiteY28" fmla="*/ 29967 h 613867"/>
              <a:gd name="connsiteX29" fmla="*/ 102313 w 613867"/>
              <a:gd name="connsiteY29" fmla="*/ 0 h 613867"/>
              <a:gd name="connsiteX30" fmla="*/ 511554 w 613867"/>
              <a:gd name="connsiteY30" fmla="*/ 0 h 613867"/>
              <a:gd name="connsiteX31" fmla="*/ 613867 w 613867"/>
              <a:gd name="connsiteY31" fmla="*/ 102313 h 613867"/>
              <a:gd name="connsiteX32" fmla="*/ 613867 w 613867"/>
              <a:gd name="connsiteY32" fmla="*/ 511554 h 613867"/>
              <a:gd name="connsiteX33" fmla="*/ 511554 w 613867"/>
              <a:gd name="connsiteY33" fmla="*/ 613867 h 613867"/>
              <a:gd name="connsiteX34" fmla="*/ 102313 w 613867"/>
              <a:gd name="connsiteY34" fmla="*/ 613867 h 613867"/>
              <a:gd name="connsiteX35" fmla="*/ 0 w 613867"/>
              <a:gd name="connsiteY35" fmla="*/ 511554 h 613867"/>
              <a:gd name="connsiteX36" fmla="*/ 0 w 613867"/>
              <a:gd name="connsiteY36" fmla="*/ 102313 h 613867"/>
              <a:gd name="connsiteX37" fmla="*/ 29967 w 613867"/>
              <a:gd name="connsiteY37" fmla="*/ 29967 h 613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13867" h="613867">
                <a:moveTo>
                  <a:pt x="314803" y="374281"/>
                </a:moveTo>
                <a:lnTo>
                  <a:pt x="390557" y="450035"/>
                </a:lnTo>
                <a:lnTo>
                  <a:pt x="330696" y="509896"/>
                </a:lnTo>
                <a:lnTo>
                  <a:pt x="507842" y="504902"/>
                </a:lnTo>
                <a:lnTo>
                  <a:pt x="512837" y="327756"/>
                </a:lnTo>
                <a:lnTo>
                  <a:pt x="452975" y="387617"/>
                </a:lnTo>
                <a:lnTo>
                  <a:pt x="377221" y="311863"/>
                </a:lnTo>
                <a:close/>
                <a:moveTo>
                  <a:pt x="367619" y="63753"/>
                </a:moveTo>
                <a:lnTo>
                  <a:pt x="372612" y="240900"/>
                </a:lnTo>
                <a:lnTo>
                  <a:pt x="549761" y="245895"/>
                </a:lnTo>
                <a:lnTo>
                  <a:pt x="489898" y="186033"/>
                </a:lnTo>
                <a:lnTo>
                  <a:pt x="565652" y="110279"/>
                </a:lnTo>
                <a:lnTo>
                  <a:pt x="503234" y="47861"/>
                </a:lnTo>
                <a:lnTo>
                  <a:pt x="427480" y="123615"/>
                </a:lnTo>
                <a:close/>
                <a:moveTo>
                  <a:pt x="60550" y="370823"/>
                </a:moveTo>
                <a:lnTo>
                  <a:pt x="120411" y="430684"/>
                </a:lnTo>
                <a:lnTo>
                  <a:pt x="44657" y="506438"/>
                </a:lnTo>
                <a:lnTo>
                  <a:pt x="107075" y="568856"/>
                </a:lnTo>
                <a:lnTo>
                  <a:pt x="182829" y="493102"/>
                </a:lnTo>
                <a:lnTo>
                  <a:pt x="242691" y="552964"/>
                </a:lnTo>
                <a:lnTo>
                  <a:pt x="237696" y="375818"/>
                </a:lnTo>
                <a:close/>
                <a:moveTo>
                  <a:pt x="104519" y="101580"/>
                </a:moveTo>
                <a:lnTo>
                  <a:pt x="99524" y="278727"/>
                </a:lnTo>
                <a:lnTo>
                  <a:pt x="159386" y="218865"/>
                </a:lnTo>
                <a:lnTo>
                  <a:pt x="235140" y="294619"/>
                </a:lnTo>
                <a:lnTo>
                  <a:pt x="297558" y="232201"/>
                </a:lnTo>
                <a:lnTo>
                  <a:pt x="221804" y="156447"/>
                </a:lnTo>
                <a:lnTo>
                  <a:pt x="281665" y="96586"/>
                </a:lnTo>
                <a:close/>
                <a:moveTo>
                  <a:pt x="29967" y="29967"/>
                </a:moveTo>
                <a:cubicBezTo>
                  <a:pt x="48482" y="11452"/>
                  <a:pt x="74060" y="0"/>
                  <a:pt x="102313" y="0"/>
                </a:cubicBezTo>
                <a:lnTo>
                  <a:pt x="511554" y="0"/>
                </a:lnTo>
                <a:cubicBezTo>
                  <a:pt x="568060" y="0"/>
                  <a:pt x="613867" y="45807"/>
                  <a:pt x="613867" y="102313"/>
                </a:cubicBezTo>
                <a:lnTo>
                  <a:pt x="613867" y="511554"/>
                </a:lnTo>
                <a:cubicBezTo>
                  <a:pt x="613867" y="568060"/>
                  <a:pt x="568060" y="613867"/>
                  <a:pt x="511554" y="613867"/>
                </a:cubicBezTo>
                <a:lnTo>
                  <a:pt x="102313" y="613867"/>
                </a:lnTo>
                <a:cubicBezTo>
                  <a:pt x="45807" y="613867"/>
                  <a:pt x="0" y="568060"/>
                  <a:pt x="0" y="511554"/>
                </a:cubicBezTo>
                <a:lnTo>
                  <a:pt x="0" y="102313"/>
                </a:lnTo>
                <a:cubicBezTo>
                  <a:pt x="0" y="74060"/>
                  <a:pt x="11452" y="48482"/>
                  <a:pt x="29967" y="29967"/>
                </a:cubicBezTo>
                <a:close/>
              </a:path>
            </a:pathLst>
          </a:custGeom>
          <a:solidFill>
            <a:srgbClr val="FFFFFF"/>
          </a:solidFill>
          <a:ln w="9525" cap="flat" cmpd="sng" algn="ctr">
            <a:noFill/>
            <a:prstDash val="solid"/>
            <a:headEnd type="none" w="med" len="med"/>
            <a:tailEnd type="none" w="med" len="med"/>
          </a:ln>
          <a:effectLst/>
        </p:spPr>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sp>
        <p:nvSpPr>
          <p:cNvPr id="261" name="Rectangle 260"/>
          <p:cNvSpPr/>
          <p:nvPr/>
        </p:nvSpPr>
        <p:spPr bwMode="auto">
          <a:xfrm>
            <a:off x="4903400" y="1622720"/>
            <a:ext cx="913789" cy="346664"/>
          </a:xfrm>
          <a:prstGeom prst="rect">
            <a:avLst/>
          </a:prstGeom>
          <a:noFill/>
          <a:ln w="6350" cap="flat" cmpd="sng" algn="ctr">
            <a:noFill/>
            <a:prstDash val="solid"/>
            <a:miter lim="800000"/>
            <a:headEnd type="none" w="med" len="med"/>
            <a:tailEnd type="none" w="med" len="med"/>
          </a:ln>
          <a:effectLst/>
        </p:spPr>
        <p:txBody>
          <a:bodyPr lIns="45706" tIns="45706" rIns="45706" bIns="45706" anchor="ctr" anchorCtr="0"/>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DNS</a:t>
            </a:r>
          </a:p>
        </p:txBody>
      </p:sp>
      <p:pic>
        <p:nvPicPr>
          <p:cNvPr id="262" name="Picture 3"/>
          <p:cNvPicPr>
            <a:picLocks noChangeAspect="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4526653" y="1671425"/>
            <a:ext cx="351131" cy="35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 name="Rectangle 262"/>
          <p:cNvSpPr/>
          <p:nvPr/>
        </p:nvSpPr>
        <p:spPr bwMode="auto">
          <a:xfrm>
            <a:off x="8603825" y="1622720"/>
            <a:ext cx="1342157" cy="558392"/>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VPN </a:t>
            </a:r>
            <a:b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Gateway</a:t>
            </a:r>
          </a:p>
        </p:txBody>
      </p:sp>
      <p:pic>
        <p:nvPicPr>
          <p:cNvPr id="264" name="Picture 9"/>
          <p:cNvPicPr>
            <a:picLocks noChangeAspect="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8260453" y="1667809"/>
            <a:ext cx="362835" cy="362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 name="Rectangle 264"/>
          <p:cNvSpPr/>
          <p:nvPr/>
        </p:nvSpPr>
        <p:spPr bwMode="auto">
          <a:xfrm>
            <a:off x="3536053" y="1622963"/>
            <a:ext cx="1331835" cy="626227"/>
          </a:xfrm>
          <a:prstGeom prst="rect">
            <a:avLst/>
          </a:prstGeom>
          <a:noFill/>
          <a:ln w="6350" cap="flat" cmpd="sng" algn="ctr">
            <a:noFill/>
            <a:prstDash val="solid"/>
            <a:miter lim="800000"/>
            <a:headEnd type="none" w="med" len="med"/>
            <a:tailEnd type="none" w="med" len="med"/>
          </a:ln>
          <a:effectLst/>
        </p:spPr>
        <p:txBody>
          <a:bodyPr lIns="45706" tIns="45706" rIns="45706" bIns="45706"/>
          <a:lstStyle/>
          <a:p>
            <a:pPr marL="0" marR="0" lvl="0" indent="0" algn="l" defTabSz="913576" rtl="0" eaLnBrk="1" fontAlgn="base"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Load Balancer</a:t>
            </a:r>
          </a:p>
        </p:txBody>
      </p:sp>
      <p:pic>
        <p:nvPicPr>
          <p:cNvPr id="266" name="Picture 11"/>
          <p:cNvPicPr>
            <a:picLocks noChangeAspect="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3104821" y="1669397"/>
            <a:ext cx="355032" cy="355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1326253" y="1495313"/>
            <a:ext cx="1514456" cy="761999"/>
          </a:xfrm>
          <a:prstGeom prst="rect">
            <a:avLst/>
          </a:prstGeom>
          <a:noFill/>
          <a:ln w="19050">
            <a:solidFill>
              <a:schemeClr val="accent3">
                <a:lumMod val="60000"/>
                <a:lumOff val="40000"/>
              </a:schemeClr>
            </a:solidFill>
            <a:headEnd type="none" w="med" len="med"/>
            <a:tailEnd type="none" w="med" len="med"/>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453" name="Rectangle 452"/>
          <p:cNvSpPr/>
          <p:nvPr/>
        </p:nvSpPr>
        <p:spPr bwMode="auto">
          <a:xfrm>
            <a:off x="3010363" y="1495312"/>
            <a:ext cx="1453282" cy="761999"/>
          </a:xfrm>
          <a:prstGeom prst="rect">
            <a:avLst/>
          </a:prstGeom>
          <a:noFill/>
          <a:ln w="19050">
            <a:solidFill>
              <a:schemeClr val="accent3">
                <a:lumMod val="60000"/>
                <a:lumOff val="40000"/>
              </a:schemeClr>
            </a:solidFill>
            <a:headEnd type="none" w="med" len="med"/>
            <a:tailEnd type="none" w="med" len="med"/>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456" name="Rectangle 455"/>
          <p:cNvSpPr/>
          <p:nvPr/>
        </p:nvSpPr>
        <p:spPr bwMode="auto">
          <a:xfrm>
            <a:off x="8223865" y="1492688"/>
            <a:ext cx="1360272" cy="761999"/>
          </a:xfrm>
          <a:prstGeom prst="rect">
            <a:avLst/>
          </a:prstGeom>
          <a:noFill/>
          <a:ln w="19050">
            <a:solidFill>
              <a:schemeClr val="accent3">
                <a:lumMod val="60000"/>
                <a:lumOff val="40000"/>
              </a:schemeClr>
            </a:solidFill>
            <a:headEnd type="none" w="med" len="med"/>
            <a:tailEnd type="none" w="med" len="med"/>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457" name="Title 2"/>
          <p:cNvSpPr txBox="1">
            <a:spLocks/>
          </p:cNvSpPr>
          <p:nvPr/>
        </p:nvSpPr>
        <p:spPr>
          <a:xfrm>
            <a:off x="103521" y="144462"/>
            <a:ext cx="11888787" cy="917575"/>
          </a:xfrm>
          <a:prstGeom prst="rect">
            <a:avLst/>
          </a:prstGeom>
        </p:spPr>
        <p:txBody>
          <a:bodyPr vert="horz" wrap="square" lIns="146304" tIns="91440" rIns="146304" bIns="91440" rtlCol="0" anchor="t">
            <a:noAutofit/>
          </a:bodyPr>
          <a:lst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667"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bg1"/>
                </a:solidFill>
                <a:effectLst/>
                <a:uLnTx/>
                <a:uFillTx/>
                <a:latin typeface="+mj-lt"/>
                <a:ea typeface="+mn-ea"/>
                <a:cs typeface="Segoe UI" pitchFamily="34" charset="0"/>
              </a:rPr>
              <a:t>Network Services Available in TP2</a:t>
            </a:r>
          </a:p>
        </p:txBody>
      </p:sp>
      <p:grpSp>
        <p:nvGrpSpPr>
          <p:cNvPr id="3" name="Group 2"/>
          <p:cNvGrpSpPr/>
          <p:nvPr/>
        </p:nvGrpSpPr>
        <p:grpSpPr>
          <a:xfrm>
            <a:off x="766989" y="3313412"/>
            <a:ext cx="3842404" cy="3417044"/>
            <a:chOff x="766989" y="3313412"/>
            <a:chExt cx="3842404" cy="3417044"/>
          </a:xfrm>
        </p:grpSpPr>
        <p:sp>
          <p:nvSpPr>
            <p:cNvPr id="21" name="Content Placeholder 1"/>
            <p:cNvSpPr txBox="1">
              <a:spLocks/>
            </p:cNvSpPr>
            <p:nvPr/>
          </p:nvSpPr>
          <p:spPr>
            <a:xfrm>
              <a:off x="1326253" y="3313412"/>
              <a:ext cx="3283140" cy="3417044"/>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360"/>
                </a:spcBef>
                <a:spcAft>
                  <a:spcPts val="600"/>
                </a:spcAft>
                <a:buClrTx/>
                <a:buSzPct val="90000"/>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Virtual Network</a:t>
              </a:r>
            </a:p>
            <a:p>
              <a:pPr marL="0" marR="0" lvl="0" indent="0" algn="l" defTabSz="932563" rtl="0" eaLnBrk="1" fontAlgn="auto" latinLnBrk="0" hangingPunct="1">
                <a:lnSpc>
                  <a:spcPct val="100000"/>
                </a:lnSpc>
                <a:spcBef>
                  <a:spcPts val="1360"/>
                </a:spcBef>
                <a:spcAft>
                  <a:spcPts val="600"/>
                </a:spcAft>
                <a:buClrTx/>
                <a:buSzPct val="90000"/>
                <a:buNone/>
                <a:tabLst/>
                <a:defRPr/>
              </a:pPr>
              <a:r>
                <a:rPr lang="en-US" sz="2000" dirty="0">
                  <a:solidFill>
                    <a:schemeClr val="bg1"/>
                  </a:solidFill>
                  <a:latin typeface="+mn-lt"/>
                </a:rPr>
                <a:t>Subnet</a:t>
              </a:r>
            </a:p>
            <a:p>
              <a:pPr marL="0" marR="0" lvl="0" indent="0" algn="l" defTabSz="932563" rtl="0" eaLnBrk="1" fontAlgn="auto" latinLnBrk="0" hangingPunct="1">
                <a:lnSpc>
                  <a:spcPct val="100000"/>
                </a:lnSpc>
                <a:spcBef>
                  <a:spcPts val="1360"/>
                </a:spcBef>
                <a:spcAft>
                  <a:spcPts val="600"/>
                </a:spcAft>
                <a:buClrTx/>
                <a:buSzPct val="90000"/>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Network Security Group</a:t>
              </a:r>
            </a:p>
            <a:p>
              <a:pPr marL="0" marR="0" lvl="0" indent="0" algn="l" defTabSz="932563" rtl="0" eaLnBrk="1" fontAlgn="auto" latinLnBrk="0" hangingPunct="1">
                <a:lnSpc>
                  <a:spcPct val="100000"/>
                </a:lnSpc>
                <a:spcBef>
                  <a:spcPts val="1360"/>
                </a:spcBef>
                <a:spcAft>
                  <a:spcPts val="600"/>
                </a:spcAft>
                <a:buClrTx/>
                <a:buSzPct val="90000"/>
                <a:buNone/>
                <a:tabLst/>
                <a:defRPr/>
              </a:pPr>
              <a:r>
                <a:rPr lang="en-US" sz="2000" dirty="0">
                  <a:solidFill>
                    <a:schemeClr val="bg1"/>
                  </a:solidFill>
                  <a:latin typeface="+mn-lt"/>
                </a:rPr>
                <a:t>Network Security Rule</a:t>
              </a:r>
            </a:p>
            <a:p>
              <a:pPr marL="0" marR="0" lvl="0" indent="0" algn="l" defTabSz="932563" rtl="0" eaLnBrk="1" fontAlgn="auto" latinLnBrk="0" hangingPunct="1">
                <a:lnSpc>
                  <a:spcPct val="100000"/>
                </a:lnSpc>
                <a:spcBef>
                  <a:spcPts val="1360"/>
                </a:spcBef>
                <a:spcAft>
                  <a:spcPts val="600"/>
                </a:spcAft>
                <a:buClrTx/>
                <a:buSzPct val="90000"/>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Network Interface</a:t>
              </a:r>
            </a:p>
            <a:p>
              <a:pPr marL="0" marR="0" lvl="0" indent="0" algn="l" defTabSz="932563" rtl="0" eaLnBrk="1" fontAlgn="auto" latinLnBrk="0" hangingPunct="1">
                <a:lnSpc>
                  <a:spcPct val="100000"/>
                </a:lnSpc>
                <a:spcBef>
                  <a:spcPts val="1360"/>
                </a:spcBef>
                <a:spcAft>
                  <a:spcPts val="600"/>
                </a:spcAft>
                <a:buClrTx/>
                <a:buSzPct val="90000"/>
                <a:buNone/>
                <a:tabLst/>
                <a:defRPr/>
              </a:pPr>
              <a:r>
                <a:rPr lang="en-US" sz="2000" dirty="0">
                  <a:solidFill>
                    <a:schemeClr val="bg1"/>
                  </a:solidFill>
                  <a:latin typeface="+mn-lt"/>
                </a:rPr>
                <a:t>User Defined Route</a:t>
              </a:r>
            </a:p>
          </p:txBody>
        </p:sp>
        <p:pic>
          <p:nvPicPr>
            <p:cNvPr id="22" name="Picture 21"/>
            <p:cNvPicPr>
              <a:picLocks noChangeAspect="1"/>
            </p:cNvPicPr>
            <p:nvPr/>
          </p:nvPicPr>
          <p:blipFill>
            <a:blip r:embed="rId8"/>
            <a:stretch>
              <a:fillRect/>
            </a:stretch>
          </p:blipFill>
          <p:spPr>
            <a:xfrm>
              <a:off x="766989" y="5560178"/>
              <a:ext cx="565192" cy="478683"/>
            </a:xfrm>
            <a:prstGeom prst="rect">
              <a:avLst/>
            </a:prstGeom>
          </p:spPr>
        </p:pic>
        <p:pic>
          <p:nvPicPr>
            <p:cNvPr id="24" name="Picture 23"/>
            <p:cNvPicPr>
              <a:picLocks noChangeAspect="1"/>
            </p:cNvPicPr>
            <p:nvPr/>
          </p:nvPicPr>
          <p:blipFill>
            <a:blip r:embed="rId9"/>
            <a:stretch>
              <a:fillRect/>
            </a:stretch>
          </p:blipFill>
          <p:spPr>
            <a:xfrm>
              <a:off x="766990" y="3313412"/>
              <a:ext cx="565191" cy="470992"/>
            </a:xfrm>
            <a:prstGeom prst="rect">
              <a:avLst/>
            </a:prstGeom>
          </p:spPr>
        </p:pic>
        <p:pic>
          <p:nvPicPr>
            <p:cNvPr id="26" name="Picture 25"/>
            <p:cNvPicPr>
              <a:picLocks noChangeAspect="1"/>
            </p:cNvPicPr>
            <p:nvPr/>
          </p:nvPicPr>
          <p:blipFill rotWithShape="1">
            <a:blip r:embed="rId10"/>
            <a:srcRect r="13280"/>
            <a:stretch/>
          </p:blipFill>
          <p:spPr>
            <a:xfrm>
              <a:off x="766989" y="4470037"/>
              <a:ext cx="565192" cy="457144"/>
            </a:xfrm>
            <a:prstGeom prst="rect">
              <a:avLst/>
            </a:prstGeom>
          </p:spPr>
        </p:pic>
        <p:pic>
          <p:nvPicPr>
            <p:cNvPr id="27" name="Picture 26"/>
            <p:cNvPicPr>
              <a:picLocks noChangeAspect="1"/>
            </p:cNvPicPr>
            <p:nvPr/>
          </p:nvPicPr>
          <p:blipFill rotWithShape="1">
            <a:blip r:embed="rId11"/>
            <a:srcRect b="12348"/>
            <a:stretch/>
          </p:blipFill>
          <p:spPr>
            <a:xfrm>
              <a:off x="767558" y="3901729"/>
              <a:ext cx="565192" cy="422904"/>
            </a:xfrm>
            <a:prstGeom prst="rect">
              <a:avLst/>
            </a:prstGeom>
          </p:spPr>
        </p:pic>
        <p:pic>
          <p:nvPicPr>
            <p:cNvPr id="28" name="Picture 27"/>
            <p:cNvPicPr>
              <a:picLocks noChangeAspect="1"/>
            </p:cNvPicPr>
            <p:nvPr/>
          </p:nvPicPr>
          <p:blipFill>
            <a:blip r:embed="rId12"/>
            <a:stretch>
              <a:fillRect/>
            </a:stretch>
          </p:blipFill>
          <p:spPr>
            <a:xfrm>
              <a:off x="783211" y="5047578"/>
              <a:ext cx="565192" cy="392203"/>
            </a:xfrm>
            <a:prstGeom prst="rect">
              <a:avLst/>
            </a:prstGeom>
          </p:spPr>
        </p:pic>
        <p:pic>
          <p:nvPicPr>
            <p:cNvPr id="29" name="Picture 28"/>
            <p:cNvPicPr>
              <a:picLocks noChangeAspect="1"/>
            </p:cNvPicPr>
            <p:nvPr/>
          </p:nvPicPr>
          <p:blipFill rotWithShape="1">
            <a:blip r:embed="rId13"/>
            <a:srcRect l="5091" t="8034" r="2678" b="8808"/>
            <a:stretch/>
          </p:blipFill>
          <p:spPr>
            <a:xfrm>
              <a:off x="771419" y="6168060"/>
              <a:ext cx="574462" cy="493287"/>
            </a:xfrm>
            <a:prstGeom prst="rect">
              <a:avLst/>
            </a:prstGeom>
          </p:spPr>
        </p:pic>
      </p:grpSp>
      <p:grpSp>
        <p:nvGrpSpPr>
          <p:cNvPr id="5" name="Group 4"/>
          <p:cNvGrpSpPr/>
          <p:nvPr/>
        </p:nvGrpSpPr>
        <p:grpSpPr>
          <a:xfrm>
            <a:off x="8342600" y="3277576"/>
            <a:ext cx="3870776" cy="3492749"/>
            <a:chOff x="8342600" y="3277576"/>
            <a:chExt cx="3870776" cy="3492749"/>
          </a:xfrm>
        </p:grpSpPr>
        <p:pic>
          <p:nvPicPr>
            <p:cNvPr id="30" name="Picture 29"/>
            <p:cNvPicPr>
              <a:picLocks noChangeAspect="1"/>
            </p:cNvPicPr>
            <p:nvPr/>
          </p:nvPicPr>
          <p:blipFill>
            <a:blip r:embed="rId14"/>
            <a:stretch>
              <a:fillRect/>
            </a:stretch>
          </p:blipFill>
          <p:spPr>
            <a:xfrm>
              <a:off x="8342600" y="3277576"/>
              <a:ext cx="561376" cy="533768"/>
            </a:xfrm>
            <a:prstGeom prst="rect">
              <a:avLst/>
            </a:prstGeom>
          </p:spPr>
        </p:pic>
        <p:sp>
          <p:nvSpPr>
            <p:cNvPr id="32" name="Content Placeholder 1"/>
            <p:cNvSpPr txBox="1">
              <a:spLocks/>
            </p:cNvSpPr>
            <p:nvPr/>
          </p:nvSpPr>
          <p:spPr>
            <a:xfrm>
              <a:off x="8930236" y="3353281"/>
              <a:ext cx="3283140" cy="3417044"/>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360"/>
                </a:spcBef>
                <a:spcAft>
                  <a:spcPts val="1200"/>
                </a:spcAft>
                <a:buClrTx/>
                <a:buSzPct val="90000"/>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Virtual Network Gateway</a:t>
              </a:r>
            </a:p>
            <a:p>
              <a:pPr marL="0" marR="0" lvl="0" indent="0" algn="l" defTabSz="932563" rtl="0" eaLnBrk="1" fontAlgn="auto" latinLnBrk="0" hangingPunct="1">
                <a:lnSpc>
                  <a:spcPct val="100000"/>
                </a:lnSpc>
                <a:spcBef>
                  <a:spcPts val="1360"/>
                </a:spcBef>
                <a:spcAft>
                  <a:spcPts val="1200"/>
                </a:spcAft>
                <a:buClrTx/>
                <a:buSzPct val="90000"/>
                <a:buNone/>
                <a:tabLst/>
                <a:defRPr/>
              </a:pPr>
              <a:r>
                <a:rPr lang="en-US" sz="2000" dirty="0">
                  <a:solidFill>
                    <a:schemeClr val="bg1"/>
                  </a:solidFill>
                  <a:latin typeface="+mn-lt"/>
                </a:rPr>
                <a:t>Local Network Gateway</a:t>
              </a:r>
            </a:p>
            <a:p>
              <a:pPr marL="0" marR="0" lvl="0" indent="0" algn="l" defTabSz="932563" rtl="0" eaLnBrk="1" fontAlgn="auto" latinLnBrk="0" hangingPunct="1">
                <a:lnSpc>
                  <a:spcPct val="100000"/>
                </a:lnSpc>
                <a:spcBef>
                  <a:spcPts val="1360"/>
                </a:spcBef>
                <a:spcAft>
                  <a:spcPts val="1200"/>
                </a:spcAft>
                <a:buClrTx/>
                <a:buSzPct val="90000"/>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Connection</a:t>
              </a:r>
            </a:p>
          </p:txBody>
        </p:sp>
        <p:pic>
          <p:nvPicPr>
            <p:cNvPr id="33" name="Picture 32"/>
            <p:cNvPicPr>
              <a:picLocks noChangeAspect="1"/>
            </p:cNvPicPr>
            <p:nvPr/>
          </p:nvPicPr>
          <p:blipFill>
            <a:blip r:embed="rId14"/>
            <a:stretch>
              <a:fillRect/>
            </a:stretch>
          </p:blipFill>
          <p:spPr>
            <a:xfrm>
              <a:off x="8342600" y="3940157"/>
              <a:ext cx="561376" cy="533768"/>
            </a:xfrm>
            <a:prstGeom prst="rect">
              <a:avLst/>
            </a:prstGeom>
          </p:spPr>
        </p:pic>
        <p:pic>
          <p:nvPicPr>
            <p:cNvPr id="34" name="Picture 33"/>
            <p:cNvPicPr>
              <a:picLocks noChangeAspect="1"/>
            </p:cNvPicPr>
            <p:nvPr/>
          </p:nvPicPr>
          <p:blipFill>
            <a:blip r:embed="rId14"/>
            <a:stretch>
              <a:fillRect/>
            </a:stretch>
          </p:blipFill>
          <p:spPr>
            <a:xfrm>
              <a:off x="8342600" y="4602738"/>
              <a:ext cx="561376" cy="533768"/>
            </a:xfrm>
            <a:prstGeom prst="rect">
              <a:avLst/>
            </a:prstGeom>
          </p:spPr>
        </p:pic>
      </p:grpSp>
      <p:grpSp>
        <p:nvGrpSpPr>
          <p:cNvPr id="8" name="Group 7"/>
          <p:cNvGrpSpPr/>
          <p:nvPr/>
        </p:nvGrpSpPr>
        <p:grpSpPr>
          <a:xfrm>
            <a:off x="4793627" y="3256930"/>
            <a:ext cx="3382737" cy="3505055"/>
            <a:chOff x="4793627" y="3256930"/>
            <a:chExt cx="3382737" cy="3505055"/>
          </a:xfrm>
        </p:grpSpPr>
        <p:pic>
          <p:nvPicPr>
            <p:cNvPr id="23" name="Picture 22"/>
            <p:cNvPicPr>
              <a:picLocks noChangeAspect="1"/>
            </p:cNvPicPr>
            <p:nvPr/>
          </p:nvPicPr>
          <p:blipFill rotWithShape="1">
            <a:blip r:embed="rId15"/>
            <a:srcRect b="10095"/>
            <a:stretch/>
          </p:blipFill>
          <p:spPr>
            <a:xfrm>
              <a:off x="4824491" y="4270679"/>
              <a:ext cx="565191" cy="496531"/>
            </a:xfrm>
            <a:prstGeom prst="rect">
              <a:avLst/>
            </a:prstGeom>
          </p:spPr>
        </p:pic>
        <p:sp>
          <p:nvSpPr>
            <p:cNvPr id="31" name="Content Placeholder 1"/>
            <p:cNvSpPr txBox="1">
              <a:spLocks/>
            </p:cNvSpPr>
            <p:nvPr/>
          </p:nvSpPr>
          <p:spPr>
            <a:xfrm>
              <a:off x="5415943" y="3344941"/>
              <a:ext cx="2760421" cy="3417044"/>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360"/>
                </a:spcBef>
                <a:spcAft>
                  <a:spcPts val="0"/>
                </a:spcAft>
                <a:buClrTx/>
                <a:buSzPct val="90000"/>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Load Balancer</a:t>
              </a:r>
            </a:p>
            <a:p>
              <a:pPr marL="0" marR="0" lvl="0" indent="0" algn="l" defTabSz="932563" rtl="0" eaLnBrk="1" fontAlgn="auto" latinLnBrk="0" hangingPunct="1">
                <a:lnSpc>
                  <a:spcPct val="100000"/>
                </a:lnSpc>
                <a:spcBef>
                  <a:spcPts val="1360"/>
                </a:spcBef>
                <a:spcAft>
                  <a:spcPts val="0"/>
                </a:spcAft>
                <a:buClrTx/>
                <a:buSzPct val="90000"/>
                <a:buNone/>
                <a:tabLst/>
                <a:defRPr/>
              </a:pPr>
              <a:endParaRPr kumimoji="0" lang="en-US" sz="20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32563" rtl="0" eaLnBrk="1" fontAlgn="auto" latinLnBrk="0" hangingPunct="1">
                <a:lnSpc>
                  <a:spcPct val="100000"/>
                </a:lnSpc>
                <a:spcBef>
                  <a:spcPts val="1360"/>
                </a:spcBef>
                <a:spcAft>
                  <a:spcPts val="0"/>
                </a:spcAft>
                <a:buClrTx/>
                <a:buSzPct val="90000"/>
                <a:buNone/>
                <a:tabLst/>
                <a:defRPr/>
              </a:pPr>
              <a:r>
                <a:rPr lang="en-US" sz="2000" dirty="0">
                  <a:solidFill>
                    <a:schemeClr val="bg1"/>
                  </a:solidFill>
                  <a:latin typeface="+mn-lt"/>
                </a:rPr>
                <a:t>Public IP Address</a:t>
              </a:r>
              <a:endParaRPr kumimoji="0" lang="en-US" sz="2000" b="0" i="0" u="none" strike="noStrike" kern="1200" cap="none" spc="0" normalizeH="0" baseline="0" noProof="0" dirty="0">
                <a:ln>
                  <a:noFill/>
                </a:ln>
                <a:solidFill>
                  <a:schemeClr val="bg1"/>
                </a:solidFill>
                <a:effectLst/>
                <a:uLnTx/>
                <a:uFillTx/>
                <a:latin typeface="+mn-lt"/>
                <a:ea typeface="+mn-ea"/>
                <a:cs typeface="+mn-cs"/>
              </a:endParaRPr>
            </a:p>
          </p:txBody>
        </p:sp>
        <p:pic>
          <p:nvPicPr>
            <p:cNvPr id="7" name="Picture 6"/>
            <p:cNvPicPr>
              <a:picLocks noChangeAspect="1"/>
            </p:cNvPicPr>
            <p:nvPr/>
          </p:nvPicPr>
          <p:blipFill rotWithShape="1">
            <a:blip r:embed="rId16"/>
            <a:srcRect l="1731" r="6841"/>
            <a:stretch/>
          </p:blipFill>
          <p:spPr>
            <a:xfrm>
              <a:off x="4793627" y="3256930"/>
              <a:ext cx="596055" cy="641594"/>
            </a:xfrm>
            <a:prstGeom prst="rect">
              <a:avLst/>
            </a:prstGeom>
          </p:spPr>
        </p:pic>
      </p:grpSp>
      <p:sp>
        <p:nvSpPr>
          <p:cNvPr id="41" name="Title 2"/>
          <p:cNvSpPr txBox="1">
            <a:spLocks/>
          </p:cNvSpPr>
          <p:nvPr/>
        </p:nvSpPr>
        <p:spPr>
          <a:xfrm>
            <a:off x="237178" y="2684981"/>
            <a:ext cx="6072498" cy="615842"/>
          </a:xfrm>
          <a:prstGeom prst="rect">
            <a:avLst/>
          </a:prstGeom>
        </p:spPr>
        <p:txBody>
          <a:bodyPr vert="horz" wrap="square" lIns="146304" tIns="91440" rIns="146304" bIns="91440" rtlCol="0" anchor="t">
            <a:noAutofit/>
          </a:bodyPr>
          <a:lst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667"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02" normalizeH="0" baseline="0" noProof="0" dirty="0">
                <a:ln w="3175">
                  <a:noFill/>
                </a:ln>
                <a:solidFill>
                  <a:schemeClr val="bg1"/>
                </a:solidFill>
                <a:effectLst/>
                <a:uLnTx/>
                <a:uFillTx/>
                <a:latin typeface="+mj-lt"/>
                <a:ea typeface="+mn-ea"/>
                <a:cs typeface="Segoe UI" pitchFamily="34" charset="0"/>
              </a:rPr>
              <a:t>Network Resources available in TP2</a:t>
            </a:r>
          </a:p>
        </p:txBody>
      </p:sp>
    </p:spTree>
    <p:extLst>
      <p:ext uri="{BB962C8B-B14F-4D97-AF65-F5344CB8AC3E}">
        <p14:creationId xmlns:p14="http://schemas.microsoft.com/office/powerpoint/2010/main" val="2441218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453"/>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45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3" grpId="0" animBg="1"/>
      <p:bldP spid="456" grpId="0" animBg="1"/>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a:t>Virtual Networks</a:t>
            </a:r>
          </a:p>
        </p:txBody>
      </p:sp>
    </p:spTree>
    <p:extLst>
      <p:ext uri="{BB962C8B-B14F-4D97-AF65-F5344CB8AC3E}">
        <p14:creationId xmlns:p14="http://schemas.microsoft.com/office/powerpoint/2010/main" val="31737776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51" name="Rectangle 50"/>
          <p:cNvSpPr/>
          <p:nvPr/>
        </p:nvSpPr>
        <p:spPr bwMode="auto">
          <a:xfrm>
            <a:off x="6751638" y="2545080"/>
            <a:ext cx="5562600" cy="3923982"/>
          </a:xfrm>
          <a:prstGeom prst="rect">
            <a:avLst/>
          </a:prstGeom>
          <a:solidFill>
            <a:srgbClr val="4E5A08"/>
          </a:solidFill>
          <a:ln w="25400" cap="flat" cmpd="sng" algn="ctr">
            <a:solidFill>
              <a:srgbClr val="FFFFFF"/>
            </a:solid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52" name="Rectangle 51"/>
          <p:cNvSpPr/>
          <p:nvPr/>
        </p:nvSpPr>
        <p:spPr bwMode="auto">
          <a:xfrm>
            <a:off x="6924675" y="3369638"/>
            <a:ext cx="5162550" cy="1207874"/>
          </a:xfrm>
          <a:prstGeom prst="rect">
            <a:avLst/>
          </a:prstGeom>
          <a:solidFill>
            <a:srgbClr val="0072C6">
              <a:alpha val="9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cxnSp>
        <p:nvCxnSpPr>
          <p:cNvPr id="53" name="Straight Arrow Connector 52"/>
          <p:cNvCxnSpPr/>
          <p:nvPr/>
        </p:nvCxnSpPr>
        <p:spPr>
          <a:xfrm flipV="1">
            <a:off x="9439604" y="1732385"/>
            <a:ext cx="4" cy="2017292"/>
          </a:xfrm>
          <a:prstGeom prst="straightConnector1">
            <a:avLst/>
          </a:prstGeom>
          <a:noFill/>
          <a:ln w="25400" cap="flat" cmpd="sng" algn="ctr">
            <a:solidFill>
              <a:srgbClr val="FFFFFF"/>
            </a:solidFill>
            <a:prstDash val="solid"/>
            <a:headEnd type="none"/>
            <a:tailEnd type="triangle"/>
          </a:ln>
          <a:effectLst/>
        </p:spPr>
      </p:cxnSp>
      <p:sp>
        <p:nvSpPr>
          <p:cNvPr id="54" name="Content Placeholder 2"/>
          <p:cNvSpPr txBox="1">
            <a:spLocks/>
          </p:cNvSpPr>
          <p:nvPr/>
        </p:nvSpPr>
        <p:spPr>
          <a:xfrm>
            <a:off x="39265" y="1284680"/>
            <a:ext cx="6723063" cy="5504748"/>
          </a:xfrm>
          <a:prstGeom prst="rect">
            <a:avLst/>
          </a:prstGeom>
        </p:spPr>
        <p:txBody>
          <a:bodyPr vert="horz" wrap="square" lIns="146304" tIns="9144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glow rad="139700">
                    <a:srgbClr val="0072C6">
                      <a:satMod val="175000"/>
                      <a:alpha val="40000"/>
                    </a:srgbClr>
                  </a:glow>
                </a:effectLst>
                <a:uLnTx/>
                <a:uFillTx/>
                <a:latin typeface="Segoe UI Light"/>
                <a:ea typeface="+mn-ea"/>
                <a:cs typeface="+mn-cs"/>
              </a:rPr>
              <a:t>Bring your own network!  </a:t>
            </a:r>
            <a:r>
              <a:rPr kumimoji="0" lang="en-US" sz="2000" b="0" i="0" u="none" strike="noStrike" kern="1200" cap="none" spc="0" normalizeH="0" baseline="0" noProof="0" dirty="0" err="1">
                <a:ln>
                  <a:noFill/>
                </a:ln>
                <a:gradFill>
                  <a:gsLst>
                    <a:gs pos="1250">
                      <a:srgbClr val="FFFFFF"/>
                    </a:gs>
                    <a:gs pos="100000">
                      <a:srgbClr val="FFFFFF"/>
                    </a:gs>
                  </a:gsLst>
                  <a:lin ang="5400000" scaled="0"/>
                </a:gradFill>
                <a:effectLst/>
                <a:uLnTx/>
                <a:uFillTx/>
                <a:latin typeface="Segoe UI Light"/>
                <a:ea typeface="+mn-ea"/>
                <a:cs typeface="+mn-cs"/>
              </a:rPr>
              <a:t>VNets</a:t>
            </a: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 are completely isolated from one another, allowing you to create disjointed networks for development, testing and production that all use the same CIDR address blocks.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Create subnets with your private or public IP address spaces.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Internet access by default through NAT.  No Gateway needed.</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Name Resolution – Azure Stack provides internal DNS name resolution for instances deployed in your </a:t>
            </a:r>
            <a:r>
              <a:rPr kumimoji="0" lang="en-US" sz="2000" b="0" i="0" u="none" strike="noStrike" kern="1200" cap="none" spc="0" normalizeH="0" baseline="0" noProof="0" dirty="0" err="1">
                <a:ln>
                  <a:noFill/>
                </a:ln>
                <a:gradFill>
                  <a:gsLst>
                    <a:gs pos="1250">
                      <a:srgbClr val="FFFFFF"/>
                    </a:gs>
                    <a:gs pos="100000">
                      <a:srgbClr val="FFFFFF"/>
                    </a:gs>
                  </a:gsLst>
                  <a:lin ang="5400000" scaled="0"/>
                </a:gradFill>
                <a:effectLst/>
                <a:uLnTx/>
                <a:uFillTx/>
                <a:latin typeface="Segoe UI Light"/>
                <a:ea typeface="+mn-ea"/>
                <a:cs typeface="+mn-cs"/>
              </a:rPr>
              <a:t>VNet</a:t>
            </a: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  You can also provide your own DNS servers and configure your </a:t>
            </a:r>
            <a:r>
              <a:rPr kumimoji="0" lang="en-US" sz="2000" b="0" i="0" u="none" strike="noStrike" kern="1200" cap="none" spc="0" normalizeH="0" baseline="0" noProof="0" dirty="0" err="1">
                <a:ln>
                  <a:noFill/>
                </a:ln>
                <a:gradFill>
                  <a:gsLst>
                    <a:gs pos="1250">
                      <a:srgbClr val="FFFFFF"/>
                    </a:gs>
                    <a:gs pos="100000">
                      <a:srgbClr val="FFFFFF"/>
                    </a:gs>
                  </a:gsLst>
                  <a:lin ang="5400000" scaled="0"/>
                </a:gradFill>
                <a:effectLst/>
                <a:uLnTx/>
                <a:uFillTx/>
                <a:latin typeface="Segoe UI Light"/>
                <a:ea typeface="+mn-ea"/>
                <a:cs typeface="+mn-cs"/>
              </a:rPr>
              <a:t>VNet</a:t>
            </a: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 to use them.</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Security - Control which traffic can enter or exit your instances in a </a:t>
            </a:r>
            <a:r>
              <a:rPr kumimoji="0" lang="en-US" sz="2000" b="0" i="0" u="none" strike="noStrike" kern="1200" cap="none" spc="0" normalizeH="0" baseline="0" noProof="0" dirty="0" err="1">
                <a:ln>
                  <a:noFill/>
                </a:ln>
                <a:gradFill>
                  <a:gsLst>
                    <a:gs pos="1250">
                      <a:srgbClr val="FFFFFF"/>
                    </a:gs>
                    <a:gs pos="100000">
                      <a:srgbClr val="FFFFFF"/>
                    </a:gs>
                  </a:gsLst>
                  <a:lin ang="5400000" scaled="0"/>
                </a:gradFill>
                <a:effectLst/>
                <a:uLnTx/>
                <a:uFillTx/>
                <a:latin typeface="Segoe UI Light"/>
                <a:ea typeface="+mn-ea"/>
                <a:cs typeface="+mn-cs"/>
              </a:rPr>
              <a:t>VNet</a:t>
            </a: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rPr>
              <a:t> with Network Security Groups.</a:t>
            </a:r>
          </a:p>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endParaRPr>
          </a:p>
        </p:txBody>
      </p:sp>
      <p:sp>
        <p:nvSpPr>
          <p:cNvPr id="55" name="Title 1"/>
          <p:cNvSpPr txBox="1">
            <a:spLocks/>
          </p:cNvSpPr>
          <p:nvPr/>
        </p:nvSpPr>
        <p:spPr>
          <a:xfrm>
            <a:off x="547688" y="295275"/>
            <a:ext cx="5822949"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Virtual Network</a:t>
            </a:r>
            <a:endParaRPr kumimoji="0" lang="en-US" sz="5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grpSp>
        <p:nvGrpSpPr>
          <p:cNvPr id="56" name="Group 55"/>
          <p:cNvGrpSpPr/>
          <p:nvPr/>
        </p:nvGrpSpPr>
        <p:grpSpPr>
          <a:xfrm>
            <a:off x="8794098" y="471585"/>
            <a:ext cx="1291013" cy="1236985"/>
            <a:chOff x="1463156" y="2335312"/>
            <a:chExt cx="1165840" cy="1117050"/>
          </a:xfrm>
        </p:grpSpPr>
        <p:sp>
          <p:nvSpPr>
            <p:cNvPr id="57" name="Oval 56"/>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68217A"/>
              </a:solid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defTabSz="914008" eaLnBrk="1" fontAlgn="base" latinLnBrk="0" hangingPunct="1">
                <a:lnSpc>
                  <a:spcPct val="90000"/>
                </a:lnSpc>
                <a:spcBef>
                  <a:spcPct val="0"/>
                </a:spcBef>
                <a:spcAft>
                  <a:spcPct val="0"/>
                </a:spcAft>
                <a:buClrTx/>
                <a:buSzTx/>
                <a:buFontTx/>
                <a:buNone/>
                <a:tabLst/>
                <a:defRPr/>
              </a:pPr>
              <a:endParaRPr kumimoji="0" lang="en-US" sz="3600" b="0" i="0" u="none" strike="noStrike" kern="0" cap="none" spc="-50" normalizeH="0" baseline="0" noProof="0" dirty="0">
                <a:ln>
                  <a:noFill/>
                </a:ln>
                <a:gradFill>
                  <a:gsLst>
                    <a:gs pos="36283">
                      <a:srgbClr val="505050"/>
                    </a:gs>
                    <a:gs pos="28000">
                      <a:srgbClr val="505050"/>
                    </a:gs>
                  </a:gsLst>
                  <a:lin ang="5400000" scaled="0"/>
                </a:gradFill>
                <a:effectLst/>
                <a:uLnTx/>
                <a:uFillTx/>
              </a:endParaRPr>
            </a:p>
          </p:txBody>
        </p:sp>
        <p:sp>
          <p:nvSpPr>
            <p:cNvPr id="58" name="Freeform 105"/>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0072C6"/>
            </a:solidFill>
            <a:ln>
              <a:noFill/>
            </a:ln>
            <a:extLst/>
          </p:spPr>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188F"/>
                </a:solidFill>
                <a:effectLst/>
                <a:uLnTx/>
                <a:uFillTx/>
              </a:endParaRPr>
            </a:p>
          </p:txBody>
        </p:sp>
        <p:sp>
          <p:nvSpPr>
            <p:cNvPr id="59" name="TextBox 58"/>
            <p:cNvSpPr txBox="1"/>
            <p:nvPr/>
          </p:nvSpPr>
          <p:spPr>
            <a:xfrm>
              <a:off x="1463156" y="2829054"/>
              <a:ext cx="1165840" cy="516925"/>
            </a:xfrm>
            <a:prstGeom prst="rect">
              <a:avLst/>
            </a:prstGeom>
            <a:noFill/>
          </p:spPr>
          <p:txBody>
            <a:bodyPr wrap="none" lIns="182857" tIns="146285" rIns="182857" bIns="146285" rtlCol="0" anchor="ctr">
              <a:spAutoFit/>
            </a:bodyPr>
            <a:lstStyle/>
            <a:p>
              <a:pPr marL="0" marR="0" lvl="0" indent="0" algn="ctr" defTabSz="932410" eaLnBrk="1" fontAlgn="auto" latinLnBrk="0" hangingPunct="1">
                <a:lnSpc>
                  <a:spcPct val="90000"/>
                </a:lnSpc>
                <a:spcBef>
                  <a:spcPts val="0"/>
                </a:spcBef>
                <a:spcAft>
                  <a:spcPts val="0"/>
                </a:spcAft>
                <a:buClrTx/>
                <a:buSzTx/>
                <a:buFontTx/>
                <a:buNone/>
                <a:tabLst/>
                <a:defRPr/>
              </a:pPr>
              <a:r>
                <a:rPr kumimoji="0" lang="en-US" sz="2000" b="1" i="0" u="none" strike="noStrike" kern="0" cap="none" spc="-50" normalizeH="0" baseline="0" noProof="0" dirty="0">
                  <a:ln>
                    <a:noFill/>
                  </a:ln>
                  <a:solidFill>
                    <a:srgbClr val="0072C6"/>
                  </a:solidFill>
                  <a:effectLst/>
                  <a:uLnTx/>
                  <a:uFillTx/>
                </a:rPr>
                <a:t>Internet</a:t>
              </a:r>
            </a:p>
          </p:txBody>
        </p:sp>
      </p:grpSp>
      <p:grpSp>
        <p:nvGrpSpPr>
          <p:cNvPr id="60" name="Group 59"/>
          <p:cNvGrpSpPr/>
          <p:nvPr/>
        </p:nvGrpSpPr>
        <p:grpSpPr>
          <a:xfrm>
            <a:off x="7477370" y="3431349"/>
            <a:ext cx="612615" cy="802377"/>
            <a:chOff x="1972774" y="3451570"/>
            <a:chExt cx="479392" cy="712232"/>
          </a:xfrm>
        </p:grpSpPr>
        <p:pic>
          <p:nvPicPr>
            <p:cNvPr id="61" name="Picture 6" descr="\\magnum\Projects\Microsoft\Cloud Power FY12\Design\Icons\PNGs\Server_2.png"/>
            <p:cNvPicPr>
              <a:picLocks noChangeAspect="1" noChangeArrowheads="1"/>
            </p:cNvPicPr>
            <p:nvPr/>
          </p:nvPicPr>
          <p:blipFill rotWithShape="1">
            <a:blip r:embed="rId2" cstate="print">
              <a:lum bright="100000"/>
            </a:blip>
            <a:srcRect l="24157" r="25929"/>
            <a:stretch/>
          </p:blipFill>
          <p:spPr bwMode="auto">
            <a:xfrm>
              <a:off x="1972774" y="3451570"/>
              <a:ext cx="355510" cy="712232"/>
            </a:xfrm>
            <a:prstGeom prst="rect">
              <a:avLst/>
            </a:prstGeom>
            <a:noFill/>
          </p:spPr>
        </p:pic>
        <p:grpSp>
          <p:nvGrpSpPr>
            <p:cNvPr id="62" name="Group 61"/>
            <p:cNvGrpSpPr/>
            <p:nvPr/>
          </p:nvGrpSpPr>
          <p:grpSpPr>
            <a:xfrm>
              <a:off x="2245986" y="3924261"/>
              <a:ext cx="206180" cy="206424"/>
              <a:chOff x="2245986" y="3924261"/>
              <a:chExt cx="206180" cy="206424"/>
            </a:xfrm>
          </p:grpSpPr>
          <p:grpSp>
            <p:nvGrpSpPr>
              <p:cNvPr id="63" name="Group 62"/>
              <p:cNvGrpSpPr/>
              <p:nvPr/>
            </p:nvGrpSpPr>
            <p:grpSpPr>
              <a:xfrm>
                <a:off x="2245986" y="3924261"/>
                <a:ext cx="206180" cy="206424"/>
                <a:chOff x="1779323" y="4627897"/>
                <a:chExt cx="472764" cy="473323"/>
              </a:xfrm>
            </p:grpSpPr>
            <p:sp>
              <p:nvSpPr>
                <p:cNvPr id="65" name="Isosceles Triangle 64"/>
                <p:cNvSpPr/>
                <p:nvPr/>
              </p:nvSpPr>
              <p:spPr bwMode="auto">
                <a:xfrm>
                  <a:off x="1779323" y="4627897"/>
                  <a:ext cx="472764" cy="407555"/>
                </a:xfrm>
                <a:prstGeom prst="triangle">
                  <a:avLst/>
                </a:prstGeom>
                <a:solidFill>
                  <a:srgbClr val="FFFFFF"/>
                </a:solidFill>
                <a:ln w="9525" cap="flat" cmpd="sng" algn="ctr">
                  <a:noFill/>
                  <a:prstDash val="solid"/>
                  <a:headEnd type="none" w="med" len="med"/>
                  <a:tailEnd type="none" w="med" len="med"/>
                </a:ln>
                <a:effectLst/>
              </p:spPr>
              <p:txBody>
                <a:bodyPr vert="horz" wrap="square" lIns="69933" tIns="34967" rIns="69933" bIns="34967" numCol="1" rtlCol="0" anchor="ctr" anchorCtr="0" compatLnSpc="1">
                  <a:prstTxWarp prst="textNoShape">
                    <a:avLst/>
                  </a:prstTxWarp>
                </a:bodyPr>
                <a:lstStyle/>
                <a:p>
                  <a:pPr marL="0" marR="0" lvl="0" indent="0" algn="ctr" defTabSz="699148" eaLnBrk="1" fontAlgn="base" latinLnBrk="0" hangingPunct="1">
                    <a:lnSpc>
                      <a:spcPct val="100000"/>
                    </a:lnSpc>
                    <a:spcBef>
                      <a:spcPct val="0"/>
                    </a:spcBef>
                    <a:spcAft>
                      <a:spcPct val="0"/>
                    </a:spcAft>
                    <a:buClrTx/>
                    <a:buSzTx/>
                    <a:buFontTx/>
                    <a:buNone/>
                    <a:tabLst/>
                    <a:defRPr/>
                  </a:pPr>
                  <a:endParaRPr kumimoji="0" lang="en-US" sz="1683"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6" name="Rectangle 65"/>
                <p:cNvSpPr/>
                <p:nvPr/>
              </p:nvSpPr>
              <p:spPr bwMode="auto">
                <a:xfrm>
                  <a:off x="1779323" y="4824517"/>
                  <a:ext cx="472764" cy="60401"/>
                </a:xfrm>
                <a:prstGeom prst="rect">
                  <a:avLst/>
                </a:prstGeom>
                <a:solidFill>
                  <a:srgbClr val="FFFFFF"/>
                </a:solidFill>
                <a:ln w="9525" cap="flat" cmpd="sng" algn="ctr">
                  <a:noFill/>
                  <a:prstDash val="solid"/>
                  <a:headEnd type="none" w="med" len="med"/>
                  <a:tailEnd type="none" w="med" len="med"/>
                </a:ln>
                <a:effectLst/>
              </p:spPr>
              <p:txBody>
                <a:bodyPr vert="horz" wrap="square" lIns="69933" tIns="34967" rIns="69933" bIns="34967" numCol="1" rtlCol="0" anchor="ctr" anchorCtr="0" compatLnSpc="1">
                  <a:prstTxWarp prst="textNoShape">
                    <a:avLst/>
                  </a:prstTxWarp>
                </a:bodyPr>
                <a:lstStyle/>
                <a:p>
                  <a:pPr marL="0" marR="0" lvl="0" indent="0" algn="ctr" defTabSz="699148" eaLnBrk="1" fontAlgn="base" latinLnBrk="0" hangingPunct="1">
                    <a:lnSpc>
                      <a:spcPct val="100000"/>
                    </a:lnSpc>
                    <a:spcBef>
                      <a:spcPct val="0"/>
                    </a:spcBef>
                    <a:spcAft>
                      <a:spcPct val="0"/>
                    </a:spcAft>
                    <a:buClrTx/>
                    <a:buSzTx/>
                    <a:buFontTx/>
                    <a:buNone/>
                    <a:tabLst/>
                    <a:defRPr/>
                  </a:pPr>
                  <a:endParaRPr kumimoji="0" lang="en-US" sz="1683"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7" name="Rectangle 66"/>
                <p:cNvSpPr/>
                <p:nvPr/>
              </p:nvSpPr>
              <p:spPr bwMode="auto">
                <a:xfrm rot="16200000">
                  <a:off x="1881399" y="4936712"/>
                  <a:ext cx="268612" cy="60403"/>
                </a:xfrm>
                <a:prstGeom prst="rect">
                  <a:avLst/>
                </a:prstGeom>
                <a:solidFill>
                  <a:srgbClr val="FFFFFF"/>
                </a:solidFill>
                <a:ln w="9525" cap="flat" cmpd="sng" algn="ctr">
                  <a:noFill/>
                  <a:prstDash val="solid"/>
                  <a:headEnd type="none" w="med" len="med"/>
                  <a:tailEnd type="none" w="med" len="med"/>
                </a:ln>
                <a:effectLst/>
              </p:spPr>
              <p:txBody>
                <a:bodyPr vert="horz" wrap="square" lIns="69933" tIns="34967" rIns="69933" bIns="34967" numCol="1" rtlCol="0" anchor="ctr" anchorCtr="0" compatLnSpc="1">
                  <a:prstTxWarp prst="textNoShape">
                    <a:avLst/>
                  </a:prstTxWarp>
                </a:bodyPr>
                <a:lstStyle/>
                <a:p>
                  <a:pPr marL="0" marR="0" lvl="0" indent="0" algn="ctr" defTabSz="699148" eaLnBrk="1" fontAlgn="base" latinLnBrk="0" hangingPunct="1">
                    <a:lnSpc>
                      <a:spcPct val="100000"/>
                    </a:lnSpc>
                    <a:spcBef>
                      <a:spcPct val="0"/>
                    </a:spcBef>
                    <a:spcAft>
                      <a:spcPct val="0"/>
                    </a:spcAft>
                    <a:buClrTx/>
                    <a:buSzTx/>
                    <a:buFontTx/>
                    <a:buNone/>
                    <a:tabLst/>
                    <a:defRPr/>
                  </a:pPr>
                  <a:endParaRPr kumimoji="0" lang="en-US" sz="1683"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sp>
            <p:nvSpPr>
              <p:cNvPr id="64" name="Isosceles Triangle 63"/>
              <p:cNvSpPr/>
              <p:nvPr/>
            </p:nvSpPr>
            <p:spPr bwMode="auto">
              <a:xfrm>
                <a:off x="2304709" y="3989226"/>
                <a:ext cx="88734" cy="76495"/>
              </a:xfrm>
              <a:prstGeom prst="triangle">
                <a:avLst/>
              </a:prstGeom>
              <a:solidFill>
                <a:srgbClr val="0072C6"/>
              </a:solidFill>
              <a:ln w="9525" cap="flat" cmpd="sng" algn="ctr">
                <a:noFill/>
                <a:prstDash val="solid"/>
                <a:headEnd type="none" w="med" len="med"/>
                <a:tailEnd type="none" w="med" len="med"/>
              </a:ln>
              <a:effectLst/>
            </p:spPr>
            <p:txBody>
              <a:bodyPr vert="horz" wrap="square" lIns="69933" tIns="34967" rIns="69933" bIns="34967" numCol="1" rtlCol="0" anchor="ctr" anchorCtr="0" compatLnSpc="1">
                <a:prstTxWarp prst="textNoShape">
                  <a:avLst/>
                </a:prstTxWarp>
              </a:bodyPr>
              <a:lstStyle/>
              <a:p>
                <a:pPr marL="0" marR="0" lvl="0" indent="0" algn="ctr" defTabSz="699148" eaLnBrk="1" fontAlgn="base" latinLnBrk="0" hangingPunct="1">
                  <a:lnSpc>
                    <a:spcPct val="100000"/>
                  </a:lnSpc>
                  <a:spcBef>
                    <a:spcPct val="0"/>
                  </a:spcBef>
                  <a:spcAft>
                    <a:spcPct val="0"/>
                  </a:spcAft>
                  <a:buClrTx/>
                  <a:buSzTx/>
                  <a:buFontTx/>
                  <a:buNone/>
                  <a:tabLst/>
                  <a:defRPr/>
                </a:pPr>
                <a:endParaRPr kumimoji="0" lang="en-US" sz="1683"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grpSp>
      <p:sp>
        <p:nvSpPr>
          <p:cNvPr id="68" name="Rectangle 67"/>
          <p:cNvSpPr/>
          <p:nvPr/>
        </p:nvSpPr>
        <p:spPr>
          <a:xfrm>
            <a:off x="7870057" y="3522184"/>
            <a:ext cx="542136" cy="286232"/>
          </a:xfrm>
          <a:prstGeom prst="rect">
            <a:avLst/>
          </a:prstGeom>
        </p:spPr>
        <p:txBody>
          <a:bodyPr wrap="none">
            <a:spAutoFit/>
          </a:bodyPr>
          <a:lstStyle/>
          <a:p>
            <a:pPr marL="0" marR="0" lvl="0" indent="0" algn="ctr" defTabSz="699148"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DNS</a:t>
            </a:r>
          </a:p>
        </p:txBody>
      </p:sp>
      <p:pic>
        <p:nvPicPr>
          <p:cNvPr id="69" name="Picture 4"/>
          <p:cNvPicPr>
            <a:picLocks noChangeAspect="1"/>
          </p:cNvPicPr>
          <p:nvPr/>
        </p:nvPicPr>
        <p:blipFill>
          <a:blip r:embed="rId3">
            <a:duotone>
              <a:srgbClr val="002050">
                <a:shade val="45000"/>
                <a:satMod val="135000"/>
              </a:srgbClr>
              <a:prstClr val="white"/>
            </a:duotone>
            <a:lum bright="100000"/>
            <a:extLst>
              <a:ext uri="{28A0092B-C50C-407E-A947-70E740481C1C}">
                <a14:useLocalDpi xmlns:a14="http://schemas.microsoft.com/office/drawing/2010/main" val="0"/>
              </a:ext>
            </a:extLst>
          </a:blip>
          <a:srcRect/>
          <a:stretch>
            <a:fillRect/>
          </a:stretch>
        </p:blipFill>
        <p:spPr bwMode="auto">
          <a:xfrm>
            <a:off x="11056137" y="4009470"/>
            <a:ext cx="278723" cy="27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 descr="\\magnum\Projects\Microsoft\Cloud Power FY12\Design\Icons\PNGs\Server_2.png"/>
          <p:cNvPicPr>
            <a:picLocks noChangeAspect="1" noChangeArrowheads="1"/>
          </p:cNvPicPr>
          <p:nvPr/>
        </p:nvPicPr>
        <p:blipFill rotWithShape="1">
          <a:blip r:embed="rId2" cstate="print">
            <a:lum bright="100000"/>
          </a:blip>
          <a:srcRect l="24157" r="25929"/>
          <a:stretch/>
        </p:blipFill>
        <p:spPr bwMode="auto">
          <a:xfrm>
            <a:off x="10801239" y="3481771"/>
            <a:ext cx="435681" cy="751956"/>
          </a:xfrm>
          <a:prstGeom prst="rect">
            <a:avLst/>
          </a:prstGeom>
          <a:noFill/>
        </p:spPr>
      </p:pic>
      <p:sp>
        <p:nvSpPr>
          <p:cNvPr id="71" name="Rectangle 70"/>
          <p:cNvSpPr/>
          <p:nvPr/>
        </p:nvSpPr>
        <p:spPr>
          <a:xfrm>
            <a:off x="11201229" y="3522184"/>
            <a:ext cx="426720" cy="286232"/>
          </a:xfrm>
          <a:prstGeom prst="rect">
            <a:avLst/>
          </a:prstGeom>
        </p:spPr>
        <p:txBody>
          <a:bodyPr wrap="none">
            <a:spAutoFit/>
          </a:bodyPr>
          <a:lstStyle/>
          <a:p>
            <a:pPr marL="0" marR="0" lvl="0" indent="0" algn="ctr" defTabSz="699148"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AD</a:t>
            </a:r>
          </a:p>
        </p:txBody>
      </p:sp>
      <p:grpSp>
        <p:nvGrpSpPr>
          <p:cNvPr id="72" name="Group 71"/>
          <p:cNvGrpSpPr/>
          <p:nvPr/>
        </p:nvGrpSpPr>
        <p:grpSpPr>
          <a:xfrm>
            <a:off x="8652075" y="3426552"/>
            <a:ext cx="1380202" cy="802567"/>
            <a:chOff x="8448932" y="3489409"/>
            <a:chExt cx="1380202" cy="802567"/>
          </a:xfrm>
        </p:grpSpPr>
        <p:pic>
          <p:nvPicPr>
            <p:cNvPr id="73" name="Picture 72"/>
            <p:cNvPicPr>
              <a:picLocks noChangeAspect="1"/>
            </p:cNvPicPr>
            <p:nvPr/>
          </p:nvPicPr>
          <p:blipFill>
            <a:blip r:embed="rId4">
              <a:duotone>
                <a:srgbClr val="002050">
                  <a:shade val="45000"/>
                  <a:satMod val="135000"/>
                </a:srgbClr>
                <a:prstClr val="white"/>
              </a:duotone>
              <a:extLst>
                <a:ext uri="{28A0092B-C50C-407E-A947-70E740481C1C}">
                  <a14:useLocalDpi xmlns:a14="http://schemas.microsoft.com/office/drawing/2010/main" val="0"/>
                </a:ext>
              </a:extLst>
            </a:blip>
            <a:stretch>
              <a:fillRect/>
            </a:stretch>
          </p:blipFill>
          <p:spPr>
            <a:xfrm>
              <a:off x="8448932" y="3489409"/>
              <a:ext cx="684036" cy="684036"/>
            </a:xfrm>
            <a:prstGeom prst="rect">
              <a:avLst/>
            </a:prstGeom>
          </p:spPr>
        </p:pic>
        <p:pic>
          <p:nvPicPr>
            <p:cNvPr id="74" name="Picture 73"/>
            <p:cNvPicPr>
              <a:picLocks noChangeAspect="1"/>
            </p:cNvPicPr>
            <p:nvPr/>
          </p:nvPicPr>
          <p:blipFill>
            <a:blip r:embed="rId4">
              <a:duotone>
                <a:srgbClr val="002050">
                  <a:shade val="45000"/>
                  <a:satMod val="135000"/>
                </a:srgbClr>
                <a:prstClr val="white"/>
              </a:duotone>
              <a:extLst>
                <a:ext uri="{28A0092B-C50C-407E-A947-70E740481C1C}">
                  <a14:useLocalDpi xmlns:a14="http://schemas.microsoft.com/office/drawing/2010/main" val="0"/>
                </a:ext>
              </a:extLst>
            </a:blip>
            <a:stretch>
              <a:fillRect/>
            </a:stretch>
          </p:blipFill>
          <p:spPr>
            <a:xfrm>
              <a:off x="9145098" y="3607940"/>
              <a:ext cx="684036" cy="684036"/>
            </a:xfrm>
            <a:prstGeom prst="rect">
              <a:avLst/>
            </a:prstGeom>
          </p:spPr>
        </p:pic>
      </p:grpSp>
      <p:sp>
        <p:nvSpPr>
          <p:cNvPr id="75" name="Rectangle 74"/>
          <p:cNvSpPr/>
          <p:nvPr/>
        </p:nvSpPr>
        <p:spPr>
          <a:xfrm>
            <a:off x="10026367" y="3522184"/>
            <a:ext cx="1214648" cy="480131"/>
          </a:xfrm>
          <a:prstGeom prst="rect">
            <a:avLst/>
          </a:prstGeom>
        </p:spPr>
        <p:txBody>
          <a:bodyPr wrap="square">
            <a:spAutoFit/>
          </a:bodyPr>
          <a:lstStyle/>
          <a:p>
            <a:pPr marL="0" marR="0" lvl="0" indent="0" defTabSz="699148"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WEB </a:t>
            </a:r>
            <a:b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b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SERVER</a:t>
            </a:r>
          </a:p>
        </p:txBody>
      </p:sp>
      <p:sp>
        <p:nvSpPr>
          <p:cNvPr id="76" name="Rectangle 75"/>
          <p:cNvSpPr/>
          <p:nvPr/>
        </p:nvSpPr>
        <p:spPr bwMode="auto">
          <a:xfrm>
            <a:off x="6945642" y="5153025"/>
            <a:ext cx="5162550" cy="1119879"/>
          </a:xfrm>
          <a:prstGeom prst="rect">
            <a:avLst/>
          </a:prstGeom>
          <a:solidFill>
            <a:srgbClr val="0072C6">
              <a:alpha val="9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cxnSp>
        <p:nvCxnSpPr>
          <p:cNvPr id="77" name="Elbow Connector 18"/>
          <p:cNvCxnSpPr/>
          <p:nvPr/>
        </p:nvCxnSpPr>
        <p:spPr>
          <a:xfrm rot="10800000" flipV="1">
            <a:off x="7658390" y="3145664"/>
            <a:ext cx="1579504" cy="282313"/>
          </a:xfrm>
          <a:prstGeom prst="bentConnector3">
            <a:avLst>
              <a:gd name="adj1" fmla="val 99931"/>
            </a:avLst>
          </a:prstGeom>
          <a:noFill/>
          <a:ln w="9525" cap="flat" cmpd="sng" algn="ctr">
            <a:solidFill>
              <a:srgbClr val="FFFFFF"/>
            </a:solidFill>
            <a:prstDash val="solid"/>
            <a:headEnd type="none"/>
            <a:tailEnd type="triangle"/>
          </a:ln>
          <a:effectLst/>
        </p:spPr>
      </p:cxnSp>
      <p:cxnSp>
        <p:nvCxnSpPr>
          <p:cNvPr id="78" name="Elbow Connector 22"/>
          <p:cNvCxnSpPr/>
          <p:nvPr/>
        </p:nvCxnSpPr>
        <p:spPr>
          <a:xfrm>
            <a:off x="9629105" y="3145664"/>
            <a:ext cx="1389888" cy="358080"/>
          </a:xfrm>
          <a:prstGeom prst="bentConnector3">
            <a:avLst>
              <a:gd name="adj1" fmla="val 99535"/>
            </a:avLst>
          </a:prstGeom>
          <a:noFill/>
          <a:ln w="9525" cap="flat" cmpd="sng" algn="ctr">
            <a:solidFill>
              <a:srgbClr val="FFFFFF"/>
            </a:solidFill>
            <a:prstDash val="solid"/>
            <a:headEnd type="none"/>
            <a:tailEnd type="triangle"/>
          </a:ln>
          <a:effectLst/>
        </p:spPr>
      </p:cxnSp>
      <p:pic>
        <p:nvPicPr>
          <p:cNvPr id="79" name="Picture 7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47496" y="5308480"/>
            <a:ext cx="586195" cy="586195"/>
          </a:xfrm>
          <a:prstGeom prst="rect">
            <a:avLst/>
          </a:prstGeom>
        </p:spPr>
      </p:pic>
      <p:pic>
        <p:nvPicPr>
          <p:cNvPr id="80" name="Picture 2" descr="\\MAGNUM\Projects\Microsoft\Cloud Power FY12\Design\Icons\PNGs\Cloud_on_your_terms.png"/>
          <p:cNvPicPr>
            <a:picLocks noChangeAspect="1" noChangeArrowheads="1"/>
          </p:cNvPicPr>
          <p:nvPr/>
        </p:nvPicPr>
        <p:blipFill>
          <a:blip r:embed="rId6" cstate="print">
            <a:lum bright="100000"/>
          </a:blip>
          <a:stretch>
            <a:fillRect/>
          </a:stretch>
        </p:blipFill>
        <p:spPr bwMode="auto">
          <a:xfrm>
            <a:off x="7130063" y="5191407"/>
            <a:ext cx="820228" cy="820342"/>
          </a:xfrm>
          <a:prstGeom prst="rect">
            <a:avLst/>
          </a:prstGeom>
          <a:noFill/>
          <a:ln>
            <a:noFill/>
          </a:ln>
        </p:spPr>
      </p:pic>
      <p:pic>
        <p:nvPicPr>
          <p:cNvPr id="81" name="Picture 2" descr="\\MAGNUM\Projects\Microsoft\Cloud Power FY12\Design\Icons\PNGs\Cloud_on_your_terms.png"/>
          <p:cNvPicPr>
            <a:picLocks noChangeAspect="1" noChangeArrowheads="1"/>
          </p:cNvPicPr>
          <p:nvPr/>
        </p:nvPicPr>
        <p:blipFill>
          <a:blip r:embed="rId6" cstate="print">
            <a:lum bright="100000"/>
          </a:blip>
          <a:stretch>
            <a:fillRect/>
          </a:stretch>
        </p:blipFill>
        <p:spPr bwMode="auto">
          <a:xfrm>
            <a:off x="7804399" y="5213757"/>
            <a:ext cx="820228" cy="820342"/>
          </a:xfrm>
          <a:prstGeom prst="rect">
            <a:avLst/>
          </a:prstGeom>
          <a:noFill/>
          <a:ln>
            <a:noFill/>
          </a:ln>
        </p:spPr>
      </p:pic>
      <p:pic>
        <p:nvPicPr>
          <p:cNvPr id="82" name="Picture 8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5042" y="5365677"/>
            <a:ext cx="586195" cy="586195"/>
          </a:xfrm>
          <a:prstGeom prst="rect">
            <a:avLst/>
          </a:prstGeom>
        </p:spPr>
      </p:pic>
      <p:sp>
        <p:nvSpPr>
          <p:cNvPr id="83" name="Rectangle 82"/>
          <p:cNvSpPr/>
          <p:nvPr/>
        </p:nvSpPr>
        <p:spPr>
          <a:xfrm>
            <a:off x="8561064" y="5312927"/>
            <a:ext cx="886781" cy="480131"/>
          </a:xfrm>
          <a:prstGeom prst="rect">
            <a:avLst/>
          </a:prstGeom>
        </p:spPr>
        <p:txBody>
          <a:bodyPr wrap="none">
            <a:spAutoFit/>
          </a:bodyPr>
          <a:lstStyle/>
          <a:p>
            <a:pPr marL="0" marR="0" lvl="0" indent="0" defTabSz="699148"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APP </a:t>
            </a:r>
            <a:b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b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SERVERS</a:t>
            </a:r>
          </a:p>
        </p:txBody>
      </p:sp>
      <p:sp>
        <p:nvSpPr>
          <p:cNvPr id="84" name="Rectangle 83"/>
          <p:cNvSpPr/>
          <p:nvPr/>
        </p:nvSpPr>
        <p:spPr>
          <a:xfrm>
            <a:off x="11109229" y="5312927"/>
            <a:ext cx="886781" cy="480131"/>
          </a:xfrm>
          <a:prstGeom prst="rect">
            <a:avLst/>
          </a:prstGeom>
        </p:spPr>
        <p:txBody>
          <a:bodyPr wrap="none">
            <a:spAutoFit/>
          </a:bodyPr>
          <a:lstStyle/>
          <a:p>
            <a:pPr marL="0" marR="0" lvl="0" indent="0" defTabSz="699148"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DB </a:t>
            </a:r>
            <a:b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b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rPr>
              <a:t>SERVERS</a:t>
            </a:r>
          </a:p>
        </p:txBody>
      </p:sp>
      <p:cxnSp>
        <p:nvCxnSpPr>
          <p:cNvPr id="85" name="Straight Connector 84"/>
          <p:cNvCxnSpPr/>
          <p:nvPr/>
        </p:nvCxnSpPr>
        <p:spPr>
          <a:xfrm>
            <a:off x="9418637" y="4577511"/>
            <a:ext cx="0" cy="523289"/>
          </a:xfrm>
          <a:prstGeom prst="line">
            <a:avLst/>
          </a:prstGeom>
          <a:noFill/>
          <a:ln w="25400" cap="flat" cmpd="sng" algn="ctr">
            <a:solidFill>
              <a:srgbClr val="FFFFFF"/>
            </a:solidFill>
            <a:prstDash val="solid"/>
            <a:headEnd type="none"/>
            <a:tailEnd type="none"/>
          </a:ln>
          <a:effectLst/>
        </p:spPr>
      </p:cxnSp>
      <p:sp>
        <p:nvSpPr>
          <p:cNvPr id="86" name="Rectangle 85"/>
          <p:cNvSpPr/>
          <p:nvPr/>
        </p:nvSpPr>
        <p:spPr bwMode="auto">
          <a:xfrm>
            <a:off x="6825204" y="2588173"/>
            <a:ext cx="1806102" cy="429768"/>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a:ea typeface="+mn-ea"/>
                <a:cs typeface="+mn-cs"/>
              </a:rPr>
              <a:t>Virtual Network</a:t>
            </a:r>
          </a:p>
        </p:txBody>
      </p:sp>
      <p:sp>
        <p:nvSpPr>
          <p:cNvPr id="87" name="TextBox 86"/>
          <p:cNvSpPr txBox="1"/>
          <p:nvPr/>
        </p:nvSpPr>
        <p:spPr>
          <a:xfrm>
            <a:off x="9568307" y="2774845"/>
            <a:ext cx="2619663"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rPr>
              <a:t>Network Security Group</a:t>
            </a:r>
          </a:p>
        </p:txBody>
      </p:sp>
      <p:sp>
        <p:nvSpPr>
          <p:cNvPr id="88" name="Rectangle 87"/>
          <p:cNvSpPr/>
          <p:nvPr/>
        </p:nvSpPr>
        <p:spPr bwMode="auto">
          <a:xfrm>
            <a:off x="8561064" y="4334562"/>
            <a:ext cx="1767926" cy="178698"/>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err="1">
                <a:ln>
                  <a:noFill/>
                </a:ln>
                <a:gradFill>
                  <a:gsLst>
                    <a:gs pos="16814">
                      <a:srgbClr val="FFFFFF"/>
                    </a:gs>
                    <a:gs pos="46000">
                      <a:srgbClr val="FFFFFF"/>
                    </a:gs>
                  </a:gsLst>
                  <a:lin ang="5400000" scaled="0"/>
                </a:gradFill>
                <a:effectLst/>
                <a:uLnTx/>
                <a:uFillTx/>
                <a:latin typeface="Segoe UI"/>
                <a:ea typeface="+mn-ea"/>
                <a:cs typeface="+mn-cs"/>
              </a:rPr>
              <a:t>FrontEnd</a:t>
            </a:r>
            <a:r>
              <a:rPr kumimoji="0" lang="en-US" sz="1600" b="1"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 Subnet</a:t>
            </a:r>
          </a:p>
        </p:txBody>
      </p:sp>
      <p:sp>
        <p:nvSpPr>
          <p:cNvPr id="89" name="Rectangle 88"/>
          <p:cNvSpPr/>
          <p:nvPr/>
        </p:nvSpPr>
        <p:spPr bwMode="auto">
          <a:xfrm>
            <a:off x="8687503" y="6018432"/>
            <a:ext cx="1721734" cy="295964"/>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err="1">
                <a:ln>
                  <a:noFill/>
                </a:ln>
                <a:gradFill>
                  <a:gsLst>
                    <a:gs pos="16814">
                      <a:srgbClr val="FFFFFF"/>
                    </a:gs>
                    <a:gs pos="46000">
                      <a:srgbClr val="FFFFFF"/>
                    </a:gs>
                  </a:gsLst>
                  <a:lin ang="5400000" scaled="0"/>
                </a:gradFill>
                <a:effectLst/>
                <a:uLnTx/>
                <a:uFillTx/>
                <a:latin typeface="Segoe UI"/>
                <a:ea typeface="+mn-ea"/>
                <a:cs typeface="+mn-cs"/>
              </a:rPr>
              <a:t>BackEnd</a:t>
            </a:r>
            <a:r>
              <a:rPr kumimoji="0" lang="en-US" sz="1600" b="1"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 Subnet</a:t>
            </a:r>
          </a:p>
        </p:txBody>
      </p:sp>
      <p:pic>
        <p:nvPicPr>
          <p:cNvPr id="90" name="Picture 8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38144" y="4589550"/>
            <a:ext cx="556468" cy="556468"/>
          </a:xfrm>
          <a:prstGeom prst="rect">
            <a:avLst/>
          </a:prstGeom>
        </p:spPr>
      </p:pic>
      <p:sp>
        <p:nvSpPr>
          <p:cNvPr id="91" name="TextBox 90"/>
          <p:cNvSpPr txBox="1"/>
          <p:nvPr/>
        </p:nvSpPr>
        <p:spPr>
          <a:xfrm>
            <a:off x="9525077" y="4594468"/>
            <a:ext cx="1922084"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rPr>
              <a:t>Azure Internal LB</a:t>
            </a:r>
          </a:p>
        </p:txBody>
      </p:sp>
      <p:grpSp>
        <p:nvGrpSpPr>
          <p:cNvPr id="92" name="Group 91"/>
          <p:cNvGrpSpPr/>
          <p:nvPr/>
        </p:nvGrpSpPr>
        <p:grpSpPr>
          <a:xfrm>
            <a:off x="9141628" y="2344048"/>
            <a:ext cx="604127" cy="406177"/>
            <a:chOff x="10891602" y="1335641"/>
            <a:chExt cx="522987" cy="351624"/>
          </a:xfrm>
        </p:grpSpPr>
        <p:sp>
          <p:nvSpPr>
            <p:cNvPr id="93" name="Rectangle 92"/>
            <p:cNvSpPr/>
            <p:nvPr/>
          </p:nvSpPr>
          <p:spPr bwMode="auto">
            <a:xfrm>
              <a:off x="10891602" y="1428544"/>
              <a:ext cx="521304" cy="145445"/>
            </a:xfrm>
            <a:prstGeom prst="rect">
              <a:avLst/>
            </a:prstGeom>
            <a:solidFill>
              <a:srgbClr val="505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94" name="Oval 93"/>
            <p:cNvSpPr/>
            <p:nvPr/>
          </p:nvSpPr>
          <p:spPr bwMode="auto">
            <a:xfrm>
              <a:off x="10901124" y="1339771"/>
              <a:ext cx="511781" cy="184579"/>
            </a:xfrm>
            <a:prstGeom prst="ellipse">
              <a:avLst/>
            </a:prstGeom>
            <a:solidFill>
              <a:srgbClr val="505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95" name="Freeform 35"/>
            <p:cNvSpPr>
              <a:spLocks noEditPoints="1"/>
            </p:cNvSpPr>
            <p:nvPr/>
          </p:nvSpPr>
          <p:spPr bwMode="auto">
            <a:xfrm>
              <a:off x="10892218" y="1335641"/>
              <a:ext cx="522371" cy="351624"/>
            </a:xfrm>
            <a:custGeom>
              <a:avLst/>
              <a:gdLst>
                <a:gd name="T0" fmla="*/ 153 w 153"/>
                <a:gd name="T1" fmla="*/ 41 h 103"/>
                <a:gd name="T2" fmla="*/ 153 w 153"/>
                <a:gd name="T3" fmla="*/ 74 h 103"/>
                <a:gd name="T4" fmla="*/ 76 w 153"/>
                <a:gd name="T5" fmla="*/ 103 h 103"/>
                <a:gd name="T6" fmla="*/ 0 w 153"/>
                <a:gd name="T7" fmla="*/ 74 h 103"/>
                <a:gd name="T8" fmla="*/ 0 w 153"/>
                <a:gd name="T9" fmla="*/ 41 h 103"/>
                <a:gd name="T10" fmla="*/ 76 w 153"/>
                <a:gd name="T11" fmla="*/ 62 h 103"/>
                <a:gd name="T12" fmla="*/ 153 w 153"/>
                <a:gd name="T13" fmla="*/ 41 h 103"/>
                <a:gd name="T14" fmla="*/ 153 w 153"/>
                <a:gd name="T15" fmla="*/ 29 h 103"/>
                <a:gd name="T16" fmla="*/ 76 w 153"/>
                <a:gd name="T17" fmla="*/ 58 h 103"/>
                <a:gd name="T18" fmla="*/ 0 w 153"/>
                <a:gd name="T19" fmla="*/ 29 h 103"/>
                <a:gd name="T20" fmla="*/ 76 w 153"/>
                <a:gd name="T21" fmla="*/ 0 h 103"/>
                <a:gd name="T22" fmla="*/ 153 w 153"/>
                <a:gd name="T23" fmla="*/ 29 h 103"/>
                <a:gd name="T24" fmla="*/ 41 w 153"/>
                <a:gd name="T25" fmla="*/ 27 h 103"/>
                <a:gd name="T26" fmla="*/ 37 w 153"/>
                <a:gd name="T27" fmla="*/ 30 h 103"/>
                <a:gd name="T28" fmla="*/ 63 w 153"/>
                <a:gd name="T29" fmla="*/ 26 h 103"/>
                <a:gd name="T30" fmla="*/ 55 w 153"/>
                <a:gd name="T31" fmla="*/ 15 h 103"/>
                <a:gd name="T32" fmla="*/ 51 w 153"/>
                <a:gd name="T33" fmla="*/ 18 h 103"/>
                <a:gd name="T34" fmla="*/ 22 w 153"/>
                <a:gd name="T35" fmla="*/ 12 h 103"/>
                <a:gd name="T36" fmla="*/ 12 w 153"/>
                <a:gd name="T37" fmla="*/ 21 h 103"/>
                <a:gd name="T38" fmla="*/ 41 w 153"/>
                <a:gd name="T39" fmla="*/ 27 h 103"/>
                <a:gd name="T40" fmla="*/ 79 w 153"/>
                <a:gd name="T41" fmla="*/ 36 h 103"/>
                <a:gd name="T42" fmla="*/ 68 w 153"/>
                <a:gd name="T43" fmla="*/ 31 h 103"/>
                <a:gd name="T44" fmla="*/ 55 w 153"/>
                <a:gd name="T45" fmla="*/ 44 h 103"/>
                <a:gd name="T46" fmla="*/ 51 w 153"/>
                <a:gd name="T47" fmla="*/ 42 h 103"/>
                <a:gd name="T48" fmla="*/ 52 w 153"/>
                <a:gd name="T49" fmla="*/ 53 h 103"/>
                <a:gd name="T50" fmla="*/ 69 w 153"/>
                <a:gd name="T51" fmla="*/ 50 h 103"/>
                <a:gd name="T52" fmla="*/ 65 w 153"/>
                <a:gd name="T53" fmla="*/ 48 h 103"/>
                <a:gd name="T54" fmla="*/ 79 w 153"/>
                <a:gd name="T55" fmla="*/ 36 h 103"/>
                <a:gd name="T56" fmla="*/ 89 w 153"/>
                <a:gd name="T57" fmla="*/ 24 h 103"/>
                <a:gd name="T58" fmla="*/ 100 w 153"/>
                <a:gd name="T59" fmla="*/ 14 h 103"/>
                <a:gd name="T60" fmla="*/ 104 w 153"/>
                <a:gd name="T61" fmla="*/ 15 h 103"/>
                <a:gd name="T62" fmla="*/ 102 w 153"/>
                <a:gd name="T63" fmla="*/ 4 h 103"/>
                <a:gd name="T64" fmla="*/ 85 w 153"/>
                <a:gd name="T65" fmla="*/ 9 h 103"/>
                <a:gd name="T66" fmla="*/ 89 w 153"/>
                <a:gd name="T67" fmla="*/ 10 h 103"/>
                <a:gd name="T68" fmla="*/ 78 w 153"/>
                <a:gd name="T69" fmla="*/ 21 h 103"/>
                <a:gd name="T70" fmla="*/ 89 w 153"/>
                <a:gd name="T71" fmla="*/ 24 h 103"/>
                <a:gd name="T72" fmla="*/ 142 w 153"/>
                <a:gd name="T73" fmla="*/ 36 h 103"/>
                <a:gd name="T74" fmla="*/ 114 w 153"/>
                <a:gd name="T75" fmla="*/ 29 h 103"/>
                <a:gd name="T76" fmla="*/ 118 w 153"/>
                <a:gd name="T77" fmla="*/ 26 h 103"/>
                <a:gd name="T78" fmla="*/ 92 w 153"/>
                <a:gd name="T79" fmla="*/ 31 h 103"/>
                <a:gd name="T80" fmla="*/ 100 w 153"/>
                <a:gd name="T81" fmla="*/ 42 h 103"/>
                <a:gd name="T82" fmla="*/ 104 w 153"/>
                <a:gd name="T83" fmla="*/ 38 h 103"/>
                <a:gd name="T84" fmla="*/ 129 w 153"/>
                <a:gd name="T85" fmla="*/ 44 h 103"/>
                <a:gd name="T86" fmla="*/ 142 w 153"/>
                <a:gd name="T87"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3" h="103">
                  <a:moveTo>
                    <a:pt x="153" y="41"/>
                  </a:moveTo>
                  <a:cubicBezTo>
                    <a:pt x="153" y="74"/>
                    <a:pt x="153" y="74"/>
                    <a:pt x="153" y="74"/>
                  </a:cubicBezTo>
                  <a:cubicBezTo>
                    <a:pt x="153" y="90"/>
                    <a:pt x="119" y="103"/>
                    <a:pt x="76" y="103"/>
                  </a:cubicBezTo>
                  <a:cubicBezTo>
                    <a:pt x="34" y="103"/>
                    <a:pt x="0" y="90"/>
                    <a:pt x="0" y="74"/>
                  </a:cubicBezTo>
                  <a:cubicBezTo>
                    <a:pt x="0" y="41"/>
                    <a:pt x="0" y="41"/>
                    <a:pt x="0" y="41"/>
                  </a:cubicBezTo>
                  <a:cubicBezTo>
                    <a:pt x="12" y="55"/>
                    <a:pt x="45" y="62"/>
                    <a:pt x="76" y="62"/>
                  </a:cubicBezTo>
                  <a:cubicBezTo>
                    <a:pt x="108" y="62"/>
                    <a:pt x="141" y="55"/>
                    <a:pt x="153" y="41"/>
                  </a:cubicBezTo>
                  <a:close/>
                  <a:moveTo>
                    <a:pt x="153" y="29"/>
                  </a:moveTo>
                  <a:cubicBezTo>
                    <a:pt x="153" y="45"/>
                    <a:pt x="119" y="58"/>
                    <a:pt x="76" y="58"/>
                  </a:cubicBezTo>
                  <a:cubicBezTo>
                    <a:pt x="34" y="58"/>
                    <a:pt x="0" y="45"/>
                    <a:pt x="0" y="29"/>
                  </a:cubicBezTo>
                  <a:cubicBezTo>
                    <a:pt x="0" y="13"/>
                    <a:pt x="34" y="0"/>
                    <a:pt x="76" y="0"/>
                  </a:cubicBezTo>
                  <a:cubicBezTo>
                    <a:pt x="119" y="0"/>
                    <a:pt x="153" y="13"/>
                    <a:pt x="153" y="29"/>
                  </a:cubicBezTo>
                  <a:close/>
                  <a:moveTo>
                    <a:pt x="41" y="27"/>
                  </a:moveTo>
                  <a:cubicBezTo>
                    <a:pt x="37" y="30"/>
                    <a:pt x="37" y="30"/>
                    <a:pt x="37" y="30"/>
                  </a:cubicBezTo>
                  <a:cubicBezTo>
                    <a:pt x="63" y="26"/>
                    <a:pt x="63" y="26"/>
                    <a:pt x="63" y="26"/>
                  </a:cubicBezTo>
                  <a:cubicBezTo>
                    <a:pt x="55" y="15"/>
                    <a:pt x="55" y="15"/>
                    <a:pt x="55" y="15"/>
                  </a:cubicBezTo>
                  <a:cubicBezTo>
                    <a:pt x="51" y="18"/>
                    <a:pt x="51" y="18"/>
                    <a:pt x="51" y="18"/>
                  </a:cubicBezTo>
                  <a:cubicBezTo>
                    <a:pt x="22" y="12"/>
                    <a:pt x="22" y="12"/>
                    <a:pt x="22" y="12"/>
                  </a:cubicBezTo>
                  <a:cubicBezTo>
                    <a:pt x="12" y="21"/>
                    <a:pt x="12" y="21"/>
                    <a:pt x="12" y="21"/>
                  </a:cubicBezTo>
                  <a:lnTo>
                    <a:pt x="41" y="27"/>
                  </a:lnTo>
                  <a:close/>
                  <a:moveTo>
                    <a:pt x="79" y="36"/>
                  </a:moveTo>
                  <a:cubicBezTo>
                    <a:pt x="68" y="31"/>
                    <a:pt x="68" y="31"/>
                    <a:pt x="68" y="31"/>
                  </a:cubicBezTo>
                  <a:cubicBezTo>
                    <a:pt x="55" y="44"/>
                    <a:pt x="55" y="44"/>
                    <a:pt x="55" y="44"/>
                  </a:cubicBezTo>
                  <a:cubicBezTo>
                    <a:pt x="51" y="42"/>
                    <a:pt x="51" y="42"/>
                    <a:pt x="51" y="42"/>
                  </a:cubicBezTo>
                  <a:cubicBezTo>
                    <a:pt x="52" y="53"/>
                    <a:pt x="52" y="53"/>
                    <a:pt x="52" y="53"/>
                  </a:cubicBezTo>
                  <a:cubicBezTo>
                    <a:pt x="69" y="50"/>
                    <a:pt x="69" y="50"/>
                    <a:pt x="69" y="50"/>
                  </a:cubicBezTo>
                  <a:cubicBezTo>
                    <a:pt x="65" y="48"/>
                    <a:pt x="65" y="48"/>
                    <a:pt x="65" y="48"/>
                  </a:cubicBezTo>
                  <a:lnTo>
                    <a:pt x="79" y="36"/>
                  </a:lnTo>
                  <a:close/>
                  <a:moveTo>
                    <a:pt x="89" y="24"/>
                  </a:moveTo>
                  <a:cubicBezTo>
                    <a:pt x="100" y="14"/>
                    <a:pt x="100" y="14"/>
                    <a:pt x="100" y="14"/>
                  </a:cubicBezTo>
                  <a:cubicBezTo>
                    <a:pt x="104" y="15"/>
                    <a:pt x="104" y="15"/>
                    <a:pt x="104" y="15"/>
                  </a:cubicBezTo>
                  <a:cubicBezTo>
                    <a:pt x="102" y="4"/>
                    <a:pt x="102" y="4"/>
                    <a:pt x="102" y="4"/>
                  </a:cubicBezTo>
                  <a:cubicBezTo>
                    <a:pt x="85" y="9"/>
                    <a:pt x="85" y="9"/>
                    <a:pt x="85" y="9"/>
                  </a:cubicBezTo>
                  <a:cubicBezTo>
                    <a:pt x="89" y="10"/>
                    <a:pt x="89" y="10"/>
                    <a:pt x="89" y="10"/>
                  </a:cubicBezTo>
                  <a:cubicBezTo>
                    <a:pt x="78" y="21"/>
                    <a:pt x="78" y="21"/>
                    <a:pt x="78" y="21"/>
                  </a:cubicBezTo>
                  <a:lnTo>
                    <a:pt x="89" y="24"/>
                  </a:lnTo>
                  <a:close/>
                  <a:moveTo>
                    <a:pt x="142" y="36"/>
                  </a:moveTo>
                  <a:cubicBezTo>
                    <a:pt x="114" y="29"/>
                    <a:pt x="114" y="29"/>
                    <a:pt x="114" y="29"/>
                  </a:cubicBezTo>
                  <a:cubicBezTo>
                    <a:pt x="118" y="26"/>
                    <a:pt x="118" y="26"/>
                    <a:pt x="118" y="26"/>
                  </a:cubicBezTo>
                  <a:cubicBezTo>
                    <a:pt x="92" y="31"/>
                    <a:pt x="92" y="31"/>
                    <a:pt x="92" y="31"/>
                  </a:cubicBezTo>
                  <a:cubicBezTo>
                    <a:pt x="100" y="42"/>
                    <a:pt x="100" y="42"/>
                    <a:pt x="100" y="42"/>
                  </a:cubicBezTo>
                  <a:cubicBezTo>
                    <a:pt x="104" y="38"/>
                    <a:pt x="104" y="38"/>
                    <a:pt x="104" y="38"/>
                  </a:cubicBezTo>
                  <a:cubicBezTo>
                    <a:pt x="129" y="44"/>
                    <a:pt x="129" y="44"/>
                    <a:pt x="129" y="44"/>
                  </a:cubicBezTo>
                  <a:lnTo>
                    <a:pt x="142" y="36"/>
                  </a:lnTo>
                  <a:close/>
                </a:path>
              </a:pathLst>
            </a:custGeom>
            <a:solidFill>
              <a:srgbClr val="002050"/>
            </a:solidFill>
            <a:ln>
              <a:noFill/>
            </a:ln>
            <a:extLst/>
          </p:spPr>
          <p:txBody>
            <a:bodyPr vert="horz" wrap="square" lIns="91440" tIns="45720" rIns="91440" bIns="45720" numCol="1" anchor="t" anchorCtr="0" compatLnSpc="1">
              <a:prstTxWarp prst="textNoShape">
                <a:avLst/>
              </a:prstTxWarp>
            </a:bodyPr>
            <a:lstStyle/>
            <a:p>
              <a:pPr marL="0" marR="0" lvl="0" indent="0" defTabSz="914184"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a:ln>
                  <a:noFill/>
                </a:ln>
                <a:solidFill>
                  <a:srgbClr val="000000"/>
                </a:solidFill>
                <a:effectLst/>
                <a:uLnTx/>
                <a:uFillTx/>
              </a:endParaRPr>
            </a:p>
          </p:txBody>
        </p:sp>
      </p:grpSp>
      <p:sp>
        <p:nvSpPr>
          <p:cNvPr id="96" name="Rectangle 95"/>
          <p:cNvSpPr/>
          <p:nvPr/>
        </p:nvSpPr>
        <p:spPr bwMode="auto">
          <a:xfrm>
            <a:off x="8569346" y="2326475"/>
            <a:ext cx="1756997" cy="429768"/>
          </a:xfrm>
          <a:prstGeom prst="rect">
            <a:avLst/>
          </a:prstGeom>
          <a:solidFill>
            <a:srgbClr val="FF8C0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505050">
                    <a:lumMod val="50000"/>
                  </a:srgbClr>
                </a:solidFill>
                <a:effectLst/>
                <a:uLnTx/>
                <a:uFillTx/>
                <a:latin typeface="Segoe UI"/>
                <a:ea typeface="+mn-ea"/>
                <a:cs typeface="+mn-cs"/>
              </a:rPr>
              <a:t>Azure Stack Infra</a:t>
            </a:r>
          </a:p>
        </p:txBody>
      </p:sp>
      <p:grpSp>
        <p:nvGrpSpPr>
          <p:cNvPr id="97" name="Group 96"/>
          <p:cNvGrpSpPr/>
          <p:nvPr/>
        </p:nvGrpSpPr>
        <p:grpSpPr>
          <a:xfrm>
            <a:off x="9268965" y="2842006"/>
            <a:ext cx="390887" cy="475706"/>
            <a:chOff x="11439383" y="926102"/>
            <a:chExt cx="390887" cy="475706"/>
          </a:xfrm>
        </p:grpSpPr>
        <p:sp>
          <p:nvSpPr>
            <p:cNvPr id="98" name="Rectangle 97"/>
            <p:cNvSpPr/>
            <p:nvPr/>
          </p:nvSpPr>
          <p:spPr bwMode="auto">
            <a:xfrm>
              <a:off x="11552619" y="1163955"/>
              <a:ext cx="228218" cy="200992"/>
            </a:xfrm>
            <a:prstGeom prst="rect">
              <a:avLst/>
            </a:prstGeom>
            <a:solidFill>
              <a:srgbClr val="3C3C3C"/>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99" name="Freeform 23"/>
            <p:cNvSpPr>
              <a:spLocks noChangeAspect="1" noEditPoints="1"/>
            </p:cNvSpPr>
            <p:nvPr/>
          </p:nvSpPr>
          <p:spPr bwMode="auto">
            <a:xfrm>
              <a:off x="11439383" y="926102"/>
              <a:ext cx="390887" cy="475706"/>
            </a:xfrm>
            <a:custGeom>
              <a:avLst/>
              <a:gdLst>
                <a:gd name="T0" fmla="*/ 592 w 603"/>
                <a:gd name="T1" fmla="*/ 304 h 734"/>
                <a:gd name="T2" fmla="*/ 540 w 603"/>
                <a:gd name="T3" fmla="*/ 304 h 734"/>
                <a:gd name="T4" fmla="*/ 540 w 603"/>
                <a:gd name="T5" fmla="*/ 217 h 734"/>
                <a:gd name="T6" fmla="*/ 301 w 603"/>
                <a:gd name="T7" fmla="*/ 0 h 734"/>
                <a:gd name="T8" fmla="*/ 63 w 603"/>
                <a:gd name="T9" fmla="*/ 217 h 734"/>
                <a:gd name="T10" fmla="*/ 63 w 603"/>
                <a:gd name="T11" fmla="*/ 304 h 734"/>
                <a:gd name="T12" fmla="*/ 11 w 603"/>
                <a:gd name="T13" fmla="*/ 304 h 734"/>
                <a:gd name="T14" fmla="*/ 0 w 603"/>
                <a:gd name="T15" fmla="*/ 315 h 734"/>
                <a:gd name="T16" fmla="*/ 0 w 603"/>
                <a:gd name="T17" fmla="*/ 723 h 734"/>
                <a:gd name="T18" fmla="*/ 11 w 603"/>
                <a:gd name="T19" fmla="*/ 734 h 734"/>
                <a:gd name="T20" fmla="*/ 592 w 603"/>
                <a:gd name="T21" fmla="*/ 734 h 734"/>
                <a:gd name="T22" fmla="*/ 603 w 603"/>
                <a:gd name="T23" fmla="*/ 723 h 734"/>
                <a:gd name="T24" fmla="*/ 603 w 603"/>
                <a:gd name="T25" fmla="*/ 315 h 734"/>
                <a:gd name="T26" fmla="*/ 592 w 603"/>
                <a:gd name="T27" fmla="*/ 304 h 734"/>
                <a:gd name="T28" fmla="*/ 323 w 603"/>
                <a:gd name="T29" fmla="*/ 494 h 734"/>
                <a:gd name="T30" fmla="*/ 323 w 603"/>
                <a:gd name="T31" fmla="*/ 612 h 734"/>
                <a:gd name="T32" fmla="*/ 307 w 603"/>
                <a:gd name="T33" fmla="*/ 628 h 734"/>
                <a:gd name="T34" fmla="*/ 296 w 603"/>
                <a:gd name="T35" fmla="*/ 628 h 734"/>
                <a:gd name="T36" fmla="*/ 279 w 603"/>
                <a:gd name="T37" fmla="*/ 612 h 734"/>
                <a:gd name="T38" fmla="*/ 279 w 603"/>
                <a:gd name="T39" fmla="*/ 494 h 734"/>
                <a:gd name="T40" fmla="*/ 257 w 603"/>
                <a:gd name="T41" fmla="*/ 455 h 734"/>
                <a:gd name="T42" fmla="*/ 301 w 603"/>
                <a:gd name="T43" fmla="*/ 410 h 734"/>
                <a:gd name="T44" fmla="*/ 346 w 603"/>
                <a:gd name="T45" fmla="*/ 455 h 734"/>
                <a:gd name="T46" fmla="*/ 323 w 603"/>
                <a:gd name="T47" fmla="*/ 494 h 734"/>
                <a:gd name="T48" fmla="*/ 479 w 603"/>
                <a:gd name="T49" fmla="*/ 304 h 734"/>
                <a:gd name="T50" fmla="*/ 124 w 603"/>
                <a:gd name="T51" fmla="*/ 304 h 734"/>
                <a:gd name="T52" fmla="*/ 124 w 603"/>
                <a:gd name="T53" fmla="*/ 217 h 734"/>
                <a:gd name="T54" fmla="*/ 301 w 603"/>
                <a:gd name="T55" fmla="*/ 61 h 734"/>
                <a:gd name="T56" fmla="*/ 479 w 603"/>
                <a:gd name="T57" fmla="*/ 217 h 734"/>
                <a:gd name="T58" fmla="*/ 479 w 603"/>
                <a:gd name="T59" fmla="*/ 30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3" h="734">
                  <a:moveTo>
                    <a:pt x="592" y="304"/>
                  </a:moveTo>
                  <a:cubicBezTo>
                    <a:pt x="540" y="304"/>
                    <a:pt x="540" y="304"/>
                    <a:pt x="540" y="304"/>
                  </a:cubicBezTo>
                  <a:cubicBezTo>
                    <a:pt x="540" y="217"/>
                    <a:pt x="540" y="217"/>
                    <a:pt x="540" y="217"/>
                  </a:cubicBezTo>
                  <a:cubicBezTo>
                    <a:pt x="540" y="97"/>
                    <a:pt x="433" y="0"/>
                    <a:pt x="301" y="0"/>
                  </a:cubicBezTo>
                  <a:cubicBezTo>
                    <a:pt x="170" y="0"/>
                    <a:pt x="63" y="97"/>
                    <a:pt x="63" y="217"/>
                  </a:cubicBezTo>
                  <a:cubicBezTo>
                    <a:pt x="63" y="304"/>
                    <a:pt x="63" y="304"/>
                    <a:pt x="63" y="304"/>
                  </a:cubicBezTo>
                  <a:cubicBezTo>
                    <a:pt x="11" y="304"/>
                    <a:pt x="11" y="304"/>
                    <a:pt x="11" y="304"/>
                  </a:cubicBezTo>
                  <a:cubicBezTo>
                    <a:pt x="5" y="304"/>
                    <a:pt x="0" y="309"/>
                    <a:pt x="0" y="315"/>
                  </a:cubicBezTo>
                  <a:cubicBezTo>
                    <a:pt x="0" y="723"/>
                    <a:pt x="0" y="723"/>
                    <a:pt x="0" y="723"/>
                  </a:cubicBezTo>
                  <a:cubicBezTo>
                    <a:pt x="0" y="729"/>
                    <a:pt x="5" y="734"/>
                    <a:pt x="11" y="734"/>
                  </a:cubicBezTo>
                  <a:cubicBezTo>
                    <a:pt x="592" y="734"/>
                    <a:pt x="592" y="734"/>
                    <a:pt x="592" y="734"/>
                  </a:cubicBezTo>
                  <a:cubicBezTo>
                    <a:pt x="598" y="734"/>
                    <a:pt x="603" y="729"/>
                    <a:pt x="603" y="723"/>
                  </a:cubicBezTo>
                  <a:cubicBezTo>
                    <a:pt x="603" y="315"/>
                    <a:pt x="603" y="315"/>
                    <a:pt x="603" y="315"/>
                  </a:cubicBezTo>
                  <a:cubicBezTo>
                    <a:pt x="603" y="309"/>
                    <a:pt x="598" y="304"/>
                    <a:pt x="592" y="304"/>
                  </a:cubicBezTo>
                  <a:close/>
                  <a:moveTo>
                    <a:pt x="323" y="494"/>
                  </a:moveTo>
                  <a:cubicBezTo>
                    <a:pt x="323" y="612"/>
                    <a:pt x="323" y="612"/>
                    <a:pt x="323" y="612"/>
                  </a:cubicBezTo>
                  <a:cubicBezTo>
                    <a:pt x="323" y="621"/>
                    <a:pt x="316" y="628"/>
                    <a:pt x="307" y="628"/>
                  </a:cubicBezTo>
                  <a:cubicBezTo>
                    <a:pt x="296" y="628"/>
                    <a:pt x="296" y="628"/>
                    <a:pt x="296" y="628"/>
                  </a:cubicBezTo>
                  <a:cubicBezTo>
                    <a:pt x="287" y="628"/>
                    <a:pt x="279" y="621"/>
                    <a:pt x="279" y="612"/>
                  </a:cubicBezTo>
                  <a:cubicBezTo>
                    <a:pt x="279" y="494"/>
                    <a:pt x="279" y="494"/>
                    <a:pt x="279" y="494"/>
                  </a:cubicBezTo>
                  <a:cubicBezTo>
                    <a:pt x="266" y="486"/>
                    <a:pt x="257" y="471"/>
                    <a:pt x="257" y="455"/>
                  </a:cubicBezTo>
                  <a:cubicBezTo>
                    <a:pt x="257" y="430"/>
                    <a:pt x="277" y="410"/>
                    <a:pt x="301" y="410"/>
                  </a:cubicBezTo>
                  <a:cubicBezTo>
                    <a:pt x="326" y="410"/>
                    <a:pt x="346" y="430"/>
                    <a:pt x="346" y="455"/>
                  </a:cubicBezTo>
                  <a:cubicBezTo>
                    <a:pt x="346" y="471"/>
                    <a:pt x="337" y="486"/>
                    <a:pt x="323" y="494"/>
                  </a:cubicBezTo>
                  <a:close/>
                  <a:moveTo>
                    <a:pt x="479" y="304"/>
                  </a:moveTo>
                  <a:cubicBezTo>
                    <a:pt x="124" y="304"/>
                    <a:pt x="124" y="304"/>
                    <a:pt x="124" y="304"/>
                  </a:cubicBezTo>
                  <a:cubicBezTo>
                    <a:pt x="124" y="217"/>
                    <a:pt x="124" y="217"/>
                    <a:pt x="124" y="217"/>
                  </a:cubicBezTo>
                  <a:cubicBezTo>
                    <a:pt x="124" y="131"/>
                    <a:pt x="204" y="61"/>
                    <a:pt x="301" y="61"/>
                  </a:cubicBezTo>
                  <a:cubicBezTo>
                    <a:pt x="399" y="61"/>
                    <a:pt x="479" y="131"/>
                    <a:pt x="479" y="217"/>
                  </a:cubicBezTo>
                  <a:lnTo>
                    <a:pt x="479" y="304"/>
                  </a:lnTo>
                  <a:close/>
                </a:path>
              </a:pathLst>
            </a:custGeom>
            <a:solidFill>
              <a:srgbClr val="FFB9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99113553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350837" y="144462"/>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a:ln w="3175">
                  <a:noFill/>
                </a:ln>
                <a:solidFill>
                  <a:srgbClr val="FFFFFF"/>
                </a:solidFill>
                <a:effectLst/>
                <a:uLnTx/>
                <a:uFillTx/>
                <a:latin typeface="Segoe UI Light"/>
                <a:ea typeface="+mn-ea"/>
                <a:cs typeface="Segoe UI" pitchFamily="34" charset="0"/>
              </a:rPr>
              <a:t>Virtual Network</a:t>
            </a:r>
          </a:p>
        </p:txBody>
      </p:sp>
      <p:pic>
        <p:nvPicPr>
          <p:cNvPr id="3" name="Picture 2"/>
          <p:cNvPicPr>
            <a:picLocks noChangeAspect="1"/>
          </p:cNvPicPr>
          <p:nvPr/>
        </p:nvPicPr>
        <p:blipFill>
          <a:blip r:embed="rId2"/>
          <a:stretch>
            <a:fillRect/>
          </a:stretch>
        </p:blipFill>
        <p:spPr>
          <a:xfrm>
            <a:off x="5837237" y="906462"/>
            <a:ext cx="6079124" cy="5605559"/>
          </a:xfrm>
          <a:prstGeom prst="rect">
            <a:avLst/>
          </a:prstGeom>
        </p:spPr>
      </p:pic>
      <p:sp>
        <p:nvSpPr>
          <p:cNvPr id="4" name="TextBox 3"/>
          <p:cNvSpPr txBox="1"/>
          <p:nvPr/>
        </p:nvSpPr>
        <p:spPr>
          <a:xfrm>
            <a:off x="350837" y="1363662"/>
            <a:ext cx="5334000" cy="3102388"/>
          </a:xfrm>
          <a:prstGeom prst="rect">
            <a:avLst/>
          </a:prstGeom>
          <a:noFill/>
        </p:spPr>
        <p:txBody>
          <a:bodyPr wrap="square" lIns="182880" tIns="146304" rIns="182880" bIns="146304" rtlCol="0">
            <a:spAutoFit/>
          </a:bodyPr>
          <a:lstStyle/>
          <a:p>
            <a:pPr marL="342900" indent="-342900" defTabSz="914400">
              <a:lnSpc>
                <a:spcPct val="90000"/>
              </a:lnSpc>
              <a:spcBef>
                <a:spcPct val="20000"/>
              </a:spcBef>
              <a:buSzPct val="90000"/>
              <a:buFont typeface="Arial" pitchFamily="34" charset="0"/>
              <a:buChar char="•"/>
              <a:defRPr/>
            </a:pPr>
            <a:r>
              <a:rPr lang="en-US" sz="2400" kern="0" dirty="0">
                <a:solidFill>
                  <a:srgbClr val="FFFFFF"/>
                </a:solidFill>
                <a:latin typeface="Segoe UI Light"/>
              </a:rPr>
              <a:t>Support for VXLAN and NVGRE encapsulation formats (VXLAN is default).</a:t>
            </a:r>
          </a:p>
          <a:p>
            <a:pPr marL="342900" indent="-342900" defTabSz="914400">
              <a:lnSpc>
                <a:spcPct val="90000"/>
              </a:lnSpc>
              <a:spcBef>
                <a:spcPct val="20000"/>
              </a:spcBef>
              <a:buSzPct val="90000"/>
              <a:buFont typeface="Arial" pitchFamily="34" charset="0"/>
              <a:buChar char="•"/>
              <a:defRPr/>
            </a:pPr>
            <a:r>
              <a:rPr lang="en-US" sz="2400" kern="0" dirty="0">
                <a:solidFill>
                  <a:srgbClr val="FFFFFF"/>
                </a:solidFill>
                <a:latin typeface="Segoe UI Light"/>
              </a:rPr>
              <a:t>Virtual Network Manager module in Network Controller manages CA/PA mappings.</a:t>
            </a:r>
          </a:p>
          <a:p>
            <a:pPr marL="342900" indent="-342900" defTabSz="914400">
              <a:lnSpc>
                <a:spcPct val="90000"/>
              </a:lnSpc>
              <a:spcBef>
                <a:spcPct val="20000"/>
              </a:spcBef>
              <a:buSzPct val="90000"/>
              <a:buFont typeface="Arial" pitchFamily="34" charset="0"/>
              <a:buChar char="•"/>
              <a:defRPr/>
            </a:pPr>
            <a:r>
              <a:rPr lang="en-US" sz="2400" kern="0" dirty="0">
                <a:solidFill>
                  <a:srgbClr val="FFFFFF"/>
                </a:solidFill>
                <a:latin typeface="Segoe UI Light"/>
              </a:rPr>
              <a:t>Packet processing happens on the host</a:t>
            </a:r>
          </a:p>
        </p:txBody>
      </p:sp>
    </p:spTree>
    <p:extLst>
      <p:ext uri="{BB962C8B-B14F-4D97-AF65-F5344CB8AC3E}">
        <p14:creationId xmlns:p14="http://schemas.microsoft.com/office/powerpoint/2010/main" val="135561202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78" name="Title 1"/>
          <p:cNvSpPr txBox="1">
            <a:spLocks/>
          </p:cNvSpPr>
          <p:nvPr/>
        </p:nvSpPr>
        <p:spPr>
          <a:xfrm>
            <a:off x="282083" y="144434"/>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Network Security Groups</a:t>
            </a:r>
            <a:endParaRPr kumimoji="0" lang="en-US" sz="5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79" name="Content Placeholder 2"/>
          <p:cNvSpPr txBox="1">
            <a:spLocks/>
          </p:cNvSpPr>
          <p:nvPr/>
        </p:nvSpPr>
        <p:spPr>
          <a:xfrm>
            <a:off x="412686" y="1189032"/>
            <a:ext cx="6232427" cy="4951412"/>
          </a:xfrm>
          <a:prstGeom prst="rect">
            <a:avLst/>
          </a:prstGeom>
        </p:spPr>
        <p:txBody>
          <a:bodyPr vert="horz" wrap="square" lIns="146304" tIns="91440" rIns="146304" bIns="91440" rtlCol="0">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Segment network</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5 tuple ACLs on both directions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Protect Internet and internal traffic</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Enables DMZ subnets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Associated to subnets and NICs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4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ACLs updated independent of VMs</a:t>
            </a: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endParaRPr>
          </a:p>
        </p:txBody>
      </p:sp>
      <p:sp>
        <p:nvSpPr>
          <p:cNvPr id="80" name="Rounded Rectangle 217"/>
          <p:cNvSpPr/>
          <p:nvPr/>
        </p:nvSpPr>
        <p:spPr>
          <a:xfrm>
            <a:off x="6650058" y="3928580"/>
            <a:ext cx="4784197" cy="1991068"/>
          </a:xfrm>
          <a:prstGeom prst="roundRect">
            <a:avLst>
              <a:gd name="adj" fmla="val 7613"/>
            </a:avLst>
          </a:prstGeom>
          <a:solidFill>
            <a:srgbClr val="002060"/>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a:sp3d>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FFFFFF"/>
              </a:solidFill>
              <a:effectLst/>
              <a:uLnTx/>
              <a:uFillTx/>
              <a:latin typeface="Calibri"/>
              <a:ea typeface="+mn-ea"/>
              <a:cs typeface="+mn-cs"/>
            </a:endParaRPr>
          </a:p>
        </p:txBody>
      </p:sp>
      <p:sp>
        <p:nvSpPr>
          <p:cNvPr id="81" name="TextBox 80"/>
          <p:cNvSpPr txBox="1"/>
          <p:nvPr/>
        </p:nvSpPr>
        <p:spPr>
          <a:xfrm>
            <a:off x="5535506" y="5913541"/>
            <a:ext cx="2498954" cy="523220"/>
          </a:xfrm>
          <a:prstGeom prst="rect">
            <a:avLst/>
          </a:prstGeom>
          <a:noFill/>
        </p:spPr>
        <p:txBody>
          <a:bodyPr wrap="none" rtlCol="0">
            <a:spAutoFit/>
          </a:bodyPr>
          <a:lstStyle/>
          <a:p>
            <a:pPr algn="ctr" defTabSz="914309"/>
            <a:r>
              <a:rPr lang="en-US" sz="2800" kern="0" dirty="0">
                <a:solidFill>
                  <a:srgbClr val="FFFFFF"/>
                </a:solidFill>
                <a:effectLst>
                  <a:outerShdw blurRad="38100" dist="38100" dir="2700000" algn="tl">
                    <a:srgbClr val="000000">
                      <a:alpha val="43137"/>
                    </a:srgbClr>
                  </a:outerShdw>
                </a:effectLst>
                <a:latin typeface="Calibri"/>
              </a:rPr>
              <a:t>Virtual Network</a:t>
            </a:r>
            <a:endParaRPr lang="en-US" sz="2800" kern="0" dirty="0">
              <a:solidFill>
                <a:srgbClr val="FFFFFF"/>
              </a:solidFill>
              <a:latin typeface="Calibri"/>
            </a:endParaRPr>
          </a:p>
        </p:txBody>
      </p:sp>
      <p:sp>
        <p:nvSpPr>
          <p:cNvPr id="82" name="TextBox 81"/>
          <p:cNvSpPr txBox="1"/>
          <p:nvPr/>
        </p:nvSpPr>
        <p:spPr>
          <a:xfrm>
            <a:off x="7692727" y="5492211"/>
            <a:ext cx="893310" cy="443140"/>
          </a:xfrm>
          <a:prstGeom prst="rect">
            <a:avLst/>
          </a:prstGeom>
          <a:noFill/>
        </p:spPr>
        <p:txBody>
          <a:bodyPr wrap="square" lIns="0" tIns="0" rIns="0" bIns="0" rtlCol="0" anchor="ctr">
            <a:spAutoFit/>
          </a:bodyPr>
          <a:lstStyle/>
          <a:p>
            <a:pPr algn="ctr" defTabSz="914309">
              <a:lnSpc>
                <a:spcPct val="90000"/>
              </a:lnSpc>
            </a:pPr>
            <a:r>
              <a:rPr lang="en-US" sz="1600" kern="0" dirty="0">
                <a:solidFill>
                  <a:srgbClr val="FFFFFF"/>
                </a:solidFill>
                <a:effectLst>
                  <a:outerShdw blurRad="38100" dist="38100" dir="2700000" algn="tl">
                    <a:srgbClr val="000000">
                      <a:alpha val="43137"/>
                    </a:srgbClr>
                  </a:outerShdw>
                </a:effectLst>
                <a:latin typeface="Calibri"/>
              </a:rPr>
              <a:t>Backend</a:t>
            </a:r>
          </a:p>
          <a:p>
            <a:pPr algn="ctr" defTabSz="914309">
              <a:lnSpc>
                <a:spcPct val="90000"/>
              </a:lnSpc>
            </a:pPr>
            <a:r>
              <a:rPr lang="en-US" sz="1600" kern="0" dirty="0">
                <a:solidFill>
                  <a:srgbClr val="FFFFFF"/>
                </a:solidFill>
                <a:effectLst>
                  <a:outerShdw blurRad="38100" dist="38100" dir="2700000" algn="tl">
                    <a:srgbClr val="000000">
                      <a:alpha val="43137"/>
                    </a:srgbClr>
                  </a:outerShdw>
                </a:effectLst>
                <a:latin typeface="Calibri"/>
              </a:rPr>
              <a:t>10.3/16</a:t>
            </a:r>
          </a:p>
        </p:txBody>
      </p:sp>
      <p:sp>
        <p:nvSpPr>
          <p:cNvPr id="83" name="TextBox 82"/>
          <p:cNvSpPr txBox="1"/>
          <p:nvPr/>
        </p:nvSpPr>
        <p:spPr>
          <a:xfrm>
            <a:off x="9061646" y="5492211"/>
            <a:ext cx="886518" cy="443140"/>
          </a:xfrm>
          <a:prstGeom prst="rect">
            <a:avLst/>
          </a:prstGeom>
          <a:noFill/>
        </p:spPr>
        <p:txBody>
          <a:bodyPr wrap="square" lIns="0" tIns="0" rIns="0" bIns="0" rtlCol="0" anchor="ctr">
            <a:spAutoFit/>
          </a:bodyPr>
          <a:lstStyle/>
          <a:p>
            <a:pPr algn="ctr" defTabSz="914309">
              <a:lnSpc>
                <a:spcPct val="90000"/>
              </a:lnSpc>
            </a:pPr>
            <a:r>
              <a:rPr lang="en-US" sz="1600" kern="0" dirty="0">
                <a:solidFill>
                  <a:srgbClr val="FFFFFF"/>
                </a:solidFill>
                <a:effectLst>
                  <a:outerShdw blurRad="38100" dist="38100" dir="2700000" algn="tl">
                    <a:srgbClr val="000000">
                      <a:alpha val="43137"/>
                    </a:srgbClr>
                  </a:outerShdw>
                </a:effectLst>
                <a:latin typeface="Calibri"/>
              </a:rPr>
              <a:t>Mid-tier</a:t>
            </a:r>
          </a:p>
          <a:p>
            <a:pPr algn="ctr" defTabSz="914309">
              <a:lnSpc>
                <a:spcPct val="90000"/>
              </a:lnSpc>
            </a:pPr>
            <a:r>
              <a:rPr lang="en-US" sz="1600" kern="0" dirty="0">
                <a:solidFill>
                  <a:srgbClr val="FFFFFF"/>
                </a:solidFill>
                <a:effectLst>
                  <a:outerShdw blurRad="38100" dist="38100" dir="2700000" algn="tl">
                    <a:srgbClr val="000000">
                      <a:alpha val="43137"/>
                    </a:srgbClr>
                  </a:outerShdw>
                </a:effectLst>
                <a:latin typeface="Calibri"/>
              </a:rPr>
              <a:t>10.2/16</a:t>
            </a:r>
          </a:p>
        </p:txBody>
      </p:sp>
      <p:sp>
        <p:nvSpPr>
          <p:cNvPr id="84" name="TextBox 83"/>
          <p:cNvSpPr txBox="1"/>
          <p:nvPr/>
        </p:nvSpPr>
        <p:spPr>
          <a:xfrm>
            <a:off x="10429675" y="5492211"/>
            <a:ext cx="893310" cy="443140"/>
          </a:xfrm>
          <a:prstGeom prst="rect">
            <a:avLst/>
          </a:prstGeom>
          <a:noFill/>
        </p:spPr>
        <p:txBody>
          <a:bodyPr wrap="square" lIns="0" tIns="0" rIns="0" bIns="0" rtlCol="0" anchor="ctr">
            <a:spAutoFit/>
          </a:bodyPr>
          <a:lstStyle/>
          <a:p>
            <a:pPr algn="ctr" defTabSz="914309">
              <a:lnSpc>
                <a:spcPct val="90000"/>
              </a:lnSpc>
            </a:pPr>
            <a:r>
              <a:rPr lang="en-US" sz="1600" kern="0" dirty="0">
                <a:solidFill>
                  <a:srgbClr val="FFFFFF"/>
                </a:solidFill>
                <a:effectLst>
                  <a:outerShdw blurRad="38100" dist="38100" dir="2700000" algn="tl">
                    <a:srgbClr val="000000">
                      <a:alpha val="43137"/>
                    </a:srgbClr>
                  </a:outerShdw>
                </a:effectLst>
                <a:latin typeface="Calibri"/>
              </a:rPr>
              <a:t>Frontend</a:t>
            </a:r>
          </a:p>
          <a:p>
            <a:pPr algn="ctr" defTabSz="914309">
              <a:lnSpc>
                <a:spcPct val="90000"/>
              </a:lnSpc>
            </a:pPr>
            <a:r>
              <a:rPr lang="en-US" sz="1600" kern="0" dirty="0">
                <a:solidFill>
                  <a:srgbClr val="FFFFFF"/>
                </a:solidFill>
                <a:effectLst>
                  <a:outerShdw blurRad="38100" dist="38100" dir="2700000" algn="tl">
                    <a:srgbClr val="000000">
                      <a:alpha val="43137"/>
                    </a:srgbClr>
                  </a:outerShdw>
                </a:effectLst>
                <a:latin typeface="Calibri"/>
              </a:rPr>
              <a:t>10.1/16</a:t>
            </a:r>
          </a:p>
        </p:txBody>
      </p:sp>
      <p:grpSp>
        <p:nvGrpSpPr>
          <p:cNvPr id="85" name="Group 84"/>
          <p:cNvGrpSpPr/>
          <p:nvPr/>
        </p:nvGrpSpPr>
        <p:grpSpPr>
          <a:xfrm>
            <a:off x="6757333" y="4504007"/>
            <a:ext cx="742191" cy="740134"/>
            <a:chOff x="2915928" y="2972963"/>
            <a:chExt cx="822960" cy="828366"/>
          </a:xfrm>
        </p:grpSpPr>
        <p:sp>
          <p:nvSpPr>
            <p:cNvPr id="86" name="Oval 85"/>
            <p:cNvSpPr/>
            <p:nvPr/>
          </p:nvSpPr>
          <p:spPr bwMode="auto">
            <a:xfrm>
              <a:off x="2915928" y="2972963"/>
              <a:ext cx="822960" cy="822960"/>
            </a:xfrm>
            <a:prstGeom prst="ellipse">
              <a:avLst/>
            </a:prstGeom>
            <a:solidFill>
              <a:srgbClr val="FFFFFF"/>
            </a:solidFill>
            <a:ln w="762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sp>
          <p:nvSpPr>
            <p:cNvPr id="87" name="Freeform 52"/>
            <p:cNvSpPr>
              <a:spLocks noEditPoints="1"/>
            </p:cNvSpPr>
            <p:nvPr/>
          </p:nvSpPr>
          <p:spPr bwMode="auto">
            <a:xfrm>
              <a:off x="3127123" y="3048625"/>
              <a:ext cx="400570" cy="284882"/>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rgbClr val="4F81BD"/>
            </a:solidFill>
            <a:ln>
              <a:noFill/>
            </a:ln>
            <a:extLst/>
          </p:spPr>
          <p:txBody>
            <a:bodyPr vert="horz" wrap="square" lIns="91428" tIns="45714" rIns="91428" bIns="45714" numCol="1" anchor="t" anchorCtr="0" compatLnSpc="1">
              <a:prstTxWarp prst="textNoShape">
                <a:avLst/>
              </a:prstTxWarp>
            </a:bodyPr>
            <a:lstStyle/>
            <a:p>
              <a:pPr defTabSz="914309">
                <a:defRPr/>
              </a:pPr>
              <a:endParaRPr lang="en-US" sz="2800" kern="0">
                <a:solidFill>
                  <a:srgbClr val="FFFFFF"/>
                </a:solidFill>
                <a:latin typeface="Calibri"/>
              </a:endParaRPr>
            </a:p>
          </p:txBody>
        </p:sp>
        <p:sp>
          <p:nvSpPr>
            <p:cNvPr id="88" name="TextBox 87"/>
            <p:cNvSpPr txBox="1"/>
            <p:nvPr/>
          </p:nvSpPr>
          <p:spPr>
            <a:xfrm>
              <a:off x="3038190" y="3367356"/>
              <a:ext cx="578438" cy="433973"/>
            </a:xfrm>
            <a:prstGeom prst="rect">
              <a:avLst/>
            </a:prstGeom>
            <a:noFill/>
          </p:spPr>
          <p:txBody>
            <a:bodyPr wrap="square" lIns="0" tIns="0" rIns="0" bIns="0" rtlCol="0">
              <a:spAutoFit/>
            </a:bodyPr>
            <a:lstStyle/>
            <a:p>
              <a:pPr algn="ctr" defTabSz="914309">
                <a:lnSpc>
                  <a:spcPct val="90000"/>
                </a:lnSpc>
                <a:defRPr/>
              </a:pPr>
              <a:r>
                <a:rPr lang="en-US" sz="1400" kern="0" dirty="0">
                  <a:solidFill>
                    <a:srgbClr val="0070C0"/>
                  </a:solidFill>
                  <a:latin typeface="Calibri"/>
                </a:rPr>
                <a:t>VPN GW</a:t>
              </a:r>
            </a:p>
          </p:txBody>
        </p:sp>
      </p:grpSp>
      <p:grpSp>
        <p:nvGrpSpPr>
          <p:cNvPr id="89" name="Group 88"/>
          <p:cNvGrpSpPr/>
          <p:nvPr/>
        </p:nvGrpSpPr>
        <p:grpSpPr>
          <a:xfrm>
            <a:off x="10429675" y="4262627"/>
            <a:ext cx="893310" cy="1172607"/>
            <a:chOff x="6027733" y="2131654"/>
            <a:chExt cx="660349" cy="866811"/>
          </a:xfrm>
        </p:grpSpPr>
        <p:sp>
          <p:nvSpPr>
            <p:cNvPr id="90" name="Rounded Rectangle 227"/>
            <p:cNvSpPr/>
            <p:nvPr/>
          </p:nvSpPr>
          <p:spPr bwMode="auto">
            <a:xfrm>
              <a:off x="6027733" y="2131654"/>
              <a:ext cx="660349" cy="866811"/>
            </a:xfrm>
            <a:prstGeom prst="roundRect">
              <a:avLst>
                <a:gd name="adj" fmla="val 10259"/>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grpSp>
          <p:nvGrpSpPr>
            <p:cNvPr id="91" name="Group 90"/>
            <p:cNvGrpSpPr/>
            <p:nvPr/>
          </p:nvGrpSpPr>
          <p:grpSpPr>
            <a:xfrm>
              <a:off x="6093279" y="2187723"/>
              <a:ext cx="529256" cy="754672"/>
              <a:chOff x="4045739" y="2177015"/>
              <a:chExt cx="529256" cy="754672"/>
            </a:xfrm>
          </p:grpSpPr>
          <p:pic>
            <p:nvPicPr>
              <p:cNvPr id="92" name="Picture 9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93" name="Picture 92"/>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94" name="Picture 9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nvGrpSpPr>
          <p:cNvPr id="95" name="Group 94"/>
          <p:cNvGrpSpPr/>
          <p:nvPr/>
        </p:nvGrpSpPr>
        <p:grpSpPr>
          <a:xfrm>
            <a:off x="9058250" y="4262627"/>
            <a:ext cx="893310" cy="1172607"/>
            <a:chOff x="5111286" y="2128637"/>
            <a:chExt cx="660349" cy="866811"/>
          </a:xfrm>
        </p:grpSpPr>
        <p:sp>
          <p:nvSpPr>
            <p:cNvPr id="96" name="Rounded Rectangle 233"/>
            <p:cNvSpPr/>
            <p:nvPr/>
          </p:nvSpPr>
          <p:spPr bwMode="auto">
            <a:xfrm>
              <a:off x="5111286" y="2128637"/>
              <a:ext cx="660349" cy="866811"/>
            </a:xfrm>
            <a:prstGeom prst="roundRect">
              <a:avLst>
                <a:gd name="adj" fmla="val 10259"/>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grpSp>
          <p:nvGrpSpPr>
            <p:cNvPr id="97" name="Group 96"/>
            <p:cNvGrpSpPr/>
            <p:nvPr/>
          </p:nvGrpSpPr>
          <p:grpSpPr>
            <a:xfrm>
              <a:off x="5176832" y="2184706"/>
              <a:ext cx="529256" cy="754672"/>
              <a:chOff x="4045739" y="2177015"/>
              <a:chExt cx="529256" cy="754672"/>
            </a:xfrm>
          </p:grpSpPr>
          <p:pic>
            <p:nvPicPr>
              <p:cNvPr id="98" name="Picture 97"/>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99" name="Picture 98"/>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100" name="Picture 99"/>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nvGrpSpPr>
          <p:cNvPr id="101" name="Group 100"/>
          <p:cNvGrpSpPr/>
          <p:nvPr/>
        </p:nvGrpSpPr>
        <p:grpSpPr>
          <a:xfrm>
            <a:off x="7692727" y="4262627"/>
            <a:ext cx="893310" cy="1172607"/>
            <a:chOff x="3981473" y="2128637"/>
            <a:chExt cx="660349" cy="866811"/>
          </a:xfrm>
        </p:grpSpPr>
        <p:sp>
          <p:nvSpPr>
            <p:cNvPr id="102" name="Rounded Rectangle 239"/>
            <p:cNvSpPr/>
            <p:nvPr/>
          </p:nvSpPr>
          <p:spPr bwMode="auto">
            <a:xfrm>
              <a:off x="3981473" y="2128637"/>
              <a:ext cx="660349" cy="866811"/>
            </a:xfrm>
            <a:prstGeom prst="roundRect">
              <a:avLst>
                <a:gd name="adj" fmla="val 10259"/>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grpSp>
          <p:nvGrpSpPr>
            <p:cNvPr id="103" name="Group 102"/>
            <p:cNvGrpSpPr/>
            <p:nvPr/>
          </p:nvGrpSpPr>
          <p:grpSpPr>
            <a:xfrm>
              <a:off x="4047019" y="2184706"/>
              <a:ext cx="529256" cy="754672"/>
              <a:chOff x="4045739" y="2177015"/>
              <a:chExt cx="529256" cy="754672"/>
            </a:xfrm>
          </p:grpSpPr>
          <p:pic>
            <p:nvPicPr>
              <p:cNvPr id="104" name="Picture 10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105" name="Picture 104"/>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106" name="Picture 105"/>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sp>
        <p:nvSpPr>
          <p:cNvPr id="107" name="Left-Right Arrow 244"/>
          <p:cNvSpPr/>
          <p:nvPr/>
        </p:nvSpPr>
        <p:spPr>
          <a:xfrm rot="5400000">
            <a:off x="10471283" y="3466100"/>
            <a:ext cx="1202208" cy="348816"/>
          </a:xfrm>
          <a:prstGeom prst="leftRightArrow">
            <a:avLst/>
          </a:prstGeom>
          <a:gradFill rotWithShape="1">
            <a:gsLst>
              <a:gs pos="0">
                <a:srgbClr val="C0504D">
                  <a:shade val="51000"/>
                  <a:satMod val="130000"/>
                  <a:alpha val="0"/>
                </a:srgbClr>
              </a:gs>
              <a:gs pos="5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defTabSz="914309">
              <a:defRPr/>
            </a:pPr>
            <a:endParaRPr lang="en-US" sz="2800" kern="0">
              <a:solidFill>
                <a:srgbClr val="FFFFFF"/>
              </a:solidFill>
              <a:latin typeface="Calibri"/>
            </a:endParaRPr>
          </a:p>
        </p:txBody>
      </p:sp>
      <p:grpSp>
        <p:nvGrpSpPr>
          <p:cNvPr id="108" name="Group 107"/>
          <p:cNvGrpSpPr/>
          <p:nvPr/>
        </p:nvGrpSpPr>
        <p:grpSpPr>
          <a:xfrm>
            <a:off x="10364959" y="1747548"/>
            <a:ext cx="1338978" cy="1236985"/>
            <a:chOff x="1441498" y="2335312"/>
            <a:chExt cx="1209154" cy="1117050"/>
          </a:xfrm>
        </p:grpSpPr>
        <p:sp>
          <p:nvSpPr>
            <p:cNvPr id="109" name="Oval 108"/>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defTabSz="914008" fontAlgn="base">
                <a:lnSpc>
                  <a:spcPct val="90000"/>
                </a:lnSpc>
                <a:spcBef>
                  <a:spcPct val="0"/>
                </a:spcBef>
                <a:spcAft>
                  <a:spcPct val="0"/>
                </a:spcAft>
                <a:defRPr/>
              </a:pPr>
              <a:endParaRPr lang="en-US" sz="3600" kern="0" spc="-50" dirty="0">
                <a:gradFill>
                  <a:gsLst>
                    <a:gs pos="36283">
                      <a:srgbClr val="505050"/>
                    </a:gs>
                    <a:gs pos="28000">
                      <a:srgbClr val="505050"/>
                    </a:gs>
                  </a:gsLst>
                  <a:lin ang="5400000" scaled="0"/>
                </a:gradFill>
                <a:latin typeface="Calibri"/>
              </a:endParaRPr>
            </a:p>
          </p:txBody>
        </p:sp>
        <p:sp>
          <p:nvSpPr>
            <p:cNvPr id="110" name="Freeform 247"/>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28" tIns="45714" rIns="91428" bIns="45714" numCol="1" anchor="t" anchorCtr="0" compatLnSpc="1">
              <a:prstTxWarp prst="textNoShape">
                <a:avLst/>
              </a:prstTxWarp>
            </a:bodyPr>
            <a:lstStyle/>
            <a:p>
              <a:pPr defTabSz="932410">
                <a:defRPr/>
              </a:pPr>
              <a:endParaRPr lang="en-US" sz="2800" kern="0">
                <a:solidFill>
                  <a:srgbClr val="00188F"/>
                </a:solidFill>
                <a:latin typeface="Calibri"/>
              </a:endParaRPr>
            </a:p>
          </p:txBody>
        </p:sp>
        <p:sp>
          <p:nvSpPr>
            <p:cNvPr id="111" name="TextBox 110"/>
            <p:cNvSpPr txBox="1"/>
            <p:nvPr/>
          </p:nvSpPr>
          <p:spPr>
            <a:xfrm>
              <a:off x="1441498" y="2804059"/>
              <a:ext cx="1209154" cy="566915"/>
            </a:xfrm>
            <a:prstGeom prst="rect">
              <a:avLst/>
            </a:prstGeom>
            <a:noFill/>
          </p:spPr>
          <p:txBody>
            <a:bodyPr wrap="none" lIns="182857" tIns="146285" rIns="182857" bIns="146285" rtlCol="0" anchor="ctr">
              <a:spAutoFit/>
            </a:bodyPr>
            <a:lstStyle/>
            <a:p>
              <a:pPr algn="ctr" defTabSz="932410">
                <a:lnSpc>
                  <a:spcPct val="90000"/>
                </a:lnSpc>
                <a:defRPr/>
              </a:pPr>
              <a:r>
                <a:rPr lang="en-US" sz="2400" kern="0" spc="-50" dirty="0">
                  <a:solidFill>
                    <a:srgbClr val="00188F"/>
                  </a:solidFill>
                  <a:latin typeface="Calibri"/>
                </a:rPr>
                <a:t>Internet</a:t>
              </a:r>
            </a:p>
          </p:txBody>
        </p:sp>
      </p:grpSp>
      <p:sp>
        <p:nvSpPr>
          <p:cNvPr id="112" name="Left-Right Arrow 249"/>
          <p:cNvSpPr/>
          <p:nvPr/>
        </p:nvSpPr>
        <p:spPr>
          <a:xfrm rot="5400000">
            <a:off x="6346651" y="3548977"/>
            <a:ext cx="1561248" cy="348816"/>
          </a:xfrm>
          <a:prstGeom prst="leftRightArrow">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defTabSz="914309">
              <a:defRPr/>
            </a:pPr>
            <a:endParaRPr lang="en-US" sz="2800" kern="0">
              <a:solidFill>
                <a:srgbClr val="FFFFFF"/>
              </a:solidFill>
              <a:latin typeface="Calibri"/>
            </a:endParaRPr>
          </a:p>
        </p:txBody>
      </p:sp>
      <p:grpSp>
        <p:nvGrpSpPr>
          <p:cNvPr id="113" name="Group 112"/>
          <p:cNvGrpSpPr/>
          <p:nvPr/>
        </p:nvGrpSpPr>
        <p:grpSpPr>
          <a:xfrm>
            <a:off x="7148201" y="1760687"/>
            <a:ext cx="453693" cy="1114472"/>
            <a:chOff x="10520791" y="5710226"/>
            <a:chExt cx="813223" cy="1100576"/>
          </a:xfrm>
        </p:grpSpPr>
        <p:sp>
          <p:nvSpPr>
            <p:cNvPr id="114" name="Rectangle 5"/>
            <p:cNvSpPr>
              <a:spLocks noChangeArrowheads="1"/>
            </p:cNvSpPr>
            <p:nvPr/>
          </p:nvSpPr>
          <p:spPr bwMode="auto">
            <a:xfrm>
              <a:off x="10520791" y="5710226"/>
              <a:ext cx="813223" cy="1100576"/>
            </a:xfrm>
            <a:prstGeom prst="rect">
              <a:avLst/>
            </a:prstGeom>
            <a:solidFill>
              <a:srgbClr val="00B0F0"/>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15"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16"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17"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18"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19"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0"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1"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2"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grpSp>
      <p:grpSp>
        <p:nvGrpSpPr>
          <p:cNvPr id="123" name="Group 122"/>
          <p:cNvGrpSpPr/>
          <p:nvPr/>
        </p:nvGrpSpPr>
        <p:grpSpPr>
          <a:xfrm>
            <a:off x="6781276" y="1643013"/>
            <a:ext cx="478930" cy="1176462"/>
            <a:chOff x="10520791" y="5710226"/>
            <a:chExt cx="813223" cy="1100576"/>
          </a:xfrm>
        </p:grpSpPr>
        <p:sp>
          <p:nvSpPr>
            <p:cNvPr id="124" name="Rectangle 5"/>
            <p:cNvSpPr>
              <a:spLocks noChangeArrowheads="1"/>
            </p:cNvSpPr>
            <p:nvPr/>
          </p:nvSpPr>
          <p:spPr bwMode="auto">
            <a:xfrm>
              <a:off x="10520791" y="5710226"/>
              <a:ext cx="813223" cy="1100576"/>
            </a:xfrm>
            <a:prstGeom prst="rect">
              <a:avLst/>
            </a:prstGeom>
            <a:solidFill>
              <a:srgbClr val="008EC0"/>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5"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6"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7"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8"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29"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30"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31"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sp>
          <p:nvSpPr>
            <p:cNvPr id="132"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defTabSz="932044">
                <a:defRPr/>
              </a:pPr>
              <a:endParaRPr lang="en-US" sz="2800" kern="0">
                <a:solidFill>
                  <a:srgbClr val="FFFFFF"/>
                </a:solidFill>
                <a:latin typeface="Calibri"/>
              </a:endParaRPr>
            </a:p>
          </p:txBody>
        </p:sp>
      </p:grpSp>
      <p:sp>
        <p:nvSpPr>
          <p:cNvPr id="133" name="TextBox 132"/>
          <p:cNvSpPr txBox="1"/>
          <p:nvPr/>
        </p:nvSpPr>
        <p:spPr>
          <a:xfrm>
            <a:off x="6383328" y="1207425"/>
            <a:ext cx="2786754" cy="461606"/>
          </a:xfrm>
          <a:prstGeom prst="rect">
            <a:avLst/>
          </a:prstGeom>
          <a:noFill/>
        </p:spPr>
        <p:txBody>
          <a:bodyPr wrap="none" rtlCol="0">
            <a:spAutoFit/>
          </a:bodyPr>
          <a:lstStyle/>
          <a:p>
            <a:pPr defTabSz="914309"/>
            <a:r>
              <a:rPr lang="en-US" sz="2400" kern="0" dirty="0">
                <a:solidFill>
                  <a:srgbClr val="FFFFFF"/>
                </a:solidFill>
                <a:effectLst>
                  <a:outerShdw blurRad="38100" dist="38100" dir="2700000" algn="tl">
                    <a:srgbClr val="000000">
                      <a:alpha val="43137"/>
                    </a:srgbClr>
                  </a:outerShdw>
                </a:effectLst>
                <a:latin typeface="Calibri"/>
              </a:rPr>
              <a:t>On Premises 10.0/16</a:t>
            </a:r>
            <a:endParaRPr lang="en-US" sz="2400" kern="0" dirty="0">
              <a:solidFill>
                <a:srgbClr val="FFFFFF"/>
              </a:solidFill>
              <a:latin typeface="Calibri"/>
            </a:endParaRPr>
          </a:p>
        </p:txBody>
      </p:sp>
      <p:sp>
        <p:nvSpPr>
          <p:cNvPr id="134" name="TextBox 133"/>
          <p:cNvSpPr txBox="1"/>
          <p:nvPr/>
        </p:nvSpPr>
        <p:spPr>
          <a:xfrm>
            <a:off x="5542766" y="3287720"/>
            <a:ext cx="1997681" cy="400110"/>
          </a:xfrm>
          <a:prstGeom prst="rect">
            <a:avLst/>
          </a:prstGeom>
          <a:noFill/>
        </p:spPr>
        <p:txBody>
          <a:bodyPr wrap="square" rtlCol="0">
            <a:spAutoFit/>
          </a:bodyPr>
          <a:lstStyle/>
          <a:p>
            <a:pPr algn="ctr" defTabSz="914309"/>
            <a:r>
              <a:rPr lang="en-US" sz="2000" kern="0" dirty="0">
                <a:solidFill>
                  <a:srgbClr val="FFFFFF"/>
                </a:solidFill>
                <a:effectLst>
                  <a:outerShdw blurRad="38100" dist="38100" dir="2700000" algn="tl">
                    <a:srgbClr val="000000">
                      <a:alpha val="43137"/>
                    </a:srgbClr>
                  </a:outerShdw>
                </a:effectLst>
                <a:latin typeface="Calibri"/>
              </a:rPr>
              <a:t>VPNs</a:t>
            </a:r>
          </a:p>
        </p:txBody>
      </p:sp>
      <p:cxnSp>
        <p:nvCxnSpPr>
          <p:cNvPr id="135" name="Straight Arrow Connector 134"/>
          <p:cNvCxnSpPr>
            <a:stCxn id="96" idx="3"/>
            <a:endCxn id="90" idx="1"/>
          </p:cNvCxnSpPr>
          <p:nvPr/>
        </p:nvCxnSpPr>
        <p:spPr>
          <a:xfrm>
            <a:off x="9951561" y="4848929"/>
            <a:ext cx="478115" cy="0"/>
          </a:xfrm>
          <a:prstGeom prst="straightConnector1">
            <a:avLst/>
          </a:prstGeom>
          <a:noFill/>
          <a:ln w="44450" cap="flat" cmpd="sng" algn="ctr">
            <a:solidFill>
              <a:srgbClr val="FFFFFF"/>
            </a:solidFill>
            <a:prstDash val="solid"/>
            <a:headEnd type="triangle"/>
            <a:tailEnd type="triangle"/>
          </a:ln>
          <a:effectLst/>
        </p:spPr>
      </p:cxnSp>
      <p:cxnSp>
        <p:nvCxnSpPr>
          <p:cNvPr id="136" name="Straight Arrow Connector 135"/>
          <p:cNvCxnSpPr>
            <a:stCxn id="102" idx="3"/>
            <a:endCxn id="96" idx="1"/>
          </p:cNvCxnSpPr>
          <p:nvPr/>
        </p:nvCxnSpPr>
        <p:spPr>
          <a:xfrm>
            <a:off x="8586037" y="4848929"/>
            <a:ext cx="472214" cy="0"/>
          </a:xfrm>
          <a:prstGeom prst="straightConnector1">
            <a:avLst/>
          </a:prstGeom>
          <a:noFill/>
          <a:ln w="44450" cap="flat" cmpd="sng" algn="ctr">
            <a:solidFill>
              <a:srgbClr val="FFFFFF"/>
            </a:solidFill>
            <a:prstDash val="solid"/>
            <a:headEnd type="triangle"/>
            <a:tailEnd type="triangle"/>
          </a:ln>
          <a:effectLst/>
        </p:spPr>
      </p:cxnSp>
      <p:cxnSp>
        <p:nvCxnSpPr>
          <p:cNvPr id="137" name="Elbow Connector 275"/>
          <p:cNvCxnSpPr>
            <a:stCxn id="102" idx="1"/>
          </p:cNvCxnSpPr>
          <p:nvPr/>
        </p:nvCxnSpPr>
        <p:spPr>
          <a:xfrm rot="10800000">
            <a:off x="7375047" y="2875159"/>
            <a:ext cx="317681" cy="1973770"/>
          </a:xfrm>
          <a:prstGeom prst="bentConnector2">
            <a:avLst/>
          </a:prstGeom>
          <a:noFill/>
          <a:ln w="38100" cap="flat" cmpd="sng" algn="ctr">
            <a:solidFill>
              <a:srgbClr val="DC3C00">
                <a:lumMod val="60000"/>
                <a:lumOff val="40000"/>
              </a:srgbClr>
            </a:solidFill>
            <a:prstDash val="solid"/>
            <a:headEnd type="triangle"/>
            <a:tailEnd type="triangle"/>
          </a:ln>
          <a:effectLst>
            <a:outerShdw blurRad="40000" dist="23000" dir="5400000" rotWithShape="0">
              <a:srgbClr val="000000">
                <a:alpha val="35000"/>
              </a:srgbClr>
            </a:outerShdw>
          </a:effectLst>
        </p:spPr>
      </p:cxnSp>
      <p:cxnSp>
        <p:nvCxnSpPr>
          <p:cNvPr id="138" name="Elbow Connector 276"/>
          <p:cNvCxnSpPr>
            <a:stCxn id="82" idx="2"/>
            <a:endCxn id="84" idx="2"/>
          </p:cNvCxnSpPr>
          <p:nvPr/>
        </p:nvCxnSpPr>
        <p:spPr>
          <a:xfrm rot="16200000" flipH="1">
            <a:off x="9507856" y="4566877"/>
            <a:ext cx="12698" cy="2736949"/>
          </a:xfrm>
          <a:prstGeom prst="bentConnector3">
            <a:avLst>
              <a:gd name="adj1" fmla="val 4223764"/>
            </a:avLst>
          </a:prstGeom>
          <a:noFill/>
          <a:ln w="41275" cap="flat" cmpd="sng" algn="ctr">
            <a:solidFill>
              <a:srgbClr val="FFFFFF"/>
            </a:solidFill>
            <a:prstDash val="sysDot"/>
            <a:headEnd type="triangle"/>
            <a:tailEnd type="triangle"/>
          </a:ln>
          <a:effectLst/>
        </p:spPr>
      </p:cxnSp>
      <p:grpSp>
        <p:nvGrpSpPr>
          <p:cNvPr id="139" name="Group 138"/>
          <p:cNvGrpSpPr/>
          <p:nvPr/>
        </p:nvGrpSpPr>
        <p:grpSpPr>
          <a:xfrm>
            <a:off x="9328223" y="6275705"/>
            <a:ext cx="371096" cy="371096"/>
            <a:chOff x="4687755" y="2457342"/>
            <a:chExt cx="608869" cy="608869"/>
          </a:xfrm>
          <a:solidFill>
            <a:srgbClr val="FF3399"/>
          </a:solidFill>
        </p:grpSpPr>
        <p:sp>
          <p:nvSpPr>
            <p:cNvPr id="140" name="Rectangle 139"/>
            <p:cNvSpPr/>
            <p:nvPr/>
          </p:nvSpPr>
          <p:spPr bwMode="auto">
            <a:xfrm rot="18900000">
              <a:off x="4922338"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sp>
          <p:nvSpPr>
            <p:cNvPr id="141" name="Rectangle 140"/>
            <p:cNvSpPr/>
            <p:nvPr/>
          </p:nvSpPr>
          <p:spPr bwMode="auto">
            <a:xfrm rot="2700000">
              <a:off x="4922340"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grpSp>
      <p:cxnSp>
        <p:nvCxnSpPr>
          <p:cNvPr id="142" name="Elbow Connector 280"/>
          <p:cNvCxnSpPr>
            <a:stCxn id="102" idx="0"/>
            <a:endCxn id="109" idx="2"/>
          </p:cNvCxnSpPr>
          <p:nvPr/>
        </p:nvCxnSpPr>
        <p:spPr>
          <a:xfrm rot="5400000" flipH="1" flipV="1">
            <a:off x="8329376" y="2176045"/>
            <a:ext cx="1896586" cy="2276576"/>
          </a:xfrm>
          <a:prstGeom prst="bentConnector2">
            <a:avLst/>
          </a:prstGeom>
          <a:noFill/>
          <a:ln w="41275" cap="flat" cmpd="sng" algn="ctr">
            <a:solidFill>
              <a:srgbClr val="FFFFFF"/>
            </a:solidFill>
            <a:prstDash val="sysDot"/>
            <a:headEnd type="triangle"/>
            <a:tailEnd type="triangle"/>
          </a:ln>
          <a:effectLst/>
        </p:spPr>
      </p:cxnSp>
      <p:cxnSp>
        <p:nvCxnSpPr>
          <p:cNvPr id="143" name="Elbow Connector 281"/>
          <p:cNvCxnSpPr>
            <a:stCxn id="96" idx="0"/>
            <a:endCxn id="109" idx="2"/>
          </p:cNvCxnSpPr>
          <p:nvPr/>
        </p:nvCxnSpPr>
        <p:spPr>
          <a:xfrm rot="5400000" flipH="1" flipV="1">
            <a:off x="9012138" y="2858808"/>
            <a:ext cx="1896586" cy="911053"/>
          </a:xfrm>
          <a:prstGeom prst="bentConnector2">
            <a:avLst/>
          </a:prstGeom>
          <a:noFill/>
          <a:ln w="41275" cap="flat" cmpd="sng" algn="ctr">
            <a:solidFill>
              <a:srgbClr val="FFFFFF"/>
            </a:solidFill>
            <a:prstDash val="sysDot"/>
            <a:headEnd type="triangle"/>
            <a:tailEnd type="triangle"/>
          </a:ln>
          <a:effectLst/>
        </p:spPr>
      </p:cxnSp>
      <p:grpSp>
        <p:nvGrpSpPr>
          <p:cNvPr id="144" name="Group 143"/>
          <p:cNvGrpSpPr/>
          <p:nvPr/>
        </p:nvGrpSpPr>
        <p:grpSpPr>
          <a:xfrm>
            <a:off x="7960183" y="3040122"/>
            <a:ext cx="371096" cy="371096"/>
            <a:chOff x="4687755" y="2457342"/>
            <a:chExt cx="608869" cy="608869"/>
          </a:xfrm>
          <a:solidFill>
            <a:srgbClr val="FF3399"/>
          </a:solidFill>
        </p:grpSpPr>
        <p:sp>
          <p:nvSpPr>
            <p:cNvPr id="145" name="Rectangle 144"/>
            <p:cNvSpPr/>
            <p:nvPr/>
          </p:nvSpPr>
          <p:spPr bwMode="auto">
            <a:xfrm rot="18900000">
              <a:off x="4922338"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sp>
          <p:nvSpPr>
            <p:cNvPr id="146" name="Rectangle 145"/>
            <p:cNvSpPr/>
            <p:nvPr/>
          </p:nvSpPr>
          <p:spPr bwMode="auto">
            <a:xfrm rot="2700000">
              <a:off x="4922340"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grpSp>
      <p:grpSp>
        <p:nvGrpSpPr>
          <p:cNvPr id="147" name="Group 146"/>
          <p:cNvGrpSpPr/>
          <p:nvPr/>
        </p:nvGrpSpPr>
        <p:grpSpPr>
          <a:xfrm>
            <a:off x="9328224" y="3040121"/>
            <a:ext cx="371096" cy="371096"/>
            <a:chOff x="4687755" y="2457342"/>
            <a:chExt cx="608869" cy="608869"/>
          </a:xfrm>
          <a:solidFill>
            <a:srgbClr val="FF3399"/>
          </a:solidFill>
        </p:grpSpPr>
        <p:sp>
          <p:nvSpPr>
            <p:cNvPr id="148" name="Rectangle 147"/>
            <p:cNvSpPr/>
            <p:nvPr/>
          </p:nvSpPr>
          <p:spPr bwMode="auto">
            <a:xfrm rot="18900000">
              <a:off x="4922338"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sp>
          <p:nvSpPr>
            <p:cNvPr id="149" name="Rectangle 148"/>
            <p:cNvSpPr/>
            <p:nvPr/>
          </p:nvSpPr>
          <p:spPr bwMode="auto">
            <a:xfrm rot="2700000">
              <a:off x="4922340"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4008" fontAlgn="base">
                <a:lnSpc>
                  <a:spcPct val="90000"/>
                </a:lnSpc>
                <a:spcBef>
                  <a:spcPct val="0"/>
                </a:spcBef>
                <a:spcAft>
                  <a:spcPct val="0"/>
                </a:spcAft>
                <a:defRPr/>
              </a:pPr>
              <a:endParaRPr lang="en-US" sz="3200" kern="0" spc="-50" dirty="0">
                <a:solidFill>
                  <a:srgbClr val="FFFFFF"/>
                </a:solidFill>
                <a:latin typeface="Calibri"/>
              </a:endParaRPr>
            </a:p>
          </p:txBody>
        </p:sp>
      </p:grpSp>
      <p:sp>
        <p:nvSpPr>
          <p:cNvPr id="150" name="TextBox 149"/>
          <p:cNvSpPr txBox="1"/>
          <p:nvPr/>
        </p:nvSpPr>
        <p:spPr>
          <a:xfrm>
            <a:off x="8482893" y="4232882"/>
            <a:ext cx="669009" cy="793963"/>
          </a:xfrm>
          <a:prstGeom prst="rect">
            <a:avLst/>
          </a:prstGeom>
          <a:noFill/>
        </p:spPr>
        <p:txBody>
          <a:bodyPr wrap="none" lIns="182857" tIns="146285" rIns="182857" bIns="146285" rtlCol="0">
            <a:spAutoFit/>
          </a:bodyPr>
          <a:lstStyle/>
          <a:p>
            <a:pPr marL="0" marR="0" lvl="0" indent="0" defTabSz="914309" eaLnBrk="1" fontAlgn="auto" latinLnBrk="0" hangingPunct="1">
              <a:lnSpc>
                <a:spcPct val="90000"/>
              </a:lnSpc>
              <a:spcBef>
                <a:spcPts val="0"/>
              </a:spcBef>
              <a:spcAft>
                <a:spcPts val="600"/>
              </a:spcAft>
              <a:buClrTx/>
              <a:buSzTx/>
              <a:buFontTx/>
              <a:buNone/>
              <a:tabLst/>
              <a:defRPr/>
            </a:pPr>
            <a:r>
              <a:rPr kumimoji="0" lang="en-US" sz="3600" b="1" i="0" u="none" strike="noStrike" kern="0" cap="none" spc="0" normalizeH="0" baseline="0" noProof="0" dirty="0">
                <a:ln w="12700">
                  <a:solidFill>
                    <a:srgbClr val="7FBA00"/>
                  </a:solidFill>
                  <a:prstDash val="solid"/>
                </a:ln>
                <a:pattFill prst="pct50">
                  <a:fgClr>
                    <a:srgbClr val="7FBA00"/>
                  </a:fgClr>
                  <a:bgClr>
                    <a:srgbClr val="7FBA00">
                      <a:lumMod val="20000"/>
                      <a:lumOff val="80000"/>
                    </a:srgbClr>
                  </a:bgClr>
                </a:pattFill>
                <a:effectLst>
                  <a:outerShdw dist="38100" dir="2640000" algn="bl" rotWithShape="0">
                    <a:srgbClr val="7FBA00"/>
                  </a:outerShdw>
                </a:effectLst>
                <a:uLnTx/>
                <a:uFillTx/>
              </a:rPr>
              <a:t>√</a:t>
            </a:r>
            <a:endParaRPr kumimoji="0" lang="en-US" sz="3600" b="1"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
        <p:nvSpPr>
          <p:cNvPr id="151" name="TextBox 150"/>
          <p:cNvSpPr txBox="1"/>
          <p:nvPr/>
        </p:nvSpPr>
        <p:spPr>
          <a:xfrm>
            <a:off x="9867275" y="4240471"/>
            <a:ext cx="669009" cy="793963"/>
          </a:xfrm>
          <a:prstGeom prst="rect">
            <a:avLst/>
          </a:prstGeom>
          <a:noFill/>
        </p:spPr>
        <p:txBody>
          <a:bodyPr wrap="none" lIns="182857" tIns="146285" rIns="182857" bIns="146285" rtlCol="0">
            <a:spAutoFit/>
          </a:bodyPr>
          <a:lstStyle/>
          <a:p>
            <a:pPr marL="0" marR="0" lvl="0" indent="0" defTabSz="914309" eaLnBrk="1" fontAlgn="auto" latinLnBrk="0" hangingPunct="1">
              <a:lnSpc>
                <a:spcPct val="90000"/>
              </a:lnSpc>
              <a:spcBef>
                <a:spcPts val="0"/>
              </a:spcBef>
              <a:spcAft>
                <a:spcPts val="600"/>
              </a:spcAft>
              <a:buClrTx/>
              <a:buSzTx/>
              <a:buFontTx/>
              <a:buNone/>
              <a:tabLst/>
              <a:defRPr/>
            </a:pPr>
            <a:r>
              <a:rPr kumimoji="0" lang="en-US" sz="3600" b="1" i="0" u="none" strike="noStrike" kern="0" cap="none" spc="0" normalizeH="0" baseline="0" noProof="0" dirty="0">
                <a:ln w="12700">
                  <a:solidFill>
                    <a:srgbClr val="7FBA00"/>
                  </a:solidFill>
                  <a:prstDash val="solid"/>
                </a:ln>
                <a:pattFill prst="pct50">
                  <a:fgClr>
                    <a:srgbClr val="7FBA00"/>
                  </a:fgClr>
                  <a:bgClr>
                    <a:srgbClr val="7FBA00">
                      <a:lumMod val="20000"/>
                      <a:lumOff val="80000"/>
                    </a:srgbClr>
                  </a:bgClr>
                </a:pattFill>
                <a:effectLst>
                  <a:outerShdw dist="38100" dir="2640000" algn="bl" rotWithShape="0">
                    <a:srgbClr val="7FBA00"/>
                  </a:outerShdw>
                </a:effectLst>
                <a:uLnTx/>
                <a:uFillTx/>
              </a:rPr>
              <a:t>√</a:t>
            </a:r>
            <a:endParaRPr kumimoji="0" lang="en-US" sz="3600" b="1"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
        <p:nvSpPr>
          <p:cNvPr id="152" name="TextBox 151"/>
          <p:cNvSpPr txBox="1"/>
          <p:nvPr/>
        </p:nvSpPr>
        <p:spPr>
          <a:xfrm>
            <a:off x="7231166" y="3267757"/>
            <a:ext cx="669009" cy="793963"/>
          </a:xfrm>
          <a:prstGeom prst="rect">
            <a:avLst/>
          </a:prstGeom>
          <a:noFill/>
        </p:spPr>
        <p:txBody>
          <a:bodyPr wrap="none" lIns="182857" tIns="146285" rIns="182857" bIns="146285" rtlCol="0">
            <a:spAutoFit/>
          </a:bodyPr>
          <a:lstStyle/>
          <a:p>
            <a:pPr marL="0" marR="0" lvl="0" indent="0" defTabSz="914309" eaLnBrk="1" fontAlgn="auto" latinLnBrk="0" hangingPunct="1">
              <a:lnSpc>
                <a:spcPct val="90000"/>
              </a:lnSpc>
              <a:spcBef>
                <a:spcPts val="0"/>
              </a:spcBef>
              <a:spcAft>
                <a:spcPts val="600"/>
              </a:spcAft>
              <a:buClrTx/>
              <a:buSzTx/>
              <a:buFontTx/>
              <a:buNone/>
              <a:tabLst/>
              <a:defRPr/>
            </a:pPr>
            <a:r>
              <a:rPr kumimoji="0" lang="en-US" sz="3600" b="1" i="0" u="none" strike="noStrike" kern="0" cap="none" spc="0" normalizeH="0" baseline="0" noProof="0" dirty="0">
                <a:ln w="12700">
                  <a:solidFill>
                    <a:srgbClr val="7FBA00"/>
                  </a:solidFill>
                  <a:prstDash val="solid"/>
                </a:ln>
                <a:pattFill prst="pct50">
                  <a:fgClr>
                    <a:srgbClr val="7FBA00"/>
                  </a:fgClr>
                  <a:bgClr>
                    <a:srgbClr val="7FBA00">
                      <a:lumMod val="20000"/>
                      <a:lumOff val="80000"/>
                    </a:srgbClr>
                  </a:bgClr>
                </a:pattFill>
                <a:effectLst>
                  <a:outerShdw dist="38100" dir="2640000" algn="bl" rotWithShape="0">
                    <a:srgbClr val="7FBA00"/>
                  </a:outerShdw>
                </a:effectLst>
                <a:uLnTx/>
                <a:uFillTx/>
              </a:rPr>
              <a:t>√</a:t>
            </a:r>
            <a:endParaRPr kumimoji="0" lang="en-US" sz="3600" b="1"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
        <p:nvSpPr>
          <p:cNvPr id="153" name="TextBox 152"/>
          <p:cNvSpPr txBox="1"/>
          <p:nvPr/>
        </p:nvSpPr>
        <p:spPr>
          <a:xfrm>
            <a:off x="11018225" y="3116311"/>
            <a:ext cx="669009" cy="793963"/>
          </a:xfrm>
          <a:prstGeom prst="rect">
            <a:avLst/>
          </a:prstGeom>
          <a:noFill/>
        </p:spPr>
        <p:txBody>
          <a:bodyPr wrap="none" lIns="182857" tIns="146285" rIns="182857" bIns="146285" rtlCol="0">
            <a:spAutoFit/>
          </a:bodyPr>
          <a:lstStyle/>
          <a:p>
            <a:pPr marL="0" marR="0" lvl="0" indent="0" defTabSz="914309" eaLnBrk="1" fontAlgn="auto" latinLnBrk="0" hangingPunct="1">
              <a:lnSpc>
                <a:spcPct val="90000"/>
              </a:lnSpc>
              <a:spcBef>
                <a:spcPts val="0"/>
              </a:spcBef>
              <a:spcAft>
                <a:spcPts val="600"/>
              </a:spcAft>
              <a:buClrTx/>
              <a:buSzTx/>
              <a:buFontTx/>
              <a:buNone/>
              <a:tabLst/>
              <a:defRPr/>
            </a:pPr>
            <a:r>
              <a:rPr kumimoji="0" lang="en-US" sz="3600" b="1" i="0" u="none" strike="noStrike" kern="0" cap="none" spc="0" normalizeH="0" baseline="0" noProof="0" dirty="0">
                <a:ln w="12700">
                  <a:solidFill>
                    <a:srgbClr val="7FBA00"/>
                  </a:solidFill>
                  <a:prstDash val="solid"/>
                </a:ln>
                <a:pattFill prst="pct50">
                  <a:fgClr>
                    <a:srgbClr val="7FBA00"/>
                  </a:fgClr>
                  <a:bgClr>
                    <a:srgbClr val="7FBA00">
                      <a:lumMod val="20000"/>
                      <a:lumOff val="80000"/>
                    </a:srgbClr>
                  </a:bgClr>
                </a:pattFill>
                <a:effectLst>
                  <a:outerShdw dist="38100" dir="2640000" algn="bl" rotWithShape="0">
                    <a:srgbClr val="7FBA00"/>
                  </a:outerShdw>
                </a:effectLst>
                <a:uLnTx/>
                <a:uFillTx/>
              </a:rPr>
              <a:t>√</a:t>
            </a:r>
            <a:endParaRPr kumimoji="0" lang="en-US" sz="3600" b="1"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Tree>
    <p:extLst>
      <p:ext uri="{BB962C8B-B14F-4D97-AF65-F5344CB8AC3E}">
        <p14:creationId xmlns:p14="http://schemas.microsoft.com/office/powerpoint/2010/main" val="46675919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959851" y="1426153"/>
            <a:ext cx="8686900" cy="5180035"/>
          </a:xfrm>
          <a:prstGeom prst="rect">
            <a:avLst/>
          </a:prstGeom>
          <a:solidFill>
            <a:srgbClr val="0072C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Rectangle 3"/>
          <p:cNvSpPr/>
          <p:nvPr/>
        </p:nvSpPr>
        <p:spPr bwMode="auto">
          <a:xfrm>
            <a:off x="1112228" y="5576727"/>
            <a:ext cx="8388100" cy="938022"/>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Box 4"/>
          <p:cNvSpPr txBox="1"/>
          <p:nvPr/>
        </p:nvSpPr>
        <p:spPr>
          <a:xfrm>
            <a:off x="1126566" y="5641341"/>
            <a:ext cx="1830169" cy="803904"/>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Cloud Infrastructure</a:t>
            </a:r>
          </a:p>
        </p:txBody>
      </p:sp>
      <p:sp>
        <p:nvSpPr>
          <p:cNvPr id="6" name="Rectangle 5"/>
          <p:cNvSpPr/>
          <p:nvPr/>
        </p:nvSpPr>
        <p:spPr bwMode="auto">
          <a:xfrm>
            <a:off x="2948789" y="6042364"/>
            <a:ext cx="2109689"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Compute</a:t>
            </a:r>
          </a:p>
        </p:txBody>
      </p:sp>
      <p:sp>
        <p:nvSpPr>
          <p:cNvPr id="7" name="Rectangle 6"/>
          <p:cNvSpPr/>
          <p:nvPr/>
        </p:nvSpPr>
        <p:spPr bwMode="auto">
          <a:xfrm>
            <a:off x="5121197" y="6042363"/>
            <a:ext cx="2109689"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Storage</a:t>
            </a:r>
          </a:p>
        </p:txBody>
      </p:sp>
      <p:sp>
        <p:nvSpPr>
          <p:cNvPr id="8" name="Rectangle 7"/>
          <p:cNvSpPr/>
          <p:nvPr/>
        </p:nvSpPr>
        <p:spPr bwMode="auto">
          <a:xfrm>
            <a:off x="7303826" y="6042362"/>
            <a:ext cx="2105051"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Networking</a:t>
            </a:r>
          </a:p>
        </p:txBody>
      </p:sp>
      <p:sp>
        <p:nvSpPr>
          <p:cNvPr id="9" name="Rectangle 8"/>
          <p:cNvSpPr/>
          <p:nvPr/>
        </p:nvSpPr>
        <p:spPr bwMode="auto">
          <a:xfrm>
            <a:off x="2943033" y="5643382"/>
            <a:ext cx="6460087" cy="329438"/>
          </a:xfrm>
          <a:prstGeom prst="rect">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5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Infrastructure Management</a:t>
            </a:r>
          </a:p>
        </p:txBody>
      </p:sp>
      <p:sp>
        <p:nvSpPr>
          <p:cNvPr id="10" name="Rectangle 9"/>
          <p:cNvSpPr/>
          <p:nvPr/>
        </p:nvSpPr>
        <p:spPr bwMode="auto">
          <a:xfrm>
            <a:off x="1102395" y="2938941"/>
            <a:ext cx="8397933" cy="2305271"/>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Rectangle 10"/>
          <p:cNvSpPr/>
          <p:nvPr/>
        </p:nvSpPr>
        <p:spPr bwMode="auto">
          <a:xfrm>
            <a:off x="959848" y="382979"/>
            <a:ext cx="8686902" cy="957299"/>
          </a:xfrm>
          <a:prstGeom prst="rect">
            <a:avLst/>
          </a:prstGeom>
          <a:solidFill>
            <a:srgbClr val="0072C6">
              <a:lumMod val="20000"/>
              <a:lumOff val="80000"/>
            </a:srgbClr>
          </a:solidFill>
          <a:ln w="76200"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Rectangle 11"/>
          <p:cNvSpPr/>
          <p:nvPr/>
        </p:nvSpPr>
        <p:spPr bwMode="auto">
          <a:xfrm>
            <a:off x="2945825" y="4759351"/>
            <a:ext cx="6460087" cy="392740"/>
          </a:xfrm>
          <a:prstGeom prst="rect">
            <a:avLst/>
          </a:prstGeom>
          <a:solidFill>
            <a:srgbClr val="3D6546"/>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Foundational Services</a:t>
            </a:r>
          </a:p>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0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Compute | Storage | Networking</a:t>
            </a:r>
            <a:endParaRPr kumimoji="0" lang="en-US" sz="11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
        <p:nvSpPr>
          <p:cNvPr id="13" name="Rectangle 12"/>
          <p:cNvSpPr/>
          <p:nvPr/>
        </p:nvSpPr>
        <p:spPr bwMode="auto">
          <a:xfrm>
            <a:off x="2943033" y="3604424"/>
            <a:ext cx="6460088" cy="426403"/>
          </a:xfrm>
          <a:prstGeom prst="rect">
            <a:avLst/>
          </a:prstGeom>
          <a:solidFill>
            <a:srgbClr val="68217A">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Additional Services</a:t>
            </a:r>
          </a:p>
        </p:txBody>
      </p:sp>
      <p:sp>
        <p:nvSpPr>
          <p:cNvPr id="14" name="Rectangle 13"/>
          <p:cNvSpPr/>
          <p:nvPr/>
        </p:nvSpPr>
        <p:spPr bwMode="auto">
          <a:xfrm>
            <a:off x="2956735" y="3104936"/>
            <a:ext cx="6446386" cy="441798"/>
          </a:xfrm>
          <a:prstGeom prst="rect">
            <a:avLst/>
          </a:prstGeom>
          <a:solidFill>
            <a:srgbClr val="E81123">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Core Services</a:t>
            </a:r>
          </a:p>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0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Identity | Subscriptions | RBAC | Gallery | Metrics | Usage</a:t>
            </a:r>
          </a:p>
        </p:txBody>
      </p:sp>
      <p:sp>
        <p:nvSpPr>
          <p:cNvPr id="15" name="Up-Down Arrow 130"/>
          <p:cNvSpPr/>
          <p:nvPr/>
        </p:nvSpPr>
        <p:spPr bwMode="auto">
          <a:xfrm>
            <a:off x="8809206" y="3399437"/>
            <a:ext cx="228567" cy="347196"/>
          </a:xfrm>
          <a:prstGeom prst="upDownArrow">
            <a:avLst/>
          </a:prstGeom>
          <a:solidFill>
            <a:srgbClr val="00BCF2">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TextBox 16"/>
          <p:cNvSpPr txBox="1"/>
          <p:nvPr/>
        </p:nvSpPr>
        <p:spPr>
          <a:xfrm>
            <a:off x="1126567" y="3920193"/>
            <a:ext cx="1816465" cy="1058166"/>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Extensible Service Framework</a:t>
            </a:r>
          </a:p>
        </p:txBody>
      </p:sp>
      <p:sp>
        <p:nvSpPr>
          <p:cNvPr id="18" name="Rectangle 17"/>
          <p:cNvSpPr/>
          <p:nvPr/>
        </p:nvSpPr>
        <p:spPr bwMode="auto">
          <a:xfrm>
            <a:off x="1090657" y="1512236"/>
            <a:ext cx="8414999" cy="631182"/>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TextBox 18"/>
          <p:cNvSpPr txBox="1"/>
          <p:nvPr/>
        </p:nvSpPr>
        <p:spPr>
          <a:xfrm>
            <a:off x="1105523" y="1449819"/>
            <a:ext cx="1837509" cy="803904"/>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End User Experiences</a:t>
            </a:r>
          </a:p>
        </p:txBody>
      </p:sp>
      <p:sp>
        <p:nvSpPr>
          <p:cNvPr id="20" name="TextBox 19"/>
          <p:cNvSpPr txBox="1"/>
          <p:nvPr/>
        </p:nvSpPr>
        <p:spPr>
          <a:xfrm>
            <a:off x="1065671" y="362089"/>
            <a:ext cx="1929022" cy="1064713"/>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0072C6"/>
                </a:solidFill>
                <a:effectLst/>
                <a:uLnTx/>
                <a:uFillTx/>
                <a:latin typeface="Segoe UI Light" panose="020B0502040204020203" pitchFamily="34" charset="0"/>
                <a:ea typeface="+mn-ea"/>
                <a:cs typeface="Segoe UI Light" panose="020B0502040204020203" pitchFamily="34" charset="0"/>
              </a:rPr>
              <a:t>Guest Workload Resources</a:t>
            </a:r>
          </a:p>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199" b="0" i="0" u="none" strike="noStrike" kern="1200" cap="none" spc="0" normalizeH="0" baseline="0" noProof="0" dirty="0">
                <a:ln>
                  <a:noFill/>
                </a:ln>
                <a:solidFill>
                  <a:srgbClr val="0072C6"/>
                </a:solidFill>
                <a:effectLst/>
                <a:uLnTx/>
                <a:uFillTx/>
                <a:latin typeface="Segoe UI Light" panose="020B0502040204020203" pitchFamily="34" charset="0"/>
                <a:ea typeface="+mn-ea"/>
                <a:cs typeface="Segoe UI Light" panose="020B0502040204020203" pitchFamily="34" charset="0"/>
              </a:rPr>
              <a:t>(IaaS + PaaS)</a:t>
            </a:r>
          </a:p>
        </p:txBody>
      </p:sp>
      <p:sp>
        <p:nvSpPr>
          <p:cNvPr id="22" name="Rectangle 21"/>
          <p:cNvSpPr/>
          <p:nvPr/>
        </p:nvSpPr>
        <p:spPr bwMode="auto">
          <a:xfrm>
            <a:off x="2949885" y="1625221"/>
            <a:ext cx="6427982" cy="421878"/>
          </a:xfrm>
          <a:prstGeom prst="rect">
            <a:avLst/>
          </a:prstGeom>
          <a:solidFill>
            <a:srgbClr val="00205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Azure Portal | Developer Tools (MSFT &amp; Open Source)</a:t>
            </a:r>
          </a:p>
        </p:txBody>
      </p:sp>
      <p:sp>
        <p:nvSpPr>
          <p:cNvPr id="23" name="Rectangle 22"/>
          <p:cNvSpPr/>
          <p:nvPr/>
        </p:nvSpPr>
        <p:spPr bwMode="auto">
          <a:xfrm>
            <a:off x="1096675" y="2243727"/>
            <a:ext cx="8414999" cy="631182"/>
          </a:xfrm>
          <a:prstGeom prst="rect">
            <a:avLst/>
          </a:prstGeom>
          <a:solidFill>
            <a:srgbClr val="0072C6">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Rectangle 23"/>
          <p:cNvSpPr/>
          <p:nvPr/>
        </p:nvSpPr>
        <p:spPr bwMode="auto">
          <a:xfrm>
            <a:off x="2955902" y="2356712"/>
            <a:ext cx="6427982" cy="421878"/>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Azure Resource Manager</a:t>
            </a:r>
          </a:p>
        </p:txBody>
      </p:sp>
      <p:sp>
        <p:nvSpPr>
          <p:cNvPr id="25" name="TextBox 24"/>
          <p:cNvSpPr txBox="1"/>
          <p:nvPr/>
        </p:nvSpPr>
        <p:spPr>
          <a:xfrm>
            <a:off x="1111540" y="2179695"/>
            <a:ext cx="1883153" cy="793979"/>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Azure Resource Model</a:t>
            </a:r>
          </a:p>
        </p:txBody>
      </p:sp>
      <p:sp>
        <p:nvSpPr>
          <p:cNvPr id="26" name="TextBox 25"/>
          <p:cNvSpPr txBox="1"/>
          <p:nvPr/>
        </p:nvSpPr>
        <p:spPr>
          <a:xfrm>
            <a:off x="3347920" y="747031"/>
            <a:ext cx="1684253" cy="718515"/>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Virtual Machines</a:t>
            </a:r>
          </a:p>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04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(Linux or Windows)</a:t>
            </a:r>
          </a:p>
        </p:txBody>
      </p:sp>
      <p:sp>
        <p:nvSpPr>
          <p:cNvPr id="27" name="TextBox 26"/>
          <p:cNvSpPr txBox="1"/>
          <p:nvPr/>
        </p:nvSpPr>
        <p:spPr>
          <a:xfrm>
            <a:off x="6690638" y="303833"/>
            <a:ext cx="1684253" cy="719673"/>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BE65B1"/>
                </a:solidFill>
                <a:effectLst/>
                <a:uLnTx/>
                <a:uFillTx/>
                <a:latin typeface="Segoe UI Light" panose="020B0502040204020203" pitchFamily="34" charset="0"/>
                <a:ea typeface="+mn-ea"/>
                <a:cs typeface="Segoe UI Light" panose="020B0502040204020203" pitchFamily="34" charset="0"/>
              </a:rPr>
              <a:t>Websites</a:t>
            </a:r>
          </a:p>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049" b="0" i="0" u="none" strike="noStrike" kern="1200" cap="none" spc="0" normalizeH="0" baseline="0" noProof="0" dirty="0">
                <a:ln>
                  <a:noFill/>
                </a:ln>
                <a:solidFill>
                  <a:srgbClr val="BE65B1"/>
                </a:solidFill>
                <a:effectLst/>
                <a:uLnTx/>
                <a:uFillTx/>
                <a:latin typeface="Segoe UI Light" panose="020B0502040204020203" pitchFamily="34" charset="0"/>
                <a:ea typeface="+mn-ea"/>
                <a:cs typeface="Segoe UI Light" panose="020B0502040204020203" pitchFamily="34" charset="0"/>
              </a:rPr>
              <a:t>(.NET, PHP, Python … )</a:t>
            </a:r>
          </a:p>
        </p:txBody>
      </p:sp>
      <p:sp>
        <p:nvSpPr>
          <p:cNvPr id="28" name="TextBox 27"/>
          <p:cNvSpPr txBox="1"/>
          <p:nvPr/>
        </p:nvSpPr>
        <p:spPr>
          <a:xfrm>
            <a:off x="5559872" y="884169"/>
            <a:ext cx="1684253" cy="489253"/>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Virtual Networks</a:t>
            </a:r>
            <a:endParaRPr kumimoji="0" lang="en-US" sz="104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endParaRPr>
          </a:p>
        </p:txBody>
      </p:sp>
      <p:sp>
        <p:nvSpPr>
          <p:cNvPr id="29" name="TextBox 28"/>
          <p:cNvSpPr txBox="1"/>
          <p:nvPr/>
        </p:nvSpPr>
        <p:spPr>
          <a:xfrm>
            <a:off x="7779801" y="746698"/>
            <a:ext cx="1684253" cy="690637"/>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B957D2"/>
                </a:solidFill>
                <a:effectLst/>
                <a:uLnTx/>
                <a:uFillTx/>
                <a:latin typeface="Segoe UI Light" panose="020B0502040204020203" pitchFamily="34" charset="0"/>
                <a:ea typeface="+mn-ea"/>
                <a:cs typeface="Segoe UI Light" panose="020B0502040204020203" pitchFamily="34" charset="0"/>
              </a:rPr>
              <a:t>Service Fabric Clusters</a:t>
            </a:r>
            <a:endParaRPr kumimoji="0" lang="en-US" sz="1049" b="0" i="0" u="none" strike="noStrike" kern="1200" cap="none" spc="0" normalizeH="0" baseline="0" noProof="0" dirty="0">
              <a:ln>
                <a:noFill/>
              </a:ln>
              <a:solidFill>
                <a:srgbClr val="B957D2"/>
              </a:solidFill>
              <a:effectLst/>
              <a:uLnTx/>
              <a:uFillTx/>
              <a:latin typeface="Segoe UI Light" panose="020B0502040204020203" pitchFamily="34" charset="0"/>
              <a:ea typeface="+mn-ea"/>
              <a:cs typeface="Segoe UI Light" panose="020B0502040204020203" pitchFamily="34" charset="0"/>
            </a:endParaRPr>
          </a:p>
        </p:txBody>
      </p:sp>
      <p:sp>
        <p:nvSpPr>
          <p:cNvPr id="30" name="TextBox 29"/>
          <p:cNvSpPr txBox="1"/>
          <p:nvPr/>
        </p:nvSpPr>
        <p:spPr>
          <a:xfrm>
            <a:off x="4738577" y="296897"/>
            <a:ext cx="1245558" cy="690637"/>
          </a:xfrm>
          <a:prstGeom prst="rect">
            <a:avLst/>
          </a:prstGeom>
          <a:noFill/>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139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rPr>
              <a:t>Storage Blobs</a:t>
            </a:r>
            <a:endParaRPr kumimoji="0" lang="en-US" sz="1049" b="0" i="0" u="none" strike="noStrike" kern="1200" cap="none" spc="0" normalizeH="0" baseline="0" noProof="0" dirty="0">
              <a:ln>
                <a:noFill/>
              </a:ln>
              <a:solidFill>
                <a:srgbClr val="3D6546"/>
              </a:solidFill>
              <a:effectLst/>
              <a:uLnTx/>
              <a:uFillTx/>
              <a:latin typeface="Segoe UI Light" panose="020B0502040204020203" pitchFamily="34" charset="0"/>
              <a:ea typeface="+mn-ea"/>
              <a:cs typeface="Segoe UI Light" panose="020B0502040204020203" pitchFamily="34" charset="0"/>
            </a:endParaRPr>
          </a:p>
        </p:txBody>
      </p:sp>
      <p:pic>
        <p:nvPicPr>
          <p:cNvPr id="31" name="Picture 30"/>
          <p:cNvPicPr>
            <a:picLocks noChangeAspect="1"/>
          </p:cNvPicPr>
          <p:nvPr/>
        </p:nvPicPr>
        <p:blipFill>
          <a:blip r:embed="rId2" cstate="print">
            <a:duotone>
              <a:prstClr val="black"/>
              <a:srgbClr val="00B050">
                <a:tint val="45000"/>
                <a:satMod val="400000"/>
              </a:srgbClr>
            </a:duotone>
            <a:extLst>
              <a:ext uri="{28A0092B-C50C-407E-A947-70E740481C1C}">
                <a14:useLocalDpi xmlns:a14="http://schemas.microsoft.com/office/drawing/2010/main" val="0"/>
              </a:ext>
            </a:extLst>
          </a:blip>
          <a:stretch>
            <a:fillRect/>
          </a:stretch>
        </p:blipFill>
        <p:spPr>
          <a:xfrm>
            <a:off x="3953271" y="479433"/>
            <a:ext cx="380761" cy="380762"/>
          </a:xfrm>
          <a:prstGeom prst="rect">
            <a:avLst/>
          </a:prstGeom>
          <a:ln>
            <a:noFill/>
          </a:ln>
        </p:spPr>
      </p:pic>
      <p:pic>
        <p:nvPicPr>
          <p:cNvPr id="32" name="Picture 31"/>
          <p:cNvPicPr>
            <a:picLocks noChangeAspect="1"/>
          </p:cNvPicPr>
          <p:nvPr/>
        </p:nvPicPr>
        <p:blipFill>
          <a:blip r:embed="rId3" cstate="print">
            <a:duotone>
              <a:prstClr val="black"/>
              <a:srgbClr val="00BCF2">
                <a:tint val="45000"/>
                <a:satMod val="400000"/>
              </a:srgbClr>
            </a:duotone>
            <a:extLst>
              <a:ext uri="{28A0092B-C50C-407E-A947-70E740481C1C}">
                <a14:useLocalDpi xmlns:a14="http://schemas.microsoft.com/office/drawing/2010/main" val="0"/>
              </a:ext>
            </a:extLst>
          </a:blip>
          <a:stretch>
            <a:fillRect/>
          </a:stretch>
        </p:blipFill>
        <p:spPr>
          <a:xfrm>
            <a:off x="6198896" y="452029"/>
            <a:ext cx="504829" cy="504833"/>
          </a:xfrm>
          <a:prstGeom prst="rect">
            <a:avLst/>
          </a:prstGeom>
        </p:spPr>
      </p:pic>
      <p:pic>
        <p:nvPicPr>
          <p:cNvPr id="33" name="Picture 32"/>
          <p:cNvPicPr>
            <a:picLocks noChangeAspect="1"/>
          </p:cNvPicPr>
          <p:nvPr/>
        </p:nvPicPr>
        <p:blipFill>
          <a:blip r:embed="rId4" cstate="print">
            <a:duotone>
              <a:srgbClr val="B4009E">
                <a:shade val="45000"/>
                <a:satMod val="135000"/>
              </a:srgbClr>
              <a:prstClr val="white"/>
            </a:duotone>
            <a:extLst>
              <a:ext uri="{28A0092B-C50C-407E-A947-70E740481C1C}">
                <a14:useLocalDpi xmlns:a14="http://schemas.microsoft.com/office/drawing/2010/main" val="0"/>
              </a:ext>
            </a:extLst>
          </a:blip>
          <a:stretch>
            <a:fillRect/>
          </a:stretch>
        </p:blipFill>
        <p:spPr>
          <a:xfrm>
            <a:off x="7333604" y="911890"/>
            <a:ext cx="398321" cy="398322"/>
          </a:xfrm>
          <a:prstGeom prst="rect">
            <a:avLst/>
          </a:prstGeom>
          <a:ln>
            <a:noFill/>
          </a:ln>
        </p:spPr>
      </p:pic>
      <p:sp>
        <p:nvSpPr>
          <p:cNvPr id="34" name="Freeform 151"/>
          <p:cNvSpPr/>
          <p:nvPr/>
        </p:nvSpPr>
        <p:spPr bwMode="auto">
          <a:xfrm>
            <a:off x="8364870" y="468854"/>
            <a:ext cx="440817" cy="403710"/>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rgbClr val="B957D2"/>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pic>
        <p:nvPicPr>
          <p:cNvPr id="35" name="Picture 34" descr="Storage blob.png"/>
          <p:cNvPicPr>
            <a:picLocks noChangeAspect="1"/>
          </p:cNvPicPr>
          <p:nvPr/>
        </p:nvPicPr>
        <p:blipFill>
          <a:blip r:embed="rId5" cstate="print">
            <a:duotone>
              <a:prstClr val="black"/>
              <a:srgbClr val="00BCF2">
                <a:tint val="45000"/>
                <a:satMod val="400000"/>
              </a:srgbClr>
            </a:duotone>
            <a:extLst>
              <a:ext uri="{28A0092B-C50C-407E-A947-70E740481C1C}">
                <a14:useLocalDpi xmlns:a14="http://schemas.microsoft.com/office/drawing/2010/main" val="0"/>
              </a:ext>
            </a:extLst>
          </a:blip>
          <a:stretch>
            <a:fillRect/>
          </a:stretch>
        </p:blipFill>
        <p:spPr>
          <a:xfrm>
            <a:off x="5176065" y="893940"/>
            <a:ext cx="381342" cy="381344"/>
          </a:xfrm>
          <a:prstGeom prst="rect">
            <a:avLst/>
          </a:prstGeom>
        </p:spPr>
      </p:pic>
      <p:sp>
        <p:nvSpPr>
          <p:cNvPr id="39" name="TextBox 38"/>
          <p:cNvSpPr txBox="1"/>
          <p:nvPr/>
        </p:nvSpPr>
        <p:spPr>
          <a:xfrm rot="16200000">
            <a:off x="-1341541" y="3956422"/>
            <a:ext cx="3319201" cy="572340"/>
          </a:xfrm>
          <a:prstGeom prst="rect">
            <a:avLst/>
          </a:prstGeom>
          <a:noFill/>
          <a:ln>
            <a:noFill/>
          </a:ln>
        </p:spPr>
        <p:txBody>
          <a:bodyPr wrap="square" lIns="182828" tIns="146262" rIns="182828" bIns="146262" rtlCol="0">
            <a:spAutoFit/>
          </a:bodyPr>
          <a:lstStyle/>
          <a:p>
            <a:pPr marL="0" marR="0" lvl="0" indent="0" algn="ctr" defTabSz="932384" rtl="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Light" panose="020B0502040204020203" pitchFamily="34" charset="0"/>
                <a:ea typeface="+mn-ea"/>
                <a:cs typeface="Segoe UI Light" panose="020B0502040204020203" pitchFamily="34" charset="0"/>
              </a:rPr>
              <a:t>Azure | Azure Stack</a:t>
            </a:r>
          </a:p>
        </p:txBody>
      </p:sp>
      <p:sp>
        <p:nvSpPr>
          <p:cNvPr id="40" name="Left Brace 39"/>
          <p:cNvSpPr/>
          <p:nvPr/>
        </p:nvSpPr>
        <p:spPr>
          <a:xfrm>
            <a:off x="604229" y="2070310"/>
            <a:ext cx="331329" cy="4298616"/>
          </a:xfrm>
          <a:prstGeom prst="leftBrace">
            <a:avLst>
              <a:gd name="adj1" fmla="val 91690"/>
              <a:gd name="adj2" fmla="val 50000"/>
            </a:avLst>
          </a:prstGeom>
          <a:noFill/>
          <a:ln w="9525" cap="flat" cmpd="sng" algn="ctr">
            <a:solidFill>
              <a:schemeClr val="tx2"/>
            </a:solidFill>
            <a:prstDash val="solid"/>
            <a:headEnd type="none"/>
            <a:tailEnd type="none"/>
          </a:ln>
          <a:effectLst/>
        </p:spPr>
        <p:txBody>
          <a:bodyPr rtlCol="0" anchor="ctr"/>
          <a:lstStyle/>
          <a:p>
            <a:pPr marL="0" marR="0" lvl="0" indent="0" algn="ctr"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Segoe UI"/>
              <a:ea typeface="+mn-ea"/>
              <a:cs typeface="+mn-cs"/>
            </a:endParaRPr>
          </a:p>
        </p:txBody>
      </p:sp>
      <p:sp>
        <p:nvSpPr>
          <p:cNvPr id="2" name="Rectangle 1"/>
          <p:cNvSpPr/>
          <p:nvPr/>
        </p:nvSpPr>
        <p:spPr bwMode="auto">
          <a:xfrm>
            <a:off x="959849" y="382980"/>
            <a:ext cx="8686901" cy="980316"/>
          </a:xfrm>
          <a:prstGeom prst="rect">
            <a:avLst/>
          </a:prstGeom>
          <a:noFill/>
          <a:ln w="28575">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41" name="Rectangle 40"/>
          <p:cNvSpPr/>
          <p:nvPr/>
        </p:nvSpPr>
        <p:spPr bwMode="auto">
          <a:xfrm>
            <a:off x="2943032" y="4759350"/>
            <a:ext cx="6460088" cy="392741"/>
          </a:xfrm>
          <a:prstGeom prst="rect">
            <a:avLst/>
          </a:prstGeom>
          <a:noFill/>
          <a:ln w="28575">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16" name="Up-Down Arrow 131"/>
          <p:cNvSpPr/>
          <p:nvPr/>
        </p:nvSpPr>
        <p:spPr bwMode="auto">
          <a:xfrm>
            <a:off x="8814362" y="3879249"/>
            <a:ext cx="228567" cy="1020061"/>
          </a:xfrm>
          <a:prstGeom prst="upDownArrow">
            <a:avLst/>
          </a:prstGeom>
          <a:solidFill>
            <a:srgbClr val="00BCF2">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Up-Down Arrow 153"/>
          <p:cNvSpPr/>
          <p:nvPr/>
        </p:nvSpPr>
        <p:spPr bwMode="auto">
          <a:xfrm>
            <a:off x="3082418" y="3879249"/>
            <a:ext cx="228567" cy="1026971"/>
          </a:xfrm>
          <a:prstGeom prst="upDownArrow">
            <a:avLst/>
          </a:prstGeom>
          <a:solidFill>
            <a:srgbClr val="00BCF2">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2" name="Rectangle 41"/>
          <p:cNvSpPr/>
          <p:nvPr/>
        </p:nvSpPr>
        <p:spPr bwMode="auto">
          <a:xfrm>
            <a:off x="1105522" y="5579253"/>
            <a:ext cx="8394805" cy="935496"/>
          </a:xfrm>
          <a:prstGeom prst="rect">
            <a:avLst/>
          </a:prstGeom>
          <a:noFill/>
          <a:ln w="28575">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Tree>
    <p:extLst>
      <p:ext uri="{BB962C8B-B14F-4D97-AF65-F5344CB8AC3E}">
        <p14:creationId xmlns:p14="http://schemas.microsoft.com/office/powerpoint/2010/main" val="358144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1000"/>
                                        <p:tgtEl>
                                          <p:spTgt spid="13"/>
                                        </p:tgtEl>
                                      </p:cBhvr>
                                    </p:animEffect>
                                    <p:set>
                                      <p:cBhvr>
                                        <p:cTn id="7" dur="1" fill="hold">
                                          <p:stCondLst>
                                            <p:cond delay="999"/>
                                          </p:stCondLst>
                                        </p:cTn>
                                        <p:tgtEl>
                                          <p:spTgt spid="1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00"/>
                                        <p:tgtEl>
                                          <p:spTgt spid="14"/>
                                        </p:tgtEl>
                                      </p:cBhvr>
                                    </p:animEffect>
                                    <p:set>
                                      <p:cBhvr>
                                        <p:cTn id="10" dur="1" fill="hold">
                                          <p:stCondLst>
                                            <p:cond delay="999"/>
                                          </p:stCondLst>
                                        </p:cTn>
                                        <p:tgtEl>
                                          <p:spTgt spid="1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1000"/>
                                        <p:tgtEl>
                                          <p:spTgt spid="15"/>
                                        </p:tgtEl>
                                      </p:cBhvr>
                                    </p:animEffect>
                                    <p:set>
                                      <p:cBhvr>
                                        <p:cTn id="13" dur="1" fill="hold">
                                          <p:stCondLst>
                                            <p:cond delay="999"/>
                                          </p:stCondLst>
                                        </p:cTn>
                                        <p:tgtEl>
                                          <p:spTgt spid="1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1000"/>
                                        <p:tgtEl>
                                          <p:spTgt spid="18"/>
                                        </p:tgtEl>
                                      </p:cBhvr>
                                    </p:animEffect>
                                    <p:set>
                                      <p:cBhvr>
                                        <p:cTn id="16" dur="1" fill="hold">
                                          <p:stCondLst>
                                            <p:cond delay="999"/>
                                          </p:stCondLst>
                                        </p:cTn>
                                        <p:tgtEl>
                                          <p:spTgt spid="1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1000"/>
                                        <p:tgtEl>
                                          <p:spTgt spid="19"/>
                                        </p:tgtEl>
                                      </p:cBhvr>
                                    </p:animEffect>
                                    <p:set>
                                      <p:cBhvr>
                                        <p:cTn id="19" dur="1" fill="hold">
                                          <p:stCondLst>
                                            <p:cond delay="999"/>
                                          </p:stCondLst>
                                        </p:cTn>
                                        <p:tgtEl>
                                          <p:spTgt spid="19"/>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1000"/>
                                        <p:tgtEl>
                                          <p:spTgt spid="22"/>
                                        </p:tgtEl>
                                      </p:cBhvr>
                                    </p:animEffect>
                                    <p:set>
                                      <p:cBhvr>
                                        <p:cTn id="22" dur="1" fill="hold">
                                          <p:stCondLst>
                                            <p:cond delay="999"/>
                                          </p:stCondLst>
                                        </p:cTn>
                                        <p:tgtEl>
                                          <p:spTgt spid="2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1000"/>
                                        <p:tgtEl>
                                          <p:spTgt spid="23"/>
                                        </p:tgtEl>
                                      </p:cBhvr>
                                    </p:animEffect>
                                    <p:set>
                                      <p:cBhvr>
                                        <p:cTn id="25" dur="1" fill="hold">
                                          <p:stCondLst>
                                            <p:cond delay="999"/>
                                          </p:stCondLst>
                                        </p:cTn>
                                        <p:tgtEl>
                                          <p:spTgt spid="23"/>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1000"/>
                                        <p:tgtEl>
                                          <p:spTgt spid="24"/>
                                        </p:tgtEl>
                                      </p:cBhvr>
                                    </p:animEffect>
                                    <p:set>
                                      <p:cBhvr>
                                        <p:cTn id="28" dur="1" fill="hold">
                                          <p:stCondLst>
                                            <p:cond delay="999"/>
                                          </p:stCondLst>
                                        </p:cTn>
                                        <p:tgtEl>
                                          <p:spTgt spid="24"/>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1000"/>
                                        <p:tgtEl>
                                          <p:spTgt spid="25"/>
                                        </p:tgtEl>
                                      </p:cBhvr>
                                    </p:animEffect>
                                    <p:set>
                                      <p:cBhvr>
                                        <p:cTn id="31" dur="1" fill="hold">
                                          <p:stCondLst>
                                            <p:cond delay="999"/>
                                          </p:stCondLst>
                                        </p:cTn>
                                        <p:tgtEl>
                                          <p:spTgt spid="25"/>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1000"/>
                                        <p:tgtEl>
                                          <p:spTgt spid="36"/>
                                        </p:tgtEl>
                                      </p:cBhvr>
                                    </p:animEffect>
                                    <p:set>
                                      <p:cBhvr>
                                        <p:cTn id="34" dur="1" fill="hold">
                                          <p:stCondLst>
                                            <p:cond delay="999"/>
                                          </p:stCondLst>
                                        </p:cTn>
                                        <p:tgtEl>
                                          <p:spTgt spid="36"/>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1000"/>
                                        <p:tgtEl>
                                          <p:spTgt spid="16"/>
                                        </p:tgtEl>
                                      </p:cBhvr>
                                    </p:animEffect>
                                    <p:set>
                                      <p:cBhvr>
                                        <p:cTn id="37" dur="1" fill="hold">
                                          <p:stCondLst>
                                            <p:cond delay="999"/>
                                          </p:stCondLst>
                                        </p:cTn>
                                        <p:tgtEl>
                                          <p:spTgt spid="16"/>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1000"/>
                                        <p:tgtEl>
                                          <p:spTgt spid="39"/>
                                        </p:tgtEl>
                                      </p:cBhvr>
                                    </p:animEffect>
                                    <p:set>
                                      <p:cBhvr>
                                        <p:cTn id="40" dur="1" fill="hold">
                                          <p:stCondLst>
                                            <p:cond delay="999"/>
                                          </p:stCondLst>
                                        </p:cTn>
                                        <p:tgtEl>
                                          <p:spTgt spid="39"/>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1000"/>
                                        <p:tgtEl>
                                          <p:spTgt spid="40"/>
                                        </p:tgtEl>
                                      </p:cBhvr>
                                    </p:animEffect>
                                    <p:set>
                                      <p:cBhvr>
                                        <p:cTn id="43" dur="1" fill="hold">
                                          <p:stCondLst>
                                            <p:cond delay="999"/>
                                          </p:stCondLst>
                                        </p:cTn>
                                        <p:tgtEl>
                                          <p:spTgt spid="40"/>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1000"/>
                                        <p:tgtEl>
                                          <p:spTgt spid="6"/>
                                        </p:tgtEl>
                                      </p:cBhvr>
                                    </p:animEffect>
                                    <p:set>
                                      <p:cBhvr>
                                        <p:cTn id="46" dur="1" fill="hold">
                                          <p:stCondLst>
                                            <p:cond delay="999"/>
                                          </p:stCondLst>
                                        </p:cTn>
                                        <p:tgtEl>
                                          <p:spTgt spid="6"/>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1000"/>
                                        <p:tgtEl>
                                          <p:spTgt spid="7"/>
                                        </p:tgtEl>
                                      </p:cBhvr>
                                    </p:animEffect>
                                    <p:set>
                                      <p:cBhvr>
                                        <p:cTn id="49" dur="1" fill="hold">
                                          <p:stCondLst>
                                            <p:cond delay="999"/>
                                          </p:stCondLst>
                                        </p:cTn>
                                        <p:tgtEl>
                                          <p:spTgt spid="7"/>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1000"/>
                                        <p:tgtEl>
                                          <p:spTgt spid="8"/>
                                        </p:tgtEl>
                                      </p:cBhvr>
                                    </p:animEffect>
                                    <p:set>
                                      <p:cBhvr>
                                        <p:cTn id="52" dur="1" fill="hold">
                                          <p:stCondLst>
                                            <p:cond delay="999"/>
                                          </p:stCondLst>
                                        </p:cTn>
                                        <p:tgtEl>
                                          <p:spTgt spid="8"/>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1000"/>
                                        <p:tgtEl>
                                          <p:spTgt spid="9"/>
                                        </p:tgtEl>
                                      </p:cBhvr>
                                    </p:animEffect>
                                    <p:set>
                                      <p:cBhvr>
                                        <p:cTn id="55" dur="1" fill="hold">
                                          <p:stCondLst>
                                            <p:cond delay="999"/>
                                          </p:stCondLst>
                                        </p:cTn>
                                        <p:tgtEl>
                                          <p:spTgt spid="9"/>
                                        </p:tgtEl>
                                        <p:attrNameLst>
                                          <p:attrName>style.visibility</p:attrName>
                                        </p:attrNameLst>
                                      </p:cBhvr>
                                      <p:to>
                                        <p:strVal val="hidden"/>
                                      </p:to>
                                    </p:set>
                                  </p:childTnLst>
                                </p:cTn>
                              </p:par>
                            </p:childTnLst>
                          </p:cTn>
                        </p:par>
                        <p:par>
                          <p:cTn id="56" fill="hold">
                            <p:stCondLst>
                              <p:cond delay="1000"/>
                            </p:stCondLst>
                            <p:childTnLst>
                              <p:par>
                                <p:cTn id="57" presetID="21"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heel(1)">
                                      <p:cBhvr>
                                        <p:cTn id="59" dur="2000"/>
                                        <p:tgtEl>
                                          <p:spTgt spid="41"/>
                                        </p:tgtEl>
                                      </p:cBhvr>
                                    </p:animEffect>
                                  </p:childTnLst>
                                </p:cTn>
                              </p:par>
                            </p:childTnLst>
                          </p:cTn>
                        </p:par>
                        <p:par>
                          <p:cTn id="60" fill="hold">
                            <p:stCondLst>
                              <p:cond delay="3000"/>
                            </p:stCondLst>
                            <p:childTnLst>
                              <p:par>
                                <p:cTn id="61" presetID="21" presetClass="entr" presetSubtype="1"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heel(1)">
                                      <p:cBhvr>
                                        <p:cTn id="63" dur="2000"/>
                                        <p:tgtEl>
                                          <p:spTgt spid="42"/>
                                        </p:tgtEl>
                                      </p:cBhvr>
                                    </p:animEffect>
                                  </p:childTnLst>
                                </p:cTn>
                              </p:par>
                            </p:childTnLst>
                          </p:cTn>
                        </p:par>
                        <p:par>
                          <p:cTn id="64" fill="hold">
                            <p:stCondLst>
                              <p:cond delay="5000"/>
                            </p:stCondLst>
                            <p:childTnLst>
                              <p:par>
                                <p:cTn id="65" presetID="21" presetClass="entr" presetSubtype="1" fill="hold" grpId="0" nodeType="afterEffect">
                                  <p:stCondLst>
                                    <p:cond delay="500"/>
                                  </p:stCondLst>
                                  <p:childTnLst>
                                    <p:set>
                                      <p:cBhvr>
                                        <p:cTn id="66" dur="1" fill="hold">
                                          <p:stCondLst>
                                            <p:cond delay="0"/>
                                          </p:stCondLst>
                                        </p:cTn>
                                        <p:tgtEl>
                                          <p:spTgt spid="2"/>
                                        </p:tgtEl>
                                        <p:attrNameLst>
                                          <p:attrName>style.visibility</p:attrName>
                                        </p:attrNameLst>
                                      </p:cBhvr>
                                      <p:to>
                                        <p:strVal val="visible"/>
                                      </p:to>
                                    </p:set>
                                    <p:animEffect transition="in" filter="wheel(1)">
                                      <p:cBhvr>
                                        <p:cTn id="6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P spid="14" grpId="0" animBg="1"/>
      <p:bldP spid="15" grpId="0" animBg="1"/>
      <p:bldP spid="18" grpId="0" animBg="1"/>
      <p:bldP spid="19" grpId="0"/>
      <p:bldP spid="22" grpId="0" animBg="1"/>
      <p:bldP spid="23" grpId="0" animBg="1"/>
      <p:bldP spid="24" grpId="0" animBg="1"/>
      <p:bldP spid="25" grpId="0"/>
      <p:bldP spid="39" grpId="0"/>
      <p:bldP spid="40" grpId="0" animBg="1"/>
      <p:bldP spid="2" grpId="0" animBg="1"/>
      <p:bldP spid="41" grpId="0" animBg="1"/>
      <p:bldP spid="16" grpId="0" animBg="1"/>
      <p:bldP spid="36" grpId="0" animBg="1"/>
      <p:bldP spid="4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Rounded Rectangle 6"/>
          <p:cNvSpPr/>
          <p:nvPr/>
        </p:nvSpPr>
        <p:spPr bwMode="auto">
          <a:xfrm>
            <a:off x="6240648" y="2311877"/>
            <a:ext cx="6091106" cy="4309585"/>
          </a:xfrm>
          <a:prstGeom prst="roundRect">
            <a:avLst>
              <a:gd name="adj" fmla="val 2569"/>
            </a:avLst>
          </a:prstGeom>
          <a:solidFill>
            <a:srgbClr val="002050">
              <a:lumMod val="90000"/>
              <a:lumOff val="10000"/>
            </a:srgbClr>
          </a:solidFill>
          <a:ln w="25400" cap="flat" cmpd="sng" algn="ctr">
            <a:solidFill>
              <a:srgbClr val="FFFFFF"/>
            </a:solidFill>
            <a:prstDash val="sysDash"/>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3" name="Title 3"/>
          <p:cNvSpPr txBox="1">
            <a:spLocks/>
          </p:cNvSpPr>
          <p:nvPr/>
        </p:nvSpPr>
        <p:spPr>
          <a:xfrm>
            <a:off x="547688" y="295275"/>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User Defined Routes</a:t>
            </a:r>
            <a:endParaRPr kumimoji="0" lang="en-US" sz="5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4" name="Text Placeholder 4"/>
          <p:cNvSpPr txBox="1">
            <a:spLocks/>
          </p:cNvSpPr>
          <p:nvPr/>
        </p:nvSpPr>
        <p:spPr>
          <a:xfrm>
            <a:off x="0" y="1417638"/>
            <a:ext cx="5486400" cy="5280025"/>
          </a:xfrm>
          <a:prstGeom prst="rect">
            <a:avLst/>
          </a:prstGeom>
        </p:spPr>
        <p:txBody>
          <a:bodyPr vert="horz" wrap="square" lIns="146304" tIns="91440" rIns="146304" bIns="91440" rtlCol="0">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8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Control traffic flow with custom routes</a:t>
            </a:r>
          </a:p>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16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8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Attach route tables to subnets</a:t>
            </a:r>
          </a:p>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16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8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Specify next hop for any address prefix</a:t>
            </a:r>
          </a:p>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16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457200" marR="0" lvl="0" indent="-4572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8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Set default route to force tunnel all traffic to on-premises or virtual appliance</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40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4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endParaRPr>
          </a:p>
        </p:txBody>
      </p:sp>
      <p:grpSp>
        <p:nvGrpSpPr>
          <p:cNvPr id="5" name="Group 4"/>
          <p:cNvGrpSpPr/>
          <p:nvPr/>
        </p:nvGrpSpPr>
        <p:grpSpPr>
          <a:xfrm>
            <a:off x="8351837" y="739299"/>
            <a:ext cx="1335259" cy="1233963"/>
            <a:chOff x="1438858" y="2335312"/>
            <a:chExt cx="1214435" cy="1117050"/>
          </a:xfrm>
        </p:grpSpPr>
        <p:sp>
          <p:nvSpPr>
            <p:cNvPr id="6" name="Oval 5"/>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defRPr/>
              </a:pPr>
              <a:endParaRPr lang="en-US" sz="2400" kern="0" spc="-50" dirty="0">
                <a:gradFill>
                  <a:gsLst>
                    <a:gs pos="36283">
                      <a:srgbClr val="505050"/>
                    </a:gs>
                    <a:gs pos="28000">
                      <a:srgbClr val="505050"/>
                    </a:gs>
                  </a:gsLst>
                  <a:lin ang="5400000" scaled="0"/>
                </a:gradFill>
                <a:latin typeface="Calibri"/>
              </a:endParaRPr>
            </a:p>
          </p:txBody>
        </p:sp>
        <p:sp>
          <p:nvSpPr>
            <p:cNvPr id="7" name="Freeform 9"/>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40" tIns="45720" rIns="91440" bIns="45720" numCol="1" anchor="t" anchorCtr="0" compatLnSpc="1">
              <a:prstTxWarp prst="textNoShape">
                <a:avLst/>
              </a:prstTxWarp>
            </a:bodyPr>
            <a:lstStyle/>
            <a:p>
              <a:pPr defTabSz="932503">
                <a:defRPr/>
              </a:pPr>
              <a:endParaRPr lang="en-US" kern="0">
                <a:solidFill>
                  <a:srgbClr val="00188F"/>
                </a:solidFill>
                <a:latin typeface="Calibri"/>
              </a:endParaRPr>
            </a:p>
          </p:txBody>
        </p:sp>
        <p:sp>
          <p:nvSpPr>
            <p:cNvPr id="8" name="TextBox 7"/>
            <p:cNvSpPr txBox="1"/>
            <p:nvPr/>
          </p:nvSpPr>
          <p:spPr>
            <a:xfrm>
              <a:off x="1438858" y="2771688"/>
              <a:ext cx="1214435" cy="631657"/>
            </a:xfrm>
            <a:prstGeom prst="rect">
              <a:avLst/>
            </a:prstGeom>
            <a:noFill/>
          </p:spPr>
          <p:txBody>
            <a:bodyPr wrap="none" lIns="182880" tIns="146304" rIns="182880" bIns="146304" rtlCol="0" anchor="ctr">
              <a:spAutoFit/>
            </a:bodyPr>
            <a:lstStyle/>
            <a:p>
              <a:pPr algn="ctr" defTabSz="932503">
                <a:lnSpc>
                  <a:spcPct val="90000"/>
                </a:lnSpc>
                <a:defRPr/>
              </a:pPr>
              <a:r>
                <a:rPr lang="en-US" sz="1600" kern="0" spc="-50" dirty="0">
                  <a:solidFill>
                    <a:srgbClr val="00188F"/>
                  </a:solidFill>
                  <a:latin typeface="Calibri"/>
                </a:rPr>
                <a:t>Internet</a:t>
              </a:r>
            </a:p>
          </p:txBody>
        </p:sp>
      </p:grpSp>
      <p:sp>
        <p:nvSpPr>
          <p:cNvPr id="9" name="Rectangle 8"/>
          <p:cNvSpPr/>
          <p:nvPr/>
        </p:nvSpPr>
        <p:spPr bwMode="auto">
          <a:xfrm>
            <a:off x="6616136" y="1826981"/>
            <a:ext cx="1981200" cy="600231"/>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Virtual Network</a:t>
            </a:r>
          </a:p>
        </p:txBody>
      </p:sp>
      <p:sp>
        <p:nvSpPr>
          <p:cNvPr id="10" name="Rectangle 9"/>
          <p:cNvSpPr/>
          <p:nvPr/>
        </p:nvSpPr>
        <p:spPr bwMode="auto">
          <a:xfrm>
            <a:off x="6410812" y="3914954"/>
            <a:ext cx="1940337" cy="1371600"/>
          </a:xfrm>
          <a:prstGeom prst="rect">
            <a:avLst/>
          </a:prstGeom>
          <a:solidFill>
            <a:srgbClr val="002050">
              <a:lumMod val="25000"/>
              <a:lumOff val="7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11" name="Rectangle 10"/>
          <p:cNvSpPr/>
          <p:nvPr/>
        </p:nvSpPr>
        <p:spPr bwMode="auto">
          <a:xfrm>
            <a:off x="10232958" y="3914954"/>
            <a:ext cx="1905653" cy="1371600"/>
          </a:xfrm>
          <a:prstGeom prst="rect">
            <a:avLst/>
          </a:prstGeom>
          <a:solidFill>
            <a:srgbClr val="D83B01"/>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7281" y="4012372"/>
            <a:ext cx="780290" cy="780290"/>
          </a:xfrm>
          <a:prstGeom prst="rect">
            <a:avLst/>
          </a:prstGeom>
        </p:spPr>
      </p:pic>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7463" y="4394222"/>
            <a:ext cx="780290" cy="78029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354" y="4011256"/>
            <a:ext cx="780290" cy="780290"/>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0793" y="4335462"/>
            <a:ext cx="780290" cy="780290"/>
          </a:xfrm>
          <a:prstGeom prst="rect">
            <a:avLst/>
          </a:prstGeom>
        </p:spPr>
      </p:pic>
      <p:sp>
        <p:nvSpPr>
          <p:cNvPr id="16" name="TextBox 15"/>
          <p:cNvSpPr txBox="1"/>
          <p:nvPr/>
        </p:nvSpPr>
        <p:spPr>
          <a:xfrm>
            <a:off x="6266655" y="3536140"/>
            <a:ext cx="2084494"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err="1">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FrontEnd</a:t>
            </a:r>
            <a:r>
              <a:rPr kumimoji="0" lang="en-US" sz="1600" b="1"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 Subnet</a:t>
            </a:r>
            <a:endParaRPr kumimoji="0" lang="en-US" sz="1600" b="1"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
        <p:nvSpPr>
          <p:cNvPr id="17" name="TextBox 16"/>
          <p:cNvSpPr txBox="1"/>
          <p:nvPr/>
        </p:nvSpPr>
        <p:spPr>
          <a:xfrm>
            <a:off x="10104437" y="3536140"/>
            <a:ext cx="1981200"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err="1">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BackEnd</a:t>
            </a:r>
            <a:r>
              <a:rPr kumimoji="0" lang="en-US" sz="1600" b="1"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 Subnet</a:t>
            </a:r>
            <a:endParaRPr kumimoji="0" lang="en-US" sz="1600" b="1"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cxnSp>
        <p:nvCxnSpPr>
          <p:cNvPr id="18" name="Elbow Connector 22"/>
          <p:cNvCxnSpPr/>
          <p:nvPr/>
        </p:nvCxnSpPr>
        <p:spPr>
          <a:xfrm rot="5400000" flipH="1" flipV="1">
            <a:off x="7613586" y="2509075"/>
            <a:ext cx="1941692" cy="870067"/>
          </a:xfrm>
          <a:prstGeom prst="bentConnector3">
            <a:avLst/>
          </a:prstGeom>
          <a:noFill/>
          <a:ln w="25400" cap="flat" cmpd="sng" algn="ctr">
            <a:solidFill>
              <a:srgbClr val="FFFFFF"/>
            </a:solidFill>
            <a:prstDash val="solid"/>
            <a:headEnd type="none"/>
            <a:tailEnd type="triangle"/>
          </a:ln>
          <a:effectLst/>
        </p:spPr>
      </p:cxnSp>
      <p:cxnSp>
        <p:nvCxnSpPr>
          <p:cNvPr id="19" name="Straight Arrow Connector 18"/>
          <p:cNvCxnSpPr>
            <a:stCxn id="10" idx="3"/>
            <a:endCxn id="11" idx="1"/>
          </p:cNvCxnSpPr>
          <p:nvPr/>
        </p:nvCxnSpPr>
        <p:spPr>
          <a:xfrm>
            <a:off x="8351149" y="4600754"/>
            <a:ext cx="1881809" cy="0"/>
          </a:xfrm>
          <a:prstGeom prst="straightConnector1">
            <a:avLst/>
          </a:prstGeom>
          <a:noFill/>
          <a:ln w="25400" cap="flat" cmpd="sng" algn="ctr">
            <a:solidFill>
              <a:srgbClr val="FFFFFF"/>
            </a:solidFill>
            <a:prstDash val="solid"/>
            <a:headEnd type="none"/>
            <a:tailEnd type="triangle"/>
          </a:ln>
          <a:effectLst/>
        </p:spPr>
      </p:cxnSp>
      <p:cxnSp>
        <p:nvCxnSpPr>
          <p:cNvPr id="20" name="Elbow Connector 28"/>
          <p:cNvCxnSpPr>
            <a:stCxn id="10" idx="2"/>
          </p:cNvCxnSpPr>
          <p:nvPr/>
        </p:nvCxnSpPr>
        <p:spPr>
          <a:xfrm rot="16200000" flipH="1">
            <a:off x="7722316" y="4945219"/>
            <a:ext cx="665104" cy="1347774"/>
          </a:xfrm>
          <a:prstGeom prst="bentConnector2">
            <a:avLst/>
          </a:prstGeom>
          <a:noFill/>
          <a:ln w="25400" cap="flat" cmpd="sng" algn="ctr">
            <a:solidFill>
              <a:srgbClr val="FFFFFF"/>
            </a:solidFill>
            <a:prstDash val="solid"/>
            <a:headEnd type="none"/>
            <a:tailEnd type="triangle"/>
          </a:ln>
          <a:effectLst/>
        </p:spPr>
      </p:cxnSp>
      <p:cxnSp>
        <p:nvCxnSpPr>
          <p:cNvPr id="21" name="Elbow Connector 30"/>
          <p:cNvCxnSpPr>
            <a:endCxn id="11" idx="2"/>
          </p:cNvCxnSpPr>
          <p:nvPr/>
        </p:nvCxnSpPr>
        <p:spPr>
          <a:xfrm flipV="1">
            <a:off x="9733127" y="5286554"/>
            <a:ext cx="1452658" cy="665104"/>
          </a:xfrm>
          <a:prstGeom prst="bentConnector2">
            <a:avLst/>
          </a:prstGeom>
          <a:noFill/>
          <a:ln w="25400" cap="flat" cmpd="sng" algn="ctr">
            <a:solidFill>
              <a:srgbClr val="FFFFFF"/>
            </a:solidFill>
            <a:prstDash val="solid"/>
            <a:headEnd type="none"/>
            <a:tailEnd type="triangle"/>
          </a:ln>
          <a:effectLst/>
        </p:spPr>
      </p:cxnSp>
      <p:sp>
        <p:nvSpPr>
          <p:cNvPr id="22" name="Rectangle 21"/>
          <p:cNvSpPr/>
          <p:nvPr/>
        </p:nvSpPr>
        <p:spPr bwMode="auto">
          <a:xfrm>
            <a:off x="8517281" y="2744846"/>
            <a:ext cx="901356" cy="466867"/>
          </a:xfrm>
          <a:prstGeom prst="rect">
            <a:avLst/>
          </a:prstGeom>
          <a:solidFill>
            <a:srgbClr val="FF8C0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System</a:t>
            </a:r>
          </a:p>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Route</a:t>
            </a:r>
          </a:p>
        </p:txBody>
      </p:sp>
      <p:sp>
        <p:nvSpPr>
          <p:cNvPr id="23" name="Rectangle 22"/>
          <p:cNvSpPr/>
          <p:nvPr/>
        </p:nvSpPr>
        <p:spPr bwMode="auto">
          <a:xfrm>
            <a:off x="6980237" y="5653779"/>
            <a:ext cx="1236715" cy="466867"/>
          </a:xfrm>
          <a:prstGeom prst="rect">
            <a:avLst/>
          </a:prstGeom>
          <a:solidFill>
            <a:srgbClr val="442359"/>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gradFill>
                  <a:gsLst>
                    <a:gs pos="16814">
                      <a:srgbClr val="FFFFFF"/>
                    </a:gs>
                    <a:gs pos="46000">
                      <a:srgbClr val="FFFFFF"/>
                    </a:gs>
                  </a:gsLst>
                  <a:lin ang="5400000" scaled="0"/>
                </a:gradFill>
                <a:effectLst>
                  <a:outerShdw blurRad="38100" dist="38100" dir="2700000" algn="tl">
                    <a:srgbClr val="000000">
                      <a:alpha val="43137"/>
                    </a:srgbClr>
                  </a:outerShdw>
                </a:effectLst>
                <a:uLnTx/>
                <a:uFillTx/>
                <a:latin typeface="Segoe UI"/>
                <a:ea typeface="+mn-ea"/>
                <a:cs typeface="+mn-cs"/>
              </a:rPr>
              <a:t>User Defined Route</a:t>
            </a:r>
            <a:endParaRPr kumimoji="0" lang="en-US" sz="1600" b="1"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endParaRPr>
          </a:p>
        </p:txBody>
      </p:sp>
      <p:sp>
        <p:nvSpPr>
          <p:cNvPr id="24" name="Rectangle 23"/>
          <p:cNvSpPr/>
          <p:nvPr/>
        </p:nvSpPr>
        <p:spPr bwMode="auto">
          <a:xfrm>
            <a:off x="8732837" y="4338750"/>
            <a:ext cx="1004372" cy="466867"/>
          </a:xfrm>
          <a:prstGeom prst="rect">
            <a:avLst/>
          </a:prstGeom>
          <a:solidFill>
            <a:srgbClr val="0072C6"/>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Default Route</a:t>
            </a:r>
          </a:p>
        </p:txBody>
      </p:sp>
      <p:sp>
        <p:nvSpPr>
          <p:cNvPr id="25" name="Rectangle 24"/>
          <p:cNvSpPr/>
          <p:nvPr/>
        </p:nvSpPr>
        <p:spPr bwMode="auto">
          <a:xfrm>
            <a:off x="8722899" y="4335462"/>
            <a:ext cx="1004372" cy="466867"/>
          </a:xfrm>
          <a:prstGeom prst="rect">
            <a:avLst/>
          </a:prstGeom>
          <a:solidFill>
            <a:srgbClr val="442359">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16814">
                      <a:srgbClr val="FFFFFF"/>
                    </a:gs>
                    <a:gs pos="46000">
                      <a:srgbClr val="FFFFFF"/>
                    </a:gs>
                  </a:gsLst>
                  <a:lin ang="5400000" scaled="0"/>
                </a:gradFill>
                <a:effectLst/>
                <a:uLnTx/>
                <a:uFillTx/>
                <a:latin typeface="Segoe UI"/>
                <a:ea typeface="+mn-ea"/>
                <a:cs typeface="+mn-cs"/>
              </a:rPr>
              <a:t>System Route</a:t>
            </a:r>
          </a:p>
        </p:txBody>
      </p:sp>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2216" y="5456970"/>
            <a:ext cx="938216" cy="938216"/>
          </a:xfrm>
          <a:prstGeom prst="rect">
            <a:avLst/>
          </a:prstGeom>
        </p:spPr>
      </p:pic>
      <p:sp>
        <p:nvSpPr>
          <p:cNvPr id="27" name="TextBox 26"/>
          <p:cNvSpPr txBox="1"/>
          <p:nvPr/>
        </p:nvSpPr>
        <p:spPr>
          <a:xfrm>
            <a:off x="8429182" y="5034427"/>
            <a:ext cx="1725743"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rPr>
              <a:t>VM/Appliance</a:t>
            </a:r>
          </a:p>
        </p:txBody>
      </p:sp>
      <p:sp>
        <p:nvSpPr>
          <p:cNvPr id="28" name="TextBox 27"/>
          <p:cNvSpPr txBox="1"/>
          <p:nvPr/>
        </p:nvSpPr>
        <p:spPr>
          <a:xfrm>
            <a:off x="9308052" y="2569018"/>
            <a:ext cx="2630140"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VM with “IP Forwarding”</a:t>
            </a:r>
            <a:endPar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0421" y="2560777"/>
            <a:ext cx="938216" cy="938216"/>
          </a:xfrm>
          <a:prstGeom prst="rect">
            <a:avLst/>
          </a:prstGeom>
        </p:spPr>
      </p:pic>
    </p:spTree>
    <p:extLst>
      <p:ext uri="{BB962C8B-B14F-4D97-AF65-F5344CB8AC3E}">
        <p14:creationId xmlns:p14="http://schemas.microsoft.com/office/powerpoint/2010/main" val="1353819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p:bldP spid="27" grpId="1"/>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D83B01"/>
        </a:solidFill>
        <a:effectLst/>
      </p:bgPr>
    </p:bg>
    <p:spTree>
      <p:nvGrpSpPr>
        <p:cNvPr id="1" name=""/>
        <p:cNvGrpSpPr/>
        <p:nvPr/>
      </p:nvGrpSpPr>
      <p:grpSpPr>
        <a:xfrm>
          <a:off x="0" y="0"/>
          <a:ext cx="0" cy="0"/>
          <a:chOff x="0" y="0"/>
          <a:chExt cx="0" cy="0"/>
        </a:xfrm>
      </p:grpSpPr>
      <p:sp>
        <p:nvSpPr>
          <p:cNvPr id="3" name="Title 4"/>
          <p:cNvSpPr>
            <a:spLocks noGrp="1"/>
          </p:cNvSpPr>
          <p:nvPr>
            <p:ph type="title"/>
          </p:nvPr>
        </p:nvSpPr>
        <p:spPr>
          <a:xfrm>
            <a:off x="274638" y="2125662"/>
            <a:ext cx="11887200" cy="1181862"/>
          </a:xfrm>
        </p:spPr>
        <p:txBody>
          <a:bodyPr/>
          <a:lstStyle/>
          <a:p>
            <a:r>
              <a:rPr lang="en-US" dirty="0"/>
              <a:t>Software Load Balancer</a:t>
            </a:r>
          </a:p>
        </p:txBody>
      </p:sp>
    </p:spTree>
    <p:extLst>
      <p:ext uri="{BB962C8B-B14F-4D97-AF65-F5344CB8AC3E}">
        <p14:creationId xmlns:p14="http://schemas.microsoft.com/office/powerpoint/2010/main" val="279324676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54" name="Title 3"/>
          <p:cNvSpPr txBox="1">
            <a:spLocks/>
          </p:cNvSpPr>
          <p:nvPr/>
        </p:nvSpPr>
        <p:spPr>
          <a:xfrm>
            <a:off x="198437" y="166389"/>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Software Load Balancer</a:t>
            </a:r>
            <a:endParaRPr kumimoji="0" lang="en-US" sz="54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55" name="Content Placeholder 5"/>
          <p:cNvSpPr txBox="1">
            <a:spLocks/>
          </p:cNvSpPr>
          <p:nvPr/>
        </p:nvSpPr>
        <p:spPr>
          <a:xfrm>
            <a:off x="167722" y="1439862"/>
            <a:ext cx="7666038" cy="5484813"/>
          </a:xfrm>
          <a:prstGeom prst="rect">
            <a:avLst/>
          </a:prstGeom>
        </p:spPr>
        <p:txBody>
          <a:bodyPr vert="horz" wrap="square" lIns="146304" tIns="91440" rIns="146304" bIns="91440" rtlCol="0">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2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Layer 4 Load Balancer</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2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Balances load among one or more VM instances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2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Allows port redirection</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2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Control traffic to endpoints with inbound NAT rules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2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Provides high availability for workloads with failover</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200" b="0" i="0" u="none" strike="noStrike" kern="1200" cap="none" spc="0" normalizeH="0" baseline="0" noProof="0">
                <a:ln>
                  <a:noFill/>
                </a:ln>
                <a:gradFill>
                  <a:gsLst>
                    <a:gs pos="1250">
                      <a:srgbClr val="FFFFFF"/>
                    </a:gs>
                    <a:gs pos="100000">
                      <a:srgbClr val="FFFFFF"/>
                    </a:gs>
                  </a:gsLst>
                  <a:lin ang="5400000" scaled="0"/>
                </a:gradFill>
                <a:effectLst/>
                <a:uLnTx/>
                <a:uFillTx/>
                <a:latin typeface="Segoe UI Light"/>
                <a:ea typeface="+mn-ea"/>
                <a:cs typeface="+mn-cs"/>
              </a:rPr>
              <a:t>Provides outbound (NAT) connectivity to the Internet.</a:t>
            </a:r>
          </a:p>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40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Light"/>
              <a:ea typeface="+mn-ea"/>
              <a:cs typeface="+mn-cs"/>
            </a:endParaRPr>
          </a:p>
        </p:txBody>
      </p:sp>
      <p:pic>
        <p:nvPicPr>
          <p:cNvPr id="56" name="Picture 55"/>
          <p:cNvPicPr>
            <a:picLocks noChangeAspect="1"/>
          </p:cNvPicPr>
          <p:nvPr/>
        </p:nvPicPr>
        <p:blipFill rotWithShape="1">
          <a:blip r:embed="rId2"/>
          <a:srcRect b="31385"/>
          <a:stretch/>
        </p:blipFill>
        <p:spPr>
          <a:xfrm>
            <a:off x="8199185" y="2951826"/>
            <a:ext cx="4065865" cy="3212436"/>
          </a:xfrm>
          <a:prstGeom prst="rect">
            <a:avLst/>
          </a:prstGeom>
        </p:spPr>
      </p:pic>
      <p:cxnSp>
        <p:nvCxnSpPr>
          <p:cNvPr id="57" name="Straight Connector 56"/>
          <p:cNvCxnSpPr/>
          <p:nvPr/>
        </p:nvCxnSpPr>
        <p:spPr>
          <a:xfrm flipH="1" flipV="1">
            <a:off x="10216254" y="2309389"/>
            <a:ext cx="15334" cy="1190013"/>
          </a:xfrm>
          <a:prstGeom prst="line">
            <a:avLst/>
          </a:prstGeom>
          <a:noFill/>
          <a:ln w="28575" cap="rnd" cmpd="sng" algn="ctr">
            <a:solidFill>
              <a:srgbClr val="FFFF00"/>
            </a:solidFill>
            <a:prstDash val="sysDot"/>
            <a:headEnd type="none"/>
            <a:tailEnd type="none"/>
          </a:ln>
          <a:effectLst/>
        </p:spPr>
      </p:cxnSp>
      <p:sp>
        <p:nvSpPr>
          <p:cNvPr id="58" name="Rectangle 57"/>
          <p:cNvSpPr>
            <a:spLocks noChangeArrowheads="1"/>
          </p:cNvSpPr>
          <p:nvPr/>
        </p:nvSpPr>
        <p:spPr bwMode="auto">
          <a:xfrm>
            <a:off x="11728259" y="5480025"/>
            <a:ext cx="249476" cy="20063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59" name="Freeform 18"/>
          <p:cNvSpPr>
            <a:spLocks/>
          </p:cNvSpPr>
          <p:nvPr/>
        </p:nvSpPr>
        <p:spPr bwMode="auto">
          <a:xfrm>
            <a:off x="9908884" y="5166506"/>
            <a:ext cx="2346928" cy="688370"/>
          </a:xfrm>
          <a:custGeom>
            <a:avLst/>
            <a:gdLst>
              <a:gd name="T0" fmla="*/ 0 w 1014"/>
              <a:gd name="T1" fmla="*/ 296 h 296"/>
              <a:gd name="T2" fmla="*/ 0 w 1014"/>
              <a:gd name="T3" fmla="*/ 296 h 296"/>
              <a:gd name="T4" fmla="*/ 1014 w 1014"/>
              <a:gd name="T5" fmla="*/ 296 h 296"/>
              <a:gd name="T6" fmla="*/ 1014 w 1014"/>
              <a:gd name="T7" fmla="*/ 238 h 296"/>
              <a:gd name="T8" fmla="*/ 0 w 1014"/>
              <a:gd name="T9" fmla="*/ 296 h 296"/>
            </a:gdLst>
            <a:ahLst/>
            <a:cxnLst>
              <a:cxn ang="0">
                <a:pos x="T0" y="T1"/>
              </a:cxn>
              <a:cxn ang="0">
                <a:pos x="T2" y="T3"/>
              </a:cxn>
              <a:cxn ang="0">
                <a:pos x="T4" y="T5"/>
              </a:cxn>
              <a:cxn ang="0">
                <a:pos x="T6" y="T7"/>
              </a:cxn>
              <a:cxn ang="0">
                <a:pos x="T8" y="T9"/>
              </a:cxn>
            </a:cxnLst>
            <a:rect l="0" t="0" r="r" b="b"/>
            <a:pathLst>
              <a:path w="1014" h="296">
                <a:moveTo>
                  <a:pt x="0" y="296"/>
                </a:moveTo>
                <a:cubicBezTo>
                  <a:pt x="0" y="296"/>
                  <a:pt x="0" y="296"/>
                  <a:pt x="0" y="296"/>
                </a:cubicBezTo>
                <a:cubicBezTo>
                  <a:pt x="1014" y="296"/>
                  <a:pt x="1014" y="296"/>
                  <a:pt x="1014" y="296"/>
                </a:cubicBezTo>
                <a:cubicBezTo>
                  <a:pt x="1014" y="238"/>
                  <a:pt x="1014" y="238"/>
                  <a:pt x="1014" y="238"/>
                </a:cubicBezTo>
                <a:cubicBezTo>
                  <a:pt x="714" y="0"/>
                  <a:pt x="277" y="19"/>
                  <a:pt x="0" y="296"/>
                </a:cubicBezTo>
                <a:close/>
              </a:path>
            </a:pathLst>
          </a:custGeom>
          <a:solidFill>
            <a:srgbClr val="7FBA00"/>
          </a:solidFill>
          <a:ln>
            <a:noFill/>
          </a:ln>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60" name="Freeform 29"/>
          <p:cNvSpPr>
            <a:spLocks/>
          </p:cNvSpPr>
          <p:nvPr/>
        </p:nvSpPr>
        <p:spPr bwMode="auto">
          <a:xfrm>
            <a:off x="8166770" y="5237067"/>
            <a:ext cx="2524157" cy="580889"/>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79A500"/>
          </a:solidFill>
          <a:ln>
            <a:noFill/>
          </a:ln>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61" name="Freeform 29"/>
          <p:cNvSpPr>
            <a:spLocks/>
          </p:cNvSpPr>
          <p:nvPr/>
        </p:nvSpPr>
        <p:spPr bwMode="auto">
          <a:xfrm>
            <a:off x="10193696" y="5490985"/>
            <a:ext cx="1796241" cy="327124"/>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62" name="Freeform 29"/>
          <p:cNvSpPr>
            <a:spLocks/>
          </p:cNvSpPr>
          <p:nvPr/>
        </p:nvSpPr>
        <p:spPr bwMode="auto">
          <a:xfrm>
            <a:off x="8225034" y="5514904"/>
            <a:ext cx="2240409" cy="302935"/>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63" name="Freeform 55"/>
          <p:cNvSpPr>
            <a:spLocks/>
          </p:cNvSpPr>
          <p:nvPr/>
        </p:nvSpPr>
        <p:spPr bwMode="auto">
          <a:xfrm>
            <a:off x="11130528" y="5450298"/>
            <a:ext cx="616322" cy="184572"/>
          </a:xfrm>
          <a:custGeom>
            <a:avLst/>
            <a:gdLst>
              <a:gd name="T0" fmla="*/ 186 w 589"/>
              <a:gd name="T1" fmla="*/ 0 h 127"/>
              <a:gd name="T2" fmla="*/ 589 w 589"/>
              <a:gd name="T3" fmla="*/ 0 h 127"/>
              <a:gd name="T4" fmla="*/ 407 w 589"/>
              <a:gd name="T5" fmla="*/ 127 h 127"/>
              <a:gd name="T6" fmla="*/ 0 w 589"/>
              <a:gd name="T7" fmla="*/ 127 h 127"/>
              <a:gd name="T8" fmla="*/ 186 w 589"/>
              <a:gd name="T9" fmla="*/ 0 h 127"/>
            </a:gdLst>
            <a:ahLst/>
            <a:cxnLst>
              <a:cxn ang="0">
                <a:pos x="T0" y="T1"/>
              </a:cxn>
              <a:cxn ang="0">
                <a:pos x="T2" y="T3"/>
              </a:cxn>
              <a:cxn ang="0">
                <a:pos x="T4" y="T5"/>
              </a:cxn>
              <a:cxn ang="0">
                <a:pos x="T6" y="T7"/>
              </a:cxn>
              <a:cxn ang="0">
                <a:pos x="T8" y="T9"/>
              </a:cxn>
            </a:cxnLst>
            <a:rect l="0" t="0" r="r" b="b"/>
            <a:pathLst>
              <a:path w="589" h="127">
                <a:moveTo>
                  <a:pt x="186" y="0"/>
                </a:moveTo>
                <a:lnTo>
                  <a:pt x="589" y="0"/>
                </a:lnTo>
                <a:lnTo>
                  <a:pt x="407" y="127"/>
                </a:lnTo>
                <a:lnTo>
                  <a:pt x="0" y="127"/>
                </a:lnTo>
                <a:lnTo>
                  <a:pt x="186" y="0"/>
                </a:lnTo>
                <a:close/>
              </a:path>
            </a:pathLst>
          </a:custGeom>
          <a:solidFill>
            <a:srgbClr val="FFFFFF">
              <a:lumMod val="50000"/>
              <a:alpha val="19000"/>
            </a:srgbClr>
          </a:solidFill>
          <a:ln>
            <a:noFill/>
          </a:ln>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cxnSp>
        <p:nvCxnSpPr>
          <p:cNvPr id="64" name="Straight Connector 63"/>
          <p:cNvCxnSpPr>
            <a:endCxn id="71" idx="0"/>
          </p:cNvCxnSpPr>
          <p:nvPr/>
        </p:nvCxnSpPr>
        <p:spPr>
          <a:xfrm flipH="1">
            <a:off x="9337938" y="3985160"/>
            <a:ext cx="642834" cy="762885"/>
          </a:xfrm>
          <a:prstGeom prst="line">
            <a:avLst/>
          </a:prstGeom>
          <a:noFill/>
          <a:ln w="28575" cap="rnd" cmpd="sng" algn="ctr">
            <a:solidFill>
              <a:srgbClr val="FFFF00"/>
            </a:solidFill>
            <a:prstDash val="sysDot"/>
            <a:headEnd type="none"/>
            <a:tailEnd type="none"/>
          </a:ln>
          <a:effectLst/>
        </p:spPr>
      </p:cxnSp>
      <p:cxnSp>
        <p:nvCxnSpPr>
          <p:cNvPr id="66" name="Straight Connector 65"/>
          <p:cNvCxnSpPr>
            <a:stCxn id="99" idx="5"/>
            <a:endCxn id="82" idx="0"/>
          </p:cNvCxnSpPr>
          <p:nvPr/>
        </p:nvCxnSpPr>
        <p:spPr>
          <a:xfrm>
            <a:off x="10480785" y="3964388"/>
            <a:ext cx="663117" cy="786268"/>
          </a:xfrm>
          <a:prstGeom prst="line">
            <a:avLst/>
          </a:prstGeom>
          <a:noFill/>
          <a:ln w="28575" cap="rnd" cmpd="sng" algn="ctr">
            <a:solidFill>
              <a:srgbClr val="FFFF00"/>
            </a:solidFill>
            <a:prstDash val="sysDot"/>
            <a:headEnd type="none"/>
            <a:tailEnd type="none"/>
          </a:ln>
          <a:effectLst/>
        </p:spPr>
      </p:cxnSp>
      <p:sp>
        <p:nvSpPr>
          <p:cNvPr id="67" name="Oval 66"/>
          <p:cNvSpPr/>
          <p:nvPr/>
        </p:nvSpPr>
        <p:spPr bwMode="auto">
          <a:xfrm>
            <a:off x="8833811" y="5584886"/>
            <a:ext cx="1022382" cy="156414"/>
          </a:xfrm>
          <a:prstGeom prst="ellipse">
            <a:avLst/>
          </a:prstGeom>
          <a:noFill/>
          <a:ln w="28575" cap="rnd" cmpd="sng" algn="ctr">
            <a:solidFill>
              <a:srgbClr val="FFFFFF"/>
            </a:solidFill>
            <a:prstDash val="sysDot"/>
            <a:headEnd type="none" w="med" len="med"/>
            <a:tailEnd type="none" w="med" len="med"/>
          </a:ln>
          <a:effectLst/>
        </p:spPr>
        <p:txBody>
          <a:bodyPr rot="0" spcFirstLastPara="0" vertOverflow="overflow" horzOverflow="overflow"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68" name="Group 67"/>
          <p:cNvGrpSpPr/>
          <p:nvPr/>
        </p:nvGrpSpPr>
        <p:grpSpPr>
          <a:xfrm>
            <a:off x="9007583" y="4748044"/>
            <a:ext cx="838211" cy="929578"/>
            <a:chOff x="6060998" y="5195244"/>
            <a:chExt cx="1214228" cy="1346582"/>
          </a:xfrm>
        </p:grpSpPr>
        <p:sp>
          <p:nvSpPr>
            <p:cNvPr id="69" name="Freeform 55"/>
            <p:cNvSpPr>
              <a:spLocks/>
            </p:cNvSpPr>
            <p:nvPr/>
          </p:nvSpPr>
          <p:spPr bwMode="auto">
            <a:xfrm>
              <a:off x="6566555" y="6389023"/>
              <a:ext cx="708671" cy="152803"/>
            </a:xfrm>
            <a:custGeom>
              <a:avLst/>
              <a:gdLst>
                <a:gd name="T0" fmla="*/ 186 w 589"/>
                <a:gd name="T1" fmla="*/ 0 h 127"/>
                <a:gd name="T2" fmla="*/ 589 w 589"/>
                <a:gd name="T3" fmla="*/ 0 h 127"/>
                <a:gd name="T4" fmla="*/ 407 w 589"/>
                <a:gd name="T5" fmla="*/ 127 h 127"/>
                <a:gd name="T6" fmla="*/ 0 w 589"/>
                <a:gd name="T7" fmla="*/ 127 h 127"/>
                <a:gd name="T8" fmla="*/ 186 w 589"/>
                <a:gd name="T9" fmla="*/ 0 h 127"/>
              </a:gdLst>
              <a:ahLst/>
              <a:cxnLst>
                <a:cxn ang="0">
                  <a:pos x="T0" y="T1"/>
                </a:cxn>
                <a:cxn ang="0">
                  <a:pos x="T2" y="T3"/>
                </a:cxn>
                <a:cxn ang="0">
                  <a:pos x="T4" y="T5"/>
                </a:cxn>
                <a:cxn ang="0">
                  <a:pos x="T6" y="T7"/>
                </a:cxn>
                <a:cxn ang="0">
                  <a:pos x="T8" y="T9"/>
                </a:cxn>
              </a:cxnLst>
              <a:rect l="0" t="0" r="r" b="b"/>
              <a:pathLst>
                <a:path w="589" h="127">
                  <a:moveTo>
                    <a:pt x="186" y="0"/>
                  </a:moveTo>
                  <a:lnTo>
                    <a:pt x="589" y="0"/>
                  </a:lnTo>
                  <a:lnTo>
                    <a:pt x="407" y="127"/>
                  </a:lnTo>
                  <a:lnTo>
                    <a:pt x="0" y="127"/>
                  </a:lnTo>
                  <a:lnTo>
                    <a:pt x="186" y="0"/>
                  </a:lnTo>
                  <a:close/>
                </a:path>
              </a:pathLst>
            </a:custGeom>
            <a:solidFill>
              <a:srgbClr val="FFFFFF">
                <a:lumMod val="50000"/>
                <a:alpha val="19000"/>
              </a:srgbClr>
            </a:solidFill>
            <a:ln>
              <a:noFill/>
            </a:ln>
            <a:extLst/>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nvGrpSpPr>
            <p:cNvPr id="70" name="Group 69"/>
            <p:cNvGrpSpPr/>
            <p:nvPr/>
          </p:nvGrpSpPr>
          <p:grpSpPr>
            <a:xfrm>
              <a:off x="6060998" y="5195244"/>
              <a:ext cx="957102" cy="1324945"/>
              <a:chOff x="13103226" y="2775830"/>
              <a:chExt cx="1039812" cy="1407232"/>
            </a:xfrm>
          </p:grpSpPr>
          <p:sp>
            <p:nvSpPr>
              <p:cNvPr id="71" name="Rectangle 5"/>
              <p:cNvSpPr>
                <a:spLocks noChangeArrowheads="1"/>
              </p:cNvSpPr>
              <p:nvPr/>
            </p:nvSpPr>
            <p:spPr bwMode="auto">
              <a:xfrm>
                <a:off x="13103226" y="2775830"/>
                <a:ext cx="1039812" cy="1407232"/>
              </a:xfrm>
              <a:prstGeom prst="rect">
                <a:avLst/>
              </a:prstGeom>
              <a:solidFill>
                <a:srgbClr val="00B294"/>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2"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3"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4"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5"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6" name="Oval 14"/>
              <p:cNvSpPr>
                <a:spLocks noChangeArrowheads="1"/>
              </p:cNvSpPr>
              <p:nvPr/>
            </p:nvSpPr>
            <p:spPr bwMode="auto">
              <a:xfrm>
                <a:off x="13875539" y="2970470"/>
                <a:ext cx="79105" cy="79105"/>
              </a:xfrm>
              <a:prstGeom prst="ellipse">
                <a:avLst/>
              </a:prstGeom>
              <a:solidFill>
                <a:srgbClr val="7FBA00"/>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7" name="Oval 15"/>
              <p:cNvSpPr>
                <a:spLocks noChangeArrowheads="1"/>
              </p:cNvSpPr>
              <p:nvPr/>
            </p:nvSpPr>
            <p:spPr bwMode="auto">
              <a:xfrm>
                <a:off x="13875539" y="3224438"/>
                <a:ext cx="79105" cy="79105"/>
              </a:xfrm>
              <a:prstGeom prst="ellipse">
                <a:avLst/>
              </a:prstGeom>
              <a:solidFill>
                <a:srgbClr val="7FBA00"/>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8" name="Oval 16"/>
              <p:cNvSpPr>
                <a:spLocks noChangeArrowheads="1"/>
              </p:cNvSpPr>
              <p:nvPr/>
            </p:nvSpPr>
            <p:spPr bwMode="auto">
              <a:xfrm>
                <a:off x="13875539" y="3478406"/>
                <a:ext cx="79105" cy="79105"/>
              </a:xfrm>
              <a:prstGeom prst="ellipse">
                <a:avLst/>
              </a:prstGeom>
              <a:solidFill>
                <a:srgbClr val="7FBA00"/>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79" name="Oval 17"/>
              <p:cNvSpPr>
                <a:spLocks noChangeArrowheads="1"/>
              </p:cNvSpPr>
              <p:nvPr/>
            </p:nvSpPr>
            <p:spPr bwMode="auto">
              <a:xfrm>
                <a:off x="13875539" y="3732374"/>
                <a:ext cx="79105" cy="79105"/>
              </a:xfrm>
              <a:prstGeom prst="ellipse">
                <a:avLst/>
              </a:prstGeom>
              <a:solidFill>
                <a:srgbClr val="7FBA00"/>
              </a:solidFill>
              <a:ln>
                <a:noFill/>
              </a:ln>
            </p:spPr>
            <p:txBody>
              <a:bodyPr vert="horz" wrap="square" lIns="93248" tIns="46624" rIns="93248" bIns="4662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grpSp>
      </p:grpSp>
      <p:sp>
        <p:nvSpPr>
          <p:cNvPr id="80" name="Oval 79"/>
          <p:cNvSpPr/>
          <p:nvPr/>
        </p:nvSpPr>
        <p:spPr bwMode="auto">
          <a:xfrm>
            <a:off x="10616064" y="5563504"/>
            <a:ext cx="1022382" cy="156414"/>
          </a:xfrm>
          <a:prstGeom prst="ellipse">
            <a:avLst/>
          </a:prstGeom>
          <a:noFill/>
          <a:ln w="28575" cap="rnd" cmpd="sng" algn="ctr">
            <a:solidFill>
              <a:srgbClr val="FFFFFF"/>
            </a:solidFill>
            <a:prstDash val="sysDot"/>
            <a:headEnd type="none" w="med" len="med"/>
            <a:tailEnd type="none" w="med" len="med"/>
          </a:ln>
          <a:effectLst/>
        </p:spPr>
        <p:txBody>
          <a:bodyPr rot="0" spcFirstLastPara="0" vertOverflow="overflow" horzOverflow="overflow"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1" name="Group 80"/>
          <p:cNvGrpSpPr/>
          <p:nvPr/>
        </p:nvGrpSpPr>
        <p:grpSpPr>
          <a:xfrm>
            <a:off x="10810311" y="4750656"/>
            <a:ext cx="667181" cy="902928"/>
            <a:chOff x="10520791" y="5710226"/>
            <a:chExt cx="813223" cy="1100576"/>
          </a:xfrm>
        </p:grpSpPr>
        <p:sp>
          <p:nvSpPr>
            <p:cNvPr id="82" name="Rectangle 5"/>
            <p:cNvSpPr>
              <a:spLocks noChangeArrowheads="1"/>
            </p:cNvSpPr>
            <p:nvPr/>
          </p:nvSpPr>
          <p:spPr bwMode="auto">
            <a:xfrm>
              <a:off x="10520791" y="5710226"/>
              <a:ext cx="813223" cy="1100576"/>
            </a:xfrm>
            <a:prstGeom prst="rect">
              <a:avLst/>
            </a:prstGeom>
            <a:solidFill>
              <a:srgbClr val="0072C6"/>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3"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4"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5"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6"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rgbClr val="505050">
                <a:lumMod val="85000"/>
              </a:srgb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7" name="Oval 14"/>
            <p:cNvSpPr>
              <a:spLocks noChangeArrowheads="1"/>
            </p:cNvSpPr>
            <p:nvPr/>
          </p:nvSpPr>
          <p:spPr bwMode="auto">
            <a:xfrm>
              <a:off x="11124807" y="5862451"/>
              <a:ext cx="61867" cy="61867"/>
            </a:xfrm>
            <a:prstGeom prst="ellipse">
              <a:avLst/>
            </a:prstGeom>
            <a:solidFill>
              <a:srgbClr val="7FBA0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8" name="Oval 15"/>
            <p:cNvSpPr>
              <a:spLocks noChangeArrowheads="1"/>
            </p:cNvSpPr>
            <p:nvPr/>
          </p:nvSpPr>
          <p:spPr bwMode="auto">
            <a:xfrm>
              <a:off x="11124807" y="6061076"/>
              <a:ext cx="61867" cy="61867"/>
            </a:xfrm>
            <a:prstGeom prst="ellipse">
              <a:avLst/>
            </a:prstGeom>
            <a:solidFill>
              <a:srgbClr val="7FBA0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89" name="Oval 16"/>
            <p:cNvSpPr>
              <a:spLocks noChangeArrowheads="1"/>
            </p:cNvSpPr>
            <p:nvPr/>
          </p:nvSpPr>
          <p:spPr bwMode="auto">
            <a:xfrm>
              <a:off x="11124807" y="6259701"/>
              <a:ext cx="61867" cy="61867"/>
            </a:xfrm>
            <a:prstGeom prst="ellipse">
              <a:avLst/>
            </a:prstGeom>
            <a:solidFill>
              <a:srgbClr val="7FBA0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90" name="Oval 17"/>
            <p:cNvSpPr>
              <a:spLocks noChangeArrowheads="1"/>
            </p:cNvSpPr>
            <p:nvPr/>
          </p:nvSpPr>
          <p:spPr bwMode="auto">
            <a:xfrm>
              <a:off x="11124807" y="6458325"/>
              <a:ext cx="61867" cy="61867"/>
            </a:xfrm>
            <a:prstGeom prst="ellipse">
              <a:avLst/>
            </a:prstGeom>
            <a:solidFill>
              <a:srgbClr val="7FBA0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91" name="TextBox 90"/>
          <p:cNvSpPr txBox="1"/>
          <p:nvPr/>
        </p:nvSpPr>
        <p:spPr>
          <a:xfrm>
            <a:off x="9747346" y="1942566"/>
            <a:ext cx="1053038" cy="249267"/>
          </a:xfrm>
          <a:prstGeom prst="rect">
            <a:avLst/>
          </a:prstGeom>
          <a:noFill/>
        </p:spPr>
        <p:txBody>
          <a:bodyPr wrap="square" lIns="0" tIns="0" rIns="0" bIns="0" rtlCol="0">
            <a:spAutoFit/>
          </a:bodyPr>
          <a:lstStyle>
            <a:defPPr>
              <a:defRPr lang="en-US"/>
            </a:defPPr>
            <a:lvl1pPr>
              <a:lnSpc>
                <a:spcPct val="90000"/>
              </a:lnSpc>
              <a:defRPr sz="1100">
                <a:gradFill>
                  <a:gsLst>
                    <a:gs pos="2917">
                      <a:schemeClr val="tx1"/>
                    </a:gs>
                    <a:gs pos="30000">
                      <a:schemeClr val="tx1"/>
                    </a:gs>
                  </a:gsLst>
                  <a:lin ang="5400000" scaled="0"/>
                </a:gradFill>
              </a:defRPr>
            </a:lvl1pPr>
          </a:lstStyle>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505050"/>
                </a:solidFill>
                <a:effectLst/>
                <a:uLnTx/>
                <a:uFillTx/>
              </a:rPr>
              <a:t>Internet</a:t>
            </a:r>
            <a:endParaRPr kumimoji="0" lang="en-US" sz="2400" b="0" i="0" u="none" strike="noStrike" kern="0" cap="none" spc="0" normalizeH="0" baseline="0" noProof="0" dirty="0">
              <a:ln>
                <a:noFill/>
              </a:ln>
              <a:gradFill>
                <a:gsLst>
                  <a:gs pos="0">
                    <a:srgbClr val="505050"/>
                  </a:gs>
                  <a:gs pos="100000">
                    <a:srgbClr val="505050"/>
                  </a:gs>
                </a:gsLst>
                <a:lin ang="5400000" scaled="0"/>
              </a:gradFill>
              <a:effectLst/>
              <a:uLnTx/>
              <a:uFillTx/>
            </a:endParaRPr>
          </a:p>
        </p:txBody>
      </p:sp>
      <p:sp>
        <p:nvSpPr>
          <p:cNvPr id="92" name="Oval 91"/>
          <p:cNvSpPr/>
          <p:nvPr/>
        </p:nvSpPr>
        <p:spPr bwMode="auto">
          <a:xfrm>
            <a:off x="9293022" y="4631369"/>
            <a:ext cx="160384" cy="160384"/>
          </a:xfrm>
          <a:prstGeom prst="ellipse">
            <a:avLst/>
          </a:prstGeom>
          <a:solidFill>
            <a:srgbClr val="7FBA00"/>
          </a:solidFill>
          <a:ln w="9525" cap="flat" cmpd="sng" algn="ctr">
            <a:noFill/>
            <a:prstDash val="solid"/>
            <a:headEnd type="none" w="med" len="med"/>
            <a:tailEnd type="none" w="med" len="med"/>
          </a:ln>
          <a:effectLst/>
        </p:spPr>
        <p:txBody>
          <a:bodyPr rot="0" spcFirstLastPara="0" vertOverflow="overflow" horzOverflow="overflow"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93" name="Oval 92"/>
          <p:cNvSpPr/>
          <p:nvPr/>
        </p:nvSpPr>
        <p:spPr bwMode="auto">
          <a:xfrm>
            <a:off x="11050334" y="4640997"/>
            <a:ext cx="160384" cy="160384"/>
          </a:xfrm>
          <a:prstGeom prst="ellipse">
            <a:avLst/>
          </a:prstGeom>
          <a:solidFill>
            <a:srgbClr val="7FBA00"/>
          </a:solidFill>
          <a:ln w="9525" cap="flat" cmpd="sng" algn="ctr">
            <a:noFill/>
            <a:prstDash val="solid"/>
            <a:headEnd type="none" w="med" len="med"/>
            <a:tailEnd type="none" w="med" len="med"/>
          </a:ln>
          <a:effectLst/>
        </p:spPr>
        <p:txBody>
          <a:bodyPr rot="0" spcFirstLastPara="0" vertOverflow="overflow" horzOverflow="overflow"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94" name="TextBox 93"/>
          <p:cNvSpPr txBox="1"/>
          <p:nvPr/>
        </p:nvSpPr>
        <p:spPr>
          <a:xfrm>
            <a:off x="8954444" y="5801793"/>
            <a:ext cx="751188" cy="28626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3248" tIns="0" rIns="0" bIns="0" numCol="1" spcCol="0" rtlCol="0" fromWordArt="0" anchor="ctr" anchorCtr="0" forceAA="0" compatLnSpc="1">
            <a:prstTxWarp prst="textNoShape">
              <a:avLst/>
            </a:prstTxWarp>
            <a:noAutofit/>
          </a:bodyPr>
          <a:lstStyle>
            <a:defPPr>
              <a:defRPr lang="en-US"/>
            </a:defPPr>
            <a:lvl1pPr defTabSz="951028" fontAlgn="base">
              <a:lnSpc>
                <a:spcPct val="90000"/>
              </a:lnSpc>
              <a:spcBef>
                <a:spcPct val="0"/>
              </a:spcBef>
              <a:spcAft>
                <a:spcPct val="0"/>
              </a:spcAft>
              <a:defRPr sz="1071" kern="0">
                <a:gradFill>
                  <a:gsLst>
                    <a:gs pos="0">
                      <a:srgbClr val="000000"/>
                    </a:gs>
                    <a:gs pos="100000">
                      <a:srgbClr val="000000"/>
                    </a:gs>
                  </a:gsLst>
                  <a:lin ang="5400000" scaled="0"/>
                </a:gradFill>
                <a:ea typeface="Segoe UI" pitchFamily="34" charset="0"/>
                <a:cs typeface="Segoe UI" pitchFamily="34" charset="0"/>
              </a:defRPr>
            </a:lvl1pPr>
          </a:lstStyle>
          <a:p>
            <a:pPr marL="0" marR="0" lvl="0" indent="0" algn="ctr" defTabSz="950933" eaLnBrk="1" fontAlgn="base" latinLnBrk="0" hangingPunct="1">
              <a:lnSpc>
                <a:spcPct val="9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Segoe UI" pitchFamily="34" charset="0"/>
              </a:rPr>
              <a:t>IP1</a:t>
            </a:r>
            <a:endParaRPr kumimoji="0" lang="en-US" sz="1400" b="1" i="0" u="none" strike="noStrike" kern="0" cap="none" spc="0" normalizeH="0" baseline="0" noProof="0" dirty="0">
              <a:ln>
                <a:noFill/>
              </a:ln>
              <a:solidFill>
                <a:srgbClr val="FFFFFF"/>
              </a:solidFill>
              <a:effectLst/>
              <a:uLnTx/>
              <a:uFillTx/>
              <a:cs typeface="Segoe UI" pitchFamily="34" charset="0"/>
            </a:endParaRPr>
          </a:p>
        </p:txBody>
      </p:sp>
      <p:sp>
        <p:nvSpPr>
          <p:cNvPr id="95" name="TextBox 94"/>
          <p:cNvSpPr txBox="1"/>
          <p:nvPr/>
        </p:nvSpPr>
        <p:spPr>
          <a:xfrm>
            <a:off x="10726506" y="5801793"/>
            <a:ext cx="751188" cy="28626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3248" tIns="0" rIns="0" bIns="0" numCol="1" spcCol="0" rtlCol="0" fromWordArt="0" anchor="ctr" anchorCtr="0" forceAA="0" compatLnSpc="1">
            <a:prstTxWarp prst="textNoShape">
              <a:avLst/>
            </a:prstTxWarp>
            <a:noAutofit/>
          </a:bodyPr>
          <a:lstStyle>
            <a:defPPr>
              <a:defRPr lang="en-US"/>
            </a:defPPr>
            <a:lvl1pPr defTabSz="951028" fontAlgn="base">
              <a:lnSpc>
                <a:spcPct val="90000"/>
              </a:lnSpc>
              <a:spcBef>
                <a:spcPct val="0"/>
              </a:spcBef>
              <a:spcAft>
                <a:spcPct val="0"/>
              </a:spcAft>
              <a:defRPr sz="1071" kern="0">
                <a:gradFill>
                  <a:gsLst>
                    <a:gs pos="0">
                      <a:srgbClr val="000000"/>
                    </a:gs>
                    <a:gs pos="100000">
                      <a:srgbClr val="000000"/>
                    </a:gs>
                  </a:gsLst>
                  <a:lin ang="5400000" scaled="0"/>
                </a:gradFill>
                <a:ea typeface="Segoe UI" pitchFamily="34" charset="0"/>
                <a:cs typeface="Segoe UI" pitchFamily="34" charset="0"/>
              </a:defRPr>
            </a:lvl1pPr>
          </a:lstStyle>
          <a:p>
            <a:pPr marL="0" marR="0" lvl="0" indent="0" algn="ctr" defTabSz="950933" eaLnBrk="1" fontAlgn="base" latinLnBrk="0" hangingPunct="1">
              <a:lnSpc>
                <a:spcPct val="90000"/>
              </a:lnSpc>
              <a:spcBef>
                <a:spcPct val="0"/>
              </a:spcBef>
              <a:spcAft>
                <a:spcPct val="0"/>
              </a:spcAft>
              <a:buClrTx/>
              <a:buSzTx/>
              <a:buFontTx/>
              <a:buNone/>
              <a:tabLst/>
              <a:defRPr/>
            </a:pPr>
            <a:r>
              <a:rPr kumimoji="0" lang="en-US" sz="18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cs typeface="Segoe UI" pitchFamily="34" charset="0"/>
              </a:rPr>
              <a:t>IP2</a:t>
            </a:r>
            <a:endParaRPr kumimoji="0" lang="en-US" sz="1400" b="1" i="0" u="none" strike="noStrike" kern="0" cap="none" spc="0" normalizeH="0" baseline="0" noProof="0" dirty="0">
              <a:ln>
                <a:noFill/>
              </a:ln>
              <a:solidFill>
                <a:srgbClr val="FFFFFF"/>
              </a:solidFill>
              <a:effectLst/>
              <a:uLnTx/>
              <a:uFillTx/>
              <a:cs typeface="Segoe UI" pitchFamily="34" charset="0"/>
            </a:endParaRPr>
          </a:p>
        </p:txBody>
      </p:sp>
      <p:sp>
        <p:nvSpPr>
          <p:cNvPr id="96" name="TextBox 95"/>
          <p:cNvSpPr txBox="1"/>
          <p:nvPr/>
        </p:nvSpPr>
        <p:spPr>
          <a:xfrm>
            <a:off x="9038245" y="5433966"/>
            <a:ext cx="660768" cy="266784"/>
          </a:xfrm>
          <a:prstGeom prst="rect">
            <a:avLst/>
          </a:prstGeom>
          <a:noFill/>
        </p:spPr>
        <p:txBody>
          <a:bodyPr wrap="squar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1071"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rPr>
              <a:t>VM1</a:t>
            </a:r>
            <a:endParaRPr kumimoji="0" lang="en-US" sz="1071" b="1" i="0" u="none" strike="noStrike" kern="0" cap="none" spc="0" normalizeH="0" baseline="0" noProof="0" dirty="0">
              <a:ln>
                <a:noFill/>
              </a:ln>
              <a:solidFill>
                <a:srgbClr val="505050"/>
              </a:solidFill>
              <a:effectLst/>
              <a:uLnTx/>
              <a:uFillTx/>
            </a:endParaRPr>
          </a:p>
        </p:txBody>
      </p:sp>
      <p:sp>
        <p:nvSpPr>
          <p:cNvPr id="97" name="TextBox 96"/>
          <p:cNvSpPr txBox="1"/>
          <p:nvPr/>
        </p:nvSpPr>
        <p:spPr>
          <a:xfrm>
            <a:off x="10813737" y="5429434"/>
            <a:ext cx="660768" cy="266784"/>
          </a:xfrm>
          <a:prstGeom prst="rect">
            <a:avLst/>
          </a:prstGeom>
          <a:noFill/>
        </p:spPr>
        <p:txBody>
          <a:bodyPr wrap="squar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1071"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rPr>
              <a:t>VM2</a:t>
            </a:r>
            <a:endParaRPr kumimoji="0" lang="en-US" sz="1071" b="1" i="0" u="none" strike="noStrike" kern="0" cap="none" spc="0" normalizeH="0" baseline="0" noProof="0" dirty="0">
              <a:ln>
                <a:noFill/>
              </a:ln>
              <a:solidFill>
                <a:srgbClr val="505050"/>
              </a:solidFill>
              <a:effectLst/>
              <a:uLnTx/>
              <a:uFillTx/>
            </a:endParaRPr>
          </a:p>
        </p:txBody>
      </p:sp>
      <p:grpSp>
        <p:nvGrpSpPr>
          <p:cNvPr id="98" name="Group 1"/>
          <p:cNvGrpSpPr/>
          <p:nvPr/>
        </p:nvGrpSpPr>
        <p:grpSpPr>
          <a:xfrm>
            <a:off x="9859113" y="3499402"/>
            <a:ext cx="728334" cy="544765"/>
            <a:chOff x="6236487" y="4283536"/>
            <a:chExt cx="728427" cy="544835"/>
          </a:xfrm>
        </p:grpSpPr>
        <p:sp>
          <p:nvSpPr>
            <p:cNvPr id="99" name="Oval 2"/>
            <p:cNvSpPr/>
            <p:nvPr/>
          </p:nvSpPr>
          <p:spPr bwMode="auto">
            <a:xfrm>
              <a:off x="6236487" y="4283536"/>
              <a:ext cx="728427" cy="544835"/>
            </a:xfrm>
            <a:prstGeom prst="ellipse">
              <a:avLst/>
            </a:prstGeom>
            <a:solidFill>
              <a:srgbClr val="DC3C00">
                <a:lumMod val="60000"/>
                <a:lumOff val="40000"/>
              </a:srgbClr>
            </a:solidFill>
            <a:ln w="9525" cap="flat" cmpd="sng" algn="ctr">
              <a:noFill/>
              <a:prstDash val="solid"/>
              <a:headEnd type="none" w="med" len="med"/>
              <a:tailEnd type="none" w="med" len="med"/>
            </a:ln>
            <a:effectLst/>
            <a:scene3d>
              <a:camera prst="orthographicFront"/>
              <a:lightRig rig="threePt" dir="t"/>
            </a:scene3d>
            <a:sp3d>
              <a:bevelT/>
            </a:sp3d>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32379"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442359"/>
                </a:solidFill>
                <a:effectLst/>
                <a:uLnTx/>
                <a:uFillTx/>
                <a:ea typeface="Segoe UI" pitchFamily="34" charset="0"/>
                <a:cs typeface="Segoe UI" pitchFamily="34" charset="0"/>
              </a:endParaRPr>
            </a:p>
          </p:txBody>
        </p:sp>
        <p:sp>
          <p:nvSpPr>
            <p:cNvPr id="100" name="TextBox 16"/>
            <p:cNvSpPr txBox="1"/>
            <p:nvPr/>
          </p:nvSpPr>
          <p:spPr>
            <a:xfrm>
              <a:off x="6308803" y="4327563"/>
              <a:ext cx="583795" cy="495272"/>
            </a:xfrm>
            <a:prstGeom prst="rect">
              <a:avLst/>
            </a:prstGeom>
            <a:noFill/>
            <a:scene3d>
              <a:camera prst="orthographicFront"/>
              <a:lightRig rig="threePt" dir="t"/>
            </a:scene3d>
            <a:sp3d>
              <a:bevelT/>
            </a:sp3d>
          </p:spPr>
          <p:txBody>
            <a:bodyPr wrap="square" lIns="186497" tIns="149198" rIns="186497" bIns="149198" rtlCol="0">
              <a:spAutoFit/>
            </a:bodyPr>
            <a:lstStyle/>
            <a:p>
              <a:pPr marL="0" marR="0" lvl="0" indent="0" defTabSz="914309"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442359"/>
                  </a:solidFill>
                  <a:effectLst/>
                  <a:uLnTx/>
                  <a:uFillTx/>
                </a:rPr>
                <a:t>LB</a:t>
              </a:r>
            </a:p>
          </p:txBody>
        </p:sp>
      </p:grpSp>
      <p:sp>
        <p:nvSpPr>
          <p:cNvPr id="101" name="TextBox 100"/>
          <p:cNvSpPr txBox="1"/>
          <p:nvPr/>
        </p:nvSpPr>
        <p:spPr>
          <a:xfrm>
            <a:off x="9504363" y="3061847"/>
            <a:ext cx="1802370" cy="544726"/>
          </a:xfrm>
          <a:prstGeom prst="rect">
            <a:avLst/>
          </a:prstGeom>
          <a:noFill/>
        </p:spPr>
        <p:txBody>
          <a:bodyPr wrap="none" lIns="182857" tIns="146285" rIns="182857" bIns="146285" rtlCol="0">
            <a:spAutoFit/>
          </a:bodyPr>
          <a:lstStyle/>
          <a:p>
            <a:pPr marL="0" marR="0" lvl="0" indent="0" defTabSz="914309"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151.2.3.4 (VIP)</a:t>
            </a:r>
            <a:endParaRPr kumimoji="0" lang="en-US" sz="1800" b="0"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sp>
        <p:nvSpPr>
          <p:cNvPr id="102" name="TextBox 101"/>
          <p:cNvSpPr txBox="1"/>
          <p:nvPr/>
        </p:nvSpPr>
        <p:spPr>
          <a:xfrm>
            <a:off x="7437437" y="3900892"/>
            <a:ext cx="2018689" cy="815570"/>
          </a:xfrm>
          <a:prstGeom prst="rect">
            <a:avLst/>
          </a:prstGeom>
          <a:noFill/>
        </p:spPr>
        <p:txBody>
          <a:bodyPr wrap="square" lIns="182857" tIns="146285" rIns="182857" bIns="146285" rtlCol="0">
            <a:spAutoFit/>
          </a:bodyPr>
          <a:lstStyle/>
          <a:p>
            <a:pPr marL="0" marR="0" lvl="0" indent="0" algn="r" defTabSz="91430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131.3.3.3</a:t>
            </a:r>
          </a:p>
          <a:p>
            <a:pPr marL="0" marR="0" lvl="0" indent="0" algn="r" defTabSz="91430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(Instance-level IP)</a:t>
            </a:r>
          </a:p>
        </p:txBody>
      </p:sp>
      <p:cxnSp>
        <p:nvCxnSpPr>
          <p:cNvPr id="103" name="Straight Connector 4"/>
          <p:cNvCxnSpPr>
            <a:cxnSpLocks/>
            <a:stCxn id="92" idx="0"/>
          </p:cNvCxnSpPr>
          <p:nvPr/>
        </p:nvCxnSpPr>
        <p:spPr>
          <a:xfrm rot="5400000" flipH="1" flipV="1">
            <a:off x="8227577" y="3254848"/>
            <a:ext cx="2522161" cy="230884"/>
          </a:xfrm>
          <a:prstGeom prst="bentConnector2">
            <a:avLst/>
          </a:prstGeom>
          <a:noFill/>
          <a:ln w="38100" cap="rnd" cmpd="sng" algn="ctr">
            <a:solidFill>
              <a:srgbClr val="FF0000"/>
            </a:solidFill>
            <a:prstDash val="sysDot"/>
            <a:headEnd type="none"/>
            <a:tailEnd type="none"/>
          </a:ln>
          <a:effectLst/>
        </p:spPr>
      </p:cxnSp>
      <p:cxnSp>
        <p:nvCxnSpPr>
          <p:cNvPr id="104" name="Straight Connector 4"/>
          <p:cNvCxnSpPr>
            <a:stCxn id="93" idx="0"/>
            <a:endCxn id="91" idx="3"/>
          </p:cNvCxnSpPr>
          <p:nvPr/>
        </p:nvCxnSpPr>
        <p:spPr>
          <a:xfrm rot="16200000" flipV="1">
            <a:off x="9678557" y="3189027"/>
            <a:ext cx="2573798" cy="330142"/>
          </a:xfrm>
          <a:prstGeom prst="bentConnector2">
            <a:avLst/>
          </a:prstGeom>
          <a:noFill/>
          <a:ln w="38100" cap="rnd" cmpd="sng" algn="ctr">
            <a:solidFill>
              <a:srgbClr val="FF0000"/>
            </a:solidFill>
            <a:prstDash val="sysDot"/>
            <a:headEnd type="none"/>
            <a:tailEnd type="none"/>
          </a:ln>
          <a:effectLst/>
        </p:spPr>
      </p:cxnSp>
      <p:sp>
        <p:nvSpPr>
          <p:cNvPr id="105" name="TextBox 76"/>
          <p:cNvSpPr txBox="1"/>
          <p:nvPr/>
        </p:nvSpPr>
        <p:spPr>
          <a:xfrm>
            <a:off x="10561637" y="3900892"/>
            <a:ext cx="1994931" cy="815570"/>
          </a:xfrm>
          <a:prstGeom prst="rect">
            <a:avLst/>
          </a:prstGeom>
          <a:noFill/>
        </p:spPr>
        <p:txBody>
          <a:bodyPr wrap="square" lIns="182857" tIns="146285" rIns="182857" bIns="146285" rtlCol="0">
            <a:spAutoFit/>
          </a:bodyPr>
          <a:lstStyle/>
          <a:p>
            <a:pPr marL="0" marR="0" lvl="0" indent="0" defTabSz="91430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131.3.4.4</a:t>
            </a:r>
            <a:endPar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endParaRPr>
          </a:p>
          <a:p>
            <a:pPr marL="0" marR="0" lvl="0" indent="0" defTabSz="91430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rgbClr val="FFFFFF"/>
                    </a:gs>
                    <a:gs pos="30000">
                      <a:srgbClr val="FFFFFF"/>
                    </a:gs>
                  </a:gsLst>
                  <a:lin ang="5400000" scaled="0"/>
                </a:gradFill>
                <a:effectLst>
                  <a:outerShdw blurRad="38100" dist="38100" dir="2700000" algn="tl">
                    <a:srgbClr val="000000">
                      <a:alpha val="43137"/>
                    </a:srgbClr>
                  </a:outerShdw>
                </a:effectLst>
                <a:uLnTx/>
                <a:uFillTx/>
              </a:rPr>
              <a:t>(Instance-level IP)</a:t>
            </a:r>
            <a:endParaRPr kumimoji="0" lang="en-US" sz="1600" b="0" i="0" u="none" strike="noStrike" kern="0" cap="none" spc="0" normalizeH="0" baseline="0" noProof="0" dirty="0">
              <a:ln>
                <a:noFill/>
              </a:ln>
              <a:gradFill>
                <a:gsLst>
                  <a:gs pos="2917">
                    <a:srgbClr val="FFFFFF"/>
                  </a:gs>
                  <a:gs pos="30000">
                    <a:srgbClr val="FFFFFF"/>
                  </a:gs>
                </a:gsLst>
                <a:lin ang="5400000" scaled="0"/>
              </a:gradFill>
              <a:effectLst/>
              <a:uLnTx/>
              <a:uFillTx/>
            </a:endParaRPr>
          </a:p>
        </p:txBody>
      </p:sp>
      <p:grpSp>
        <p:nvGrpSpPr>
          <p:cNvPr id="106" name="Group 105"/>
          <p:cNvGrpSpPr/>
          <p:nvPr/>
        </p:nvGrpSpPr>
        <p:grpSpPr>
          <a:xfrm>
            <a:off x="9562099" y="1454631"/>
            <a:ext cx="1338978" cy="1236985"/>
            <a:chOff x="1441498" y="2335312"/>
            <a:chExt cx="1209154" cy="1117050"/>
          </a:xfrm>
        </p:grpSpPr>
        <p:sp>
          <p:nvSpPr>
            <p:cNvPr id="107" name="Oval 106"/>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defTabSz="914008" fontAlgn="base">
                <a:lnSpc>
                  <a:spcPct val="90000"/>
                </a:lnSpc>
                <a:spcBef>
                  <a:spcPct val="0"/>
                </a:spcBef>
                <a:spcAft>
                  <a:spcPct val="0"/>
                </a:spcAft>
                <a:defRPr/>
              </a:pPr>
              <a:endParaRPr lang="en-US" sz="3600" kern="0" spc="-50" dirty="0">
                <a:gradFill>
                  <a:gsLst>
                    <a:gs pos="36283">
                      <a:srgbClr val="505050"/>
                    </a:gs>
                    <a:gs pos="28000">
                      <a:srgbClr val="505050"/>
                    </a:gs>
                  </a:gsLst>
                  <a:lin ang="5400000" scaled="0"/>
                </a:gradFill>
                <a:latin typeface="Calibri"/>
              </a:endParaRPr>
            </a:p>
          </p:txBody>
        </p:sp>
        <p:sp>
          <p:nvSpPr>
            <p:cNvPr id="108" name="Freeform 247"/>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28" tIns="45714" rIns="91428" bIns="45714" numCol="1" anchor="t" anchorCtr="0" compatLnSpc="1">
              <a:prstTxWarp prst="textNoShape">
                <a:avLst/>
              </a:prstTxWarp>
            </a:bodyPr>
            <a:lstStyle/>
            <a:p>
              <a:pPr defTabSz="932410">
                <a:defRPr/>
              </a:pPr>
              <a:endParaRPr lang="en-US" sz="2800" kern="0">
                <a:solidFill>
                  <a:srgbClr val="00188F"/>
                </a:solidFill>
                <a:latin typeface="Calibri"/>
              </a:endParaRPr>
            </a:p>
          </p:txBody>
        </p:sp>
        <p:sp>
          <p:nvSpPr>
            <p:cNvPr id="109" name="TextBox 108"/>
            <p:cNvSpPr txBox="1"/>
            <p:nvPr/>
          </p:nvSpPr>
          <p:spPr>
            <a:xfrm>
              <a:off x="1441498" y="2804059"/>
              <a:ext cx="1209154" cy="566915"/>
            </a:xfrm>
            <a:prstGeom prst="rect">
              <a:avLst/>
            </a:prstGeom>
            <a:noFill/>
          </p:spPr>
          <p:txBody>
            <a:bodyPr wrap="none" lIns="182857" tIns="146285" rIns="182857" bIns="146285" rtlCol="0" anchor="ctr">
              <a:spAutoFit/>
            </a:bodyPr>
            <a:lstStyle/>
            <a:p>
              <a:pPr algn="ctr" defTabSz="932410">
                <a:lnSpc>
                  <a:spcPct val="90000"/>
                </a:lnSpc>
                <a:defRPr/>
              </a:pPr>
              <a:r>
                <a:rPr lang="en-US" sz="2400" kern="0" spc="-50" dirty="0">
                  <a:solidFill>
                    <a:srgbClr val="00188F"/>
                  </a:solidFill>
                  <a:latin typeface="Calibri"/>
                </a:rPr>
                <a:t>Internet</a:t>
              </a:r>
            </a:p>
          </p:txBody>
        </p:sp>
      </p:grpSp>
    </p:spTree>
    <p:extLst>
      <p:ext uri="{BB962C8B-B14F-4D97-AF65-F5344CB8AC3E}">
        <p14:creationId xmlns:p14="http://schemas.microsoft.com/office/powerpoint/2010/main" val="345555020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0" name="Rectangle 19"/>
          <p:cNvSpPr/>
          <p:nvPr/>
        </p:nvSpPr>
        <p:spPr bwMode="auto">
          <a:xfrm>
            <a:off x="286600" y="920110"/>
            <a:ext cx="6532609" cy="6047073"/>
          </a:xfrm>
          <a:prstGeom prst="rect">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pic>
        <p:nvPicPr>
          <p:cNvPr id="11" name="Picture 10"/>
          <p:cNvPicPr>
            <a:picLocks noChangeAspect="1"/>
          </p:cNvPicPr>
          <p:nvPr/>
        </p:nvPicPr>
        <p:blipFill>
          <a:blip r:embed="rId2"/>
          <a:stretch>
            <a:fillRect/>
          </a:stretch>
        </p:blipFill>
        <p:spPr>
          <a:xfrm>
            <a:off x="460258" y="906462"/>
            <a:ext cx="6512125" cy="6019800"/>
          </a:xfrm>
          <a:prstGeom prst="rect">
            <a:avLst/>
          </a:prstGeom>
        </p:spPr>
      </p:pic>
      <p:sp>
        <p:nvSpPr>
          <p:cNvPr id="12" name="Title 1"/>
          <p:cNvSpPr txBox="1">
            <a:spLocks/>
          </p:cNvSpPr>
          <p:nvPr/>
        </p:nvSpPr>
        <p:spPr>
          <a:xfrm>
            <a:off x="266921" y="64295"/>
            <a:ext cx="11655840" cy="899537"/>
          </a:xfrm>
          <a:prstGeom prst="rect">
            <a:avLst/>
          </a:prstGeom>
        </p:spPr>
        <p:txBody>
          <a:bodyPr>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02" normalizeH="0" baseline="0" noProof="0" dirty="0">
                <a:ln w="3175">
                  <a:noFill/>
                </a:ln>
                <a:solidFill>
                  <a:srgbClr val="FFFFFF"/>
                </a:solidFill>
                <a:effectLst/>
                <a:uLnTx/>
                <a:uFillTx/>
                <a:latin typeface="Segoe UI Light"/>
                <a:ea typeface="+mn-ea"/>
                <a:cs typeface="Segoe UI" pitchFamily="34" charset="0"/>
              </a:rPr>
              <a:t>Software Load Balancer</a:t>
            </a:r>
            <a:endParaRPr kumimoji="0" lang="en-US" sz="5400" b="0" i="0" u="none" strike="noStrike" kern="1200" cap="none" spc="-102" normalizeH="0" baseline="0" noProof="0" dirty="0">
              <a:ln w="3175">
                <a:noFill/>
              </a:ln>
              <a:solidFill>
                <a:srgbClr val="FFFFFF"/>
              </a:solidFill>
              <a:effectLst/>
              <a:uLnTx/>
              <a:uFillTx/>
              <a:latin typeface="Segoe UI Light"/>
              <a:ea typeface="+mn-ea"/>
              <a:cs typeface="Segoe UI" pitchFamily="34" charset="0"/>
            </a:endParaRPr>
          </a:p>
        </p:txBody>
      </p:sp>
      <p:sp>
        <p:nvSpPr>
          <p:cNvPr id="13" name="Rectangle 12"/>
          <p:cNvSpPr/>
          <p:nvPr/>
        </p:nvSpPr>
        <p:spPr>
          <a:xfrm>
            <a:off x="6982985" y="917166"/>
            <a:ext cx="5221920" cy="1478459"/>
          </a:xfrm>
          <a:prstGeom prst="rect">
            <a:avLst/>
          </a:prstGeom>
          <a:noFill/>
        </p:spPr>
        <p:txBody>
          <a:bodyPr wrap="square" lIns="143428">
            <a:spAutoFit/>
          </a:bodyPr>
          <a:lstStyle/>
          <a:p>
            <a:pPr marL="0" marR="0" lvl="0" indent="0" defTabSz="914225" eaLnBrk="1" fontAlgn="auto" latinLnBrk="0" hangingPunct="1">
              <a:lnSpc>
                <a:spcPct val="100000"/>
              </a:lnSpc>
              <a:spcBef>
                <a:spcPts val="0"/>
              </a:spcBef>
              <a:spcAft>
                <a:spcPts val="0"/>
              </a:spcAft>
              <a:buClrTx/>
              <a:buSzTx/>
              <a:buFontTx/>
              <a:buNone/>
              <a:tabLst/>
              <a:defRPr/>
            </a:pPr>
            <a:r>
              <a:rPr kumimoji="0" lang="en-US" sz="1961" b="0" i="0" u="none" strike="noStrike" kern="0" cap="none" spc="0" normalizeH="0" baseline="0" noProof="0" dirty="0">
                <a:ln>
                  <a:noFill/>
                </a:ln>
                <a:solidFill>
                  <a:srgbClr val="FFFFFF"/>
                </a:solidFill>
                <a:effectLst/>
                <a:uLnTx/>
                <a:uFillTx/>
              </a:rPr>
              <a:t>SLB Scale – Battle tested in Azure</a:t>
            </a:r>
          </a:p>
          <a:p>
            <a:pPr marL="280121" marR="0" lvl="0" indent="-280121" defTabSz="914225"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65" b="0" i="0" u="none" strike="noStrike" kern="0" cap="none" spc="0" normalizeH="0" baseline="0" noProof="0" dirty="0">
                <a:ln>
                  <a:noFill/>
                </a:ln>
                <a:solidFill>
                  <a:srgbClr val="FFFFFF"/>
                </a:solidFill>
                <a:effectLst/>
                <a:uLnTx/>
                <a:uFillTx/>
              </a:rPr>
              <a:t>10s of </a:t>
            </a:r>
            <a:r>
              <a:rPr kumimoji="0" lang="en-US" sz="1765" b="0" i="0" u="none" strike="noStrike" kern="0" cap="none" spc="0" normalizeH="0" baseline="0" noProof="0" dirty="0" err="1">
                <a:ln>
                  <a:noFill/>
                </a:ln>
                <a:solidFill>
                  <a:srgbClr val="FFFFFF"/>
                </a:solidFill>
                <a:effectLst/>
                <a:uLnTx/>
                <a:uFillTx/>
              </a:rPr>
              <a:t>Tbps</a:t>
            </a:r>
            <a:r>
              <a:rPr kumimoji="0" lang="en-US" sz="1765" b="0" i="0" u="none" strike="noStrike" kern="0" cap="none" spc="0" normalizeH="0" baseline="0" noProof="0" dirty="0">
                <a:ln>
                  <a:noFill/>
                </a:ln>
                <a:solidFill>
                  <a:srgbClr val="FFFFFF"/>
                </a:solidFill>
                <a:effectLst/>
                <a:uLnTx/>
                <a:uFillTx/>
              </a:rPr>
              <a:t> of load balanced traffic</a:t>
            </a:r>
          </a:p>
          <a:p>
            <a:pPr marL="280121" marR="0" lvl="0" indent="-280121" defTabSz="914225"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65" b="0" i="0" u="none" strike="noStrike" kern="0" cap="none" spc="0" normalizeH="0" baseline="0" noProof="0" dirty="0">
                <a:ln>
                  <a:noFill/>
                </a:ln>
                <a:solidFill>
                  <a:srgbClr val="FFFFFF"/>
                </a:solidFill>
                <a:effectLst/>
                <a:uLnTx/>
                <a:uFillTx/>
              </a:rPr>
              <a:t>Millions of total endpoints</a:t>
            </a:r>
          </a:p>
          <a:p>
            <a:pPr marL="280121" marR="0" lvl="0" indent="-280121" defTabSz="914225"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65" b="0" i="0" u="none" strike="noStrike" kern="0" cap="none" spc="0" normalizeH="0" baseline="0" noProof="0" dirty="0">
                <a:ln>
                  <a:noFill/>
                </a:ln>
                <a:solidFill>
                  <a:srgbClr val="FFFFFF"/>
                </a:solidFill>
                <a:effectLst/>
                <a:uLnTx/>
                <a:uFillTx/>
              </a:rPr>
              <a:t>Millions of VIPs</a:t>
            </a:r>
          </a:p>
          <a:p>
            <a:pPr marL="280121" marR="0" lvl="0" indent="-280121" defTabSz="914225"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65" b="0" i="0" u="none" strike="noStrike" kern="0" cap="none" spc="0" normalizeH="0" baseline="0" noProof="0" dirty="0">
                <a:ln>
                  <a:noFill/>
                </a:ln>
                <a:solidFill>
                  <a:srgbClr val="FFFFFF"/>
                </a:solidFill>
                <a:effectLst/>
                <a:uLnTx/>
                <a:uFillTx/>
              </a:rPr>
              <a:t>10s of Millions of flows</a:t>
            </a:r>
          </a:p>
        </p:txBody>
      </p:sp>
      <p:sp>
        <p:nvSpPr>
          <p:cNvPr id="14" name="Rectangle 13"/>
          <p:cNvSpPr/>
          <p:nvPr/>
        </p:nvSpPr>
        <p:spPr>
          <a:xfrm>
            <a:off x="6904037" y="2794793"/>
            <a:ext cx="3056960" cy="738664"/>
          </a:xfrm>
          <a:prstGeom prst="rect">
            <a:avLst/>
          </a:prstGeom>
          <a:solidFill>
            <a:srgbClr val="00B0F0"/>
          </a:solidFill>
        </p:spPr>
        <p:txBody>
          <a:bodyPr wrap="square" lIns="143428">
            <a:spAutoFit/>
          </a:bodyPr>
          <a:lstStyle/>
          <a:p>
            <a:pPr marL="0" marR="0" lvl="0" indent="0" defTabSz="914225"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rPr>
              <a:t>Tracks VIP:DIP mappings, health and programs </a:t>
            </a:r>
            <a:r>
              <a:rPr kumimoji="0" lang="en-US" sz="1400" b="0" i="0" u="none" strike="noStrike" kern="0" cap="none" spc="0" normalizeH="0" baseline="0" noProof="0" dirty="0" err="1">
                <a:ln>
                  <a:noFill/>
                </a:ln>
                <a:solidFill>
                  <a:schemeClr val="bg1"/>
                </a:solidFill>
                <a:effectLst/>
                <a:uLnTx/>
                <a:uFillTx/>
              </a:rPr>
              <a:t>Muxes</a:t>
            </a:r>
            <a:r>
              <a:rPr kumimoji="0" lang="en-US" sz="1400" b="0" i="0" u="none" strike="noStrike" kern="0" cap="none" spc="0" normalizeH="0" baseline="0" noProof="0" dirty="0">
                <a:ln>
                  <a:noFill/>
                </a:ln>
                <a:solidFill>
                  <a:schemeClr val="bg1"/>
                </a:solidFill>
                <a:effectLst/>
                <a:uLnTx/>
                <a:uFillTx/>
              </a:rPr>
              <a:t> and hosts</a:t>
            </a:r>
          </a:p>
          <a:p>
            <a:pPr marL="0" marR="0" lvl="0" indent="0" defTabSz="914225"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rPr>
              <a:t>Balances load across </a:t>
            </a:r>
            <a:r>
              <a:rPr kumimoji="0" lang="en-US" sz="1400" b="0" i="0" u="none" strike="noStrike" kern="0" cap="none" spc="0" normalizeH="0" baseline="0" noProof="0" dirty="0" err="1">
                <a:ln>
                  <a:noFill/>
                </a:ln>
                <a:solidFill>
                  <a:schemeClr val="bg1"/>
                </a:solidFill>
                <a:effectLst/>
                <a:uLnTx/>
                <a:uFillTx/>
              </a:rPr>
              <a:t>Muxes</a:t>
            </a:r>
            <a:endParaRPr kumimoji="0" lang="en-US" sz="1400" b="0" i="0" u="none" strike="noStrike" kern="0" cap="none" spc="0" normalizeH="0" baseline="0" noProof="0" dirty="0">
              <a:ln>
                <a:noFill/>
              </a:ln>
              <a:solidFill>
                <a:schemeClr val="bg1"/>
              </a:solidFill>
              <a:effectLst/>
              <a:uLnTx/>
              <a:uFillTx/>
            </a:endParaRPr>
          </a:p>
        </p:txBody>
      </p:sp>
      <p:cxnSp>
        <p:nvCxnSpPr>
          <p:cNvPr id="15" name="Straight Arrow Connector 14"/>
          <p:cNvCxnSpPr>
            <a:stCxn id="14" idx="1"/>
          </p:cNvCxnSpPr>
          <p:nvPr/>
        </p:nvCxnSpPr>
        <p:spPr>
          <a:xfrm flipH="1">
            <a:off x="5303837" y="3164125"/>
            <a:ext cx="1600200" cy="101793"/>
          </a:xfrm>
          <a:prstGeom prst="straightConnector1">
            <a:avLst/>
          </a:prstGeom>
          <a:noFill/>
          <a:ln w="38100" cap="flat" cmpd="sng" algn="ctr">
            <a:solidFill>
              <a:srgbClr val="00B0F0"/>
            </a:solidFill>
            <a:prstDash val="solid"/>
            <a:headEnd type="none"/>
            <a:tailEnd type="triangle"/>
          </a:ln>
          <a:effectLst/>
        </p:spPr>
      </p:cxnSp>
      <p:sp>
        <p:nvSpPr>
          <p:cNvPr id="16" name="Rectangle 15"/>
          <p:cNvSpPr/>
          <p:nvPr/>
        </p:nvSpPr>
        <p:spPr>
          <a:xfrm>
            <a:off x="7285037" y="4345092"/>
            <a:ext cx="3056960" cy="307777"/>
          </a:xfrm>
          <a:prstGeom prst="rect">
            <a:avLst/>
          </a:prstGeom>
          <a:solidFill>
            <a:srgbClr val="00B0F0"/>
          </a:solidFill>
        </p:spPr>
        <p:txBody>
          <a:bodyPr wrap="square" lIns="143428">
            <a:spAutoFit/>
          </a:bodyPr>
          <a:lstStyle/>
          <a:p>
            <a:pPr marL="0" marR="0" lvl="0" indent="0" defTabSz="914225"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rPr>
              <a:t>Does </a:t>
            </a:r>
            <a:r>
              <a:rPr kumimoji="0" lang="en-US" sz="1400" b="0" i="0" u="none" strike="noStrike" kern="0" cap="none" spc="0" normalizeH="0" baseline="0" noProof="0" dirty="0" err="1">
                <a:ln>
                  <a:noFill/>
                </a:ln>
                <a:solidFill>
                  <a:schemeClr val="bg1"/>
                </a:solidFill>
                <a:effectLst/>
                <a:uLnTx/>
                <a:uFillTx/>
              </a:rPr>
              <a:t>NATing</a:t>
            </a:r>
            <a:endParaRPr kumimoji="0" lang="en-US" sz="1400" b="0" i="0" u="none" strike="noStrike" kern="0" cap="none" spc="0" normalizeH="0" baseline="0" noProof="0" dirty="0">
              <a:ln>
                <a:noFill/>
              </a:ln>
              <a:solidFill>
                <a:schemeClr val="bg1"/>
              </a:solidFill>
              <a:effectLst/>
              <a:uLnTx/>
              <a:uFillTx/>
            </a:endParaRPr>
          </a:p>
        </p:txBody>
      </p:sp>
      <p:cxnSp>
        <p:nvCxnSpPr>
          <p:cNvPr id="17" name="Straight Arrow Connector 16"/>
          <p:cNvCxnSpPr>
            <a:stCxn id="16" idx="1"/>
          </p:cNvCxnSpPr>
          <p:nvPr/>
        </p:nvCxnSpPr>
        <p:spPr>
          <a:xfrm flipH="1">
            <a:off x="5761037" y="4498981"/>
            <a:ext cx="1524000" cy="446081"/>
          </a:xfrm>
          <a:prstGeom prst="straightConnector1">
            <a:avLst/>
          </a:prstGeom>
          <a:noFill/>
          <a:ln w="38100" cap="flat" cmpd="sng" algn="ctr">
            <a:solidFill>
              <a:srgbClr val="00B0F0"/>
            </a:solidFill>
            <a:prstDash val="solid"/>
            <a:headEnd type="none"/>
            <a:tailEnd type="triangle"/>
          </a:ln>
          <a:effectLst/>
        </p:spPr>
      </p:cxnSp>
      <p:sp>
        <p:nvSpPr>
          <p:cNvPr id="18" name="Rectangle 17"/>
          <p:cNvSpPr/>
          <p:nvPr/>
        </p:nvSpPr>
        <p:spPr>
          <a:xfrm>
            <a:off x="7894637" y="5481788"/>
            <a:ext cx="3056960" cy="523220"/>
          </a:xfrm>
          <a:prstGeom prst="rect">
            <a:avLst/>
          </a:prstGeom>
          <a:solidFill>
            <a:srgbClr val="00B0F0"/>
          </a:solidFill>
        </p:spPr>
        <p:txBody>
          <a:bodyPr wrap="square" lIns="143428">
            <a:spAutoFit/>
          </a:bodyPr>
          <a:lstStyle/>
          <a:p>
            <a:pPr marL="0" marR="0" lvl="0" indent="0" defTabSz="914225"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rPr>
              <a:t>Forwards traffic as well as announces routes</a:t>
            </a:r>
          </a:p>
        </p:txBody>
      </p:sp>
      <p:cxnSp>
        <p:nvCxnSpPr>
          <p:cNvPr id="19" name="Straight Arrow Connector 18"/>
          <p:cNvCxnSpPr>
            <a:stCxn id="18" idx="1"/>
          </p:cNvCxnSpPr>
          <p:nvPr/>
        </p:nvCxnSpPr>
        <p:spPr>
          <a:xfrm flipH="1">
            <a:off x="6370637" y="5743398"/>
            <a:ext cx="1524000" cy="338360"/>
          </a:xfrm>
          <a:prstGeom prst="straightConnector1">
            <a:avLst/>
          </a:prstGeom>
          <a:noFill/>
          <a:ln w="38100" cap="flat" cmpd="sng" algn="ctr">
            <a:solidFill>
              <a:srgbClr val="00B0F0"/>
            </a:solidFill>
            <a:prstDash val="solid"/>
            <a:headEnd type="none"/>
            <a:tailEnd type="triangle"/>
          </a:ln>
          <a:effectLst/>
        </p:spPr>
      </p:cxnSp>
    </p:spTree>
    <p:extLst>
      <p:ext uri="{BB962C8B-B14F-4D97-AF65-F5344CB8AC3E}">
        <p14:creationId xmlns:p14="http://schemas.microsoft.com/office/powerpoint/2010/main" val="3884152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22" presetClass="entr" presetSubtype="2"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childTnLst>
                          </p:cTn>
                        </p:par>
                        <p:par>
                          <p:cTn id="22" fill="hold">
                            <p:stCondLst>
                              <p:cond delay="0"/>
                            </p:stCondLst>
                            <p:childTnLst>
                              <p:par>
                                <p:cTn id="23" presetID="22" presetClass="entr" presetSubtype="2"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right)">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D83B0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 premises connectivity</a:t>
            </a:r>
          </a:p>
        </p:txBody>
      </p:sp>
    </p:spTree>
    <p:extLst>
      <p:ext uri="{BB962C8B-B14F-4D97-AF65-F5344CB8AC3E}">
        <p14:creationId xmlns:p14="http://schemas.microsoft.com/office/powerpoint/2010/main" val="223966691"/>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82736"/>
            <a:ext cx="10568763" cy="917575"/>
          </a:xfrm>
        </p:spPr>
        <p:txBody>
          <a:bodyPr/>
          <a:lstStyle/>
          <a:p>
            <a:r>
              <a:rPr lang="en-US" sz="4800" dirty="0">
                <a:solidFill>
                  <a:schemeClr val="bg1"/>
                </a:solidFill>
              </a:rPr>
              <a:t>New in TP2 – Site-to-Site VPN</a:t>
            </a:r>
            <a:endParaRPr lang="en-US" dirty="0">
              <a:solidFill>
                <a:schemeClr val="bg1"/>
              </a:solidFill>
            </a:endParaRPr>
          </a:p>
        </p:txBody>
      </p:sp>
      <p:sp>
        <p:nvSpPr>
          <p:cNvPr id="111" name="Rectangle 110" hidden="1"/>
          <p:cNvSpPr/>
          <p:nvPr/>
        </p:nvSpPr>
        <p:spPr bwMode="auto">
          <a:xfrm>
            <a:off x="3813467" y="4899220"/>
            <a:ext cx="3748575" cy="2345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4976" tIns="42489" rIns="84976" bIns="42489" numCol="1" rtlCol="0" anchor="ctr" anchorCtr="0" compatLnSpc="1">
            <a:prstTxWarp prst="textNoShape">
              <a:avLst/>
            </a:prstTxWarp>
          </a:bodyPr>
          <a:lstStyle/>
          <a:p>
            <a:pPr marL="0" marR="0" lvl="0" indent="0" algn="ctr" defTabSz="849525" eaLnBrk="1" fontAlgn="base" latinLnBrk="0" hangingPunct="1">
              <a:lnSpc>
                <a:spcPct val="100000"/>
              </a:lnSpc>
              <a:spcBef>
                <a:spcPct val="0"/>
              </a:spcBef>
              <a:spcAft>
                <a:spcPct val="0"/>
              </a:spcAft>
              <a:buClrTx/>
              <a:buSzTx/>
              <a:buFontTx/>
              <a:buNone/>
              <a:tabLst/>
              <a:defRPr/>
            </a:pPr>
            <a:endParaRPr kumimoji="0" lang="en-US" sz="2677"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 name="Picture 2"/>
          <p:cNvPicPr>
            <a:picLocks noChangeAspect="1"/>
          </p:cNvPicPr>
          <p:nvPr/>
        </p:nvPicPr>
        <p:blipFill>
          <a:blip r:embed="rId3"/>
          <a:stretch>
            <a:fillRect/>
          </a:stretch>
        </p:blipFill>
        <p:spPr>
          <a:xfrm>
            <a:off x="4988270" y="948988"/>
            <a:ext cx="7217906" cy="5608049"/>
          </a:xfrm>
          <a:prstGeom prst="rect">
            <a:avLst/>
          </a:prstGeom>
        </p:spPr>
      </p:pic>
      <p:sp>
        <p:nvSpPr>
          <p:cNvPr id="48" name="TextBox 47"/>
          <p:cNvSpPr txBox="1"/>
          <p:nvPr/>
        </p:nvSpPr>
        <p:spPr>
          <a:xfrm>
            <a:off x="275281" y="1005206"/>
            <a:ext cx="4668859" cy="4635115"/>
          </a:xfrm>
          <a:prstGeom prst="rect">
            <a:avLst/>
          </a:prstGeom>
          <a:noFill/>
        </p:spPr>
        <p:txBody>
          <a:bodyPr wrap="square" lIns="182880" tIns="146304" rIns="182880" bIns="146304" rtlCol="0">
            <a:spAutoFit/>
          </a:bodyPr>
          <a:lstStyle/>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Connect Azure Stack to Azure, another Azure Stack or an </a:t>
            </a:r>
            <a:r>
              <a:rPr kumimoji="0" lang="en-US" sz="2000" b="0" i="0" u="none" strike="noStrike" kern="0" cap="none" spc="0" normalizeH="0" baseline="0" noProof="0" dirty="0" err="1">
                <a:ln>
                  <a:noFill/>
                </a:ln>
                <a:solidFill>
                  <a:schemeClr val="bg1"/>
                </a:solidFill>
                <a:effectLst/>
                <a:uLnTx/>
                <a:uFillTx/>
              </a:rPr>
              <a:t>on-premise</a:t>
            </a:r>
            <a:r>
              <a:rPr kumimoji="0" lang="en-US" sz="2000" b="0" i="0" u="none" strike="noStrike" kern="0" cap="none" spc="0" normalizeH="0" baseline="0" noProof="0" dirty="0">
                <a:ln>
                  <a:noFill/>
                </a:ln>
                <a:solidFill>
                  <a:schemeClr val="bg1"/>
                </a:solidFill>
                <a:effectLst/>
                <a:uLnTx/>
                <a:uFillTx/>
              </a:rPr>
              <a:t> router that acts as a gateway </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0" cap="none" spc="0" normalizeH="0" baseline="0" noProof="0" dirty="0">
              <a:ln>
                <a:noFill/>
              </a:ln>
              <a:solidFill>
                <a:schemeClr val="bg1"/>
              </a:solidFill>
              <a:effectLst/>
              <a:uLnTx/>
              <a:uFillTx/>
            </a:endParaRP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sz="2000" kern="0" dirty="0">
                <a:solidFill>
                  <a:schemeClr val="bg1"/>
                </a:solidFill>
              </a:rPr>
              <a:t>Virtual Network Gateway, Local Network Gateway and Connection tenant resources are exactly the same as Azure</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endParaRPr lang="en-US" sz="2000" kern="0" dirty="0">
              <a:solidFill>
                <a:schemeClr val="bg1"/>
              </a:solidFill>
            </a:endParaRP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Join virtual networks securely cross premises</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0" cap="none" spc="0" normalizeH="0" baseline="0" noProof="0" dirty="0">
              <a:ln>
                <a:noFill/>
              </a:ln>
              <a:solidFill>
                <a:schemeClr val="bg1"/>
              </a:solidFill>
              <a:effectLst/>
              <a:uLnTx/>
              <a:uFillTx/>
            </a:endParaRP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2911126506"/>
      </p:ext>
    </p:extLst>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67" name="Rectangle 66"/>
          <p:cNvSpPr/>
          <p:nvPr/>
        </p:nvSpPr>
        <p:spPr bwMode="auto">
          <a:xfrm>
            <a:off x="7681278" y="316516"/>
            <a:ext cx="2727959" cy="381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Azure Resource Manager (ARM)</a:t>
            </a:r>
          </a:p>
        </p:txBody>
      </p:sp>
      <p:sp>
        <p:nvSpPr>
          <p:cNvPr id="68" name="Rectangle 67"/>
          <p:cNvSpPr/>
          <p:nvPr/>
        </p:nvSpPr>
        <p:spPr bwMode="auto">
          <a:xfrm>
            <a:off x="8386391" y="786676"/>
            <a:ext cx="147066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NRP</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Network Resource Provider </a:t>
            </a:r>
          </a:p>
        </p:txBody>
      </p:sp>
      <p:cxnSp>
        <p:nvCxnSpPr>
          <p:cNvPr id="87" name="Elbow Connector 86"/>
          <p:cNvCxnSpPr>
            <a:stCxn id="68" idx="2"/>
          </p:cNvCxnSpPr>
          <p:nvPr/>
        </p:nvCxnSpPr>
        <p:spPr>
          <a:xfrm rot="16200000" flipH="1">
            <a:off x="9121384" y="1472813"/>
            <a:ext cx="259675" cy="259000"/>
          </a:xfrm>
          <a:prstGeom prst="bentConnector3">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bwMode="auto">
          <a:xfrm>
            <a:off x="7970837" y="4618630"/>
            <a:ext cx="3745412" cy="1621832"/>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Gateway Pool</a:t>
            </a:r>
          </a:p>
        </p:txBody>
      </p:sp>
      <p:sp>
        <p:nvSpPr>
          <p:cNvPr id="106" name="Rectangle 105"/>
          <p:cNvSpPr/>
          <p:nvPr/>
        </p:nvSpPr>
        <p:spPr bwMode="auto">
          <a:xfrm>
            <a:off x="8497578" y="4797453"/>
            <a:ext cx="770933" cy="769358"/>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107" name="Rectangle 106"/>
          <p:cNvSpPr/>
          <p:nvPr/>
        </p:nvSpPr>
        <p:spPr bwMode="auto">
          <a:xfrm>
            <a:off x="9370429" y="4797453"/>
            <a:ext cx="770933" cy="769358"/>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111" name="Rectangle 110"/>
          <p:cNvSpPr/>
          <p:nvPr/>
        </p:nvSpPr>
        <p:spPr bwMode="auto">
          <a:xfrm>
            <a:off x="10243280" y="4797453"/>
            <a:ext cx="770933" cy="769358"/>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cxnSp>
        <p:nvCxnSpPr>
          <p:cNvPr id="112" name="Elbow Connector 111"/>
          <p:cNvCxnSpPr>
            <a:endCxn id="105" idx="0"/>
          </p:cNvCxnSpPr>
          <p:nvPr/>
        </p:nvCxnSpPr>
        <p:spPr>
          <a:xfrm rot="16200000" flipH="1">
            <a:off x="9040214" y="3815300"/>
            <a:ext cx="1164359" cy="442299"/>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9724897" y="3802062"/>
            <a:ext cx="747641"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WMI</a:t>
            </a:r>
          </a:p>
        </p:txBody>
      </p:sp>
      <p:sp>
        <p:nvSpPr>
          <p:cNvPr id="114" name="TextBox 113"/>
          <p:cNvSpPr txBox="1"/>
          <p:nvPr/>
        </p:nvSpPr>
        <p:spPr>
          <a:xfrm>
            <a:off x="8088425" y="1329503"/>
            <a:ext cx="758862"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REST</a:t>
            </a:r>
          </a:p>
        </p:txBody>
      </p:sp>
      <p:sp>
        <p:nvSpPr>
          <p:cNvPr id="159" name="Title 16"/>
          <p:cNvSpPr txBox="1">
            <a:spLocks/>
          </p:cNvSpPr>
          <p:nvPr/>
        </p:nvSpPr>
        <p:spPr>
          <a:xfrm>
            <a:off x="240000" y="183725"/>
            <a:ext cx="6614870" cy="837513"/>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bg1"/>
                </a:solidFill>
                <a:effectLst/>
                <a:uLnTx/>
                <a:uFillTx/>
                <a:latin typeface="+mj-lt"/>
                <a:ea typeface="+mn-ea"/>
                <a:cs typeface="Segoe UI" pitchFamily="34" charset="0"/>
              </a:rPr>
              <a:t>Gateways in Azure Stack</a:t>
            </a:r>
          </a:p>
        </p:txBody>
      </p:sp>
      <p:sp>
        <p:nvSpPr>
          <p:cNvPr id="160" name="Rectangle 159"/>
          <p:cNvSpPr/>
          <p:nvPr/>
        </p:nvSpPr>
        <p:spPr bwMode="auto">
          <a:xfrm>
            <a:off x="4122759" y="4618629"/>
            <a:ext cx="2139696" cy="2029652"/>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r"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Host</a:t>
            </a:r>
          </a:p>
        </p:txBody>
      </p:sp>
      <p:sp>
        <p:nvSpPr>
          <p:cNvPr id="161" name="Freeform 160"/>
          <p:cNvSpPr/>
          <p:nvPr/>
        </p:nvSpPr>
        <p:spPr bwMode="auto">
          <a:xfrm>
            <a:off x="4212267" y="5773778"/>
            <a:ext cx="932376" cy="760322"/>
          </a:xfrm>
          <a:custGeom>
            <a:avLst/>
            <a:gdLst>
              <a:gd name="connsiteX0" fmla="*/ 0 w 932376"/>
              <a:gd name="connsiteY0" fmla="*/ 0 h 760322"/>
              <a:gd name="connsiteX1" fmla="*/ 134006 w 932376"/>
              <a:gd name="connsiteY1" fmla="*/ 0 h 760322"/>
              <a:gd name="connsiteX2" fmla="*/ 932376 w 932376"/>
              <a:gd name="connsiteY2" fmla="*/ 0 h 760322"/>
              <a:gd name="connsiteX3" fmla="*/ 932376 w 932376"/>
              <a:gd name="connsiteY3" fmla="*/ 134006 h 760322"/>
              <a:gd name="connsiteX4" fmla="*/ 134006 w 932376"/>
              <a:gd name="connsiteY4" fmla="*/ 134006 h 760322"/>
              <a:gd name="connsiteX5" fmla="*/ 134006 w 932376"/>
              <a:gd name="connsiteY5" fmla="*/ 626316 h 760322"/>
              <a:gd name="connsiteX6" fmla="*/ 932376 w 932376"/>
              <a:gd name="connsiteY6" fmla="*/ 626316 h 760322"/>
              <a:gd name="connsiteX7" fmla="*/ 932376 w 932376"/>
              <a:gd name="connsiteY7" fmla="*/ 760322 h 760322"/>
              <a:gd name="connsiteX8" fmla="*/ 0 w 932376"/>
              <a:gd name="connsiteY8" fmla="*/ 760322 h 760322"/>
              <a:gd name="connsiteX9" fmla="*/ 0 w 932376"/>
              <a:gd name="connsiteY9" fmla="*/ 733854 h 760322"/>
              <a:gd name="connsiteX10" fmla="*/ 0 w 932376"/>
              <a:gd name="connsiteY10" fmla="*/ 626316 h 760322"/>
              <a:gd name="connsiteX11" fmla="*/ 0 w 932376"/>
              <a:gd name="connsiteY11" fmla="*/ 134006 h 7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2376" h="760322">
                <a:moveTo>
                  <a:pt x="0" y="0"/>
                </a:moveTo>
                <a:lnTo>
                  <a:pt x="134006" y="0"/>
                </a:lnTo>
                <a:lnTo>
                  <a:pt x="932376" y="0"/>
                </a:lnTo>
                <a:lnTo>
                  <a:pt x="932376" y="134006"/>
                </a:lnTo>
                <a:lnTo>
                  <a:pt x="134006" y="134006"/>
                </a:lnTo>
                <a:lnTo>
                  <a:pt x="134006" y="626316"/>
                </a:lnTo>
                <a:lnTo>
                  <a:pt x="932376" y="626316"/>
                </a:lnTo>
                <a:lnTo>
                  <a:pt x="932376" y="760322"/>
                </a:lnTo>
                <a:lnTo>
                  <a:pt x="0" y="760322"/>
                </a:lnTo>
                <a:lnTo>
                  <a:pt x="0" y="733854"/>
                </a:lnTo>
                <a:lnTo>
                  <a:pt x="0" y="626316"/>
                </a:lnTo>
                <a:lnTo>
                  <a:pt x="0" y="134006"/>
                </a:lnTo>
                <a:close/>
              </a:path>
            </a:pathLst>
          </a:cu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62" name="TextBox 161"/>
          <p:cNvSpPr txBox="1"/>
          <p:nvPr/>
        </p:nvSpPr>
        <p:spPr>
          <a:xfrm>
            <a:off x="4323315" y="5471652"/>
            <a:ext cx="770083" cy="42011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900" b="0" i="0" u="none" strike="noStrike" kern="0" cap="none" spc="0" normalizeH="0" baseline="0" noProof="0" dirty="0" err="1">
                <a:ln>
                  <a:noFill/>
                </a:ln>
                <a:solidFill>
                  <a:schemeClr val="bg1"/>
                </a:solidFill>
                <a:effectLst/>
                <a:uLnTx/>
                <a:uFillTx/>
              </a:rPr>
              <a:t>VSwitch</a:t>
            </a:r>
            <a:endParaRPr kumimoji="0" lang="en-US" sz="900" b="0" i="0" u="none" strike="noStrike" kern="0" cap="none" spc="0" normalizeH="0" baseline="0" noProof="0" dirty="0">
              <a:ln>
                <a:noFill/>
              </a:ln>
              <a:solidFill>
                <a:schemeClr val="bg1"/>
              </a:solidFill>
              <a:effectLst/>
              <a:uLnTx/>
              <a:uFillTx/>
            </a:endParaRPr>
          </a:p>
        </p:txBody>
      </p:sp>
      <p:sp>
        <p:nvSpPr>
          <p:cNvPr id="163" name="Rectangle 162"/>
          <p:cNvSpPr/>
          <p:nvPr/>
        </p:nvSpPr>
        <p:spPr bwMode="auto">
          <a:xfrm>
            <a:off x="4373710" y="6015594"/>
            <a:ext cx="770933" cy="266019"/>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VFP</a:t>
            </a:r>
          </a:p>
        </p:txBody>
      </p:sp>
      <p:sp>
        <p:nvSpPr>
          <p:cNvPr id="164" name="Rectangle 163"/>
          <p:cNvSpPr/>
          <p:nvPr/>
        </p:nvSpPr>
        <p:spPr bwMode="auto">
          <a:xfrm>
            <a:off x="1782401" y="4618629"/>
            <a:ext cx="2136893" cy="2029652"/>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Host</a:t>
            </a:r>
          </a:p>
        </p:txBody>
      </p:sp>
      <p:sp>
        <p:nvSpPr>
          <p:cNvPr id="165" name="Freeform 164"/>
          <p:cNvSpPr/>
          <p:nvPr/>
        </p:nvSpPr>
        <p:spPr bwMode="auto">
          <a:xfrm>
            <a:off x="2788027" y="5773778"/>
            <a:ext cx="932376" cy="760322"/>
          </a:xfrm>
          <a:custGeom>
            <a:avLst/>
            <a:gdLst>
              <a:gd name="connsiteX0" fmla="*/ 0 w 932376"/>
              <a:gd name="connsiteY0" fmla="*/ 0 h 760322"/>
              <a:gd name="connsiteX1" fmla="*/ 134006 w 932376"/>
              <a:gd name="connsiteY1" fmla="*/ 0 h 760322"/>
              <a:gd name="connsiteX2" fmla="*/ 932376 w 932376"/>
              <a:gd name="connsiteY2" fmla="*/ 0 h 760322"/>
              <a:gd name="connsiteX3" fmla="*/ 932376 w 932376"/>
              <a:gd name="connsiteY3" fmla="*/ 134006 h 760322"/>
              <a:gd name="connsiteX4" fmla="*/ 134006 w 932376"/>
              <a:gd name="connsiteY4" fmla="*/ 134006 h 760322"/>
              <a:gd name="connsiteX5" fmla="*/ 134006 w 932376"/>
              <a:gd name="connsiteY5" fmla="*/ 626316 h 760322"/>
              <a:gd name="connsiteX6" fmla="*/ 932376 w 932376"/>
              <a:gd name="connsiteY6" fmla="*/ 626316 h 760322"/>
              <a:gd name="connsiteX7" fmla="*/ 932376 w 932376"/>
              <a:gd name="connsiteY7" fmla="*/ 760322 h 760322"/>
              <a:gd name="connsiteX8" fmla="*/ 0 w 932376"/>
              <a:gd name="connsiteY8" fmla="*/ 760322 h 760322"/>
              <a:gd name="connsiteX9" fmla="*/ 0 w 932376"/>
              <a:gd name="connsiteY9" fmla="*/ 733854 h 760322"/>
              <a:gd name="connsiteX10" fmla="*/ 0 w 932376"/>
              <a:gd name="connsiteY10" fmla="*/ 626316 h 760322"/>
              <a:gd name="connsiteX11" fmla="*/ 0 w 932376"/>
              <a:gd name="connsiteY11" fmla="*/ 134006 h 7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2376" h="760322">
                <a:moveTo>
                  <a:pt x="0" y="0"/>
                </a:moveTo>
                <a:lnTo>
                  <a:pt x="134006" y="0"/>
                </a:lnTo>
                <a:lnTo>
                  <a:pt x="932376" y="0"/>
                </a:lnTo>
                <a:lnTo>
                  <a:pt x="932376" y="134006"/>
                </a:lnTo>
                <a:lnTo>
                  <a:pt x="134006" y="134006"/>
                </a:lnTo>
                <a:lnTo>
                  <a:pt x="134006" y="626316"/>
                </a:lnTo>
                <a:lnTo>
                  <a:pt x="932376" y="626316"/>
                </a:lnTo>
                <a:lnTo>
                  <a:pt x="932376" y="760322"/>
                </a:lnTo>
                <a:lnTo>
                  <a:pt x="0" y="760322"/>
                </a:lnTo>
                <a:lnTo>
                  <a:pt x="0" y="733854"/>
                </a:lnTo>
                <a:lnTo>
                  <a:pt x="0" y="626316"/>
                </a:lnTo>
                <a:lnTo>
                  <a:pt x="0" y="134006"/>
                </a:lnTo>
                <a:close/>
              </a:path>
            </a:pathLst>
          </a:cu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66" name="TextBox 165"/>
          <p:cNvSpPr txBox="1"/>
          <p:nvPr/>
        </p:nvSpPr>
        <p:spPr>
          <a:xfrm>
            <a:off x="2899075" y="5471652"/>
            <a:ext cx="770083" cy="42011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900" b="0" i="0" u="none" strike="noStrike" kern="0" cap="none" spc="0" normalizeH="0" baseline="0" noProof="0" dirty="0" err="1">
                <a:ln>
                  <a:noFill/>
                </a:ln>
                <a:solidFill>
                  <a:schemeClr val="bg1"/>
                </a:solidFill>
                <a:effectLst/>
                <a:uLnTx/>
                <a:uFillTx/>
              </a:rPr>
              <a:t>VSwitch</a:t>
            </a:r>
            <a:endParaRPr kumimoji="0" lang="en-US" sz="900" b="0" i="0" u="none" strike="noStrike" kern="0" cap="none" spc="0" normalizeH="0" baseline="0" noProof="0" dirty="0">
              <a:ln>
                <a:noFill/>
              </a:ln>
              <a:solidFill>
                <a:schemeClr val="bg1"/>
              </a:solidFill>
              <a:effectLst/>
              <a:uLnTx/>
              <a:uFillTx/>
            </a:endParaRPr>
          </a:p>
        </p:txBody>
      </p:sp>
      <p:sp>
        <p:nvSpPr>
          <p:cNvPr id="167" name="Rectangle 166"/>
          <p:cNvSpPr/>
          <p:nvPr/>
        </p:nvSpPr>
        <p:spPr bwMode="auto">
          <a:xfrm>
            <a:off x="2949470" y="6015594"/>
            <a:ext cx="770933" cy="266019"/>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VFP</a:t>
            </a:r>
          </a:p>
        </p:txBody>
      </p:sp>
      <p:sp>
        <p:nvSpPr>
          <p:cNvPr id="168" name="Rectangle 167"/>
          <p:cNvSpPr/>
          <p:nvPr/>
        </p:nvSpPr>
        <p:spPr bwMode="auto">
          <a:xfrm>
            <a:off x="2484437" y="3954462"/>
            <a:ext cx="2971800" cy="1612349"/>
          </a:xfrm>
          <a:prstGeom prst="rect">
            <a:avLst/>
          </a:prstGeom>
          <a:solidFill>
            <a:schemeClr val="accent1">
              <a:lumMod val="20000"/>
              <a:lumOff val="80000"/>
              <a:alpha val="46000"/>
            </a:schemeClr>
          </a:solidFill>
          <a:ln>
            <a:solidFill>
              <a:schemeClr val="accent5"/>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Virtual Network</a:t>
            </a:r>
          </a:p>
        </p:txBody>
      </p:sp>
      <p:sp>
        <p:nvSpPr>
          <p:cNvPr id="169" name="Rectangle 168"/>
          <p:cNvSpPr/>
          <p:nvPr/>
        </p:nvSpPr>
        <p:spPr bwMode="auto">
          <a:xfrm>
            <a:off x="2560637" y="4411662"/>
            <a:ext cx="2789064" cy="1041372"/>
          </a:xfrm>
          <a:prstGeom prst="rect">
            <a:avLst/>
          </a:prstGeom>
          <a:solidFill>
            <a:schemeClr val="accent5">
              <a:lumMod val="50000"/>
              <a:lumOff val="50000"/>
              <a:alpha val="46000"/>
            </a:schemeClr>
          </a:solidFill>
          <a:ln>
            <a:solidFill>
              <a:schemeClr val="accent5"/>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Subnet-1</a:t>
            </a:r>
          </a:p>
        </p:txBody>
      </p:sp>
      <p:pic>
        <p:nvPicPr>
          <p:cNvPr id="170" name="Picture 169"/>
          <p:cNvPicPr>
            <a:picLocks noChangeAspect="1"/>
          </p:cNvPicPr>
          <p:nvPr/>
        </p:nvPicPr>
        <p:blipFill>
          <a:blip r:embed="rId2"/>
          <a:stretch>
            <a:fillRect/>
          </a:stretch>
        </p:blipFill>
        <p:spPr>
          <a:xfrm>
            <a:off x="3141038" y="4769238"/>
            <a:ext cx="447412" cy="585583"/>
          </a:xfrm>
          <a:prstGeom prst="rect">
            <a:avLst/>
          </a:prstGeom>
        </p:spPr>
      </p:pic>
      <p:pic>
        <p:nvPicPr>
          <p:cNvPr id="171" name="Picture 170"/>
          <p:cNvPicPr>
            <a:picLocks noChangeAspect="1"/>
          </p:cNvPicPr>
          <p:nvPr/>
        </p:nvPicPr>
        <p:blipFill>
          <a:blip r:embed="rId2"/>
          <a:stretch>
            <a:fillRect/>
          </a:stretch>
        </p:blipFill>
        <p:spPr>
          <a:xfrm>
            <a:off x="4370139" y="4769238"/>
            <a:ext cx="447412" cy="585583"/>
          </a:xfrm>
          <a:prstGeom prst="rect">
            <a:avLst/>
          </a:prstGeom>
        </p:spPr>
      </p:pic>
      <p:sp>
        <p:nvSpPr>
          <p:cNvPr id="172" name="Rectangle 171"/>
          <p:cNvSpPr/>
          <p:nvPr/>
        </p:nvSpPr>
        <p:spPr bwMode="auto">
          <a:xfrm>
            <a:off x="5761037" y="1663571"/>
            <a:ext cx="6027788" cy="1886006"/>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Network Controller</a:t>
            </a:r>
          </a:p>
        </p:txBody>
      </p:sp>
      <p:sp>
        <p:nvSpPr>
          <p:cNvPr id="173" name="Rectangle 172"/>
          <p:cNvSpPr/>
          <p:nvPr/>
        </p:nvSpPr>
        <p:spPr bwMode="auto">
          <a:xfrm>
            <a:off x="7132636" y="1732151"/>
            <a:ext cx="4496169" cy="35814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NORTHBOUND API </a:t>
            </a:r>
            <a:endPar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74" name="Rectangle 173"/>
          <p:cNvSpPr/>
          <p:nvPr/>
        </p:nvSpPr>
        <p:spPr bwMode="auto">
          <a:xfrm>
            <a:off x="8831649" y="2463671"/>
            <a:ext cx="1139190" cy="990600"/>
          </a:xfrm>
          <a:prstGeom prst="rect">
            <a:avLst/>
          </a:prstGeom>
          <a:solidFill>
            <a:srgbClr val="00B29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GWM</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Gateway Manager</a:t>
            </a:r>
          </a:p>
        </p:txBody>
      </p:sp>
      <p:cxnSp>
        <p:nvCxnSpPr>
          <p:cNvPr id="175" name="Elbow Connector 174"/>
          <p:cNvCxnSpPr>
            <a:stCxn id="173" idx="2"/>
            <a:endCxn id="174" idx="0"/>
          </p:cNvCxnSpPr>
          <p:nvPr/>
        </p:nvCxnSpPr>
        <p:spPr>
          <a:xfrm rot="16200000" flipH="1">
            <a:off x="9204292" y="2266719"/>
            <a:ext cx="373380" cy="20523"/>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176" name="Picture 175"/>
          <p:cNvPicPr>
            <a:picLocks noChangeAspect="1"/>
          </p:cNvPicPr>
          <p:nvPr/>
        </p:nvPicPr>
        <p:blipFill>
          <a:blip r:embed="rId3"/>
          <a:stretch>
            <a:fillRect/>
          </a:stretch>
        </p:blipFill>
        <p:spPr>
          <a:xfrm>
            <a:off x="10561637" y="3573462"/>
            <a:ext cx="847724" cy="628875"/>
          </a:xfrm>
          <a:prstGeom prst="rect">
            <a:avLst/>
          </a:prstGeom>
        </p:spPr>
      </p:pic>
      <p:cxnSp>
        <p:nvCxnSpPr>
          <p:cNvPr id="177" name="Elbow Connector 176"/>
          <p:cNvCxnSpPr>
            <a:stCxn id="111" idx="0"/>
            <a:endCxn id="176" idx="2"/>
          </p:cNvCxnSpPr>
          <p:nvPr/>
        </p:nvCxnSpPr>
        <p:spPr>
          <a:xfrm rot="5400000" flipH="1" flipV="1">
            <a:off x="10509565" y="4321519"/>
            <a:ext cx="595116" cy="356752"/>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1" name="TextBox 180"/>
          <p:cNvSpPr txBox="1"/>
          <p:nvPr/>
        </p:nvSpPr>
        <p:spPr>
          <a:xfrm>
            <a:off x="10953835" y="4221365"/>
            <a:ext cx="696344"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BGP</a:t>
            </a:r>
          </a:p>
        </p:txBody>
      </p:sp>
      <p:cxnSp>
        <p:nvCxnSpPr>
          <p:cNvPr id="184" name="Elbow Connector 183"/>
          <p:cNvCxnSpPr>
            <a:stCxn id="107" idx="0"/>
            <a:endCxn id="176" idx="2"/>
          </p:cNvCxnSpPr>
          <p:nvPr/>
        </p:nvCxnSpPr>
        <p:spPr>
          <a:xfrm rot="5400000" flipH="1" flipV="1">
            <a:off x="10073139" y="3885094"/>
            <a:ext cx="595116" cy="1229603"/>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7" name="Elbow Connector 186"/>
          <p:cNvCxnSpPr>
            <a:stCxn id="106" idx="0"/>
            <a:endCxn id="176" idx="2"/>
          </p:cNvCxnSpPr>
          <p:nvPr/>
        </p:nvCxnSpPr>
        <p:spPr>
          <a:xfrm rot="5400000" flipH="1" flipV="1">
            <a:off x="9636714" y="3448668"/>
            <a:ext cx="595116" cy="2102454"/>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3" name="TextBox 192"/>
          <p:cNvSpPr txBox="1"/>
          <p:nvPr/>
        </p:nvSpPr>
        <p:spPr>
          <a:xfrm>
            <a:off x="275281" y="1005206"/>
            <a:ext cx="5126709" cy="2742289"/>
          </a:xfrm>
          <a:prstGeom prst="rect">
            <a:avLst/>
          </a:prstGeom>
          <a:noFill/>
        </p:spPr>
        <p:txBody>
          <a:bodyPr wrap="square" lIns="182880" tIns="146304" rIns="182880" bIns="146304" rtlCol="0">
            <a:spAutoFit/>
          </a:bodyPr>
          <a:lstStyle/>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Leverages Multi-Tenant Gateway in Windows Server 2016</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High Availability through M+N model (Active/Passive)</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Gateway Manager balances load across Gateway instances</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Monitors Health and handles failover in the event any active instance fails.</a:t>
            </a:r>
          </a:p>
        </p:txBody>
      </p:sp>
      <p:sp>
        <p:nvSpPr>
          <p:cNvPr id="35" name="TextBox 34"/>
          <p:cNvSpPr txBox="1"/>
          <p:nvPr/>
        </p:nvSpPr>
        <p:spPr>
          <a:xfrm>
            <a:off x="11280633" y="3429804"/>
            <a:ext cx="677108"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err="1">
                <a:ln>
                  <a:noFill/>
                </a:ln>
                <a:solidFill>
                  <a:schemeClr val="bg1"/>
                </a:solidFill>
                <a:effectLst/>
                <a:uLnTx/>
                <a:uFillTx/>
              </a:rPr>
              <a:t>ToR</a:t>
            </a:r>
            <a:endParaRPr kumimoji="0" lang="en-US" sz="1400" b="0" i="0" u="none" strike="noStrike" kern="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1505885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142" name="Rectangle 141"/>
          <p:cNvSpPr/>
          <p:nvPr/>
        </p:nvSpPr>
        <p:spPr bwMode="auto">
          <a:xfrm>
            <a:off x="4122759" y="4618629"/>
            <a:ext cx="2139696" cy="2029652"/>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r"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Host</a:t>
            </a:r>
          </a:p>
        </p:txBody>
      </p:sp>
      <p:sp>
        <p:nvSpPr>
          <p:cNvPr id="143" name="Freeform 142"/>
          <p:cNvSpPr/>
          <p:nvPr/>
        </p:nvSpPr>
        <p:spPr bwMode="auto">
          <a:xfrm>
            <a:off x="4212267" y="5773778"/>
            <a:ext cx="932376" cy="760322"/>
          </a:xfrm>
          <a:custGeom>
            <a:avLst/>
            <a:gdLst>
              <a:gd name="connsiteX0" fmla="*/ 0 w 932376"/>
              <a:gd name="connsiteY0" fmla="*/ 0 h 760322"/>
              <a:gd name="connsiteX1" fmla="*/ 134006 w 932376"/>
              <a:gd name="connsiteY1" fmla="*/ 0 h 760322"/>
              <a:gd name="connsiteX2" fmla="*/ 932376 w 932376"/>
              <a:gd name="connsiteY2" fmla="*/ 0 h 760322"/>
              <a:gd name="connsiteX3" fmla="*/ 932376 w 932376"/>
              <a:gd name="connsiteY3" fmla="*/ 134006 h 760322"/>
              <a:gd name="connsiteX4" fmla="*/ 134006 w 932376"/>
              <a:gd name="connsiteY4" fmla="*/ 134006 h 760322"/>
              <a:gd name="connsiteX5" fmla="*/ 134006 w 932376"/>
              <a:gd name="connsiteY5" fmla="*/ 626316 h 760322"/>
              <a:gd name="connsiteX6" fmla="*/ 932376 w 932376"/>
              <a:gd name="connsiteY6" fmla="*/ 626316 h 760322"/>
              <a:gd name="connsiteX7" fmla="*/ 932376 w 932376"/>
              <a:gd name="connsiteY7" fmla="*/ 760322 h 760322"/>
              <a:gd name="connsiteX8" fmla="*/ 0 w 932376"/>
              <a:gd name="connsiteY8" fmla="*/ 760322 h 760322"/>
              <a:gd name="connsiteX9" fmla="*/ 0 w 932376"/>
              <a:gd name="connsiteY9" fmla="*/ 733854 h 760322"/>
              <a:gd name="connsiteX10" fmla="*/ 0 w 932376"/>
              <a:gd name="connsiteY10" fmla="*/ 626316 h 760322"/>
              <a:gd name="connsiteX11" fmla="*/ 0 w 932376"/>
              <a:gd name="connsiteY11" fmla="*/ 134006 h 7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2376" h="760322">
                <a:moveTo>
                  <a:pt x="0" y="0"/>
                </a:moveTo>
                <a:lnTo>
                  <a:pt x="134006" y="0"/>
                </a:lnTo>
                <a:lnTo>
                  <a:pt x="932376" y="0"/>
                </a:lnTo>
                <a:lnTo>
                  <a:pt x="932376" y="134006"/>
                </a:lnTo>
                <a:lnTo>
                  <a:pt x="134006" y="134006"/>
                </a:lnTo>
                <a:lnTo>
                  <a:pt x="134006" y="626316"/>
                </a:lnTo>
                <a:lnTo>
                  <a:pt x="932376" y="626316"/>
                </a:lnTo>
                <a:lnTo>
                  <a:pt x="932376" y="760322"/>
                </a:lnTo>
                <a:lnTo>
                  <a:pt x="0" y="760322"/>
                </a:lnTo>
                <a:lnTo>
                  <a:pt x="0" y="733854"/>
                </a:lnTo>
                <a:lnTo>
                  <a:pt x="0" y="626316"/>
                </a:lnTo>
                <a:lnTo>
                  <a:pt x="0" y="134006"/>
                </a:lnTo>
                <a:close/>
              </a:path>
            </a:pathLst>
          </a:cu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4" name="TextBox 143"/>
          <p:cNvSpPr txBox="1"/>
          <p:nvPr/>
        </p:nvSpPr>
        <p:spPr>
          <a:xfrm>
            <a:off x="4323315" y="5471652"/>
            <a:ext cx="770083" cy="42011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900" b="0" i="0" u="none" strike="noStrike" kern="0" cap="none" spc="0" normalizeH="0" baseline="0" noProof="0" dirty="0" err="1">
                <a:ln>
                  <a:noFill/>
                </a:ln>
                <a:solidFill>
                  <a:schemeClr val="bg1"/>
                </a:solidFill>
                <a:effectLst/>
                <a:uLnTx/>
                <a:uFillTx/>
              </a:rPr>
              <a:t>VSwitch</a:t>
            </a:r>
            <a:endParaRPr kumimoji="0" lang="en-US" sz="900" b="0" i="0" u="none" strike="noStrike" kern="0" cap="none" spc="0" normalizeH="0" baseline="0" noProof="0" dirty="0">
              <a:ln>
                <a:noFill/>
              </a:ln>
              <a:solidFill>
                <a:schemeClr val="bg1"/>
              </a:solidFill>
              <a:effectLst/>
              <a:uLnTx/>
              <a:uFillTx/>
            </a:endParaRPr>
          </a:p>
        </p:txBody>
      </p:sp>
      <p:sp>
        <p:nvSpPr>
          <p:cNvPr id="145" name="Rectangle 144"/>
          <p:cNvSpPr/>
          <p:nvPr/>
        </p:nvSpPr>
        <p:spPr bwMode="auto">
          <a:xfrm>
            <a:off x="4373710" y="6015594"/>
            <a:ext cx="770933" cy="266019"/>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VFP</a:t>
            </a:r>
          </a:p>
        </p:txBody>
      </p:sp>
      <p:sp>
        <p:nvSpPr>
          <p:cNvPr id="66" name="Rectangle 65"/>
          <p:cNvSpPr/>
          <p:nvPr/>
        </p:nvSpPr>
        <p:spPr bwMode="auto">
          <a:xfrm>
            <a:off x="5761037" y="1663571"/>
            <a:ext cx="6027788" cy="1886006"/>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Network Controller</a:t>
            </a:r>
          </a:p>
        </p:txBody>
      </p:sp>
      <p:sp>
        <p:nvSpPr>
          <p:cNvPr id="67" name="Rectangle 66"/>
          <p:cNvSpPr/>
          <p:nvPr/>
        </p:nvSpPr>
        <p:spPr bwMode="auto">
          <a:xfrm>
            <a:off x="7681278" y="316516"/>
            <a:ext cx="2727959" cy="381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Azure Resource Manager (ARM)</a:t>
            </a:r>
          </a:p>
        </p:txBody>
      </p:sp>
      <p:sp>
        <p:nvSpPr>
          <p:cNvPr id="68" name="Rectangle 67"/>
          <p:cNvSpPr/>
          <p:nvPr/>
        </p:nvSpPr>
        <p:spPr bwMode="auto">
          <a:xfrm>
            <a:off x="8386391" y="786676"/>
            <a:ext cx="147066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NRP</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Network Resource Provider </a:t>
            </a:r>
          </a:p>
        </p:txBody>
      </p:sp>
      <p:sp>
        <p:nvSpPr>
          <p:cNvPr id="72" name="Rectangle 71"/>
          <p:cNvSpPr/>
          <p:nvPr/>
        </p:nvSpPr>
        <p:spPr bwMode="auto">
          <a:xfrm>
            <a:off x="7132636" y="1732151"/>
            <a:ext cx="4496169" cy="35814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NORTHBOUND API </a:t>
            </a:r>
            <a:endPar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7" name="Rectangle 76"/>
          <p:cNvSpPr/>
          <p:nvPr/>
        </p:nvSpPr>
        <p:spPr bwMode="auto">
          <a:xfrm>
            <a:off x="8831649" y="2463671"/>
            <a:ext cx="1139190" cy="990600"/>
          </a:xfrm>
          <a:prstGeom prst="rect">
            <a:avLst/>
          </a:prstGeom>
          <a:solidFill>
            <a:srgbClr val="00B29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GWM</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Gateway Manager</a:t>
            </a:r>
          </a:p>
        </p:txBody>
      </p:sp>
      <p:cxnSp>
        <p:nvCxnSpPr>
          <p:cNvPr id="87" name="Elbow Connector 86"/>
          <p:cNvCxnSpPr>
            <a:stCxn id="68" idx="2"/>
            <a:endCxn id="72" idx="0"/>
          </p:cNvCxnSpPr>
          <p:nvPr/>
        </p:nvCxnSpPr>
        <p:spPr>
          <a:xfrm rot="16200000" flipH="1">
            <a:off x="9121384" y="1472813"/>
            <a:ext cx="259675" cy="259000"/>
          </a:xfrm>
          <a:prstGeom prst="bentConnector3">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bwMode="auto">
          <a:xfrm>
            <a:off x="7970837" y="4618630"/>
            <a:ext cx="3745412" cy="1621832"/>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Gateway Pool</a:t>
            </a:r>
          </a:p>
        </p:txBody>
      </p:sp>
      <p:sp>
        <p:nvSpPr>
          <p:cNvPr id="106" name="Rectangle 105"/>
          <p:cNvSpPr/>
          <p:nvPr/>
        </p:nvSpPr>
        <p:spPr bwMode="auto">
          <a:xfrm>
            <a:off x="8497578" y="4797453"/>
            <a:ext cx="770933" cy="769358"/>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107" name="Rectangle 106"/>
          <p:cNvSpPr/>
          <p:nvPr/>
        </p:nvSpPr>
        <p:spPr bwMode="auto">
          <a:xfrm>
            <a:off x="9370429" y="4797453"/>
            <a:ext cx="770933" cy="769358"/>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sp>
        <p:nvSpPr>
          <p:cNvPr id="111" name="Rectangle 110"/>
          <p:cNvSpPr/>
          <p:nvPr/>
        </p:nvSpPr>
        <p:spPr bwMode="auto">
          <a:xfrm>
            <a:off x="10243280" y="4797453"/>
            <a:ext cx="770933" cy="769358"/>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GW</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VM</a:t>
            </a:r>
          </a:p>
        </p:txBody>
      </p:sp>
      <p:cxnSp>
        <p:nvCxnSpPr>
          <p:cNvPr id="112" name="Elbow Connector 111"/>
          <p:cNvCxnSpPr>
            <a:stCxn id="77" idx="2"/>
            <a:endCxn id="105" idx="0"/>
          </p:cNvCxnSpPr>
          <p:nvPr/>
        </p:nvCxnSpPr>
        <p:spPr>
          <a:xfrm rot="16200000" flipH="1">
            <a:off x="9040214" y="3815300"/>
            <a:ext cx="1164359" cy="442299"/>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9724897" y="3802062"/>
            <a:ext cx="747641"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WMI</a:t>
            </a:r>
          </a:p>
        </p:txBody>
      </p:sp>
      <p:sp>
        <p:nvSpPr>
          <p:cNvPr id="114" name="TextBox 113"/>
          <p:cNvSpPr txBox="1"/>
          <p:nvPr/>
        </p:nvSpPr>
        <p:spPr>
          <a:xfrm>
            <a:off x="8088425" y="1329503"/>
            <a:ext cx="758862"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REST</a:t>
            </a:r>
          </a:p>
        </p:txBody>
      </p:sp>
      <p:cxnSp>
        <p:nvCxnSpPr>
          <p:cNvPr id="92" name="Elbow Connector 91"/>
          <p:cNvCxnSpPr>
            <a:stCxn id="72" idx="2"/>
            <a:endCxn id="77" idx="0"/>
          </p:cNvCxnSpPr>
          <p:nvPr/>
        </p:nvCxnSpPr>
        <p:spPr>
          <a:xfrm rot="16200000" flipH="1">
            <a:off x="9204292" y="2266719"/>
            <a:ext cx="373380" cy="20523"/>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bwMode="auto">
          <a:xfrm>
            <a:off x="1782401" y="4618629"/>
            <a:ext cx="2136893" cy="2029652"/>
          </a:xfrm>
          <a:prstGeom prst="rect">
            <a:avLst/>
          </a:prstGeom>
          <a:noFill/>
          <a:ln>
            <a:solidFill>
              <a:schemeClr val="tx2">
                <a:lumMod val="9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Host</a:t>
            </a:r>
          </a:p>
        </p:txBody>
      </p:sp>
      <p:sp>
        <p:nvSpPr>
          <p:cNvPr id="132" name="Freeform 131"/>
          <p:cNvSpPr/>
          <p:nvPr/>
        </p:nvSpPr>
        <p:spPr bwMode="auto">
          <a:xfrm>
            <a:off x="2788027" y="5773778"/>
            <a:ext cx="932376" cy="760322"/>
          </a:xfrm>
          <a:custGeom>
            <a:avLst/>
            <a:gdLst>
              <a:gd name="connsiteX0" fmla="*/ 0 w 932376"/>
              <a:gd name="connsiteY0" fmla="*/ 0 h 760322"/>
              <a:gd name="connsiteX1" fmla="*/ 134006 w 932376"/>
              <a:gd name="connsiteY1" fmla="*/ 0 h 760322"/>
              <a:gd name="connsiteX2" fmla="*/ 932376 w 932376"/>
              <a:gd name="connsiteY2" fmla="*/ 0 h 760322"/>
              <a:gd name="connsiteX3" fmla="*/ 932376 w 932376"/>
              <a:gd name="connsiteY3" fmla="*/ 134006 h 760322"/>
              <a:gd name="connsiteX4" fmla="*/ 134006 w 932376"/>
              <a:gd name="connsiteY4" fmla="*/ 134006 h 760322"/>
              <a:gd name="connsiteX5" fmla="*/ 134006 w 932376"/>
              <a:gd name="connsiteY5" fmla="*/ 626316 h 760322"/>
              <a:gd name="connsiteX6" fmla="*/ 932376 w 932376"/>
              <a:gd name="connsiteY6" fmla="*/ 626316 h 760322"/>
              <a:gd name="connsiteX7" fmla="*/ 932376 w 932376"/>
              <a:gd name="connsiteY7" fmla="*/ 760322 h 760322"/>
              <a:gd name="connsiteX8" fmla="*/ 0 w 932376"/>
              <a:gd name="connsiteY8" fmla="*/ 760322 h 760322"/>
              <a:gd name="connsiteX9" fmla="*/ 0 w 932376"/>
              <a:gd name="connsiteY9" fmla="*/ 733854 h 760322"/>
              <a:gd name="connsiteX10" fmla="*/ 0 w 932376"/>
              <a:gd name="connsiteY10" fmla="*/ 626316 h 760322"/>
              <a:gd name="connsiteX11" fmla="*/ 0 w 932376"/>
              <a:gd name="connsiteY11" fmla="*/ 134006 h 7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2376" h="760322">
                <a:moveTo>
                  <a:pt x="0" y="0"/>
                </a:moveTo>
                <a:lnTo>
                  <a:pt x="134006" y="0"/>
                </a:lnTo>
                <a:lnTo>
                  <a:pt x="932376" y="0"/>
                </a:lnTo>
                <a:lnTo>
                  <a:pt x="932376" y="134006"/>
                </a:lnTo>
                <a:lnTo>
                  <a:pt x="134006" y="134006"/>
                </a:lnTo>
                <a:lnTo>
                  <a:pt x="134006" y="626316"/>
                </a:lnTo>
                <a:lnTo>
                  <a:pt x="932376" y="626316"/>
                </a:lnTo>
                <a:lnTo>
                  <a:pt x="932376" y="760322"/>
                </a:lnTo>
                <a:lnTo>
                  <a:pt x="0" y="760322"/>
                </a:lnTo>
                <a:lnTo>
                  <a:pt x="0" y="733854"/>
                </a:lnTo>
                <a:lnTo>
                  <a:pt x="0" y="626316"/>
                </a:lnTo>
                <a:lnTo>
                  <a:pt x="0" y="134006"/>
                </a:lnTo>
                <a:close/>
              </a:path>
            </a:pathLst>
          </a:cu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33" name="TextBox 132"/>
          <p:cNvSpPr txBox="1"/>
          <p:nvPr/>
        </p:nvSpPr>
        <p:spPr>
          <a:xfrm>
            <a:off x="2899075" y="5471652"/>
            <a:ext cx="770083" cy="42011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900" b="0" i="0" u="none" strike="noStrike" kern="0" cap="none" spc="0" normalizeH="0" baseline="0" noProof="0" dirty="0" err="1">
                <a:ln>
                  <a:noFill/>
                </a:ln>
                <a:solidFill>
                  <a:schemeClr val="bg1"/>
                </a:solidFill>
                <a:effectLst/>
                <a:uLnTx/>
                <a:uFillTx/>
              </a:rPr>
              <a:t>VSwitch</a:t>
            </a:r>
            <a:endParaRPr kumimoji="0" lang="en-US" sz="900" b="0" i="0" u="none" strike="noStrike" kern="0" cap="none" spc="0" normalizeH="0" baseline="0" noProof="0" dirty="0">
              <a:ln>
                <a:noFill/>
              </a:ln>
              <a:solidFill>
                <a:schemeClr val="bg1"/>
              </a:solidFill>
              <a:effectLst/>
              <a:uLnTx/>
              <a:uFillTx/>
            </a:endParaRPr>
          </a:p>
        </p:txBody>
      </p:sp>
      <p:sp>
        <p:nvSpPr>
          <p:cNvPr id="134" name="Rectangle 133"/>
          <p:cNvSpPr/>
          <p:nvPr/>
        </p:nvSpPr>
        <p:spPr bwMode="auto">
          <a:xfrm>
            <a:off x="2949470" y="6015594"/>
            <a:ext cx="770933" cy="266019"/>
          </a:xfrm>
          <a:prstGeom prst="rect">
            <a:avLst/>
          </a:prstGeom>
          <a:solidFill>
            <a:srgbClr val="C984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VFP</a:t>
            </a:r>
          </a:p>
        </p:txBody>
      </p:sp>
      <p:sp>
        <p:nvSpPr>
          <p:cNvPr id="141" name="Rectangle 140"/>
          <p:cNvSpPr/>
          <p:nvPr/>
        </p:nvSpPr>
        <p:spPr bwMode="auto">
          <a:xfrm>
            <a:off x="2484437" y="3954462"/>
            <a:ext cx="5384146" cy="1612349"/>
          </a:xfrm>
          <a:prstGeom prst="rect">
            <a:avLst/>
          </a:prstGeom>
          <a:solidFill>
            <a:schemeClr val="accent1">
              <a:lumMod val="20000"/>
              <a:lumOff val="80000"/>
              <a:alpha val="46000"/>
            </a:schemeClr>
          </a:solidFill>
          <a:ln>
            <a:solidFill>
              <a:schemeClr val="accent5"/>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Virtual Network</a:t>
            </a:r>
          </a:p>
        </p:txBody>
      </p:sp>
      <p:sp>
        <p:nvSpPr>
          <p:cNvPr id="146" name="Rectangle 145"/>
          <p:cNvSpPr/>
          <p:nvPr/>
        </p:nvSpPr>
        <p:spPr bwMode="auto">
          <a:xfrm>
            <a:off x="2560637" y="4411662"/>
            <a:ext cx="2789064" cy="1041372"/>
          </a:xfrm>
          <a:prstGeom prst="rect">
            <a:avLst/>
          </a:prstGeom>
          <a:solidFill>
            <a:schemeClr val="accent5">
              <a:lumMod val="50000"/>
              <a:lumOff val="50000"/>
              <a:alpha val="46000"/>
            </a:schemeClr>
          </a:solidFill>
          <a:ln>
            <a:solidFill>
              <a:schemeClr val="accent5"/>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Subnet-1</a:t>
            </a:r>
          </a:p>
        </p:txBody>
      </p:sp>
      <p:pic>
        <p:nvPicPr>
          <p:cNvPr id="6" name="Picture 5"/>
          <p:cNvPicPr>
            <a:picLocks noChangeAspect="1"/>
          </p:cNvPicPr>
          <p:nvPr/>
        </p:nvPicPr>
        <p:blipFill>
          <a:blip r:embed="rId2"/>
          <a:stretch>
            <a:fillRect/>
          </a:stretch>
        </p:blipFill>
        <p:spPr>
          <a:xfrm>
            <a:off x="3141038" y="4769238"/>
            <a:ext cx="447412" cy="585583"/>
          </a:xfrm>
          <a:prstGeom prst="rect">
            <a:avLst/>
          </a:prstGeom>
        </p:spPr>
      </p:pic>
      <p:pic>
        <p:nvPicPr>
          <p:cNvPr id="157" name="Picture 156"/>
          <p:cNvPicPr>
            <a:picLocks noChangeAspect="1"/>
          </p:cNvPicPr>
          <p:nvPr/>
        </p:nvPicPr>
        <p:blipFill>
          <a:blip r:embed="rId2"/>
          <a:stretch>
            <a:fillRect/>
          </a:stretch>
        </p:blipFill>
        <p:spPr>
          <a:xfrm>
            <a:off x="4370139" y="4769238"/>
            <a:ext cx="447412" cy="585583"/>
          </a:xfrm>
          <a:prstGeom prst="rect">
            <a:avLst/>
          </a:prstGeom>
        </p:spPr>
      </p:pic>
      <p:sp>
        <p:nvSpPr>
          <p:cNvPr id="159" name="Title 16"/>
          <p:cNvSpPr txBox="1">
            <a:spLocks/>
          </p:cNvSpPr>
          <p:nvPr/>
        </p:nvSpPr>
        <p:spPr>
          <a:xfrm>
            <a:off x="240000" y="183725"/>
            <a:ext cx="6614870" cy="837513"/>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bg1"/>
                </a:solidFill>
                <a:effectLst/>
                <a:uLnTx/>
                <a:uFillTx/>
                <a:latin typeface="+mj-lt"/>
                <a:ea typeface="+mn-ea"/>
                <a:cs typeface="Segoe UI" pitchFamily="34" charset="0"/>
              </a:rPr>
              <a:t>Gateways in Azure Stack</a:t>
            </a:r>
          </a:p>
        </p:txBody>
      </p:sp>
      <p:sp>
        <p:nvSpPr>
          <p:cNvPr id="29" name="Rectangle 28"/>
          <p:cNvSpPr/>
          <p:nvPr/>
        </p:nvSpPr>
        <p:spPr bwMode="auto">
          <a:xfrm>
            <a:off x="6364372" y="4400323"/>
            <a:ext cx="1430743" cy="1041372"/>
          </a:xfrm>
          <a:prstGeom prst="rect">
            <a:avLst/>
          </a:prstGeom>
          <a:solidFill>
            <a:schemeClr val="accent5">
              <a:lumMod val="50000"/>
              <a:lumOff val="50000"/>
              <a:alpha val="46000"/>
            </a:schemeClr>
          </a:solidFill>
          <a:ln>
            <a:solidFill>
              <a:schemeClr val="accent5"/>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rPr>
              <a:t>GatewaySubnet</a:t>
            </a: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4" name="Picture 3"/>
          <p:cNvPicPr>
            <a:picLocks noChangeAspect="1"/>
          </p:cNvPicPr>
          <p:nvPr/>
        </p:nvPicPr>
        <p:blipFill>
          <a:blip r:embed="rId3"/>
          <a:stretch>
            <a:fillRect/>
          </a:stretch>
        </p:blipFill>
        <p:spPr>
          <a:xfrm>
            <a:off x="6660117" y="83195"/>
            <a:ext cx="945037" cy="598124"/>
          </a:xfrm>
          <a:prstGeom prst="rect">
            <a:avLst/>
          </a:prstGeom>
        </p:spPr>
      </p:pic>
      <p:pic>
        <p:nvPicPr>
          <p:cNvPr id="46" name="Picture 45"/>
          <p:cNvPicPr>
            <a:picLocks noChangeAspect="1"/>
          </p:cNvPicPr>
          <p:nvPr/>
        </p:nvPicPr>
        <p:blipFill>
          <a:blip r:embed="rId4"/>
          <a:stretch>
            <a:fillRect/>
          </a:stretch>
        </p:blipFill>
        <p:spPr>
          <a:xfrm>
            <a:off x="10561637" y="3573462"/>
            <a:ext cx="847724" cy="628875"/>
          </a:xfrm>
          <a:prstGeom prst="rect">
            <a:avLst/>
          </a:prstGeom>
        </p:spPr>
      </p:pic>
      <p:cxnSp>
        <p:nvCxnSpPr>
          <p:cNvPr id="47" name="Elbow Connector 46"/>
          <p:cNvCxnSpPr>
            <a:endCxn id="46" idx="2"/>
          </p:cNvCxnSpPr>
          <p:nvPr/>
        </p:nvCxnSpPr>
        <p:spPr>
          <a:xfrm rot="5400000" flipH="1" flipV="1">
            <a:off x="10509565" y="4321519"/>
            <a:ext cx="595116" cy="356752"/>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0953835" y="4221365"/>
            <a:ext cx="696344"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BGP</a:t>
            </a:r>
          </a:p>
        </p:txBody>
      </p:sp>
      <p:cxnSp>
        <p:nvCxnSpPr>
          <p:cNvPr id="49" name="Elbow Connector 48"/>
          <p:cNvCxnSpPr>
            <a:endCxn id="46" idx="2"/>
          </p:cNvCxnSpPr>
          <p:nvPr/>
        </p:nvCxnSpPr>
        <p:spPr>
          <a:xfrm rot="5400000" flipH="1" flipV="1">
            <a:off x="10073139" y="3885094"/>
            <a:ext cx="595116" cy="1229603"/>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6" idx="2"/>
          </p:cNvCxnSpPr>
          <p:nvPr/>
        </p:nvCxnSpPr>
        <p:spPr>
          <a:xfrm rot="5400000" flipH="1" flipV="1">
            <a:off x="9636714" y="3448668"/>
            <a:ext cx="595116" cy="2102454"/>
          </a:xfrm>
          <a:prstGeom prst="bentConnector3">
            <a:avLst>
              <a:gd name="adj1" fmla="val 50000"/>
            </a:avLst>
          </a:prstGeom>
          <a:ln w="190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 name="Right Arrow 4"/>
          <p:cNvSpPr/>
          <p:nvPr/>
        </p:nvSpPr>
        <p:spPr bwMode="auto">
          <a:xfrm>
            <a:off x="5368131" y="5062029"/>
            <a:ext cx="984335" cy="175824"/>
          </a:xfrm>
          <a:prstGeom prst="rightArrow">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2" name="Right Arrow 51"/>
          <p:cNvSpPr/>
          <p:nvPr/>
        </p:nvSpPr>
        <p:spPr bwMode="auto">
          <a:xfrm>
            <a:off x="7875522" y="5062029"/>
            <a:ext cx="622055" cy="175824"/>
          </a:xfrm>
          <a:prstGeom prst="rightArrow">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3" name="Right Arrow 52"/>
          <p:cNvSpPr/>
          <p:nvPr/>
        </p:nvSpPr>
        <p:spPr bwMode="auto">
          <a:xfrm>
            <a:off x="11405221" y="3788045"/>
            <a:ext cx="622055" cy="175824"/>
          </a:xfrm>
          <a:prstGeom prst="rightArrow">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4" name="TextBox 53"/>
          <p:cNvSpPr txBox="1"/>
          <p:nvPr/>
        </p:nvSpPr>
        <p:spPr>
          <a:xfrm>
            <a:off x="275281" y="1005206"/>
            <a:ext cx="5126709" cy="2742289"/>
          </a:xfrm>
          <a:prstGeom prst="rect">
            <a:avLst/>
          </a:prstGeom>
          <a:noFill/>
        </p:spPr>
        <p:txBody>
          <a:bodyPr wrap="square" lIns="182880" tIns="146304" rIns="182880" bIns="146304" rtlCol="0">
            <a:spAutoFit/>
          </a:bodyPr>
          <a:lstStyle/>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Leverages Multi-Tenant Gateway in Windows Server 2016</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High Availability through M+N model (Active/Passive)</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Gateway Manager balances load across Gateway instances</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chemeClr val="bg1"/>
                </a:solidFill>
                <a:effectLst/>
                <a:uLnTx/>
                <a:uFillTx/>
              </a:rPr>
              <a:t>Monitors Health and handles failover in the event any active instance fails.</a:t>
            </a:r>
          </a:p>
        </p:txBody>
      </p:sp>
      <p:sp>
        <p:nvSpPr>
          <p:cNvPr id="40" name="TextBox 39"/>
          <p:cNvSpPr txBox="1"/>
          <p:nvPr/>
        </p:nvSpPr>
        <p:spPr>
          <a:xfrm>
            <a:off x="11280633" y="3429804"/>
            <a:ext cx="677108"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err="1">
                <a:ln>
                  <a:noFill/>
                </a:ln>
                <a:solidFill>
                  <a:schemeClr val="bg1"/>
                </a:solidFill>
                <a:effectLst/>
                <a:uLnTx/>
                <a:uFillTx/>
              </a:rPr>
              <a:t>ToR</a:t>
            </a:r>
            <a:endParaRPr kumimoji="0" lang="en-US" sz="1400" b="0" i="0" u="none" strike="noStrike" kern="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202527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9" presetClass="path" presetSubtype="0" accel="50000" decel="50000" fill="hold" nodeType="clickEffect">
                                  <p:stCondLst>
                                    <p:cond delay="0"/>
                                  </p:stCondLst>
                                  <p:childTnLst>
                                    <p:animMotion origin="layout" path="M 4.34261E-6 -1.17567E-6 L 0.00357 0.67431 " pathEditMode="relative" rAng="0" ptsTypes="AA">
                                      <p:cBhvr>
                                        <p:cTn id="10" dur="2000" fill="hold"/>
                                        <p:tgtEl>
                                          <p:spTgt spid="4"/>
                                        </p:tgtEl>
                                        <p:attrNameLst>
                                          <p:attrName>ppt_x</p:attrName>
                                          <p:attrName>ppt_y</p:attrName>
                                        </p:attrNameLst>
                                      </p:cBhvr>
                                      <p:rCtr x="179" y="33704"/>
                                    </p:animMotion>
                                  </p:childTnLst>
                                </p:cTn>
                              </p:par>
                            </p:childTnLst>
                          </p:cTn>
                        </p:par>
                        <p:par>
                          <p:cTn id="11" fill="hold">
                            <p:stCondLst>
                              <p:cond delay="2000"/>
                            </p:stCondLst>
                            <p:childTnLst>
                              <p:par>
                                <p:cTn id="12" presetID="22" presetClass="entr" presetSubtype="8" fill="hold" grpId="0"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3000"/>
                            </p:stCondLst>
                            <p:childTnLst>
                              <p:par>
                                <p:cTn id="16" presetID="22" presetClass="entr" presetSubtype="8" fill="hold" grpId="0" nodeType="afterEffect">
                                  <p:stCondLst>
                                    <p:cond delay="500"/>
                                  </p:stCondLst>
                                  <p:childTnLst>
                                    <p:set>
                                      <p:cBhvr>
                                        <p:cTn id="17" dur="1" fill="hold">
                                          <p:stCondLst>
                                            <p:cond delay="0"/>
                                          </p:stCondLst>
                                        </p:cTn>
                                        <p:tgtEl>
                                          <p:spTgt spid="52"/>
                                        </p:tgtEl>
                                        <p:attrNameLst>
                                          <p:attrName>style.visibility</p:attrName>
                                        </p:attrNameLst>
                                      </p:cBhvr>
                                      <p:to>
                                        <p:strVal val="visible"/>
                                      </p:to>
                                    </p:set>
                                    <p:animEffect transition="in" filter="wipe(left)">
                                      <p:cBhvr>
                                        <p:cTn id="18" dur="500"/>
                                        <p:tgtEl>
                                          <p:spTgt spid="52"/>
                                        </p:tgtEl>
                                      </p:cBhvr>
                                    </p:animEffect>
                                  </p:childTnLst>
                                </p:cTn>
                              </p:par>
                            </p:childTnLst>
                          </p:cTn>
                        </p:par>
                        <p:par>
                          <p:cTn id="19" fill="hold">
                            <p:stCondLst>
                              <p:cond delay="4000"/>
                            </p:stCondLst>
                            <p:childTnLst>
                              <p:par>
                                <p:cTn id="20" presetID="22" presetClass="entr" presetSubtype="8" fill="hold" grpId="0" nodeType="afterEffect">
                                  <p:stCondLst>
                                    <p:cond delay="5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2" grpId="0" animBg="1"/>
      <p:bldP spid="5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3" name="Text Placeholder 1"/>
          <p:cNvSpPr txBox="1">
            <a:spLocks/>
          </p:cNvSpPr>
          <p:nvPr/>
        </p:nvSpPr>
        <p:spPr>
          <a:xfrm>
            <a:off x="247687" y="1033438"/>
            <a:ext cx="11885514" cy="5995558"/>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408011" marR="0" lvl="0" indent="-408011" algn="l" defTabSz="932563" rtl="0" eaLnBrk="1" fontAlgn="auto" latinLnBrk="0" hangingPunct="1">
              <a:lnSpc>
                <a:spcPct val="90000"/>
              </a:lnSpc>
              <a:spcBef>
                <a:spcPct val="20000"/>
              </a:spcBef>
              <a:spcAft>
                <a:spcPts val="0"/>
              </a:spcAft>
              <a:buClrTx/>
              <a:buSzPct val="90000"/>
              <a:buFont typeface="+mj-lt"/>
              <a:buAutoNum type="arabicPeriod"/>
              <a:tabLst/>
              <a:defRPr/>
            </a:pPr>
            <a: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Load Balanced applications</a:t>
            </a:r>
          </a:p>
          <a:p>
            <a:pPr marL="741544" marR="0" lvl="2" indent="-333533"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Software Load Balancer</a:t>
            </a:r>
          </a:p>
          <a:p>
            <a:pPr marL="741544" marR="0" lvl="2" indent="-333533"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VM Scale Sets</a:t>
            </a:r>
          </a:p>
          <a:p>
            <a:pPr marL="408011" marR="0" lvl="0" indent="-408011" algn="l" defTabSz="932563" rtl="0" eaLnBrk="1" fontAlgn="auto" latinLnBrk="0" hangingPunct="1">
              <a:lnSpc>
                <a:spcPct val="90000"/>
              </a:lnSpc>
              <a:spcBef>
                <a:spcPts val="1224"/>
              </a:spcBef>
              <a:spcAft>
                <a:spcPts val="0"/>
              </a:spcAft>
              <a:buClrTx/>
              <a:buSzPct val="90000"/>
              <a:buFont typeface="+mj-lt"/>
              <a:buAutoNum type="arabicPeriod"/>
              <a:tabLst/>
              <a:defRPr/>
            </a:pPr>
            <a: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Bring your Virtual Network Appliances</a:t>
            </a:r>
          </a:p>
          <a:p>
            <a:pPr marL="741544" marR="0" lvl="2" indent="-333533"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Support for User Defined Routes and Custom Tags</a:t>
            </a:r>
          </a:p>
          <a:p>
            <a:pPr marL="741544" marR="0" lvl="2" indent="-333533"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Support for 3</a:t>
            </a:r>
            <a:r>
              <a:rPr kumimoji="0" lang="en-US" sz="1632" b="0" i="0" u="none" strike="noStrike" kern="1200" cap="none" spc="0" normalizeH="0" baseline="30000" noProof="0" dirty="0">
                <a:ln>
                  <a:noFill/>
                </a:ln>
                <a:gradFill>
                  <a:gsLst>
                    <a:gs pos="1250">
                      <a:schemeClr val="tx1"/>
                    </a:gs>
                    <a:gs pos="100000">
                      <a:schemeClr val="tx1"/>
                    </a:gs>
                  </a:gsLst>
                  <a:lin ang="5400000" scaled="0"/>
                </a:gradFill>
                <a:effectLst/>
                <a:uLnTx/>
                <a:uFillTx/>
                <a:latin typeface="+mn-lt"/>
                <a:ea typeface="+mn-ea"/>
                <a:cs typeface="+mn-cs"/>
              </a:rPr>
              <a:t>rd</a:t>
            </a: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 party Virtual Network Appliances via Marketplace</a:t>
            </a:r>
          </a:p>
          <a:p>
            <a:pPr marL="408011" marR="0" lvl="0" indent="-408011" algn="l" defTabSz="932563" rtl="0" eaLnBrk="1" fontAlgn="auto" latinLnBrk="0" hangingPunct="1">
              <a:lnSpc>
                <a:spcPct val="90000"/>
              </a:lnSpc>
              <a:spcBef>
                <a:spcPts val="1224"/>
              </a:spcBef>
              <a:spcAft>
                <a:spcPts val="0"/>
              </a:spcAft>
              <a:buClrTx/>
              <a:buSzPct val="90000"/>
              <a:buFont typeface="+mj-lt"/>
              <a:buAutoNum type="arabicPeriod"/>
              <a:tabLst/>
              <a:defRPr/>
            </a:pPr>
            <a: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Secure your network endpoints </a:t>
            </a:r>
          </a:p>
          <a:p>
            <a:pPr marL="759354" marR="0" lvl="2" indent="-301151"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Network Security Groups give you control over where and how your applications can be accessed</a:t>
            </a:r>
          </a:p>
          <a:p>
            <a:pPr marL="759354" marR="0" lvl="2" indent="-301151"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NAT Rules help you lock down traffic from the Internet to your applications</a:t>
            </a:r>
          </a:p>
          <a:p>
            <a:pPr marL="408011" marR="0" lvl="0" indent="-408011" algn="l" defTabSz="932563" rtl="0" eaLnBrk="1" fontAlgn="auto" latinLnBrk="0" hangingPunct="1">
              <a:lnSpc>
                <a:spcPct val="90000"/>
              </a:lnSpc>
              <a:spcBef>
                <a:spcPts val="1224"/>
              </a:spcBef>
              <a:spcAft>
                <a:spcPts val="0"/>
              </a:spcAft>
              <a:buClrTx/>
              <a:buSzPct val="90000"/>
              <a:buFont typeface="+mj-lt"/>
              <a:buAutoNum type="arabicPeriod"/>
              <a:tabLst/>
              <a:defRPr/>
            </a:pPr>
            <a: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Hybrid Networking Scenarios</a:t>
            </a:r>
          </a:p>
          <a:p>
            <a:pPr marL="759354" marR="0" lvl="2" indent="-301151"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Site-to-Site Gateways let you connect securely to Azure or other remote endpoints</a:t>
            </a:r>
          </a:p>
          <a:p>
            <a:pPr marL="759354" marR="0" lvl="2" indent="-301151"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Load Balance endpoints across Azure Stack and Azure with Traffic Manager</a:t>
            </a:r>
          </a:p>
          <a:p>
            <a:pPr marL="408011" marR="0" lvl="0" indent="-408011" algn="l" defTabSz="932563" rtl="0" eaLnBrk="1" fontAlgn="auto" latinLnBrk="0" hangingPunct="1">
              <a:lnSpc>
                <a:spcPct val="90000"/>
              </a:lnSpc>
              <a:spcBef>
                <a:spcPts val="1224"/>
              </a:spcBef>
              <a:spcAft>
                <a:spcPts val="0"/>
              </a:spcAft>
              <a:buClrTx/>
              <a:buSzPct val="90000"/>
              <a:buFont typeface="+mj-lt"/>
              <a:buAutoNum type="arabicPeriod"/>
              <a:tabLst/>
              <a:defRPr/>
            </a:pPr>
            <a: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Network Resource Management Experience</a:t>
            </a:r>
          </a:p>
          <a:p>
            <a:pPr marL="748548" marR="0" lvl="2" indent="-291436"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View and manage network resources across subscriptions in a region</a:t>
            </a:r>
          </a:p>
          <a:p>
            <a:pPr marL="748548" marR="0" lvl="2" indent="-291436" algn="l" defTabSz="932563"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632"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Health Alerts, monitoring, and management</a:t>
            </a:r>
          </a:p>
        </p:txBody>
      </p:sp>
      <p:sp>
        <p:nvSpPr>
          <p:cNvPr id="4" name="Title 2"/>
          <p:cNvSpPr txBox="1">
            <a:spLocks/>
          </p:cNvSpPr>
          <p:nvPr/>
        </p:nvSpPr>
        <p:spPr>
          <a:xfrm>
            <a:off x="245322" y="144937"/>
            <a:ext cx="11887878" cy="630512"/>
          </a:xfrm>
          <a:prstGeom prst="rect">
            <a:avLst/>
          </a:prstGeom>
        </p:spPr>
        <p:txBody>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endParaRPr kumimoji="0" lang="en-US" sz="3999"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endParaRPr>
          </a:p>
        </p:txBody>
      </p:sp>
      <p:sp>
        <p:nvSpPr>
          <p:cNvPr id="5" name="Title 7"/>
          <p:cNvSpPr>
            <a:spLocks noGrp="1"/>
          </p:cNvSpPr>
          <p:nvPr>
            <p:ph type="title"/>
          </p:nvPr>
        </p:nvSpPr>
        <p:spPr>
          <a:xfrm>
            <a:off x="47533" y="44263"/>
            <a:ext cx="11889564" cy="2179058"/>
          </a:xfrm>
        </p:spPr>
        <p:txBody>
          <a:bodyPr/>
          <a:lstStyle/>
          <a:p>
            <a:r>
              <a:rPr lang="en-US" dirty="0"/>
              <a:t>Scenarios Enabled – TP2 </a:t>
            </a:r>
            <a:br>
              <a:rPr lang="en-US" dirty="0"/>
            </a:br>
            <a:endParaRPr lang="en-US" dirty="0"/>
          </a:p>
        </p:txBody>
      </p:sp>
    </p:spTree>
    <p:extLst>
      <p:ext uri="{BB962C8B-B14F-4D97-AF65-F5344CB8AC3E}">
        <p14:creationId xmlns:p14="http://schemas.microsoft.com/office/powerpoint/2010/main" val="355500962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10149793" cy="2179058"/>
          </a:xfrm>
        </p:spPr>
        <p:txBody>
          <a:bodyPr/>
          <a:lstStyle/>
          <a:p>
            <a:r>
              <a:rPr lang="en-US" dirty="0"/>
              <a:t>Network Cloud Services in Azure Stack: Demo</a:t>
            </a:r>
          </a:p>
        </p:txBody>
      </p:sp>
      <p:sp>
        <p:nvSpPr>
          <p:cNvPr id="4" name="Text Placeholder 3"/>
          <p:cNvSpPr>
            <a:spLocks noGrp="1"/>
          </p:cNvSpPr>
          <p:nvPr>
            <p:ph type="body" sz="quarter" idx="12"/>
          </p:nvPr>
        </p:nvSpPr>
        <p:spPr/>
        <p:txBody>
          <a:bodyPr/>
          <a:lstStyle/>
          <a:p>
            <a:r>
              <a:rPr lang="en-US" dirty="0"/>
              <a:t>Scott</a:t>
            </a:r>
          </a:p>
        </p:txBody>
      </p:sp>
    </p:spTree>
    <p:extLst>
      <p:ext uri="{BB962C8B-B14F-4D97-AF65-F5344CB8AC3E}">
        <p14:creationId xmlns:p14="http://schemas.microsoft.com/office/powerpoint/2010/main" val="4097713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Azure Stack is Azure for your data center</a:t>
            </a:r>
          </a:p>
        </p:txBody>
      </p:sp>
      <p:sp>
        <p:nvSpPr>
          <p:cNvPr id="3" name="Text Placeholder 2"/>
          <p:cNvSpPr>
            <a:spLocks noGrp="1"/>
          </p:cNvSpPr>
          <p:nvPr>
            <p:ph type="body" sz="quarter" idx="10"/>
          </p:nvPr>
        </p:nvSpPr>
        <p:spPr>
          <a:xfrm>
            <a:off x="274638" y="1212850"/>
            <a:ext cx="11887200" cy="4665893"/>
          </a:xfrm>
        </p:spPr>
        <p:txBody>
          <a:bodyPr/>
          <a:lstStyle/>
          <a:p>
            <a:r>
              <a:rPr lang="en-US" dirty="0"/>
              <a:t>Azure operates at hyper-scale</a:t>
            </a:r>
          </a:p>
          <a:p>
            <a:endParaRPr lang="en-US" dirty="0"/>
          </a:p>
          <a:p>
            <a:r>
              <a:rPr lang="en-US" dirty="0"/>
              <a:t>Azure infra design is optimized for hyper-scale</a:t>
            </a:r>
          </a:p>
          <a:p>
            <a:endParaRPr lang="en-US" dirty="0"/>
          </a:p>
          <a:p>
            <a:r>
              <a:rPr lang="en-US" dirty="0"/>
              <a:t>Azure Stack </a:t>
            </a:r>
          </a:p>
          <a:p>
            <a:pPr lvl="1"/>
            <a:r>
              <a:rPr lang="en-US" dirty="0"/>
              <a:t>Same services </a:t>
            </a:r>
          </a:p>
          <a:p>
            <a:pPr lvl="1"/>
            <a:r>
              <a:rPr lang="en-US" dirty="0"/>
              <a:t>Same API/templates</a:t>
            </a:r>
          </a:p>
          <a:p>
            <a:pPr lvl="1"/>
            <a:r>
              <a:rPr lang="en-US" dirty="0"/>
              <a:t>Smaller footprint  </a:t>
            </a:r>
          </a:p>
        </p:txBody>
      </p:sp>
    </p:spTree>
    <p:extLst>
      <p:ext uri="{BB962C8B-B14F-4D97-AF65-F5344CB8AC3E}">
        <p14:creationId xmlns:p14="http://schemas.microsoft.com/office/powerpoint/2010/main" val="3129043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17171"/>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17171"/>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a:t>Compute</a:t>
            </a:r>
          </a:p>
        </p:txBody>
      </p:sp>
    </p:spTree>
    <p:extLst>
      <p:ext uri="{BB962C8B-B14F-4D97-AF65-F5344CB8AC3E}">
        <p14:creationId xmlns:p14="http://schemas.microsoft.com/office/powerpoint/2010/main" val="389191217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2"/>
          <p:cNvSpPr txBox="1">
            <a:spLocks/>
          </p:cNvSpPr>
          <p:nvPr/>
        </p:nvSpPr>
        <p:spPr>
          <a:xfrm>
            <a:off x="274639" y="295275"/>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tx1"/>
                </a:solidFill>
                <a:effectLst/>
                <a:uLnTx/>
                <a:uFillTx/>
                <a:latin typeface="+mj-lt"/>
                <a:ea typeface="+mn-ea"/>
                <a:cs typeface="Segoe UI" pitchFamily="34" charset="0"/>
              </a:rPr>
              <a:t>Azure Stack Compute </a:t>
            </a:r>
          </a:p>
        </p:txBody>
      </p:sp>
      <p:sp>
        <p:nvSpPr>
          <p:cNvPr id="20" name="Rectangle 19"/>
          <p:cNvSpPr/>
          <p:nvPr/>
        </p:nvSpPr>
        <p:spPr bwMode="auto">
          <a:xfrm>
            <a:off x="6260451" y="1153569"/>
            <a:ext cx="5024931" cy="65104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526" b="0" i="0" u="none" strike="noStrike" kern="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How do we enable Azure Compute in your datacenter?</a:t>
            </a:r>
          </a:p>
        </p:txBody>
      </p:sp>
      <p:sp>
        <p:nvSpPr>
          <p:cNvPr id="21" name="Rectangle 20"/>
          <p:cNvSpPr/>
          <p:nvPr/>
        </p:nvSpPr>
        <p:spPr bwMode="auto">
          <a:xfrm>
            <a:off x="1445208" y="1153570"/>
            <a:ext cx="4692434" cy="651041"/>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chemeClr val="tx1"/>
                </a:solidFill>
                <a:effectLst/>
                <a:uLnTx/>
                <a:uFillTx/>
                <a:latin typeface="Segoe UI Semibold" panose="020B0702040204020203" pitchFamily="34" charset="0"/>
                <a:cs typeface="Segoe UI Semibold" panose="020B0702040204020203" pitchFamily="34" charset="0"/>
              </a:rPr>
              <a:t>Azure Stack CRP Architecture</a:t>
            </a: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p:txBody>
      </p:sp>
      <p:sp>
        <p:nvSpPr>
          <p:cNvPr id="22" name="Title 1"/>
          <p:cNvSpPr txBox="1">
            <a:spLocks/>
          </p:cNvSpPr>
          <p:nvPr/>
        </p:nvSpPr>
        <p:spPr>
          <a:xfrm>
            <a:off x="275481" y="3455876"/>
            <a:ext cx="11605751"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dirty="0">
                <a:ln w="3175">
                  <a:noFill/>
                </a:ln>
                <a:solidFill>
                  <a:schemeClr val="tx1"/>
                </a:solidFill>
                <a:effectLst/>
                <a:uLnTx/>
                <a:uFillTx/>
                <a:latin typeface="+mj-lt"/>
                <a:ea typeface="+mn-ea"/>
                <a:cs typeface="Segoe UI" pitchFamily="34" charset="0"/>
              </a:rPr>
              <a:t>Azure Stack Compute Administration</a:t>
            </a:r>
          </a:p>
        </p:txBody>
      </p:sp>
      <p:sp>
        <p:nvSpPr>
          <p:cNvPr id="23" name="Rectangle 22"/>
          <p:cNvSpPr/>
          <p:nvPr/>
        </p:nvSpPr>
        <p:spPr bwMode="auto">
          <a:xfrm>
            <a:off x="6260451" y="1919443"/>
            <a:ext cx="5024931" cy="65104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526" b="0" i="0" u="none" strike="noStrike" kern="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Simple deployments from common images</a:t>
            </a:r>
          </a:p>
        </p:txBody>
      </p:sp>
      <p:sp>
        <p:nvSpPr>
          <p:cNvPr id="24" name="Rectangle 23"/>
          <p:cNvSpPr/>
          <p:nvPr/>
        </p:nvSpPr>
        <p:spPr bwMode="auto">
          <a:xfrm>
            <a:off x="1445208" y="1919444"/>
            <a:ext cx="4692434" cy="651041"/>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chemeClr val="tx1"/>
                </a:solidFill>
                <a:effectLst/>
                <a:uLnTx/>
                <a:uFillTx/>
                <a:latin typeface="Segoe UI Semibold" panose="020B0702040204020203" pitchFamily="34" charset="0"/>
                <a:cs typeface="Segoe UI Semibold" panose="020B0702040204020203" pitchFamily="34" charset="0"/>
              </a:rPr>
              <a:t>VM deployment from VM Image</a:t>
            </a: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p:txBody>
      </p:sp>
      <p:sp>
        <p:nvSpPr>
          <p:cNvPr id="25" name="Rectangle 24"/>
          <p:cNvSpPr/>
          <p:nvPr/>
        </p:nvSpPr>
        <p:spPr bwMode="auto">
          <a:xfrm>
            <a:off x="6260451" y="2685316"/>
            <a:ext cx="5024931" cy="65104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526" b="0" i="0" u="none" strike="noStrike" kern="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Supporting in-guest VM customization</a:t>
            </a:r>
          </a:p>
        </p:txBody>
      </p:sp>
      <p:sp>
        <p:nvSpPr>
          <p:cNvPr id="26" name="Rectangle 25"/>
          <p:cNvSpPr/>
          <p:nvPr/>
        </p:nvSpPr>
        <p:spPr bwMode="auto">
          <a:xfrm>
            <a:off x="1445208" y="2685317"/>
            <a:ext cx="4692434" cy="651041"/>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chemeClr val="tx1"/>
                </a:solidFill>
                <a:effectLst/>
                <a:uLnTx/>
                <a:uFillTx/>
                <a:latin typeface="Segoe UI Semibold" panose="020B0702040204020203" pitchFamily="34" charset="0"/>
                <a:cs typeface="Segoe UI Semibold" panose="020B0702040204020203" pitchFamily="34" charset="0"/>
              </a:rPr>
              <a:t>VM Extension deployment</a:t>
            </a: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p:txBody>
      </p:sp>
      <p:sp>
        <p:nvSpPr>
          <p:cNvPr id="27" name="Rectangle 26"/>
          <p:cNvSpPr/>
          <p:nvPr/>
        </p:nvSpPr>
        <p:spPr bwMode="auto">
          <a:xfrm>
            <a:off x="6260451" y="4256423"/>
            <a:ext cx="5024931" cy="65104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526" b="0" i="0" u="none" strike="noStrike" kern="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Adding custom images and extensions to the CRP</a:t>
            </a:r>
          </a:p>
        </p:txBody>
      </p:sp>
      <p:sp>
        <p:nvSpPr>
          <p:cNvPr id="28" name="Rectangle 27"/>
          <p:cNvSpPr/>
          <p:nvPr/>
        </p:nvSpPr>
        <p:spPr bwMode="auto">
          <a:xfrm>
            <a:off x="1445208" y="4256424"/>
            <a:ext cx="4692434" cy="651041"/>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chemeClr val="tx1"/>
                </a:solidFill>
                <a:effectLst/>
                <a:uLnTx/>
                <a:uFillTx/>
                <a:latin typeface="Segoe UI Semibold" panose="020B0702040204020203" pitchFamily="34" charset="0"/>
                <a:cs typeface="Segoe UI Semibold" panose="020B0702040204020203" pitchFamily="34" charset="0"/>
              </a:rPr>
              <a:t>Curating compute content</a:t>
            </a: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p:txBody>
      </p:sp>
      <p:sp>
        <p:nvSpPr>
          <p:cNvPr id="29" name="Rectangle 28"/>
          <p:cNvSpPr/>
          <p:nvPr/>
        </p:nvSpPr>
        <p:spPr bwMode="auto">
          <a:xfrm>
            <a:off x="6260451" y="5022297"/>
            <a:ext cx="5024931" cy="65104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526" b="0" i="0" u="none" strike="noStrike" kern="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Allocating compute resources across tenants</a:t>
            </a:r>
          </a:p>
        </p:txBody>
      </p:sp>
      <p:sp>
        <p:nvSpPr>
          <p:cNvPr id="30" name="Rectangle 29"/>
          <p:cNvSpPr/>
          <p:nvPr/>
        </p:nvSpPr>
        <p:spPr bwMode="auto">
          <a:xfrm>
            <a:off x="1445208" y="5022298"/>
            <a:ext cx="4692434" cy="651041"/>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chemeClr val="tx1"/>
                </a:solidFill>
                <a:effectLst/>
                <a:uLnTx/>
                <a:uFillTx/>
                <a:latin typeface="Segoe UI Semibold" panose="020B0702040204020203" pitchFamily="34" charset="0"/>
                <a:cs typeface="Segoe UI Semibold" panose="020B0702040204020203" pitchFamily="34" charset="0"/>
              </a:rPr>
              <a:t>Configuring compute quotas</a:t>
            </a: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p:txBody>
      </p:sp>
      <p:sp>
        <p:nvSpPr>
          <p:cNvPr id="31" name="Rectangle 30"/>
          <p:cNvSpPr/>
          <p:nvPr/>
        </p:nvSpPr>
        <p:spPr bwMode="auto">
          <a:xfrm>
            <a:off x="6260451" y="5788170"/>
            <a:ext cx="5024931" cy="65104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526" b="0" i="0" u="none" strike="noStrike" kern="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Tracking tenant usage of compute services</a:t>
            </a:r>
          </a:p>
        </p:txBody>
      </p:sp>
      <p:sp>
        <p:nvSpPr>
          <p:cNvPr id="32" name="Rectangle 31"/>
          <p:cNvSpPr/>
          <p:nvPr/>
        </p:nvSpPr>
        <p:spPr bwMode="auto">
          <a:xfrm>
            <a:off x="1445208" y="5788171"/>
            <a:ext cx="4692434" cy="651041"/>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chemeClr val="tx1"/>
                </a:solidFill>
                <a:effectLst/>
                <a:uLnTx/>
                <a:uFillTx/>
                <a:latin typeface="Segoe UI Semibold" panose="020B0702040204020203" pitchFamily="34" charset="0"/>
                <a:cs typeface="Segoe UI Semibold" panose="020B0702040204020203" pitchFamily="34" charset="0"/>
              </a:rPr>
              <a:t>Compute usage</a:t>
            </a: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chemeClr val="tx1"/>
              </a:solidFill>
              <a:effectLst/>
              <a:uLnTx/>
              <a:uFillTx/>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939601683"/>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56" name="Title 1"/>
          <p:cNvSpPr txBox="1">
            <a:spLocks/>
          </p:cNvSpPr>
          <p:nvPr/>
        </p:nvSpPr>
        <p:spPr>
          <a:xfrm>
            <a:off x="2003" y="18411"/>
            <a:ext cx="11887878" cy="917575"/>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CRP Architecture Overview</a:t>
            </a:r>
            <a:endPar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57" name="Rectangle 56"/>
          <p:cNvSpPr/>
          <p:nvPr/>
        </p:nvSpPr>
        <p:spPr>
          <a:xfrm>
            <a:off x="4786396" y="1275691"/>
            <a:ext cx="1416164" cy="720703"/>
          </a:xfrm>
          <a:prstGeom prst="rect">
            <a:avLst/>
          </a:prstGeom>
          <a:solidFill>
            <a:srgbClr val="FF8C00"/>
          </a:solidFill>
          <a:ln>
            <a:noFill/>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endParaRPr kumimoji="0" lang="en-US" sz="1399" b="0" i="0" u="none" strike="noStrike" kern="0" cap="none" spc="0" normalizeH="0" baseline="0" noProof="0">
              <a:ln>
                <a:noFill/>
              </a:ln>
              <a:solidFill>
                <a:srgbClr val="292929"/>
              </a:solidFill>
              <a:effectLst/>
              <a:uLnTx/>
              <a:uFillTx/>
              <a:latin typeface="Segoe UI"/>
              <a:ea typeface="+mn-ea"/>
              <a:cs typeface="+mn-cs"/>
            </a:endParaRPr>
          </a:p>
        </p:txBody>
      </p:sp>
      <p:sp>
        <p:nvSpPr>
          <p:cNvPr id="58" name="Rectangle 57"/>
          <p:cNvSpPr/>
          <p:nvPr/>
        </p:nvSpPr>
        <p:spPr>
          <a:xfrm>
            <a:off x="5259558" y="2506073"/>
            <a:ext cx="2688821" cy="1322386"/>
          </a:xfrm>
          <a:prstGeom prst="rect">
            <a:avLst/>
          </a:prstGeom>
          <a:noFill/>
          <a:ln w="25400" cap="flat" cmpd="sng" algn="ctr">
            <a:solidFill>
              <a:srgbClr val="00B050"/>
            </a:solidFill>
            <a:prstDash val="dash"/>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endParaRPr kumimoji="0" lang="en-US" sz="1399" b="0" i="0" u="none" strike="noStrike" kern="0" cap="none" spc="0" normalizeH="0" baseline="0" noProof="0">
              <a:ln>
                <a:noFill/>
              </a:ln>
              <a:solidFill>
                <a:prstClr val="white"/>
              </a:solidFill>
              <a:effectLst/>
              <a:uLnTx/>
              <a:uFillTx/>
            </a:endParaRPr>
          </a:p>
        </p:txBody>
      </p:sp>
      <p:sp>
        <p:nvSpPr>
          <p:cNvPr id="59" name="TextBox 58"/>
          <p:cNvSpPr txBox="1"/>
          <p:nvPr/>
        </p:nvSpPr>
        <p:spPr>
          <a:xfrm>
            <a:off x="5677545" y="2177694"/>
            <a:ext cx="2453751" cy="313772"/>
          </a:xfrm>
          <a:prstGeom prst="rect">
            <a:avLst/>
          </a:prstGeom>
          <a:noFill/>
        </p:spPr>
        <p:txBody>
          <a:bodyPr wrap="square" rtlCol="0">
            <a:spAutoFit/>
          </a:bodyPr>
          <a:lstStyle/>
          <a:p>
            <a:pPr marL="0" marR="0" lvl="0" indent="0" defTabSz="685607"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rgbClr val="FFFFFF">
                    <a:lumMod val="85000"/>
                  </a:srgbClr>
                </a:solidFill>
                <a:effectLst/>
                <a:uLnTx/>
                <a:uFillTx/>
                <a:cs typeface="Segoe UI" panose="020B0502040204020203" pitchFamily="34" charset="0"/>
              </a:rPr>
              <a:t>Compute </a:t>
            </a:r>
            <a:r>
              <a:rPr kumimoji="0" lang="en-US" sz="1399" b="0" i="0" u="none" strike="noStrike" kern="0" cap="none" spc="0" normalizeH="0" baseline="0" noProof="0" dirty="0" err="1">
                <a:ln>
                  <a:noFill/>
                </a:ln>
                <a:solidFill>
                  <a:srgbClr val="FFFFFF">
                    <a:lumMod val="85000"/>
                  </a:srgbClr>
                </a:solidFill>
                <a:effectLst/>
                <a:uLnTx/>
                <a:uFillTx/>
                <a:cs typeface="Segoe UI" panose="020B0502040204020203" pitchFamily="34" charset="0"/>
              </a:rPr>
              <a:t>Microservices</a:t>
            </a:r>
            <a:endParaRPr kumimoji="0" lang="en-US" sz="1399" b="0" i="0" u="none" strike="noStrike" kern="0" cap="none" spc="0" normalizeH="0" baseline="0" noProof="0" dirty="0">
              <a:ln>
                <a:noFill/>
              </a:ln>
              <a:solidFill>
                <a:srgbClr val="FFFFFF">
                  <a:lumMod val="85000"/>
                </a:srgbClr>
              </a:solidFill>
              <a:effectLst/>
              <a:uLnTx/>
              <a:uFillTx/>
              <a:cs typeface="Segoe UI" panose="020B0502040204020203" pitchFamily="34" charset="0"/>
            </a:endParaRPr>
          </a:p>
        </p:txBody>
      </p:sp>
      <p:sp>
        <p:nvSpPr>
          <p:cNvPr id="60" name="TextBox 59"/>
          <p:cNvSpPr txBox="1"/>
          <p:nvPr/>
        </p:nvSpPr>
        <p:spPr>
          <a:xfrm>
            <a:off x="5945942" y="6325523"/>
            <a:ext cx="1328354" cy="350330"/>
          </a:xfrm>
          <a:prstGeom prst="rect">
            <a:avLst/>
          </a:prstGeom>
          <a:noFill/>
        </p:spPr>
        <p:txBody>
          <a:bodyPr wrap="square" rtlCol="0">
            <a:spAutoFit/>
          </a:bodyPr>
          <a:lstStyle/>
          <a:p>
            <a:pPr marL="0" marR="0" lvl="0" indent="0" defTabSz="685607" eaLnBrk="1" fontAlgn="auto" latinLnBrk="0" hangingPunct="1">
              <a:lnSpc>
                <a:spcPct val="100000"/>
              </a:lnSpc>
              <a:spcBef>
                <a:spcPts val="0"/>
              </a:spcBef>
              <a:spcAft>
                <a:spcPts val="0"/>
              </a:spcAft>
              <a:buClrTx/>
              <a:buSzTx/>
              <a:buFontTx/>
              <a:buNone/>
              <a:tabLst/>
              <a:defRPr/>
            </a:pPr>
            <a:r>
              <a:rPr kumimoji="0" lang="en-US" sz="1632" b="0" i="0" u="none" strike="noStrike" kern="0" cap="none" spc="0" normalizeH="0" baseline="0" noProof="0" dirty="0">
                <a:ln>
                  <a:noFill/>
                </a:ln>
                <a:solidFill>
                  <a:schemeClr val="bg1"/>
                </a:solidFill>
                <a:effectLst/>
                <a:uLnTx/>
                <a:uFillTx/>
                <a:cs typeface="Segoe UI" panose="020B0502040204020203" pitchFamily="34" charset="0"/>
              </a:rPr>
              <a:t>Hypervisor</a:t>
            </a:r>
          </a:p>
        </p:txBody>
      </p:sp>
      <p:sp>
        <p:nvSpPr>
          <p:cNvPr id="61" name="TextBox 60"/>
          <p:cNvSpPr txBox="1"/>
          <p:nvPr/>
        </p:nvSpPr>
        <p:spPr>
          <a:xfrm>
            <a:off x="7346074" y="6235486"/>
            <a:ext cx="1440700" cy="524873"/>
          </a:xfrm>
          <a:prstGeom prst="rect">
            <a:avLst/>
          </a:prstGeom>
          <a:solidFill>
            <a:srgbClr val="BAD80A"/>
          </a:solidFill>
          <a:ln>
            <a:noFill/>
          </a:ln>
          <a:effectLst/>
        </p:spPr>
        <p:txBody>
          <a:bodyPr rtlCol="0" anchor="ctr"/>
          <a:lstStyle>
            <a:defPPr>
              <a:defRPr lang="en-US"/>
            </a:defPPr>
            <a:lvl1pPr marR="0" lvl="0" indent="0" algn="ctr" defTabSz="672230" fontAlgn="auto">
              <a:lnSpc>
                <a:spcPct val="100000"/>
              </a:lnSpc>
              <a:spcBef>
                <a:spcPts val="0"/>
              </a:spcBef>
              <a:spcAft>
                <a:spcPts val="0"/>
              </a:spcAft>
              <a:buClrTx/>
              <a:buSzTx/>
              <a:buFontTx/>
              <a:buNone/>
              <a:tabLst/>
              <a:defRPr kumimoji="0" sz="1372" b="0" i="0" u="none" strike="noStrike" kern="0" cap="none" spc="0" normalizeH="0" baseline="0">
                <a:ln>
                  <a:noFill/>
                </a:ln>
                <a:solidFill>
                  <a:prstClr val="white"/>
                </a:solidFill>
                <a:effectLst/>
                <a:uLnTx/>
                <a:uFillTx/>
                <a:latin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chemeClr val="tx1"/>
                </a:solidFill>
                <a:effectLst/>
                <a:uLnTx/>
                <a:uFillTx/>
                <a:latin typeface="Segoe UI"/>
                <a:ea typeface="+mn-ea"/>
                <a:cs typeface="+mn-cs"/>
              </a:rPr>
              <a:t>Clustered</a:t>
            </a:r>
          </a:p>
        </p:txBody>
      </p:sp>
      <p:sp>
        <p:nvSpPr>
          <p:cNvPr id="62" name="TextBox 61"/>
          <p:cNvSpPr txBox="1"/>
          <p:nvPr/>
        </p:nvSpPr>
        <p:spPr>
          <a:xfrm>
            <a:off x="4755274" y="1408756"/>
            <a:ext cx="1447286" cy="517941"/>
          </a:xfrm>
          <a:prstGeom prst="rect">
            <a:avLst/>
          </a:prstGeom>
          <a:noFill/>
        </p:spPr>
        <p:txBody>
          <a:bodyPr wrap="square" rtlCol="0">
            <a:spAutoFit/>
          </a:bodyP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292929"/>
                </a:solidFill>
                <a:effectLst/>
                <a:uLnTx/>
                <a:uFillTx/>
                <a:cs typeface="Segoe UI" panose="020B0502040204020203" pitchFamily="34" charset="0"/>
              </a:rPr>
              <a:t>Computer Resource Provider</a:t>
            </a:r>
            <a:br>
              <a:rPr kumimoji="0" lang="en-US" sz="900" b="0" i="0" u="none" strike="noStrike" kern="0" cap="none" spc="0" normalizeH="0" baseline="0" noProof="0" dirty="0">
                <a:ln>
                  <a:noFill/>
                </a:ln>
                <a:solidFill>
                  <a:srgbClr val="292929"/>
                </a:solidFill>
                <a:effectLst/>
                <a:uLnTx/>
                <a:uFillTx/>
                <a:cs typeface="Segoe UI" panose="020B0502040204020203" pitchFamily="34" charset="0"/>
              </a:rPr>
            </a:br>
            <a:r>
              <a:rPr kumimoji="0" lang="en-US" sz="900" b="0" i="0" u="none" strike="noStrike" kern="0" cap="none" spc="0" normalizeH="0" baseline="0" noProof="0" dirty="0">
                <a:ln>
                  <a:noFill/>
                </a:ln>
                <a:solidFill>
                  <a:srgbClr val="292929"/>
                </a:solidFill>
                <a:effectLst/>
                <a:uLnTx/>
                <a:uFillTx/>
                <a:cs typeface="Segoe UI" panose="020B0502040204020203" pitchFamily="34" charset="0"/>
              </a:rPr>
              <a:t> Tenant Resources</a:t>
            </a:r>
          </a:p>
        </p:txBody>
      </p:sp>
      <p:sp>
        <p:nvSpPr>
          <p:cNvPr id="63" name="Rectangle 62"/>
          <p:cNvSpPr/>
          <p:nvPr/>
        </p:nvSpPr>
        <p:spPr>
          <a:xfrm>
            <a:off x="7736849" y="1294789"/>
            <a:ext cx="1416164" cy="720703"/>
          </a:xfrm>
          <a:prstGeom prst="rect">
            <a:avLst/>
          </a:prstGeom>
          <a:solidFill>
            <a:srgbClr val="D83B01"/>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endParaRPr kumimoji="0" lang="en-US" sz="1399" b="0" i="0" u="none" strike="noStrike" kern="0" cap="none" spc="0" normalizeH="0" baseline="0" noProof="0">
              <a:ln>
                <a:noFill/>
              </a:ln>
              <a:solidFill>
                <a:prstClr val="white"/>
              </a:solidFill>
              <a:effectLst/>
              <a:uLnTx/>
              <a:uFillTx/>
              <a:latin typeface="Segoe UI"/>
              <a:ea typeface="+mn-ea"/>
              <a:cs typeface="+mn-cs"/>
            </a:endParaRPr>
          </a:p>
        </p:txBody>
      </p:sp>
      <p:sp>
        <p:nvSpPr>
          <p:cNvPr id="64" name="TextBox 63"/>
          <p:cNvSpPr txBox="1"/>
          <p:nvPr/>
        </p:nvSpPr>
        <p:spPr>
          <a:xfrm>
            <a:off x="7705728" y="1424053"/>
            <a:ext cx="1447286" cy="517941"/>
          </a:xfrm>
          <a:prstGeom prst="rect">
            <a:avLst/>
          </a:prstGeom>
          <a:noFill/>
        </p:spPr>
        <p:txBody>
          <a:bodyPr wrap="square" rtlCol="0">
            <a:spAutoFit/>
          </a:bodyP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prstClr val="white"/>
                </a:solidFill>
                <a:effectLst/>
                <a:uLnTx/>
                <a:uFillTx/>
                <a:cs typeface="Segoe UI" panose="020B0502040204020203" pitchFamily="34" charset="0"/>
              </a:rPr>
              <a:t>Computer Resource Provider</a:t>
            </a:r>
            <a:br>
              <a:rPr kumimoji="0" lang="en-US" sz="900" b="0" i="0" u="none" strike="noStrike" kern="0" cap="none" spc="0" normalizeH="0" baseline="0" noProof="0" dirty="0">
                <a:ln>
                  <a:noFill/>
                </a:ln>
                <a:solidFill>
                  <a:prstClr val="white"/>
                </a:solidFill>
                <a:effectLst/>
                <a:uLnTx/>
                <a:uFillTx/>
                <a:cs typeface="Segoe UI" panose="020B0502040204020203" pitchFamily="34" charset="0"/>
              </a:rPr>
            </a:br>
            <a:r>
              <a:rPr kumimoji="0" lang="en-US" sz="900" b="0" i="0" u="none" strike="noStrike" kern="0" cap="none" spc="0" normalizeH="0" baseline="0" noProof="0" dirty="0">
                <a:ln>
                  <a:noFill/>
                </a:ln>
                <a:solidFill>
                  <a:prstClr val="white"/>
                </a:solidFill>
                <a:effectLst/>
                <a:uLnTx/>
                <a:uFillTx/>
                <a:cs typeface="Segoe UI" panose="020B0502040204020203" pitchFamily="34" charset="0"/>
              </a:rPr>
              <a:t> Admin Resources</a:t>
            </a:r>
          </a:p>
        </p:txBody>
      </p:sp>
      <p:sp>
        <p:nvSpPr>
          <p:cNvPr id="65" name="Rectangle 64"/>
          <p:cNvSpPr/>
          <p:nvPr/>
        </p:nvSpPr>
        <p:spPr>
          <a:xfrm>
            <a:off x="3973591" y="758318"/>
            <a:ext cx="8391736" cy="355335"/>
          </a:xfrm>
          <a:prstGeom prst="rect">
            <a:avLst/>
          </a:prstGeom>
          <a:solidFill>
            <a:srgbClr val="0078D7"/>
          </a:solidFill>
          <a:ln>
            <a:noFill/>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prstClr val="white"/>
                </a:solidFill>
                <a:effectLst/>
                <a:uLnTx/>
                <a:uFillTx/>
                <a:latin typeface="Segoe UI"/>
                <a:ea typeface="+mn-ea"/>
                <a:cs typeface="+mn-cs"/>
              </a:rPr>
              <a:t>Azure Resource Manager (ARM)</a:t>
            </a:r>
          </a:p>
        </p:txBody>
      </p:sp>
      <p:cxnSp>
        <p:nvCxnSpPr>
          <p:cNvPr id="66" name="Straight Connector 65"/>
          <p:cNvCxnSpPr/>
          <p:nvPr/>
        </p:nvCxnSpPr>
        <p:spPr>
          <a:xfrm>
            <a:off x="9083984" y="1408756"/>
            <a:ext cx="305216" cy="0"/>
          </a:xfrm>
          <a:prstGeom prst="line">
            <a:avLst/>
          </a:prstGeom>
          <a:noFill/>
          <a:ln w="9525" cap="flat" cmpd="sng" algn="ctr">
            <a:solidFill>
              <a:srgbClr val="FFFFFF"/>
            </a:solidFill>
            <a:prstDash val="solid"/>
            <a:headEnd type="none"/>
            <a:tailEnd type="none"/>
          </a:ln>
          <a:effectLst/>
        </p:spPr>
      </p:cxnSp>
      <p:sp>
        <p:nvSpPr>
          <p:cNvPr id="67" name="TextBox 66"/>
          <p:cNvSpPr txBox="1"/>
          <p:nvPr/>
        </p:nvSpPr>
        <p:spPr>
          <a:xfrm>
            <a:off x="9291922" y="1166240"/>
            <a:ext cx="1096571" cy="499107"/>
          </a:xfrm>
          <a:prstGeom prst="rect">
            <a:avLst/>
          </a:prstGeom>
          <a:noFill/>
        </p:spPr>
        <p:txBody>
          <a:bodyPr wrap="squar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rgbClr val="FFFFFF"/>
                    </a:gs>
                    <a:gs pos="30000">
                      <a:srgbClr val="FFFFFF"/>
                    </a:gs>
                  </a:gsLst>
                  <a:lin ang="5400000" scaled="0"/>
                </a:gradFill>
                <a:effectLst/>
                <a:uLnTx/>
                <a:uFillTx/>
              </a:rPr>
              <a:t>Quota</a:t>
            </a:r>
          </a:p>
        </p:txBody>
      </p:sp>
      <p:sp>
        <p:nvSpPr>
          <p:cNvPr id="68" name="TextBox 67"/>
          <p:cNvSpPr txBox="1"/>
          <p:nvPr/>
        </p:nvSpPr>
        <p:spPr>
          <a:xfrm>
            <a:off x="9291921" y="1431191"/>
            <a:ext cx="2022484" cy="696841"/>
          </a:xfrm>
          <a:prstGeom prst="rect">
            <a:avLst/>
          </a:prstGeom>
          <a:noFill/>
        </p:spPr>
        <p:txBody>
          <a:bodyPr wrap="squar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rgbClr val="FFFFFF"/>
                    </a:gs>
                    <a:gs pos="30000">
                      <a:srgbClr val="FFFFFF"/>
                    </a:gs>
                  </a:gsLst>
                  <a:lin ang="5400000" scaled="0"/>
                </a:gradFill>
                <a:effectLst/>
                <a:uLnTx/>
                <a:uFillTx/>
              </a:rPr>
              <a:t>Add VM Images for tenant consumption </a:t>
            </a:r>
          </a:p>
        </p:txBody>
      </p:sp>
      <p:cxnSp>
        <p:nvCxnSpPr>
          <p:cNvPr id="69" name="Straight Connector 68"/>
          <p:cNvCxnSpPr/>
          <p:nvPr/>
        </p:nvCxnSpPr>
        <p:spPr>
          <a:xfrm>
            <a:off x="9083984" y="1654491"/>
            <a:ext cx="305216" cy="0"/>
          </a:xfrm>
          <a:prstGeom prst="line">
            <a:avLst/>
          </a:prstGeom>
          <a:noFill/>
          <a:ln w="9525" cap="flat" cmpd="sng" algn="ctr">
            <a:solidFill>
              <a:srgbClr val="FFFFFF"/>
            </a:solidFill>
            <a:prstDash val="solid"/>
            <a:headEnd type="none"/>
            <a:tailEnd type="none"/>
          </a:ln>
          <a:effectLst/>
        </p:spPr>
      </p:cxnSp>
      <p:cxnSp>
        <p:nvCxnSpPr>
          <p:cNvPr id="70" name="Straight Connector 69"/>
          <p:cNvCxnSpPr/>
          <p:nvPr/>
        </p:nvCxnSpPr>
        <p:spPr>
          <a:xfrm>
            <a:off x="6110521" y="1412587"/>
            <a:ext cx="305216" cy="0"/>
          </a:xfrm>
          <a:prstGeom prst="line">
            <a:avLst/>
          </a:prstGeom>
          <a:noFill/>
          <a:ln w="9525" cap="flat" cmpd="sng" algn="ctr">
            <a:solidFill>
              <a:srgbClr val="FFFFFF"/>
            </a:solidFill>
            <a:prstDash val="solid"/>
            <a:headEnd type="none"/>
            <a:tailEnd type="none"/>
          </a:ln>
          <a:effectLst/>
        </p:spPr>
      </p:cxnSp>
      <p:sp>
        <p:nvSpPr>
          <p:cNvPr id="71" name="TextBox 70"/>
          <p:cNvSpPr txBox="1"/>
          <p:nvPr/>
        </p:nvSpPr>
        <p:spPr>
          <a:xfrm>
            <a:off x="6335422" y="1170070"/>
            <a:ext cx="1427449" cy="704713"/>
          </a:xfrm>
          <a:prstGeom prst="rect">
            <a:avLst/>
          </a:prstGeom>
          <a:noFill/>
        </p:spPr>
        <p:txBody>
          <a:bodyPr wrap="squar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rgbClr val="FFFFFF"/>
                    </a:gs>
                    <a:gs pos="30000">
                      <a:srgbClr val="FFFFFF"/>
                    </a:gs>
                  </a:gsLst>
                  <a:lin ang="5400000" scaled="0"/>
                </a:gradFill>
                <a:effectLst/>
                <a:uLnTx/>
                <a:uFillTx/>
              </a:rPr>
              <a:t>Virtual Machines</a:t>
            </a:r>
          </a:p>
        </p:txBody>
      </p:sp>
      <p:sp>
        <p:nvSpPr>
          <p:cNvPr id="72" name="TextBox 71"/>
          <p:cNvSpPr txBox="1"/>
          <p:nvPr/>
        </p:nvSpPr>
        <p:spPr>
          <a:xfrm>
            <a:off x="4064213" y="3828459"/>
            <a:ext cx="1427449" cy="499107"/>
          </a:xfrm>
          <a:prstGeom prst="rect">
            <a:avLst/>
          </a:prstGeom>
          <a:noFill/>
        </p:spPr>
        <p:txBody>
          <a:bodyPr wrap="squar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rPr>
              <a:t>Fabric Layer</a:t>
            </a:r>
          </a:p>
        </p:txBody>
      </p:sp>
      <p:cxnSp>
        <p:nvCxnSpPr>
          <p:cNvPr id="73" name="Straight Connector 72"/>
          <p:cNvCxnSpPr/>
          <p:nvPr/>
        </p:nvCxnSpPr>
        <p:spPr>
          <a:xfrm>
            <a:off x="6110520" y="1851675"/>
            <a:ext cx="305216" cy="0"/>
          </a:xfrm>
          <a:prstGeom prst="line">
            <a:avLst/>
          </a:prstGeom>
          <a:noFill/>
          <a:ln w="9525" cap="flat" cmpd="sng" algn="ctr">
            <a:solidFill>
              <a:srgbClr val="FFFFFF"/>
            </a:solidFill>
            <a:prstDash val="solid"/>
            <a:headEnd type="none"/>
            <a:tailEnd type="none"/>
          </a:ln>
          <a:effectLst/>
        </p:spPr>
      </p:cxnSp>
      <p:sp>
        <p:nvSpPr>
          <p:cNvPr id="74" name="TextBox 73"/>
          <p:cNvSpPr txBox="1"/>
          <p:nvPr/>
        </p:nvSpPr>
        <p:spPr>
          <a:xfrm>
            <a:off x="8386851" y="2198074"/>
            <a:ext cx="2264224" cy="313772"/>
          </a:xfrm>
          <a:prstGeom prst="rect">
            <a:avLst/>
          </a:prstGeom>
          <a:noFill/>
        </p:spPr>
        <p:txBody>
          <a:bodyPr wrap="square" rtlCol="0">
            <a:spAutoFit/>
          </a:bodyPr>
          <a:lstStyle/>
          <a:p>
            <a:pPr marL="0" marR="0" lvl="0" indent="0" defTabSz="685607"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rgbClr val="FFFFFF">
                    <a:lumMod val="85000"/>
                  </a:srgbClr>
                </a:solidFill>
                <a:effectLst/>
                <a:uLnTx/>
                <a:uFillTx/>
                <a:cs typeface="Segoe UI" panose="020B0502040204020203" pitchFamily="34" charset="0"/>
              </a:rPr>
              <a:t>Content </a:t>
            </a:r>
            <a:r>
              <a:rPr kumimoji="0" lang="en-US" sz="1399" b="0" i="0" u="none" strike="noStrike" kern="0" cap="none" spc="0" normalizeH="0" baseline="0" noProof="0" dirty="0" err="1">
                <a:ln>
                  <a:noFill/>
                </a:ln>
                <a:solidFill>
                  <a:srgbClr val="FFFFFF">
                    <a:lumMod val="85000"/>
                  </a:srgbClr>
                </a:solidFill>
                <a:effectLst/>
                <a:uLnTx/>
                <a:uFillTx/>
                <a:cs typeface="Segoe UI" panose="020B0502040204020203" pitchFamily="34" charset="0"/>
              </a:rPr>
              <a:t>Microservices</a:t>
            </a:r>
            <a:endParaRPr kumimoji="0" lang="en-US" sz="1399" b="0" i="0" u="none" strike="noStrike" kern="0" cap="none" spc="0" normalizeH="0" baseline="0" noProof="0" dirty="0">
              <a:ln>
                <a:noFill/>
              </a:ln>
              <a:solidFill>
                <a:srgbClr val="FFFFFF">
                  <a:lumMod val="85000"/>
                </a:srgbClr>
              </a:solidFill>
              <a:effectLst/>
              <a:uLnTx/>
              <a:uFillTx/>
              <a:cs typeface="Segoe UI" panose="020B0502040204020203" pitchFamily="34" charset="0"/>
            </a:endParaRPr>
          </a:p>
        </p:txBody>
      </p:sp>
      <p:sp>
        <p:nvSpPr>
          <p:cNvPr id="75" name="Rectangle 74"/>
          <p:cNvSpPr/>
          <p:nvPr/>
        </p:nvSpPr>
        <p:spPr>
          <a:xfrm>
            <a:off x="8539950" y="2661728"/>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Extension Manager</a:t>
            </a:r>
          </a:p>
        </p:txBody>
      </p:sp>
      <p:sp>
        <p:nvSpPr>
          <p:cNvPr id="76" name="Rectangle 75"/>
          <p:cNvSpPr/>
          <p:nvPr/>
        </p:nvSpPr>
        <p:spPr>
          <a:xfrm>
            <a:off x="6193986" y="2610460"/>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Manifest Provider</a:t>
            </a:r>
          </a:p>
        </p:txBody>
      </p:sp>
      <p:sp>
        <p:nvSpPr>
          <p:cNvPr id="77" name="Rectangle 76"/>
          <p:cNvSpPr/>
          <p:nvPr/>
        </p:nvSpPr>
        <p:spPr>
          <a:xfrm>
            <a:off x="7037647" y="2613673"/>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Diagnostics</a:t>
            </a:r>
            <a:b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b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Manager</a:t>
            </a:r>
          </a:p>
        </p:txBody>
      </p:sp>
      <p:sp>
        <p:nvSpPr>
          <p:cNvPr id="78" name="Rectangle 77"/>
          <p:cNvSpPr/>
          <p:nvPr/>
        </p:nvSpPr>
        <p:spPr>
          <a:xfrm>
            <a:off x="6196470" y="3187292"/>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ISO Manager</a:t>
            </a:r>
          </a:p>
        </p:txBody>
      </p:sp>
      <p:sp>
        <p:nvSpPr>
          <p:cNvPr id="79" name="Rectangle 78"/>
          <p:cNvSpPr/>
          <p:nvPr/>
        </p:nvSpPr>
        <p:spPr>
          <a:xfrm>
            <a:off x="5335335" y="3183283"/>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Network Manager</a:t>
            </a:r>
          </a:p>
        </p:txBody>
      </p:sp>
      <p:sp>
        <p:nvSpPr>
          <p:cNvPr id="80" name="Rectangle 79"/>
          <p:cNvSpPr/>
          <p:nvPr/>
        </p:nvSpPr>
        <p:spPr>
          <a:xfrm>
            <a:off x="5344752" y="2605302"/>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Blob Manager</a:t>
            </a:r>
          </a:p>
        </p:txBody>
      </p:sp>
      <p:sp>
        <p:nvSpPr>
          <p:cNvPr id="81" name="Rectangle 80"/>
          <p:cNvSpPr/>
          <p:nvPr/>
        </p:nvSpPr>
        <p:spPr>
          <a:xfrm>
            <a:off x="6695593" y="4691743"/>
            <a:ext cx="751971" cy="480877"/>
          </a:xfrm>
          <a:prstGeom prst="rect">
            <a:avLst/>
          </a:prstGeom>
          <a:solidFill>
            <a:srgbClr val="A8000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Topology Manager</a:t>
            </a:r>
          </a:p>
        </p:txBody>
      </p:sp>
      <p:sp>
        <p:nvSpPr>
          <p:cNvPr id="82" name="Rectangle 81"/>
          <p:cNvSpPr/>
          <p:nvPr/>
        </p:nvSpPr>
        <p:spPr>
          <a:xfrm>
            <a:off x="7562251" y="4682541"/>
            <a:ext cx="751971" cy="480877"/>
          </a:xfrm>
          <a:prstGeom prst="rect">
            <a:avLst/>
          </a:prstGeom>
          <a:solidFill>
            <a:srgbClr val="A8000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Cluster Manager</a:t>
            </a:r>
          </a:p>
        </p:txBody>
      </p:sp>
      <p:sp>
        <p:nvSpPr>
          <p:cNvPr id="83" name="Rectangle 82"/>
          <p:cNvSpPr/>
          <p:nvPr/>
        </p:nvSpPr>
        <p:spPr>
          <a:xfrm>
            <a:off x="8413113" y="4691742"/>
            <a:ext cx="970143" cy="480877"/>
          </a:xfrm>
          <a:prstGeom prst="rect">
            <a:avLst/>
          </a:prstGeom>
          <a:solidFill>
            <a:srgbClr val="A8000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Availability Set Controller</a:t>
            </a:r>
          </a:p>
        </p:txBody>
      </p:sp>
      <p:sp>
        <p:nvSpPr>
          <p:cNvPr id="84" name="Rectangle 83"/>
          <p:cNvSpPr/>
          <p:nvPr/>
        </p:nvSpPr>
        <p:spPr>
          <a:xfrm>
            <a:off x="9389200" y="2661727"/>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Platform Image</a:t>
            </a:r>
            <a:b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b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Repository</a:t>
            </a:r>
          </a:p>
        </p:txBody>
      </p:sp>
      <p:sp>
        <p:nvSpPr>
          <p:cNvPr id="85" name="Rectangle 84"/>
          <p:cNvSpPr/>
          <p:nvPr/>
        </p:nvSpPr>
        <p:spPr>
          <a:xfrm>
            <a:off x="10216783" y="2661005"/>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Guest Metadata Server</a:t>
            </a:r>
          </a:p>
        </p:txBody>
      </p:sp>
      <p:sp>
        <p:nvSpPr>
          <p:cNvPr id="86" name="Rectangle 85"/>
          <p:cNvSpPr/>
          <p:nvPr/>
        </p:nvSpPr>
        <p:spPr>
          <a:xfrm>
            <a:off x="11056853" y="2661004"/>
            <a:ext cx="751971" cy="480877"/>
          </a:xfrm>
          <a:prstGeom prst="rect">
            <a:avLst/>
          </a:prstGeom>
          <a:solidFill>
            <a:srgbClr val="00206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Guest Artifact Repository</a:t>
            </a:r>
          </a:p>
        </p:txBody>
      </p:sp>
      <p:sp>
        <p:nvSpPr>
          <p:cNvPr id="87" name="Rectangle 86"/>
          <p:cNvSpPr/>
          <p:nvPr/>
        </p:nvSpPr>
        <p:spPr>
          <a:xfrm>
            <a:off x="8400777" y="2514708"/>
            <a:ext cx="3559323" cy="851654"/>
          </a:xfrm>
          <a:prstGeom prst="rect">
            <a:avLst/>
          </a:prstGeom>
          <a:noFill/>
          <a:ln w="25400" cap="flat" cmpd="sng" algn="ctr">
            <a:solidFill>
              <a:srgbClr val="00B050"/>
            </a:solidFill>
            <a:prstDash val="dash"/>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endParaRPr kumimoji="0" lang="en-US" sz="1399" b="0" i="0" u="none" strike="noStrike" kern="0" cap="none" spc="0" normalizeH="0" baseline="0" noProof="0">
              <a:ln>
                <a:noFill/>
              </a:ln>
              <a:solidFill>
                <a:prstClr val="white"/>
              </a:solidFill>
              <a:effectLst/>
              <a:uLnTx/>
              <a:uFillTx/>
            </a:endParaRPr>
          </a:p>
        </p:txBody>
      </p:sp>
      <p:sp>
        <p:nvSpPr>
          <p:cNvPr id="88" name="TextBox 87"/>
          <p:cNvSpPr txBox="1"/>
          <p:nvPr/>
        </p:nvSpPr>
        <p:spPr>
          <a:xfrm>
            <a:off x="4690894" y="5101986"/>
            <a:ext cx="2264224" cy="313772"/>
          </a:xfrm>
          <a:prstGeom prst="rect">
            <a:avLst/>
          </a:prstGeom>
          <a:noFill/>
        </p:spPr>
        <p:txBody>
          <a:bodyPr wrap="square" rtlCol="0">
            <a:spAutoFit/>
          </a:bodyPr>
          <a:lstStyle/>
          <a:p>
            <a:pPr marL="0" marR="0" lvl="0" indent="0" defTabSz="685607"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rgbClr val="FFFFFF">
                    <a:lumMod val="85000"/>
                  </a:srgbClr>
                </a:solidFill>
                <a:effectLst/>
                <a:uLnTx/>
                <a:uFillTx/>
                <a:cs typeface="Segoe UI" panose="020B0502040204020203" pitchFamily="34" charset="0"/>
              </a:rPr>
              <a:t>Compute Controller</a:t>
            </a:r>
          </a:p>
        </p:txBody>
      </p:sp>
      <p:sp>
        <p:nvSpPr>
          <p:cNvPr id="89" name="Rectangle 88"/>
          <p:cNvSpPr/>
          <p:nvPr/>
        </p:nvSpPr>
        <p:spPr>
          <a:xfrm>
            <a:off x="6548880" y="4576681"/>
            <a:ext cx="3035089" cy="1305312"/>
          </a:xfrm>
          <a:prstGeom prst="rect">
            <a:avLst/>
          </a:prstGeom>
          <a:noFill/>
          <a:ln w="25400" cap="flat" cmpd="sng" algn="ctr">
            <a:solidFill>
              <a:srgbClr val="FFFFFF"/>
            </a:solidFill>
            <a:prstDash val="dash"/>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endParaRPr kumimoji="0" lang="en-US" sz="1399" b="0" i="0" u="none" strike="noStrike" kern="0" cap="none" spc="0" normalizeH="0" baseline="0" noProof="0">
              <a:ln>
                <a:noFill/>
              </a:ln>
              <a:solidFill>
                <a:prstClr val="white"/>
              </a:solidFill>
              <a:effectLst/>
              <a:uLnTx/>
              <a:uFillTx/>
            </a:endParaRPr>
          </a:p>
        </p:txBody>
      </p:sp>
      <p:sp>
        <p:nvSpPr>
          <p:cNvPr id="90" name="TextBox 89"/>
          <p:cNvSpPr txBox="1"/>
          <p:nvPr/>
        </p:nvSpPr>
        <p:spPr>
          <a:xfrm>
            <a:off x="6292123" y="1610346"/>
            <a:ext cx="1548519" cy="499095"/>
          </a:xfrm>
          <a:prstGeom prst="rect">
            <a:avLst/>
          </a:prstGeom>
          <a:noFill/>
        </p:spPr>
        <p:txBody>
          <a:bodyPr wrap="square" lIns="18652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2917">
                      <a:srgbClr val="FFFFFF"/>
                    </a:gs>
                    <a:gs pos="30000">
                      <a:srgbClr val="FFFFFF"/>
                    </a:gs>
                  </a:gsLst>
                  <a:lin ang="5400000" scaled="0"/>
                </a:gradFill>
                <a:effectLst/>
                <a:uLnTx/>
                <a:uFillTx/>
              </a:rPr>
              <a:t>VM Extensions</a:t>
            </a:r>
          </a:p>
        </p:txBody>
      </p:sp>
      <p:sp>
        <p:nvSpPr>
          <p:cNvPr id="91" name="Rectangle 90"/>
          <p:cNvSpPr/>
          <p:nvPr/>
        </p:nvSpPr>
        <p:spPr>
          <a:xfrm>
            <a:off x="6698168" y="5270919"/>
            <a:ext cx="965973" cy="480877"/>
          </a:xfrm>
          <a:prstGeom prst="rect">
            <a:avLst/>
          </a:prstGeom>
          <a:solidFill>
            <a:srgbClr val="A8000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Virtual Machine Orchestrator </a:t>
            </a:r>
          </a:p>
        </p:txBody>
      </p:sp>
      <p:sp>
        <p:nvSpPr>
          <p:cNvPr id="92" name="Rectangle 91"/>
          <p:cNvSpPr/>
          <p:nvPr/>
        </p:nvSpPr>
        <p:spPr>
          <a:xfrm>
            <a:off x="7771819" y="5270919"/>
            <a:ext cx="965973" cy="480877"/>
          </a:xfrm>
          <a:prstGeom prst="rect">
            <a:avLst/>
          </a:prstGeom>
          <a:solidFill>
            <a:srgbClr val="A8000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Cluster </a:t>
            </a:r>
          </a:p>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Orchestrator </a:t>
            </a:r>
          </a:p>
        </p:txBody>
      </p:sp>
      <p:sp>
        <p:nvSpPr>
          <p:cNvPr id="93" name="Rectangle 92"/>
          <p:cNvSpPr/>
          <p:nvPr/>
        </p:nvSpPr>
        <p:spPr>
          <a:xfrm>
            <a:off x="8845000" y="5259650"/>
            <a:ext cx="538256" cy="480877"/>
          </a:xfrm>
          <a:prstGeom prst="rect">
            <a:avLst/>
          </a:prstGeom>
          <a:solidFill>
            <a:srgbClr val="A8000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mn-cs"/>
              </a:rPr>
              <a:t>Data Service</a:t>
            </a:r>
          </a:p>
        </p:txBody>
      </p:sp>
      <p:cxnSp>
        <p:nvCxnSpPr>
          <p:cNvPr id="94" name="Straight Connector 93"/>
          <p:cNvCxnSpPr/>
          <p:nvPr/>
        </p:nvCxnSpPr>
        <p:spPr>
          <a:xfrm>
            <a:off x="4265484" y="4189917"/>
            <a:ext cx="8052163" cy="0"/>
          </a:xfrm>
          <a:prstGeom prst="line">
            <a:avLst/>
          </a:prstGeom>
          <a:noFill/>
          <a:ln w="9525" cap="flat" cmpd="sng" algn="ctr">
            <a:solidFill>
              <a:srgbClr val="FFFFFF"/>
            </a:solidFill>
            <a:prstDash val="solid"/>
            <a:headEnd type="none"/>
            <a:tailEnd type="none"/>
          </a:ln>
          <a:effectLst/>
        </p:spPr>
      </p:cxnSp>
      <p:cxnSp>
        <p:nvCxnSpPr>
          <p:cNvPr id="95" name="Straight Arrow Connector 94"/>
          <p:cNvCxnSpPr>
            <a:stCxn id="58" idx="2"/>
          </p:cNvCxnSpPr>
          <p:nvPr/>
        </p:nvCxnSpPr>
        <p:spPr>
          <a:xfrm>
            <a:off x="6603968" y="3828459"/>
            <a:ext cx="861459" cy="748222"/>
          </a:xfrm>
          <a:prstGeom prst="straightConnector1">
            <a:avLst/>
          </a:prstGeom>
          <a:noFill/>
          <a:ln w="9525" cap="flat" cmpd="sng" algn="ctr">
            <a:solidFill>
              <a:srgbClr val="FFFFFF"/>
            </a:solidFill>
            <a:prstDash val="solid"/>
            <a:headEnd type="triangle"/>
            <a:tailEnd type="triangle"/>
          </a:ln>
          <a:effectLst/>
        </p:spPr>
      </p:cxnSp>
      <p:cxnSp>
        <p:nvCxnSpPr>
          <p:cNvPr id="96" name="Straight Arrow Connector 95"/>
          <p:cNvCxnSpPr>
            <a:stCxn id="63" idx="0"/>
          </p:cNvCxnSpPr>
          <p:nvPr/>
        </p:nvCxnSpPr>
        <p:spPr>
          <a:xfrm flipV="1">
            <a:off x="8444931" y="1108046"/>
            <a:ext cx="0" cy="186744"/>
          </a:xfrm>
          <a:prstGeom prst="straightConnector1">
            <a:avLst/>
          </a:prstGeom>
          <a:noFill/>
          <a:ln w="9525" cap="flat" cmpd="sng" algn="ctr">
            <a:solidFill>
              <a:srgbClr val="FFFFFF"/>
            </a:solidFill>
            <a:prstDash val="solid"/>
            <a:headEnd type="triangle"/>
            <a:tailEnd type="triangle"/>
          </a:ln>
          <a:effectLst/>
        </p:spPr>
      </p:cxnSp>
      <p:cxnSp>
        <p:nvCxnSpPr>
          <p:cNvPr id="97" name="Straight Arrow Connector 96"/>
          <p:cNvCxnSpPr>
            <a:stCxn id="57" idx="0"/>
          </p:cNvCxnSpPr>
          <p:nvPr/>
        </p:nvCxnSpPr>
        <p:spPr>
          <a:xfrm flipH="1" flipV="1">
            <a:off x="5491661" y="1104027"/>
            <a:ext cx="2817" cy="171664"/>
          </a:xfrm>
          <a:prstGeom prst="straightConnector1">
            <a:avLst/>
          </a:prstGeom>
          <a:noFill/>
          <a:ln w="9525" cap="flat" cmpd="sng" algn="ctr">
            <a:solidFill>
              <a:srgbClr val="FFFFFF"/>
            </a:solidFill>
            <a:prstDash val="solid"/>
            <a:headEnd type="triangle"/>
            <a:tailEnd type="triangle"/>
          </a:ln>
          <a:effectLst/>
        </p:spPr>
      </p:cxnSp>
      <p:cxnSp>
        <p:nvCxnSpPr>
          <p:cNvPr id="98" name="Straight Arrow Connector 97"/>
          <p:cNvCxnSpPr>
            <a:stCxn id="89" idx="2"/>
            <a:endCxn id="61" idx="0"/>
          </p:cNvCxnSpPr>
          <p:nvPr/>
        </p:nvCxnSpPr>
        <p:spPr>
          <a:xfrm>
            <a:off x="8066424" y="5881994"/>
            <a:ext cx="0" cy="353493"/>
          </a:xfrm>
          <a:prstGeom prst="straightConnector1">
            <a:avLst/>
          </a:prstGeom>
          <a:noFill/>
          <a:ln w="9525" cap="flat" cmpd="sng" algn="ctr">
            <a:solidFill>
              <a:srgbClr val="FFFFFF"/>
            </a:solidFill>
            <a:prstDash val="solid"/>
            <a:headEnd type="none"/>
            <a:tailEnd type="triangle"/>
          </a:ln>
          <a:effectLst/>
        </p:spPr>
      </p:cxnSp>
      <p:sp>
        <p:nvSpPr>
          <p:cNvPr id="99" name="Rectangle 98"/>
          <p:cNvSpPr/>
          <p:nvPr/>
        </p:nvSpPr>
        <p:spPr>
          <a:xfrm>
            <a:off x="4274962" y="2595386"/>
            <a:ext cx="656295" cy="480877"/>
          </a:xfrm>
          <a:prstGeom prst="rect">
            <a:avLst/>
          </a:prstGeom>
          <a:solidFill>
            <a:srgbClr val="50505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Storage RP</a:t>
            </a:r>
          </a:p>
        </p:txBody>
      </p:sp>
      <p:sp>
        <p:nvSpPr>
          <p:cNvPr id="100" name="Rectangle 99"/>
          <p:cNvSpPr/>
          <p:nvPr/>
        </p:nvSpPr>
        <p:spPr>
          <a:xfrm>
            <a:off x="4265819" y="3183283"/>
            <a:ext cx="664168" cy="480877"/>
          </a:xfrm>
          <a:prstGeom prst="rect">
            <a:avLst/>
          </a:prstGeom>
          <a:solidFill>
            <a:srgbClr val="505050"/>
          </a:solidFill>
          <a:ln w="10795" cap="flat" cmpd="sng" algn="ctr">
            <a:solidFill>
              <a:srgbClr val="5C2D91">
                <a:shade val="50000"/>
              </a:srgbClr>
            </a:solid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Network RP</a:t>
            </a:r>
          </a:p>
        </p:txBody>
      </p:sp>
      <p:cxnSp>
        <p:nvCxnSpPr>
          <p:cNvPr id="101" name="Straight Arrow Connector 100"/>
          <p:cNvCxnSpPr>
            <a:endCxn id="80" idx="1"/>
          </p:cNvCxnSpPr>
          <p:nvPr/>
        </p:nvCxnSpPr>
        <p:spPr>
          <a:xfrm flipV="1">
            <a:off x="4953525" y="2845740"/>
            <a:ext cx="391226" cy="5158"/>
          </a:xfrm>
          <a:prstGeom prst="straightConnector1">
            <a:avLst/>
          </a:prstGeom>
          <a:noFill/>
          <a:ln w="38100" cap="flat" cmpd="sng" algn="ctr">
            <a:solidFill>
              <a:srgbClr val="A80000"/>
            </a:solidFill>
            <a:prstDash val="solid"/>
            <a:round/>
            <a:headEnd type="arrow" w="med" len="med"/>
            <a:tailEnd type="arrow" w="med" len="med"/>
          </a:ln>
          <a:effectLst/>
        </p:spPr>
      </p:cxnSp>
      <p:cxnSp>
        <p:nvCxnSpPr>
          <p:cNvPr id="102" name="Straight Arrow Connector 101"/>
          <p:cNvCxnSpPr>
            <a:endCxn id="79" idx="1"/>
          </p:cNvCxnSpPr>
          <p:nvPr/>
        </p:nvCxnSpPr>
        <p:spPr>
          <a:xfrm>
            <a:off x="4953526" y="3415552"/>
            <a:ext cx="381809" cy="8170"/>
          </a:xfrm>
          <a:prstGeom prst="straightConnector1">
            <a:avLst/>
          </a:prstGeom>
          <a:noFill/>
          <a:ln w="38100" cap="flat" cmpd="sng" algn="ctr">
            <a:solidFill>
              <a:srgbClr val="A80000"/>
            </a:solidFill>
            <a:prstDash val="solid"/>
            <a:round/>
            <a:headEnd type="arrow" w="med" len="med"/>
            <a:tailEnd type="arrow" w="med" len="med"/>
          </a:ln>
          <a:effectLst/>
        </p:spPr>
      </p:cxnSp>
      <p:sp>
        <p:nvSpPr>
          <p:cNvPr id="103" name="TextBox 102"/>
          <p:cNvSpPr txBox="1"/>
          <p:nvPr/>
        </p:nvSpPr>
        <p:spPr>
          <a:xfrm>
            <a:off x="243175" y="4018306"/>
            <a:ext cx="3482169" cy="1211032"/>
          </a:xfrm>
          <a:prstGeom prst="rect">
            <a:avLst/>
          </a:prstGeom>
          <a:solidFill>
            <a:srgbClr val="D83B01"/>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l" defTabSz="932597" eaLnBrk="1" fontAlgn="auto" latinLnBrk="0" hangingPunct="1">
              <a:lnSpc>
                <a:spcPct val="100000"/>
              </a:lnSpc>
              <a:spcBef>
                <a:spcPts val="0"/>
              </a:spcBef>
              <a:spcAft>
                <a:spcPts val="612"/>
              </a:spcAft>
              <a:buClrTx/>
              <a:buSzTx/>
              <a:buFontTx/>
              <a:buNone/>
              <a:tabLst/>
              <a:defRPr/>
            </a:pPr>
            <a:r>
              <a:rPr kumimoji="0" lang="en-US" sz="1836" b="1"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rPr>
              <a:t>Compute Controller</a:t>
            </a:r>
          </a:p>
          <a:p>
            <a:pPr marL="0" marR="0" lvl="0" indent="0" algn="l"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New </a:t>
            </a:r>
            <a:r>
              <a:rPr lang="en-US" sz="1526" kern="0" dirty="0">
                <a:solidFill>
                  <a:srgbClr val="FFFFFF"/>
                </a:solidFill>
                <a:latin typeface="Segoe UI" panose="020B0502040204020203" pitchFamily="34" charset="0"/>
                <a:cs typeface="Segoe UI" panose="020B0502040204020203" pitchFamily="34" charset="0"/>
              </a:rPr>
              <a:t>infrastructure</a:t>
            </a:r>
            <a:r>
              <a:rPr kumimoji="0" lang="en-US" sz="1526"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 component manages compute clusters and orchestrates virtual machine creation </a:t>
            </a:r>
          </a:p>
        </p:txBody>
      </p:sp>
      <p:cxnSp>
        <p:nvCxnSpPr>
          <p:cNvPr id="104" name="Straight Arrow Connector 103"/>
          <p:cNvCxnSpPr/>
          <p:nvPr/>
        </p:nvCxnSpPr>
        <p:spPr>
          <a:xfrm flipH="1">
            <a:off x="8169458" y="1996394"/>
            <a:ext cx="2817" cy="2554982"/>
          </a:xfrm>
          <a:prstGeom prst="straightConnector1">
            <a:avLst/>
          </a:prstGeom>
          <a:noFill/>
          <a:ln w="9525" cap="flat" cmpd="sng" algn="ctr">
            <a:solidFill>
              <a:srgbClr val="FFFFFF"/>
            </a:solidFill>
            <a:prstDash val="solid"/>
            <a:headEnd type="triangle"/>
            <a:tailEnd type="triangle"/>
          </a:ln>
          <a:effectLst/>
        </p:spPr>
      </p:cxnSp>
      <p:cxnSp>
        <p:nvCxnSpPr>
          <p:cNvPr id="105" name="Straight Arrow Connector 104"/>
          <p:cNvCxnSpPr/>
          <p:nvPr/>
        </p:nvCxnSpPr>
        <p:spPr>
          <a:xfrm>
            <a:off x="5344752" y="1996394"/>
            <a:ext cx="0" cy="518314"/>
          </a:xfrm>
          <a:prstGeom prst="straightConnector1">
            <a:avLst/>
          </a:prstGeom>
          <a:noFill/>
          <a:ln w="9525" cap="flat" cmpd="sng" algn="ctr">
            <a:solidFill>
              <a:srgbClr val="FFFFFF"/>
            </a:solidFill>
            <a:prstDash val="solid"/>
            <a:headEnd type="triangle"/>
            <a:tailEnd type="triangle"/>
          </a:ln>
          <a:effectLst/>
        </p:spPr>
      </p:cxnSp>
      <p:sp>
        <p:nvSpPr>
          <p:cNvPr id="106" name="TextBox 105"/>
          <p:cNvSpPr txBox="1"/>
          <p:nvPr/>
        </p:nvSpPr>
        <p:spPr>
          <a:xfrm>
            <a:off x="257409" y="1546841"/>
            <a:ext cx="3482169" cy="1125224"/>
          </a:xfrm>
          <a:prstGeom prst="rect">
            <a:avLst/>
          </a:prstGeom>
          <a:solidFill>
            <a:srgbClr val="D83B01"/>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l" defTabSz="932597" eaLnBrk="1" fontAlgn="auto" latinLnBrk="0" hangingPunct="1">
              <a:lnSpc>
                <a:spcPct val="90000"/>
              </a:lnSpc>
              <a:spcBef>
                <a:spcPts val="0"/>
              </a:spcBef>
              <a:spcAft>
                <a:spcPts val="612"/>
              </a:spcAft>
              <a:buClrTx/>
              <a:buSzTx/>
              <a:buFontTx/>
              <a:buNone/>
              <a:tabLst/>
              <a:defRPr/>
            </a:pPr>
            <a:r>
              <a:rPr kumimoji="0" lang="en-US" sz="1836" b="1" i="0" u="none" strike="noStrike" kern="0" cap="none" spc="0" normalizeH="0" baseline="0" noProof="0" dirty="0" err="1">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rPr>
              <a:t>Microservice</a:t>
            </a:r>
            <a:r>
              <a:rPr kumimoji="0" lang="en-US" sz="1836" b="1"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rPr>
              <a:t> Architecture</a:t>
            </a:r>
          </a:p>
          <a:p>
            <a:pPr marL="0" marR="0" lvl="0" indent="0" algn="l"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Resiliency provided by running all services in a Service Fabric ring</a:t>
            </a:r>
          </a:p>
        </p:txBody>
      </p:sp>
      <p:sp>
        <p:nvSpPr>
          <p:cNvPr id="107" name="TextBox 106"/>
          <p:cNvSpPr txBox="1"/>
          <p:nvPr/>
        </p:nvSpPr>
        <p:spPr>
          <a:xfrm>
            <a:off x="252473" y="2782574"/>
            <a:ext cx="3482169" cy="1125224"/>
          </a:xfrm>
          <a:prstGeom prst="rect">
            <a:avLst/>
          </a:prstGeom>
          <a:solidFill>
            <a:srgbClr val="D83B01"/>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l" defTabSz="932597" eaLnBrk="1" fontAlgn="auto" latinLnBrk="0" hangingPunct="1">
              <a:lnSpc>
                <a:spcPct val="100000"/>
              </a:lnSpc>
              <a:spcBef>
                <a:spcPts val="0"/>
              </a:spcBef>
              <a:spcAft>
                <a:spcPts val="612"/>
              </a:spcAft>
              <a:buClrTx/>
              <a:buSzTx/>
              <a:buFontTx/>
              <a:buNone/>
              <a:tabLst/>
              <a:defRPr/>
            </a:pPr>
            <a:r>
              <a:rPr kumimoji="0" lang="en-US" sz="1836" b="1"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rPr>
              <a:t>Born from Azure Compute</a:t>
            </a:r>
          </a:p>
          <a:p>
            <a:pPr marL="0" marR="0" lvl="0" indent="0" algn="l"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Leverages code hardened in Azure</a:t>
            </a:r>
          </a:p>
        </p:txBody>
      </p:sp>
      <p:sp>
        <p:nvSpPr>
          <p:cNvPr id="108" name="Rectangle 107"/>
          <p:cNvSpPr/>
          <p:nvPr/>
        </p:nvSpPr>
        <p:spPr bwMode="auto">
          <a:xfrm>
            <a:off x="243175" y="5337127"/>
            <a:ext cx="3482169" cy="511190"/>
          </a:xfrm>
          <a:prstGeom prst="rect">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Enables scaling compute clusters in future </a:t>
            </a:r>
          </a:p>
        </p:txBody>
      </p:sp>
      <p:cxnSp>
        <p:nvCxnSpPr>
          <p:cNvPr id="109" name="Straight Connector 108"/>
          <p:cNvCxnSpPr>
            <a:stCxn id="103" idx="2"/>
            <a:endCxn id="108" idx="0"/>
          </p:cNvCxnSpPr>
          <p:nvPr/>
        </p:nvCxnSpPr>
        <p:spPr>
          <a:xfrm>
            <a:off x="1984260" y="5229339"/>
            <a:ext cx="0" cy="107789"/>
          </a:xfrm>
          <a:prstGeom prst="line">
            <a:avLst/>
          </a:prstGeom>
          <a:noFill/>
          <a:ln w="9525" cap="flat" cmpd="sng" algn="ctr">
            <a:solidFill>
              <a:srgbClr val="FFFFFF"/>
            </a:solidFill>
            <a:prstDash val="solid"/>
            <a:headEnd type="none"/>
            <a:tailEnd type="none"/>
          </a:ln>
          <a:effectLst/>
        </p:spPr>
      </p:cxnSp>
    </p:spTree>
    <p:extLst>
      <p:ext uri="{BB962C8B-B14F-4D97-AF65-F5344CB8AC3E}">
        <p14:creationId xmlns:p14="http://schemas.microsoft.com/office/powerpoint/2010/main" val="539883610"/>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sp>
        <p:nvSpPr>
          <p:cNvPr id="62" name="TextBox 61"/>
          <p:cNvSpPr txBox="1"/>
          <p:nvPr/>
        </p:nvSpPr>
        <p:spPr>
          <a:xfrm>
            <a:off x="1211379" y="915604"/>
            <a:ext cx="2828026" cy="549685"/>
          </a:xfrm>
          <a:prstGeom prst="rect">
            <a:avLst/>
          </a:prstGeom>
          <a:noFill/>
        </p:spPr>
        <p:txBody>
          <a:bodyPr wrap="square" lIns="182854" tIns="146283" rIns="182854" bIns="146283" rtlCol="0">
            <a:spAutoFit/>
          </a:bodyPr>
          <a:lstStyle/>
          <a:p>
            <a:pPr marL="0" marR="0" lvl="0" indent="0" algn="ctr" defTabSz="932597" eaLnBrk="1" fontAlgn="auto" latinLnBrk="0" hangingPunct="1">
              <a:lnSpc>
                <a:spcPct val="90000"/>
              </a:lnSpc>
              <a:spcBef>
                <a:spcPts val="0"/>
              </a:spcBef>
              <a:spcAft>
                <a:spcPts val="600"/>
              </a:spcAft>
              <a:buClrTx/>
              <a:buSzTx/>
              <a:buFontTx/>
              <a:buNone/>
              <a:tabLst/>
              <a:defRPr/>
            </a:pPr>
            <a:r>
              <a:rPr kumimoji="0" lang="en-US" sz="1836" b="0" i="0" u="none" strike="noStrike" kern="0" cap="none" spc="0" normalizeH="0" baseline="0" noProof="0" dirty="0">
                <a:ln>
                  <a:noFill/>
                </a:ln>
                <a:gradFill>
                  <a:gsLst>
                    <a:gs pos="2917">
                      <a:srgbClr val="FFFFFF"/>
                    </a:gs>
                    <a:gs pos="30000">
                      <a:srgbClr val="FFFFFF"/>
                    </a:gs>
                  </a:gsLst>
                  <a:lin ang="5400000" scaled="0"/>
                </a:gradFill>
                <a:effectLst/>
                <a:uLnTx/>
                <a:uFillTx/>
              </a:rPr>
              <a:t>Creation Pipeline</a:t>
            </a:r>
          </a:p>
        </p:txBody>
      </p:sp>
      <p:sp>
        <p:nvSpPr>
          <p:cNvPr id="63" name="TextBox 62"/>
          <p:cNvSpPr txBox="1"/>
          <p:nvPr/>
        </p:nvSpPr>
        <p:spPr>
          <a:xfrm>
            <a:off x="1211382" y="2094442"/>
            <a:ext cx="2828027" cy="439315"/>
          </a:xfrm>
          <a:prstGeom prst="rect">
            <a:avLst/>
          </a:prstGeom>
          <a:solidFill>
            <a:srgbClr val="0078D7"/>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 Template Validation</a:t>
            </a:r>
          </a:p>
        </p:txBody>
      </p:sp>
      <p:sp>
        <p:nvSpPr>
          <p:cNvPr id="64" name="TextBox 63"/>
          <p:cNvSpPr txBox="1"/>
          <p:nvPr/>
        </p:nvSpPr>
        <p:spPr>
          <a:xfrm>
            <a:off x="1211382" y="2816277"/>
            <a:ext cx="2828027" cy="439315"/>
          </a:xfrm>
          <a:prstGeom prst="rect">
            <a:avLst/>
          </a:prstGeom>
          <a:solidFill>
            <a:srgbClr val="0078D7"/>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Build VM Placeholder</a:t>
            </a:r>
          </a:p>
        </p:txBody>
      </p:sp>
      <p:sp>
        <p:nvSpPr>
          <p:cNvPr id="65" name="TextBox 64"/>
          <p:cNvSpPr txBox="1"/>
          <p:nvPr/>
        </p:nvSpPr>
        <p:spPr>
          <a:xfrm>
            <a:off x="1211381" y="3538112"/>
            <a:ext cx="2828027" cy="439315"/>
          </a:xfrm>
          <a:prstGeom prst="rect">
            <a:avLst/>
          </a:prstGeom>
          <a:solidFill>
            <a:srgbClr val="D83B01"/>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Select Cluster and Host</a:t>
            </a:r>
          </a:p>
        </p:txBody>
      </p:sp>
      <p:pic>
        <p:nvPicPr>
          <p:cNvPr id="66" name="Picture 65"/>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flipH="1">
            <a:off x="2493915" y="2546689"/>
            <a:ext cx="262957" cy="324862"/>
          </a:xfrm>
          <a:prstGeom prst="rect">
            <a:avLst/>
          </a:prstGeom>
        </p:spPr>
      </p:pic>
      <p:pic>
        <p:nvPicPr>
          <p:cNvPr id="67" name="Picture 6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flipH="1">
            <a:off x="2493915" y="3213251"/>
            <a:ext cx="262957" cy="324862"/>
          </a:xfrm>
          <a:prstGeom prst="rect">
            <a:avLst/>
          </a:prstGeom>
        </p:spPr>
      </p:pic>
      <p:sp>
        <p:nvSpPr>
          <p:cNvPr id="68" name="TextBox 67"/>
          <p:cNvSpPr txBox="1"/>
          <p:nvPr/>
        </p:nvSpPr>
        <p:spPr>
          <a:xfrm>
            <a:off x="1211381" y="1429003"/>
            <a:ext cx="2828027" cy="439315"/>
          </a:xfrm>
          <a:prstGeom prst="rect">
            <a:avLst/>
          </a:prstGeom>
          <a:solidFill>
            <a:srgbClr val="BAD80A"/>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292929"/>
                </a:solidFill>
                <a:effectLst/>
                <a:uLnTx/>
                <a:uFillTx/>
                <a:latin typeface="Segoe UI Semilight" panose="020B0402040204020203" pitchFamily="34" charset="0"/>
                <a:ea typeface="+mn-ea"/>
                <a:cs typeface="Segoe UI Semilight" panose="020B0402040204020203" pitchFamily="34" charset="0"/>
              </a:rPr>
              <a:t>Tenant VM Request</a:t>
            </a:r>
          </a:p>
        </p:txBody>
      </p:sp>
      <p:sp>
        <p:nvSpPr>
          <p:cNvPr id="69" name="TextBox 68"/>
          <p:cNvSpPr txBox="1"/>
          <p:nvPr/>
        </p:nvSpPr>
        <p:spPr>
          <a:xfrm>
            <a:off x="1211381" y="4259948"/>
            <a:ext cx="2828027" cy="439315"/>
          </a:xfrm>
          <a:prstGeom prst="rect">
            <a:avLst/>
          </a:prstGeom>
          <a:solidFill>
            <a:srgbClr val="0078D7"/>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Acquire Page Blob</a:t>
            </a:r>
          </a:p>
        </p:txBody>
      </p:sp>
      <p:pic>
        <p:nvPicPr>
          <p:cNvPr id="70" name="Picture 69"/>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flipH="1">
            <a:off x="2493914" y="3990360"/>
            <a:ext cx="262957" cy="324862"/>
          </a:xfrm>
          <a:prstGeom prst="rect">
            <a:avLst/>
          </a:prstGeom>
        </p:spPr>
      </p:pic>
      <p:sp>
        <p:nvSpPr>
          <p:cNvPr id="71" name="TextBox 70"/>
          <p:cNvSpPr txBox="1"/>
          <p:nvPr/>
        </p:nvSpPr>
        <p:spPr>
          <a:xfrm>
            <a:off x="1211381" y="4925386"/>
            <a:ext cx="2828027" cy="439315"/>
          </a:xfrm>
          <a:prstGeom prst="rect">
            <a:avLst/>
          </a:prstGeom>
          <a:solidFill>
            <a:srgbClr val="0078D7"/>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Create NIC</a:t>
            </a:r>
          </a:p>
        </p:txBody>
      </p:sp>
      <p:pic>
        <p:nvPicPr>
          <p:cNvPr id="72" name="Picture 7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flipH="1">
            <a:off x="2493914" y="4655799"/>
            <a:ext cx="262957" cy="324862"/>
          </a:xfrm>
          <a:prstGeom prst="rect">
            <a:avLst/>
          </a:prstGeom>
        </p:spPr>
      </p:pic>
      <p:sp>
        <p:nvSpPr>
          <p:cNvPr id="73" name="TextBox 72"/>
          <p:cNvSpPr txBox="1"/>
          <p:nvPr/>
        </p:nvSpPr>
        <p:spPr>
          <a:xfrm>
            <a:off x="1211379" y="6239991"/>
            <a:ext cx="2828027" cy="439315"/>
          </a:xfrm>
          <a:prstGeom prst="rect">
            <a:avLst/>
          </a:prstGeom>
          <a:solidFill>
            <a:srgbClr val="002060"/>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Start and customize VM </a:t>
            </a:r>
          </a:p>
        </p:txBody>
      </p:sp>
      <p:sp>
        <p:nvSpPr>
          <p:cNvPr id="74" name="TextBox 73"/>
          <p:cNvSpPr txBox="1"/>
          <p:nvPr/>
        </p:nvSpPr>
        <p:spPr>
          <a:xfrm>
            <a:off x="1211378" y="5590825"/>
            <a:ext cx="2828027" cy="439315"/>
          </a:xfrm>
          <a:prstGeom prst="rect">
            <a:avLst/>
          </a:prstGeom>
          <a:solidFill>
            <a:srgbClr val="0078D7"/>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Register for Usage</a:t>
            </a:r>
          </a:p>
        </p:txBody>
      </p:sp>
      <p:pic>
        <p:nvPicPr>
          <p:cNvPr id="75" name="Picture 7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flipH="1">
            <a:off x="2470380" y="5995494"/>
            <a:ext cx="262957" cy="324862"/>
          </a:xfrm>
          <a:prstGeom prst="rect">
            <a:avLst/>
          </a:prstGeom>
        </p:spPr>
      </p:pic>
      <p:pic>
        <p:nvPicPr>
          <p:cNvPr id="76" name="Picture 75"/>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flipH="1">
            <a:off x="2493914" y="5308333"/>
            <a:ext cx="262957" cy="324862"/>
          </a:xfrm>
          <a:prstGeom prst="rect">
            <a:avLst/>
          </a:prstGeom>
        </p:spPr>
      </p:pic>
      <p:cxnSp>
        <p:nvCxnSpPr>
          <p:cNvPr id="77" name="Straight Arrow Connector 76"/>
          <p:cNvCxnSpPr>
            <a:stCxn id="69" idx="3"/>
            <a:endCxn id="78" idx="1"/>
          </p:cNvCxnSpPr>
          <p:nvPr/>
        </p:nvCxnSpPr>
        <p:spPr>
          <a:xfrm flipV="1">
            <a:off x="4039408" y="4477614"/>
            <a:ext cx="752495" cy="1992"/>
          </a:xfrm>
          <a:prstGeom prst="straightConnector1">
            <a:avLst/>
          </a:prstGeom>
          <a:noFill/>
          <a:ln w="9525" cap="flat" cmpd="sng" algn="ctr">
            <a:solidFill>
              <a:srgbClr val="FFFFFF"/>
            </a:solidFill>
            <a:prstDash val="solid"/>
            <a:headEnd type="none"/>
            <a:tailEnd type="triangle"/>
          </a:ln>
          <a:effectLst/>
        </p:spPr>
      </p:cxnSp>
      <p:sp>
        <p:nvSpPr>
          <p:cNvPr id="78" name="Rectangle 77"/>
          <p:cNvSpPr/>
          <p:nvPr/>
        </p:nvSpPr>
        <p:spPr>
          <a:xfrm>
            <a:off x="4791903" y="4237175"/>
            <a:ext cx="656295" cy="480877"/>
          </a:xfrm>
          <a:prstGeom prst="rect">
            <a:avLst/>
          </a:prstGeom>
          <a:solidFill>
            <a:srgbClr val="50505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Storage RP</a:t>
            </a:r>
          </a:p>
        </p:txBody>
      </p:sp>
      <p:sp>
        <p:nvSpPr>
          <p:cNvPr id="79" name="Rectangle 78"/>
          <p:cNvSpPr/>
          <p:nvPr/>
        </p:nvSpPr>
        <p:spPr>
          <a:xfrm>
            <a:off x="4791903" y="4887666"/>
            <a:ext cx="656295" cy="480877"/>
          </a:xfrm>
          <a:prstGeom prst="rect">
            <a:avLst/>
          </a:prstGeom>
          <a:solidFill>
            <a:srgbClr val="505050"/>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Network RP</a:t>
            </a:r>
          </a:p>
        </p:txBody>
      </p:sp>
      <p:cxnSp>
        <p:nvCxnSpPr>
          <p:cNvPr id="80" name="Straight Arrow Connector 79"/>
          <p:cNvCxnSpPr/>
          <p:nvPr/>
        </p:nvCxnSpPr>
        <p:spPr>
          <a:xfrm flipV="1">
            <a:off x="4039408" y="5133920"/>
            <a:ext cx="752495" cy="1992"/>
          </a:xfrm>
          <a:prstGeom prst="straightConnector1">
            <a:avLst/>
          </a:prstGeom>
          <a:noFill/>
          <a:ln w="9525" cap="flat" cmpd="sng" algn="ctr">
            <a:solidFill>
              <a:srgbClr val="FFFFFF"/>
            </a:solidFill>
            <a:prstDash val="solid"/>
            <a:headEnd type="none"/>
            <a:tailEnd type="triangle"/>
          </a:ln>
          <a:effectLst/>
        </p:spPr>
      </p:cxnSp>
      <p:sp>
        <p:nvSpPr>
          <p:cNvPr id="81" name="Rectangle 80"/>
          <p:cNvSpPr/>
          <p:nvPr/>
        </p:nvSpPr>
        <p:spPr>
          <a:xfrm>
            <a:off x="4791903" y="3527508"/>
            <a:ext cx="656295" cy="480877"/>
          </a:xfrm>
          <a:prstGeom prst="rect">
            <a:avLst/>
          </a:prstGeom>
          <a:solidFill>
            <a:srgbClr val="D83B01">
              <a:lumMod val="75000"/>
            </a:srgbClr>
          </a:solidFill>
          <a:ln w="10795" cap="flat" cmpd="sng" algn="ctr">
            <a:noFill/>
            <a:prstDash val="solid"/>
          </a:ln>
          <a:effectLst/>
        </p:spPr>
        <p:txBody>
          <a:bodyPr rtlCol="0" anchor="ctr"/>
          <a:lstStyle/>
          <a:p>
            <a:pPr marL="0" marR="0" lvl="0" indent="0" algn="ctr" defTabSz="685607" eaLnBrk="1" fontAlgn="auto" latinLnBrk="0" hangingPunct="1">
              <a:lnSpc>
                <a:spcPct val="100000"/>
              </a:lnSpc>
              <a:spcBef>
                <a:spcPts val="0"/>
              </a:spcBef>
              <a:spcAft>
                <a:spcPts val="0"/>
              </a:spcAft>
              <a:buClrTx/>
              <a:buSzTx/>
              <a:buFontTx/>
              <a:buNone/>
              <a:tabLst/>
              <a:defRPr/>
            </a:pPr>
            <a:r>
              <a:rPr kumimoji="0" lang="en-US" sz="816" b="0" i="0" u="none" strike="noStrike" kern="0" cap="none" spc="0" normalizeH="0" baseline="0" noProof="0" dirty="0">
                <a:ln>
                  <a:noFill/>
                </a:ln>
                <a:solidFill>
                  <a:prstClr val="white"/>
                </a:solidFill>
                <a:effectLst/>
                <a:uLnTx/>
                <a:uFillTx/>
                <a:latin typeface="Segoe UI"/>
                <a:ea typeface="+mn-ea"/>
                <a:cs typeface="Segoe UI" panose="020B0502040204020203" pitchFamily="34" charset="0"/>
              </a:rPr>
              <a:t>Compute Controller</a:t>
            </a:r>
          </a:p>
        </p:txBody>
      </p:sp>
      <p:cxnSp>
        <p:nvCxnSpPr>
          <p:cNvPr id="82" name="Straight Arrow Connector 81"/>
          <p:cNvCxnSpPr>
            <a:endCxn id="81" idx="1"/>
          </p:cNvCxnSpPr>
          <p:nvPr/>
        </p:nvCxnSpPr>
        <p:spPr>
          <a:xfrm>
            <a:off x="4039408" y="3767946"/>
            <a:ext cx="752495" cy="0"/>
          </a:xfrm>
          <a:prstGeom prst="straightConnector1">
            <a:avLst/>
          </a:prstGeom>
          <a:noFill/>
          <a:ln w="9525" cap="flat" cmpd="sng" algn="ctr">
            <a:solidFill>
              <a:srgbClr val="FFFFFF"/>
            </a:solidFill>
            <a:prstDash val="solid"/>
            <a:headEnd type="none"/>
            <a:tailEnd type="triangle"/>
          </a:ln>
          <a:effectLst/>
        </p:spPr>
      </p:cxnSp>
      <p:sp>
        <p:nvSpPr>
          <p:cNvPr id="83" name="TextBox 82"/>
          <p:cNvSpPr txBox="1"/>
          <p:nvPr/>
        </p:nvSpPr>
        <p:spPr>
          <a:xfrm>
            <a:off x="5448197" y="1115172"/>
            <a:ext cx="6987072" cy="732765"/>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CRP’s virtual machine pipeline is a </a:t>
            </a:r>
            <a:r>
              <a:rPr kumimoji="0" lang="en-US" sz="2081" b="1"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goal seeking engine </a:t>
            </a: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that exercises the full breadth of core services in Azure Stack </a:t>
            </a:r>
          </a:p>
        </p:txBody>
      </p:sp>
      <p:cxnSp>
        <p:nvCxnSpPr>
          <p:cNvPr id="84" name="Elbow Connector 17"/>
          <p:cNvCxnSpPr>
            <a:stCxn id="78" idx="3"/>
          </p:cNvCxnSpPr>
          <p:nvPr/>
        </p:nvCxnSpPr>
        <p:spPr>
          <a:xfrm flipV="1">
            <a:off x="5448197" y="3527508"/>
            <a:ext cx="834042" cy="950106"/>
          </a:xfrm>
          <a:prstGeom prst="bentConnector2">
            <a:avLst/>
          </a:prstGeom>
          <a:noFill/>
          <a:ln w="9525" cap="flat" cmpd="sng" algn="ctr">
            <a:solidFill>
              <a:srgbClr val="FFFFFF"/>
            </a:solidFill>
            <a:prstDash val="solid"/>
            <a:headEnd type="none"/>
            <a:tailEnd type="triangle"/>
          </a:ln>
          <a:effectLst/>
        </p:spPr>
      </p:cxnSp>
      <p:sp>
        <p:nvSpPr>
          <p:cNvPr id="85" name="TextBox 84"/>
          <p:cNvSpPr txBox="1"/>
          <p:nvPr/>
        </p:nvSpPr>
        <p:spPr>
          <a:xfrm>
            <a:off x="5596502" y="2094442"/>
            <a:ext cx="1344046" cy="1335670"/>
          </a:xfrm>
          <a:prstGeom prst="rect">
            <a:avLst/>
          </a:prstGeom>
          <a:solidFill>
            <a:srgbClr val="CDF4FF">
              <a:lumMod val="75000"/>
              <a:alpha val="30196"/>
            </a:srgbClr>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sp>
        <p:nvSpPr>
          <p:cNvPr id="86" name="Oval 85"/>
          <p:cNvSpPr/>
          <p:nvPr/>
        </p:nvSpPr>
        <p:spPr bwMode="auto">
          <a:xfrm flipH="1" flipV="1">
            <a:off x="5746153" y="2709120"/>
            <a:ext cx="1072171" cy="646345"/>
          </a:xfrm>
          <a:prstGeom prst="ellipse">
            <a:avLst/>
          </a:prstGeom>
          <a:solidFill>
            <a:srgbClr val="FFFFFF">
              <a:alpha val="32000"/>
            </a:srgb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Oval 86"/>
          <p:cNvSpPr/>
          <p:nvPr/>
        </p:nvSpPr>
        <p:spPr bwMode="auto">
          <a:xfrm>
            <a:off x="5726926" y="2357584"/>
            <a:ext cx="1110625" cy="697219"/>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p:cNvSpPr txBox="1"/>
          <p:nvPr/>
        </p:nvSpPr>
        <p:spPr>
          <a:xfrm>
            <a:off x="7070972" y="2172840"/>
            <a:ext cx="5227473" cy="1073943"/>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CRP tenants can bring their own images or leverage images added to the CRP’s </a:t>
            </a:r>
            <a:r>
              <a:rPr kumimoji="0" lang="en-US" sz="2081" b="0" i="0" u="none" strike="noStrike" kern="0" cap="none" spc="0" normalizeH="0" baseline="0" noProof="0">
                <a:ln>
                  <a:noFill/>
                </a:ln>
                <a:solidFill>
                  <a:srgbClr val="FFFFFF"/>
                </a:solidFill>
                <a:effectLst/>
                <a:uLnTx/>
                <a:uFillTx/>
                <a:latin typeface="Segoe UI Semilight" panose="020B0402040204020203" pitchFamily="34" charset="0"/>
                <a:cs typeface="Segoe UI Semilight" panose="020B0402040204020203" pitchFamily="34" charset="0"/>
              </a:rPr>
              <a:t>VM Image </a:t>
            </a: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repository</a:t>
            </a:r>
          </a:p>
        </p:txBody>
      </p:sp>
      <p:sp>
        <p:nvSpPr>
          <p:cNvPr id="89" name="TextBox 88"/>
          <p:cNvSpPr txBox="1"/>
          <p:nvPr/>
        </p:nvSpPr>
        <p:spPr>
          <a:xfrm>
            <a:off x="6867432" y="5404512"/>
            <a:ext cx="5227473" cy="1052981"/>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Allows an Azure Stack administrator to track consumption of the CRP’s services and gain insights into tenant usage patterns</a:t>
            </a:r>
          </a:p>
        </p:txBody>
      </p:sp>
      <p:cxnSp>
        <p:nvCxnSpPr>
          <p:cNvPr id="90" name="Straight Arrow Connector 89"/>
          <p:cNvCxnSpPr>
            <a:stCxn id="74" idx="3"/>
          </p:cNvCxnSpPr>
          <p:nvPr/>
        </p:nvCxnSpPr>
        <p:spPr>
          <a:xfrm>
            <a:off x="4039405" y="5810482"/>
            <a:ext cx="2544559" cy="0"/>
          </a:xfrm>
          <a:prstGeom prst="straightConnector1">
            <a:avLst/>
          </a:prstGeom>
          <a:noFill/>
          <a:ln w="9525" cap="flat" cmpd="sng" algn="ctr">
            <a:solidFill>
              <a:srgbClr val="FFFFFF"/>
            </a:solidFill>
            <a:prstDash val="solid"/>
            <a:headEnd type="none"/>
            <a:tailEnd type="triangle"/>
          </a:ln>
          <a:effectLst/>
        </p:spPr>
      </p:cxnSp>
      <p:sp>
        <p:nvSpPr>
          <p:cNvPr id="91" name="Title 2"/>
          <p:cNvSpPr txBox="1">
            <a:spLocks/>
          </p:cNvSpPr>
          <p:nvPr/>
        </p:nvSpPr>
        <p:spPr>
          <a:xfrm>
            <a:off x="275481" y="295274"/>
            <a:ext cx="11887878" cy="650284"/>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Creating a Virtual Machine</a:t>
            </a:r>
            <a:endPar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Tree>
    <p:extLst>
      <p:ext uri="{BB962C8B-B14F-4D97-AF65-F5344CB8AC3E}">
        <p14:creationId xmlns:p14="http://schemas.microsoft.com/office/powerpoint/2010/main" val="177032539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79" name="Rectangle 78"/>
          <p:cNvSpPr/>
          <p:nvPr/>
        </p:nvSpPr>
        <p:spPr bwMode="auto">
          <a:xfrm>
            <a:off x="8524630" y="5415932"/>
            <a:ext cx="1511064" cy="457968"/>
          </a:xfrm>
          <a:prstGeom prst="rect">
            <a:avLst/>
          </a:prstGeom>
          <a:solidFill>
            <a:srgbClr val="0078D7">
              <a:alpha val="70000"/>
            </a:srgb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Guest Agent</a:t>
            </a:r>
          </a:p>
        </p:txBody>
      </p:sp>
      <p:sp>
        <p:nvSpPr>
          <p:cNvPr id="80" name="Title 1"/>
          <p:cNvSpPr txBox="1">
            <a:spLocks/>
          </p:cNvSpPr>
          <p:nvPr/>
        </p:nvSpPr>
        <p:spPr>
          <a:xfrm>
            <a:off x="-6646" y="11099"/>
            <a:ext cx="11887878" cy="917575"/>
          </a:xfrm>
          <a:prstGeom prst="rect">
            <a:avLst/>
          </a:prstGeom>
        </p:spPr>
        <p:txBody>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endParaRPr kumimoji="0" lang="en-US" sz="4799"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81" name="TextBox 80"/>
          <p:cNvSpPr txBox="1"/>
          <p:nvPr/>
        </p:nvSpPr>
        <p:spPr>
          <a:xfrm>
            <a:off x="2826122" y="1048901"/>
            <a:ext cx="8065372" cy="420762"/>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Extensions allow </a:t>
            </a:r>
            <a:r>
              <a:rPr kumimoji="0" lang="en-US" sz="2081" b="1"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in-guest customization </a:t>
            </a: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of a new or existing VM</a:t>
            </a:r>
          </a:p>
        </p:txBody>
      </p:sp>
      <p:sp>
        <p:nvSpPr>
          <p:cNvPr id="82" name="Rectangle 81"/>
          <p:cNvSpPr/>
          <p:nvPr/>
        </p:nvSpPr>
        <p:spPr bwMode="auto">
          <a:xfrm>
            <a:off x="512898" y="1465840"/>
            <a:ext cx="1618341" cy="1243471"/>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 name="Rectangle 82"/>
          <p:cNvSpPr/>
          <p:nvPr/>
        </p:nvSpPr>
        <p:spPr bwMode="auto">
          <a:xfrm>
            <a:off x="613473" y="1545844"/>
            <a:ext cx="1417190" cy="1083465"/>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Rectangle 83"/>
          <p:cNvSpPr/>
          <p:nvPr/>
        </p:nvSpPr>
        <p:spPr bwMode="auto">
          <a:xfrm>
            <a:off x="860340" y="1967571"/>
            <a:ext cx="1618341" cy="1243471"/>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5" name="Rectangle 84"/>
          <p:cNvSpPr/>
          <p:nvPr/>
        </p:nvSpPr>
        <p:spPr bwMode="auto">
          <a:xfrm>
            <a:off x="960914" y="2047574"/>
            <a:ext cx="1417190" cy="1083465"/>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6" name="Rectangle 85"/>
          <p:cNvSpPr/>
          <p:nvPr/>
        </p:nvSpPr>
        <p:spPr bwMode="auto">
          <a:xfrm>
            <a:off x="2030663" y="1967571"/>
            <a:ext cx="100575" cy="741740"/>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Rectangle 86"/>
          <p:cNvSpPr/>
          <p:nvPr/>
        </p:nvSpPr>
        <p:spPr bwMode="auto">
          <a:xfrm>
            <a:off x="778051" y="2629309"/>
            <a:ext cx="1353188" cy="80003"/>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p:cNvSpPr txBox="1"/>
          <p:nvPr/>
        </p:nvSpPr>
        <p:spPr>
          <a:xfrm>
            <a:off x="1066208" y="6150226"/>
            <a:ext cx="2908452" cy="393838"/>
          </a:xfrm>
          <a:prstGeom prst="rect">
            <a:avLst/>
          </a:prstGeom>
          <a:solidFill>
            <a:srgbClr val="00188F"/>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Extension Deployment Request</a:t>
            </a:r>
          </a:p>
        </p:txBody>
      </p:sp>
      <p:pic>
        <p:nvPicPr>
          <p:cNvPr id="89" name="Picture 88"/>
          <p:cNvPicPr>
            <a:picLocks noChangeAspect="1"/>
          </p:cNvPicPr>
          <p:nvPr/>
        </p:nvPicPr>
        <p:blipFill>
          <a:blip r:embed="rId2"/>
          <a:stretch>
            <a:fillRect/>
          </a:stretch>
        </p:blipFill>
        <p:spPr>
          <a:xfrm>
            <a:off x="960914" y="3546412"/>
            <a:ext cx="3189180" cy="1869519"/>
          </a:xfrm>
          <a:prstGeom prst="rect">
            <a:avLst/>
          </a:prstGeom>
        </p:spPr>
      </p:pic>
      <p:cxnSp>
        <p:nvCxnSpPr>
          <p:cNvPr id="90" name="Elbow Connector 39"/>
          <p:cNvCxnSpPr>
            <a:stCxn id="88" idx="3"/>
            <a:endCxn id="91" idx="1"/>
          </p:cNvCxnSpPr>
          <p:nvPr/>
        </p:nvCxnSpPr>
        <p:spPr>
          <a:xfrm flipV="1">
            <a:off x="3974660" y="3241307"/>
            <a:ext cx="1226053" cy="3105839"/>
          </a:xfrm>
          <a:prstGeom prst="bentConnector3">
            <a:avLst>
              <a:gd name="adj1" fmla="val 50000"/>
            </a:avLst>
          </a:prstGeom>
          <a:noFill/>
          <a:ln w="9525" cap="flat" cmpd="sng" algn="ctr">
            <a:solidFill>
              <a:srgbClr val="FFFFFF"/>
            </a:solidFill>
            <a:prstDash val="solid"/>
            <a:headEnd type="none"/>
            <a:tailEnd type="triangle"/>
          </a:ln>
          <a:effectLst/>
        </p:spPr>
      </p:cxnSp>
      <p:sp>
        <p:nvSpPr>
          <p:cNvPr id="91" name="TextBox 90"/>
          <p:cNvSpPr txBox="1"/>
          <p:nvPr/>
        </p:nvSpPr>
        <p:spPr>
          <a:xfrm>
            <a:off x="5200713" y="2936199"/>
            <a:ext cx="2149083" cy="610214"/>
          </a:xfrm>
          <a:prstGeom prst="rect">
            <a:avLst/>
          </a:prstGeom>
          <a:solidFill>
            <a:srgbClr val="00188F"/>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Extension Manager</a:t>
            </a:r>
          </a:p>
        </p:txBody>
      </p:sp>
      <p:sp>
        <p:nvSpPr>
          <p:cNvPr id="92" name="TextBox 91"/>
          <p:cNvSpPr txBox="1"/>
          <p:nvPr/>
        </p:nvSpPr>
        <p:spPr>
          <a:xfrm>
            <a:off x="1066208" y="5609397"/>
            <a:ext cx="2908452" cy="439315"/>
          </a:xfrm>
          <a:prstGeom prst="rect">
            <a:avLst/>
          </a:prstGeom>
          <a:solidFill>
            <a:srgbClr val="008272"/>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Check VM extension repository</a:t>
            </a:r>
          </a:p>
        </p:txBody>
      </p:sp>
      <p:cxnSp>
        <p:nvCxnSpPr>
          <p:cNvPr id="93" name="Straight Arrow Connector 92"/>
          <p:cNvCxnSpPr>
            <a:stCxn id="91" idx="3"/>
          </p:cNvCxnSpPr>
          <p:nvPr/>
        </p:nvCxnSpPr>
        <p:spPr>
          <a:xfrm>
            <a:off x="7349795" y="3241306"/>
            <a:ext cx="718105" cy="0"/>
          </a:xfrm>
          <a:prstGeom prst="straightConnector1">
            <a:avLst/>
          </a:prstGeom>
          <a:noFill/>
          <a:ln w="9525" cap="flat" cmpd="sng" algn="ctr">
            <a:solidFill>
              <a:srgbClr val="FFFFFF"/>
            </a:solidFill>
            <a:prstDash val="solid"/>
            <a:headEnd type="none"/>
            <a:tailEnd type="triangle"/>
          </a:ln>
          <a:effectLst/>
        </p:spPr>
      </p:cxnSp>
      <p:sp>
        <p:nvSpPr>
          <p:cNvPr id="94" name="TextBox 93"/>
          <p:cNvSpPr txBox="1"/>
          <p:nvPr/>
        </p:nvSpPr>
        <p:spPr>
          <a:xfrm>
            <a:off x="8150564" y="2936199"/>
            <a:ext cx="2149083" cy="610214"/>
          </a:xfrm>
          <a:prstGeom prst="rect">
            <a:avLst/>
          </a:prstGeom>
          <a:solidFill>
            <a:srgbClr val="00188F"/>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defPPr>
              <a:defRPr lang="en-US"/>
            </a:defPPr>
            <a:lvl1pPr algn="ctr">
              <a:spcAft>
                <a:spcPts val="600"/>
              </a:spcAft>
              <a:defRPr sz="1496">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defRPr>
            </a:lvl1pPr>
          </a:lstStyle>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Guest Metadata Server</a:t>
            </a:r>
          </a:p>
        </p:txBody>
      </p:sp>
      <p:sp>
        <p:nvSpPr>
          <p:cNvPr id="95" name="Down Arrow 54"/>
          <p:cNvSpPr/>
          <p:nvPr/>
        </p:nvSpPr>
        <p:spPr bwMode="auto">
          <a:xfrm>
            <a:off x="9118704" y="4118802"/>
            <a:ext cx="1428295" cy="890873"/>
          </a:xfrm>
          <a:prstGeom prst="downArrow">
            <a:avLst/>
          </a:prstGeom>
          <a:solidFill>
            <a:srgbClr val="FFFFFF">
              <a:alpha val="33000"/>
            </a:srgb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6" name="Picture 95"/>
          <p:cNvPicPr>
            <a:picLocks noChangeAspect="1"/>
          </p:cNvPicPr>
          <p:nvPr/>
        </p:nvPicPr>
        <p:blipFill>
          <a:blip r:embed="rId3"/>
          <a:stretch>
            <a:fillRect/>
          </a:stretch>
        </p:blipFill>
        <p:spPr>
          <a:xfrm>
            <a:off x="9547449" y="4289345"/>
            <a:ext cx="570805" cy="507583"/>
          </a:xfrm>
          <a:prstGeom prst="rect">
            <a:avLst/>
          </a:prstGeom>
        </p:spPr>
      </p:pic>
      <p:sp>
        <p:nvSpPr>
          <p:cNvPr id="97" name="Rounded Rectangle 85"/>
          <p:cNvSpPr/>
          <p:nvPr/>
        </p:nvSpPr>
        <p:spPr bwMode="auto">
          <a:xfrm>
            <a:off x="6778859" y="5124291"/>
            <a:ext cx="1771947" cy="1007517"/>
          </a:xfrm>
          <a:prstGeom prst="roundRect">
            <a:avLst>
              <a:gd name="adj" fmla="val 0"/>
            </a:avLst>
          </a:prstGeom>
          <a:solidFill>
            <a:srgbClr val="A80000"/>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244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Tenant</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244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VM</a:t>
            </a:r>
          </a:p>
        </p:txBody>
      </p:sp>
      <p:pic>
        <p:nvPicPr>
          <p:cNvPr id="98" name="Picture 97"/>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rot="9083889" flipH="1">
            <a:off x="8514021" y="4642073"/>
            <a:ext cx="505439" cy="758042"/>
          </a:xfrm>
          <a:prstGeom prst="rect">
            <a:avLst/>
          </a:prstGeom>
        </p:spPr>
      </p:pic>
      <p:sp>
        <p:nvSpPr>
          <p:cNvPr id="99" name="Rectangle 98"/>
          <p:cNvSpPr/>
          <p:nvPr/>
        </p:nvSpPr>
        <p:spPr bwMode="auto">
          <a:xfrm>
            <a:off x="7028505" y="4166595"/>
            <a:ext cx="1511064" cy="457968"/>
          </a:xfrm>
          <a:prstGeom prst="rect">
            <a:avLst/>
          </a:prstGeom>
          <a:solidFill>
            <a:srgbClr val="5C2D91"/>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Host Plugin</a:t>
            </a:r>
          </a:p>
        </p:txBody>
      </p:sp>
      <p:pic>
        <p:nvPicPr>
          <p:cNvPr id="100" name="Picture 99"/>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rot="11964589" flipH="1">
            <a:off x="8567897" y="3594204"/>
            <a:ext cx="432966" cy="843350"/>
          </a:xfrm>
          <a:prstGeom prst="rect">
            <a:avLst/>
          </a:prstGeom>
        </p:spPr>
      </p:pic>
      <p:sp>
        <p:nvSpPr>
          <p:cNvPr id="101" name="TextBox 100"/>
          <p:cNvSpPr txBox="1"/>
          <p:nvPr/>
        </p:nvSpPr>
        <p:spPr>
          <a:xfrm>
            <a:off x="2826123" y="1583824"/>
            <a:ext cx="8869605" cy="420762"/>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Extensions are deployed using the Azure Linux and Windows agents. </a:t>
            </a:r>
          </a:p>
        </p:txBody>
      </p:sp>
      <p:sp>
        <p:nvSpPr>
          <p:cNvPr id="102" name="Rectangle 101"/>
          <p:cNvSpPr/>
          <p:nvPr/>
        </p:nvSpPr>
        <p:spPr>
          <a:xfrm>
            <a:off x="2826122" y="2121220"/>
            <a:ext cx="8065372" cy="708899"/>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The Azure Linux </a:t>
            </a:r>
            <a:r>
              <a:rPr kumimoji="0" lang="en-US" sz="2081"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Agent</a:t>
            </a:r>
            <a:r>
              <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 is preloaded into Linux VM Images and the latest version is required for use with Azure Stack  </a:t>
            </a:r>
          </a:p>
        </p:txBody>
      </p:sp>
      <p:sp>
        <p:nvSpPr>
          <p:cNvPr id="103" name="Title 1"/>
          <p:cNvSpPr txBox="1">
            <a:spLocks/>
          </p:cNvSpPr>
          <p:nvPr/>
        </p:nvSpPr>
        <p:spPr>
          <a:xfrm>
            <a:off x="274639" y="295275"/>
            <a:ext cx="11889564" cy="917575"/>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Deploying VM Extensions</a:t>
            </a:r>
            <a:endPar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Tree>
    <p:extLst>
      <p:ext uri="{BB962C8B-B14F-4D97-AF65-F5344CB8AC3E}">
        <p14:creationId xmlns:p14="http://schemas.microsoft.com/office/powerpoint/2010/main" val="3803401659"/>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
          <p:cNvSpPr txBox="1">
            <a:spLocks/>
          </p:cNvSpPr>
          <p:nvPr/>
        </p:nvSpPr>
        <p:spPr>
          <a:xfrm>
            <a:off x="274639" y="295275"/>
            <a:ext cx="11889564" cy="917575"/>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rPr>
              <a:t>Curating Compute Content for your Azure Stack</a:t>
            </a:r>
            <a:endPar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29" name="Rectangle 28"/>
          <p:cNvSpPr/>
          <p:nvPr/>
        </p:nvSpPr>
        <p:spPr bwMode="auto">
          <a:xfrm>
            <a:off x="4650290" y="4907634"/>
            <a:ext cx="93260" cy="166874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Rectangle 29"/>
          <p:cNvSpPr/>
          <p:nvPr/>
        </p:nvSpPr>
        <p:spPr bwMode="auto">
          <a:xfrm>
            <a:off x="4668942" y="6483734"/>
            <a:ext cx="3077591" cy="9264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Rectangle 30"/>
          <p:cNvSpPr/>
          <p:nvPr/>
        </p:nvSpPr>
        <p:spPr bwMode="auto">
          <a:xfrm>
            <a:off x="7746533" y="4907634"/>
            <a:ext cx="74608" cy="166874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2" name="Picture 31"/>
          <p:cNvPicPr>
            <a:picLocks noChangeAspect="1"/>
          </p:cNvPicPr>
          <p:nvPr/>
        </p:nvPicPr>
        <p:blipFill>
          <a:blip r:embed="rId2"/>
          <a:stretch>
            <a:fillRect/>
          </a:stretch>
        </p:blipFill>
        <p:spPr>
          <a:xfrm>
            <a:off x="5087910" y="5267812"/>
            <a:ext cx="926444" cy="922155"/>
          </a:xfrm>
          <a:prstGeom prst="rect">
            <a:avLst/>
          </a:prstGeom>
        </p:spPr>
      </p:pic>
      <p:pic>
        <p:nvPicPr>
          <p:cNvPr id="33" name="Picture 32"/>
          <p:cNvPicPr>
            <a:picLocks noChangeAspect="1"/>
          </p:cNvPicPr>
          <p:nvPr/>
        </p:nvPicPr>
        <p:blipFill>
          <a:blip r:embed="rId3"/>
          <a:stretch>
            <a:fillRect/>
          </a:stretch>
        </p:blipFill>
        <p:spPr>
          <a:xfrm>
            <a:off x="6619200" y="5267812"/>
            <a:ext cx="926471" cy="821256"/>
          </a:xfrm>
          <a:prstGeom prst="rect">
            <a:avLst/>
          </a:prstGeom>
        </p:spPr>
      </p:pic>
      <p:sp>
        <p:nvSpPr>
          <p:cNvPr id="34" name="U-Turn Arrow 25"/>
          <p:cNvSpPr/>
          <p:nvPr/>
        </p:nvSpPr>
        <p:spPr bwMode="auto">
          <a:xfrm>
            <a:off x="4169208" y="4127812"/>
            <a:ext cx="1701675" cy="1183309"/>
          </a:xfrm>
          <a:prstGeom prst="uturnArrow">
            <a:avLst>
              <a:gd name="adj1" fmla="val 6250"/>
              <a:gd name="adj2" fmla="val 25000"/>
              <a:gd name="adj3" fmla="val 14843"/>
              <a:gd name="adj4" fmla="val 43750"/>
              <a:gd name="adj5" fmla="val 75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U-Turn Arrow 27"/>
          <p:cNvSpPr/>
          <p:nvPr/>
        </p:nvSpPr>
        <p:spPr bwMode="auto">
          <a:xfrm flipH="1">
            <a:off x="6619198" y="4121726"/>
            <a:ext cx="1728482" cy="1183309"/>
          </a:xfrm>
          <a:prstGeom prst="uturnArrow">
            <a:avLst>
              <a:gd name="adj1" fmla="val 6250"/>
              <a:gd name="adj2" fmla="val 25000"/>
              <a:gd name="adj3" fmla="val 14843"/>
              <a:gd name="adj4" fmla="val 43750"/>
              <a:gd name="adj5" fmla="val 75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Rectangle 35"/>
          <p:cNvSpPr/>
          <p:nvPr/>
        </p:nvSpPr>
        <p:spPr>
          <a:xfrm>
            <a:off x="8625167" y="3792147"/>
            <a:ext cx="6217356" cy="3119613"/>
          </a:xfrm>
          <a:prstGeom prst="rect">
            <a:avLst/>
          </a:prstGeom>
        </p:spPr>
        <p:txBody>
          <a:bodyPr>
            <a:spAutoFit/>
          </a:bodyPr>
          <a:lstStyle/>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err="1">
                <a:ln>
                  <a:noFill/>
                </a:ln>
                <a:solidFill>
                  <a:srgbClr val="FFFFFF"/>
                </a:solidFill>
                <a:effectLst/>
                <a:uLnTx/>
                <a:uFillTx/>
              </a:rPr>
              <a:t>VMAccessAgent</a:t>
            </a: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err="1">
                <a:ln>
                  <a:noFill/>
                </a:ln>
                <a:solidFill>
                  <a:srgbClr val="FFFFFF"/>
                </a:solidFill>
                <a:effectLst/>
                <a:uLnTx/>
                <a:uFillTx/>
              </a:rPr>
              <a:t>VMAccessForLinux</a:t>
            </a: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err="1">
                <a:ln>
                  <a:noFill/>
                </a:ln>
                <a:solidFill>
                  <a:srgbClr val="FFFFFF"/>
                </a:solidFill>
                <a:effectLst/>
                <a:uLnTx/>
                <a:uFillTx/>
              </a:rPr>
              <a:t>DockerExtension</a:t>
            </a: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rPr>
              <a:t>Desired State Configuration (DSC)</a:t>
            </a: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err="1">
                <a:ln>
                  <a:noFill/>
                </a:ln>
                <a:solidFill>
                  <a:srgbClr val="FFFFFF"/>
                </a:solidFill>
                <a:effectLst/>
                <a:uLnTx/>
                <a:uFillTx/>
              </a:rPr>
              <a:t>CustomScriptExtension</a:t>
            </a:r>
            <a:r>
              <a:rPr kumimoji="0" lang="en-US" sz="1836" b="0" i="0" u="none" strike="noStrike" kern="0" cap="none" spc="0" normalizeH="0" baseline="0" noProof="0" dirty="0">
                <a:ln>
                  <a:noFill/>
                </a:ln>
                <a:solidFill>
                  <a:srgbClr val="FFFFFF"/>
                </a:solidFill>
                <a:effectLst/>
                <a:uLnTx/>
                <a:uFillTx/>
              </a:rPr>
              <a:t> (Windows)</a:t>
            </a: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err="1">
                <a:ln>
                  <a:noFill/>
                </a:ln>
                <a:solidFill>
                  <a:srgbClr val="FFFFFF"/>
                </a:solidFill>
                <a:effectLst/>
                <a:uLnTx/>
                <a:uFillTx/>
              </a:rPr>
              <a:t>CustomScriptExtension</a:t>
            </a:r>
            <a:r>
              <a:rPr kumimoji="0" lang="en-US" sz="1836" b="0" i="0" u="none" strike="noStrike" kern="0" cap="none" spc="0" normalizeH="0" baseline="0" noProof="0" dirty="0">
                <a:ln>
                  <a:noFill/>
                </a:ln>
                <a:solidFill>
                  <a:srgbClr val="FFFFFF"/>
                </a:solidFill>
                <a:effectLst/>
                <a:uLnTx/>
                <a:uFillTx/>
              </a:rPr>
              <a:t> (Linux)</a:t>
            </a: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err="1">
                <a:ln>
                  <a:noFill/>
                </a:ln>
                <a:solidFill>
                  <a:srgbClr val="FFFFFF"/>
                </a:solidFill>
                <a:effectLst/>
                <a:uLnTx/>
                <a:uFillTx/>
              </a:rPr>
              <a:t>BGInfo</a:t>
            </a:r>
            <a:endParaRPr kumimoji="0" lang="en-US" sz="1836" b="0" i="0" u="none" strike="noStrike" kern="0" cap="none" spc="0" normalizeH="0" baseline="0" noProof="0" dirty="0">
              <a:ln>
                <a:noFill/>
              </a:ln>
              <a:solidFill>
                <a:srgbClr val="FFFFFF"/>
              </a:solidFill>
              <a:effectLst/>
              <a:uLnTx/>
              <a:uFillTx/>
            </a:endParaRPr>
          </a:p>
        </p:txBody>
      </p:sp>
      <p:sp>
        <p:nvSpPr>
          <p:cNvPr id="37" name="Rectangle 36"/>
          <p:cNvSpPr/>
          <p:nvPr/>
        </p:nvSpPr>
        <p:spPr>
          <a:xfrm>
            <a:off x="8054431" y="3274207"/>
            <a:ext cx="4120039" cy="463525"/>
          </a:xfrm>
          <a:prstGeom prst="rect">
            <a:avLst/>
          </a:prstGeom>
        </p:spPr>
        <p:txBody>
          <a:bodyPr wrap="none">
            <a:spAutoFit/>
          </a:bodyPr>
          <a:lstStyle/>
          <a:p>
            <a:pPr marL="0" marR="0" lvl="0" indent="0" defTabSz="932597" eaLnBrk="1" fontAlgn="auto" latinLnBrk="0" hangingPunct="1">
              <a:lnSpc>
                <a:spcPct val="150000"/>
              </a:lnSpc>
              <a:spcBef>
                <a:spcPts val="0"/>
              </a:spcBef>
              <a:spcAft>
                <a:spcPts val="0"/>
              </a:spcAft>
              <a:buClrTx/>
              <a:buSzTx/>
              <a:buFontTx/>
              <a:buNone/>
              <a:tabLst/>
              <a:defRPr/>
            </a:pPr>
            <a:r>
              <a:rPr kumimoji="0" lang="en-US" sz="1836" b="1" i="0" u="none" strike="noStrike" kern="0" cap="none" spc="0" normalizeH="0" baseline="0" noProof="0" dirty="0">
                <a:ln>
                  <a:noFill/>
                </a:ln>
                <a:solidFill>
                  <a:srgbClr val="FFFFFF"/>
                </a:solidFill>
                <a:effectLst/>
                <a:uLnTx/>
                <a:uFillTx/>
              </a:rPr>
              <a:t>Sample Azure Stack VM Extensions:</a:t>
            </a:r>
          </a:p>
        </p:txBody>
      </p:sp>
      <p:sp>
        <p:nvSpPr>
          <p:cNvPr id="38" name="Rectangle 37"/>
          <p:cNvSpPr/>
          <p:nvPr/>
        </p:nvSpPr>
        <p:spPr>
          <a:xfrm>
            <a:off x="275481" y="1219928"/>
            <a:ext cx="11653013" cy="2352439"/>
          </a:xfrm>
          <a:prstGeom prst="rect">
            <a:avLst/>
          </a:prstGeom>
        </p:spPr>
        <p:txBody>
          <a:bodyPr wrap="square">
            <a:spAutoFit/>
          </a:bodyPr>
          <a:lstStyle/>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CRP will expose administrative UI and APIs to facilitate access to the VM image and extension repositories</a:t>
            </a:r>
          </a:p>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endParaRPr>
          </a:p>
          <a:p>
            <a:pPr marL="291436" lvl="0" indent="-291436" defTabSz="932597">
              <a:buFont typeface="Wingdings" panose="05000000000000000000" pitchFamily="2" charset="2"/>
              <a:buChar char="§"/>
              <a:defRPr/>
            </a:pPr>
            <a:r>
              <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This will enable making </a:t>
            </a:r>
            <a:r>
              <a:rPr lang="en-US" sz="1836" kern="0" dirty="0">
                <a:solidFill>
                  <a:srgbClr val="FFFFFF"/>
                </a:solidFill>
                <a:latin typeface="Segoe UI Semilight" panose="020B0402040204020203" pitchFamily="34" charset="0"/>
                <a:cs typeface="Segoe UI Semilight" panose="020B0402040204020203" pitchFamily="34" charset="0"/>
              </a:rPr>
              <a:t>specialized images available </a:t>
            </a:r>
            <a:r>
              <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i.e. “Contoso’s golden image” to your Azure Stack tenants</a:t>
            </a:r>
          </a:p>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endParaRPr>
          </a:p>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36" b="0" i="0" u="none" strike="noStrike" kern="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rPr>
              <a:t>This is the core functionality that is used to deliver Marketplace syndication</a:t>
            </a:r>
          </a:p>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36"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endParaRPr>
          </a:p>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36"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endParaRPr>
          </a:p>
          <a:p>
            <a:pPr marL="291436" marR="0" lvl="0" indent="-291436"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36"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endParaRPr>
          </a:p>
        </p:txBody>
      </p:sp>
      <p:sp>
        <p:nvSpPr>
          <p:cNvPr id="39" name="Rectangle 38"/>
          <p:cNvSpPr/>
          <p:nvPr/>
        </p:nvSpPr>
        <p:spPr>
          <a:xfrm>
            <a:off x="383566" y="4099046"/>
            <a:ext cx="3736920" cy="463525"/>
          </a:xfrm>
          <a:prstGeom prst="rect">
            <a:avLst/>
          </a:prstGeom>
        </p:spPr>
        <p:txBody>
          <a:bodyPr wrap="none">
            <a:spAutoFit/>
          </a:bodyPr>
          <a:lstStyle/>
          <a:p>
            <a:pPr marL="0" marR="0" lvl="0" indent="0" defTabSz="932597" eaLnBrk="1" fontAlgn="auto" latinLnBrk="0" hangingPunct="1">
              <a:lnSpc>
                <a:spcPct val="150000"/>
              </a:lnSpc>
              <a:spcBef>
                <a:spcPts val="0"/>
              </a:spcBef>
              <a:spcAft>
                <a:spcPts val="0"/>
              </a:spcAft>
              <a:buClrTx/>
              <a:buSzTx/>
              <a:buFontTx/>
              <a:buNone/>
              <a:tabLst/>
              <a:defRPr/>
            </a:pPr>
            <a:r>
              <a:rPr kumimoji="0" lang="en-US" sz="1836" b="1" i="0" u="none" strike="noStrike" kern="0" cap="none" spc="0" normalizeH="0" baseline="0" noProof="0" dirty="0">
                <a:ln>
                  <a:noFill/>
                </a:ln>
                <a:solidFill>
                  <a:srgbClr val="FFFFFF"/>
                </a:solidFill>
                <a:effectLst/>
                <a:uLnTx/>
                <a:uFillTx/>
              </a:rPr>
              <a:t>Sample Azure Stack VM Images:</a:t>
            </a:r>
          </a:p>
        </p:txBody>
      </p:sp>
      <p:sp>
        <p:nvSpPr>
          <p:cNvPr id="40" name="Rectangle 39"/>
          <p:cNvSpPr/>
          <p:nvPr/>
        </p:nvSpPr>
        <p:spPr>
          <a:xfrm>
            <a:off x="401842" y="4710275"/>
            <a:ext cx="6217356" cy="958583"/>
          </a:xfrm>
          <a:prstGeom prst="rect">
            <a:avLst/>
          </a:prstGeom>
        </p:spPr>
        <p:txBody>
          <a:bodyPr>
            <a:spAutoFit/>
          </a:bodyPr>
          <a:lstStyle/>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rPr>
              <a:t>Canonical Ubuntu Server 14.04</a:t>
            </a:r>
          </a:p>
          <a:p>
            <a:pPr marL="0" marR="0" lvl="0" indent="0" defTabSz="932597" eaLnBrk="1" fontAlgn="auto" latinLnBrk="0" hangingPunct="1">
              <a:lnSpc>
                <a:spcPct val="15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rPr>
              <a:t>Windows Server 2012 R2</a:t>
            </a:r>
          </a:p>
        </p:txBody>
      </p:sp>
    </p:spTree>
    <p:extLst>
      <p:ext uri="{BB962C8B-B14F-4D97-AF65-F5344CB8AC3E}">
        <p14:creationId xmlns:p14="http://schemas.microsoft.com/office/powerpoint/2010/main" val="3661661194"/>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10149793" cy="2179058"/>
          </a:xfrm>
        </p:spPr>
        <p:txBody>
          <a:bodyPr/>
          <a:lstStyle/>
          <a:p>
            <a:r>
              <a:rPr lang="en-US" dirty="0"/>
              <a:t>Compute Services in Azure Stack: Demo</a:t>
            </a:r>
          </a:p>
        </p:txBody>
      </p:sp>
      <p:sp>
        <p:nvSpPr>
          <p:cNvPr id="4" name="Text Placeholder 3"/>
          <p:cNvSpPr>
            <a:spLocks noGrp="1"/>
          </p:cNvSpPr>
          <p:nvPr>
            <p:ph type="body" sz="quarter" idx="12"/>
          </p:nvPr>
        </p:nvSpPr>
        <p:spPr/>
        <p:txBody>
          <a:bodyPr/>
          <a:lstStyle/>
          <a:p>
            <a:r>
              <a:rPr lang="en-US" dirty="0"/>
              <a:t>Scott</a:t>
            </a:r>
          </a:p>
        </p:txBody>
      </p:sp>
    </p:spTree>
    <p:extLst>
      <p:ext uri="{BB962C8B-B14F-4D97-AF65-F5344CB8AC3E}">
        <p14:creationId xmlns:p14="http://schemas.microsoft.com/office/powerpoint/2010/main" val="41634561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14" name="Title 1"/>
          <p:cNvSpPr txBox="1">
            <a:spLocks/>
          </p:cNvSpPr>
          <p:nvPr/>
        </p:nvSpPr>
        <p:spPr>
          <a:xfrm>
            <a:off x="199291" y="144938"/>
            <a:ext cx="10699233" cy="813571"/>
          </a:xfrm>
          <a:prstGeom prst="rect">
            <a:avLst/>
          </a:prstGeom>
        </p:spPr>
        <p:txBody>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endParaRPr kumimoji="0" lang="en-US" sz="3999" b="0" i="0" u="none" strike="noStrike" kern="1200" cap="none" spc="-102" normalizeH="0" baseline="0" noProof="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sp>
        <p:nvSpPr>
          <p:cNvPr id="15" name="Rectangle 14"/>
          <p:cNvSpPr/>
          <p:nvPr/>
        </p:nvSpPr>
        <p:spPr>
          <a:xfrm>
            <a:off x="406536" y="1696216"/>
            <a:ext cx="11915072" cy="5568780"/>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836" b="1" i="0" u="none" strike="noStrike" kern="0" cap="none" spc="0" normalizeH="0" baseline="0" noProof="0" dirty="0">
                <a:ln>
                  <a:noFill/>
                </a:ln>
                <a:solidFill>
                  <a:srgbClr val="FFFFFF"/>
                </a:solidFill>
                <a:effectLst/>
                <a:uLnTx/>
                <a:uFillTx/>
              </a:rPr>
              <a:t>VM functionality:</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Generalize and Capture VM</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Stop and deallocate VM</a:t>
            </a: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1836" b="1" i="0" u="none" strike="noStrike" kern="0" cap="none" spc="0" normalizeH="0" baseline="0" noProof="0" dirty="0">
                <a:ln>
                  <a:noFill/>
                </a:ln>
                <a:solidFill>
                  <a:srgbClr val="FFFFFF"/>
                </a:solidFill>
                <a:effectLst/>
                <a:uLnTx/>
                <a:uFillTx/>
              </a:rPr>
              <a:t>Template Consistency:</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Custom Data field in </a:t>
            </a:r>
            <a:r>
              <a:rPr kumimoji="0" lang="en-US" sz="1836" b="0" i="0" u="none" strike="noStrike" kern="0" cap="none" spc="0" normalizeH="0" baseline="0" noProof="0" dirty="0" err="1">
                <a:ln>
                  <a:noFill/>
                </a:ln>
                <a:solidFill>
                  <a:srgbClr val="FFFFFF"/>
                </a:solidFill>
                <a:effectLst/>
                <a:uLnTx/>
                <a:uFillTx/>
              </a:rPr>
              <a:t>OSProfile</a:t>
            </a:r>
            <a:endParaRPr kumimoji="0" lang="en-US" sz="1836" b="0" i="0" u="none" strike="noStrike" kern="0" cap="none" spc="0" normalizeH="0" baseline="0" noProof="0" dirty="0">
              <a:ln>
                <a:noFill/>
              </a:ln>
              <a:solidFill>
                <a:srgbClr val="FFFFFF"/>
              </a:solidFill>
              <a:effectLst/>
              <a:uLnTx/>
              <a:uFillTx/>
            </a:endParaRP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Secrets field in the </a:t>
            </a:r>
            <a:r>
              <a:rPr kumimoji="0" lang="en-US" sz="1836" b="0" i="0" u="none" strike="noStrike" kern="0" cap="none" spc="0" normalizeH="0" baseline="0" noProof="0" dirty="0" err="1">
                <a:ln>
                  <a:noFill/>
                </a:ln>
                <a:solidFill>
                  <a:srgbClr val="FFFFFF"/>
                </a:solidFill>
                <a:effectLst/>
                <a:uLnTx/>
                <a:uFillTx/>
              </a:rPr>
              <a:t>OSProfile</a:t>
            </a: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1836" b="1" i="0" u="none" strike="noStrike" kern="0" cap="none" spc="0" normalizeH="0" baseline="0" noProof="0" dirty="0">
                <a:ln>
                  <a:noFill/>
                </a:ln>
                <a:solidFill>
                  <a:srgbClr val="FFFFFF"/>
                </a:solidFill>
                <a:effectLst/>
                <a:uLnTx/>
                <a:uFillTx/>
              </a:rPr>
              <a:t>Tenant Self-Service Diagnostics: </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VM redeployment</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Serial output in the </a:t>
            </a:r>
            <a:r>
              <a:rPr kumimoji="0" lang="en-US" sz="1836" b="0" i="0" u="none" strike="noStrike" kern="0" cap="none" spc="0" normalizeH="0" baseline="0" noProof="0" dirty="0" err="1">
                <a:ln>
                  <a:noFill/>
                </a:ln>
                <a:solidFill>
                  <a:srgbClr val="FFFFFF"/>
                </a:solidFill>
                <a:effectLst/>
                <a:uLnTx/>
                <a:uFillTx/>
              </a:rPr>
              <a:t>DiagnosticsProfile</a:t>
            </a: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1836" b="1" i="0" u="none" strike="noStrike" kern="0" cap="none" spc="0" normalizeH="0" baseline="0" noProof="0" dirty="0">
                <a:ln>
                  <a:noFill/>
                </a:ln>
                <a:solidFill>
                  <a:srgbClr val="FFFFFF"/>
                </a:solidFill>
                <a:effectLst/>
                <a:uLnTx/>
                <a:uFillTx/>
              </a:rPr>
              <a:t>Other:</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List extensions and images </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Azure Hybrid Use Benefit</a:t>
            </a: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36" b="0" i="0" u="none" strike="noStrike" kern="0" cap="none" spc="0" normalizeH="0" baseline="0" noProof="0" dirty="0">
              <a:ln>
                <a:noFill/>
              </a:ln>
              <a:solidFill>
                <a:srgbClr val="FFFFFF"/>
              </a:solidFill>
              <a:effectLst/>
              <a:uLnTx/>
              <a:uFillTx/>
            </a:endParaRP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36" b="0" i="0" u="none" strike="noStrike" kern="0" cap="none" spc="0" normalizeH="0" baseline="0" noProof="0" dirty="0">
              <a:ln>
                <a:noFill/>
              </a:ln>
              <a:solidFill>
                <a:srgbClr val="FFFFFF"/>
              </a:solidFill>
              <a:effectLst/>
              <a:uLnTx/>
              <a:uFillTx/>
            </a:endParaRPr>
          </a:p>
        </p:txBody>
      </p:sp>
      <p:sp>
        <p:nvSpPr>
          <p:cNvPr id="16" name="Rectangle 15"/>
          <p:cNvSpPr/>
          <p:nvPr/>
        </p:nvSpPr>
        <p:spPr bwMode="auto">
          <a:xfrm>
            <a:off x="406536" y="1062372"/>
            <a:ext cx="5688880" cy="521462"/>
          </a:xfrm>
          <a:prstGeom prst="rect">
            <a:avLst/>
          </a:prstGeom>
          <a:solidFill>
            <a:srgbClr val="D83B01"/>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bold" panose="020B0702040204020203" pitchFamily="34" charset="0"/>
                <a:ea typeface="+mn-ea"/>
                <a:cs typeface="Segoe UI Semibold" panose="020B0702040204020203" pitchFamily="34" charset="0"/>
              </a:rPr>
              <a:t>Tenant Features: Adding more Azure </a:t>
            </a:r>
            <a:endPar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endParaRPr>
          </a:p>
        </p:txBody>
      </p:sp>
      <p:sp>
        <p:nvSpPr>
          <p:cNvPr id="17" name="Rectangle 16"/>
          <p:cNvSpPr/>
          <p:nvPr/>
        </p:nvSpPr>
        <p:spPr bwMode="auto">
          <a:xfrm>
            <a:off x="6484750" y="1077962"/>
            <a:ext cx="5688880" cy="521463"/>
          </a:xfrm>
          <a:prstGeom prst="rect">
            <a:avLst/>
          </a:prstGeom>
          <a:solidFill>
            <a:srgbClr val="D83B01"/>
          </a:solidFill>
          <a:ln w="10795" cap="flat" cmpd="sng" algn="ctr">
            <a:noFill/>
            <a:prstDash val="solid"/>
            <a:headEnd type="none" w="med" len="med"/>
            <a:tailEnd type="none" w="med" len="med"/>
          </a:ln>
          <a:effectLst/>
        </p:spPr>
        <p:txBody>
          <a:bodyPr vert="horz" wrap="square" lIns="95099" tIns="47550" rIns="95099" bIns="47550" numCol="1" rtlCol="0" anchor="ctr" anchorCtr="0" compatLnSpc="1">
            <a:prstTxWarp prst="textNoShape">
              <a:avLst/>
            </a:prstTxWarp>
          </a:bodyPr>
          <a:lstStyle/>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r>
              <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bold" panose="020B0702040204020203" pitchFamily="34" charset="0"/>
                <a:ea typeface="+mn-ea"/>
                <a:cs typeface="Segoe UI Semibold" panose="020B0702040204020203" pitchFamily="34" charset="0"/>
              </a:rPr>
              <a:t>Administrative Features</a:t>
            </a:r>
            <a:endParaRPr kumimoji="0" lang="en-US" sz="1526" b="0" i="0" u="none" strike="noStrike" kern="0" cap="none" spc="0" normalizeH="0" baseline="0" noProof="0" dirty="0">
              <a:ln>
                <a:noFill/>
              </a:ln>
              <a:solidFill>
                <a:srgbClr val="00B050"/>
              </a:solidFill>
              <a:effectLst/>
              <a:uLnTx/>
              <a:uFillTx/>
              <a:latin typeface="Segoe UI Semilight" panose="020B0402040204020203" pitchFamily="34" charset="0"/>
              <a:ea typeface="+mn-ea"/>
              <a:cs typeface="Segoe UI Semilight" panose="020B0402040204020203" pitchFamily="34" charset="0"/>
            </a:endParaRPr>
          </a:p>
          <a:p>
            <a:pPr marL="0" marR="0" lvl="0" indent="0" algn="ctr" defTabSz="932597" eaLnBrk="1" fontAlgn="auto" latinLnBrk="0" hangingPunct="1">
              <a:lnSpc>
                <a:spcPct val="100000"/>
              </a:lnSpc>
              <a:spcBef>
                <a:spcPts val="0"/>
              </a:spcBef>
              <a:spcAft>
                <a:spcPts val="612"/>
              </a:spcAft>
              <a:buClrTx/>
              <a:buSzTx/>
              <a:buFontTx/>
              <a:buNone/>
              <a:tabLst/>
              <a:defRPr/>
            </a:pPr>
            <a:endParaRPr kumimoji="0" lang="en-US" sz="1526"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Semilight" panose="020B0402040204020203" pitchFamily="34" charset="0"/>
              <a:ea typeface="+mn-ea"/>
              <a:cs typeface="Segoe UI Semilight" panose="020B0402040204020203" pitchFamily="34" charset="0"/>
            </a:endParaRPr>
          </a:p>
        </p:txBody>
      </p:sp>
      <p:sp>
        <p:nvSpPr>
          <p:cNvPr id="18" name="Rectangle 17"/>
          <p:cNvSpPr/>
          <p:nvPr/>
        </p:nvSpPr>
        <p:spPr>
          <a:xfrm>
            <a:off x="6484750" y="1841935"/>
            <a:ext cx="5863674" cy="1504899"/>
          </a:xfrm>
          <a:prstGeom prst="rect">
            <a:avLst/>
          </a:prstGeom>
        </p:spPr>
        <p:txBody>
          <a:bodyPr wrap="square">
            <a:spAutoFit/>
          </a:bodyPr>
          <a:lstStyle/>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New Compute Controller enhances reliability at the infrastructure layer</a:t>
            </a:r>
          </a:p>
          <a:p>
            <a:pPr marL="291436" marR="0" lvl="0"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Admin Experience and APIs for managing:</a:t>
            </a:r>
          </a:p>
          <a:p>
            <a:pPr marL="757735" marR="0" lvl="1"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Quotas</a:t>
            </a:r>
          </a:p>
          <a:p>
            <a:pPr marL="757735" marR="0" lvl="1" indent="-291436" defTabSz="932597"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36" b="0" i="0" u="none" strike="noStrike" kern="0" cap="none" spc="0" normalizeH="0" baseline="0" noProof="0" dirty="0">
                <a:ln>
                  <a:noFill/>
                </a:ln>
                <a:solidFill>
                  <a:srgbClr val="FFFFFF"/>
                </a:solidFill>
                <a:effectLst/>
                <a:uLnTx/>
                <a:uFillTx/>
              </a:rPr>
              <a:t>VM Images</a:t>
            </a:r>
          </a:p>
        </p:txBody>
      </p:sp>
      <p:sp>
        <p:nvSpPr>
          <p:cNvPr id="19" name="Title 2"/>
          <p:cNvSpPr txBox="1">
            <a:spLocks/>
          </p:cNvSpPr>
          <p:nvPr/>
        </p:nvSpPr>
        <p:spPr>
          <a:xfrm>
            <a:off x="275481" y="295275"/>
            <a:ext cx="11887878" cy="587371"/>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387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3876"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rPr>
              <a:t>Compute Features available in TP2</a:t>
            </a:r>
          </a:p>
        </p:txBody>
      </p:sp>
    </p:spTree>
    <p:extLst>
      <p:ext uri="{BB962C8B-B14F-4D97-AF65-F5344CB8AC3E}">
        <p14:creationId xmlns:p14="http://schemas.microsoft.com/office/powerpoint/2010/main" val="3455832819"/>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8229599" cy="1181862"/>
          </a:xfrm>
        </p:spPr>
        <p:txBody>
          <a:bodyPr/>
          <a:lstStyle/>
          <a:p>
            <a:r>
              <a:rPr lang="en-US" dirty="0"/>
              <a:t>Conclusion</a:t>
            </a:r>
          </a:p>
        </p:txBody>
      </p:sp>
    </p:spTree>
    <p:extLst>
      <p:ext uri="{BB962C8B-B14F-4D97-AF65-F5344CB8AC3E}">
        <p14:creationId xmlns:p14="http://schemas.microsoft.com/office/powerpoint/2010/main" val="14291992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To summarize… </a:t>
            </a:r>
          </a:p>
        </p:txBody>
      </p:sp>
      <p:sp>
        <p:nvSpPr>
          <p:cNvPr id="3" name="Text Placeholder 2"/>
          <p:cNvSpPr>
            <a:spLocks noGrp="1"/>
          </p:cNvSpPr>
          <p:nvPr>
            <p:ph type="body" sz="quarter" idx="10"/>
          </p:nvPr>
        </p:nvSpPr>
        <p:spPr>
          <a:xfrm>
            <a:off x="274638" y="1212850"/>
            <a:ext cx="11887200" cy="5210460"/>
          </a:xfrm>
        </p:spPr>
        <p:txBody>
          <a:bodyPr/>
          <a:lstStyle/>
          <a:p>
            <a:r>
              <a:rPr lang="en-US" dirty="0"/>
              <a:t>Azure Stack IaaS is the collection of foundational services on which all other PaaS services build</a:t>
            </a:r>
          </a:p>
          <a:p>
            <a:endParaRPr lang="en-US" dirty="0"/>
          </a:p>
          <a:p>
            <a:r>
              <a:rPr lang="en-US" dirty="0"/>
              <a:t>IaaS resources in Azure Stack are provisioned &amp; managed via Azure-consistent tools, SDK and Portal</a:t>
            </a:r>
          </a:p>
          <a:p>
            <a:endParaRPr lang="en-US" dirty="0"/>
          </a:p>
          <a:p>
            <a:r>
              <a:rPr lang="en-US" dirty="0"/>
              <a:t>IaaS cloud service design in Azure Stack builds on &amp; extends SDDC platform capabilities of WS2016</a:t>
            </a:r>
          </a:p>
        </p:txBody>
      </p:sp>
    </p:spTree>
    <p:extLst>
      <p:ext uri="{BB962C8B-B14F-4D97-AF65-F5344CB8AC3E}">
        <p14:creationId xmlns:p14="http://schemas.microsoft.com/office/powerpoint/2010/main" val="40835301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77777"/>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77777"/>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1834" y="29638"/>
            <a:ext cx="11889564" cy="917575"/>
          </a:xfrm>
        </p:spPr>
        <p:txBody>
          <a:bodyPr/>
          <a:lstStyle/>
          <a:p>
            <a:r>
              <a:rPr lang="en-US" sz="3200" dirty="0"/>
              <a:t>Azure infrastructure is hyper-scale</a:t>
            </a:r>
          </a:p>
        </p:txBody>
      </p:sp>
      <p:grpSp>
        <p:nvGrpSpPr>
          <p:cNvPr id="6" name="Group 5"/>
          <p:cNvGrpSpPr/>
          <p:nvPr/>
        </p:nvGrpSpPr>
        <p:grpSpPr>
          <a:xfrm>
            <a:off x="274702" y="969983"/>
            <a:ext cx="2114661" cy="1828662"/>
            <a:chOff x="457580" y="973853"/>
            <a:chExt cx="2114661" cy="1828662"/>
          </a:xfrm>
        </p:grpSpPr>
        <p:pic>
          <p:nvPicPr>
            <p:cNvPr id="89" name="Picture 88"/>
            <p:cNvPicPr>
              <a:picLocks noChangeAspect="1"/>
            </p:cNvPicPr>
            <p:nvPr/>
          </p:nvPicPr>
          <p:blipFill>
            <a:blip r:embed="rId3"/>
            <a:stretch>
              <a:fillRect/>
            </a:stretch>
          </p:blipFill>
          <p:spPr>
            <a:xfrm>
              <a:off x="457580" y="973853"/>
              <a:ext cx="2114661" cy="1828662"/>
            </a:xfrm>
            <a:prstGeom prst="rect">
              <a:avLst/>
            </a:prstGeom>
          </p:spPr>
        </p:pic>
        <p:sp>
          <p:nvSpPr>
            <p:cNvPr id="90" name="Rectangle 89"/>
            <p:cNvSpPr/>
            <p:nvPr/>
          </p:nvSpPr>
          <p:spPr>
            <a:xfrm>
              <a:off x="903753" y="1720726"/>
              <a:ext cx="1215654" cy="336759"/>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FC Cluster</a:t>
              </a:r>
            </a:p>
          </p:txBody>
        </p:sp>
      </p:grpSp>
      <p:grpSp>
        <p:nvGrpSpPr>
          <p:cNvPr id="93" name="Group 92"/>
          <p:cNvGrpSpPr/>
          <p:nvPr/>
        </p:nvGrpSpPr>
        <p:grpSpPr>
          <a:xfrm>
            <a:off x="1865959" y="1884314"/>
            <a:ext cx="2114661" cy="1828662"/>
            <a:chOff x="457580" y="973853"/>
            <a:chExt cx="2114661" cy="1828662"/>
          </a:xfrm>
        </p:grpSpPr>
        <p:pic>
          <p:nvPicPr>
            <p:cNvPr id="94" name="Picture 93"/>
            <p:cNvPicPr>
              <a:picLocks noChangeAspect="1"/>
            </p:cNvPicPr>
            <p:nvPr/>
          </p:nvPicPr>
          <p:blipFill>
            <a:blip r:embed="rId3"/>
            <a:stretch>
              <a:fillRect/>
            </a:stretch>
          </p:blipFill>
          <p:spPr>
            <a:xfrm>
              <a:off x="457580" y="973853"/>
              <a:ext cx="2114661" cy="1828662"/>
            </a:xfrm>
            <a:prstGeom prst="rect">
              <a:avLst/>
            </a:prstGeom>
          </p:spPr>
        </p:pic>
        <p:sp>
          <p:nvSpPr>
            <p:cNvPr id="95" name="Rectangle 94"/>
            <p:cNvSpPr/>
            <p:nvPr/>
          </p:nvSpPr>
          <p:spPr>
            <a:xfrm>
              <a:off x="481101" y="1499070"/>
              <a:ext cx="2067617"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Reporting/</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Metadata Services</a:t>
              </a:r>
            </a:p>
          </p:txBody>
        </p:sp>
      </p:grpSp>
      <p:grpSp>
        <p:nvGrpSpPr>
          <p:cNvPr id="96" name="Group 95"/>
          <p:cNvGrpSpPr/>
          <p:nvPr/>
        </p:nvGrpSpPr>
        <p:grpSpPr>
          <a:xfrm>
            <a:off x="271371" y="2798645"/>
            <a:ext cx="2114661" cy="1828662"/>
            <a:chOff x="457580" y="973853"/>
            <a:chExt cx="2114661" cy="1828662"/>
          </a:xfrm>
        </p:grpSpPr>
        <p:pic>
          <p:nvPicPr>
            <p:cNvPr id="97" name="Picture 96"/>
            <p:cNvPicPr>
              <a:picLocks noChangeAspect="1"/>
            </p:cNvPicPr>
            <p:nvPr/>
          </p:nvPicPr>
          <p:blipFill>
            <a:blip r:embed="rId3"/>
            <a:stretch>
              <a:fillRect/>
            </a:stretch>
          </p:blipFill>
          <p:spPr>
            <a:xfrm>
              <a:off x="457580" y="973853"/>
              <a:ext cx="2114661" cy="1828662"/>
            </a:xfrm>
            <a:prstGeom prst="rect">
              <a:avLst/>
            </a:prstGeom>
          </p:spPr>
        </p:pic>
        <p:sp>
          <p:nvSpPr>
            <p:cNvPr id="98" name="Rectangle 97"/>
            <p:cNvSpPr/>
            <p:nvPr/>
          </p:nvSpPr>
          <p:spPr>
            <a:xfrm>
              <a:off x="475563" y="1720726"/>
              <a:ext cx="2072041" cy="530658"/>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Front End Services</a:t>
              </a:r>
            </a:p>
            <a:p>
              <a:pPr algn="ctr" defTabSz="913741">
                <a:lnSpc>
                  <a:spcPct val="90000"/>
                </a:lnSpc>
                <a:defRPr/>
              </a:pPr>
              <a:r>
                <a:rPr lang="en-US" sz="1400" dirty="0">
                  <a:solidFill>
                    <a:srgbClr val="002050"/>
                  </a:solidFill>
                  <a:latin typeface="Segoe UI Semibold" panose="020B0702040204020203" pitchFamily="34" charset="0"/>
                  <a:cs typeface="Segoe UI Semibold" panose="020B0702040204020203" pitchFamily="34" charset="0"/>
                </a:rPr>
                <a:t>Portal/ARM/RDFE</a:t>
              </a:r>
            </a:p>
          </p:txBody>
        </p:sp>
      </p:grpSp>
      <p:grpSp>
        <p:nvGrpSpPr>
          <p:cNvPr id="110" name="Group 109"/>
          <p:cNvGrpSpPr/>
          <p:nvPr/>
        </p:nvGrpSpPr>
        <p:grpSpPr>
          <a:xfrm>
            <a:off x="1865959" y="3712976"/>
            <a:ext cx="2114661" cy="1828662"/>
            <a:chOff x="457580" y="973853"/>
            <a:chExt cx="2114661" cy="1828662"/>
          </a:xfrm>
        </p:grpSpPr>
        <p:pic>
          <p:nvPicPr>
            <p:cNvPr id="111" name="Picture 110"/>
            <p:cNvPicPr>
              <a:picLocks noChangeAspect="1"/>
            </p:cNvPicPr>
            <p:nvPr/>
          </p:nvPicPr>
          <p:blipFill>
            <a:blip r:embed="rId3"/>
            <a:stretch>
              <a:fillRect/>
            </a:stretch>
          </p:blipFill>
          <p:spPr>
            <a:xfrm>
              <a:off x="457580" y="973853"/>
              <a:ext cx="2114661" cy="1828662"/>
            </a:xfrm>
            <a:prstGeom prst="rect">
              <a:avLst/>
            </a:prstGeom>
          </p:spPr>
        </p:pic>
        <p:sp>
          <p:nvSpPr>
            <p:cNvPr id="112" name="Rectangle 111"/>
            <p:cNvSpPr/>
            <p:nvPr/>
          </p:nvSpPr>
          <p:spPr>
            <a:xfrm>
              <a:off x="726266" y="1499070"/>
              <a:ext cx="1577291"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DNS</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Infrastructure</a:t>
              </a:r>
            </a:p>
          </p:txBody>
        </p:sp>
      </p:grpSp>
      <p:grpSp>
        <p:nvGrpSpPr>
          <p:cNvPr id="113" name="Group 112"/>
          <p:cNvGrpSpPr/>
          <p:nvPr/>
        </p:nvGrpSpPr>
        <p:grpSpPr>
          <a:xfrm>
            <a:off x="3457216" y="2798645"/>
            <a:ext cx="2114661" cy="1828662"/>
            <a:chOff x="457580" y="973853"/>
            <a:chExt cx="2114661" cy="1828662"/>
          </a:xfrm>
        </p:grpSpPr>
        <p:pic>
          <p:nvPicPr>
            <p:cNvPr id="114" name="Picture 113"/>
            <p:cNvPicPr>
              <a:picLocks noChangeAspect="1"/>
            </p:cNvPicPr>
            <p:nvPr/>
          </p:nvPicPr>
          <p:blipFill>
            <a:blip r:embed="rId3"/>
            <a:stretch>
              <a:fillRect/>
            </a:stretch>
          </p:blipFill>
          <p:spPr>
            <a:xfrm>
              <a:off x="457580" y="973853"/>
              <a:ext cx="2114661" cy="1828662"/>
            </a:xfrm>
            <a:prstGeom prst="rect">
              <a:avLst/>
            </a:prstGeom>
          </p:spPr>
        </p:pic>
        <p:sp>
          <p:nvSpPr>
            <p:cNvPr id="115" name="Rectangle 114"/>
            <p:cNvSpPr/>
            <p:nvPr/>
          </p:nvSpPr>
          <p:spPr>
            <a:xfrm>
              <a:off x="950368" y="1499070"/>
              <a:ext cx="1129091"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Compute</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Cluster</a:t>
              </a:r>
            </a:p>
          </p:txBody>
        </p:sp>
      </p:grpSp>
      <p:grpSp>
        <p:nvGrpSpPr>
          <p:cNvPr id="117" name="Group 116"/>
          <p:cNvGrpSpPr/>
          <p:nvPr/>
        </p:nvGrpSpPr>
        <p:grpSpPr>
          <a:xfrm>
            <a:off x="3457216" y="969983"/>
            <a:ext cx="2114661" cy="1828662"/>
            <a:chOff x="457580" y="973853"/>
            <a:chExt cx="2114661" cy="1828662"/>
          </a:xfrm>
        </p:grpSpPr>
        <p:pic>
          <p:nvPicPr>
            <p:cNvPr id="118" name="Picture 117"/>
            <p:cNvPicPr>
              <a:picLocks noChangeAspect="1"/>
            </p:cNvPicPr>
            <p:nvPr/>
          </p:nvPicPr>
          <p:blipFill>
            <a:blip r:embed="rId3"/>
            <a:stretch>
              <a:fillRect/>
            </a:stretch>
          </p:blipFill>
          <p:spPr>
            <a:xfrm>
              <a:off x="457580" y="973853"/>
              <a:ext cx="2114661" cy="1828662"/>
            </a:xfrm>
            <a:prstGeom prst="rect">
              <a:avLst/>
            </a:prstGeom>
          </p:spPr>
        </p:pic>
        <p:sp>
          <p:nvSpPr>
            <p:cNvPr id="119" name="Rectangle 118"/>
            <p:cNvSpPr/>
            <p:nvPr/>
          </p:nvSpPr>
          <p:spPr>
            <a:xfrm>
              <a:off x="1027376" y="1499070"/>
              <a:ext cx="975075"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Storage</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Cluster</a:t>
              </a:r>
            </a:p>
          </p:txBody>
        </p:sp>
      </p:grpSp>
      <p:grpSp>
        <p:nvGrpSpPr>
          <p:cNvPr id="120" name="Group 119"/>
          <p:cNvGrpSpPr/>
          <p:nvPr/>
        </p:nvGrpSpPr>
        <p:grpSpPr>
          <a:xfrm>
            <a:off x="271371" y="4627307"/>
            <a:ext cx="2114661" cy="1828662"/>
            <a:chOff x="457580" y="973853"/>
            <a:chExt cx="2114661" cy="1828662"/>
          </a:xfrm>
        </p:grpSpPr>
        <p:pic>
          <p:nvPicPr>
            <p:cNvPr id="121" name="Picture 120"/>
            <p:cNvPicPr>
              <a:picLocks noChangeAspect="1"/>
            </p:cNvPicPr>
            <p:nvPr/>
          </p:nvPicPr>
          <p:blipFill>
            <a:blip r:embed="rId3"/>
            <a:stretch>
              <a:fillRect/>
            </a:stretch>
          </p:blipFill>
          <p:spPr>
            <a:xfrm>
              <a:off x="457580" y="973853"/>
              <a:ext cx="2114661" cy="1828662"/>
            </a:xfrm>
            <a:prstGeom prst="rect">
              <a:avLst/>
            </a:prstGeom>
          </p:spPr>
        </p:pic>
        <p:sp>
          <p:nvSpPr>
            <p:cNvPr id="122" name="Rectangle 121"/>
            <p:cNvSpPr/>
            <p:nvPr/>
          </p:nvSpPr>
          <p:spPr>
            <a:xfrm>
              <a:off x="928023" y="1499070"/>
              <a:ext cx="1173783"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Resource </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Providers</a:t>
              </a:r>
            </a:p>
          </p:txBody>
        </p:sp>
      </p:grpSp>
      <p:pic>
        <p:nvPicPr>
          <p:cNvPr id="123" name="Picture 122"/>
          <p:cNvPicPr>
            <a:picLocks noChangeAspect="1"/>
          </p:cNvPicPr>
          <p:nvPr/>
        </p:nvPicPr>
        <p:blipFill>
          <a:blip r:embed="rId4"/>
          <a:stretch>
            <a:fillRect/>
          </a:stretch>
        </p:blipFill>
        <p:spPr>
          <a:xfrm>
            <a:off x="1872383" y="5546748"/>
            <a:ext cx="2101809" cy="1820754"/>
          </a:xfrm>
          <a:prstGeom prst="rect">
            <a:avLst/>
          </a:prstGeom>
        </p:spPr>
      </p:pic>
      <p:pic>
        <p:nvPicPr>
          <p:cNvPr id="124" name="Picture 123"/>
          <p:cNvPicPr>
            <a:picLocks noChangeAspect="1"/>
          </p:cNvPicPr>
          <p:nvPr/>
        </p:nvPicPr>
        <p:blipFill>
          <a:blip r:embed="rId4"/>
          <a:stretch>
            <a:fillRect/>
          </a:stretch>
        </p:blipFill>
        <p:spPr>
          <a:xfrm>
            <a:off x="-1315125" y="3709022"/>
            <a:ext cx="2101809" cy="1820754"/>
          </a:xfrm>
          <a:prstGeom prst="rect">
            <a:avLst/>
          </a:prstGeom>
        </p:spPr>
      </p:pic>
      <p:pic>
        <p:nvPicPr>
          <p:cNvPr id="125" name="Picture 124"/>
          <p:cNvPicPr>
            <a:picLocks noChangeAspect="1"/>
          </p:cNvPicPr>
          <p:nvPr/>
        </p:nvPicPr>
        <p:blipFill>
          <a:blip r:embed="rId4"/>
          <a:stretch>
            <a:fillRect/>
          </a:stretch>
        </p:blipFill>
        <p:spPr>
          <a:xfrm>
            <a:off x="3455416" y="4631261"/>
            <a:ext cx="2101809" cy="1820754"/>
          </a:xfrm>
          <a:prstGeom prst="rect">
            <a:avLst/>
          </a:prstGeom>
        </p:spPr>
      </p:pic>
      <p:pic>
        <p:nvPicPr>
          <p:cNvPr id="126" name="Picture 125"/>
          <p:cNvPicPr>
            <a:picLocks noChangeAspect="1"/>
          </p:cNvPicPr>
          <p:nvPr/>
        </p:nvPicPr>
        <p:blipFill>
          <a:blip r:embed="rId4"/>
          <a:stretch>
            <a:fillRect/>
          </a:stretch>
        </p:blipFill>
        <p:spPr>
          <a:xfrm>
            <a:off x="286421" y="6448061"/>
            <a:ext cx="2101809" cy="1820754"/>
          </a:xfrm>
          <a:prstGeom prst="rect">
            <a:avLst/>
          </a:prstGeom>
        </p:spPr>
      </p:pic>
      <p:pic>
        <p:nvPicPr>
          <p:cNvPr id="127" name="Picture 126"/>
          <p:cNvPicPr>
            <a:picLocks noChangeAspect="1"/>
          </p:cNvPicPr>
          <p:nvPr/>
        </p:nvPicPr>
        <p:blipFill>
          <a:blip r:embed="rId4"/>
          <a:stretch>
            <a:fillRect/>
          </a:stretch>
        </p:blipFill>
        <p:spPr>
          <a:xfrm>
            <a:off x="-1298624" y="5539442"/>
            <a:ext cx="2101809" cy="1820754"/>
          </a:xfrm>
          <a:prstGeom prst="rect">
            <a:avLst/>
          </a:prstGeom>
        </p:spPr>
      </p:pic>
      <p:pic>
        <p:nvPicPr>
          <p:cNvPr id="130" name="Picture 129"/>
          <p:cNvPicPr>
            <a:picLocks noChangeAspect="1"/>
          </p:cNvPicPr>
          <p:nvPr/>
        </p:nvPicPr>
        <p:blipFill>
          <a:blip r:embed="rId4"/>
          <a:stretch>
            <a:fillRect/>
          </a:stretch>
        </p:blipFill>
        <p:spPr>
          <a:xfrm>
            <a:off x="-1315125" y="1874718"/>
            <a:ext cx="2101809" cy="1820754"/>
          </a:xfrm>
          <a:prstGeom prst="rect">
            <a:avLst/>
          </a:prstGeom>
        </p:spPr>
      </p:pic>
    </p:spTree>
    <p:extLst>
      <p:ext uri="{BB962C8B-B14F-4D97-AF65-F5344CB8AC3E}">
        <p14:creationId xmlns:p14="http://schemas.microsoft.com/office/powerpoint/2010/main" val="1316722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fade">
                                      <p:cBhvr>
                                        <p:cTn id="12" dur="500"/>
                                        <p:tgtEl>
                                          <p:spTgt spid="9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0"/>
                                        </p:tgtEl>
                                        <p:attrNameLst>
                                          <p:attrName>style.visibility</p:attrName>
                                        </p:attrNameLst>
                                      </p:cBhvr>
                                      <p:to>
                                        <p:strVal val="visible"/>
                                      </p:to>
                                    </p:set>
                                    <p:animEffect transition="in" filter="fade">
                                      <p:cBhvr>
                                        <p:cTn id="17" dur="500"/>
                                        <p:tgtEl>
                                          <p:spTgt spid="1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500"/>
                                        <p:tgtEl>
                                          <p:spTgt spid="1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7"/>
                                        </p:tgtEl>
                                        <p:attrNameLst>
                                          <p:attrName>style.visibility</p:attrName>
                                        </p:attrNameLst>
                                      </p:cBhvr>
                                      <p:to>
                                        <p:strVal val="visible"/>
                                      </p:to>
                                    </p:set>
                                    <p:animEffect transition="in" filter="fade">
                                      <p:cBhvr>
                                        <p:cTn id="37" dur="500"/>
                                        <p:tgtEl>
                                          <p:spTgt spid="1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3"/>
                                        </p:tgtEl>
                                        <p:attrNameLst>
                                          <p:attrName>style.visibility</p:attrName>
                                        </p:attrNameLst>
                                      </p:cBhvr>
                                      <p:to>
                                        <p:strVal val="visible"/>
                                      </p:to>
                                    </p:set>
                                    <p:animEffect transition="in" filter="fade">
                                      <p:cBhvr>
                                        <p:cTn id="42" dur="500"/>
                                        <p:tgtEl>
                                          <p:spTgt spid="123"/>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124"/>
                                        </p:tgtEl>
                                        <p:attrNameLst>
                                          <p:attrName>style.visibility</p:attrName>
                                        </p:attrNameLst>
                                      </p:cBhvr>
                                      <p:to>
                                        <p:strVal val="visible"/>
                                      </p:to>
                                    </p:set>
                                    <p:animEffect transition="in" filter="fade">
                                      <p:cBhvr>
                                        <p:cTn id="46" dur="250"/>
                                        <p:tgtEl>
                                          <p:spTgt spid="124"/>
                                        </p:tgtEl>
                                      </p:cBhvr>
                                    </p:animEffect>
                                  </p:childTnLst>
                                </p:cTn>
                              </p:par>
                            </p:childTnLst>
                          </p:cTn>
                        </p:par>
                        <p:par>
                          <p:cTn id="47" fill="hold">
                            <p:stCondLst>
                              <p:cond delay="750"/>
                            </p:stCondLst>
                            <p:childTnLst>
                              <p:par>
                                <p:cTn id="48" presetID="10" presetClass="entr" presetSubtype="0" fill="hold" nodeType="afterEffect">
                                  <p:stCondLst>
                                    <p:cond delay="0"/>
                                  </p:stCondLst>
                                  <p:childTnLst>
                                    <p:set>
                                      <p:cBhvr>
                                        <p:cTn id="49" dur="1" fill="hold">
                                          <p:stCondLst>
                                            <p:cond delay="0"/>
                                          </p:stCondLst>
                                        </p:cTn>
                                        <p:tgtEl>
                                          <p:spTgt spid="125"/>
                                        </p:tgtEl>
                                        <p:attrNameLst>
                                          <p:attrName>style.visibility</p:attrName>
                                        </p:attrNameLst>
                                      </p:cBhvr>
                                      <p:to>
                                        <p:strVal val="visible"/>
                                      </p:to>
                                    </p:set>
                                    <p:animEffect transition="in" filter="fade">
                                      <p:cBhvr>
                                        <p:cTn id="50" dur="250"/>
                                        <p:tgtEl>
                                          <p:spTgt spid="125"/>
                                        </p:tgtEl>
                                      </p:cBhvr>
                                    </p:animEffect>
                                  </p:childTnLst>
                                </p:cTn>
                              </p:par>
                            </p:childTnLst>
                          </p:cTn>
                        </p:par>
                        <p:par>
                          <p:cTn id="51" fill="hold">
                            <p:stCondLst>
                              <p:cond delay="1000"/>
                            </p:stCondLst>
                            <p:childTnLst>
                              <p:par>
                                <p:cTn id="52" presetID="10" presetClass="entr" presetSubtype="0" fill="hold" nodeType="after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250"/>
                                        <p:tgtEl>
                                          <p:spTgt spid="126"/>
                                        </p:tgtEl>
                                      </p:cBhvr>
                                    </p:animEffect>
                                  </p:childTnLst>
                                </p:cTn>
                              </p:par>
                            </p:childTnLst>
                          </p:cTn>
                        </p:par>
                        <p:par>
                          <p:cTn id="55" fill="hold">
                            <p:stCondLst>
                              <p:cond delay="1250"/>
                            </p:stCondLst>
                            <p:childTnLst>
                              <p:par>
                                <p:cTn id="56" presetID="10" presetClass="entr" presetSubtype="0" fill="hold" nodeType="afterEffect">
                                  <p:stCondLst>
                                    <p:cond delay="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250"/>
                                        <p:tgtEl>
                                          <p:spTgt spid="127"/>
                                        </p:tgtEl>
                                      </p:cBhvr>
                                    </p:animEffect>
                                  </p:childTnLst>
                                </p:cTn>
                              </p:par>
                            </p:childTnLst>
                          </p:cTn>
                        </p:par>
                        <p:par>
                          <p:cTn id="59" fill="hold">
                            <p:stCondLst>
                              <p:cond delay="1500"/>
                            </p:stCondLst>
                            <p:childTnLst>
                              <p:par>
                                <p:cTn id="60" presetID="10" presetClass="entr" presetSubtype="0" fill="hold" nodeType="afterEffect">
                                  <p:stCondLst>
                                    <p:cond delay="0"/>
                                  </p:stCondLst>
                                  <p:childTnLst>
                                    <p:set>
                                      <p:cBhvr>
                                        <p:cTn id="61" dur="1" fill="hold">
                                          <p:stCondLst>
                                            <p:cond delay="0"/>
                                          </p:stCondLst>
                                        </p:cTn>
                                        <p:tgtEl>
                                          <p:spTgt spid="130"/>
                                        </p:tgtEl>
                                        <p:attrNameLst>
                                          <p:attrName>style.visibility</p:attrName>
                                        </p:attrNameLst>
                                      </p:cBhvr>
                                      <p:to>
                                        <p:strVal val="visible"/>
                                      </p:to>
                                    </p:set>
                                    <p:animEffect transition="in" filter="fade">
                                      <p:cBhvr>
                                        <p:cTn id="62" dur="25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144933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Cloud role mapping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Expert advice on skills needed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Self-paced curriculum by cloud role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$300 Azure credits and extended trials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err="1">
                <a:ln>
                  <a:noFill/>
                </a:ln>
                <a:gradFill>
                  <a:gsLst>
                    <a:gs pos="0">
                      <a:schemeClr val="tx1"/>
                    </a:gs>
                    <a:gs pos="100000">
                      <a:schemeClr val="tx1"/>
                    </a:gs>
                  </a:gsLst>
                  <a:lin ang="5400000" scaled="0"/>
                </a:gradFill>
                <a:effectLst/>
                <a:uLnTx/>
                <a:uFillTx/>
              </a:rPr>
              <a:t>Pluralsight</a:t>
            </a: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 3 month subscription (10 courses)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Phone support incident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Weekly short videos and insights from Microsoft’s leaders and engineers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4"/>
              </a:rPr>
              <a:t>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Mechanics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sng" strike="noStrike" kern="0" cap="none" spc="0" normalizeH="0" baseline="0" noProof="0" dirty="0">
                <a:ln>
                  <a:noFill/>
                </a:ln>
                <a:solidFill>
                  <a:schemeClr val="tx1"/>
                </a:solidFill>
                <a:effectLst/>
                <a:uLnTx/>
                <a:uFillTx/>
                <a:hlinkClick r:id="rId5"/>
              </a:rPr>
              <a:t>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Tech Community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Tree>
    <p:extLst>
      <p:ext uri="{BB962C8B-B14F-4D97-AF65-F5344CB8AC3E}">
        <p14:creationId xmlns:p14="http://schemas.microsoft.com/office/powerpoint/2010/main" val="41386040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1834" y="29638"/>
            <a:ext cx="11889564" cy="917575"/>
          </a:xfrm>
        </p:spPr>
        <p:txBody>
          <a:bodyPr/>
          <a:lstStyle/>
          <a:p>
            <a:r>
              <a:rPr lang="en-US" sz="3200" dirty="0"/>
              <a:t>Azure infrastructure is hyper-scale</a:t>
            </a:r>
          </a:p>
        </p:txBody>
      </p:sp>
      <p:grpSp>
        <p:nvGrpSpPr>
          <p:cNvPr id="3" name="Group 2"/>
          <p:cNvGrpSpPr/>
          <p:nvPr/>
        </p:nvGrpSpPr>
        <p:grpSpPr>
          <a:xfrm>
            <a:off x="-1315125" y="969983"/>
            <a:ext cx="6887002" cy="7298832"/>
            <a:chOff x="-1315125" y="969983"/>
            <a:chExt cx="6887002" cy="7298832"/>
          </a:xfrm>
        </p:grpSpPr>
        <p:grpSp>
          <p:nvGrpSpPr>
            <p:cNvPr id="6" name="Group 5"/>
            <p:cNvGrpSpPr/>
            <p:nvPr/>
          </p:nvGrpSpPr>
          <p:grpSpPr>
            <a:xfrm>
              <a:off x="274702" y="969983"/>
              <a:ext cx="2114661" cy="1828662"/>
              <a:chOff x="457580" y="973853"/>
              <a:chExt cx="2114661" cy="1828662"/>
            </a:xfrm>
          </p:grpSpPr>
          <p:pic>
            <p:nvPicPr>
              <p:cNvPr id="89" name="Picture 88"/>
              <p:cNvPicPr>
                <a:picLocks noChangeAspect="1"/>
              </p:cNvPicPr>
              <p:nvPr/>
            </p:nvPicPr>
            <p:blipFill>
              <a:blip r:embed="rId3"/>
              <a:stretch>
                <a:fillRect/>
              </a:stretch>
            </p:blipFill>
            <p:spPr>
              <a:xfrm>
                <a:off x="457580" y="973853"/>
                <a:ext cx="2114661" cy="1828662"/>
              </a:xfrm>
              <a:prstGeom prst="rect">
                <a:avLst/>
              </a:prstGeom>
            </p:spPr>
          </p:pic>
          <p:sp>
            <p:nvSpPr>
              <p:cNvPr id="90" name="Rectangle 89"/>
              <p:cNvSpPr/>
              <p:nvPr/>
            </p:nvSpPr>
            <p:spPr>
              <a:xfrm>
                <a:off x="903753" y="1720726"/>
                <a:ext cx="1215654" cy="336759"/>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FC Cluster</a:t>
                </a:r>
              </a:p>
            </p:txBody>
          </p:sp>
        </p:grpSp>
        <p:grpSp>
          <p:nvGrpSpPr>
            <p:cNvPr id="93" name="Group 92"/>
            <p:cNvGrpSpPr/>
            <p:nvPr/>
          </p:nvGrpSpPr>
          <p:grpSpPr>
            <a:xfrm>
              <a:off x="1865959" y="1884314"/>
              <a:ext cx="2114661" cy="1828662"/>
              <a:chOff x="457580" y="973853"/>
              <a:chExt cx="2114661" cy="1828662"/>
            </a:xfrm>
          </p:grpSpPr>
          <p:pic>
            <p:nvPicPr>
              <p:cNvPr id="94" name="Picture 93"/>
              <p:cNvPicPr>
                <a:picLocks noChangeAspect="1"/>
              </p:cNvPicPr>
              <p:nvPr/>
            </p:nvPicPr>
            <p:blipFill>
              <a:blip r:embed="rId3"/>
              <a:stretch>
                <a:fillRect/>
              </a:stretch>
            </p:blipFill>
            <p:spPr>
              <a:xfrm>
                <a:off x="457580" y="973853"/>
                <a:ext cx="2114661" cy="1828662"/>
              </a:xfrm>
              <a:prstGeom prst="rect">
                <a:avLst/>
              </a:prstGeom>
            </p:spPr>
          </p:pic>
          <p:sp>
            <p:nvSpPr>
              <p:cNvPr id="95" name="Rectangle 94"/>
              <p:cNvSpPr/>
              <p:nvPr/>
            </p:nvSpPr>
            <p:spPr>
              <a:xfrm>
                <a:off x="481101" y="1499070"/>
                <a:ext cx="2067617"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Reporting/</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Metadata Services</a:t>
                </a:r>
              </a:p>
            </p:txBody>
          </p:sp>
        </p:grpSp>
        <p:grpSp>
          <p:nvGrpSpPr>
            <p:cNvPr id="96" name="Group 95"/>
            <p:cNvGrpSpPr/>
            <p:nvPr/>
          </p:nvGrpSpPr>
          <p:grpSpPr>
            <a:xfrm>
              <a:off x="271371" y="2798645"/>
              <a:ext cx="2114661" cy="1828662"/>
              <a:chOff x="457580" y="973853"/>
              <a:chExt cx="2114661" cy="1828662"/>
            </a:xfrm>
          </p:grpSpPr>
          <p:pic>
            <p:nvPicPr>
              <p:cNvPr id="97" name="Picture 96"/>
              <p:cNvPicPr>
                <a:picLocks noChangeAspect="1"/>
              </p:cNvPicPr>
              <p:nvPr/>
            </p:nvPicPr>
            <p:blipFill>
              <a:blip r:embed="rId3"/>
              <a:stretch>
                <a:fillRect/>
              </a:stretch>
            </p:blipFill>
            <p:spPr>
              <a:xfrm>
                <a:off x="457580" y="973853"/>
                <a:ext cx="2114661" cy="1828662"/>
              </a:xfrm>
              <a:prstGeom prst="rect">
                <a:avLst/>
              </a:prstGeom>
            </p:spPr>
          </p:pic>
          <p:sp>
            <p:nvSpPr>
              <p:cNvPr id="98" name="Rectangle 97"/>
              <p:cNvSpPr/>
              <p:nvPr/>
            </p:nvSpPr>
            <p:spPr>
              <a:xfrm>
                <a:off x="475563" y="1720726"/>
                <a:ext cx="2072041" cy="530658"/>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Front End Services</a:t>
                </a:r>
              </a:p>
              <a:p>
                <a:pPr algn="ctr" defTabSz="913741">
                  <a:lnSpc>
                    <a:spcPct val="90000"/>
                  </a:lnSpc>
                  <a:defRPr/>
                </a:pPr>
                <a:r>
                  <a:rPr lang="en-US" sz="1400" dirty="0">
                    <a:solidFill>
                      <a:srgbClr val="002050"/>
                    </a:solidFill>
                    <a:latin typeface="Segoe UI Semibold" panose="020B0702040204020203" pitchFamily="34" charset="0"/>
                    <a:cs typeface="Segoe UI Semibold" panose="020B0702040204020203" pitchFamily="34" charset="0"/>
                  </a:rPr>
                  <a:t>Portal/ARM/RDFE</a:t>
                </a:r>
              </a:p>
            </p:txBody>
          </p:sp>
        </p:grpSp>
        <p:grpSp>
          <p:nvGrpSpPr>
            <p:cNvPr id="110" name="Group 109"/>
            <p:cNvGrpSpPr/>
            <p:nvPr/>
          </p:nvGrpSpPr>
          <p:grpSpPr>
            <a:xfrm>
              <a:off x="1865959" y="3712976"/>
              <a:ext cx="2114661" cy="1828662"/>
              <a:chOff x="457580" y="973853"/>
              <a:chExt cx="2114661" cy="1828662"/>
            </a:xfrm>
          </p:grpSpPr>
          <p:pic>
            <p:nvPicPr>
              <p:cNvPr id="111" name="Picture 110"/>
              <p:cNvPicPr>
                <a:picLocks noChangeAspect="1"/>
              </p:cNvPicPr>
              <p:nvPr/>
            </p:nvPicPr>
            <p:blipFill>
              <a:blip r:embed="rId3"/>
              <a:stretch>
                <a:fillRect/>
              </a:stretch>
            </p:blipFill>
            <p:spPr>
              <a:xfrm>
                <a:off x="457580" y="973853"/>
                <a:ext cx="2114661" cy="1828662"/>
              </a:xfrm>
              <a:prstGeom prst="rect">
                <a:avLst/>
              </a:prstGeom>
            </p:spPr>
          </p:pic>
          <p:sp>
            <p:nvSpPr>
              <p:cNvPr id="112" name="Rectangle 111"/>
              <p:cNvSpPr/>
              <p:nvPr/>
            </p:nvSpPr>
            <p:spPr>
              <a:xfrm>
                <a:off x="726266" y="1499070"/>
                <a:ext cx="1577291"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DNS</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Infrastructure</a:t>
                </a:r>
              </a:p>
            </p:txBody>
          </p:sp>
        </p:grpSp>
        <p:grpSp>
          <p:nvGrpSpPr>
            <p:cNvPr id="113" name="Group 112"/>
            <p:cNvGrpSpPr/>
            <p:nvPr/>
          </p:nvGrpSpPr>
          <p:grpSpPr>
            <a:xfrm>
              <a:off x="3457216" y="2798645"/>
              <a:ext cx="2114661" cy="1828662"/>
              <a:chOff x="457580" y="973853"/>
              <a:chExt cx="2114661" cy="1828662"/>
            </a:xfrm>
          </p:grpSpPr>
          <p:pic>
            <p:nvPicPr>
              <p:cNvPr id="114" name="Picture 113"/>
              <p:cNvPicPr>
                <a:picLocks noChangeAspect="1"/>
              </p:cNvPicPr>
              <p:nvPr/>
            </p:nvPicPr>
            <p:blipFill>
              <a:blip r:embed="rId3"/>
              <a:stretch>
                <a:fillRect/>
              </a:stretch>
            </p:blipFill>
            <p:spPr>
              <a:xfrm>
                <a:off x="457580" y="973853"/>
                <a:ext cx="2114661" cy="1828662"/>
              </a:xfrm>
              <a:prstGeom prst="rect">
                <a:avLst/>
              </a:prstGeom>
            </p:spPr>
          </p:pic>
          <p:sp>
            <p:nvSpPr>
              <p:cNvPr id="115" name="Rectangle 114"/>
              <p:cNvSpPr/>
              <p:nvPr/>
            </p:nvSpPr>
            <p:spPr>
              <a:xfrm>
                <a:off x="950368" y="1499070"/>
                <a:ext cx="1129091"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Compute</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Cluster</a:t>
                </a:r>
              </a:p>
            </p:txBody>
          </p:sp>
        </p:grpSp>
        <p:grpSp>
          <p:nvGrpSpPr>
            <p:cNvPr id="117" name="Group 116"/>
            <p:cNvGrpSpPr/>
            <p:nvPr/>
          </p:nvGrpSpPr>
          <p:grpSpPr>
            <a:xfrm>
              <a:off x="3457216" y="969983"/>
              <a:ext cx="2114661" cy="1828662"/>
              <a:chOff x="457580" y="973853"/>
              <a:chExt cx="2114661" cy="1828662"/>
            </a:xfrm>
          </p:grpSpPr>
          <p:pic>
            <p:nvPicPr>
              <p:cNvPr id="118" name="Picture 117"/>
              <p:cNvPicPr>
                <a:picLocks noChangeAspect="1"/>
              </p:cNvPicPr>
              <p:nvPr/>
            </p:nvPicPr>
            <p:blipFill>
              <a:blip r:embed="rId3"/>
              <a:stretch>
                <a:fillRect/>
              </a:stretch>
            </p:blipFill>
            <p:spPr>
              <a:xfrm>
                <a:off x="457580" y="973853"/>
                <a:ext cx="2114661" cy="1828662"/>
              </a:xfrm>
              <a:prstGeom prst="rect">
                <a:avLst/>
              </a:prstGeom>
            </p:spPr>
          </p:pic>
          <p:sp>
            <p:nvSpPr>
              <p:cNvPr id="119" name="Rectangle 118"/>
              <p:cNvSpPr/>
              <p:nvPr/>
            </p:nvSpPr>
            <p:spPr>
              <a:xfrm>
                <a:off x="1027376" y="1499070"/>
                <a:ext cx="975075"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Storage</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Cluster</a:t>
                </a:r>
              </a:p>
            </p:txBody>
          </p:sp>
        </p:grpSp>
        <p:grpSp>
          <p:nvGrpSpPr>
            <p:cNvPr id="120" name="Group 119"/>
            <p:cNvGrpSpPr/>
            <p:nvPr/>
          </p:nvGrpSpPr>
          <p:grpSpPr>
            <a:xfrm>
              <a:off x="271371" y="4627307"/>
              <a:ext cx="2114661" cy="1828662"/>
              <a:chOff x="457580" y="973853"/>
              <a:chExt cx="2114661" cy="1828662"/>
            </a:xfrm>
          </p:grpSpPr>
          <p:pic>
            <p:nvPicPr>
              <p:cNvPr id="121" name="Picture 120"/>
              <p:cNvPicPr>
                <a:picLocks noChangeAspect="1"/>
              </p:cNvPicPr>
              <p:nvPr/>
            </p:nvPicPr>
            <p:blipFill>
              <a:blip r:embed="rId3"/>
              <a:stretch>
                <a:fillRect/>
              </a:stretch>
            </p:blipFill>
            <p:spPr>
              <a:xfrm>
                <a:off x="457580" y="973853"/>
                <a:ext cx="2114661" cy="1828662"/>
              </a:xfrm>
              <a:prstGeom prst="rect">
                <a:avLst/>
              </a:prstGeom>
            </p:spPr>
          </p:pic>
          <p:sp>
            <p:nvSpPr>
              <p:cNvPr id="122" name="Rectangle 121"/>
              <p:cNvSpPr/>
              <p:nvPr/>
            </p:nvSpPr>
            <p:spPr>
              <a:xfrm>
                <a:off x="928023" y="1499070"/>
                <a:ext cx="1173783" cy="581185"/>
              </a:xfrm>
              <a:prstGeom prst="rect">
                <a:avLst/>
              </a:prstGeom>
            </p:spPr>
            <p:txBody>
              <a:bodyPr wrap="none">
                <a:spAutoFit/>
              </a:bodyPr>
              <a:lstStyle/>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Resource </a:t>
                </a:r>
              </a:p>
              <a:p>
                <a:pPr algn="ctr" defTabSz="913741">
                  <a:lnSpc>
                    <a:spcPct val="90000"/>
                  </a:lnSpc>
                  <a:defRPr/>
                </a:pPr>
                <a:r>
                  <a:rPr lang="en-US" sz="1765" dirty="0">
                    <a:solidFill>
                      <a:srgbClr val="002050"/>
                    </a:solidFill>
                    <a:latin typeface="Segoe UI Semibold" panose="020B0702040204020203" pitchFamily="34" charset="0"/>
                    <a:cs typeface="Segoe UI Semibold" panose="020B0702040204020203" pitchFamily="34" charset="0"/>
                  </a:rPr>
                  <a:t>Providers</a:t>
                </a:r>
              </a:p>
            </p:txBody>
          </p:sp>
        </p:grpSp>
        <p:pic>
          <p:nvPicPr>
            <p:cNvPr id="123" name="Picture 122"/>
            <p:cNvPicPr>
              <a:picLocks noChangeAspect="1"/>
            </p:cNvPicPr>
            <p:nvPr/>
          </p:nvPicPr>
          <p:blipFill>
            <a:blip r:embed="rId4"/>
            <a:stretch>
              <a:fillRect/>
            </a:stretch>
          </p:blipFill>
          <p:spPr>
            <a:xfrm>
              <a:off x="1872383" y="5546748"/>
              <a:ext cx="2101809" cy="1820754"/>
            </a:xfrm>
            <a:prstGeom prst="rect">
              <a:avLst/>
            </a:prstGeom>
          </p:spPr>
        </p:pic>
        <p:pic>
          <p:nvPicPr>
            <p:cNvPr id="124" name="Picture 123"/>
            <p:cNvPicPr>
              <a:picLocks noChangeAspect="1"/>
            </p:cNvPicPr>
            <p:nvPr/>
          </p:nvPicPr>
          <p:blipFill>
            <a:blip r:embed="rId4"/>
            <a:stretch>
              <a:fillRect/>
            </a:stretch>
          </p:blipFill>
          <p:spPr>
            <a:xfrm>
              <a:off x="-1315125" y="3709022"/>
              <a:ext cx="2101809" cy="1820754"/>
            </a:xfrm>
            <a:prstGeom prst="rect">
              <a:avLst/>
            </a:prstGeom>
          </p:spPr>
        </p:pic>
        <p:pic>
          <p:nvPicPr>
            <p:cNvPr id="125" name="Picture 124"/>
            <p:cNvPicPr>
              <a:picLocks noChangeAspect="1"/>
            </p:cNvPicPr>
            <p:nvPr/>
          </p:nvPicPr>
          <p:blipFill>
            <a:blip r:embed="rId4"/>
            <a:stretch>
              <a:fillRect/>
            </a:stretch>
          </p:blipFill>
          <p:spPr>
            <a:xfrm>
              <a:off x="3455416" y="4631261"/>
              <a:ext cx="2101809" cy="1820754"/>
            </a:xfrm>
            <a:prstGeom prst="rect">
              <a:avLst/>
            </a:prstGeom>
          </p:spPr>
        </p:pic>
        <p:pic>
          <p:nvPicPr>
            <p:cNvPr id="126" name="Picture 125"/>
            <p:cNvPicPr>
              <a:picLocks noChangeAspect="1"/>
            </p:cNvPicPr>
            <p:nvPr/>
          </p:nvPicPr>
          <p:blipFill>
            <a:blip r:embed="rId4"/>
            <a:stretch>
              <a:fillRect/>
            </a:stretch>
          </p:blipFill>
          <p:spPr>
            <a:xfrm>
              <a:off x="286421" y="6448061"/>
              <a:ext cx="2101809" cy="1820754"/>
            </a:xfrm>
            <a:prstGeom prst="rect">
              <a:avLst/>
            </a:prstGeom>
          </p:spPr>
        </p:pic>
        <p:pic>
          <p:nvPicPr>
            <p:cNvPr id="127" name="Picture 126"/>
            <p:cNvPicPr>
              <a:picLocks noChangeAspect="1"/>
            </p:cNvPicPr>
            <p:nvPr/>
          </p:nvPicPr>
          <p:blipFill>
            <a:blip r:embed="rId4"/>
            <a:stretch>
              <a:fillRect/>
            </a:stretch>
          </p:blipFill>
          <p:spPr>
            <a:xfrm>
              <a:off x="-1298624" y="5539442"/>
              <a:ext cx="2101809" cy="1820754"/>
            </a:xfrm>
            <a:prstGeom prst="rect">
              <a:avLst/>
            </a:prstGeom>
          </p:spPr>
        </p:pic>
        <p:pic>
          <p:nvPicPr>
            <p:cNvPr id="130" name="Picture 129"/>
            <p:cNvPicPr>
              <a:picLocks noChangeAspect="1"/>
            </p:cNvPicPr>
            <p:nvPr/>
          </p:nvPicPr>
          <p:blipFill>
            <a:blip r:embed="rId4"/>
            <a:stretch>
              <a:fillRect/>
            </a:stretch>
          </p:blipFill>
          <p:spPr>
            <a:xfrm>
              <a:off x="-1315125" y="1874718"/>
              <a:ext cx="2101809" cy="1820754"/>
            </a:xfrm>
            <a:prstGeom prst="rect">
              <a:avLst/>
            </a:prstGeom>
          </p:spPr>
        </p:pic>
      </p:grpSp>
      <p:sp>
        <p:nvSpPr>
          <p:cNvPr id="33" name="Freeform 128"/>
          <p:cNvSpPr>
            <a:spLocks noChangeAspect="1" noEditPoints="1"/>
          </p:cNvSpPr>
          <p:nvPr/>
        </p:nvSpPr>
        <p:spPr bwMode="auto">
          <a:xfrm>
            <a:off x="8830880" y="4685969"/>
            <a:ext cx="788078" cy="1973385"/>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spTree>
    <p:extLst>
      <p:ext uri="{BB962C8B-B14F-4D97-AF65-F5344CB8AC3E}">
        <p14:creationId xmlns:p14="http://schemas.microsoft.com/office/powerpoint/2010/main" val="4204467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3"/>
                                        </p:tgtEl>
                                      </p:cBhvr>
                                      <p:by x="10000" y="10000"/>
                                    </p:animScale>
                                  </p:childTnLst>
                                </p:cTn>
                              </p:par>
                              <p:par>
                                <p:cTn id="12" presetID="44" presetClass="path" presetSubtype="0" accel="50000" decel="50000" fill="hold" nodeType="withEffect">
                                  <p:stCondLst>
                                    <p:cond delay="0"/>
                                  </p:stCondLst>
                                  <p:childTnLst>
                                    <p:animMotion origin="layout" path="M 0.06344 -0.17022 C 0.11411 -0.28915 0.17003 -0.31162 0.18432 -0.32728 C 0.20462 -0.35292 0.26334 -0.37993 0.32218 -0.37222 C 0.3809 -0.3645 0.50472 -0.36132 0.53689 -0.28098 C 0.58093 -0.14752 0.56357 -0.01566 0.56842 0.11417 " pathEditMode="relative" rAng="0" ptsTypes="AAAAA">
                                      <p:cBhvr>
                                        <p:cTn id="13" dur="2000" fill="hold"/>
                                        <p:tgtEl>
                                          <p:spTgt spid="3"/>
                                        </p:tgtEl>
                                        <p:attrNameLst>
                                          <p:attrName>ppt_x</p:attrName>
                                          <p:attrName>ppt_y</p:attrName>
                                        </p:attrNameLst>
                                      </p:cBhvr>
                                      <p:rCtr x="25249" y="40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0555721" y="4040044"/>
            <a:ext cx="807195" cy="2004917"/>
            <a:chOff x="8816077" y="4685969"/>
            <a:chExt cx="807195" cy="2004917"/>
          </a:xfrm>
        </p:grpSpPr>
        <p:sp>
          <p:nvSpPr>
            <p:cNvPr id="20" name="Rectangle 19"/>
            <p:cNvSpPr/>
            <p:nvPr/>
          </p:nvSpPr>
          <p:spPr bwMode="auto">
            <a:xfrm>
              <a:off x="8816077" y="4685969"/>
              <a:ext cx="807195" cy="200491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Freeform 128"/>
            <p:cNvSpPr>
              <a:spLocks noChangeAspect="1" noEditPoints="1"/>
            </p:cNvSpPr>
            <p:nvPr/>
          </p:nvSpPr>
          <p:spPr bwMode="auto">
            <a:xfrm>
              <a:off x="8830880" y="4685969"/>
              <a:ext cx="788078" cy="1973385"/>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grpSp>
      <p:grpSp>
        <p:nvGrpSpPr>
          <p:cNvPr id="15" name="Group 14"/>
          <p:cNvGrpSpPr/>
          <p:nvPr/>
        </p:nvGrpSpPr>
        <p:grpSpPr>
          <a:xfrm>
            <a:off x="9721111" y="4040044"/>
            <a:ext cx="807195" cy="2004917"/>
            <a:chOff x="8816077" y="4685969"/>
            <a:chExt cx="807195" cy="2004917"/>
          </a:xfrm>
        </p:grpSpPr>
        <p:sp>
          <p:nvSpPr>
            <p:cNvPr id="17" name="Rectangle 16"/>
            <p:cNvSpPr/>
            <p:nvPr/>
          </p:nvSpPr>
          <p:spPr bwMode="auto">
            <a:xfrm>
              <a:off x="8816077" y="4685969"/>
              <a:ext cx="807195" cy="200491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Freeform 128"/>
            <p:cNvSpPr>
              <a:spLocks noChangeAspect="1" noEditPoints="1"/>
            </p:cNvSpPr>
            <p:nvPr/>
          </p:nvSpPr>
          <p:spPr bwMode="auto">
            <a:xfrm>
              <a:off x="8830880" y="4685969"/>
              <a:ext cx="788078" cy="1973385"/>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grpSp>
      <p:grpSp>
        <p:nvGrpSpPr>
          <p:cNvPr id="12" name="Group 11"/>
          <p:cNvGrpSpPr/>
          <p:nvPr/>
        </p:nvGrpSpPr>
        <p:grpSpPr>
          <a:xfrm>
            <a:off x="8890684" y="4040044"/>
            <a:ext cx="807195" cy="2004917"/>
            <a:chOff x="8816077" y="4685969"/>
            <a:chExt cx="807195" cy="2004917"/>
          </a:xfrm>
        </p:grpSpPr>
        <p:sp>
          <p:nvSpPr>
            <p:cNvPr id="13" name="Rectangle 12"/>
            <p:cNvSpPr/>
            <p:nvPr/>
          </p:nvSpPr>
          <p:spPr bwMode="auto">
            <a:xfrm>
              <a:off x="8816077" y="4685969"/>
              <a:ext cx="807195" cy="200491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Freeform 128"/>
            <p:cNvSpPr>
              <a:spLocks noChangeAspect="1" noEditPoints="1"/>
            </p:cNvSpPr>
            <p:nvPr/>
          </p:nvSpPr>
          <p:spPr bwMode="auto">
            <a:xfrm>
              <a:off x="8830880" y="4685969"/>
              <a:ext cx="788078" cy="1973385"/>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grpSp>
      <p:sp>
        <p:nvSpPr>
          <p:cNvPr id="56" name="TextBox 55"/>
          <p:cNvSpPr txBox="1"/>
          <p:nvPr/>
        </p:nvSpPr>
        <p:spPr>
          <a:xfrm>
            <a:off x="2469238" y="2034238"/>
            <a:ext cx="6507231" cy="904863"/>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4400" b="0" i="0" u="none" strike="noStrike" kern="0" cap="none" spc="0" normalizeH="0" baseline="0" noProof="0" dirty="0">
                <a:ln>
                  <a:noFill/>
                </a:ln>
                <a:effectLst/>
                <a:uLnTx/>
                <a:uFillTx/>
                <a:latin typeface="+mj-lt"/>
              </a:rPr>
              <a:t>Azure Stack:</a:t>
            </a:r>
            <a:r>
              <a:rPr kumimoji="0" lang="en-US" sz="4400" b="0" i="0" u="none" strike="noStrike" kern="0" cap="none" spc="0" normalizeH="0" noProof="0" dirty="0">
                <a:ln>
                  <a:noFill/>
                </a:ln>
                <a:effectLst/>
                <a:uLnTx/>
                <a:uFillTx/>
                <a:latin typeface="+mj-lt"/>
              </a:rPr>
              <a:t> Smaller </a:t>
            </a:r>
            <a:r>
              <a:rPr kumimoji="0" lang="en-US" sz="4400" b="0" i="0" u="none" strike="noStrike" kern="0" cap="none" spc="0" normalizeH="0" baseline="0" noProof="0" dirty="0">
                <a:ln>
                  <a:noFill/>
                </a:ln>
                <a:effectLst/>
                <a:uLnTx/>
                <a:uFillTx/>
                <a:latin typeface="+mj-lt"/>
              </a:rPr>
              <a:t>Scale</a:t>
            </a:r>
          </a:p>
        </p:txBody>
      </p:sp>
      <p:sp>
        <p:nvSpPr>
          <p:cNvPr id="62" name="TextBox 61"/>
          <p:cNvSpPr txBox="1"/>
          <p:nvPr/>
        </p:nvSpPr>
        <p:spPr>
          <a:xfrm>
            <a:off x="4214262" y="2857189"/>
            <a:ext cx="4525919" cy="738664"/>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lang="en-US" sz="3200" kern="0" dirty="0">
                <a:latin typeface="+mj-lt"/>
              </a:rPr>
              <a:t>S</a:t>
            </a:r>
            <a:r>
              <a:rPr kumimoji="0" lang="en-US" sz="3200" b="0" i="0" u="none" strike="noStrike" kern="0" cap="none" spc="0" normalizeH="0" baseline="0" noProof="0" dirty="0" err="1">
                <a:ln>
                  <a:noFill/>
                </a:ln>
                <a:effectLst/>
                <a:uLnTx/>
                <a:uFillTx/>
                <a:latin typeface="+mj-lt"/>
              </a:rPr>
              <a:t>ame</a:t>
            </a:r>
            <a:r>
              <a:rPr kumimoji="0" lang="en-US" sz="3200" b="0" i="0" u="none" strike="noStrike" kern="0" cap="none" spc="0" normalizeH="0" baseline="0" noProof="0" dirty="0">
                <a:ln>
                  <a:noFill/>
                </a:ln>
                <a:effectLst/>
                <a:uLnTx/>
                <a:uFillTx/>
                <a:latin typeface="+mj-lt"/>
              </a:rPr>
              <a:t> Azure experience!</a:t>
            </a:r>
          </a:p>
        </p:txBody>
      </p:sp>
      <p:grpSp>
        <p:nvGrpSpPr>
          <p:cNvPr id="3" name="Group 2"/>
          <p:cNvGrpSpPr/>
          <p:nvPr/>
        </p:nvGrpSpPr>
        <p:grpSpPr>
          <a:xfrm>
            <a:off x="8043733" y="4040044"/>
            <a:ext cx="807195" cy="2004917"/>
            <a:chOff x="8816077" y="4685969"/>
            <a:chExt cx="807195" cy="2004917"/>
          </a:xfrm>
        </p:grpSpPr>
        <p:sp>
          <p:nvSpPr>
            <p:cNvPr id="2" name="Rectangle 1"/>
            <p:cNvSpPr/>
            <p:nvPr/>
          </p:nvSpPr>
          <p:spPr bwMode="auto">
            <a:xfrm>
              <a:off x="8816077" y="4685969"/>
              <a:ext cx="807195" cy="200491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Freeform 128"/>
            <p:cNvSpPr>
              <a:spLocks noChangeAspect="1" noEditPoints="1"/>
            </p:cNvSpPr>
            <p:nvPr/>
          </p:nvSpPr>
          <p:spPr bwMode="auto">
            <a:xfrm>
              <a:off x="8830880" y="4685969"/>
              <a:ext cx="788078" cy="1973385"/>
            </a:xfrm>
            <a:custGeom>
              <a:avLst/>
              <a:gdLst>
                <a:gd name="T0" fmla="*/ 0 w 102"/>
                <a:gd name="T1" fmla="*/ 214 h 214"/>
                <a:gd name="T2" fmla="*/ 102 w 102"/>
                <a:gd name="T3" fmla="*/ 0 h 214"/>
                <a:gd name="T4" fmla="*/ 20 w 102"/>
                <a:gd name="T5" fmla="*/ 98 h 214"/>
                <a:gd name="T6" fmla="*/ 20 w 102"/>
                <a:gd name="T7" fmla="*/ 90 h 214"/>
                <a:gd name="T8" fmla="*/ 20 w 102"/>
                <a:gd name="T9" fmla="*/ 98 h 214"/>
                <a:gd name="T10" fmla="*/ 27 w 102"/>
                <a:gd name="T11" fmla="*/ 94 h 214"/>
                <a:gd name="T12" fmla="*/ 35 w 102"/>
                <a:gd name="T13" fmla="*/ 94 h 214"/>
                <a:gd name="T14" fmla="*/ 84 w 102"/>
                <a:gd name="T15" fmla="*/ 100 h 214"/>
                <a:gd name="T16" fmla="*/ 72 w 102"/>
                <a:gd name="T17" fmla="*/ 92 h 214"/>
                <a:gd name="T18" fmla="*/ 73 w 102"/>
                <a:gd name="T19" fmla="*/ 90 h 214"/>
                <a:gd name="T20" fmla="*/ 74 w 102"/>
                <a:gd name="T21" fmla="*/ 90 h 214"/>
                <a:gd name="T22" fmla="*/ 74 w 102"/>
                <a:gd name="T23" fmla="*/ 89 h 214"/>
                <a:gd name="T24" fmla="*/ 75 w 102"/>
                <a:gd name="T25" fmla="*/ 92 h 214"/>
                <a:gd name="T26" fmla="*/ 75 w 102"/>
                <a:gd name="T27" fmla="*/ 100 h 214"/>
                <a:gd name="T28" fmla="*/ 81 w 102"/>
                <a:gd name="T29" fmla="*/ 92 h 214"/>
                <a:gd name="T30" fmla="*/ 80 w 102"/>
                <a:gd name="T31" fmla="*/ 91 h 214"/>
                <a:gd name="T32" fmla="*/ 81 w 102"/>
                <a:gd name="T33" fmla="*/ 90 h 214"/>
                <a:gd name="T34" fmla="*/ 81 w 102"/>
                <a:gd name="T35" fmla="*/ 90 h 214"/>
                <a:gd name="T36" fmla="*/ 84 w 102"/>
                <a:gd name="T37" fmla="*/ 100 h 214"/>
                <a:gd name="T38" fmla="*/ 76 w 102"/>
                <a:gd name="T39" fmla="*/ 87 h 214"/>
                <a:gd name="T40" fmla="*/ 77 w 102"/>
                <a:gd name="T41" fmla="*/ 86 h 214"/>
                <a:gd name="T42" fmla="*/ 77 w 102"/>
                <a:gd name="T43" fmla="*/ 86 h 214"/>
                <a:gd name="T44" fmla="*/ 78 w 102"/>
                <a:gd name="T45" fmla="*/ 86 h 214"/>
                <a:gd name="T46" fmla="*/ 79 w 102"/>
                <a:gd name="T47" fmla="*/ 86 h 214"/>
                <a:gd name="T48" fmla="*/ 79 w 102"/>
                <a:gd name="T49" fmla="*/ 95 h 214"/>
                <a:gd name="T50" fmla="*/ 79 w 102"/>
                <a:gd name="T51" fmla="*/ 96 h 214"/>
                <a:gd name="T52" fmla="*/ 77 w 102"/>
                <a:gd name="T53" fmla="*/ 96 h 214"/>
                <a:gd name="T54" fmla="*/ 77 w 102"/>
                <a:gd name="T55" fmla="*/ 95 h 214"/>
                <a:gd name="T56" fmla="*/ 89 w 102"/>
                <a:gd name="T57" fmla="*/ 75 h 214"/>
                <a:gd name="T58" fmla="*/ 13 w 102"/>
                <a:gd name="T59" fmla="*/ 59 h 214"/>
                <a:gd name="T60" fmla="*/ 89 w 102"/>
                <a:gd name="T61" fmla="*/ 75 h 214"/>
                <a:gd name="T62" fmla="*/ 13 w 102"/>
                <a:gd name="T63" fmla="*/ 53 h 214"/>
                <a:gd name="T64" fmla="*/ 89 w 102"/>
                <a:gd name="T65" fmla="*/ 37 h 214"/>
                <a:gd name="T66" fmla="*/ 89 w 102"/>
                <a:gd name="T67" fmla="*/ 31 h 214"/>
                <a:gd name="T68" fmla="*/ 13 w 102"/>
                <a:gd name="T69" fmla="*/ 15 h 214"/>
                <a:gd name="T70" fmla="*/ 89 w 102"/>
                <a:gd name="T71"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214">
                  <a:moveTo>
                    <a:pt x="0" y="0"/>
                  </a:moveTo>
                  <a:cubicBezTo>
                    <a:pt x="0" y="214"/>
                    <a:pt x="0" y="214"/>
                    <a:pt x="0" y="214"/>
                  </a:cubicBezTo>
                  <a:cubicBezTo>
                    <a:pt x="102" y="214"/>
                    <a:pt x="102" y="214"/>
                    <a:pt x="102" y="214"/>
                  </a:cubicBezTo>
                  <a:cubicBezTo>
                    <a:pt x="102" y="0"/>
                    <a:pt x="102" y="0"/>
                    <a:pt x="102" y="0"/>
                  </a:cubicBezTo>
                  <a:lnTo>
                    <a:pt x="0" y="0"/>
                  </a:lnTo>
                  <a:close/>
                  <a:moveTo>
                    <a:pt x="20" y="98"/>
                  </a:moveTo>
                  <a:cubicBezTo>
                    <a:pt x="17" y="98"/>
                    <a:pt x="16" y="96"/>
                    <a:pt x="16" y="94"/>
                  </a:cubicBezTo>
                  <a:cubicBezTo>
                    <a:pt x="16" y="92"/>
                    <a:pt x="17" y="90"/>
                    <a:pt x="20" y="90"/>
                  </a:cubicBezTo>
                  <a:cubicBezTo>
                    <a:pt x="22" y="90"/>
                    <a:pt x="24" y="92"/>
                    <a:pt x="24" y="94"/>
                  </a:cubicBezTo>
                  <a:cubicBezTo>
                    <a:pt x="24" y="96"/>
                    <a:pt x="22" y="98"/>
                    <a:pt x="20" y="98"/>
                  </a:cubicBezTo>
                  <a:close/>
                  <a:moveTo>
                    <a:pt x="31" y="98"/>
                  </a:moveTo>
                  <a:cubicBezTo>
                    <a:pt x="29" y="98"/>
                    <a:pt x="27" y="96"/>
                    <a:pt x="27" y="94"/>
                  </a:cubicBezTo>
                  <a:cubicBezTo>
                    <a:pt x="27" y="92"/>
                    <a:pt x="29" y="90"/>
                    <a:pt x="31" y="90"/>
                  </a:cubicBezTo>
                  <a:cubicBezTo>
                    <a:pt x="33" y="90"/>
                    <a:pt x="35" y="92"/>
                    <a:pt x="35" y="94"/>
                  </a:cubicBezTo>
                  <a:cubicBezTo>
                    <a:pt x="35" y="96"/>
                    <a:pt x="33" y="98"/>
                    <a:pt x="31" y="98"/>
                  </a:cubicBezTo>
                  <a:close/>
                  <a:moveTo>
                    <a:pt x="84" y="100"/>
                  </a:moveTo>
                  <a:cubicBezTo>
                    <a:pt x="81" y="104"/>
                    <a:pt x="77" y="104"/>
                    <a:pt x="73" y="102"/>
                  </a:cubicBezTo>
                  <a:cubicBezTo>
                    <a:pt x="70" y="100"/>
                    <a:pt x="69" y="95"/>
                    <a:pt x="72" y="92"/>
                  </a:cubicBezTo>
                  <a:cubicBezTo>
                    <a:pt x="72" y="91"/>
                    <a:pt x="73" y="90"/>
                    <a:pt x="73" y="90"/>
                  </a:cubicBezTo>
                  <a:cubicBezTo>
                    <a:pt x="73" y="90"/>
                    <a:pt x="73" y="90"/>
                    <a:pt x="73" y="90"/>
                  </a:cubicBezTo>
                  <a:cubicBezTo>
                    <a:pt x="73" y="90"/>
                    <a:pt x="73" y="90"/>
                    <a:pt x="74" y="90"/>
                  </a:cubicBezTo>
                  <a:cubicBezTo>
                    <a:pt x="74" y="90"/>
                    <a:pt x="74" y="90"/>
                    <a:pt x="74" y="90"/>
                  </a:cubicBezTo>
                  <a:cubicBezTo>
                    <a:pt x="74" y="89"/>
                    <a:pt x="74" y="89"/>
                    <a:pt x="74" y="89"/>
                  </a:cubicBezTo>
                  <a:cubicBezTo>
                    <a:pt x="74" y="89"/>
                    <a:pt x="74" y="89"/>
                    <a:pt x="74" y="89"/>
                  </a:cubicBezTo>
                  <a:cubicBezTo>
                    <a:pt x="75" y="89"/>
                    <a:pt x="76" y="90"/>
                    <a:pt x="76" y="90"/>
                  </a:cubicBezTo>
                  <a:cubicBezTo>
                    <a:pt x="76" y="91"/>
                    <a:pt x="75" y="92"/>
                    <a:pt x="75" y="92"/>
                  </a:cubicBezTo>
                  <a:cubicBezTo>
                    <a:pt x="74" y="92"/>
                    <a:pt x="74" y="93"/>
                    <a:pt x="74" y="93"/>
                  </a:cubicBezTo>
                  <a:cubicBezTo>
                    <a:pt x="72" y="95"/>
                    <a:pt x="73" y="98"/>
                    <a:pt x="75" y="100"/>
                  </a:cubicBezTo>
                  <a:cubicBezTo>
                    <a:pt x="77" y="102"/>
                    <a:pt x="80" y="101"/>
                    <a:pt x="82" y="99"/>
                  </a:cubicBezTo>
                  <a:cubicBezTo>
                    <a:pt x="83" y="97"/>
                    <a:pt x="83" y="94"/>
                    <a:pt x="81" y="92"/>
                  </a:cubicBezTo>
                  <a:cubicBezTo>
                    <a:pt x="81" y="92"/>
                    <a:pt x="81" y="92"/>
                    <a:pt x="81" y="92"/>
                  </a:cubicBezTo>
                  <a:cubicBezTo>
                    <a:pt x="80" y="92"/>
                    <a:pt x="80" y="92"/>
                    <a:pt x="80" y="91"/>
                  </a:cubicBezTo>
                  <a:cubicBezTo>
                    <a:pt x="80" y="91"/>
                    <a:pt x="80" y="91"/>
                    <a:pt x="80" y="90"/>
                  </a:cubicBezTo>
                  <a:cubicBezTo>
                    <a:pt x="80" y="90"/>
                    <a:pt x="80" y="90"/>
                    <a:pt x="81" y="90"/>
                  </a:cubicBezTo>
                  <a:cubicBezTo>
                    <a:pt x="81" y="90"/>
                    <a:pt x="81" y="90"/>
                    <a:pt x="81" y="90"/>
                  </a:cubicBezTo>
                  <a:cubicBezTo>
                    <a:pt x="81" y="90"/>
                    <a:pt x="81" y="90"/>
                    <a:pt x="81" y="90"/>
                  </a:cubicBezTo>
                  <a:cubicBezTo>
                    <a:pt x="82" y="90"/>
                    <a:pt x="82" y="90"/>
                    <a:pt x="82" y="90"/>
                  </a:cubicBezTo>
                  <a:cubicBezTo>
                    <a:pt x="85" y="92"/>
                    <a:pt x="86" y="97"/>
                    <a:pt x="84" y="100"/>
                  </a:cubicBezTo>
                  <a:close/>
                  <a:moveTo>
                    <a:pt x="76" y="95"/>
                  </a:moveTo>
                  <a:cubicBezTo>
                    <a:pt x="76" y="87"/>
                    <a:pt x="76" y="87"/>
                    <a:pt x="76" y="87"/>
                  </a:cubicBezTo>
                  <a:cubicBezTo>
                    <a:pt x="76" y="87"/>
                    <a:pt x="76" y="87"/>
                    <a:pt x="77" y="86"/>
                  </a:cubicBezTo>
                  <a:cubicBezTo>
                    <a:pt x="77" y="86"/>
                    <a:pt x="77" y="86"/>
                    <a:pt x="77" y="86"/>
                  </a:cubicBezTo>
                  <a:cubicBezTo>
                    <a:pt x="77" y="86"/>
                    <a:pt x="77" y="86"/>
                    <a:pt x="77" y="86"/>
                  </a:cubicBezTo>
                  <a:cubicBezTo>
                    <a:pt x="77" y="86"/>
                    <a:pt x="77" y="86"/>
                    <a:pt x="77" y="86"/>
                  </a:cubicBezTo>
                  <a:cubicBezTo>
                    <a:pt x="77" y="86"/>
                    <a:pt x="77" y="86"/>
                    <a:pt x="78" y="86"/>
                  </a:cubicBezTo>
                  <a:cubicBezTo>
                    <a:pt x="78" y="86"/>
                    <a:pt x="78" y="86"/>
                    <a:pt x="78" y="86"/>
                  </a:cubicBezTo>
                  <a:cubicBezTo>
                    <a:pt x="78" y="86"/>
                    <a:pt x="78" y="86"/>
                    <a:pt x="79" y="86"/>
                  </a:cubicBezTo>
                  <a:cubicBezTo>
                    <a:pt x="79" y="86"/>
                    <a:pt x="79" y="86"/>
                    <a:pt x="79" y="86"/>
                  </a:cubicBezTo>
                  <a:cubicBezTo>
                    <a:pt x="79" y="87"/>
                    <a:pt x="79" y="87"/>
                    <a:pt x="79" y="87"/>
                  </a:cubicBezTo>
                  <a:cubicBezTo>
                    <a:pt x="79" y="95"/>
                    <a:pt x="79" y="95"/>
                    <a:pt x="79" y="95"/>
                  </a:cubicBezTo>
                  <a:cubicBezTo>
                    <a:pt x="79" y="95"/>
                    <a:pt x="79" y="95"/>
                    <a:pt x="79" y="95"/>
                  </a:cubicBezTo>
                  <a:cubicBezTo>
                    <a:pt x="79" y="95"/>
                    <a:pt x="79" y="96"/>
                    <a:pt x="79" y="96"/>
                  </a:cubicBezTo>
                  <a:cubicBezTo>
                    <a:pt x="78" y="96"/>
                    <a:pt x="78" y="96"/>
                    <a:pt x="78" y="96"/>
                  </a:cubicBezTo>
                  <a:cubicBezTo>
                    <a:pt x="78" y="96"/>
                    <a:pt x="77" y="96"/>
                    <a:pt x="77" y="96"/>
                  </a:cubicBezTo>
                  <a:cubicBezTo>
                    <a:pt x="77" y="96"/>
                    <a:pt x="77" y="96"/>
                    <a:pt x="77" y="96"/>
                  </a:cubicBezTo>
                  <a:cubicBezTo>
                    <a:pt x="77" y="96"/>
                    <a:pt x="77" y="95"/>
                    <a:pt x="77" y="95"/>
                  </a:cubicBezTo>
                  <a:cubicBezTo>
                    <a:pt x="76" y="95"/>
                    <a:pt x="76" y="95"/>
                    <a:pt x="76" y="95"/>
                  </a:cubicBezTo>
                  <a:close/>
                  <a:moveTo>
                    <a:pt x="89" y="75"/>
                  </a:moveTo>
                  <a:cubicBezTo>
                    <a:pt x="13" y="75"/>
                    <a:pt x="13" y="75"/>
                    <a:pt x="13" y="75"/>
                  </a:cubicBezTo>
                  <a:cubicBezTo>
                    <a:pt x="13" y="59"/>
                    <a:pt x="13" y="59"/>
                    <a:pt x="13" y="59"/>
                  </a:cubicBezTo>
                  <a:cubicBezTo>
                    <a:pt x="89" y="59"/>
                    <a:pt x="89" y="59"/>
                    <a:pt x="89" y="59"/>
                  </a:cubicBezTo>
                  <a:lnTo>
                    <a:pt x="89" y="75"/>
                  </a:lnTo>
                  <a:close/>
                  <a:moveTo>
                    <a:pt x="89" y="53"/>
                  </a:moveTo>
                  <a:cubicBezTo>
                    <a:pt x="13" y="53"/>
                    <a:pt x="13" y="53"/>
                    <a:pt x="13" y="53"/>
                  </a:cubicBezTo>
                  <a:cubicBezTo>
                    <a:pt x="13" y="37"/>
                    <a:pt x="13" y="37"/>
                    <a:pt x="13" y="37"/>
                  </a:cubicBezTo>
                  <a:cubicBezTo>
                    <a:pt x="89" y="37"/>
                    <a:pt x="89" y="37"/>
                    <a:pt x="89" y="37"/>
                  </a:cubicBezTo>
                  <a:lnTo>
                    <a:pt x="89" y="53"/>
                  </a:lnTo>
                  <a:close/>
                  <a:moveTo>
                    <a:pt x="89" y="31"/>
                  </a:moveTo>
                  <a:cubicBezTo>
                    <a:pt x="13" y="31"/>
                    <a:pt x="13" y="31"/>
                    <a:pt x="13" y="31"/>
                  </a:cubicBezTo>
                  <a:cubicBezTo>
                    <a:pt x="13" y="15"/>
                    <a:pt x="13" y="15"/>
                    <a:pt x="13" y="15"/>
                  </a:cubicBezTo>
                  <a:cubicBezTo>
                    <a:pt x="89" y="15"/>
                    <a:pt x="89" y="15"/>
                    <a:pt x="89" y="15"/>
                  </a:cubicBezTo>
                  <a:lnTo>
                    <a:pt x="89" y="31"/>
                  </a:lnTo>
                  <a:close/>
                </a:path>
              </a:pathLst>
            </a:custGeom>
            <a:solidFill>
              <a:schemeClr val="tx1"/>
            </a:solidFill>
            <a:ln>
              <a:solidFill>
                <a:srgbClr val="002060"/>
              </a:solidFill>
            </a:ln>
            <a:extLst/>
          </p:spPr>
          <p:txBody>
            <a:bodyPr vert="horz" wrap="square" lIns="89629" tIns="44815" rIns="89629" bIns="4481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07">
                <a:defRPr/>
              </a:pPr>
              <a:endParaRPr lang="en-US" sz="1765">
                <a:gradFill>
                  <a:gsLst>
                    <a:gs pos="15238">
                      <a:srgbClr val="FFFFFF"/>
                    </a:gs>
                    <a:gs pos="85000">
                      <a:srgbClr val="FFFFFF"/>
                    </a:gs>
                  </a:gsLst>
                  <a:lin ang="5400000" scaled="0"/>
                </a:gradFill>
                <a:latin typeface="Segoe UI"/>
              </a:endParaRPr>
            </a:p>
          </p:txBody>
        </p:sp>
      </p:grpSp>
    </p:spTree>
    <p:extLst>
      <p:ext uri="{BB962C8B-B14F-4D97-AF65-F5344CB8AC3E}">
        <p14:creationId xmlns:p14="http://schemas.microsoft.com/office/powerpoint/2010/main" val="3118956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up)">
                                      <p:cBhvr>
                                        <p:cTn id="2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z="3200" dirty="0"/>
              <a:t>Azure Stack IaaS – Why bother?</a:t>
            </a:r>
          </a:p>
        </p:txBody>
      </p:sp>
      <p:sp>
        <p:nvSpPr>
          <p:cNvPr id="6" name="Text Placeholder 5"/>
          <p:cNvSpPr>
            <a:spLocks noGrp="1"/>
          </p:cNvSpPr>
          <p:nvPr>
            <p:ph type="body" sz="quarter" idx="10"/>
          </p:nvPr>
        </p:nvSpPr>
        <p:spPr>
          <a:xfrm>
            <a:off x="274638" y="1212850"/>
            <a:ext cx="11887200" cy="5393338"/>
          </a:xfrm>
        </p:spPr>
        <p:txBody>
          <a:bodyPr>
            <a:normAutofit lnSpcReduction="10000"/>
          </a:bodyPr>
          <a:lstStyle/>
          <a:p>
            <a:r>
              <a:rPr lang="en-US" dirty="0"/>
              <a:t>Infrastructure as a Service (IaaS) </a:t>
            </a:r>
          </a:p>
          <a:p>
            <a:pPr lvl="1"/>
            <a:r>
              <a:rPr lang="en-US" dirty="0"/>
              <a:t>VMs, Disks, NICs, Networks,….</a:t>
            </a:r>
          </a:p>
          <a:p>
            <a:endParaRPr lang="en-US" dirty="0"/>
          </a:p>
          <a:p>
            <a:r>
              <a:rPr lang="en-US" dirty="0"/>
              <a:t>VMs (IaaS) are the first step</a:t>
            </a:r>
          </a:p>
          <a:p>
            <a:pPr lvl="1"/>
            <a:r>
              <a:rPr lang="en-US" dirty="0"/>
              <a:t>Touch stone for Azure consistency</a:t>
            </a:r>
          </a:p>
          <a:p>
            <a:pPr lvl="1"/>
            <a:endParaRPr lang="en-US" dirty="0"/>
          </a:p>
          <a:p>
            <a:r>
              <a:rPr lang="en-US" dirty="0"/>
              <a:t>Almost every app requires IaaS infra</a:t>
            </a:r>
          </a:p>
          <a:p>
            <a:pPr lvl="1"/>
            <a:r>
              <a:rPr lang="en-US" dirty="0"/>
              <a:t>E.g., SQL, Exchange,….</a:t>
            </a:r>
          </a:p>
          <a:p>
            <a:pPr lvl="1"/>
            <a:endParaRPr lang="en-US" dirty="0"/>
          </a:p>
          <a:p>
            <a:r>
              <a:rPr lang="en-US" dirty="0"/>
              <a:t>All PaaS builds off IaaS</a:t>
            </a:r>
          </a:p>
          <a:p>
            <a:pPr lvl="1"/>
            <a:r>
              <a:rPr lang="en-US" dirty="0"/>
              <a:t>SQL, Service Fabric, Notification hubs, API apps, Web apps,…</a:t>
            </a:r>
          </a:p>
        </p:txBody>
      </p:sp>
    </p:spTree>
    <p:extLst>
      <p:ext uri="{BB962C8B-B14F-4D97-AF65-F5344CB8AC3E}">
        <p14:creationId xmlns:p14="http://schemas.microsoft.com/office/powerpoint/2010/main" val="369589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rgbClr val="777777"/>
                                      </p:to>
                                    </p:animClr>
                                  </p:sub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rgbClr val="777777"/>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3" end="3"/>
                                            </p:txEl>
                                          </p:spTgt>
                                        </p:tgtEl>
                                        <p:attrNameLst>
                                          <p:attrName>ppt_c</p:attrName>
                                        </p:attrNameLst>
                                      </p:cBhvr>
                                      <p:to>
                                        <a:srgbClr val="777777"/>
                                      </p:to>
                                    </p:animClr>
                                  </p:sub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4" end="4"/>
                                            </p:txEl>
                                          </p:spTgt>
                                        </p:tgtEl>
                                        <p:attrNameLst>
                                          <p:attrName>ppt_c</p:attrName>
                                        </p:attrNameLst>
                                      </p:cBhvr>
                                      <p:to>
                                        <a:srgbClr val="777777"/>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6" end="6"/>
                                            </p:txEl>
                                          </p:spTgt>
                                        </p:tgtEl>
                                        <p:attrNameLst>
                                          <p:attrName>ppt_c</p:attrName>
                                        </p:attrNameLst>
                                      </p:cBhvr>
                                      <p:to>
                                        <a:srgbClr val="777777"/>
                                      </p:to>
                                    </p:animClr>
                                  </p:subTnLst>
                                </p:cTn>
                              </p:par>
                              <p:par>
                                <p:cTn id="19" presetID="1" presetClass="entr" presetSubtype="0" fill="hold" grpId="0"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7" end="7"/>
                                            </p:txEl>
                                          </p:spTgt>
                                        </p:tgtEl>
                                        <p:attrNameLst>
                                          <p:attrName>ppt_c</p:attrName>
                                        </p:attrNameLst>
                                      </p:cBhvr>
                                      <p:to>
                                        <a:srgbClr val="777777"/>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D0C2E7D0-5C17-430B-90AA-64EE87CAC54C}"/>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F00BE584-C693-46FD-AC24-CA0B4C734830}"/>
    </a:ext>
  </a:extLst>
</a:theme>
</file>

<file path=ppt/theme/theme4.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potx" id="{1A2CE55D-C0EF-4064-A39F-620642E032AA}" vid="{A3A9C9DA-6617-4D3E-A382-CDB23C8F3BF1}"/>
    </a:ext>
  </a:extLst>
</a:theme>
</file>

<file path=ppt/theme/theme5.xml><?xml version="1.0" encoding="utf-8"?>
<a:theme xmlns:a="http://schemas.openxmlformats.org/drawingml/2006/main" name="COLOR TEMPLATE">
  <a:themeElements>
    <a:clrScheme name="BT - Mid-Blue">
      <a:dk1>
        <a:srgbClr val="505050"/>
      </a:dk1>
      <a:lt1>
        <a:srgbClr val="FFFFFF"/>
      </a:lt1>
      <a:dk2>
        <a:srgbClr val="00188F"/>
      </a:dk2>
      <a:lt2>
        <a:srgbClr val="CDF4FF"/>
      </a:lt2>
      <a:accent1>
        <a:srgbClr val="0078D7"/>
      </a:accent1>
      <a:accent2>
        <a:srgbClr val="D83B01"/>
      </a:accent2>
      <a:accent3>
        <a:srgbClr val="5C2D91"/>
      </a:accent3>
      <a:accent4>
        <a:srgbClr val="B4009E"/>
      </a:accent4>
      <a:accent5>
        <a:srgbClr val="107C10"/>
      </a:accent5>
      <a:accent6>
        <a:srgbClr val="002050"/>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MID-BLUE_2016_2.potx" id="{8B84EEE5-C70B-4DAC-9DB7-AEB4A67C5A6A}" vid="{C9458DB1-8A75-4E4C-865A-22D635A9FA57}"/>
    </a:ext>
  </a:extLst>
</a:theme>
</file>

<file path=ppt/theme/theme6.xml><?xml version="1.0" encoding="utf-8"?>
<a:theme xmlns:a="http://schemas.openxmlformats.org/drawingml/2006/main" name="Server and Cloud 2013">
  <a:themeElements>
    <a:clrScheme name="STB Template">
      <a:dk1>
        <a:srgbClr val="505050"/>
      </a:dk1>
      <a:lt1>
        <a:srgbClr val="FFFFFF"/>
      </a:lt1>
      <a:dk2>
        <a:srgbClr val="008272"/>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465D01F-9AE6-47ED-AC67-4D8944814AA9}"/>
    </a:ext>
  </a:extLst>
</a:theme>
</file>

<file path=ppt/theme/theme7.xml><?xml version="1.0" encoding="utf-8"?>
<a:theme xmlns:a="http://schemas.openxmlformats.org/drawingml/2006/main" name="1_Windows Azure">
  <a:themeElements>
    <a:clrScheme name="STB Template Blue">
      <a:dk1>
        <a:srgbClr val="505050"/>
      </a:dk1>
      <a:lt1>
        <a:srgbClr val="FFFFFF"/>
      </a:lt1>
      <a:dk2>
        <a:srgbClr val="0072C6"/>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739722A-6731-46C8-BB8E-F4F2AFD803E9}"/>
    </a:ext>
  </a:extLst>
</a:theme>
</file>

<file path=ppt/theme/theme8.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9.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7645BF26-5E45-428D-8A8C-D391F447614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ShortcutUrl xmlns="a35a3482-11c6-4948-ab47-d946e47e9a91">
      <Url xsi:nil="true"/>
      <Description xsi:nil="true"/>
    </_Shortcut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CC858D98FA8CC4A87671EA873092839" ma:contentTypeVersion="5" ma:contentTypeDescription="Create a new document." ma:contentTypeScope="" ma:versionID="ec4fe6c019166d80adf0e459c85630f7">
  <xsd:schema xmlns:xsd="http://www.w3.org/2001/XMLSchema" xmlns:xs="http://www.w3.org/2001/XMLSchema" xmlns:p="http://schemas.microsoft.com/office/2006/metadata/properties" xmlns:ns2="283bf7bb-5af1-44d5-a488-27835526695d" xmlns:ns3="a35a3482-11c6-4948-ab47-d946e47e9a91" targetNamespace="http://schemas.microsoft.com/office/2006/metadata/properties" ma:root="true" ma:fieldsID="710322fc756e5e0526eee1942bbbfcb1" ns2:_="" ns3:_="">
    <xsd:import namespace="283bf7bb-5af1-44d5-a488-27835526695d"/>
    <xsd:import namespace="a35a3482-11c6-4948-ab47-d946e47e9a91"/>
    <xsd:element name="properties">
      <xsd:complexType>
        <xsd:sequence>
          <xsd:element name="documentManagement">
            <xsd:complexType>
              <xsd:all>
                <xsd:element ref="ns2:SharedWithUsers" minOccurs="0"/>
                <xsd:element ref="ns2:SharedWithDetails" minOccurs="0"/>
                <xsd:element ref="ns3:_ShortcutUrl" minOccurs="0"/>
                <xsd:element ref="ns2:LastSharedByUser" minOccurs="0"/>
                <xsd:element ref="ns2: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3bf7bb-5af1-44d5-a488-27835526695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35a3482-11c6-4948-ab47-d946e47e9a91" elementFormDefault="qualified">
    <xsd:import namespace="http://schemas.microsoft.com/office/2006/documentManagement/types"/>
    <xsd:import namespace="http://schemas.microsoft.com/office/infopath/2007/PartnerControls"/>
    <xsd:element name="_ShortcutUrl" ma:index="10" nillable="true" ma:displayName="_ShortcutUrl" ma:hidden="true" ma:internalName="c000__Shortcut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www.w3.org/XML/1998/namespace"/>
    <ds:schemaRef ds:uri="http://schemas.microsoft.com/office/infopath/2007/PartnerControls"/>
    <ds:schemaRef ds:uri="http://purl.org/dc/terms/"/>
    <ds:schemaRef ds:uri="http://purl.org/dc/elements/1.1/"/>
    <ds:schemaRef ds:uri="a35a3482-11c6-4948-ab47-d946e47e9a91"/>
    <ds:schemaRef ds:uri="http://schemas.microsoft.com/office/2006/documentManagement/types"/>
    <ds:schemaRef ds:uri="http://schemas.openxmlformats.org/package/2006/metadata/core-properties"/>
    <ds:schemaRef ds:uri="283bf7bb-5af1-44d5-a488-27835526695d"/>
    <ds:schemaRef ds:uri="http://purl.org/dc/dcmitype/"/>
  </ds:schemaRefs>
</ds:datastoreItem>
</file>

<file path=customXml/itemProps2.xml><?xml version="1.0" encoding="utf-8"?>
<ds:datastoreItem xmlns:ds="http://schemas.openxmlformats.org/officeDocument/2006/customXml" ds:itemID="{2CBD7CCE-5D71-408C-835F-7414C6F306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3bf7bb-5af1-44d5-a488-27835526695d"/>
    <ds:schemaRef ds:uri="a35a3482-11c6-4948-ab47-d946e47e9a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26892</TotalTime>
  <Words>4181</Words>
  <Application>Microsoft Office PowerPoint</Application>
  <PresentationFormat>Custom</PresentationFormat>
  <Paragraphs>1031</Paragraphs>
  <Slides>62</Slides>
  <Notes>32</Notes>
  <HiddenSlides>0</HiddenSlides>
  <MMClips>2</MMClips>
  <ScaleCrop>false</ScaleCrop>
  <HeadingPairs>
    <vt:vector size="6" baseType="variant">
      <vt:variant>
        <vt:lpstr>Fonts Used</vt:lpstr>
      </vt:variant>
      <vt:variant>
        <vt:i4>13</vt:i4>
      </vt:variant>
      <vt:variant>
        <vt:lpstr>Theme</vt:lpstr>
      </vt:variant>
      <vt:variant>
        <vt:i4>9</vt:i4>
      </vt:variant>
      <vt:variant>
        <vt:lpstr>Slide Titles</vt:lpstr>
      </vt:variant>
      <vt:variant>
        <vt:i4>62</vt:i4>
      </vt:variant>
    </vt:vector>
  </HeadingPairs>
  <TitlesOfParts>
    <vt:vector size="84" baseType="lpstr">
      <vt:lpstr>MS PGothic</vt:lpstr>
      <vt:lpstr>Arial</vt:lpstr>
      <vt:lpstr>Arial Unicode MS</vt:lpstr>
      <vt:lpstr>Calibri</vt:lpstr>
      <vt:lpstr>Consolas</vt:lpstr>
      <vt:lpstr>Segoe Pro</vt:lpstr>
      <vt:lpstr>Segoe Pro Light</vt:lpstr>
      <vt:lpstr>Segoe Semibold</vt:lpstr>
      <vt:lpstr>Segoe UI</vt:lpstr>
      <vt:lpstr>Segoe UI Light</vt:lpstr>
      <vt:lpstr>Segoe UI Semibold</vt:lpstr>
      <vt:lpstr>Segoe UI Semilight</vt:lpstr>
      <vt:lpstr>Wingdings</vt:lpstr>
      <vt:lpstr>5-50002_Ignite_Breakout_Template</vt:lpstr>
      <vt:lpstr>6-30537_Envision 2016 Concurrent Template_Dark</vt:lpstr>
      <vt:lpstr>1_5-50002_Ignite_Breakout_Template</vt:lpstr>
      <vt:lpstr>5-30610_Microsoft_Ignite_Keynote_Template</vt:lpstr>
      <vt:lpstr>COLOR TEMPLATE</vt:lpstr>
      <vt:lpstr>Server and Cloud 2013</vt:lpstr>
      <vt:lpstr>1_Windows Azure</vt:lpstr>
      <vt:lpstr>2_5-50002_Ignite_Breakout_Template</vt:lpstr>
      <vt:lpstr>3_5-50002_Ignite_Breakout_Template</vt:lpstr>
      <vt:lpstr>Dive Deep Into Azure Stack IaaS</vt:lpstr>
      <vt:lpstr>Session Objectives</vt:lpstr>
      <vt:lpstr>Solution View</vt:lpstr>
      <vt:lpstr>PowerPoint Presentation</vt:lpstr>
      <vt:lpstr>Azure Stack is Azure for your data center</vt:lpstr>
      <vt:lpstr>Azure infrastructure is hyper-scale</vt:lpstr>
      <vt:lpstr>Azure infrastructure is hyper-scale</vt:lpstr>
      <vt:lpstr>PowerPoint Presentation</vt:lpstr>
      <vt:lpstr>Azure Stack IaaS – Why bother?</vt:lpstr>
      <vt:lpstr>ARM &amp; Resource Providers</vt:lpstr>
      <vt:lpstr>TP2 Workloads</vt:lpstr>
      <vt:lpstr>SDDC in WS2016 and Azure Stack </vt:lpstr>
      <vt:lpstr>IaaS Introduction: Demo</vt:lpstr>
      <vt:lpstr>PowerPoint Presentation</vt:lpstr>
      <vt:lpstr>Storage</vt:lpstr>
      <vt:lpstr>Blobs!</vt:lpstr>
      <vt:lpstr>Cloud storage for Azure Stack</vt:lpstr>
      <vt:lpstr>Storage Solution View</vt:lpstr>
      <vt:lpstr>Storage Management Model</vt:lpstr>
      <vt:lpstr>Cloud Storage Management  Tools </vt:lpstr>
      <vt:lpstr>Relating Azure Storage Concepts</vt:lpstr>
      <vt:lpstr>IaaS VM Storage - continued</vt:lpstr>
      <vt:lpstr>VM Disk from a Marketplace Image</vt:lpstr>
      <vt:lpstr>TP2: differences against Azure Storage</vt:lpstr>
      <vt:lpstr>TP2: deployment and configuration guidance</vt:lpstr>
      <vt:lpstr>Storage for Azure Stack: Demo</vt:lpstr>
      <vt:lpstr>PowerPoint Presentation</vt:lpstr>
      <vt:lpstr>Networking</vt:lpstr>
      <vt:lpstr>PowerPoint Presentation</vt:lpstr>
      <vt:lpstr>PowerPoint Presentation</vt:lpstr>
      <vt:lpstr>Software Defined Networking in Azure Stack </vt:lpstr>
      <vt:lpstr>Software Defined Networking in Azure Stack </vt:lpstr>
      <vt:lpstr>PowerPoint Presentation</vt:lpstr>
      <vt:lpstr>PowerPoint Presentation</vt:lpstr>
      <vt:lpstr>PowerPoint Presentation</vt:lpstr>
      <vt:lpstr>Virtual Networks</vt:lpstr>
      <vt:lpstr>PowerPoint Presentation</vt:lpstr>
      <vt:lpstr>PowerPoint Presentation</vt:lpstr>
      <vt:lpstr>PowerPoint Presentation</vt:lpstr>
      <vt:lpstr>PowerPoint Presentation</vt:lpstr>
      <vt:lpstr>Software Load Balancer</vt:lpstr>
      <vt:lpstr>PowerPoint Presentation</vt:lpstr>
      <vt:lpstr>PowerPoint Presentation</vt:lpstr>
      <vt:lpstr>Cross premises connectivity</vt:lpstr>
      <vt:lpstr>New in TP2 – Site-to-Site VPN</vt:lpstr>
      <vt:lpstr>PowerPoint Presentation</vt:lpstr>
      <vt:lpstr>PowerPoint Presentation</vt:lpstr>
      <vt:lpstr>Scenarios Enabled – TP2  </vt:lpstr>
      <vt:lpstr>Network Cloud Services in Azure Stack: Demo</vt:lpstr>
      <vt:lpstr>Compute</vt:lpstr>
      <vt:lpstr>PowerPoint Presentation</vt:lpstr>
      <vt:lpstr>PowerPoint Presentation</vt:lpstr>
      <vt:lpstr>PowerPoint Presentation</vt:lpstr>
      <vt:lpstr>PowerPoint Presentation</vt:lpstr>
      <vt:lpstr>PowerPoint Presentation</vt:lpstr>
      <vt:lpstr>Compute Services in Azure Stack: Demo</vt:lpstr>
      <vt:lpstr>PowerPoint Presentation</vt:lpstr>
      <vt:lpstr>Conclusion</vt:lpstr>
      <vt:lpstr>To summarize… </vt:lpstr>
      <vt:lpstr>PowerPoint Presentation</vt:lpstr>
      <vt:lpstr>Free IT Pro resources To advance your career in cloud technology</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Into Azure Stack IaaS</dc:title>
  <dc:subject>&lt;Speech title here&gt;</dc:subject>
  <dc:creator>Scott Napolitan</dc:creator>
  <cp:keywords>Microsoft Ignite 2016</cp:keywords>
  <dc:description>Template: Mitchell Derrey, Silverfox Productions_x000d_
Formatting: _x000d_
Audience Type:</dc:description>
  <cp:lastModifiedBy>MS Events 0094</cp:lastModifiedBy>
  <cp:revision>615</cp:revision>
  <dcterms:created xsi:type="dcterms:W3CDTF">2014-06-10T19:28:25Z</dcterms:created>
  <dcterms:modified xsi:type="dcterms:W3CDTF">2016-09-29T20:01:02Z</dcterms:modified>
  <cp:category>Microsoft Ignite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0x010100FCC858D98FA8CC4A87671EA873092839</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