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91" r:id="rId7"/>
    <p:sldMasterId id="2147484411" r:id="rId8"/>
  </p:sldMasterIdLst>
  <p:notesMasterIdLst>
    <p:notesMasterId r:id="rId35"/>
  </p:notesMasterIdLst>
  <p:handoutMasterIdLst>
    <p:handoutMasterId r:id="rId36"/>
  </p:handoutMasterIdLst>
  <p:sldIdLst>
    <p:sldId id="1441" r:id="rId9"/>
    <p:sldId id="1318" r:id="rId10"/>
    <p:sldId id="1320" r:id="rId11"/>
    <p:sldId id="1413" r:id="rId12"/>
    <p:sldId id="1414" r:id="rId13"/>
    <p:sldId id="1415" r:id="rId14"/>
    <p:sldId id="1416" r:id="rId15"/>
    <p:sldId id="1417" r:id="rId16"/>
    <p:sldId id="1418" r:id="rId17"/>
    <p:sldId id="1425" r:id="rId18"/>
    <p:sldId id="1424" r:id="rId19"/>
    <p:sldId id="1426" r:id="rId20"/>
    <p:sldId id="1427" r:id="rId21"/>
    <p:sldId id="1428" r:id="rId22"/>
    <p:sldId id="1429" r:id="rId23"/>
    <p:sldId id="1430" r:id="rId24"/>
    <p:sldId id="1431" r:id="rId25"/>
    <p:sldId id="1432" r:id="rId26"/>
    <p:sldId id="1433" r:id="rId27"/>
    <p:sldId id="1435" r:id="rId28"/>
    <p:sldId id="1436" r:id="rId29"/>
    <p:sldId id="1437" r:id="rId30"/>
    <p:sldId id="1438" r:id="rId31"/>
    <p:sldId id="1444" r:id="rId32"/>
    <p:sldId id="1442" r:id="rId33"/>
    <p:sldId id="1443" r:id="rId3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Light" id="{A073DAE3-B461-442F-A3D3-6642BD875E45}">
          <p14:sldIdLst>
            <p14:sldId id="1441"/>
            <p14:sldId id="1318"/>
            <p14:sldId id="1320"/>
            <p14:sldId id="1413"/>
            <p14:sldId id="1414"/>
            <p14:sldId id="1415"/>
            <p14:sldId id="1416"/>
            <p14:sldId id="1417"/>
            <p14:sldId id="1418"/>
            <p14:sldId id="1425"/>
            <p14:sldId id="1424"/>
            <p14:sldId id="1426"/>
            <p14:sldId id="1427"/>
            <p14:sldId id="1428"/>
            <p14:sldId id="1429"/>
            <p14:sldId id="1430"/>
            <p14:sldId id="1431"/>
            <p14:sldId id="1432"/>
            <p14:sldId id="1433"/>
            <p14:sldId id="1435"/>
            <p14:sldId id="1436"/>
            <p14:sldId id="1437"/>
            <p14:sldId id="1438"/>
            <p14:sldId id="1444"/>
            <p14:sldId id="1442"/>
            <p14:sldId id="144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6215" autoAdjust="0"/>
  </p:normalViewPr>
  <p:slideViewPr>
    <p:cSldViewPr>
      <p:cViewPr varScale="1">
        <p:scale>
          <a:sx n="104" d="100"/>
          <a:sy n="104" d="100"/>
        </p:scale>
        <p:origin x="912"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12:56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12:56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34584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FCD96-87E0-42C2-BC8A-1DC8EACF2CD9}" type="slidenum">
              <a:rPr lang="en-US" smtClean="0"/>
              <a:t>12</a:t>
            </a:fld>
            <a:endParaRPr lang="en-US"/>
          </a:p>
        </p:txBody>
      </p:sp>
    </p:spTree>
    <p:extLst>
      <p:ext uri="{BB962C8B-B14F-4D97-AF65-F5344CB8AC3E}">
        <p14:creationId xmlns:p14="http://schemas.microsoft.com/office/powerpoint/2010/main" val="378344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9/30/2016 12:56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15</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56800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9/30/2016 12:56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09759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9/30/2016 12:56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19</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69892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9/30/2016 12:56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20</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567430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9/30/2016 12:56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47749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0793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12:56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6881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12:56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9972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78284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9/30/2016 12:56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51021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9/30/2016 12:56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23340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E8FCD96-87E0-42C2-BC8A-1DC8EACF2CD9}" type="slidenum">
              <a:rPr lang="en-US" smtClean="0"/>
              <a:t>6</a:t>
            </a:fld>
            <a:endParaRPr lang="en-US"/>
          </a:p>
        </p:txBody>
      </p:sp>
    </p:spTree>
    <p:extLst>
      <p:ext uri="{BB962C8B-B14F-4D97-AF65-F5344CB8AC3E}">
        <p14:creationId xmlns:p14="http://schemas.microsoft.com/office/powerpoint/2010/main" val="94502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E8FCD96-87E0-42C2-BC8A-1DC8EACF2CD9}" type="slidenum">
              <a:rPr lang="en-US" smtClean="0"/>
              <a:t>7</a:t>
            </a:fld>
            <a:endParaRPr lang="en-US"/>
          </a:p>
        </p:txBody>
      </p:sp>
    </p:spTree>
    <p:extLst>
      <p:ext uri="{BB962C8B-B14F-4D97-AF65-F5344CB8AC3E}">
        <p14:creationId xmlns:p14="http://schemas.microsoft.com/office/powerpoint/2010/main" val="129762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FCD96-87E0-42C2-BC8A-1DC8EACF2CD9}" type="slidenum">
              <a:rPr lang="en-US" smtClean="0"/>
              <a:t>8</a:t>
            </a:fld>
            <a:endParaRPr lang="en-US"/>
          </a:p>
        </p:txBody>
      </p:sp>
    </p:spTree>
    <p:extLst>
      <p:ext uri="{BB962C8B-B14F-4D97-AF65-F5344CB8AC3E}">
        <p14:creationId xmlns:p14="http://schemas.microsoft.com/office/powerpoint/2010/main" val="148976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9/30/2016 12:56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9</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62960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9/30/2016 12:56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470029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83068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1861535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98515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462553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35179912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2170107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58255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493783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42996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03088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9842199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886755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803760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7897883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4302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045505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6919974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51512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7190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2633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374891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8558605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318732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076605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506478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68964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99330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94491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99866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87115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69481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53901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6037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73604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4642553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0626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0105448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516635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75565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479641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51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972785"/>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heme" Target="../theme/theme4.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heme" Target="../theme/theme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257" r:id="rId17"/>
    <p:sldLayoutId id="2147484258" r:id="rId18"/>
    <p:sldLayoutId id="2147484260" r:id="rId19"/>
    <p:sldLayoutId id="2147484299" r:id="rId20"/>
    <p:sldLayoutId id="21474842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 id="2147484390"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33585449"/>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 id="2147484410"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650780763"/>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 id="2147484429" r:id="rId18"/>
    <p:sldLayoutId id="2147484430" r:id="rId19"/>
    <p:sldLayoutId id="2147484431" r:id="rId20"/>
    <p:sldLayoutId id="2147484432" r:id="rId21"/>
    <p:sldLayoutId id="214748443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hyperlink" Target="https://ax.help.dynamics.com/en/wiki/task-recorder/" TargetMode="External"/><Relationship Id="rId2" Type="http://schemas.openxmlformats.org/officeDocument/2006/relationships/hyperlink" Target="https://ax.help.dynamics.com/en/wiki/task-recorder-in-ax7/" TargetMode="External"/><Relationship Id="rId1" Type="http://schemas.openxmlformats.org/officeDocument/2006/relationships/slideLayout" Target="../slideLayouts/slideLayout44.xml"/><Relationship Id="rId4" Type="http://schemas.openxmlformats.org/officeDocument/2006/relationships/hyperlink" Target="https://ax.help.dynamics.com/en/wiki/working-with-help/#connecting-the-help-syste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16.xml"/><Relationship Id="rId1" Type="http://schemas.openxmlformats.org/officeDocument/2006/relationships/slideLayout" Target="../slideLayouts/slideLayout91.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76.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aka.ms/ignite.mobileap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Task recorder in Dynamics AX</a:t>
            </a:r>
          </a:p>
        </p:txBody>
      </p:sp>
      <p:sp>
        <p:nvSpPr>
          <p:cNvPr id="5" name="Text Placeholder 4"/>
          <p:cNvSpPr>
            <a:spLocks noGrp="1"/>
          </p:cNvSpPr>
          <p:nvPr>
            <p:ph type="body" sz="quarter" idx="12"/>
          </p:nvPr>
        </p:nvSpPr>
        <p:spPr/>
        <p:txBody>
          <a:bodyPr/>
          <a:lstStyle/>
          <a:p>
            <a:r>
              <a:rPr lang="en-US" dirty="0" err="1"/>
              <a:t>Sharrief</a:t>
            </a:r>
            <a:r>
              <a:rPr lang="en-US" dirty="0"/>
              <a:t> Shabazz</a:t>
            </a:r>
          </a:p>
          <a:p>
            <a:r>
              <a:rPr lang="en-US" dirty="0"/>
              <a:t>Program Manager</a:t>
            </a:r>
          </a:p>
        </p:txBody>
      </p:sp>
      <p:sp>
        <p:nvSpPr>
          <p:cNvPr id="6" name="Text Placeholder 5"/>
          <p:cNvSpPr>
            <a:spLocks noGrp="1"/>
          </p:cNvSpPr>
          <p:nvPr>
            <p:ph type="body" sz="quarter" idx="13"/>
          </p:nvPr>
        </p:nvSpPr>
        <p:spPr/>
        <p:txBody>
          <a:bodyPr/>
          <a:lstStyle/>
          <a:p>
            <a:r>
              <a:rPr lang="en-US" dirty="0"/>
              <a:t>BRK3322</a:t>
            </a:r>
          </a:p>
        </p:txBody>
      </p:sp>
    </p:spTree>
    <p:extLst>
      <p:ext uri="{BB962C8B-B14F-4D97-AF65-F5344CB8AC3E}">
        <p14:creationId xmlns:p14="http://schemas.microsoft.com/office/powerpoint/2010/main" val="8344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1763560"/>
          </a:xfrm>
        </p:spPr>
        <p:txBody>
          <a:bodyPr/>
          <a:lstStyle/>
          <a:p>
            <a:r>
              <a:rPr lang="en-US" dirty="0"/>
              <a:t>Demo</a:t>
            </a:r>
            <a:br>
              <a:rPr lang="en-US" dirty="0"/>
            </a:br>
            <a:r>
              <a:rPr lang="en-US" sz="4800" dirty="0"/>
              <a:t>advanced usage</a:t>
            </a:r>
            <a:endParaRPr lang="en-US" dirty="0"/>
          </a:p>
        </p:txBody>
      </p:sp>
      <p:sp>
        <p:nvSpPr>
          <p:cNvPr id="3" name="Picture Placeholder 2"/>
          <p:cNvSpPr>
            <a:spLocks noGrp="1"/>
          </p:cNvSpPr>
          <p:nvPr>
            <p:ph type="pic" sz="quarter" idx="10"/>
          </p:nvPr>
        </p:nvSpPr>
        <p:spPr/>
      </p:sp>
      <p:pic>
        <p:nvPicPr>
          <p:cNvPr id="4" name="Picture 3"/>
          <p:cNvPicPr>
            <a:picLocks noChangeAspect="1"/>
          </p:cNvPicPr>
          <p:nvPr/>
        </p:nvPicPr>
        <p:blipFill>
          <a:blip r:embed="rId3"/>
          <a:stretch>
            <a:fillRect/>
          </a:stretch>
        </p:blipFill>
        <p:spPr>
          <a:xfrm>
            <a:off x="5685620" y="-1"/>
            <a:ext cx="6750855" cy="6994525"/>
          </a:xfrm>
          <a:prstGeom prst="rect">
            <a:avLst/>
          </a:prstGeom>
        </p:spPr>
      </p:pic>
    </p:spTree>
    <p:extLst>
      <p:ext uri="{BB962C8B-B14F-4D97-AF65-F5344CB8AC3E}">
        <p14:creationId xmlns:p14="http://schemas.microsoft.com/office/powerpoint/2010/main" val="4298214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usage (diagram)</a:t>
            </a:r>
          </a:p>
        </p:txBody>
      </p:sp>
      <p:sp>
        <p:nvSpPr>
          <p:cNvPr id="6" name="Flowchart: Magnetic Disk 5"/>
          <p:cNvSpPr/>
          <p:nvPr/>
        </p:nvSpPr>
        <p:spPr>
          <a:xfrm>
            <a:off x="4894370" y="1739250"/>
            <a:ext cx="2149276" cy="4713936"/>
          </a:xfrm>
          <a:prstGeom prst="flowChartMagneticDisk">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72" dirty="0">
                <a:latin typeface="Segoe UI" panose="020B0502040204020203" pitchFamily="34" charset="0"/>
                <a:cs typeface="Segoe UI" panose="020B0502040204020203" pitchFamily="34" charset="0"/>
              </a:rPr>
              <a:t>AOS</a:t>
            </a:r>
            <a:endParaRPr lang="en-US" sz="1836" dirty="0">
              <a:latin typeface="Segoe UI" panose="020B0502040204020203" pitchFamily="34" charset="0"/>
              <a:cs typeface="Segoe UI" panose="020B0502040204020203" pitchFamily="34" charset="0"/>
            </a:endParaRPr>
          </a:p>
        </p:txBody>
      </p:sp>
      <p:sp>
        <p:nvSpPr>
          <p:cNvPr id="8" name="Flowchart: Document 7"/>
          <p:cNvSpPr/>
          <p:nvPr/>
        </p:nvSpPr>
        <p:spPr>
          <a:xfrm>
            <a:off x="8705181" y="4365548"/>
            <a:ext cx="2693294" cy="2185203"/>
          </a:xfrm>
          <a:prstGeom prst="flowChartDocumen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Segoe UI" panose="020B0502040204020203" pitchFamily="34" charset="0"/>
                <a:cs typeface="Segoe UI" panose="020B0502040204020203" pitchFamily="34" charset="0"/>
              </a:rPr>
              <a:t>New recording</a:t>
            </a:r>
          </a:p>
        </p:txBody>
      </p:sp>
      <p:sp>
        <p:nvSpPr>
          <p:cNvPr id="9" name="Flowchart: Document 8"/>
          <p:cNvSpPr/>
          <p:nvPr/>
        </p:nvSpPr>
        <p:spPr>
          <a:xfrm>
            <a:off x="189159" y="5415441"/>
            <a:ext cx="1794305" cy="1455808"/>
          </a:xfrm>
          <a:prstGeom prst="flowChartDocumen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8" dirty="0">
                <a:latin typeface="Segoe UI" panose="020B0502040204020203" pitchFamily="34" charset="0"/>
                <a:cs typeface="Segoe UI" panose="020B0502040204020203" pitchFamily="34" charset="0"/>
              </a:rPr>
              <a:t>Old recording</a:t>
            </a:r>
          </a:p>
        </p:txBody>
      </p:sp>
      <p:sp>
        <p:nvSpPr>
          <p:cNvPr id="10" name="Flowchart: Predefined Process 9"/>
          <p:cNvSpPr/>
          <p:nvPr/>
        </p:nvSpPr>
        <p:spPr>
          <a:xfrm>
            <a:off x="2399882" y="4096217"/>
            <a:ext cx="1789170" cy="1198743"/>
          </a:xfrm>
          <a:prstGeom prst="flowChartPredefinedProcess">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latin typeface="Segoe UI" panose="020B0502040204020203" pitchFamily="34" charset="0"/>
                <a:cs typeface="Segoe UI" panose="020B0502040204020203" pitchFamily="34" charset="0"/>
              </a:rPr>
              <a:t>Task recorder </a:t>
            </a:r>
            <a:r>
              <a:rPr lang="en-US" sz="1836" b="1" dirty="0">
                <a:latin typeface="Segoe UI" panose="020B0502040204020203" pitchFamily="34" charset="0"/>
                <a:cs typeface="Segoe UI" panose="020B0502040204020203" pitchFamily="34" charset="0"/>
              </a:rPr>
              <a:t>playback</a:t>
            </a:r>
            <a:r>
              <a:rPr lang="en-US" sz="1836" dirty="0">
                <a:latin typeface="Segoe UI" panose="020B0502040204020203" pitchFamily="34" charset="0"/>
                <a:cs typeface="Segoe UI" panose="020B0502040204020203" pitchFamily="34" charset="0"/>
              </a:rPr>
              <a:t> system</a:t>
            </a:r>
          </a:p>
        </p:txBody>
      </p:sp>
      <p:sp>
        <p:nvSpPr>
          <p:cNvPr id="11" name="Flowchart: Predefined Process 10"/>
          <p:cNvSpPr/>
          <p:nvPr/>
        </p:nvSpPr>
        <p:spPr>
          <a:xfrm>
            <a:off x="8835876" y="1739250"/>
            <a:ext cx="2431904" cy="1629376"/>
          </a:xfrm>
          <a:prstGeom prst="flowChartPredefinedProcess">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latin typeface="Segoe UI" panose="020B0502040204020203" pitchFamily="34" charset="0"/>
                <a:cs typeface="Segoe UI" panose="020B0502040204020203" pitchFamily="34" charset="0"/>
              </a:rPr>
              <a:t>Task recorder </a:t>
            </a:r>
            <a:r>
              <a:rPr lang="en-US" sz="2040" b="1" dirty="0">
                <a:latin typeface="Segoe UI" panose="020B0502040204020203" pitchFamily="34" charset="0"/>
                <a:cs typeface="Segoe UI" panose="020B0502040204020203" pitchFamily="34" charset="0"/>
              </a:rPr>
              <a:t>recording</a:t>
            </a:r>
            <a:r>
              <a:rPr lang="en-US" sz="2040" dirty="0">
                <a:latin typeface="Segoe UI" panose="020B0502040204020203" pitchFamily="34" charset="0"/>
                <a:cs typeface="Segoe UI" panose="020B0502040204020203" pitchFamily="34" charset="0"/>
              </a:rPr>
              <a:t> system</a:t>
            </a:r>
          </a:p>
        </p:txBody>
      </p:sp>
      <p:sp>
        <p:nvSpPr>
          <p:cNvPr id="14" name="Right Arrow 13"/>
          <p:cNvSpPr/>
          <p:nvPr/>
        </p:nvSpPr>
        <p:spPr>
          <a:xfrm>
            <a:off x="7178980" y="2456121"/>
            <a:ext cx="1573098" cy="849527"/>
          </a:xfrm>
          <a:prstGeom prst="rightArrow">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40" dirty="0"/>
              <a:t>Log event</a:t>
            </a:r>
          </a:p>
        </p:txBody>
      </p:sp>
      <p:sp>
        <p:nvSpPr>
          <p:cNvPr id="15" name="Right Arrow 14"/>
          <p:cNvSpPr/>
          <p:nvPr/>
        </p:nvSpPr>
        <p:spPr>
          <a:xfrm rot="5400000">
            <a:off x="9265279" y="3494360"/>
            <a:ext cx="1573098" cy="849527"/>
          </a:xfrm>
          <a:prstGeom prst="rightArrow">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40" dirty="0"/>
              <a:t>Record</a:t>
            </a:r>
            <a:endParaRPr lang="en-US" sz="1836" dirty="0"/>
          </a:p>
        </p:txBody>
      </p:sp>
      <p:sp>
        <p:nvSpPr>
          <p:cNvPr id="16" name="Flowchart: Connector 15"/>
          <p:cNvSpPr/>
          <p:nvPr/>
        </p:nvSpPr>
        <p:spPr>
          <a:xfrm>
            <a:off x="437777" y="1632326"/>
            <a:ext cx="1297069" cy="1297069"/>
          </a:xfrm>
          <a:prstGeom prst="flowChartConnector">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latin typeface="Segoe UI" panose="020B0502040204020203" pitchFamily="34" charset="0"/>
                <a:cs typeface="Segoe UI" panose="020B0502040204020203" pitchFamily="34" charset="0"/>
              </a:rPr>
              <a:t>User</a:t>
            </a:r>
            <a:endParaRPr lang="en-US" sz="1836" dirty="0">
              <a:latin typeface="Segoe UI" panose="020B0502040204020203" pitchFamily="34" charset="0"/>
              <a:cs typeface="Segoe UI" panose="020B0502040204020203" pitchFamily="34" charset="0"/>
            </a:endParaRPr>
          </a:p>
        </p:txBody>
      </p:sp>
      <p:sp>
        <p:nvSpPr>
          <p:cNvPr id="17" name="Flowchart: Internal Storage 16"/>
          <p:cNvSpPr/>
          <p:nvPr/>
        </p:nvSpPr>
        <p:spPr>
          <a:xfrm flipH="1">
            <a:off x="2399882" y="2370143"/>
            <a:ext cx="1789054" cy="1524861"/>
          </a:xfrm>
          <a:prstGeom prst="flowChartInternalStorag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latin typeface="Segoe UI" panose="020B0502040204020203" pitchFamily="34" charset="0"/>
                <a:cs typeface="Segoe UI" panose="020B0502040204020203" pitchFamily="34" charset="0"/>
              </a:rPr>
              <a:t>Dynamics AX</a:t>
            </a:r>
          </a:p>
          <a:p>
            <a:pPr algn="ctr"/>
            <a:r>
              <a:rPr lang="en-US" sz="1836" dirty="0">
                <a:latin typeface="Segoe UI" panose="020B0502040204020203" pitchFamily="34" charset="0"/>
                <a:cs typeface="Segoe UI" panose="020B0502040204020203" pitchFamily="34" charset="0"/>
              </a:rPr>
              <a:t>(browser)</a:t>
            </a:r>
          </a:p>
        </p:txBody>
      </p:sp>
      <p:sp>
        <p:nvSpPr>
          <p:cNvPr id="3" name="Bent-Up Arrow 2"/>
          <p:cNvSpPr/>
          <p:nvPr/>
        </p:nvSpPr>
        <p:spPr>
          <a:xfrm rot="5400000">
            <a:off x="1357452" y="2621938"/>
            <a:ext cx="673994" cy="1367418"/>
          </a:xfrm>
          <a:prstGeom prst="bentUpArrow">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36" dirty="0"/>
          </a:p>
        </p:txBody>
      </p:sp>
      <p:sp>
        <p:nvSpPr>
          <p:cNvPr id="18" name="Bent-Up Arrow 17"/>
          <p:cNvSpPr/>
          <p:nvPr/>
        </p:nvSpPr>
        <p:spPr>
          <a:xfrm rot="5400000" flipH="1">
            <a:off x="1025656" y="3980203"/>
            <a:ext cx="1144038" cy="1604413"/>
          </a:xfrm>
          <a:prstGeom prst="bentUpArrow">
            <a:avLst>
              <a:gd name="adj1" fmla="val 15630"/>
              <a:gd name="adj2" fmla="val 16099"/>
              <a:gd name="adj3" fmla="val 18441"/>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36" dirty="0"/>
          </a:p>
        </p:txBody>
      </p:sp>
      <p:sp>
        <p:nvSpPr>
          <p:cNvPr id="19" name="Right Arrow 18"/>
          <p:cNvSpPr/>
          <p:nvPr/>
        </p:nvSpPr>
        <p:spPr>
          <a:xfrm>
            <a:off x="4078441" y="3578664"/>
            <a:ext cx="966002" cy="849527"/>
          </a:xfrm>
          <a:prstGeom prst="rightArrow">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6910200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marL="0" indent="0">
              <a:buNone/>
            </a:pPr>
            <a:r>
              <a:rPr lang="en-US" dirty="0"/>
              <a:t>Q: </a:t>
            </a:r>
            <a:r>
              <a:rPr lang="en-US" dirty="0">
                <a:solidFill>
                  <a:srgbClr val="00B0F0"/>
                </a:solidFill>
              </a:rPr>
              <a:t>My recording stopped during auto playback. Why?</a:t>
            </a:r>
            <a:endParaRPr lang="en-US" i="1" dirty="0"/>
          </a:p>
          <a:p>
            <a:pPr marL="0" indent="0">
              <a:buNone/>
            </a:pPr>
            <a:r>
              <a:rPr lang="en-US" dirty="0"/>
              <a:t>A: Because the action was attempted but could not be performed.</a:t>
            </a:r>
          </a:p>
          <a:p>
            <a:pPr marL="0" indent="0">
              <a:buNone/>
            </a:pPr>
            <a:r>
              <a:rPr lang="en-US" sz="2400" dirty="0"/>
              <a:t>When the playback system detects that a step was attempted, but the step was not recorded successfully, then the playback system will automatically pause. This provides the user with an opportunity to correct the issue by performing the correct action.</a:t>
            </a:r>
            <a:br>
              <a:rPr lang="en-US" sz="2400" dirty="0"/>
            </a:br>
            <a:br>
              <a:rPr lang="en-US" sz="2400" dirty="0"/>
            </a:br>
            <a:r>
              <a:rPr lang="en-US" sz="2400" dirty="0"/>
              <a:t>There are 2 general possibilities for what a step will not be recorded after being attempted by the playback system:</a:t>
            </a:r>
          </a:p>
        </p:txBody>
      </p:sp>
      <p:sp>
        <p:nvSpPr>
          <p:cNvPr id="2" name="Title 1"/>
          <p:cNvSpPr>
            <a:spLocks noGrp="1"/>
          </p:cNvSpPr>
          <p:nvPr>
            <p:ph type="title"/>
          </p:nvPr>
        </p:nvSpPr>
        <p:spPr/>
        <p:txBody>
          <a:bodyPr/>
          <a:lstStyle/>
          <a:p>
            <a:r>
              <a:rPr lang="en-US" dirty="0"/>
              <a:t>Advanced usage: F.A.Q.</a:t>
            </a:r>
          </a:p>
        </p:txBody>
      </p:sp>
    </p:spTree>
    <p:extLst>
      <p:ext uri="{BB962C8B-B14F-4D97-AF65-F5344CB8AC3E}">
        <p14:creationId xmlns:p14="http://schemas.microsoft.com/office/powerpoint/2010/main" val="6558329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marL="524586" indent="-524586">
              <a:buFont typeface="+mj-lt"/>
              <a:buAutoNum type="arabicPeriod"/>
            </a:pPr>
            <a:r>
              <a:rPr lang="en-US" dirty="0"/>
              <a:t>The form did not allow the action to be taken</a:t>
            </a:r>
            <a:endParaRPr lang="en-US" i="1" dirty="0"/>
          </a:p>
          <a:p>
            <a:pPr marL="466298" lvl="1" indent="0">
              <a:buNone/>
            </a:pPr>
            <a:endParaRPr lang="en-US" dirty="0"/>
          </a:p>
          <a:p>
            <a:pPr marL="466298" lvl="1" indent="0">
              <a:buNone/>
            </a:pPr>
            <a:r>
              <a:rPr lang="en-US" dirty="0"/>
              <a:t>Because AX is a very complex and dynamic application, there are various reasons that an action may not be allowed. The common reasons are:</a:t>
            </a:r>
          </a:p>
          <a:p>
            <a:pPr marL="466298" lvl="1" indent="0">
              <a:buNone/>
            </a:pPr>
            <a:endParaRPr lang="en-US" dirty="0"/>
          </a:p>
          <a:p>
            <a:pPr lvl="1"/>
            <a:r>
              <a:rPr lang="en-US" dirty="0"/>
              <a:t>The form needed by the action was closed.</a:t>
            </a:r>
          </a:p>
          <a:p>
            <a:pPr lvl="1"/>
            <a:r>
              <a:rPr lang="en-US" dirty="0"/>
              <a:t>The dialog, drop-dialog, message box, or lookup needed by the action was closed.</a:t>
            </a:r>
          </a:p>
          <a:p>
            <a:pPr lvl="1"/>
            <a:r>
              <a:rPr lang="en-US" dirty="0"/>
              <a:t>The button or field was disabled or hidden by the form</a:t>
            </a:r>
            <a:br>
              <a:rPr lang="en-US" dirty="0"/>
            </a:br>
            <a:endParaRPr lang="en-US" dirty="0"/>
          </a:p>
        </p:txBody>
      </p:sp>
      <p:sp>
        <p:nvSpPr>
          <p:cNvPr id="2" name="Title 1"/>
          <p:cNvSpPr>
            <a:spLocks noGrp="1"/>
          </p:cNvSpPr>
          <p:nvPr>
            <p:ph type="title"/>
          </p:nvPr>
        </p:nvSpPr>
        <p:spPr/>
        <p:txBody>
          <a:bodyPr/>
          <a:lstStyle/>
          <a:p>
            <a:r>
              <a:rPr lang="en-US" dirty="0"/>
              <a:t>Advanced usage: F.A.Q.</a:t>
            </a:r>
          </a:p>
        </p:txBody>
      </p:sp>
    </p:spTree>
    <p:extLst>
      <p:ext uri="{BB962C8B-B14F-4D97-AF65-F5344CB8AC3E}">
        <p14:creationId xmlns:p14="http://schemas.microsoft.com/office/powerpoint/2010/main" val="14115212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marL="524586" indent="-524586">
              <a:buFont typeface="+mj-lt"/>
              <a:buAutoNum type="arabicPeriod" startAt="2"/>
            </a:pPr>
            <a:r>
              <a:rPr lang="en-US" dirty="0"/>
              <a:t>The form has been changed</a:t>
            </a:r>
            <a:br>
              <a:rPr lang="en-US" dirty="0"/>
            </a:br>
            <a:br>
              <a:rPr lang="en-US" dirty="0"/>
            </a:br>
            <a:r>
              <a:rPr lang="en-US" sz="2400" dirty="0"/>
              <a:t>Not all changes to a form will affect the recording. Only changes to things that are directly used in the recording will affect the recording. </a:t>
            </a:r>
            <a:br>
              <a:rPr lang="en-US" sz="2400" dirty="0"/>
            </a:br>
            <a:br>
              <a:rPr lang="en-US" sz="2400" dirty="0"/>
            </a:br>
            <a:r>
              <a:rPr lang="en-US" sz="2400" dirty="0"/>
              <a:t>Common changes that can cause the playback system to pause:</a:t>
            </a:r>
          </a:p>
          <a:p>
            <a:pPr lvl="2"/>
            <a:r>
              <a:rPr lang="en-US" sz="2400" dirty="0"/>
              <a:t>Changing the AOT name of a form, menu item, or control</a:t>
            </a:r>
          </a:p>
          <a:p>
            <a:pPr lvl="2"/>
            <a:r>
              <a:rPr lang="en-US" sz="2400" dirty="0"/>
              <a:t>Removing a form, menu item, or control</a:t>
            </a:r>
          </a:p>
          <a:p>
            <a:pPr lvl="2"/>
            <a:r>
              <a:rPr lang="en-US" sz="2400" dirty="0"/>
              <a:t>Hiding or disabling a control</a:t>
            </a:r>
          </a:p>
          <a:p>
            <a:pPr lvl="2"/>
            <a:r>
              <a:rPr lang="en-US" sz="2400" dirty="0"/>
              <a:t>Adding a new message box or dialog</a:t>
            </a:r>
          </a:p>
          <a:p>
            <a:pPr lvl="2"/>
            <a:r>
              <a:rPr lang="en-US" sz="2400" dirty="0"/>
              <a:t>Changing the data or security requirements</a:t>
            </a:r>
            <a:br>
              <a:rPr lang="en-US" sz="2400" dirty="0"/>
            </a:br>
            <a:endParaRPr lang="en-US" sz="2400" dirty="0"/>
          </a:p>
        </p:txBody>
      </p:sp>
      <p:sp>
        <p:nvSpPr>
          <p:cNvPr id="2" name="Title 1"/>
          <p:cNvSpPr>
            <a:spLocks noGrp="1"/>
          </p:cNvSpPr>
          <p:nvPr>
            <p:ph type="title"/>
          </p:nvPr>
        </p:nvSpPr>
        <p:spPr/>
        <p:txBody>
          <a:bodyPr/>
          <a:lstStyle/>
          <a:p>
            <a:r>
              <a:rPr lang="en-US" dirty="0"/>
              <a:t>Advanced usage: F.A.Q.</a:t>
            </a:r>
          </a:p>
        </p:txBody>
      </p:sp>
    </p:spTree>
    <p:extLst>
      <p:ext uri="{BB962C8B-B14F-4D97-AF65-F5344CB8AC3E}">
        <p14:creationId xmlns:p14="http://schemas.microsoft.com/office/powerpoint/2010/main" val="40393364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0"/>
          </p:nvPr>
        </p:nvSpPr>
        <p:spPr>
          <a:xfrm>
            <a:off x="350837" y="1973262"/>
            <a:ext cx="11887200" cy="5482148"/>
          </a:xfrm>
        </p:spPr>
        <p:txBody>
          <a:bodyPr>
            <a:normAutofit fontScale="40000" lnSpcReduction="20000"/>
          </a:bodyPr>
          <a:lstStyle/>
          <a:p>
            <a:pPr marL="0" indent="0" algn="ctr">
              <a:buNone/>
            </a:pPr>
            <a:r>
              <a:rPr lang="en-US" sz="6000" i="1" dirty="0"/>
              <a:t>A Task guide is a guided training experience, </a:t>
            </a:r>
          </a:p>
          <a:p>
            <a:pPr marL="0" indent="0" algn="ctr">
              <a:buNone/>
            </a:pPr>
            <a:r>
              <a:rPr lang="en-US" sz="6000" i="1" dirty="0"/>
              <a:t>Powered by a business process recording.</a:t>
            </a:r>
          </a:p>
          <a:p>
            <a:pPr marL="0" indent="0" algn="ctr">
              <a:buNone/>
            </a:pPr>
            <a:endParaRPr lang="en-US" dirty="0"/>
          </a:p>
          <a:p>
            <a:pPr>
              <a:lnSpc>
                <a:spcPct val="100000"/>
              </a:lnSpc>
            </a:pPr>
            <a:r>
              <a:rPr lang="en-US" sz="9500" dirty="0"/>
              <a:t>Immersive experience that offers high-retention training</a:t>
            </a:r>
          </a:p>
          <a:p>
            <a:pPr>
              <a:lnSpc>
                <a:spcPct val="100000"/>
              </a:lnSpc>
            </a:pPr>
            <a:r>
              <a:rPr lang="en-US" sz="9500" dirty="0"/>
              <a:t>Tells the user what forms to open and where to click or enter data</a:t>
            </a:r>
          </a:p>
          <a:p>
            <a:pPr>
              <a:lnSpc>
                <a:spcPct val="100000"/>
              </a:lnSpc>
            </a:pPr>
            <a:r>
              <a:rPr lang="en-US" sz="9500" dirty="0"/>
              <a:t>Automatically recognizes when an action is completed, and prompts the user to take the next action</a:t>
            </a:r>
          </a:p>
          <a:p>
            <a:pPr>
              <a:lnSpc>
                <a:spcPct val="100000"/>
              </a:lnSpc>
            </a:pPr>
            <a:r>
              <a:rPr lang="en-US" sz="9500" dirty="0"/>
              <a:t>Very easy to use and follow along</a:t>
            </a:r>
            <a:endParaRPr lang="en-US" dirty="0"/>
          </a:p>
        </p:txBody>
      </p:sp>
      <p:sp>
        <p:nvSpPr>
          <p:cNvPr id="2" name="Title 1"/>
          <p:cNvSpPr>
            <a:spLocks noGrp="1"/>
          </p:cNvSpPr>
          <p:nvPr>
            <p:ph type="title"/>
          </p:nvPr>
        </p:nvSpPr>
        <p:spPr/>
        <p:txBody>
          <a:bodyPr/>
          <a:lstStyle/>
          <a:p>
            <a:r>
              <a:rPr lang="en-US" dirty="0"/>
              <a:t>Task guides</a:t>
            </a:r>
            <a:br>
              <a:rPr lang="en-US" dirty="0"/>
            </a:br>
            <a:r>
              <a:rPr lang="en-US" sz="4000" dirty="0">
                <a:gradFill>
                  <a:gsLst>
                    <a:gs pos="0">
                      <a:schemeClr val="tx2"/>
                    </a:gs>
                    <a:gs pos="100000">
                      <a:schemeClr val="tx2"/>
                    </a:gs>
                  </a:gsLst>
                  <a:lin ang="5400000" scaled="0"/>
                </a:gradFill>
              </a:rPr>
              <a:t>Overview</a:t>
            </a:r>
          </a:p>
        </p:txBody>
      </p:sp>
    </p:spTree>
    <p:extLst>
      <p:ext uri="{BB962C8B-B14F-4D97-AF65-F5344CB8AC3E}">
        <p14:creationId xmlns:p14="http://schemas.microsoft.com/office/powerpoint/2010/main" val="37956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1763560"/>
          </a:xfrm>
        </p:spPr>
        <p:txBody>
          <a:bodyPr/>
          <a:lstStyle/>
          <a:p>
            <a:r>
              <a:rPr lang="en-US" dirty="0"/>
              <a:t>Demo</a:t>
            </a:r>
            <a:br>
              <a:rPr lang="en-US" dirty="0"/>
            </a:br>
            <a:r>
              <a:rPr lang="en-US" sz="4800" dirty="0"/>
              <a:t>task guides</a:t>
            </a:r>
            <a:endParaRPr lang="en-US" dirty="0"/>
          </a:p>
        </p:txBody>
      </p:sp>
      <p:sp>
        <p:nvSpPr>
          <p:cNvPr id="3" name="Picture Placeholder 2"/>
          <p:cNvSpPr>
            <a:spLocks noGrp="1"/>
          </p:cNvSpPr>
          <p:nvPr>
            <p:ph type="pic" sz="quarter" idx="10"/>
          </p:nvPr>
        </p:nvSpPr>
        <p:spPr/>
      </p:sp>
      <p:pic>
        <p:nvPicPr>
          <p:cNvPr id="6" name="Picture 5"/>
          <p:cNvPicPr>
            <a:picLocks noChangeAspect="1"/>
          </p:cNvPicPr>
          <p:nvPr/>
        </p:nvPicPr>
        <p:blipFill>
          <a:blip r:embed="rId3"/>
          <a:stretch>
            <a:fillRect/>
          </a:stretch>
        </p:blipFill>
        <p:spPr>
          <a:xfrm>
            <a:off x="5673636" y="-1"/>
            <a:ext cx="6762839" cy="6994525"/>
          </a:xfrm>
          <a:prstGeom prst="rect">
            <a:avLst/>
          </a:prstGeom>
        </p:spPr>
      </p:pic>
    </p:spTree>
    <p:extLst>
      <p:ext uri="{BB962C8B-B14F-4D97-AF65-F5344CB8AC3E}">
        <p14:creationId xmlns:p14="http://schemas.microsoft.com/office/powerpoint/2010/main" val="2187493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guides (diagram)</a:t>
            </a:r>
          </a:p>
        </p:txBody>
      </p:sp>
      <p:sp>
        <p:nvSpPr>
          <p:cNvPr id="6" name="Flowchart: Magnetic Disk 5"/>
          <p:cNvSpPr/>
          <p:nvPr/>
        </p:nvSpPr>
        <p:spPr>
          <a:xfrm>
            <a:off x="4528055" y="4171032"/>
            <a:ext cx="2171271" cy="2693296"/>
          </a:xfrm>
          <a:prstGeom prst="flowChartMagneticDisk">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72" dirty="0"/>
              <a:t>AOS</a:t>
            </a:r>
            <a:endParaRPr lang="en-US" sz="1836" dirty="0"/>
          </a:p>
        </p:txBody>
      </p:sp>
      <p:sp>
        <p:nvSpPr>
          <p:cNvPr id="11" name="Flowchart: Predefined Process 10"/>
          <p:cNvSpPr/>
          <p:nvPr/>
        </p:nvSpPr>
        <p:spPr>
          <a:xfrm>
            <a:off x="8448954" y="5092916"/>
            <a:ext cx="2431904" cy="1629376"/>
          </a:xfrm>
          <a:prstGeom prst="flowChartPredefinedProcess">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t>Task recorder </a:t>
            </a:r>
            <a:r>
              <a:rPr lang="en-US" sz="2040" b="1" dirty="0"/>
              <a:t>recording</a:t>
            </a:r>
            <a:r>
              <a:rPr lang="en-US" sz="2040" dirty="0"/>
              <a:t> system</a:t>
            </a:r>
          </a:p>
        </p:txBody>
      </p:sp>
      <p:sp>
        <p:nvSpPr>
          <p:cNvPr id="14" name="Right Arrow 13"/>
          <p:cNvSpPr/>
          <p:nvPr/>
        </p:nvSpPr>
        <p:spPr>
          <a:xfrm>
            <a:off x="6721152" y="5548716"/>
            <a:ext cx="1705976"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Log event</a:t>
            </a:r>
          </a:p>
        </p:txBody>
      </p:sp>
      <p:sp>
        <p:nvSpPr>
          <p:cNvPr id="15" name="Right Arrow 14"/>
          <p:cNvSpPr/>
          <p:nvPr/>
        </p:nvSpPr>
        <p:spPr>
          <a:xfrm rot="16200000">
            <a:off x="8694475" y="3755124"/>
            <a:ext cx="1573098" cy="8495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Record</a:t>
            </a:r>
          </a:p>
        </p:txBody>
      </p:sp>
      <p:sp>
        <p:nvSpPr>
          <p:cNvPr id="16" name="Flowchart: Connector 15"/>
          <p:cNvSpPr/>
          <p:nvPr/>
        </p:nvSpPr>
        <p:spPr>
          <a:xfrm>
            <a:off x="915298" y="1607851"/>
            <a:ext cx="1297069" cy="1297069"/>
          </a:xfrm>
          <a:prstGeom prst="flowChartConnector">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t>User</a:t>
            </a:r>
            <a:endParaRPr lang="en-US" sz="1836" dirty="0"/>
          </a:p>
        </p:txBody>
      </p:sp>
      <p:sp>
        <p:nvSpPr>
          <p:cNvPr id="17" name="Flowchart: Internal Storage 16"/>
          <p:cNvSpPr/>
          <p:nvPr/>
        </p:nvSpPr>
        <p:spPr>
          <a:xfrm flipH="1">
            <a:off x="378687" y="4758527"/>
            <a:ext cx="2370291" cy="2020265"/>
          </a:xfrm>
          <a:prstGeom prst="flowChartInternalStorag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Dynamics AX (browser)</a:t>
            </a:r>
          </a:p>
        </p:txBody>
      </p:sp>
      <p:sp>
        <p:nvSpPr>
          <p:cNvPr id="20" name="Right Arrow 19"/>
          <p:cNvSpPr/>
          <p:nvPr/>
        </p:nvSpPr>
        <p:spPr>
          <a:xfrm>
            <a:off x="2821398" y="5548717"/>
            <a:ext cx="1573098"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Do action</a:t>
            </a:r>
          </a:p>
        </p:txBody>
      </p:sp>
      <p:sp>
        <p:nvSpPr>
          <p:cNvPr id="21" name="Right Arrow 20"/>
          <p:cNvSpPr/>
          <p:nvPr/>
        </p:nvSpPr>
        <p:spPr>
          <a:xfrm rot="5400000">
            <a:off x="777283" y="3406960"/>
            <a:ext cx="1573098"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Take action</a:t>
            </a:r>
          </a:p>
        </p:txBody>
      </p:sp>
      <p:sp>
        <p:nvSpPr>
          <p:cNvPr id="4" name="Rectangular Callout 3"/>
          <p:cNvSpPr/>
          <p:nvPr/>
        </p:nvSpPr>
        <p:spPr>
          <a:xfrm>
            <a:off x="4544117" y="1762692"/>
            <a:ext cx="1755767" cy="1184997"/>
          </a:xfrm>
          <a:prstGeom prst="wedgeRectCallout">
            <a:avLst>
              <a:gd name="adj1" fmla="val -20833"/>
              <a:gd name="adj2" fmla="val 74019"/>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t>Task guide</a:t>
            </a:r>
          </a:p>
        </p:txBody>
      </p:sp>
      <p:sp>
        <p:nvSpPr>
          <p:cNvPr id="22" name="Right Arrow 21"/>
          <p:cNvSpPr/>
          <p:nvPr/>
        </p:nvSpPr>
        <p:spPr>
          <a:xfrm flipH="1">
            <a:off x="2269508" y="1932843"/>
            <a:ext cx="2072887"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Prompt action</a:t>
            </a:r>
          </a:p>
        </p:txBody>
      </p:sp>
      <p:sp>
        <p:nvSpPr>
          <p:cNvPr id="5" name="Left-Right Arrow Callout 4"/>
          <p:cNvSpPr/>
          <p:nvPr/>
        </p:nvSpPr>
        <p:spPr>
          <a:xfrm>
            <a:off x="8210835" y="1548086"/>
            <a:ext cx="2540377" cy="1768731"/>
          </a:xfrm>
          <a:prstGeom prst="leftRightArrowCallout">
            <a:avLst>
              <a:gd name="adj1" fmla="val 17121"/>
              <a:gd name="adj2" fmla="val 16212"/>
              <a:gd name="adj3" fmla="val 20454"/>
              <a:gd name="adj4" fmla="val 43953"/>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Correct action taken?</a:t>
            </a:r>
          </a:p>
        </p:txBody>
      </p:sp>
      <p:sp>
        <p:nvSpPr>
          <p:cNvPr id="23" name="Right Arrow 22"/>
          <p:cNvSpPr/>
          <p:nvPr/>
        </p:nvSpPr>
        <p:spPr>
          <a:xfrm flipH="1">
            <a:off x="6461004" y="1999289"/>
            <a:ext cx="1694584"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Next action</a:t>
            </a:r>
          </a:p>
        </p:txBody>
      </p:sp>
      <p:sp>
        <p:nvSpPr>
          <p:cNvPr id="12" name="TextBox 11"/>
          <p:cNvSpPr txBox="1"/>
          <p:nvPr/>
        </p:nvSpPr>
        <p:spPr>
          <a:xfrm>
            <a:off x="8373525" y="2235711"/>
            <a:ext cx="611446" cy="374846"/>
          </a:xfrm>
          <a:prstGeom prst="rect">
            <a:avLst/>
          </a:prstGeom>
          <a:noFill/>
        </p:spPr>
        <p:txBody>
          <a:bodyPr wrap="square" rtlCol="0">
            <a:spAutoFit/>
          </a:bodyPr>
          <a:lstStyle/>
          <a:p>
            <a:r>
              <a:rPr lang="en-US" sz="1836" dirty="0">
                <a:solidFill>
                  <a:schemeClr val="bg1"/>
                </a:solidFill>
              </a:rPr>
              <a:t>Yes</a:t>
            </a:r>
          </a:p>
        </p:txBody>
      </p:sp>
      <p:sp>
        <p:nvSpPr>
          <p:cNvPr id="24" name="TextBox 23"/>
          <p:cNvSpPr txBox="1"/>
          <p:nvPr/>
        </p:nvSpPr>
        <p:spPr>
          <a:xfrm>
            <a:off x="10091633" y="2235711"/>
            <a:ext cx="498460" cy="374846"/>
          </a:xfrm>
          <a:prstGeom prst="rect">
            <a:avLst/>
          </a:prstGeom>
          <a:noFill/>
        </p:spPr>
        <p:txBody>
          <a:bodyPr wrap="square" rtlCol="0">
            <a:spAutoFit/>
          </a:bodyPr>
          <a:lstStyle/>
          <a:p>
            <a:r>
              <a:rPr lang="en-US" sz="1836" dirty="0">
                <a:solidFill>
                  <a:schemeClr val="bg1"/>
                </a:solidFill>
              </a:rPr>
              <a:t>No</a:t>
            </a:r>
          </a:p>
        </p:txBody>
      </p:sp>
      <p:sp>
        <p:nvSpPr>
          <p:cNvPr id="13" name="Rounded Rectangle 12"/>
          <p:cNvSpPr/>
          <p:nvPr/>
        </p:nvSpPr>
        <p:spPr>
          <a:xfrm>
            <a:off x="10806460" y="2083334"/>
            <a:ext cx="1082678" cy="723571"/>
          </a:xfrm>
          <a:prstGeom prst="roundRect">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Keep waiting</a:t>
            </a:r>
          </a:p>
        </p:txBody>
      </p:sp>
    </p:spTree>
    <p:extLst>
      <p:ext uri="{BB962C8B-B14F-4D97-AF65-F5344CB8AC3E}">
        <p14:creationId xmlns:p14="http://schemas.microsoft.com/office/powerpoint/2010/main" val="8999072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6192464"/>
          </a:xfrm>
        </p:spPr>
        <p:txBody>
          <a:bodyPr/>
          <a:lstStyle/>
          <a:p>
            <a:pPr marL="0" indent="0">
              <a:buNone/>
            </a:pPr>
            <a:r>
              <a:rPr lang="en-US" dirty="0"/>
              <a:t>Q: </a:t>
            </a:r>
            <a:r>
              <a:rPr lang="en-US" dirty="0">
                <a:solidFill>
                  <a:srgbClr val="00B0F0"/>
                </a:solidFill>
              </a:rPr>
              <a:t>The task guide seems to be encountering an error, why?</a:t>
            </a:r>
          </a:p>
          <a:p>
            <a:pPr marL="0" indent="0">
              <a:buNone/>
            </a:pPr>
            <a:r>
              <a:rPr lang="en-US" dirty="0"/>
              <a:t>A: The task guide has detected that the user cannot complete the prompted action.</a:t>
            </a:r>
            <a:br>
              <a:rPr lang="en-US" dirty="0"/>
            </a:br>
            <a:r>
              <a:rPr lang="en-US" sz="2400" dirty="0"/>
              <a:t>This situation is usually the result of the user opening the wrong form or closing the needed form. When the task guide detects this situation, it informs the user and suggests how the user might get back on track.</a:t>
            </a:r>
            <a:br>
              <a:rPr lang="en-US" sz="2400" dirty="0"/>
            </a:br>
            <a:br>
              <a:rPr lang="en-US" sz="2400" dirty="0"/>
            </a:br>
            <a:r>
              <a:rPr lang="en-US" sz="2400" dirty="0"/>
              <a:t>To reduce this occurrence of this issue task guides should be thoroughly manually tested. </a:t>
            </a:r>
            <a:br>
              <a:rPr lang="en-US" sz="2400" dirty="0"/>
            </a:br>
            <a:br>
              <a:rPr lang="en-US" sz="2400" dirty="0"/>
            </a:br>
            <a:r>
              <a:rPr lang="en-US" sz="2400" dirty="0"/>
              <a:t>Task guides should also be thoughtfully designed with consideration for the common issues a user might run into while using Dynamics AX.</a:t>
            </a:r>
            <a:br>
              <a:rPr lang="en-US" sz="2400" dirty="0"/>
            </a:br>
            <a:endParaRPr lang="en-US" sz="2400" dirty="0"/>
          </a:p>
          <a:p>
            <a:endParaRPr lang="en-US" dirty="0"/>
          </a:p>
        </p:txBody>
      </p:sp>
      <p:sp>
        <p:nvSpPr>
          <p:cNvPr id="2" name="Title 1"/>
          <p:cNvSpPr>
            <a:spLocks noGrp="1"/>
          </p:cNvSpPr>
          <p:nvPr>
            <p:ph type="title"/>
          </p:nvPr>
        </p:nvSpPr>
        <p:spPr/>
        <p:txBody>
          <a:bodyPr/>
          <a:lstStyle/>
          <a:p>
            <a:r>
              <a:rPr lang="en-US" dirty="0"/>
              <a:t>Task guides: F.A.Q.</a:t>
            </a:r>
          </a:p>
        </p:txBody>
      </p:sp>
    </p:spTree>
    <p:extLst>
      <p:ext uri="{BB962C8B-B14F-4D97-AF65-F5344CB8AC3E}">
        <p14:creationId xmlns:p14="http://schemas.microsoft.com/office/powerpoint/2010/main" val="20453652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0"/>
          </p:nvPr>
        </p:nvSpPr>
        <p:spPr>
          <a:xfrm>
            <a:off x="274638" y="1820862"/>
            <a:ext cx="11887200" cy="5173663"/>
          </a:xfrm>
        </p:spPr>
        <p:txBody>
          <a:bodyPr>
            <a:normAutofit lnSpcReduction="10000"/>
          </a:bodyPr>
          <a:lstStyle/>
          <a:p>
            <a:pPr marL="0" indent="0" algn="ctr">
              <a:buNone/>
            </a:pPr>
            <a:r>
              <a:rPr lang="en-US" sz="2600" i="1" dirty="0"/>
              <a:t>The AX Help content is stored Lifecycle Services (LCS) </a:t>
            </a:r>
          </a:p>
          <a:p>
            <a:pPr marL="0" indent="0" algn="ctr">
              <a:buNone/>
            </a:pPr>
            <a:r>
              <a:rPr lang="en-US" sz="2600" i="1" dirty="0"/>
              <a:t>and in the AX Wiki website</a:t>
            </a:r>
          </a:p>
          <a:p>
            <a:pPr marL="0" indent="0" algn="ctr">
              <a:buNone/>
            </a:pPr>
            <a:endParaRPr lang="en-US" dirty="0"/>
          </a:p>
          <a:p>
            <a:pPr>
              <a:lnSpc>
                <a:spcPct val="100000"/>
              </a:lnSpc>
            </a:pPr>
            <a:r>
              <a:rPr lang="en-US" sz="4100" dirty="0"/>
              <a:t>Open AX Help by clicking the “?” button</a:t>
            </a:r>
          </a:p>
          <a:p>
            <a:pPr>
              <a:lnSpc>
                <a:spcPct val="100000"/>
              </a:lnSpc>
            </a:pPr>
            <a:r>
              <a:rPr lang="en-US" sz="4100" dirty="0"/>
              <a:t>Help shows task guides useful to the current page</a:t>
            </a:r>
          </a:p>
          <a:p>
            <a:pPr>
              <a:lnSpc>
                <a:spcPct val="100000"/>
              </a:lnSpc>
            </a:pPr>
            <a:r>
              <a:rPr lang="en-US" sz="4100" dirty="0"/>
              <a:t>Users can search for other task guides</a:t>
            </a:r>
          </a:p>
          <a:p>
            <a:pPr>
              <a:lnSpc>
                <a:spcPct val="100000"/>
              </a:lnSpc>
            </a:pPr>
            <a:r>
              <a:rPr lang="en-US" sz="4100" dirty="0"/>
              <a:t>The AX Help system use the LCS searching and indexing system</a:t>
            </a:r>
          </a:p>
        </p:txBody>
      </p:sp>
      <p:sp>
        <p:nvSpPr>
          <p:cNvPr id="2" name="Title 1"/>
          <p:cNvSpPr>
            <a:spLocks noGrp="1"/>
          </p:cNvSpPr>
          <p:nvPr>
            <p:ph type="title"/>
          </p:nvPr>
        </p:nvSpPr>
        <p:spPr/>
        <p:txBody>
          <a:bodyPr/>
          <a:lstStyle/>
          <a:p>
            <a:r>
              <a:rPr lang="en-US" dirty="0"/>
              <a:t>AX Help</a:t>
            </a:r>
            <a:br>
              <a:rPr lang="en-US" dirty="0"/>
            </a:br>
            <a:r>
              <a:rPr lang="en-US" sz="4000" dirty="0">
                <a:gradFill>
                  <a:gsLst>
                    <a:gs pos="0">
                      <a:schemeClr val="tx2"/>
                    </a:gs>
                    <a:gs pos="100000">
                      <a:schemeClr val="tx2"/>
                    </a:gs>
                  </a:gsLst>
                  <a:lin ang="5400000" scaled="0"/>
                </a:gradFill>
              </a:rPr>
              <a:t>Overview</a:t>
            </a:r>
          </a:p>
        </p:txBody>
      </p:sp>
    </p:spTree>
    <p:extLst>
      <p:ext uri="{BB962C8B-B14F-4D97-AF65-F5344CB8AC3E}">
        <p14:creationId xmlns:p14="http://schemas.microsoft.com/office/powerpoint/2010/main" val="17657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Outline</a:t>
            </a:r>
          </a:p>
        </p:txBody>
      </p:sp>
      <p:sp>
        <p:nvSpPr>
          <p:cNvPr id="6" name="Text Placeholder 5"/>
          <p:cNvSpPr>
            <a:spLocks noGrp="1"/>
          </p:cNvSpPr>
          <p:nvPr>
            <p:ph type="body" sz="quarter" idx="10"/>
          </p:nvPr>
        </p:nvSpPr>
        <p:spPr>
          <a:xfrm>
            <a:off x="274638" y="1212850"/>
            <a:ext cx="6248399" cy="2769989"/>
          </a:xfrm>
        </p:spPr>
        <p:txBody>
          <a:bodyPr/>
          <a:lstStyle/>
          <a:p>
            <a:r>
              <a:rPr lang="en-US" dirty="0"/>
              <a:t>Task recorder basic usage</a:t>
            </a:r>
          </a:p>
          <a:p>
            <a:r>
              <a:rPr lang="en-US" dirty="0"/>
              <a:t>Advanced Usage</a:t>
            </a:r>
          </a:p>
          <a:p>
            <a:r>
              <a:rPr lang="en-US" dirty="0"/>
              <a:t>Task guide</a:t>
            </a:r>
          </a:p>
          <a:p>
            <a:r>
              <a:rPr lang="en-US" dirty="0"/>
              <a:t>AX Help</a:t>
            </a:r>
          </a:p>
        </p:txBody>
      </p:sp>
      <p:sp>
        <p:nvSpPr>
          <p:cNvPr id="4" name="Text Placeholder 5"/>
          <p:cNvSpPr txBox="1">
            <a:spLocks/>
          </p:cNvSpPr>
          <p:nvPr/>
        </p:nvSpPr>
        <p:spPr>
          <a:xfrm>
            <a:off x="6294437" y="1212850"/>
            <a:ext cx="5867400" cy="192668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a:t>Each topic includes</a:t>
            </a:r>
          </a:p>
          <a:p>
            <a:pPr marL="342900" lvl="1" indent="-342900">
              <a:buFont typeface="Arial" panose="020B0604020202020204" pitchFamily="34" charset="0"/>
              <a:buChar char="•"/>
            </a:pPr>
            <a:r>
              <a:rPr lang="en-US" dirty="0"/>
              <a:t>Overview</a:t>
            </a:r>
          </a:p>
          <a:p>
            <a:pPr marL="342900" lvl="1" indent="-342900">
              <a:buFont typeface="Arial" panose="020B0604020202020204" pitchFamily="34" charset="0"/>
              <a:buChar char="•"/>
            </a:pPr>
            <a:r>
              <a:rPr lang="en-US" dirty="0"/>
              <a:t>Demo</a:t>
            </a:r>
          </a:p>
          <a:p>
            <a:pPr marL="342900" lvl="1" indent="-342900">
              <a:buFont typeface="Arial" panose="020B0604020202020204" pitchFamily="34" charset="0"/>
              <a:buChar char="•"/>
            </a:pPr>
            <a:r>
              <a:rPr lang="en-US" dirty="0"/>
              <a:t>Architecture/Technical</a:t>
            </a:r>
          </a:p>
          <a:p>
            <a:pPr marL="342900" lvl="1" indent="-342900">
              <a:buFont typeface="Arial" panose="020B0604020202020204" pitchFamily="34" charset="0"/>
              <a:buChar char="•"/>
            </a:pPr>
            <a:r>
              <a:rPr lang="en-US" dirty="0"/>
              <a:t>F.A.Q.</a:t>
            </a:r>
          </a:p>
        </p:txBody>
      </p:sp>
    </p:spTree>
    <p:extLst>
      <p:ext uri="{BB962C8B-B14F-4D97-AF65-F5344CB8AC3E}">
        <p14:creationId xmlns:p14="http://schemas.microsoft.com/office/powerpoint/2010/main" val="36958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 Help</a:t>
            </a:r>
            <a:br>
              <a:rPr lang="en-US" dirty="0"/>
            </a:br>
            <a:r>
              <a:rPr lang="en-US" sz="4000" dirty="0">
                <a:gradFill>
                  <a:gsLst>
                    <a:gs pos="0">
                      <a:schemeClr val="tx2"/>
                    </a:gs>
                    <a:gs pos="100000">
                      <a:schemeClr val="tx2"/>
                    </a:gs>
                  </a:gsLst>
                  <a:lin ang="5400000" scaled="0"/>
                </a:gradFill>
              </a:rPr>
              <a:t>Configuration</a:t>
            </a:r>
          </a:p>
        </p:txBody>
      </p:sp>
      <p:sp>
        <p:nvSpPr>
          <p:cNvPr id="6" name="Content Placeholder 2"/>
          <p:cNvSpPr txBox="1">
            <a:spLocks/>
          </p:cNvSpPr>
          <p:nvPr/>
        </p:nvSpPr>
        <p:spPr>
          <a:xfrm>
            <a:off x="274638" y="1820862"/>
            <a:ext cx="11887200" cy="4868863"/>
          </a:xfrm>
          <a:prstGeom prst="rect">
            <a:avLst/>
          </a:prstGeom>
        </p:spPr>
        <p:txBody>
          <a:bodyPr vert="horz" wrap="square" lIns="146304" tIns="91440" rIns="146304" bIns="91440" rtlCol="0">
            <a:normAutofit lnSpcReduction="1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Arial" pitchFamily="34" charset="0"/>
              <a:buNone/>
            </a:pPr>
            <a:r>
              <a:rPr lang="en-US" sz="4500" dirty="0"/>
              <a:t>Pre-requisites</a:t>
            </a:r>
          </a:p>
          <a:p>
            <a:pPr>
              <a:lnSpc>
                <a:spcPct val="100000"/>
              </a:lnSpc>
            </a:pPr>
            <a:r>
              <a:rPr lang="en-US" sz="2800" dirty="0"/>
              <a:t>The machine must be provisioned from LCS and be cloud-hosted</a:t>
            </a:r>
          </a:p>
          <a:p>
            <a:pPr>
              <a:lnSpc>
                <a:spcPct val="100000"/>
              </a:lnSpc>
            </a:pPr>
            <a:r>
              <a:rPr lang="en-US" sz="2800" dirty="0"/>
              <a:t>The logged in AX user must be in the organization that is associated with the LCS Project</a:t>
            </a:r>
          </a:p>
          <a:p>
            <a:pPr>
              <a:lnSpc>
                <a:spcPct val="100000"/>
              </a:lnSpc>
            </a:pPr>
            <a:endParaRPr lang="en-US" dirty="0"/>
          </a:p>
          <a:p>
            <a:pPr marL="0" indent="0">
              <a:lnSpc>
                <a:spcPct val="100000"/>
              </a:lnSpc>
              <a:buFont typeface="Arial" pitchFamily="34" charset="0"/>
              <a:buNone/>
            </a:pPr>
            <a:r>
              <a:rPr lang="en-US" sz="4500" dirty="0"/>
              <a:t>Steps</a:t>
            </a:r>
          </a:p>
          <a:p>
            <a:pPr marL="524586" indent="-524586">
              <a:lnSpc>
                <a:spcPct val="100000"/>
              </a:lnSpc>
              <a:buFont typeface="+mj-lt"/>
              <a:buAutoNum type="arabicPeriod"/>
            </a:pPr>
            <a:r>
              <a:rPr lang="en-US" sz="2600" dirty="0"/>
              <a:t>Open the System Parameters page</a:t>
            </a:r>
          </a:p>
          <a:p>
            <a:pPr marL="524586" indent="-524586">
              <a:lnSpc>
                <a:spcPct val="100000"/>
              </a:lnSpc>
              <a:buFont typeface="+mj-lt"/>
              <a:buAutoNum type="arabicPeriod"/>
            </a:pPr>
            <a:r>
              <a:rPr lang="en-US" sz="2600" dirty="0"/>
              <a:t>Specify the Project that contains the libraries</a:t>
            </a:r>
          </a:p>
          <a:p>
            <a:pPr marL="524586" indent="-524586">
              <a:lnSpc>
                <a:spcPct val="100000"/>
              </a:lnSpc>
              <a:buFont typeface="+mj-lt"/>
              <a:buAutoNum type="arabicPeriod"/>
            </a:pPr>
            <a:r>
              <a:rPr lang="en-US" sz="2600" dirty="0"/>
              <a:t>Check each of the libraries you wish to be used for AX Help</a:t>
            </a:r>
          </a:p>
        </p:txBody>
      </p:sp>
    </p:spTree>
    <p:extLst>
      <p:ext uri="{BB962C8B-B14F-4D97-AF65-F5344CB8AC3E}">
        <p14:creationId xmlns:p14="http://schemas.microsoft.com/office/powerpoint/2010/main" val="79273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1763560"/>
          </a:xfrm>
        </p:spPr>
        <p:txBody>
          <a:bodyPr/>
          <a:lstStyle/>
          <a:p>
            <a:r>
              <a:rPr lang="en-US" dirty="0"/>
              <a:t>Demo</a:t>
            </a:r>
            <a:br>
              <a:rPr lang="en-US" dirty="0"/>
            </a:br>
            <a:r>
              <a:rPr lang="en-US" sz="4800" dirty="0"/>
              <a:t>help</a:t>
            </a:r>
            <a:endParaRPr lang="en-US" dirty="0"/>
          </a:p>
        </p:txBody>
      </p:sp>
      <p:sp>
        <p:nvSpPr>
          <p:cNvPr id="3" name="Picture Placeholder 2"/>
          <p:cNvSpPr>
            <a:spLocks noGrp="1"/>
          </p:cNvSpPr>
          <p:nvPr>
            <p:ph type="pic" sz="quarter" idx="10"/>
          </p:nvPr>
        </p:nvSpPr>
        <p:spPr/>
      </p:sp>
      <p:pic>
        <p:nvPicPr>
          <p:cNvPr id="4" name="Picture 3"/>
          <p:cNvPicPr>
            <a:picLocks noChangeAspect="1"/>
          </p:cNvPicPr>
          <p:nvPr/>
        </p:nvPicPr>
        <p:blipFill>
          <a:blip r:embed="rId3"/>
          <a:stretch>
            <a:fillRect/>
          </a:stretch>
        </p:blipFill>
        <p:spPr>
          <a:xfrm>
            <a:off x="5271322" y="-1"/>
            <a:ext cx="7168518" cy="6994525"/>
          </a:xfrm>
          <a:prstGeom prst="rect">
            <a:avLst/>
          </a:prstGeom>
        </p:spPr>
      </p:pic>
    </p:spTree>
    <p:extLst>
      <p:ext uri="{BB962C8B-B14F-4D97-AF65-F5344CB8AC3E}">
        <p14:creationId xmlns:p14="http://schemas.microsoft.com/office/powerpoint/2010/main" val="9834776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871762"/>
          </a:xfrm>
        </p:spPr>
        <p:txBody>
          <a:bodyPr>
            <a:normAutofit fontScale="85000" lnSpcReduction="10000"/>
          </a:bodyPr>
          <a:lstStyle/>
          <a:p>
            <a:pPr marL="0" indent="0">
              <a:lnSpc>
                <a:spcPct val="100000"/>
              </a:lnSpc>
              <a:buNone/>
            </a:pPr>
            <a:r>
              <a:rPr lang="en-US" dirty="0"/>
              <a:t>Q: </a:t>
            </a:r>
            <a:r>
              <a:rPr lang="en-US" dirty="0">
                <a:solidFill>
                  <a:srgbClr val="00B0F0"/>
                </a:solidFill>
              </a:rPr>
              <a:t>I have configured everything, but task guides are not showing up!</a:t>
            </a:r>
          </a:p>
          <a:p>
            <a:pPr marL="0" indent="0">
              <a:lnSpc>
                <a:spcPct val="100000"/>
              </a:lnSpc>
              <a:buNone/>
            </a:pPr>
            <a:r>
              <a:rPr lang="en-US" dirty="0"/>
              <a:t>A: LCS may still be indexing your library if the library is new.</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r>
              <a:rPr lang="en-US" dirty="0"/>
              <a:t>If this search box is available, then indexing is complete.</a:t>
            </a:r>
            <a:br>
              <a:rPr lang="en-US" dirty="0"/>
            </a:br>
            <a:r>
              <a:rPr lang="en-US" dirty="0"/>
              <a:t>Try using this search box to see if the task guide shows up.</a:t>
            </a:r>
          </a:p>
        </p:txBody>
      </p:sp>
      <p:sp>
        <p:nvSpPr>
          <p:cNvPr id="2" name="Title 1"/>
          <p:cNvSpPr>
            <a:spLocks noGrp="1"/>
          </p:cNvSpPr>
          <p:nvPr>
            <p:ph type="title"/>
          </p:nvPr>
        </p:nvSpPr>
        <p:spPr/>
        <p:txBody>
          <a:bodyPr/>
          <a:lstStyle/>
          <a:p>
            <a:r>
              <a:rPr lang="en-US" dirty="0"/>
              <a:t>AX Help: F.A.Q. </a:t>
            </a:r>
          </a:p>
        </p:txBody>
      </p:sp>
      <p:pic>
        <p:nvPicPr>
          <p:cNvPr id="4" name="Picture 3"/>
          <p:cNvPicPr>
            <a:picLocks noChangeAspect="1"/>
          </p:cNvPicPr>
          <p:nvPr/>
        </p:nvPicPr>
        <p:blipFill>
          <a:blip r:embed="rId2"/>
          <a:stretch>
            <a:fillRect/>
          </a:stretch>
        </p:blipFill>
        <p:spPr>
          <a:xfrm>
            <a:off x="954364" y="2828850"/>
            <a:ext cx="7561887" cy="2839629"/>
          </a:xfrm>
          <a:prstGeom prst="rect">
            <a:avLst/>
          </a:prstGeom>
        </p:spPr>
      </p:pic>
      <p:sp>
        <p:nvSpPr>
          <p:cNvPr id="5" name="Up Arrow 4"/>
          <p:cNvSpPr/>
          <p:nvPr/>
        </p:nvSpPr>
        <p:spPr>
          <a:xfrm rot="16200000">
            <a:off x="8736644" y="3452045"/>
            <a:ext cx="2115756" cy="2359347"/>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Tree>
    <p:extLst>
      <p:ext uri="{BB962C8B-B14F-4D97-AF65-F5344CB8AC3E}">
        <p14:creationId xmlns:p14="http://schemas.microsoft.com/office/powerpoint/2010/main" val="34794055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593467"/>
          </a:xfrm>
        </p:spPr>
        <p:txBody>
          <a:bodyPr>
            <a:normAutofit fontScale="92500"/>
          </a:bodyPr>
          <a:lstStyle/>
          <a:p>
            <a:pPr marL="0" indent="0">
              <a:buNone/>
            </a:pPr>
            <a:r>
              <a:rPr lang="en-US" dirty="0"/>
              <a:t>First time walk-through</a:t>
            </a:r>
          </a:p>
          <a:p>
            <a:pPr marL="0" indent="0">
              <a:buNone/>
            </a:pPr>
            <a:r>
              <a:rPr lang="en-US" dirty="0">
                <a:hlinkClick r:id="rId2"/>
              </a:rPr>
              <a:t>https://ax.help.dynamics.com/en/wiki/task-recorder-in-ax7/</a:t>
            </a:r>
            <a:endParaRPr lang="en-US" dirty="0"/>
          </a:p>
          <a:p>
            <a:pPr marL="0" indent="0">
              <a:buNone/>
            </a:pPr>
            <a:endParaRPr lang="en-US" dirty="0"/>
          </a:p>
          <a:p>
            <a:pPr marL="0" indent="0">
              <a:buNone/>
            </a:pPr>
            <a:r>
              <a:rPr lang="en-US" dirty="0"/>
              <a:t>Using task recorder to create help content</a:t>
            </a:r>
          </a:p>
          <a:p>
            <a:pPr marL="0" indent="0">
              <a:buNone/>
            </a:pPr>
            <a:r>
              <a:rPr lang="en-US" dirty="0">
                <a:hlinkClick r:id="rId3"/>
              </a:rPr>
              <a:t>https://ax.help.dynamics.com/en/wiki/task-recorder/</a:t>
            </a:r>
            <a:endParaRPr lang="en-US" dirty="0"/>
          </a:p>
          <a:p>
            <a:pPr marL="0" indent="0">
              <a:buNone/>
            </a:pPr>
            <a:endParaRPr lang="en-US" dirty="0"/>
          </a:p>
          <a:p>
            <a:pPr marL="0" indent="0">
              <a:buNone/>
            </a:pPr>
            <a:r>
              <a:rPr lang="en-US" dirty="0"/>
              <a:t>Configuring the AX Help system</a:t>
            </a:r>
          </a:p>
          <a:p>
            <a:pPr marL="0" indent="0">
              <a:buNone/>
            </a:pPr>
            <a:r>
              <a:rPr lang="en-US" dirty="0">
                <a:hlinkClick r:id="rId4"/>
              </a:rPr>
              <a:t>https://ax.help.dynamics.com/en/wiki/working-with-help/#connecting-the-help-system</a:t>
            </a: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a:t>More resources on Task recorder</a:t>
            </a:r>
          </a:p>
        </p:txBody>
      </p:sp>
    </p:spTree>
    <p:extLst>
      <p:ext uri="{BB962C8B-B14F-4D97-AF65-F5344CB8AC3E}">
        <p14:creationId xmlns:p14="http://schemas.microsoft.com/office/powerpoint/2010/main" val="804475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1263309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87619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8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recorder basic usage</a:t>
            </a:r>
            <a:br>
              <a:rPr lang="en-US" dirty="0"/>
            </a:br>
            <a:r>
              <a:rPr lang="en-US" sz="4000" dirty="0">
                <a:gradFill>
                  <a:gsLst>
                    <a:gs pos="0">
                      <a:schemeClr val="tx2"/>
                    </a:gs>
                    <a:gs pos="100000">
                      <a:schemeClr val="tx2"/>
                    </a:gs>
                  </a:gsLst>
                  <a:lin ang="5400000" scaled="0"/>
                </a:gradFill>
              </a:rPr>
              <a:t>Overview</a:t>
            </a:r>
          </a:p>
        </p:txBody>
      </p:sp>
      <p:sp>
        <p:nvSpPr>
          <p:cNvPr id="6" name="Content Placeholder 2"/>
          <p:cNvSpPr txBox="1">
            <a:spLocks/>
          </p:cNvSpPr>
          <p:nvPr/>
        </p:nvSpPr>
        <p:spPr>
          <a:xfrm>
            <a:off x="855768" y="1973262"/>
            <a:ext cx="10724938" cy="5220435"/>
          </a:xfrm>
        </p:spPr>
        <p:txBody>
          <a:bodyPr>
            <a:normAutofit fontScale="70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400" i="1" dirty="0"/>
              <a:t>Task recorder is a tool for capturing </a:t>
            </a:r>
          </a:p>
          <a:p>
            <a:pPr marL="0" indent="0" algn="ctr">
              <a:buFont typeface="Arial" pitchFamily="34" charset="0"/>
              <a:buNone/>
            </a:pPr>
            <a:r>
              <a:rPr lang="en-US" sz="3400" i="1" dirty="0"/>
              <a:t>business process steps in Dynamics AX</a:t>
            </a:r>
          </a:p>
          <a:p>
            <a:pPr marL="0" indent="0" algn="ctr">
              <a:buFont typeface="Arial" pitchFamily="34" charset="0"/>
              <a:buNone/>
            </a:pPr>
            <a:endParaRPr lang="en-US" dirty="0"/>
          </a:p>
          <a:p>
            <a:pPr>
              <a:lnSpc>
                <a:spcPct val="100000"/>
              </a:lnSpc>
            </a:pPr>
            <a:r>
              <a:rPr lang="en-US" sz="5200" dirty="0"/>
              <a:t>Automatically captures actions as you complete them</a:t>
            </a:r>
          </a:p>
          <a:p>
            <a:pPr>
              <a:lnSpc>
                <a:spcPct val="100000"/>
              </a:lnSpc>
            </a:pPr>
            <a:r>
              <a:rPr lang="en-US" sz="5200" dirty="0"/>
              <a:t>Captures the data and metadata </a:t>
            </a:r>
          </a:p>
          <a:p>
            <a:pPr>
              <a:lnSpc>
                <a:spcPct val="100000"/>
              </a:lnSpc>
            </a:pPr>
            <a:r>
              <a:rPr lang="en-US" sz="5200" dirty="0"/>
              <a:t>Saves recordings in Lifecycle Services (LCS)</a:t>
            </a:r>
          </a:p>
          <a:p>
            <a:pPr>
              <a:lnSpc>
                <a:spcPct val="100000"/>
              </a:lnSpc>
            </a:pPr>
            <a:r>
              <a:rPr lang="en-US" sz="5200" dirty="0"/>
              <a:t>Multi-purpose recordings</a:t>
            </a:r>
          </a:p>
          <a:p>
            <a:pPr marL="558800" indent="-457200"/>
            <a:r>
              <a:rPr lang="en-US" sz="3400" dirty="0">
                <a:latin typeface="+mn-lt"/>
              </a:rPr>
              <a:t>Business Process Modeler (BPM) diagrams</a:t>
            </a:r>
          </a:p>
          <a:p>
            <a:pPr marL="558800" indent="-457200"/>
            <a:r>
              <a:rPr lang="en-US" sz="3400" dirty="0">
                <a:latin typeface="+mn-lt"/>
              </a:rPr>
              <a:t>Generating X++ code </a:t>
            </a:r>
          </a:p>
          <a:p>
            <a:pPr marL="558800" indent="-457200"/>
            <a:r>
              <a:rPr lang="en-US" sz="3400" dirty="0">
                <a:latin typeface="+mn-lt"/>
              </a:rPr>
              <a:t>Task guides and AX Help</a:t>
            </a:r>
          </a:p>
          <a:p>
            <a:pPr marL="558800" indent="-457200"/>
            <a:r>
              <a:rPr lang="en-US" sz="3400" dirty="0">
                <a:latin typeface="+mn-lt"/>
              </a:rPr>
              <a:t>Repro steps support cases</a:t>
            </a:r>
          </a:p>
        </p:txBody>
      </p:sp>
    </p:spTree>
    <p:extLst>
      <p:ext uri="{BB962C8B-B14F-4D97-AF65-F5344CB8AC3E}">
        <p14:creationId xmlns:p14="http://schemas.microsoft.com/office/powerpoint/2010/main" val="361285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1763560"/>
          </a:xfrm>
        </p:spPr>
        <p:txBody>
          <a:bodyPr/>
          <a:lstStyle/>
          <a:p>
            <a:r>
              <a:rPr lang="en-US" dirty="0"/>
              <a:t>Demo</a:t>
            </a:r>
            <a:br>
              <a:rPr lang="en-US" dirty="0"/>
            </a:br>
            <a:r>
              <a:rPr lang="en-US" sz="4800" dirty="0"/>
              <a:t>basic usage</a:t>
            </a:r>
            <a:endParaRPr lang="en-US" dirty="0"/>
          </a:p>
        </p:txBody>
      </p:sp>
      <p:sp>
        <p:nvSpPr>
          <p:cNvPr id="3" name="Picture Placeholder 2"/>
          <p:cNvSpPr>
            <a:spLocks noGrp="1"/>
          </p:cNvSpPr>
          <p:nvPr>
            <p:ph type="pic" sz="quarter" idx="10"/>
          </p:nvPr>
        </p:nvSpPr>
        <p:spPr/>
      </p:sp>
      <p:pic>
        <p:nvPicPr>
          <p:cNvPr id="5" name="Picture 4"/>
          <p:cNvPicPr>
            <a:picLocks noChangeAspect="1"/>
          </p:cNvPicPr>
          <p:nvPr/>
        </p:nvPicPr>
        <p:blipFill rotWithShape="1">
          <a:blip r:embed="rId3"/>
          <a:srcRect l="853"/>
          <a:stretch/>
        </p:blipFill>
        <p:spPr>
          <a:xfrm>
            <a:off x="5684837" y="0"/>
            <a:ext cx="6748369" cy="6994525"/>
          </a:xfrm>
          <a:prstGeom prst="rect">
            <a:avLst/>
          </a:prstGeom>
        </p:spPr>
      </p:pic>
    </p:spTree>
    <p:extLst>
      <p:ext uri="{BB962C8B-B14F-4D97-AF65-F5344CB8AC3E}">
        <p14:creationId xmlns:p14="http://schemas.microsoft.com/office/powerpoint/2010/main" val="16323892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Basic usage (diagram)</a:t>
            </a:r>
          </a:p>
        </p:txBody>
      </p:sp>
      <p:sp>
        <p:nvSpPr>
          <p:cNvPr id="6" name="Flowchart: Magnetic Disk 5"/>
          <p:cNvSpPr/>
          <p:nvPr/>
        </p:nvSpPr>
        <p:spPr>
          <a:xfrm>
            <a:off x="4894370" y="1739251"/>
            <a:ext cx="2149276" cy="2744212"/>
          </a:xfrm>
          <a:prstGeom prst="flowChartMagneticDisk">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72" dirty="0">
                <a:latin typeface="Segoe UI" panose="020B0502040204020203" pitchFamily="34" charset="0"/>
                <a:cs typeface="Segoe UI" panose="020B0502040204020203" pitchFamily="34" charset="0"/>
              </a:rPr>
              <a:t>AOS</a:t>
            </a:r>
            <a:endParaRPr lang="en-US" sz="1836" dirty="0">
              <a:latin typeface="Segoe UI" panose="020B0502040204020203" pitchFamily="34" charset="0"/>
              <a:cs typeface="Segoe UI" panose="020B0502040204020203" pitchFamily="34" charset="0"/>
            </a:endParaRPr>
          </a:p>
        </p:txBody>
      </p:sp>
      <p:sp>
        <p:nvSpPr>
          <p:cNvPr id="8" name="Flowchart: Document 7"/>
          <p:cNvSpPr/>
          <p:nvPr/>
        </p:nvSpPr>
        <p:spPr>
          <a:xfrm>
            <a:off x="8705181" y="4365548"/>
            <a:ext cx="2693294" cy="2185203"/>
          </a:xfrm>
          <a:prstGeom prst="flowChartDocumen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latin typeface="Segoe UI" panose="020B0502040204020203" pitchFamily="34" charset="0"/>
                <a:cs typeface="Segoe UI" panose="020B0502040204020203" pitchFamily="34" charset="0"/>
              </a:rPr>
              <a:t>New recording</a:t>
            </a:r>
          </a:p>
        </p:txBody>
      </p:sp>
      <p:sp>
        <p:nvSpPr>
          <p:cNvPr id="11" name="Flowchart: Predefined Process 10"/>
          <p:cNvSpPr/>
          <p:nvPr/>
        </p:nvSpPr>
        <p:spPr>
          <a:xfrm>
            <a:off x="8835876" y="1739250"/>
            <a:ext cx="2431904" cy="1629376"/>
          </a:xfrm>
          <a:prstGeom prst="flowChartPredefinedProcess">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latin typeface="Segoe UI" panose="020B0502040204020203" pitchFamily="34" charset="0"/>
                <a:cs typeface="Segoe UI" panose="020B0502040204020203" pitchFamily="34" charset="0"/>
              </a:rPr>
              <a:t>Task recorder </a:t>
            </a:r>
            <a:r>
              <a:rPr lang="en-US" sz="2040" b="1" dirty="0">
                <a:latin typeface="Segoe UI" panose="020B0502040204020203" pitchFamily="34" charset="0"/>
                <a:cs typeface="Segoe UI" panose="020B0502040204020203" pitchFamily="34" charset="0"/>
              </a:rPr>
              <a:t>recording</a:t>
            </a:r>
            <a:r>
              <a:rPr lang="en-US" sz="2040" dirty="0">
                <a:latin typeface="Segoe UI" panose="020B0502040204020203" pitchFamily="34" charset="0"/>
                <a:cs typeface="Segoe UI" panose="020B0502040204020203" pitchFamily="34" charset="0"/>
              </a:rPr>
              <a:t> system</a:t>
            </a:r>
          </a:p>
        </p:txBody>
      </p:sp>
      <p:sp>
        <p:nvSpPr>
          <p:cNvPr id="14" name="Right Arrow 13"/>
          <p:cNvSpPr/>
          <p:nvPr/>
        </p:nvSpPr>
        <p:spPr>
          <a:xfrm>
            <a:off x="7178980" y="2456121"/>
            <a:ext cx="1573098"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Log</a:t>
            </a:r>
            <a:r>
              <a:rPr lang="en-US" sz="2040" dirty="0"/>
              <a:t> </a:t>
            </a:r>
            <a:r>
              <a:rPr lang="en-US" dirty="0"/>
              <a:t>events</a:t>
            </a:r>
          </a:p>
        </p:txBody>
      </p:sp>
      <p:sp>
        <p:nvSpPr>
          <p:cNvPr id="15" name="Right Arrow 14"/>
          <p:cNvSpPr/>
          <p:nvPr/>
        </p:nvSpPr>
        <p:spPr>
          <a:xfrm rot="5400000">
            <a:off x="9265279" y="3494360"/>
            <a:ext cx="1573098"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Record</a:t>
            </a:r>
          </a:p>
        </p:txBody>
      </p:sp>
      <p:sp>
        <p:nvSpPr>
          <p:cNvPr id="17" name="Flowchart: Connector 16"/>
          <p:cNvSpPr/>
          <p:nvPr/>
        </p:nvSpPr>
        <p:spPr>
          <a:xfrm>
            <a:off x="1219227" y="5270011"/>
            <a:ext cx="1297069" cy="1297069"/>
          </a:xfrm>
          <a:prstGeom prst="flowChartConnector">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latin typeface="Segoe UI" panose="020B0502040204020203" pitchFamily="34" charset="0"/>
                <a:cs typeface="Segoe UI" panose="020B0502040204020203" pitchFamily="34" charset="0"/>
              </a:rPr>
              <a:t>User</a:t>
            </a:r>
          </a:p>
        </p:txBody>
      </p:sp>
      <p:sp>
        <p:nvSpPr>
          <p:cNvPr id="20" name="Flowchart: Internal Storage 19"/>
          <p:cNvSpPr/>
          <p:nvPr/>
        </p:nvSpPr>
        <p:spPr>
          <a:xfrm flipH="1">
            <a:off x="570359" y="1739251"/>
            <a:ext cx="2594807" cy="2211625"/>
          </a:xfrm>
          <a:prstGeom prst="flowChartInternalStorag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latin typeface="Segoe UI" panose="020B0502040204020203" pitchFamily="34" charset="0"/>
                <a:cs typeface="Segoe UI" panose="020B0502040204020203" pitchFamily="34" charset="0"/>
              </a:rPr>
              <a:t>Dynamics AX (browser)</a:t>
            </a:r>
          </a:p>
        </p:txBody>
      </p:sp>
      <p:sp>
        <p:nvSpPr>
          <p:cNvPr id="21" name="Right Arrow 20"/>
          <p:cNvSpPr/>
          <p:nvPr/>
        </p:nvSpPr>
        <p:spPr>
          <a:xfrm>
            <a:off x="3243219" y="2456121"/>
            <a:ext cx="1573098"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Do actions</a:t>
            </a:r>
          </a:p>
        </p:txBody>
      </p:sp>
      <p:sp>
        <p:nvSpPr>
          <p:cNvPr id="22" name="Right Arrow 21"/>
          <p:cNvSpPr/>
          <p:nvPr/>
        </p:nvSpPr>
        <p:spPr>
          <a:xfrm rot="16200000">
            <a:off x="1022925" y="3882496"/>
            <a:ext cx="1689673" cy="849527"/>
          </a:xfrm>
          <a:prstGeom prst="rightArrow">
            <a:avLst/>
          </a:prstGeom>
          <a:solidFill>
            <a:schemeClr val="accent5"/>
          </a:solidFill>
          <a:ln>
            <a:solidFill>
              <a:schemeClr val="accent5">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Take actions</a:t>
            </a:r>
          </a:p>
        </p:txBody>
      </p:sp>
    </p:spTree>
    <p:extLst>
      <p:ext uri="{BB962C8B-B14F-4D97-AF65-F5344CB8AC3E}">
        <p14:creationId xmlns:p14="http://schemas.microsoft.com/office/powerpoint/2010/main" val="4419178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5552289"/>
          </a:xfrm>
        </p:spPr>
        <p:txBody>
          <a:bodyPr/>
          <a:lstStyle/>
          <a:p>
            <a:pPr marL="0" indent="0">
              <a:buNone/>
            </a:pPr>
            <a:r>
              <a:rPr lang="en-US" dirty="0"/>
              <a:t>Q: </a:t>
            </a:r>
            <a:r>
              <a:rPr lang="en-US" dirty="0">
                <a:solidFill>
                  <a:srgbClr val="00B0F0"/>
                </a:solidFill>
              </a:rPr>
              <a:t>Will Task recorder work with my customized solution?</a:t>
            </a:r>
          </a:p>
          <a:p>
            <a:pPr marL="0" indent="0">
              <a:buNone/>
            </a:pPr>
            <a:r>
              <a:rPr lang="en-US" dirty="0"/>
              <a:t>A: </a:t>
            </a:r>
            <a:r>
              <a:rPr lang="en-US" dirty="0">
                <a:solidFill>
                  <a:srgbClr val="00B050"/>
                </a:solidFill>
              </a:rPr>
              <a:t>Yes </a:t>
            </a:r>
          </a:p>
          <a:p>
            <a:pPr marL="342900" lvl="1" indent="0">
              <a:buNone/>
            </a:pPr>
            <a:r>
              <a:rPr lang="en-US" dirty="0"/>
              <a:t>No special steps needed to make a form recordable. For custom controls, adding Task recorder support is easy.</a:t>
            </a:r>
          </a:p>
          <a:p>
            <a:pPr lvl="1"/>
            <a:endParaRPr lang="en-US" dirty="0"/>
          </a:p>
          <a:p>
            <a:pPr marL="0" indent="0">
              <a:buNone/>
            </a:pPr>
            <a:r>
              <a:rPr lang="en-US" dirty="0"/>
              <a:t>Q: </a:t>
            </a:r>
            <a:r>
              <a:rPr lang="en-US" dirty="0">
                <a:solidFill>
                  <a:srgbClr val="00B0F0"/>
                </a:solidFill>
              </a:rPr>
              <a:t>Are recordings upgradable? </a:t>
            </a:r>
          </a:p>
          <a:p>
            <a:pPr marL="0" indent="0">
              <a:buNone/>
            </a:pPr>
            <a:r>
              <a:rPr lang="en-US" dirty="0"/>
              <a:t>A: </a:t>
            </a:r>
            <a:r>
              <a:rPr lang="en-US" dirty="0">
                <a:solidFill>
                  <a:srgbClr val="00B050"/>
                </a:solidFill>
              </a:rPr>
              <a:t>Yes</a:t>
            </a:r>
            <a:r>
              <a:rPr lang="en-US" dirty="0"/>
              <a:t> </a:t>
            </a:r>
          </a:p>
          <a:p>
            <a:pPr marL="342900" lvl="1" indent="0">
              <a:buNone/>
            </a:pPr>
            <a:r>
              <a:rPr lang="en-US" dirty="0"/>
              <a:t>Recordings do not depend on the version of AX running.</a:t>
            </a:r>
            <a:endParaRPr lang="en-US" dirty="0">
              <a:gradFill>
                <a:gsLst>
                  <a:gs pos="2917">
                    <a:schemeClr val="tx1"/>
                  </a:gs>
                  <a:gs pos="30000">
                    <a:schemeClr val="tx1"/>
                  </a:gs>
                </a:gsLst>
                <a:lin ang="5400000" scaled="0"/>
              </a:gradFill>
            </a:endParaRPr>
          </a:p>
          <a:p>
            <a:endParaRPr lang="en-US" dirty="0"/>
          </a:p>
        </p:txBody>
      </p:sp>
      <p:sp>
        <p:nvSpPr>
          <p:cNvPr id="5" name="Title 4"/>
          <p:cNvSpPr>
            <a:spLocks noGrp="1"/>
          </p:cNvSpPr>
          <p:nvPr>
            <p:ph type="title"/>
          </p:nvPr>
        </p:nvSpPr>
        <p:spPr/>
        <p:txBody>
          <a:bodyPr/>
          <a:lstStyle/>
          <a:p>
            <a:r>
              <a:rPr lang="en-US" dirty="0"/>
              <a:t>Basic usage: F.A.Q.</a:t>
            </a:r>
          </a:p>
        </p:txBody>
      </p:sp>
    </p:spTree>
    <p:extLst>
      <p:ext uri="{BB962C8B-B14F-4D97-AF65-F5344CB8AC3E}">
        <p14:creationId xmlns:p14="http://schemas.microsoft.com/office/powerpoint/2010/main" val="9138921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6127318"/>
          </a:xfrm>
        </p:spPr>
        <p:txBody>
          <a:bodyPr/>
          <a:lstStyle/>
          <a:p>
            <a:pPr marL="0" indent="0">
              <a:buNone/>
            </a:pPr>
            <a:r>
              <a:rPr lang="en-US" dirty="0"/>
              <a:t>Q: </a:t>
            </a:r>
            <a:r>
              <a:rPr lang="en-US" dirty="0">
                <a:solidFill>
                  <a:srgbClr val="00B0F0"/>
                </a:solidFill>
              </a:rPr>
              <a:t>Do I have to be an admin to use Task recorder?</a:t>
            </a:r>
          </a:p>
          <a:p>
            <a:pPr marL="0" indent="0">
              <a:buNone/>
            </a:pPr>
            <a:r>
              <a:rPr lang="en-US" dirty="0"/>
              <a:t>A: </a:t>
            </a:r>
            <a:r>
              <a:rPr lang="en-US" dirty="0">
                <a:solidFill>
                  <a:srgbClr val="FF0000"/>
                </a:solidFill>
              </a:rPr>
              <a:t>No</a:t>
            </a:r>
            <a:r>
              <a:rPr lang="en-US" dirty="0"/>
              <a:t> </a:t>
            </a:r>
          </a:p>
          <a:p>
            <a:pPr marL="342900" lvl="1" indent="0">
              <a:buNone/>
            </a:pPr>
            <a:r>
              <a:rPr lang="en-US" dirty="0"/>
              <a:t>You can optionally limit access to the Task recorder menu item.</a:t>
            </a:r>
          </a:p>
          <a:p>
            <a:pPr marL="342900" lvl="1" indent="0">
              <a:buNone/>
            </a:pPr>
            <a:endParaRPr lang="en-US" sz="2040" dirty="0"/>
          </a:p>
          <a:p>
            <a:pPr marL="0" indent="0">
              <a:buNone/>
            </a:pPr>
            <a:r>
              <a:rPr lang="en-US" dirty="0"/>
              <a:t>Q: </a:t>
            </a:r>
            <a:r>
              <a:rPr lang="en-US" dirty="0">
                <a:solidFill>
                  <a:srgbClr val="00B0F0"/>
                </a:solidFill>
              </a:rPr>
              <a:t>Does Task recorder allow someone to bypass security?</a:t>
            </a:r>
            <a:endParaRPr lang="en-US" i="1" dirty="0">
              <a:solidFill>
                <a:srgbClr val="00B0F0"/>
              </a:solidFill>
            </a:endParaRPr>
          </a:p>
          <a:p>
            <a:pPr marL="0" indent="0">
              <a:buNone/>
            </a:pPr>
            <a:r>
              <a:rPr lang="en-US" dirty="0"/>
              <a:t>A: </a:t>
            </a:r>
            <a:r>
              <a:rPr lang="en-US" dirty="0">
                <a:solidFill>
                  <a:srgbClr val="FF0000"/>
                </a:solidFill>
              </a:rPr>
              <a:t>No</a:t>
            </a:r>
            <a:r>
              <a:rPr lang="en-US" dirty="0"/>
              <a:t> </a:t>
            </a:r>
          </a:p>
          <a:p>
            <a:pPr marL="342900" lvl="1" indent="0">
              <a:buNone/>
            </a:pPr>
            <a:r>
              <a:rPr lang="en-US" dirty="0"/>
              <a:t>Using Task recorder has no effect on security mechanisms. </a:t>
            </a:r>
          </a:p>
          <a:p>
            <a:pPr marL="0" indent="0">
              <a:buNone/>
            </a:pPr>
            <a:br>
              <a:rPr lang="en-US" sz="2448" dirty="0"/>
            </a:br>
            <a:endParaRPr lang="en-US" dirty="0"/>
          </a:p>
          <a:p>
            <a:endParaRPr lang="en-US" dirty="0"/>
          </a:p>
        </p:txBody>
      </p:sp>
      <p:sp>
        <p:nvSpPr>
          <p:cNvPr id="2" name="Title 1"/>
          <p:cNvSpPr>
            <a:spLocks noGrp="1"/>
          </p:cNvSpPr>
          <p:nvPr>
            <p:ph type="title"/>
          </p:nvPr>
        </p:nvSpPr>
        <p:spPr/>
        <p:txBody>
          <a:bodyPr/>
          <a:lstStyle/>
          <a:p>
            <a:r>
              <a:rPr lang="en-US" dirty="0"/>
              <a:t>Basic usage: F.A.Q.</a:t>
            </a:r>
          </a:p>
        </p:txBody>
      </p:sp>
    </p:spTree>
    <p:extLst>
      <p:ext uri="{BB962C8B-B14F-4D97-AF65-F5344CB8AC3E}">
        <p14:creationId xmlns:p14="http://schemas.microsoft.com/office/powerpoint/2010/main" val="18020477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045873"/>
            <a:ext cx="11887200" cy="2092881"/>
          </a:xfrm>
        </p:spPr>
        <p:txBody>
          <a:bodyPr>
            <a:noAutofit/>
          </a:bodyPr>
          <a:lstStyle/>
          <a:p>
            <a:pPr marL="0" indent="0">
              <a:buNone/>
            </a:pPr>
            <a:r>
              <a:rPr lang="en-US" dirty="0"/>
              <a:t>Q: </a:t>
            </a:r>
            <a:r>
              <a:rPr lang="en-US" dirty="0">
                <a:solidFill>
                  <a:srgbClr val="00B0F0"/>
                </a:solidFill>
              </a:rPr>
              <a:t>Is there a performance overhead when Task recorder is running</a:t>
            </a:r>
            <a:endParaRPr lang="en-US" i="1" dirty="0">
              <a:solidFill>
                <a:srgbClr val="00B0F0"/>
              </a:solidFill>
            </a:endParaRPr>
          </a:p>
          <a:p>
            <a:pPr marL="0" indent="0">
              <a:buNone/>
            </a:pPr>
            <a:r>
              <a:rPr lang="en-US" dirty="0"/>
              <a:t>A: </a:t>
            </a:r>
            <a:r>
              <a:rPr lang="en-US" dirty="0">
                <a:solidFill>
                  <a:srgbClr val="FF0000"/>
                </a:solidFill>
              </a:rPr>
              <a:t>No </a:t>
            </a:r>
            <a:endParaRPr lang="en-US" dirty="0"/>
          </a:p>
          <a:p>
            <a:pPr marL="0" indent="0">
              <a:buNone/>
            </a:pPr>
            <a:r>
              <a:rPr lang="en-US" dirty="0"/>
              <a:t>Q: </a:t>
            </a:r>
            <a:r>
              <a:rPr lang="en-US" dirty="0">
                <a:solidFill>
                  <a:srgbClr val="00B0F0"/>
                </a:solidFill>
              </a:rPr>
              <a:t>Does the data I enter remain in the database after I’m done?</a:t>
            </a:r>
          </a:p>
          <a:p>
            <a:pPr marL="0" indent="0">
              <a:buNone/>
            </a:pPr>
            <a:r>
              <a:rPr lang="en-US" dirty="0"/>
              <a:t>A: </a:t>
            </a:r>
            <a:r>
              <a:rPr lang="en-US" dirty="0">
                <a:solidFill>
                  <a:srgbClr val="00B050"/>
                </a:solidFill>
              </a:rPr>
              <a:t>Yes</a:t>
            </a:r>
          </a:p>
          <a:p>
            <a:pPr marL="0" indent="0">
              <a:buNone/>
            </a:pPr>
            <a:r>
              <a:rPr lang="en-US" dirty="0"/>
              <a:t>Q: </a:t>
            </a:r>
            <a:r>
              <a:rPr lang="en-US" dirty="0">
                <a:solidFill>
                  <a:srgbClr val="00B0F0"/>
                </a:solidFill>
              </a:rPr>
              <a:t>Does the recording contain sensitive information?</a:t>
            </a:r>
          </a:p>
          <a:p>
            <a:pPr marL="0" indent="0">
              <a:buNone/>
            </a:pPr>
            <a:r>
              <a:rPr lang="en-US" dirty="0"/>
              <a:t>A: </a:t>
            </a:r>
            <a:r>
              <a:rPr lang="en-US" dirty="0">
                <a:solidFill>
                  <a:srgbClr val="FFC000"/>
                </a:solidFill>
              </a:rPr>
              <a:t>Possibly</a:t>
            </a:r>
          </a:p>
          <a:p>
            <a:pPr marL="342900" lvl="1" indent="0">
              <a:buNone/>
            </a:pPr>
            <a:r>
              <a:rPr lang="en-US" dirty="0"/>
              <a:t>Only if you type the data in. Data that is simply shown while recording it not captured.</a:t>
            </a:r>
          </a:p>
          <a:p>
            <a:endParaRPr lang="en-US" dirty="0">
              <a:solidFill>
                <a:srgbClr val="00B050"/>
              </a:solidFill>
            </a:endParaRPr>
          </a:p>
        </p:txBody>
      </p:sp>
      <p:sp>
        <p:nvSpPr>
          <p:cNvPr id="2" name="Title 1"/>
          <p:cNvSpPr>
            <a:spLocks noGrp="1"/>
          </p:cNvSpPr>
          <p:nvPr>
            <p:ph type="title"/>
          </p:nvPr>
        </p:nvSpPr>
        <p:spPr/>
        <p:txBody>
          <a:bodyPr/>
          <a:lstStyle/>
          <a:p>
            <a:r>
              <a:rPr lang="en-US" dirty="0"/>
              <a:t>Basic usage: F.A.Q.</a:t>
            </a:r>
          </a:p>
        </p:txBody>
      </p:sp>
    </p:spTree>
    <p:extLst>
      <p:ext uri="{BB962C8B-B14F-4D97-AF65-F5344CB8AC3E}">
        <p14:creationId xmlns:p14="http://schemas.microsoft.com/office/powerpoint/2010/main" val="42706427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usage</a:t>
            </a:r>
            <a:br>
              <a:rPr lang="en-US" dirty="0"/>
            </a:br>
            <a:r>
              <a:rPr lang="en-US" sz="4000" dirty="0">
                <a:gradFill>
                  <a:gsLst>
                    <a:gs pos="0">
                      <a:schemeClr val="tx2"/>
                    </a:gs>
                    <a:gs pos="100000">
                      <a:schemeClr val="tx2"/>
                    </a:gs>
                  </a:gsLst>
                  <a:lin ang="5400000" scaled="0"/>
                </a:gradFill>
              </a:rPr>
              <a:t>Overview</a:t>
            </a:r>
          </a:p>
        </p:txBody>
      </p:sp>
      <p:sp>
        <p:nvSpPr>
          <p:cNvPr id="4" name="Content Placeholder 2"/>
          <p:cNvSpPr txBox="1">
            <a:spLocks/>
          </p:cNvSpPr>
          <p:nvPr/>
        </p:nvSpPr>
        <p:spPr>
          <a:xfrm>
            <a:off x="856952" y="1668462"/>
            <a:ext cx="10724938" cy="5220435"/>
          </a:xfrm>
        </p:spPr>
        <p:txBody>
          <a:bodyPr>
            <a:normAutofit fontScale="925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Font typeface="Arial" pitchFamily="34" charset="0"/>
              <a:buNone/>
            </a:pPr>
            <a:r>
              <a:rPr lang="en-US" sz="2400" i="1" dirty="0"/>
              <a:t>Task recorder allows you to quickly re-record </a:t>
            </a:r>
          </a:p>
          <a:p>
            <a:pPr marL="0" indent="0" algn="ctr">
              <a:lnSpc>
                <a:spcPct val="100000"/>
              </a:lnSpc>
              <a:buFont typeface="Arial" pitchFamily="34" charset="0"/>
              <a:buNone/>
            </a:pPr>
            <a:r>
              <a:rPr lang="en-US" sz="2400" i="1" dirty="0"/>
              <a:t>by automatically performing actions for you.</a:t>
            </a:r>
            <a:br>
              <a:rPr lang="en-US" sz="2448" i="1" dirty="0"/>
            </a:br>
            <a:endParaRPr lang="en-US" sz="2448" i="1" dirty="0"/>
          </a:p>
          <a:p>
            <a:pPr>
              <a:lnSpc>
                <a:spcPct val="100000"/>
              </a:lnSpc>
            </a:pPr>
            <a:r>
              <a:rPr lang="en-US" sz="3600" dirty="0"/>
              <a:t>Playback system can auto-perform actions</a:t>
            </a:r>
          </a:p>
          <a:p>
            <a:pPr>
              <a:lnSpc>
                <a:spcPct val="100000"/>
              </a:lnSpc>
            </a:pPr>
            <a:r>
              <a:rPr lang="en-US" sz="3600" dirty="0"/>
              <a:t>When actions are auto-performed, they are recorded again</a:t>
            </a:r>
          </a:p>
          <a:p>
            <a:pPr>
              <a:lnSpc>
                <a:spcPct val="100000"/>
              </a:lnSpc>
            </a:pPr>
            <a:r>
              <a:rPr lang="en-US" sz="3600" dirty="0"/>
              <a:t>You can pause the playback in order to record new action</a:t>
            </a:r>
          </a:p>
          <a:p>
            <a:pPr>
              <a:lnSpc>
                <a:spcPct val="100000"/>
              </a:lnSpc>
            </a:pPr>
            <a:r>
              <a:rPr lang="en-US" sz="3600" dirty="0"/>
              <a:t>You can skip actions so that they are not recorded again</a:t>
            </a:r>
          </a:p>
          <a:p>
            <a:pPr>
              <a:lnSpc>
                <a:spcPct val="100000"/>
              </a:lnSpc>
            </a:pPr>
            <a:r>
              <a:rPr lang="en-US" sz="3600" dirty="0"/>
              <a:t>When done, your new recording may contain some old actions and some new actions</a:t>
            </a:r>
          </a:p>
        </p:txBody>
      </p:sp>
    </p:spTree>
    <p:extLst>
      <p:ext uri="{BB962C8B-B14F-4D97-AF65-F5344CB8AC3E}">
        <p14:creationId xmlns:p14="http://schemas.microsoft.com/office/powerpoint/2010/main" val="17805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3D8EA723-330F-4CE4-9E9B-7A3528C3E25F}"/>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4.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5.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Sharrief Shabazz, Russell Gobel</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BRK3322</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2016</TermName>
          <TermId xmlns="http://schemas.microsoft.com/office/infopath/2007/PartnerControls">18f2cfef-147f-4980-92a7-a1997619bab5</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terms/"/>
    <ds:schemaRef ds:uri="http://schemas.microsoft.com/sharepoint/v3"/>
    <ds:schemaRef ds:uri="01c77077-aee4-4b5f-bd4e-9cd40a6fff29"/>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ff673fc-3231-4e3a-893b-6d7f7cd32766"/>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Microsoft_2016_16x9_Template</Template>
  <TotalTime>47</TotalTime>
  <Words>1390</Words>
  <Application>Microsoft Office PowerPoint</Application>
  <PresentationFormat>Custom</PresentationFormat>
  <Paragraphs>239</Paragraphs>
  <Slides>26</Slides>
  <Notes>18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Arial</vt:lpstr>
      <vt:lpstr>Consolas</vt:lpstr>
      <vt:lpstr>Segoe UI</vt:lpstr>
      <vt:lpstr>Segoe UI Light</vt:lpstr>
      <vt:lpstr>Wingdings</vt:lpstr>
      <vt:lpstr>5-50002_Ignite_Breakout_Template</vt:lpstr>
      <vt:lpstr>6-30537_Envision 2016 Concurrent Template_Dark</vt:lpstr>
      <vt:lpstr>1_5-50002_Ignite_Breakout_Template</vt:lpstr>
      <vt:lpstr>1_6-30537_Envision 2016 Concurrent Template_Dark</vt:lpstr>
      <vt:lpstr>2_5-50002_Ignite_Breakout_Template</vt:lpstr>
      <vt:lpstr>Task recorder in Dynamics AX</vt:lpstr>
      <vt:lpstr>Outline</vt:lpstr>
      <vt:lpstr>Task recorder basic usage Overview</vt:lpstr>
      <vt:lpstr>Demo basic usage</vt:lpstr>
      <vt:lpstr>Basic usage (diagram)</vt:lpstr>
      <vt:lpstr>Basic usage: F.A.Q.</vt:lpstr>
      <vt:lpstr>Basic usage: F.A.Q.</vt:lpstr>
      <vt:lpstr>Basic usage: F.A.Q.</vt:lpstr>
      <vt:lpstr>Advanced usage Overview</vt:lpstr>
      <vt:lpstr>Demo advanced usage</vt:lpstr>
      <vt:lpstr>Advanced usage (diagram)</vt:lpstr>
      <vt:lpstr>Advanced usage: F.A.Q.</vt:lpstr>
      <vt:lpstr>Advanced usage: F.A.Q.</vt:lpstr>
      <vt:lpstr>Advanced usage: F.A.Q.</vt:lpstr>
      <vt:lpstr>Task guides Overview</vt:lpstr>
      <vt:lpstr>Demo task guides</vt:lpstr>
      <vt:lpstr>Task guides (diagram)</vt:lpstr>
      <vt:lpstr>Task guides: F.A.Q.</vt:lpstr>
      <vt:lpstr>AX Help Overview</vt:lpstr>
      <vt:lpstr>AX Help Configuration</vt:lpstr>
      <vt:lpstr>Demo help</vt:lpstr>
      <vt:lpstr>AX Help: F.A.Q. </vt:lpstr>
      <vt:lpstr>More resources on Task recorder</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recorder in Dynamics AX</dc:title>
  <dc:subject>Task recorder in Dynamics AX</dc:subject>
  <dc:creator>Sharrief Shabazz</dc:creator>
  <cp:keywords>Microsoft 2016</cp:keywords>
  <dc:description>Template: Mitchell Derrey, Silverfox Productions_x000d_
Formatting: _x000d_
Audience Type:</dc:description>
  <cp:lastModifiedBy>MS Events 0093</cp:lastModifiedBy>
  <cp:revision>10</cp:revision>
  <dcterms:created xsi:type="dcterms:W3CDTF">2016-09-22T23:04:37Z</dcterms:created>
  <dcterms:modified xsi:type="dcterms:W3CDTF">2016-09-30T16:57:56Z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