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61" r:id="rId6"/>
  </p:sldMasterIdLst>
  <p:notesMasterIdLst>
    <p:notesMasterId r:id="rId41"/>
  </p:notesMasterIdLst>
  <p:handoutMasterIdLst>
    <p:handoutMasterId r:id="rId42"/>
  </p:handoutMasterIdLst>
  <p:sldIdLst>
    <p:sldId id="1408" r:id="rId7"/>
    <p:sldId id="1411" r:id="rId8"/>
    <p:sldId id="1449" r:id="rId9"/>
    <p:sldId id="1414" r:id="rId10"/>
    <p:sldId id="1416" r:id="rId11"/>
    <p:sldId id="1417" r:id="rId12"/>
    <p:sldId id="1418" r:id="rId13"/>
    <p:sldId id="1433" r:id="rId14"/>
    <p:sldId id="1434" r:id="rId15"/>
    <p:sldId id="1437" r:id="rId16"/>
    <p:sldId id="1463" r:id="rId17"/>
    <p:sldId id="1464" r:id="rId18"/>
    <p:sldId id="1442" r:id="rId19"/>
    <p:sldId id="1430" r:id="rId20"/>
    <p:sldId id="1420" r:id="rId21"/>
    <p:sldId id="1421" r:id="rId22"/>
    <p:sldId id="1422" r:id="rId23"/>
    <p:sldId id="1424" r:id="rId24"/>
    <p:sldId id="1454" r:id="rId25"/>
    <p:sldId id="1455" r:id="rId26"/>
    <p:sldId id="1386" r:id="rId27"/>
    <p:sldId id="1443" r:id="rId28"/>
    <p:sldId id="1423" r:id="rId29"/>
    <p:sldId id="1450" r:id="rId30"/>
    <p:sldId id="1444" r:id="rId31"/>
    <p:sldId id="1445" r:id="rId32"/>
    <p:sldId id="1446" r:id="rId33"/>
    <p:sldId id="1448" r:id="rId34"/>
    <p:sldId id="1453" r:id="rId35"/>
    <p:sldId id="1457" r:id="rId36"/>
    <p:sldId id="1407" r:id="rId37"/>
    <p:sldId id="1465" r:id="rId38"/>
    <p:sldId id="1467" r:id="rId39"/>
    <p:sldId id="1466"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08"/>
            <p14:sldId id="1411"/>
            <p14:sldId id="1449"/>
            <p14:sldId id="1414"/>
            <p14:sldId id="1416"/>
            <p14:sldId id="1417"/>
            <p14:sldId id="1418"/>
            <p14:sldId id="1433"/>
            <p14:sldId id="1434"/>
            <p14:sldId id="1437"/>
            <p14:sldId id="1463"/>
            <p14:sldId id="1464"/>
            <p14:sldId id="1442"/>
            <p14:sldId id="1430"/>
            <p14:sldId id="1420"/>
            <p14:sldId id="1421"/>
            <p14:sldId id="1422"/>
            <p14:sldId id="1424"/>
            <p14:sldId id="1454"/>
            <p14:sldId id="1455"/>
            <p14:sldId id="1386"/>
            <p14:sldId id="1443"/>
            <p14:sldId id="1423"/>
            <p14:sldId id="1450"/>
            <p14:sldId id="1444"/>
            <p14:sldId id="1445"/>
            <p14:sldId id="1446"/>
            <p14:sldId id="1448"/>
            <p14:sldId id="1453"/>
            <p14:sldId id="1457"/>
            <p14:sldId id="1407"/>
            <p14:sldId id="1465"/>
            <p14:sldId id="1467"/>
            <p14:sldId id="146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5" autoAdjust="0"/>
    <p:restoredTop sz="93673" autoAdjust="0"/>
  </p:normalViewPr>
  <p:slideViewPr>
    <p:cSldViewPr>
      <p:cViewPr varScale="1">
        <p:scale>
          <a:sx n="75" d="100"/>
          <a:sy n="75" d="100"/>
        </p:scale>
        <p:origin x="60" y="59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3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baseline="0" dirty="0">
                <a:solidFill>
                  <a:schemeClr val="tx1"/>
                </a:solidFill>
              </a:rPr>
              <a:t>HOW HAS BIG DATA CHANGED YOUR BUSINESS IN THE LAST 3 YEARS?</a:t>
            </a:r>
          </a:p>
        </c:rich>
      </c:tx>
      <c:layout>
        <c:manualLayout>
          <c:xMode val="edge"/>
          <c:yMode val="edge"/>
          <c:x val="0.10750670585461994"/>
          <c:y val="4.06317474530819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New revenue</c:v>
                </c:pt>
              </c:strCache>
            </c:strRef>
          </c:tx>
          <c:spPr>
            <a:solidFill>
              <a:schemeClr val="accent3">
                <a:shade val="4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Sheet1!$B$2</c:f>
              <c:numCache>
                <c:formatCode>0%</c:formatCode>
                <c:ptCount val="1"/>
                <c:pt idx="0">
                  <c:v>0.28999999999999998</c:v>
                </c:pt>
              </c:numCache>
            </c:numRef>
          </c:val>
          <c:extLst>
            <c:ext xmlns:c16="http://schemas.microsoft.com/office/drawing/2014/chart" uri="{C3380CC4-5D6E-409C-BE32-E72D297353CC}">
              <c16:uniqueId val="{00000000-FECE-48BD-9C6B-2666EA6EDA53}"/>
            </c:ext>
          </c:extLst>
        </c:ser>
        <c:ser>
          <c:idx val="1"/>
          <c:order val="1"/>
          <c:tx>
            <c:strRef>
              <c:f>Sheet1!$A$3</c:f>
              <c:strCache>
                <c:ptCount val="1"/>
                <c:pt idx="0">
                  <c:v>Innovation </c:v>
                </c:pt>
              </c:strCache>
            </c:strRef>
          </c:tx>
          <c:spPr>
            <a:solidFill>
              <a:schemeClr val="accent3">
                <a:shade val="6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Sheet1!$B$3</c:f>
              <c:numCache>
                <c:formatCode>0%</c:formatCode>
                <c:ptCount val="1"/>
                <c:pt idx="0">
                  <c:v>0.27</c:v>
                </c:pt>
              </c:numCache>
            </c:numRef>
          </c:val>
          <c:extLst>
            <c:ext xmlns:c16="http://schemas.microsoft.com/office/drawing/2014/chart" uri="{C3380CC4-5D6E-409C-BE32-E72D297353CC}">
              <c16:uniqueId val="{00000001-FECE-48BD-9C6B-2666EA6EDA53}"/>
            </c:ext>
          </c:extLst>
        </c:ser>
        <c:ser>
          <c:idx val="2"/>
          <c:order val="2"/>
          <c:tx>
            <c:strRef>
              <c:f>Sheet1!$A$4</c:f>
              <c:strCache>
                <c:ptCount val="1"/>
                <c:pt idx="0">
                  <c:v>New business line</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Sheet1!$B$4</c:f>
              <c:numCache>
                <c:formatCode>0%</c:formatCode>
                <c:ptCount val="1"/>
                <c:pt idx="0">
                  <c:v>0.24</c:v>
                </c:pt>
              </c:numCache>
            </c:numRef>
          </c:val>
          <c:extLst>
            <c:ext xmlns:c16="http://schemas.microsoft.com/office/drawing/2014/chart" uri="{C3380CC4-5D6E-409C-BE32-E72D297353CC}">
              <c16:uniqueId val="{00000002-FECE-48BD-9C6B-2666EA6EDA53}"/>
            </c:ext>
          </c:extLst>
        </c:ser>
        <c:ser>
          <c:idx val="3"/>
          <c:order val="3"/>
          <c:tx>
            <c:strRef>
              <c:f>Sheet1!$A$5</c:f>
              <c:strCache>
                <c:ptCount val="1"/>
                <c:pt idx="0">
                  <c:v>New business model</c:v>
                </c:pt>
              </c:strCache>
            </c:strRef>
          </c:tx>
          <c:spPr>
            <a:solidFill>
              <a:schemeClr val="accent3">
                <a:shade val="9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Sheet1!$B$5</c:f>
              <c:numCache>
                <c:formatCode>0%</c:formatCode>
                <c:ptCount val="1"/>
                <c:pt idx="0">
                  <c:v>0.27</c:v>
                </c:pt>
              </c:numCache>
            </c:numRef>
          </c:val>
          <c:extLst>
            <c:ext xmlns:c16="http://schemas.microsoft.com/office/drawing/2014/chart" uri="{C3380CC4-5D6E-409C-BE32-E72D297353CC}">
              <c16:uniqueId val="{00000003-FECE-48BD-9C6B-2666EA6EDA53}"/>
            </c:ext>
          </c:extLst>
        </c:ser>
        <c:ser>
          <c:idx val="4"/>
          <c:order val="4"/>
          <c:tx>
            <c:strRef>
              <c:f>Sheet1!$A$6</c:f>
              <c:strCache>
                <c:ptCount val="1"/>
                <c:pt idx="0">
                  <c:v>New work practices</c:v>
                </c:pt>
              </c:strCache>
            </c:strRef>
          </c:tx>
          <c:spPr>
            <a:solidFill>
              <a:schemeClr val="accent3">
                <a:tint val="9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Sheet1!$B$6</c:f>
              <c:numCache>
                <c:formatCode>0%</c:formatCode>
                <c:ptCount val="1"/>
                <c:pt idx="0">
                  <c:v>0.28999999999999998</c:v>
                </c:pt>
              </c:numCache>
            </c:numRef>
          </c:val>
          <c:extLst>
            <c:ext xmlns:c16="http://schemas.microsoft.com/office/drawing/2014/chart" uri="{C3380CC4-5D6E-409C-BE32-E72D297353CC}">
              <c16:uniqueId val="{00000004-FECE-48BD-9C6B-2666EA6EDA53}"/>
            </c:ext>
          </c:extLst>
        </c:ser>
        <c:ser>
          <c:idx val="5"/>
          <c:order val="5"/>
          <c:tx>
            <c:strRef>
              <c:f>Sheet1!$A$7</c:f>
              <c:strCache>
                <c:ptCount val="1"/>
                <c:pt idx="0">
                  <c:v>New industries/markets</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Sheet1!$B$7</c:f>
              <c:numCache>
                <c:formatCode>0%</c:formatCode>
                <c:ptCount val="1"/>
                <c:pt idx="0">
                  <c:v>0.28999999999999998</c:v>
                </c:pt>
              </c:numCache>
            </c:numRef>
          </c:val>
          <c:extLst>
            <c:ext xmlns:c16="http://schemas.microsoft.com/office/drawing/2014/chart" uri="{C3380CC4-5D6E-409C-BE32-E72D297353CC}">
              <c16:uniqueId val="{00000005-FECE-48BD-9C6B-2666EA6EDA53}"/>
            </c:ext>
          </c:extLst>
        </c:ser>
        <c:ser>
          <c:idx val="6"/>
          <c:order val="6"/>
          <c:tx>
            <c:strRef>
              <c:f>Sheet1!$A$8</c:f>
              <c:strCache>
                <c:ptCount val="1"/>
                <c:pt idx="0">
                  <c:v>New technologies</c:v>
                </c:pt>
              </c:strCache>
            </c:strRef>
          </c:tx>
          <c:spPr>
            <a:solidFill>
              <a:schemeClr val="accent3">
                <a:tint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Sheet1!$B$8</c:f>
              <c:numCache>
                <c:formatCode>0%</c:formatCode>
                <c:ptCount val="1"/>
                <c:pt idx="0">
                  <c:v>0.43</c:v>
                </c:pt>
              </c:numCache>
            </c:numRef>
          </c:val>
          <c:extLst>
            <c:ext xmlns:c16="http://schemas.microsoft.com/office/drawing/2014/chart" uri="{C3380CC4-5D6E-409C-BE32-E72D297353CC}">
              <c16:uniqueId val="{00000006-FECE-48BD-9C6B-2666EA6EDA53}"/>
            </c:ext>
          </c:extLst>
        </c:ser>
        <c:ser>
          <c:idx val="7"/>
          <c:order val="7"/>
          <c:tx>
            <c:strRef>
              <c:f>Sheet1!$A$9</c:f>
              <c:strCache>
                <c:ptCount val="1"/>
                <c:pt idx="0">
                  <c:v>New Partnerships</c:v>
                </c:pt>
              </c:strCache>
            </c:strRef>
          </c:tx>
          <c:spPr>
            <a:solidFill>
              <a:schemeClr val="accent3">
                <a:tint val="4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Data</c:v>
                </c:pt>
              </c:strCache>
            </c:strRef>
          </c:cat>
          <c:val>
            <c:numRef>
              <c:f>Sheet1!$B$9</c:f>
              <c:numCache>
                <c:formatCode>0%</c:formatCode>
                <c:ptCount val="1"/>
                <c:pt idx="0">
                  <c:v>0.27</c:v>
                </c:pt>
              </c:numCache>
            </c:numRef>
          </c:val>
          <c:extLst>
            <c:ext xmlns:c16="http://schemas.microsoft.com/office/drawing/2014/chart" uri="{C3380CC4-5D6E-409C-BE32-E72D297353CC}">
              <c16:uniqueId val="{00000007-FECE-48BD-9C6B-2666EA6EDA53}"/>
            </c:ext>
          </c:extLst>
        </c:ser>
        <c:dLbls>
          <c:showLegendKey val="0"/>
          <c:showVal val="1"/>
          <c:showCatName val="0"/>
          <c:showSerName val="0"/>
          <c:showPercent val="0"/>
          <c:showBubbleSize val="0"/>
        </c:dLbls>
        <c:gapWidth val="150"/>
        <c:overlap val="-25"/>
        <c:axId val="494011096"/>
        <c:axId val="494012664"/>
      </c:barChart>
      <c:catAx>
        <c:axId val="4940110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012664"/>
        <c:crosses val="autoZero"/>
        <c:auto val="1"/>
        <c:lblAlgn val="ctr"/>
        <c:lblOffset val="100"/>
        <c:tickMarkSkip val="1"/>
        <c:noMultiLvlLbl val="0"/>
      </c:catAx>
      <c:valAx>
        <c:axId val="494012664"/>
        <c:scaling>
          <c:orientation val="minMax"/>
        </c:scaling>
        <c:delete val="1"/>
        <c:axPos val="l"/>
        <c:numFmt formatCode="0%" sourceLinked="1"/>
        <c:majorTickMark val="out"/>
        <c:minorTickMark val="none"/>
        <c:tickLblPos val="nextTo"/>
        <c:crossAx val="494011096"/>
        <c:crosses val="autoZero"/>
        <c:crossBetween val="between"/>
      </c:valAx>
      <c:spPr>
        <a:noFill/>
        <a:ln>
          <a:noFill/>
        </a:ln>
        <a:effectLst/>
      </c:spPr>
    </c:plotArea>
    <c:legend>
      <c:legendPos val="t"/>
      <c:layout>
        <c:manualLayout>
          <c:xMode val="edge"/>
          <c:yMode val="edge"/>
          <c:x val="0.16525138419593283"/>
          <c:y val="0.1641283586825377"/>
          <c:w val="0.6694970455540421"/>
          <c:h val="0.189690978528784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44739568275561E-2"/>
          <c:y val="0.11437732533202892"/>
          <c:w val="0.92810562993555767"/>
          <c:h val="0.65798488719517834"/>
        </c:manualLayout>
      </c:layout>
      <c:barChart>
        <c:barDir val="col"/>
        <c:grouping val="clustered"/>
        <c:varyColors val="0"/>
        <c:ser>
          <c:idx val="0"/>
          <c:order val="0"/>
          <c:tx>
            <c:strRef>
              <c:f>Sheet1!$B$1</c:f>
              <c:strCache>
                <c:ptCount val="1"/>
                <c:pt idx="0">
                  <c:v>SQL Server</c:v>
                </c:pt>
              </c:strCache>
            </c:strRef>
          </c:tx>
          <c:spPr>
            <a:solidFill>
              <a:srgbClr val="68217A"/>
            </a:solidFill>
          </c:spPr>
          <c:invertIfNegative val="0"/>
          <c:dLbls>
            <c:spPr>
              <a:noFill/>
              <a:ln>
                <a:noFill/>
              </a:ln>
              <a:effectLst/>
            </c:spPr>
            <c:txPr>
              <a:bodyPr/>
              <a:lstStyle/>
              <a:p>
                <a:pPr>
                  <a:defRPr sz="6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formatCode="0">
                  <c:v>2010</c:v>
                </c:pt>
                <c:pt idx="1">
                  <c:v>2011</c:v>
                </c:pt>
                <c:pt idx="2" formatCode="0">
                  <c:v>2012</c:v>
                </c:pt>
                <c:pt idx="3">
                  <c:v>2013</c:v>
                </c:pt>
                <c:pt idx="4" formatCode="0">
                  <c:v>2014</c:v>
                </c:pt>
                <c:pt idx="5">
                  <c:v>2015</c:v>
                </c:pt>
              </c:numCache>
            </c:numRef>
          </c:cat>
          <c:val>
            <c:numRef>
              <c:f>Sheet1!$B$2:$B$7</c:f>
              <c:numCache>
                <c:formatCode>General</c:formatCode>
                <c:ptCount val="6"/>
                <c:pt idx="0">
                  <c:v>0</c:v>
                </c:pt>
                <c:pt idx="1">
                  <c:v>1</c:v>
                </c:pt>
                <c:pt idx="2">
                  <c:v>4</c:v>
                </c:pt>
                <c:pt idx="3">
                  <c:v>0</c:v>
                </c:pt>
                <c:pt idx="4">
                  <c:v>0</c:v>
                </c:pt>
                <c:pt idx="5">
                  <c:v>3</c:v>
                </c:pt>
              </c:numCache>
            </c:numRef>
          </c:val>
          <c:extLst>
            <c:ext xmlns:c16="http://schemas.microsoft.com/office/drawing/2014/chart" uri="{C3380CC4-5D6E-409C-BE32-E72D297353CC}">
              <c16:uniqueId val="{00000000-589E-48C5-930D-934B72C627F0}"/>
            </c:ext>
          </c:extLst>
        </c:ser>
        <c:ser>
          <c:idx val="1"/>
          <c:order val="1"/>
          <c:tx>
            <c:strRef>
              <c:f>Sheet1!$C$1</c:f>
              <c:strCache>
                <c:ptCount val="1"/>
                <c:pt idx="0">
                  <c:v>Oracle</c:v>
                </c:pt>
              </c:strCache>
            </c:strRef>
          </c:tx>
          <c:spPr>
            <a:solidFill>
              <a:srgbClr val="C00000"/>
            </a:solidFill>
          </c:spPr>
          <c:invertIfNegative val="0"/>
          <c:dLbls>
            <c:spPr>
              <a:noFill/>
              <a:ln>
                <a:noFill/>
              </a:ln>
              <a:effectLst/>
            </c:spPr>
            <c:txPr>
              <a:bodyPr/>
              <a:lstStyle/>
              <a:p>
                <a:pPr>
                  <a:defRPr sz="6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formatCode="0">
                  <c:v>2010</c:v>
                </c:pt>
                <c:pt idx="1">
                  <c:v>2011</c:v>
                </c:pt>
                <c:pt idx="2" formatCode="0">
                  <c:v>2012</c:v>
                </c:pt>
                <c:pt idx="3">
                  <c:v>2013</c:v>
                </c:pt>
                <c:pt idx="4" formatCode="0">
                  <c:v>2014</c:v>
                </c:pt>
                <c:pt idx="5">
                  <c:v>2015</c:v>
                </c:pt>
              </c:numCache>
            </c:numRef>
          </c:cat>
          <c:val>
            <c:numRef>
              <c:f>Sheet1!$C$2:$C$7</c:f>
              <c:numCache>
                <c:formatCode>General</c:formatCode>
                <c:ptCount val="6"/>
                <c:pt idx="0">
                  <c:v>34</c:v>
                </c:pt>
                <c:pt idx="1">
                  <c:v>29</c:v>
                </c:pt>
                <c:pt idx="2">
                  <c:v>22</c:v>
                </c:pt>
                <c:pt idx="3">
                  <c:v>15</c:v>
                </c:pt>
                <c:pt idx="4">
                  <c:v>5</c:v>
                </c:pt>
                <c:pt idx="5">
                  <c:v>22</c:v>
                </c:pt>
              </c:numCache>
            </c:numRef>
          </c:val>
          <c:extLst>
            <c:ext xmlns:c16="http://schemas.microsoft.com/office/drawing/2014/chart" uri="{C3380CC4-5D6E-409C-BE32-E72D297353CC}">
              <c16:uniqueId val="{00000001-589E-48C5-930D-934B72C627F0}"/>
            </c:ext>
          </c:extLst>
        </c:ser>
        <c:ser>
          <c:idx val="2"/>
          <c:order val="2"/>
          <c:tx>
            <c:strRef>
              <c:f>Sheet1!$D$1</c:f>
              <c:strCache>
                <c:ptCount val="1"/>
                <c:pt idx="0">
                  <c:v>MySQL2</c:v>
                </c:pt>
              </c:strCache>
            </c:strRef>
          </c:tx>
          <c:spPr>
            <a:solidFill>
              <a:srgbClr val="0078D7"/>
            </a:solidFill>
          </c:spPr>
          <c:invertIfNegative val="0"/>
          <c:dLbls>
            <c:spPr>
              <a:noFill/>
              <a:ln>
                <a:noFill/>
              </a:ln>
              <a:effectLst/>
            </c:spPr>
            <c:txPr>
              <a:bodyPr/>
              <a:lstStyle/>
              <a:p>
                <a:pPr>
                  <a:defRPr sz="6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formatCode="0">
                  <c:v>2010</c:v>
                </c:pt>
                <c:pt idx="1">
                  <c:v>2011</c:v>
                </c:pt>
                <c:pt idx="2" formatCode="0">
                  <c:v>2012</c:v>
                </c:pt>
                <c:pt idx="3">
                  <c:v>2013</c:v>
                </c:pt>
                <c:pt idx="4" formatCode="0">
                  <c:v>2014</c:v>
                </c:pt>
                <c:pt idx="5">
                  <c:v>2015</c:v>
                </c:pt>
              </c:numCache>
            </c:numRef>
          </c:cat>
          <c:val>
            <c:numRef>
              <c:f>Sheet1!$D$2:$D$7</c:f>
              <c:numCache>
                <c:formatCode>General</c:formatCode>
                <c:ptCount val="6"/>
                <c:pt idx="0">
                  <c:v>6</c:v>
                </c:pt>
                <c:pt idx="1">
                  <c:v>43</c:v>
                </c:pt>
                <c:pt idx="2">
                  <c:v>20</c:v>
                </c:pt>
                <c:pt idx="3">
                  <c:v>69</c:v>
                </c:pt>
                <c:pt idx="4">
                  <c:v>18</c:v>
                </c:pt>
                <c:pt idx="5">
                  <c:v>49</c:v>
                </c:pt>
              </c:numCache>
            </c:numRef>
          </c:val>
          <c:extLst>
            <c:ext xmlns:c16="http://schemas.microsoft.com/office/drawing/2014/chart" uri="{C3380CC4-5D6E-409C-BE32-E72D297353CC}">
              <c16:uniqueId val="{00000002-589E-48C5-930D-934B72C627F0}"/>
            </c:ext>
          </c:extLst>
        </c:ser>
        <c:ser>
          <c:idx val="3"/>
          <c:order val="3"/>
          <c:tx>
            <c:strRef>
              <c:f>Sheet1!$E$1</c:f>
              <c:strCache>
                <c:ptCount val="1"/>
                <c:pt idx="0">
                  <c:v>SAP HANA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formatCode="0">
                  <c:v>2010</c:v>
                </c:pt>
                <c:pt idx="1">
                  <c:v>2011</c:v>
                </c:pt>
                <c:pt idx="2" formatCode="0">
                  <c:v>2012</c:v>
                </c:pt>
                <c:pt idx="3">
                  <c:v>2013</c:v>
                </c:pt>
                <c:pt idx="4" formatCode="0">
                  <c:v>2014</c:v>
                </c:pt>
                <c:pt idx="5">
                  <c:v>2015</c:v>
                </c:pt>
              </c:numCache>
            </c:numRef>
          </c:cat>
          <c:val>
            <c:numRef>
              <c:f>Sheet1!$E$2:$E$7</c:f>
              <c:numCache>
                <c:formatCode>General</c:formatCode>
                <c:ptCount val="6"/>
                <c:pt idx="5">
                  <c:v>3</c:v>
                </c:pt>
              </c:numCache>
            </c:numRef>
          </c:val>
          <c:extLst>
            <c:ext xmlns:c16="http://schemas.microsoft.com/office/drawing/2014/chart" uri="{C3380CC4-5D6E-409C-BE32-E72D297353CC}">
              <c16:uniqueId val="{00000003-589E-48C5-930D-934B72C627F0}"/>
            </c:ext>
          </c:extLst>
        </c:ser>
        <c:dLbls>
          <c:showLegendKey val="0"/>
          <c:showVal val="0"/>
          <c:showCatName val="0"/>
          <c:showSerName val="0"/>
          <c:showPercent val="0"/>
          <c:showBubbleSize val="0"/>
        </c:dLbls>
        <c:gapWidth val="50"/>
        <c:axId val="504062328"/>
        <c:axId val="504063896"/>
      </c:barChart>
      <c:catAx>
        <c:axId val="504062328"/>
        <c:scaling>
          <c:orientation val="minMax"/>
        </c:scaling>
        <c:delete val="0"/>
        <c:axPos val="b"/>
        <c:numFmt formatCode="0" sourceLinked="1"/>
        <c:majorTickMark val="out"/>
        <c:minorTickMark val="none"/>
        <c:tickLblPos val="nextTo"/>
        <c:spPr>
          <a:ln w="6350">
            <a:solidFill>
              <a:schemeClr val="bg1">
                <a:lumMod val="65000"/>
              </a:schemeClr>
            </a:solidFill>
          </a:ln>
        </c:spPr>
        <c:txPr>
          <a:bodyPr/>
          <a:lstStyle/>
          <a:p>
            <a:pPr>
              <a:defRPr sz="600">
                <a:solidFill>
                  <a:schemeClr val="tx2"/>
                </a:solidFill>
              </a:defRPr>
            </a:pPr>
            <a:endParaRPr lang="en-US"/>
          </a:p>
        </c:txPr>
        <c:crossAx val="504063896"/>
        <c:crosses val="autoZero"/>
        <c:auto val="1"/>
        <c:lblAlgn val="ctr"/>
        <c:lblOffset val="100"/>
        <c:noMultiLvlLbl val="0"/>
      </c:catAx>
      <c:valAx>
        <c:axId val="504063896"/>
        <c:scaling>
          <c:orientation val="minMax"/>
        </c:scaling>
        <c:delete val="0"/>
        <c:axPos val="l"/>
        <c:numFmt formatCode="General" sourceLinked="1"/>
        <c:majorTickMark val="out"/>
        <c:minorTickMark val="none"/>
        <c:tickLblPos val="nextTo"/>
        <c:spPr>
          <a:ln w="6350">
            <a:solidFill>
              <a:schemeClr val="bg1">
                <a:lumMod val="65000"/>
              </a:schemeClr>
            </a:solidFill>
          </a:ln>
        </c:spPr>
        <c:txPr>
          <a:bodyPr/>
          <a:lstStyle/>
          <a:p>
            <a:pPr>
              <a:defRPr sz="600">
                <a:solidFill>
                  <a:schemeClr val="tx2"/>
                </a:solidFill>
              </a:defRPr>
            </a:pPr>
            <a:endParaRPr lang="en-US"/>
          </a:p>
        </c:txPr>
        <c:crossAx val="504062328"/>
        <c:crosses val="autoZero"/>
        <c:crossBetween val="between"/>
      </c:valAx>
    </c:plotArea>
    <c:plotVisOnly val="1"/>
    <c:dispBlanksAs val="gap"/>
    <c:showDLblsOverMax val="0"/>
  </c:chart>
  <c:txPr>
    <a:bodyPr/>
    <a:lstStyle/>
    <a:p>
      <a:pPr>
        <a:defRPr sz="1000">
          <a:ln>
            <a:noFill/>
          </a:ln>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Sheet1!$F$10</c:f>
              <c:strCache>
                <c:ptCount val="1"/>
                <c:pt idx="0">
                  <c:v>AFA</c:v>
                </c:pt>
              </c:strCache>
            </c:strRef>
          </c:tx>
          <c:spPr>
            <a:solidFill>
              <a:srgbClr val="0078D7"/>
            </a:solidFill>
          </c:spPr>
          <c:invertIfNegative val="0"/>
          <c:cat>
            <c:strRef>
              <c:f>Sheet1!$G$8:$I$9</c:f>
              <c:strCache>
                <c:ptCount val="3"/>
                <c:pt idx="0">
                  <c:v>2015</c:v>
                </c:pt>
                <c:pt idx="1">
                  <c:v>2016</c:v>
                </c:pt>
                <c:pt idx="2">
                  <c:v>2017</c:v>
                </c:pt>
              </c:strCache>
            </c:strRef>
          </c:cat>
          <c:val>
            <c:numRef>
              <c:f>Sheet1!$G$10:$I$10</c:f>
              <c:numCache>
                <c:formatCode>\$#,##0</c:formatCode>
                <c:ptCount val="3"/>
                <c:pt idx="0">
                  <c:v>2587</c:v>
                </c:pt>
                <c:pt idx="1">
                  <c:v>3563.1785953590211</c:v>
                </c:pt>
                <c:pt idx="2">
                  <c:v>4457.9008177834376</c:v>
                </c:pt>
              </c:numCache>
            </c:numRef>
          </c:val>
          <c:extLst>
            <c:ext xmlns:c16="http://schemas.microsoft.com/office/drawing/2014/chart" uri="{C3380CC4-5D6E-409C-BE32-E72D297353CC}">
              <c16:uniqueId val="{00000000-8130-474D-B631-DC7EC4EDA326}"/>
            </c:ext>
          </c:extLst>
        </c:ser>
        <c:dLbls>
          <c:showLegendKey val="0"/>
          <c:showVal val="0"/>
          <c:showCatName val="0"/>
          <c:showSerName val="0"/>
          <c:showPercent val="0"/>
          <c:showBubbleSize val="0"/>
        </c:dLbls>
        <c:gapWidth val="150"/>
        <c:axId val="504067032"/>
        <c:axId val="504070168"/>
      </c:barChart>
      <c:catAx>
        <c:axId val="504067032"/>
        <c:scaling>
          <c:orientation val="minMax"/>
        </c:scaling>
        <c:delete val="0"/>
        <c:axPos val="b"/>
        <c:numFmt formatCode="General" sourceLinked="0"/>
        <c:majorTickMark val="out"/>
        <c:minorTickMark val="none"/>
        <c:tickLblPos val="nextTo"/>
        <c:txPr>
          <a:bodyPr/>
          <a:lstStyle/>
          <a:p>
            <a:pPr>
              <a:defRPr sz="2000"/>
            </a:pPr>
            <a:endParaRPr lang="en-US"/>
          </a:p>
        </c:txPr>
        <c:crossAx val="504070168"/>
        <c:crossesAt val="0"/>
        <c:auto val="1"/>
        <c:lblAlgn val="ctr"/>
        <c:lblOffset val="100"/>
        <c:noMultiLvlLbl val="0"/>
      </c:catAx>
      <c:valAx>
        <c:axId val="504070168"/>
        <c:scaling>
          <c:orientation val="minMax"/>
          <c:min val="0"/>
        </c:scaling>
        <c:delete val="0"/>
        <c:axPos val="l"/>
        <c:majorGridlines>
          <c:spPr>
            <a:ln>
              <a:noFill/>
            </a:ln>
          </c:spPr>
        </c:majorGridlines>
        <c:numFmt formatCode="\$#,##0" sourceLinked="1"/>
        <c:majorTickMark val="out"/>
        <c:minorTickMark val="none"/>
        <c:tickLblPos val="nextTo"/>
        <c:txPr>
          <a:bodyPr/>
          <a:lstStyle/>
          <a:p>
            <a:pPr>
              <a:defRPr sz="1400"/>
            </a:pPr>
            <a:endParaRPr lang="en-US"/>
          </a:p>
        </c:txPr>
        <c:crossAx val="50406703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b="1"/>
            </a:pPr>
            <a:r>
              <a:rPr lang="en-US" sz="1800" b="1" dirty="0"/>
              <a:t>Completion Time in Seconds</a:t>
            </a:r>
            <a:r>
              <a:rPr lang="en-US" sz="1800" b="1" dirty="0">
                <a:solidFill>
                  <a:schemeClr val="tx2"/>
                </a:solidFill>
              </a:rPr>
              <a:t>*</a:t>
            </a:r>
          </a:p>
        </c:rich>
      </c:tx>
      <c:overlay val="0"/>
    </c:title>
    <c:autoTitleDeleted val="0"/>
    <c:plotArea>
      <c:layout>
        <c:manualLayout>
          <c:layoutTarget val="inner"/>
          <c:xMode val="edge"/>
          <c:yMode val="edge"/>
          <c:x val="5.9328348577279498E-2"/>
          <c:y val="0.20883634642482099"/>
          <c:w val="0.92349993300940203"/>
          <c:h val="0.61968150885722895"/>
        </c:manualLayout>
      </c:layout>
      <c:barChart>
        <c:barDir val="col"/>
        <c:grouping val="clustered"/>
        <c:varyColors val="0"/>
        <c:ser>
          <c:idx val="0"/>
          <c:order val="0"/>
          <c:tx>
            <c:strRef>
              <c:f>Sheet1!$B$4</c:f>
              <c:strCache>
                <c:ptCount val="1"/>
                <c:pt idx="0">
                  <c:v>Completion Time in Seconds</c:v>
                </c:pt>
              </c:strCache>
            </c:strRef>
          </c:tx>
          <c:spPr>
            <a:solidFill>
              <a:srgbClr val="CC092F"/>
            </a:solidFill>
          </c:spPr>
          <c:invertIfNegative val="0"/>
          <c:cat>
            <c:strRef>
              <c:f>Sheet1!$C$3:$E$3</c:f>
              <c:strCache>
                <c:ptCount val="3"/>
                <c:pt idx="0">
                  <c:v>8GFC</c:v>
                </c:pt>
                <c:pt idx="1">
                  <c:v>16GFC</c:v>
                </c:pt>
                <c:pt idx="2">
                  <c:v>32GFC</c:v>
                </c:pt>
              </c:strCache>
            </c:strRef>
          </c:cat>
          <c:val>
            <c:numRef>
              <c:f>Sheet1!$C$4:$E$4</c:f>
              <c:numCache>
                <c:formatCode>General</c:formatCode>
                <c:ptCount val="3"/>
                <c:pt idx="0">
                  <c:v>1891</c:v>
                </c:pt>
                <c:pt idx="1">
                  <c:v>1016</c:v>
                </c:pt>
                <c:pt idx="2">
                  <c:v>561</c:v>
                </c:pt>
              </c:numCache>
            </c:numRef>
          </c:val>
          <c:extLst>
            <c:ext xmlns:c16="http://schemas.microsoft.com/office/drawing/2014/chart" uri="{C3380CC4-5D6E-409C-BE32-E72D297353CC}">
              <c16:uniqueId val="{00000000-D688-4BE1-94E2-F1F0BA639789}"/>
            </c:ext>
          </c:extLst>
        </c:ser>
        <c:dLbls>
          <c:showLegendKey val="0"/>
          <c:showVal val="0"/>
          <c:showCatName val="0"/>
          <c:showSerName val="0"/>
          <c:showPercent val="0"/>
          <c:showBubbleSize val="0"/>
        </c:dLbls>
        <c:gapWidth val="120"/>
        <c:axId val="504059584"/>
        <c:axId val="504068600"/>
      </c:barChart>
      <c:catAx>
        <c:axId val="504059584"/>
        <c:scaling>
          <c:orientation val="minMax"/>
        </c:scaling>
        <c:delete val="0"/>
        <c:axPos val="b"/>
        <c:numFmt formatCode="General" sourceLinked="0"/>
        <c:majorTickMark val="none"/>
        <c:minorTickMark val="none"/>
        <c:tickLblPos val="low"/>
        <c:txPr>
          <a:bodyPr/>
          <a:lstStyle/>
          <a:p>
            <a:pPr>
              <a:defRPr sz="1400" b="0">
                <a:solidFill>
                  <a:schemeClr val="tx1"/>
                </a:solidFill>
              </a:defRPr>
            </a:pPr>
            <a:endParaRPr lang="en-US"/>
          </a:p>
        </c:txPr>
        <c:crossAx val="504068600"/>
        <c:crosses val="autoZero"/>
        <c:auto val="1"/>
        <c:lblAlgn val="ctr"/>
        <c:lblOffset val="100"/>
        <c:noMultiLvlLbl val="0"/>
      </c:catAx>
      <c:valAx>
        <c:axId val="504068600"/>
        <c:scaling>
          <c:orientation val="minMax"/>
        </c:scaling>
        <c:delete val="1"/>
        <c:axPos val="l"/>
        <c:numFmt formatCode="General" sourceLinked="1"/>
        <c:majorTickMark val="none"/>
        <c:minorTickMark val="none"/>
        <c:tickLblPos val="nextTo"/>
        <c:crossAx val="5040595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0.11548</cdr:x>
      <cdr:y>0.88343</cdr:y>
    </cdr:from>
    <cdr:to>
      <cdr:x>0.14194</cdr:x>
      <cdr:y>0.90998</cdr:y>
    </cdr:to>
    <cdr:sp macro="" textlink="">
      <cdr:nvSpPr>
        <cdr:cNvPr id="2" name="Rectangle 1"/>
        <cdr:cNvSpPr/>
      </cdr:nvSpPr>
      <cdr:spPr bwMode="auto">
        <a:xfrm xmlns:a="http://schemas.openxmlformats.org/drawingml/2006/main">
          <a:off x="248835" y="1896363"/>
          <a:ext cx="57013" cy="57013"/>
        </a:xfrm>
        <a:prstGeom xmlns:a="http://schemas.openxmlformats.org/drawingml/2006/main" prst="rect">
          <a:avLst/>
        </a:prstGeom>
        <a:solidFill xmlns:a="http://schemas.openxmlformats.org/drawingml/2006/main">
          <a:schemeClr val="bg1">
            <a:lumMod val="95000"/>
          </a:schemeClr>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11:09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11:09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4901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225" y="534988"/>
            <a:ext cx="4441825" cy="2498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6332759" y="9086840"/>
            <a:ext cx="669675" cy="213454"/>
          </a:xfrm>
          <a:prstGeom prst="rect">
            <a:avLst/>
          </a:prstGeom>
        </p:spPr>
        <p:txBody>
          <a:bodyPr/>
          <a:lstStyle/>
          <a:p>
            <a:pPr>
              <a:defRPr/>
            </a:pPr>
            <a:fld id="{FA04BB6B-BEDE-48E4-970F-8DFC0D4B5AE7}"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10475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8975"/>
            <a:ext cx="6256338"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8C3DC9-D01D-4D70-847D-368661D4AEA7}" type="slidenum">
              <a:rPr lang="en-US" smtClean="0">
                <a:solidFill>
                  <a:prstClr val="black"/>
                </a:solidFill>
              </a:rPr>
              <a:pPr/>
              <a:t>12</a:t>
            </a:fld>
            <a:endParaRPr lang="en-US" dirty="0">
              <a:solidFill>
                <a:prstClr val="black"/>
              </a:solidFill>
            </a:endParaRPr>
          </a:p>
        </p:txBody>
      </p:sp>
      <p:sp>
        <p:nvSpPr>
          <p:cNvPr id="5" name="Date Placeholder 4"/>
          <p:cNvSpPr>
            <a:spLocks noGrp="1"/>
          </p:cNvSpPr>
          <p:nvPr>
            <p:ph type="dt" idx="11"/>
          </p:nvPr>
        </p:nvSpPr>
        <p:spPr>
          <a:xfrm>
            <a:off x="3970938" y="0"/>
            <a:ext cx="3037840" cy="464820"/>
          </a:xfrm>
          <a:prstGeom prst="rect">
            <a:avLst/>
          </a:prstGeom>
        </p:spPr>
        <p:txBody>
          <a:bodyPr lIns="93177" tIns="46589" rIns="93177" bIns="46589"/>
          <a:lstStyle/>
          <a:p>
            <a:pPr>
              <a:defRPr/>
            </a:pPr>
            <a:endParaRPr lang="en-US" dirty="0">
              <a:solidFill>
                <a:prstClr val="black"/>
              </a:solidFill>
            </a:endParaRPr>
          </a:p>
        </p:txBody>
      </p:sp>
    </p:spTree>
    <p:extLst>
      <p:ext uri="{BB962C8B-B14F-4D97-AF65-F5344CB8AC3E}">
        <p14:creationId xmlns:p14="http://schemas.microsoft.com/office/powerpoint/2010/main" val="53913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0"/>
              </a:spcAft>
              <a:buClr>
                <a:schemeClr val="bg1"/>
              </a:buClr>
            </a:pPr>
            <a:endParaRPr lang="en-US" dirty="0"/>
          </a:p>
        </p:txBody>
      </p:sp>
      <p:sp>
        <p:nvSpPr>
          <p:cNvPr id="4" name="Date Placeholder 3"/>
          <p:cNvSpPr>
            <a:spLocks noGrp="1"/>
          </p:cNvSpPr>
          <p:nvPr>
            <p:ph type="dt" idx="10"/>
          </p:nvPr>
        </p:nvSpPr>
        <p:spPr>
          <a:xfrm>
            <a:off x="3963989" y="0"/>
            <a:ext cx="3032125" cy="463550"/>
          </a:xfrm>
          <a:prstGeom prst="rect">
            <a:avLst/>
          </a:prstGeom>
        </p:spPr>
        <p:txBody>
          <a:bodyPr lIns="91294" tIns="45647" rIns="91294" bIns="45647"/>
          <a:lstStyle/>
          <a:p>
            <a:pPr>
              <a:defRPr/>
            </a:pPr>
            <a:endParaRPr lang="en-US" dirty="0">
              <a:solidFill>
                <a:prstClr val="black"/>
              </a:solidFill>
              <a:latin typeface="Museo Sans For Dell" panose="02000000000000000000" pitchFamily="2" charset="0"/>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68731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3970339" y="1"/>
            <a:ext cx="3038475" cy="465138"/>
          </a:xfrm>
          <a:prstGeom prst="rect">
            <a:avLst/>
          </a:prstGeom>
        </p:spPr>
        <p:txBody>
          <a:bodyPr lIns="91431" tIns="45715" rIns="91431" bIns="45715"/>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215812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387350"/>
            <a:ext cx="7056437" cy="3968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505836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5000"/>
              </a:lnSpc>
              <a:spcBef>
                <a:spcPct val="50000"/>
              </a:spcBef>
              <a:spcAft>
                <a:spcPct val="0"/>
              </a:spcAft>
              <a:buClrTx/>
              <a:buSzTx/>
              <a:buFontTx/>
              <a:buNone/>
              <a:tabLst/>
              <a:defRPr/>
            </a:pPr>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DB82BC5-1DD9-43E6-8C93-2F0C419D634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659932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225" y="534988"/>
            <a:ext cx="4441825" cy="24987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653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5000"/>
              </a:lnSpc>
              <a:spcBef>
                <a:spcPct val="50000"/>
              </a:spcBef>
              <a:spcAft>
                <a:spcPct val="0"/>
              </a:spcAft>
              <a:buClrTx/>
              <a:buSzTx/>
              <a:buFontTx/>
              <a:buNone/>
              <a:tabLst/>
              <a:defRPr/>
            </a:pPr>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DB82BC5-1DD9-43E6-8C93-2F0C419D634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05645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29</a:t>
            </a:fld>
            <a:endParaRPr lang="en-US" dirty="0"/>
          </a:p>
        </p:txBody>
      </p:sp>
    </p:spTree>
    <p:extLst>
      <p:ext uri="{BB962C8B-B14F-4D97-AF65-F5344CB8AC3E}">
        <p14:creationId xmlns:p14="http://schemas.microsoft.com/office/powerpoint/2010/main" val="199443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11:09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384175"/>
            <a:ext cx="6991350" cy="393223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5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04BB6B-BEDE-48E4-970F-8DFC0D4B5AE7}"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97042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44450" y="384175"/>
            <a:ext cx="6991350" cy="3932238"/>
          </a:xfrm>
          <a:ln/>
        </p:spPr>
      </p:sp>
      <p:sp>
        <p:nvSpPr>
          <p:cNvPr id="3072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1025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11:09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6431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val="141809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0225" y="534988"/>
            <a:ext cx="4441825" cy="24987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7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038475" cy="466725"/>
          </a:xfrm>
          <a:prstGeom prst="rect">
            <a:avLst/>
          </a:prstGeom>
        </p:spPr>
        <p:txBody>
          <a:bodyPr/>
          <a:lstStyle/>
          <a:p>
            <a:r>
              <a:rPr lang="en-US" dirty="0">
                <a:solidFill>
                  <a:prstClr val="black"/>
                </a:solidFill>
              </a:rPr>
              <a:t>Server &amp; Tools Business</a:t>
            </a:r>
          </a:p>
        </p:txBody>
      </p:sp>
      <p:sp>
        <p:nvSpPr>
          <p:cNvPr id="5" name="Footer Placeholder 4"/>
          <p:cNvSpPr>
            <a:spLocks noGrp="1"/>
          </p:cNvSpPr>
          <p:nvPr>
            <p:ph type="ftr" sz="quarter" idx="11"/>
          </p:nvPr>
        </p:nvSpPr>
        <p:spPr>
          <a:xfrm>
            <a:off x="0" y="8829675"/>
            <a:ext cx="3038475" cy="466725"/>
          </a:xfrm>
          <a:prstGeom prst="rect">
            <a:avLst/>
          </a:prstGeom>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a:xfrm>
            <a:off x="3970338" y="0"/>
            <a:ext cx="3038475" cy="466725"/>
          </a:xfrm>
          <a:prstGeom prst="rect">
            <a:avLst/>
          </a:prstGeom>
        </p:spPr>
        <p:txBody>
          <a:bodyPr/>
          <a:lstStyle/>
          <a:p>
            <a:fld id="{A171B3BB-DFF4-43DF-B887-7B1543BC1A74}" type="datetime1">
              <a:rPr lang="en-US" smtClean="0">
                <a:solidFill>
                  <a:prstClr val="black"/>
                </a:solidFill>
              </a:rPr>
              <a:pPr/>
              <a:t>9/28/2016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812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038475" cy="466725"/>
          </a:xfrm>
          <a:prstGeom prst="rect">
            <a:avLst/>
          </a:prstGeom>
        </p:spPr>
        <p:txBody>
          <a:bodyPr/>
          <a:lstStyle/>
          <a:p>
            <a:r>
              <a:rPr lang="en-US" dirty="0">
                <a:solidFill>
                  <a:prstClr val="black"/>
                </a:solidFill>
              </a:rPr>
              <a:t>Server &amp; Tools Business</a:t>
            </a:r>
          </a:p>
        </p:txBody>
      </p:sp>
      <p:sp>
        <p:nvSpPr>
          <p:cNvPr id="5" name="Footer Placeholder 4"/>
          <p:cNvSpPr>
            <a:spLocks noGrp="1"/>
          </p:cNvSpPr>
          <p:nvPr>
            <p:ph type="ftr" sz="quarter" idx="11"/>
          </p:nvPr>
        </p:nvSpPr>
        <p:spPr>
          <a:xfrm>
            <a:off x="0" y="8829675"/>
            <a:ext cx="3038475" cy="466725"/>
          </a:xfrm>
          <a:prstGeom prst="rect">
            <a:avLst/>
          </a:prstGeom>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a:xfrm>
            <a:off x="3970338" y="0"/>
            <a:ext cx="3038475" cy="466725"/>
          </a:xfrm>
          <a:prstGeom prst="rect">
            <a:avLst/>
          </a:prstGeom>
        </p:spPr>
        <p:txBody>
          <a:bodyPr/>
          <a:lstStyle/>
          <a:p>
            <a:fld id="{A171B3BB-DFF4-43DF-B887-7B1543BC1A74}" type="datetime1">
              <a:rPr lang="en-US" smtClean="0">
                <a:solidFill>
                  <a:prstClr val="black"/>
                </a:solidFill>
              </a:rPr>
              <a:pPr/>
              <a:t>9/28/2016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9864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System Center Marketing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4905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49053"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C244B-9810-46DF-B81E-A6CAC455C285}"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17568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Server &amp; Tools Business</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171B3BB-DFF4-43DF-B887-7B1543BC1A74}" type="datetime1">
              <a:rPr lang="en-US" smtClean="0">
                <a:solidFill>
                  <a:prstClr val="black"/>
                </a:solidFill>
              </a:rPr>
              <a:pPr/>
              <a:t>9/28/2016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8329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419F1-6F9B-4121-B7E2-BA1B860B6A9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44343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088587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extLst>
                <a:ext uri="{28A0092B-C50C-407E-A947-70E740481C1C}">
                  <a14:useLocalDpi xmlns:a14="http://schemas.microsoft.com/office/drawing/2010/main"/>
                </a:ext>
              </a:extLst>
            </a:blip>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extLst>
                <a:ext uri="{28A0092B-C50C-407E-A947-70E740481C1C}">
                  <a14:useLocalDpi xmlns:a14="http://schemas.microsoft.com/office/drawing/2010/main"/>
                </a:ext>
              </a:extLst>
            </a:blip>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Dell Blue background">
    <p:bg>
      <p:bgPr>
        <a:solidFill>
          <a:schemeClr val="bg1"/>
        </a:solidFill>
        <a:effectLst/>
      </p:bgPr>
    </p:bg>
    <p:spTree>
      <p:nvGrpSpPr>
        <p:cNvPr id="1" name=""/>
        <p:cNvGrpSpPr/>
        <p:nvPr/>
      </p:nvGrpSpPr>
      <p:grpSpPr>
        <a:xfrm>
          <a:off x="0" y="0"/>
          <a:ext cx="0" cy="0"/>
          <a:chOff x="0" y="0"/>
          <a:chExt cx="0" cy="0"/>
        </a:xfrm>
      </p:grpSpPr>
      <p:sp>
        <p:nvSpPr>
          <p:cNvPr id="5" name="Title Placeholder 21"/>
          <p:cNvSpPr>
            <a:spLocks noGrp="1"/>
          </p:cNvSpPr>
          <p:nvPr>
            <p:ph type="ctrTitle" hasCustomPrompt="1"/>
          </p:nvPr>
        </p:nvSpPr>
        <p:spPr>
          <a:xfrm>
            <a:off x="373095" y="375000"/>
            <a:ext cx="7073437" cy="2260105"/>
          </a:xfrm>
        </p:spPr>
        <p:txBody>
          <a:bodyPr wrap="square" anchor="b" anchorCtr="0">
            <a:normAutofit/>
          </a:bodyPr>
          <a:lstStyle>
            <a:lvl1pPr algn="l">
              <a:lnSpc>
                <a:spcPct val="100000"/>
              </a:lnSpc>
              <a:spcAft>
                <a:spcPts val="0"/>
              </a:spcAft>
              <a:defRPr sz="7343" b="0" i="0" smtClean="0">
                <a:solidFill>
                  <a:schemeClr val="tx2"/>
                </a:solidFill>
                <a:latin typeface="Museo Sans For Dell" panose="02000000000000000000" pitchFamily="2" charset="0"/>
                <a:ea typeface="Museo Sans For Dell" panose="02000000000000000000" pitchFamily="2" charset="0"/>
              </a:defRPr>
            </a:lvl1pPr>
          </a:lstStyle>
          <a:p>
            <a:r>
              <a:rPr lang="en-US" dirty="0"/>
              <a:t>Click to edit</a:t>
            </a:r>
            <a:br>
              <a:rPr lang="en-US" dirty="0"/>
            </a:br>
            <a:r>
              <a:rPr lang="en-US" dirty="0"/>
              <a:t>title slide</a:t>
            </a:r>
          </a:p>
        </p:txBody>
      </p:sp>
      <p:sp>
        <p:nvSpPr>
          <p:cNvPr id="6" name="Text Placeholder 12"/>
          <p:cNvSpPr>
            <a:spLocks noGrp="1"/>
          </p:cNvSpPr>
          <p:nvPr>
            <p:ph type="subTitle" idx="1"/>
          </p:nvPr>
        </p:nvSpPr>
        <p:spPr>
          <a:xfrm>
            <a:off x="373095" y="3108679"/>
            <a:ext cx="7073437" cy="376684"/>
          </a:xfrm>
        </p:spPr>
        <p:txBody>
          <a:bodyPr wrap="square" lIns="0" tIns="0" rIns="0" bIns="0" anchor="t" anchorCtr="0">
            <a:spAutoFit/>
          </a:bodyPr>
          <a:lstStyle>
            <a:lvl1pPr marL="0" indent="0" algn="l">
              <a:buFont typeface="Wingdings" pitchFamily="2" charset="2"/>
              <a:buNone/>
              <a:defRPr sz="2720" b="0" i="0" smtClean="0">
                <a:solidFill>
                  <a:schemeClr val="tx2"/>
                </a:solidFill>
                <a:latin typeface="Museo Sans For Dell" pitchFamily="2" charset="0"/>
                <a:ea typeface="Museo Sans For Dell" pitchFamily="2" charset="0"/>
              </a:defRPr>
            </a:lvl1pPr>
          </a:lstStyle>
          <a:p>
            <a:r>
              <a:rPr lang="en-US" dirty="0"/>
              <a:t>Click to edit Master subtitle style</a:t>
            </a:r>
          </a:p>
        </p:txBody>
      </p:sp>
      <p:sp>
        <p:nvSpPr>
          <p:cNvPr id="8" name="Freeform 7"/>
          <p:cNvSpPr/>
          <p:nvPr userDrawn="1"/>
        </p:nvSpPr>
        <p:spPr>
          <a:xfrm>
            <a:off x="5606130" y="1564054"/>
            <a:ext cx="6830345" cy="5430471"/>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447C"/>
          </a:solidFill>
          <a:effectLst/>
        </p:spPr>
        <p:txBody>
          <a:bodyPr wrap="square" lIns="248694" tIns="186521" rIns="186521" bIns="186521" rtlCol="0" anchor="ctr">
            <a:noAutofit/>
          </a:bodyPr>
          <a:lstStyle/>
          <a:p>
            <a:pPr algn="ctr">
              <a:lnSpc>
                <a:spcPct val="90000"/>
              </a:lnSpc>
              <a:spcBef>
                <a:spcPts val="816"/>
              </a:spcBef>
              <a:spcAft>
                <a:spcPts val="0"/>
              </a:spcAft>
            </a:pPr>
            <a:endParaRPr lang="en-US" sz="1496" dirty="0" err="1">
              <a:solidFill>
                <a:srgbClr val="FFFFFF"/>
              </a:solidFill>
              <a:latin typeface="Museo Sans For Dell"/>
            </a:endParaRPr>
          </a:p>
        </p:txBody>
      </p:sp>
      <p:pic>
        <p:nvPicPr>
          <p:cNvPr id="9" name="Picture 9" descr="white"/>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black">
          <a:xfrm>
            <a:off x="10643540" y="5234426"/>
            <a:ext cx="1392023" cy="1391825"/>
          </a:xfrm>
          <a:prstGeom prst="rect">
            <a:avLst/>
          </a:prstGeom>
          <a:noFill/>
          <a:ln w="9525">
            <a:noFill/>
            <a:miter lim="800000"/>
            <a:headEnd/>
            <a:tailEnd/>
          </a:ln>
        </p:spPr>
      </p:pic>
    </p:spTree>
    <p:extLst>
      <p:ext uri="{BB962C8B-B14F-4D97-AF65-F5344CB8AC3E}">
        <p14:creationId xmlns:p14="http://schemas.microsoft.com/office/powerpoint/2010/main" val="2125945564"/>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093" y="369731"/>
            <a:ext cx="10819733" cy="870430"/>
          </a:xfrm>
        </p:spPr>
        <p:txBody>
          <a:bodyPr/>
          <a:lstStyle>
            <a:lvl1pPr>
              <a:defRPr baseline="0"/>
            </a:lvl1pPr>
          </a:lstStyle>
          <a:p>
            <a:r>
              <a:rPr lang="en-US" dirty="0"/>
              <a:t>Click to edit content page title</a:t>
            </a:r>
          </a:p>
        </p:txBody>
      </p:sp>
      <p:sp>
        <p:nvSpPr>
          <p:cNvPr id="6" name="Content Placeholder 2"/>
          <p:cNvSpPr>
            <a:spLocks noGrp="1"/>
          </p:cNvSpPr>
          <p:nvPr>
            <p:ph sz="half" idx="1" hasCustomPrompt="1"/>
          </p:nvPr>
        </p:nvSpPr>
        <p:spPr>
          <a:xfrm>
            <a:off x="373094" y="1740860"/>
            <a:ext cx="10777715" cy="4352149"/>
          </a:xfrm>
        </p:spPr>
        <p:txBody>
          <a:bodyPr wrap="square" lIns="0" tIns="0" rIns="0" bIns="0">
            <a:normAutofit/>
          </a:bodyPr>
          <a:lstStyle>
            <a:lvl1pPr>
              <a:lnSpc>
                <a:spcPct val="100000"/>
              </a:lnSpc>
              <a:spcBef>
                <a:spcPts val="1632"/>
              </a:spcBef>
              <a:spcAft>
                <a:spcPts val="0"/>
              </a:spcAft>
              <a:buClr>
                <a:srgbClr val="AAAAAA"/>
              </a:buClr>
              <a:buFont typeface="Arial" pitchFamily="34" charset="0"/>
              <a:buChar char="•"/>
              <a:defRPr sz="1904">
                <a:solidFill>
                  <a:schemeClr val="bg2"/>
                </a:solidFill>
                <a:latin typeface="Museo Sans For Dell" pitchFamily="2" charset="0"/>
              </a:defRPr>
            </a:lvl1pPr>
            <a:lvl2pPr marL="779342" indent="-315191">
              <a:lnSpc>
                <a:spcPct val="100000"/>
              </a:lnSpc>
              <a:spcBef>
                <a:spcPts val="408"/>
              </a:spcBef>
              <a:spcAft>
                <a:spcPts val="0"/>
              </a:spcAft>
              <a:buClr>
                <a:srgbClr val="AAAAAA"/>
              </a:buClr>
              <a:buFont typeface="Museo Sans For Dell" pitchFamily="2" charset="0"/>
              <a:buChar char="–"/>
              <a:defRPr sz="1632">
                <a:solidFill>
                  <a:schemeClr val="bg2"/>
                </a:solidFill>
                <a:latin typeface="Museo Sans For Dell" pitchFamily="2" charset="0"/>
              </a:defRPr>
            </a:lvl2pPr>
            <a:lvl3pPr>
              <a:lnSpc>
                <a:spcPct val="100000"/>
              </a:lnSpc>
              <a:spcBef>
                <a:spcPts val="408"/>
              </a:spcBef>
              <a:spcAft>
                <a:spcPts val="0"/>
              </a:spcAft>
              <a:buClr>
                <a:srgbClr val="AAAAAA"/>
              </a:buClr>
              <a:defRPr sz="1360">
                <a:solidFill>
                  <a:schemeClr val="bg2"/>
                </a:solidFill>
                <a:latin typeface="Museo Sans For Dell" pitchFamily="2" charset="0"/>
              </a:defRPr>
            </a:lvl3pPr>
            <a:lvl4pPr>
              <a:spcBef>
                <a:spcPts val="408"/>
              </a:spcBef>
              <a:spcAft>
                <a:spcPts val="0"/>
              </a:spcAft>
              <a:buClr>
                <a:srgbClr val="AAAAAA"/>
              </a:buClr>
              <a:defRPr sz="1360" baseline="0">
                <a:solidFill>
                  <a:schemeClr val="bg2"/>
                </a:solidFill>
                <a:latin typeface="Museo Sans For Dell" pitchFamily="2" charset="0"/>
              </a:defRPr>
            </a:lvl4pPr>
            <a:lvl5pPr>
              <a:spcBef>
                <a:spcPts val="408"/>
              </a:spcBef>
              <a:spcAft>
                <a:spcPts val="0"/>
              </a:spcAft>
              <a:buClr>
                <a:srgbClr val="AAAAAA"/>
              </a:buClr>
              <a:defRPr sz="1632">
                <a:solidFill>
                  <a:schemeClr val="tx1"/>
                </a:solidFill>
                <a:latin typeface="Museo Sans For Dell" pitchFamily="2" charset="0"/>
              </a:defRPr>
            </a:lvl5pPr>
            <a:lvl6pPr>
              <a:defRPr sz="2448"/>
            </a:lvl6pPr>
            <a:lvl7pPr>
              <a:defRPr sz="2448"/>
            </a:lvl7pPr>
            <a:lvl8pPr>
              <a:defRPr sz="2448"/>
            </a:lvl8pPr>
            <a:lvl9pPr>
              <a:defRPr sz="2448"/>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377509248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10185" y="1135062"/>
            <a:ext cx="10782640" cy="324796"/>
          </a:xfrm>
        </p:spPr>
        <p:txBody>
          <a:bodyPr>
            <a:noAutofit/>
          </a:bodyPr>
          <a:lstStyle>
            <a:lvl1pPr marL="0" indent="0">
              <a:buNone/>
              <a:defRPr sz="2448" b="0">
                <a:solidFill>
                  <a:schemeClr val="accent3">
                    <a:lumMod val="50000"/>
                  </a:schemeClr>
                </a:solidFill>
              </a:defRPr>
            </a:lvl1pPr>
          </a:lstStyle>
          <a:p>
            <a:pPr lvl="0"/>
            <a:r>
              <a:rPr lang="en-US" dirty="0"/>
              <a:t>Subhead</a:t>
            </a:r>
          </a:p>
        </p:txBody>
      </p:sp>
      <p:sp>
        <p:nvSpPr>
          <p:cNvPr id="2" name="Title 1"/>
          <p:cNvSpPr>
            <a:spLocks noGrp="1"/>
          </p:cNvSpPr>
          <p:nvPr>
            <p:ph type="title" hasCustomPrompt="1"/>
          </p:nvPr>
        </p:nvSpPr>
        <p:spPr>
          <a:xfrm>
            <a:off x="373093" y="369731"/>
            <a:ext cx="10819733" cy="524696"/>
          </a:xfrm>
        </p:spPr>
        <p:txBody>
          <a:bodyPr>
            <a:normAutofit/>
          </a:bodyPr>
          <a:lstStyle>
            <a:lvl1pPr>
              <a:defRPr baseline="0"/>
            </a:lvl1pPr>
          </a:lstStyle>
          <a:p>
            <a:r>
              <a:rPr lang="en-US" dirty="0"/>
              <a:t>Click to edit content page title </a:t>
            </a:r>
          </a:p>
        </p:txBody>
      </p:sp>
      <p:sp>
        <p:nvSpPr>
          <p:cNvPr id="6" name="Content Placeholder 2"/>
          <p:cNvSpPr>
            <a:spLocks noGrp="1"/>
          </p:cNvSpPr>
          <p:nvPr>
            <p:ph sz="half" idx="1" hasCustomPrompt="1"/>
          </p:nvPr>
        </p:nvSpPr>
        <p:spPr>
          <a:xfrm>
            <a:off x="373094" y="1792347"/>
            <a:ext cx="10819733" cy="4425008"/>
          </a:xfrm>
        </p:spPr>
        <p:txBody>
          <a:bodyPr wrap="square" lIns="0" tIns="0" rIns="0" bIns="0">
            <a:normAutofit/>
          </a:bodyPr>
          <a:lstStyle>
            <a:lvl1pPr>
              <a:lnSpc>
                <a:spcPct val="100000"/>
              </a:lnSpc>
              <a:spcBef>
                <a:spcPts val="1632"/>
              </a:spcBef>
              <a:spcAft>
                <a:spcPts val="0"/>
              </a:spcAft>
              <a:buClr>
                <a:srgbClr val="AAAAAA"/>
              </a:buClr>
              <a:buFont typeface="Arial" pitchFamily="34" charset="0"/>
              <a:buChar char="•"/>
              <a:defRPr sz="1904">
                <a:solidFill>
                  <a:schemeClr val="bg2"/>
                </a:solidFill>
                <a:latin typeface="Museo Sans For Dell" pitchFamily="2" charset="0"/>
              </a:defRPr>
            </a:lvl1pPr>
            <a:lvl2pPr marL="779342" indent="-315191">
              <a:lnSpc>
                <a:spcPct val="100000"/>
              </a:lnSpc>
              <a:spcBef>
                <a:spcPts val="408"/>
              </a:spcBef>
              <a:spcAft>
                <a:spcPts val="0"/>
              </a:spcAft>
              <a:buClr>
                <a:srgbClr val="AAAAAA"/>
              </a:buClr>
              <a:buFont typeface="Museo Sans For Dell" pitchFamily="2" charset="0"/>
              <a:buChar char="–"/>
              <a:defRPr sz="1632">
                <a:solidFill>
                  <a:schemeClr val="bg2"/>
                </a:solidFill>
                <a:latin typeface="Museo Sans For Dell" pitchFamily="2" charset="0"/>
              </a:defRPr>
            </a:lvl2pPr>
            <a:lvl3pPr>
              <a:lnSpc>
                <a:spcPct val="100000"/>
              </a:lnSpc>
              <a:spcBef>
                <a:spcPts val="408"/>
              </a:spcBef>
              <a:spcAft>
                <a:spcPts val="0"/>
              </a:spcAft>
              <a:buClr>
                <a:srgbClr val="AAAAAA"/>
              </a:buClr>
              <a:defRPr sz="1360">
                <a:solidFill>
                  <a:schemeClr val="bg2"/>
                </a:solidFill>
                <a:latin typeface="Museo Sans For Dell" pitchFamily="2" charset="0"/>
              </a:defRPr>
            </a:lvl3pPr>
            <a:lvl4pPr>
              <a:spcBef>
                <a:spcPts val="408"/>
              </a:spcBef>
              <a:spcAft>
                <a:spcPts val="0"/>
              </a:spcAft>
              <a:buClr>
                <a:srgbClr val="AAAAAA"/>
              </a:buClr>
              <a:defRPr sz="1360" baseline="0">
                <a:solidFill>
                  <a:schemeClr val="bg2"/>
                </a:solidFill>
                <a:latin typeface="Museo Sans For Dell" pitchFamily="2" charset="0"/>
              </a:defRPr>
            </a:lvl4pPr>
            <a:lvl5pPr>
              <a:spcBef>
                <a:spcPts val="408"/>
              </a:spcBef>
              <a:spcAft>
                <a:spcPts val="0"/>
              </a:spcAft>
              <a:buClr>
                <a:srgbClr val="AAAAAA"/>
              </a:buClr>
              <a:defRPr sz="1632">
                <a:solidFill>
                  <a:schemeClr val="tx1"/>
                </a:solidFill>
                <a:latin typeface="Museo Sans For Dell" pitchFamily="2" charset="0"/>
              </a:defRPr>
            </a:lvl5pPr>
            <a:lvl6pPr>
              <a:defRPr sz="2448"/>
            </a:lvl6pPr>
            <a:lvl7pPr>
              <a:defRPr sz="2448"/>
            </a:lvl7pPr>
            <a:lvl8pPr>
              <a:defRPr sz="2448"/>
            </a:lvl8pPr>
            <a:lvl9pPr>
              <a:defRPr sz="2448"/>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672560999"/>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095" y="369732"/>
            <a:ext cx="11650596" cy="464184"/>
          </a:xfrm>
        </p:spPr>
        <p:txBody>
          <a:bodyPr/>
          <a:lstStyle>
            <a:lvl1pPr>
              <a:defRPr/>
            </a:lvl1pPr>
          </a:lstStyle>
          <a:p>
            <a:r>
              <a:rPr lang="en-US" dirty="0"/>
              <a:t>Click to edit title</a:t>
            </a:r>
          </a:p>
        </p:txBody>
      </p:sp>
    </p:spTree>
    <p:extLst>
      <p:ext uri="{BB962C8B-B14F-4D97-AF65-F5344CB8AC3E}">
        <p14:creationId xmlns:p14="http://schemas.microsoft.com/office/powerpoint/2010/main" val="328518891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093" y="369733"/>
            <a:ext cx="10819733" cy="520332"/>
          </a:xfrm>
        </p:spPr>
        <p:txBody>
          <a:bodyPr/>
          <a:lstStyle>
            <a:lvl1pPr>
              <a:defRPr/>
            </a:lvl1pPr>
          </a:lstStyle>
          <a:p>
            <a:r>
              <a:rPr lang="en-US" dirty="0"/>
              <a:t>Click to edit content page title</a:t>
            </a:r>
          </a:p>
        </p:txBody>
      </p:sp>
    </p:spTree>
    <p:extLst>
      <p:ext uri="{BB962C8B-B14F-4D97-AF65-F5344CB8AC3E}">
        <p14:creationId xmlns:p14="http://schemas.microsoft.com/office/powerpoint/2010/main" val="2077280455"/>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093" y="369733"/>
            <a:ext cx="10819733" cy="520332"/>
          </a:xfrm>
        </p:spPr>
        <p:txBody>
          <a:bodyPr/>
          <a:lstStyle>
            <a:lvl1pPr>
              <a:defRPr/>
            </a:lvl1pPr>
          </a:lstStyle>
          <a:p>
            <a:r>
              <a:rPr lang="en-US" dirty="0"/>
              <a:t>Click to edit content page title</a:t>
            </a:r>
          </a:p>
        </p:txBody>
      </p:sp>
      <p:sp>
        <p:nvSpPr>
          <p:cNvPr id="3" name="Text Placeholder 7"/>
          <p:cNvSpPr>
            <a:spLocks noGrp="1"/>
          </p:cNvSpPr>
          <p:nvPr>
            <p:ph type="body" sz="quarter" idx="10" hasCustomPrompt="1"/>
          </p:nvPr>
        </p:nvSpPr>
        <p:spPr>
          <a:xfrm>
            <a:off x="410185" y="1135062"/>
            <a:ext cx="10782640" cy="324796"/>
          </a:xfrm>
        </p:spPr>
        <p:txBody>
          <a:bodyPr>
            <a:noAutofit/>
          </a:bodyPr>
          <a:lstStyle>
            <a:lvl1pPr marL="0" indent="0">
              <a:buNone/>
              <a:defRPr sz="2448" b="0">
                <a:solidFill>
                  <a:schemeClr val="accent3">
                    <a:lumMod val="50000"/>
                  </a:schemeClr>
                </a:solidFill>
              </a:defRPr>
            </a:lvl1pPr>
          </a:lstStyle>
          <a:p>
            <a:pPr lvl="0"/>
            <a:r>
              <a:rPr lang="en-US" dirty="0"/>
              <a:t>Subhead</a:t>
            </a:r>
          </a:p>
        </p:txBody>
      </p:sp>
    </p:spTree>
    <p:extLst>
      <p:ext uri="{BB962C8B-B14F-4D97-AF65-F5344CB8AC3E}">
        <p14:creationId xmlns:p14="http://schemas.microsoft.com/office/powerpoint/2010/main" val="1889557501"/>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a:xfrm>
            <a:off x="373098" y="369732"/>
            <a:ext cx="10786160" cy="515771"/>
          </a:xfrm>
        </p:spPr>
        <p:txBody>
          <a:bodyPr/>
          <a:lstStyle/>
          <a:p>
            <a:r>
              <a:rPr lang="en-US"/>
              <a:t>Click to edit Master title style</a:t>
            </a:r>
          </a:p>
        </p:txBody>
      </p:sp>
      <p:sp>
        <p:nvSpPr>
          <p:cNvPr id="4" name="Text Placeholder 7"/>
          <p:cNvSpPr>
            <a:spLocks noGrp="1"/>
          </p:cNvSpPr>
          <p:nvPr>
            <p:ph type="body" sz="quarter" idx="10" hasCustomPrompt="1"/>
          </p:nvPr>
        </p:nvSpPr>
        <p:spPr>
          <a:xfrm>
            <a:off x="410185" y="1135062"/>
            <a:ext cx="10782640" cy="324796"/>
          </a:xfrm>
        </p:spPr>
        <p:txBody>
          <a:bodyPr>
            <a:noAutofit/>
          </a:bodyPr>
          <a:lstStyle>
            <a:lvl1pPr marL="0" indent="0">
              <a:buNone/>
              <a:defRPr sz="2448" b="0">
                <a:solidFill>
                  <a:schemeClr val="accent3">
                    <a:lumMod val="50000"/>
                  </a:schemeClr>
                </a:solidFill>
              </a:defRPr>
            </a:lvl1pPr>
          </a:lstStyle>
          <a:p>
            <a:pPr lvl="0"/>
            <a:r>
              <a:rPr lang="en-US" dirty="0"/>
              <a:t>Subhead</a:t>
            </a:r>
          </a:p>
        </p:txBody>
      </p:sp>
    </p:spTree>
    <p:extLst>
      <p:ext uri="{BB962C8B-B14F-4D97-AF65-F5344CB8AC3E}">
        <p14:creationId xmlns:p14="http://schemas.microsoft.com/office/powerpoint/2010/main" val="351309968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1" y="292083"/>
            <a:ext cx="11887200" cy="946413"/>
          </a:xfrm>
          <a:prstGeom prst="rect">
            <a:avLst/>
          </a:prstGeom>
        </p:spPr>
        <p:txBody>
          <a:bodyPr lIns="146304" tIns="91440" rIns="146304" bIns="91440"/>
          <a:lstStyle>
            <a:lvl1pPr algn="l">
              <a:defRPr sz="5199">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7612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RAY blank">
    <p:bg>
      <p:bgPr>
        <a:solidFill>
          <a:schemeClr val="tx2">
            <a:alpha val="93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11252" y="139949"/>
            <a:ext cx="12436475" cy="634170"/>
          </a:xfrm>
          <a:prstGeom prst="rect">
            <a:avLst/>
          </a:prstGeom>
          <a:solidFill>
            <a:srgbClr val="0085C3"/>
          </a:solidFill>
          <a:effectLst/>
        </p:spPr>
        <p:txBody>
          <a:bodyPr wrap="square" lIns="124347" tIns="124347" rIns="124347" bIns="124347" rtlCol="0" anchor="ctr">
            <a:noAutofit/>
          </a:bodyPr>
          <a:lstStyle/>
          <a:p>
            <a:pPr algn="ctr">
              <a:lnSpc>
                <a:spcPct val="90000"/>
              </a:lnSpc>
              <a:spcBef>
                <a:spcPts val="816"/>
              </a:spcBef>
              <a:spcAft>
                <a:spcPts val="0"/>
              </a:spcAft>
            </a:pPr>
            <a:endParaRPr lang="en-US" sz="2720" dirty="0" err="1">
              <a:solidFill>
                <a:srgbClr val="0085C3"/>
              </a:solidFill>
              <a:latin typeface="Trebuchet MS" pitchFamily="34" charset="0"/>
            </a:endParaRPr>
          </a:p>
        </p:txBody>
      </p:sp>
      <p:sp>
        <p:nvSpPr>
          <p:cNvPr id="7" name="Title 1"/>
          <p:cNvSpPr>
            <a:spLocks noGrp="1"/>
          </p:cNvSpPr>
          <p:nvPr>
            <p:ph type="title" hasCustomPrompt="1"/>
          </p:nvPr>
        </p:nvSpPr>
        <p:spPr>
          <a:xfrm>
            <a:off x="595914" y="249037"/>
            <a:ext cx="11218737" cy="452022"/>
          </a:xfrm>
        </p:spPr>
        <p:txBody>
          <a:bodyPr/>
          <a:lstStyle>
            <a:lvl1pPr>
              <a:defRPr sz="3264" baseline="0">
                <a:solidFill>
                  <a:schemeClr val="tx2"/>
                </a:solidFill>
              </a:defRPr>
            </a:lvl1pPr>
          </a:lstStyle>
          <a:p>
            <a:r>
              <a:rPr lang="en-US" dirty="0"/>
              <a:t>Click to edit slide title</a:t>
            </a:r>
          </a:p>
        </p:txBody>
      </p:sp>
    </p:spTree>
    <p:custDataLst>
      <p:tags r:id="rId1"/>
    </p:custDataLst>
    <p:extLst>
      <p:ext uri="{BB962C8B-B14F-4D97-AF65-F5344CB8AC3E}">
        <p14:creationId xmlns:p14="http://schemas.microsoft.com/office/powerpoint/2010/main" val="852142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Dell Blue divider slide ">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73095" y="2377433"/>
            <a:ext cx="11678221" cy="2034095"/>
          </a:xfrm>
        </p:spPr>
        <p:txBody>
          <a:bodyPr anchor="ctr" anchorCtr="0">
            <a:normAutofit/>
          </a:bodyPr>
          <a:lstStyle>
            <a:lvl1pPr algn="ctr">
              <a:defRPr sz="3808" baseline="0">
                <a:solidFill>
                  <a:schemeClr val="bg2"/>
                </a:solidFill>
              </a:defRPr>
            </a:lvl1pPr>
          </a:lstStyle>
          <a:p>
            <a:r>
              <a:rPr lang="en-US" dirty="0"/>
              <a:t>CLICK TO EDIT DIVIDER SLIDE TITLE  </a:t>
            </a:r>
          </a:p>
        </p:txBody>
      </p:sp>
      <p:pic>
        <p:nvPicPr>
          <p:cNvPr id="8" name="Picture 7" descr="dell_white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1445719" y="6178996"/>
            <a:ext cx="646204" cy="646113"/>
          </a:xfrm>
          <a:prstGeom prst="rect">
            <a:avLst/>
          </a:prstGeom>
        </p:spPr>
      </p:pic>
    </p:spTree>
    <p:extLst>
      <p:ext uri="{BB962C8B-B14F-4D97-AF65-F5344CB8AC3E}">
        <p14:creationId xmlns:p14="http://schemas.microsoft.com/office/powerpoint/2010/main" val="3774937706"/>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901"/>
            <a:ext cx="3937000" cy="136525"/>
          </a:xfrm>
          <a:prstGeom prst="rect">
            <a:avLst/>
          </a:prstGeom>
        </p:spPr>
        <p:txBody>
          <a:bodyPr/>
          <a:lstStyle>
            <a:lvl1pPr fontAlgn="base">
              <a:spcBef>
                <a:spcPct val="0"/>
              </a:spcBef>
              <a:spcAft>
                <a:spcPct val="0"/>
              </a:spcAft>
              <a:defRPr dirty="0" smtClean="0">
                <a:solidFill>
                  <a:srgbClr val="000000"/>
                </a:solidFill>
              </a:defRPr>
            </a:lvl1pPr>
          </a:lstStyle>
          <a:p>
            <a:pPr>
              <a:defRPr/>
            </a:pPr>
            <a:r>
              <a:rPr lang="en-US"/>
              <a:t>Microsoft Confidential</a:t>
            </a:r>
          </a:p>
        </p:txBody>
      </p:sp>
      <p:sp>
        <p:nvSpPr>
          <p:cNvPr id="3" name="Slide Number Placeholder 2"/>
          <p:cNvSpPr>
            <a:spLocks noGrp="1"/>
          </p:cNvSpPr>
          <p:nvPr>
            <p:ph type="sldNum" sz="quarter" idx="11"/>
          </p:nvPr>
        </p:nvSpPr>
        <p:spPr>
          <a:xfrm>
            <a:off x="11595101" y="6565901"/>
            <a:ext cx="566738" cy="136525"/>
          </a:xfrm>
          <a:prstGeom prst="rect">
            <a:avLst/>
          </a:prstGeom>
        </p:spPr>
        <p:txBody>
          <a:bodyPr/>
          <a:lstStyle>
            <a:lvl1pPr defTabSz="931684" fontAlgn="base">
              <a:spcBef>
                <a:spcPct val="0"/>
              </a:spcBef>
              <a:spcAft>
                <a:spcPct val="0"/>
              </a:spcAft>
              <a:defRPr smtClean="0">
                <a:solidFill>
                  <a:srgbClr val="000000"/>
                </a:solidFill>
              </a:defRPr>
            </a:lvl1pPr>
          </a:lstStyle>
          <a:p>
            <a:pPr>
              <a:defRPr/>
            </a:pPr>
            <a:fld id="{F8A0AC42-AA1D-4944-8D96-660DE70C7E1B}" type="slidenum">
              <a:rPr lang="en-US" smtClean="0"/>
              <a:pPr>
                <a:defRPr/>
              </a:pPr>
              <a:t>‹#›</a:t>
            </a:fld>
            <a:endParaRPr lang="en-US" dirty="0"/>
          </a:p>
        </p:txBody>
      </p:sp>
    </p:spTree>
    <p:extLst>
      <p:ext uri="{BB962C8B-B14F-4D97-AF65-F5344CB8AC3E}">
        <p14:creationId xmlns:p14="http://schemas.microsoft.com/office/powerpoint/2010/main" val="209154722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914" y="266772"/>
            <a:ext cx="11218737" cy="452022"/>
          </a:xfrm>
        </p:spPr>
        <p:txBody>
          <a:bodyPr/>
          <a:lstStyle>
            <a:lvl1pPr>
              <a:defRPr/>
            </a:lvl1pPr>
          </a:lstStyle>
          <a:p>
            <a:r>
              <a:rPr lang="en-US" dirty="0"/>
              <a:t>Click to edit title</a:t>
            </a:r>
          </a:p>
        </p:txBody>
      </p:sp>
      <p:sp>
        <p:nvSpPr>
          <p:cNvPr id="3" name="Content Placeholder 2"/>
          <p:cNvSpPr>
            <a:spLocks noGrp="1"/>
          </p:cNvSpPr>
          <p:nvPr>
            <p:ph sz="half" idx="1" hasCustomPrompt="1"/>
          </p:nvPr>
        </p:nvSpPr>
        <p:spPr>
          <a:xfrm>
            <a:off x="621824" y="1305645"/>
            <a:ext cx="11192828" cy="1716006"/>
          </a:xfrm>
        </p:spPr>
        <p:txBody>
          <a:bodyPr lIns="0" tIns="0" rIns="0" bIns="0">
            <a:spAutoFit/>
          </a:bodyPr>
          <a:lstStyle>
            <a:lvl1pPr>
              <a:spcBef>
                <a:spcPts val="1632"/>
              </a:spcBef>
              <a:spcAft>
                <a:spcPts val="0"/>
              </a:spcAft>
              <a:buClr>
                <a:schemeClr val="bg1"/>
              </a:buClr>
              <a:buFont typeface="Arial" pitchFamily="34" charset="0"/>
              <a:buChar char="•"/>
              <a:defRPr sz="2720">
                <a:solidFill>
                  <a:schemeClr val="tx1"/>
                </a:solidFill>
                <a:latin typeface="Museo Sans For Dell" pitchFamily="2" charset="0"/>
              </a:defRPr>
            </a:lvl1pPr>
            <a:lvl2pPr marL="779342" indent="-315191">
              <a:spcBef>
                <a:spcPts val="408"/>
              </a:spcBef>
              <a:spcAft>
                <a:spcPts val="0"/>
              </a:spcAft>
              <a:buClr>
                <a:schemeClr val="bg1"/>
              </a:buClr>
              <a:buFont typeface="Museo Sans For Dell" pitchFamily="2" charset="0"/>
              <a:buChar char="–"/>
              <a:defRPr sz="2448">
                <a:solidFill>
                  <a:schemeClr val="tx1"/>
                </a:solidFill>
                <a:latin typeface="Museo Sans For Dell" pitchFamily="2" charset="0"/>
              </a:defRPr>
            </a:lvl2pPr>
            <a:lvl3pPr>
              <a:spcBef>
                <a:spcPts val="408"/>
              </a:spcBef>
              <a:spcAft>
                <a:spcPts val="0"/>
              </a:spcAft>
              <a:buClr>
                <a:schemeClr val="bg1"/>
              </a:buClr>
              <a:defRPr sz="2176">
                <a:solidFill>
                  <a:schemeClr val="tx1"/>
                </a:solidFill>
                <a:latin typeface="Museo Sans For Dell" pitchFamily="2" charset="0"/>
              </a:defRPr>
            </a:lvl3pPr>
            <a:lvl4pPr>
              <a:spcBef>
                <a:spcPts val="408"/>
              </a:spcBef>
              <a:spcAft>
                <a:spcPts val="0"/>
              </a:spcAft>
              <a:buClr>
                <a:schemeClr val="bg1"/>
              </a:buClr>
              <a:defRPr sz="1904" baseline="0">
                <a:solidFill>
                  <a:schemeClr val="tx1"/>
                </a:solidFill>
                <a:latin typeface="Museo Sans For Dell" pitchFamily="2" charset="0"/>
              </a:defRPr>
            </a:lvl4pPr>
            <a:lvl5pPr>
              <a:spcBef>
                <a:spcPts val="408"/>
              </a:spcBef>
              <a:spcAft>
                <a:spcPts val="0"/>
              </a:spcAft>
              <a:buClr>
                <a:schemeClr val="bg1"/>
              </a:buClr>
              <a:defRPr sz="1632">
                <a:solidFill>
                  <a:schemeClr val="tx1"/>
                </a:solidFill>
                <a:latin typeface="Museo Sans For Dell" pitchFamily="2" charset="0"/>
              </a:defRPr>
            </a:lvl5pPr>
            <a:lvl6pPr>
              <a:defRPr sz="2448"/>
            </a:lvl6pPr>
            <a:lvl7pPr>
              <a:defRPr sz="2448"/>
            </a:lvl7pPr>
            <a:lvl8pPr>
              <a:defRPr sz="2448"/>
            </a:lvl8pPr>
            <a:lvl9pPr>
              <a:defRPr sz="2448"/>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18187" y="6517306"/>
            <a:ext cx="429926" cy="301621"/>
          </a:xfrm>
          <a:prstGeom prst="rect">
            <a:avLst/>
          </a:prstGeom>
          <a:noFill/>
        </p:spPr>
        <p:txBody>
          <a:bodyPr wrap="none">
            <a:spAutoFit/>
          </a:bodyPr>
          <a:lstStyle/>
          <a:p>
            <a:pPr>
              <a:defRPr/>
            </a:pPr>
            <a:fld id="{E76A19A0-270D-483B-8541-E9ADAADE1FF9}" type="slidenum">
              <a:rPr lang="en-US" sz="1360">
                <a:solidFill>
                  <a:srgbClr val="AAAAAA"/>
                </a:solidFill>
                <a:latin typeface="Museo Sans For Dell" pitchFamily="2" charset="0"/>
              </a:rPr>
              <a:pPr>
                <a:defRPr/>
              </a:pPr>
              <a:t>‹#›</a:t>
            </a:fld>
            <a:endParaRPr lang="en-US" sz="1360" dirty="0">
              <a:solidFill>
                <a:srgbClr val="AAAAAA"/>
              </a:solidFill>
              <a:latin typeface="Museo Sans For Dell" pitchFamily="2" charset="0"/>
            </a:endParaRPr>
          </a:p>
        </p:txBody>
      </p:sp>
    </p:spTree>
    <p:extLst>
      <p:ext uri="{BB962C8B-B14F-4D97-AF65-F5344CB8AC3E}">
        <p14:creationId xmlns:p14="http://schemas.microsoft.com/office/powerpoint/2010/main" val="828253311"/>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21286" y="1632056"/>
            <a:ext cx="11593904" cy="2002023"/>
          </a:xfrm>
        </p:spPr>
        <p:txBody>
          <a:bodyPr/>
          <a:lstStyle>
            <a:lvl1pPr>
              <a:spcBef>
                <a:spcPts val="1224"/>
              </a:spcBef>
              <a:defRPr/>
            </a:lvl1pPr>
            <a:lvl2pPr marL="524586" indent="-231531">
              <a:buFont typeface="Arial" panose="020B0604020202020204" pitchFamily="34" charset="0"/>
              <a:buChar char="–"/>
              <a:defRPr/>
            </a:lvl2pPr>
            <a:lvl3pPr marL="874309" indent="-233149">
              <a:buFont typeface="Arial" panose="020B0604020202020204" pitchFamily="34" charset="0"/>
              <a:buChar char="–"/>
              <a:defRPr sz="1836"/>
            </a:lvl3pPr>
            <a:lvl4pPr marL="1165746" indent="-233149">
              <a:buFont typeface="Arial" panose="020B0604020202020204" pitchFamily="34" charset="0"/>
              <a:buChar char="–"/>
              <a:defRPr/>
            </a:lvl4pPr>
            <a:lvl5pPr marL="1457182" indent="-233149">
              <a:buFont typeface="Arial" panose="020B0604020202020204" pitchFamily="34" charset="0"/>
              <a:buChar char="–"/>
              <a:defRPr sz="142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21286" y="562286"/>
            <a:ext cx="11593904" cy="373545"/>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21286" y="1025864"/>
            <a:ext cx="11593904" cy="339016"/>
          </a:xfrm>
        </p:spPr>
        <p:txBody>
          <a:bodyPr lIns="0" tIns="0" rIns="0" bIns="0"/>
          <a:lstStyle>
            <a:lvl1pPr marL="0" marR="0" indent="0">
              <a:spcBef>
                <a:spcPts val="0"/>
              </a:spcBef>
              <a:spcAft>
                <a:spcPts val="0"/>
              </a:spcAft>
              <a:buNone/>
              <a:defRPr sz="2448"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26431685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6" name="Title 5"/>
          <p:cNvSpPr>
            <a:spLocks noGrp="1"/>
          </p:cNvSpPr>
          <p:nvPr>
            <p:ph type="title"/>
          </p:nvPr>
        </p:nvSpPr>
        <p:spPr>
          <a:xfrm>
            <a:off x="421286" y="562286"/>
            <a:ext cx="11593904" cy="373545"/>
          </a:xfrm>
        </p:spPr>
        <p:txBody>
          <a:bodyPr/>
          <a:lstStyle/>
          <a:p>
            <a:r>
              <a:rPr lang="en-US"/>
              <a:t>Click to edit Master title style</a:t>
            </a:r>
            <a:endParaRPr lang="en-US" dirty="0"/>
          </a:p>
        </p:txBody>
      </p:sp>
      <p:sp>
        <p:nvSpPr>
          <p:cNvPr id="4" name="Subtitle"/>
          <p:cNvSpPr>
            <a:spLocks noGrp="1"/>
          </p:cNvSpPr>
          <p:nvPr>
            <p:ph type="body" sz="quarter" idx="12"/>
          </p:nvPr>
        </p:nvSpPr>
        <p:spPr>
          <a:xfrm>
            <a:off x="421286" y="1025865"/>
            <a:ext cx="11593904" cy="339016"/>
          </a:xfrm>
        </p:spPr>
        <p:txBody>
          <a:bodyPr lIns="0" tIns="0" rIns="0" bIns="0"/>
          <a:lstStyle>
            <a:lvl1pPr marL="0" marR="0" indent="0">
              <a:spcBef>
                <a:spcPts val="0"/>
              </a:spcBef>
              <a:spcAft>
                <a:spcPts val="0"/>
              </a:spcAft>
              <a:buNone/>
              <a:defRPr sz="2448" b="0">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86180571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extLst>
                <a:ext uri="{28A0092B-C50C-407E-A947-70E740481C1C}">
                  <a14:useLocalDpi xmlns:a14="http://schemas.microsoft.com/office/drawing/2010/main"/>
                </a:ext>
              </a:extLst>
            </a:blip>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extLst>
                <a:ext uri="{28A0092B-C50C-407E-A947-70E740481C1C}">
                  <a14:useLocalDpi xmlns:a14="http://schemas.microsoft.com/office/drawing/2010/main"/>
                </a:ext>
              </a:extLst>
            </a:blip>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093" y="369732"/>
            <a:ext cx="10819733" cy="870430"/>
          </a:xfrm>
        </p:spPr>
        <p:txBody>
          <a:bodyPr/>
          <a:lstStyle>
            <a:lvl1pPr>
              <a:defRPr baseline="0"/>
            </a:lvl1pPr>
          </a:lstStyle>
          <a:p>
            <a:r>
              <a:rPr lang="en-US" dirty="0"/>
              <a:t>Click to edit content page title</a:t>
            </a:r>
          </a:p>
        </p:txBody>
      </p:sp>
      <p:sp>
        <p:nvSpPr>
          <p:cNvPr id="6" name="Content Placeholder 2"/>
          <p:cNvSpPr>
            <a:spLocks noGrp="1"/>
          </p:cNvSpPr>
          <p:nvPr>
            <p:ph sz="half" idx="1" hasCustomPrompt="1"/>
          </p:nvPr>
        </p:nvSpPr>
        <p:spPr>
          <a:xfrm>
            <a:off x="373094" y="1740860"/>
            <a:ext cx="10777715" cy="4352149"/>
          </a:xfrm>
        </p:spPr>
        <p:txBody>
          <a:bodyPr wrap="square" lIns="0" tIns="0" rIns="0" bIns="0">
            <a:normAutofit/>
          </a:bodyPr>
          <a:lstStyle>
            <a:lvl1pPr>
              <a:lnSpc>
                <a:spcPct val="100000"/>
              </a:lnSpc>
              <a:spcBef>
                <a:spcPts val="1632"/>
              </a:spcBef>
              <a:spcAft>
                <a:spcPts val="0"/>
              </a:spcAft>
              <a:buClr>
                <a:srgbClr val="AAAAAA"/>
              </a:buClr>
              <a:buFont typeface="Arial" pitchFamily="34" charset="0"/>
              <a:buChar char="•"/>
              <a:defRPr sz="1904">
                <a:solidFill>
                  <a:schemeClr val="bg2"/>
                </a:solidFill>
                <a:latin typeface="Museo Sans For Dell" pitchFamily="2" charset="0"/>
              </a:defRPr>
            </a:lvl1pPr>
            <a:lvl2pPr marL="779304" indent="-315176">
              <a:lnSpc>
                <a:spcPct val="100000"/>
              </a:lnSpc>
              <a:spcBef>
                <a:spcPts val="408"/>
              </a:spcBef>
              <a:spcAft>
                <a:spcPts val="0"/>
              </a:spcAft>
              <a:buClr>
                <a:srgbClr val="AAAAAA"/>
              </a:buClr>
              <a:buFont typeface="Museo Sans For Dell" pitchFamily="2" charset="0"/>
              <a:buChar char="–"/>
              <a:defRPr sz="1632">
                <a:solidFill>
                  <a:schemeClr val="bg2"/>
                </a:solidFill>
                <a:latin typeface="Museo Sans For Dell" pitchFamily="2" charset="0"/>
              </a:defRPr>
            </a:lvl2pPr>
            <a:lvl3pPr>
              <a:lnSpc>
                <a:spcPct val="100000"/>
              </a:lnSpc>
              <a:spcBef>
                <a:spcPts val="408"/>
              </a:spcBef>
              <a:spcAft>
                <a:spcPts val="0"/>
              </a:spcAft>
              <a:buClr>
                <a:srgbClr val="AAAAAA"/>
              </a:buClr>
              <a:defRPr sz="1360">
                <a:solidFill>
                  <a:schemeClr val="bg2"/>
                </a:solidFill>
                <a:latin typeface="Museo Sans For Dell" pitchFamily="2" charset="0"/>
              </a:defRPr>
            </a:lvl3pPr>
            <a:lvl4pPr>
              <a:spcBef>
                <a:spcPts val="408"/>
              </a:spcBef>
              <a:spcAft>
                <a:spcPts val="0"/>
              </a:spcAft>
              <a:buClr>
                <a:srgbClr val="AAAAAA"/>
              </a:buClr>
              <a:defRPr sz="1360" baseline="0">
                <a:solidFill>
                  <a:schemeClr val="bg2"/>
                </a:solidFill>
                <a:latin typeface="Museo Sans For Dell" pitchFamily="2" charset="0"/>
              </a:defRPr>
            </a:lvl4pPr>
            <a:lvl5pPr>
              <a:spcBef>
                <a:spcPts val="408"/>
              </a:spcBef>
              <a:spcAft>
                <a:spcPts val="0"/>
              </a:spcAft>
              <a:buClr>
                <a:srgbClr val="AAAAAA"/>
              </a:buClr>
              <a:defRPr sz="1632">
                <a:solidFill>
                  <a:schemeClr val="tx1"/>
                </a:solidFill>
                <a:latin typeface="Museo Sans For Dell" pitchFamily="2" charset="0"/>
              </a:defRPr>
            </a:lvl5pPr>
            <a:lvl6pPr>
              <a:defRPr sz="2448"/>
            </a:lvl6pPr>
            <a:lvl7pPr>
              <a:defRPr sz="2448"/>
            </a:lvl7pPr>
            <a:lvl8pPr>
              <a:defRPr sz="2448"/>
            </a:lvl8pPr>
            <a:lvl9pPr>
              <a:defRPr sz="2448"/>
            </a:lvl9pPr>
          </a:lstStyle>
          <a:p>
            <a:pPr lvl="0"/>
            <a:r>
              <a:rPr lang="en-US" dirty="0"/>
              <a:t>Click to edit text</a:t>
            </a:r>
          </a:p>
          <a:p>
            <a:pPr lvl="1"/>
            <a:r>
              <a:rPr lang="en-US" dirty="0"/>
              <a:t>Second level</a:t>
            </a:r>
          </a:p>
          <a:p>
            <a:pPr lvl="2"/>
            <a:r>
              <a:rPr lang="en-US" dirty="0"/>
              <a:t>Third level</a:t>
            </a:r>
          </a:p>
        </p:txBody>
      </p:sp>
    </p:spTree>
    <p:extLst>
      <p:ext uri="{BB962C8B-B14F-4D97-AF65-F5344CB8AC3E}">
        <p14:creationId xmlns:p14="http://schemas.microsoft.com/office/powerpoint/2010/main" val="29056197"/>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513449" y="6061922"/>
            <a:ext cx="11400102" cy="233151"/>
          </a:xfrm>
          <a:prstGeom prst="rect">
            <a:avLst/>
          </a:prstGeom>
        </p:spPr>
        <p:txBody>
          <a:bodyPr/>
          <a:lstStyle/>
          <a:p>
            <a:pPr>
              <a:defRPr/>
            </a:pPr>
            <a:endParaRPr lang="en-US"/>
          </a:p>
        </p:txBody>
      </p:sp>
      <p:sp>
        <p:nvSpPr>
          <p:cNvPr id="7" name="Text Placeholder 6"/>
          <p:cNvSpPr>
            <a:spLocks noGrp="1"/>
          </p:cNvSpPr>
          <p:nvPr>
            <p:ph type="body" sz="quarter" idx="13"/>
          </p:nvPr>
        </p:nvSpPr>
        <p:spPr>
          <a:xfrm>
            <a:off x="479322" y="802039"/>
            <a:ext cx="11404248" cy="2092881"/>
          </a:xfrm>
        </p:spPr>
        <p:txBody>
          <a:bodyPr/>
          <a:lstStyle>
            <a:lvl1pPr marL="238007" indent="-238007">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4592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321" y="292083"/>
            <a:ext cx="11887200" cy="946413"/>
          </a:xfrm>
          <a:prstGeom prst="rect">
            <a:avLst/>
          </a:prstGeom>
        </p:spPr>
        <p:txBody>
          <a:bodyPr lIns="146304" tIns="91440" rIns="146304" bIns="91440"/>
          <a:lstStyle>
            <a:lvl1pPr algn="l">
              <a:defRPr sz="5199">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767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898421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323705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6935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0862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63763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1125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28275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05738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4938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22809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092488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6356392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00079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377780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93045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97705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5869244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2919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620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689735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17200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138938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38"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41" r:id="rId23"/>
    <p:sldLayoutId id="2147484350" r:id="rId24"/>
    <p:sldLayoutId id="2147484342" r:id="rId25"/>
    <p:sldLayoutId id="2147484343" r:id="rId26"/>
    <p:sldLayoutId id="2147484345" r:id="rId27"/>
    <p:sldLayoutId id="2147484344" r:id="rId28"/>
    <p:sldLayoutId id="2147484347" r:id="rId29"/>
    <p:sldLayoutId id="2147484348" r:id="rId30"/>
    <p:sldLayoutId id="2147484349" r:id="rId31"/>
    <p:sldLayoutId id="2147484351" r:id="rId32"/>
    <p:sldLayoutId id="2147484353" r:id="rId33"/>
    <p:sldLayoutId id="2147484356" r:id="rId34"/>
    <p:sldLayoutId id="2147484357" r:id="rId35"/>
    <p:sldLayoutId id="2147484358" r:id="rId3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24" r:id="rId14"/>
    <p:sldLayoutId id="2147484325" r:id="rId15"/>
    <p:sldLayoutId id="2147484326" r:id="rId16"/>
    <p:sldLayoutId id="2147484327" r:id="rId17"/>
    <p:sldLayoutId id="2147484328" r:id="rId18"/>
    <p:sldLayoutId id="2147484355" r:id="rId19"/>
    <p:sldLayoutId id="2147484359" r:id="rId20"/>
    <p:sldLayoutId id="2147484360"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180658072"/>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55.xml"/><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oleObject" Target="../embeddings/oleObject4.bin"/><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image" Target="../media/image19.emf"/><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microsoft.com/office/2007/relationships/hdphoto" Target="../media/hdphoto6.wdp"/><Relationship Id="rId2" Type="http://schemas.openxmlformats.org/officeDocument/2006/relationships/notesSlide" Target="../notesSlides/notesSlide11.xml"/><Relationship Id="rId16" Type="http://schemas.microsoft.com/office/2007/relationships/hdphoto" Target="../media/hdphoto8.wdp"/><Relationship Id="rId1" Type="http://schemas.openxmlformats.org/officeDocument/2006/relationships/slideLayout" Target="../slideLayouts/slideLayout43.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3.png"/><Relationship Id="rId1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ags" Target="../tags/tag6.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19.emf"/><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hyperlink" Target="http://www.intel.com/performance/datacenter"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1.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57.png"/><Relationship Id="rId11" Type="http://schemas.openxmlformats.org/officeDocument/2006/relationships/hyperlink" Target="http://www.demartek.com/Demartek_Dell_R930_Emulex_32GFC_SQL_Server_2016_Evaluation_2016-06.html" TargetMode="External"/><Relationship Id="rId5" Type="http://schemas.openxmlformats.org/officeDocument/2006/relationships/image" Target="../media/image56.png"/><Relationship Id="rId10" Type="http://schemas.openxmlformats.org/officeDocument/2006/relationships/hyperlink" Target="http://global.sap.com/solutions/benchmark/sd2tier.epx" TargetMode="External"/><Relationship Id="rId4" Type="http://schemas.openxmlformats.org/officeDocument/2006/relationships/image" Target="../media/image55.png"/><Relationship Id="rId9" Type="http://schemas.openxmlformats.org/officeDocument/2006/relationships/hyperlink" Target="http://global.sap.com/solutions/benchmark/bwaml-result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chart" Target="../charts/chart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hyperlink" Target="https://aka.ms/ignite.mobileap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1.xml"/><Relationship Id="rId1" Type="http://schemas.openxmlformats.org/officeDocument/2006/relationships/slideLayout" Target="../slideLayouts/slideLayout68.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hyperlink" Target="http://www.dell.com/learn/us/en/uscorp1/corporate~case-studies~en/documents~2014-omneo-10013464-big-data-cloudera-hadoop.pdf"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chart" Target="../charts/chart2.xml"/><Relationship Id="rId4" Type="http://schemas.openxmlformats.org/officeDocument/2006/relationships/hyperlink" Target="http://www.tpc.org/tpch/results/tpch_perf_results.asp?resulttype=noncluster"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701" y="1679645"/>
            <a:ext cx="10744135" cy="1828786"/>
          </a:xfrm>
        </p:spPr>
        <p:txBody>
          <a:bodyPr anchor="b">
            <a:normAutofit fontScale="90000"/>
          </a:bodyPr>
          <a:lstStyle/>
          <a:p>
            <a:r>
              <a:rPr lang="en-US" sz="4896" dirty="0"/>
              <a:t>Deliver ‘Everything Built-In’ – </a:t>
            </a:r>
            <a:br>
              <a:rPr lang="en-US" sz="4896" dirty="0"/>
            </a:br>
            <a:r>
              <a:rPr lang="en-US" sz="4896" b="1" dirty="0"/>
              <a:t>Building the Optimal Platform for Success</a:t>
            </a:r>
            <a:br>
              <a:rPr lang="en-US" sz="4896" dirty="0"/>
            </a:br>
            <a:br>
              <a:rPr lang="en-US" sz="4896" dirty="0"/>
            </a:br>
            <a:r>
              <a:rPr lang="en-US" sz="4896" dirty="0"/>
              <a:t>Dell PowerEdge </a:t>
            </a:r>
          </a:p>
        </p:txBody>
      </p:sp>
      <p:sp>
        <p:nvSpPr>
          <p:cNvPr id="7" name="Subtitle 6"/>
          <p:cNvSpPr>
            <a:spLocks noGrp="1"/>
          </p:cNvSpPr>
          <p:nvPr>
            <p:ph type="body" sz="quarter" idx="12"/>
          </p:nvPr>
        </p:nvSpPr>
        <p:spPr/>
        <p:txBody>
          <a:bodyPr/>
          <a:lstStyle/>
          <a:p>
            <a:endParaRPr lang="en-US" dirty="0"/>
          </a:p>
          <a:p>
            <a:pPr>
              <a:spcBef>
                <a:spcPts val="816"/>
              </a:spcBef>
            </a:pPr>
            <a:r>
              <a:rPr lang="en-US" b="1" dirty="0"/>
              <a:t>John Hettenhaus</a:t>
            </a:r>
          </a:p>
          <a:p>
            <a:pPr>
              <a:spcBef>
                <a:spcPts val="816"/>
              </a:spcBef>
            </a:pPr>
            <a:r>
              <a:rPr lang="en-US" sz="2176" b="1" dirty="0"/>
              <a:t>Director, PowerEdge Product Management</a:t>
            </a:r>
            <a:endParaRPr lang="en-US" sz="2176" dirty="0"/>
          </a:p>
        </p:txBody>
      </p:sp>
      <p:sp>
        <p:nvSpPr>
          <p:cNvPr id="2" name="flFirstPage" descr=" &#10;Dell - Internal Use - Confidential  "/>
          <p:cNvSpPr txBox="1"/>
          <p:nvPr/>
        </p:nvSpPr>
        <p:spPr>
          <a:xfrm>
            <a:off x="881" y="6500591"/>
            <a:ext cx="2867580" cy="494751"/>
          </a:xfrm>
          <a:prstGeom prst="rect">
            <a:avLst/>
          </a:prstGeom>
          <a:noFill/>
        </p:spPr>
        <p:txBody>
          <a:bodyPr vert="horz" wrap="none" rtlCol="0">
            <a:spAutoFit/>
          </a:bodyPr>
          <a:lstStyle/>
          <a:p>
            <a:pPr>
              <a:lnSpc>
                <a:spcPct val="90000"/>
              </a:lnSpc>
              <a:spcBef>
                <a:spcPts val="136"/>
              </a:spcBef>
              <a:spcAft>
                <a:spcPts val="136"/>
              </a:spcAft>
            </a:pPr>
            <a:r>
              <a:rPr lang="en-US" sz="1360">
                <a:solidFill>
                  <a:srgbClr val="AAAAAA"/>
                </a:solidFill>
                <a:latin typeface="museo sans for dell" panose="02000000000000000000" pitchFamily="2" charset="0"/>
              </a:rPr>
              <a:t> </a:t>
            </a:r>
          </a:p>
          <a:p>
            <a:pPr>
              <a:lnSpc>
                <a:spcPct val="90000"/>
              </a:lnSpc>
              <a:spcBef>
                <a:spcPts val="136"/>
              </a:spcBef>
              <a:spcAft>
                <a:spcPts val="136"/>
              </a:spcAft>
            </a:pPr>
            <a:r>
              <a:rPr lang="en-US" sz="1360">
                <a:solidFill>
                  <a:srgbClr val="AAAAAA"/>
                </a:solidFill>
                <a:latin typeface="museo sans for dell" panose="02000000000000000000" pitchFamily="2" charset="0"/>
              </a:rPr>
              <a:t>Dell - Internal Use - Confidential  </a:t>
            </a:r>
            <a:endParaRPr lang="en-US" sz="1360" dirty="0" err="1">
              <a:solidFill>
                <a:srgbClr val="AAAAAA"/>
              </a:solidFill>
              <a:latin typeface="museo sans for dell"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9037" y="5859462"/>
            <a:ext cx="3136508" cy="939683"/>
          </a:xfrm>
          <a:prstGeom prst="rect">
            <a:avLst/>
          </a:prstGeom>
        </p:spPr>
      </p:pic>
      <p:sp>
        <p:nvSpPr>
          <p:cNvPr id="3" name="Rectangle 2"/>
          <p:cNvSpPr/>
          <p:nvPr/>
        </p:nvSpPr>
        <p:spPr>
          <a:xfrm>
            <a:off x="11014073" y="304075"/>
            <a:ext cx="1186543" cy="400110"/>
          </a:xfrm>
          <a:prstGeom prst="rect">
            <a:avLst/>
          </a:prstGeom>
        </p:spPr>
        <p:txBody>
          <a:bodyPr wrap="none">
            <a:spAutoFit/>
          </a:bodyPr>
          <a:lstStyle/>
          <a:p>
            <a:r>
              <a:rPr lang="en-US" sz="2000" dirty="0"/>
              <a:t>BRK3321</a:t>
            </a:r>
          </a:p>
        </p:txBody>
      </p:sp>
    </p:spTree>
    <p:extLst>
      <p:ext uri="{BB962C8B-B14F-4D97-AF65-F5344CB8AC3E}">
        <p14:creationId xmlns:p14="http://schemas.microsoft.com/office/powerpoint/2010/main" val="7205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2502" y="1620"/>
          <a:ext cx="1619" cy="1619"/>
        </p:xfrm>
        <a:graphic>
          <a:graphicData uri="http://schemas.openxmlformats.org/presentationml/2006/ole">
            <mc:AlternateContent xmlns:mc="http://schemas.openxmlformats.org/markup-compatibility/2006">
              <mc:Choice xmlns:v="urn:schemas-microsoft-com:vml" Requires="v">
                <p:oleObj spid="_x0000_s73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502" y="1620"/>
                        <a:ext cx="1619" cy="1619"/>
                      </a:xfrm>
                      <a:prstGeom prst="rect">
                        <a:avLst/>
                      </a:prstGeom>
                    </p:spPr>
                  </p:pic>
                </p:oleObj>
              </mc:Fallback>
            </mc:AlternateContent>
          </a:graphicData>
        </a:graphic>
      </p:graphicFrame>
      <p:sp>
        <p:nvSpPr>
          <p:cNvPr id="87" name="Rectangle 15"/>
          <p:cNvSpPr/>
          <p:nvPr/>
        </p:nvSpPr>
        <p:spPr>
          <a:xfrm>
            <a:off x="209300" y="982662"/>
            <a:ext cx="12118449" cy="5692004"/>
          </a:xfrm>
          <a:prstGeom prst="rect">
            <a:avLst/>
          </a:prstGeom>
          <a:solidFill>
            <a:schemeClr val="tx1">
              <a:lumMod val="95000"/>
            </a:schemeClr>
          </a:solidFill>
          <a:effectLst/>
        </p:spPr>
        <p:txBody>
          <a:bodyPr wrap="square" lIns="186521" tIns="139891" rIns="139891" bIns="139891" rtlCol="0" anchor="ctr">
            <a:noAutofit/>
          </a:bodyPr>
          <a:lstStyle/>
          <a:p>
            <a:pPr algn="ctr" fontAlgn="base">
              <a:lnSpc>
                <a:spcPct val="90000"/>
              </a:lnSpc>
              <a:spcBef>
                <a:spcPts val="612"/>
              </a:spcBef>
              <a:spcAft>
                <a:spcPct val="0"/>
              </a:spcAft>
            </a:pPr>
            <a:endParaRPr lang="en-US" sz="2040" dirty="0" err="1">
              <a:solidFill>
                <a:srgbClr val="FFFFFF"/>
              </a:solidFill>
            </a:endParaRPr>
          </a:p>
        </p:txBody>
      </p:sp>
      <p:sp>
        <p:nvSpPr>
          <p:cNvPr id="2" name="Title 1"/>
          <p:cNvSpPr>
            <a:spLocks noGrp="1"/>
          </p:cNvSpPr>
          <p:nvPr>
            <p:ph type="title"/>
          </p:nvPr>
        </p:nvSpPr>
        <p:spPr>
          <a:xfrm>
            <a:off x="46037" y="68262"/>
            <a:ext cx="11986143" cy="820170"/>
          </a:xfrm>
        </p:spPr>
        <p:txBody>
          <a:bodyPr>
            <a:noAutofit/>
          </a:bodyPr>
          <a:lstStyle/>
          <a:p>
            <a:r>
              <a:rPr lang="en-US" dirty="0">
                <a:solidFill>
                  <a:schemeClr val="bg1"/>
                </a:solidFill>
                <a:latin typeface="+mn-lt"/>
              </a:rPr>
              <a:t>Dell EMC | Microsoft SQL Server 2016</a:t>
            </a:r>
          </a:p>
        </p:txBody>
      </p:sp>
      <p:grpSp>
        <p:nvGrpSpPr>
          <p:cNvPr id="5" name="Group 9"/>
          <p:cNvGrpSpPr/>
          <p:nvPr/>
        </p:nvGrpSpPr>
        <p:grpSpPr>
          <a:xfrm>
            <a:off x="177172" y="4573160"/>
            <a:ext cx="12159120" cy="923796"/>
            <a:chOff x="80756" y="1393433"/>
            <a:chExt cx="8941341" cy="679324"/>
          </a:xfrm>
        </p:grpSpPr>
        <p:sp>
          <p:nvSpPr>
            <p:cNvPr id="48" name="Rounded Rectangle 10"/>
            <p:cNvSpPr/>
            <p:nvPr/>
          </p:nvSpPr>
          <p:spPr>
            <a:xfrm>
              <a:off x="2457370" y="1769113"/>
              <a:ext cx="6563898" cy="282382"/>
            </a:xfrm>
            <a:prstGeom prst="roundRect">
              <a:avLst/>
            </a:prstGeom>
            <a:solidFill>
              <a:schemeClr val="accent1">
                <a:lumMod val="75000"/>
              </a:schemeClr>
            </a:solidFill>
            <a:ln>
              <a:noFill/>
            </a:ln>
            <a:effectLst/>
          </p:spPr>
          <p:txBody>
            <a:bodyPr wrap="square" lIns="186521" tIns="139891" rIns="139891" bIns="139891" rtlCol="0" anchor="ctr">
              <a:noAutofit/>
            </a:bodyPr>
            <a:lstStyle/>
            <a:p>
              <a:pPr algn="ctr" fontAlgn="base">
                <a:lnSpc>
                  <a:spcPct val="90000"/>
                </a:lnSpc>
                <a:spcBef>
                  <a:spcPts val="612"/>
                </a:spcBef>
                <a:spcAft>
                  <a:spcPct val="0"/>
                </a:spcAft>
              </a:pPr>
              <a:r>
                <a:rPr lang="en-US" sz="2040" dirty="0" err="1">
                  <a:solidFill>
                    <a:srgbClr val="FFFFFF"/>
                  </a:solidFill>
                </a:rPr>
                <a:t>ProDeploy</a:t>
              </a:r>
              <a:r>
                <a:rPr lang="en-US" sz="2040">
                  <a:solidFill>
                    <a:srgbClr val="FFFFFF"/>
                  </a:solidFill>
                </a:rPr>
                <a:t> services for hardware and OS</a:t>
              </a:r>
              <a:endParaRPr lang="en-US" sz="2040" dirty="0">
                <a:solidFill>
                  <a:srgbClr val="FFFFFF"/>
                </a:solidFill>
              </a:endParaRPr>
            </a:p>
          </p:txBody>
        </p:sp>
        <p:sp>
          <p:nvSpPr>
            <p:cNvPr id="47" name="Rounded Rectangle 11"/>
            <p:cNvSpPr/>
            <p:nvPr/>
          </p:nvSpPr>
          <p:spPr>
            <a:xfrm>
              <a:off x="2455522" y="1427231"/>
              <a:ext cx="6560292" cy="282382"/>
            </a:xfrm>
            <a:prstGeom prst="roundRect">
              <a:avLst/>
            </a:prstGeom>
            <a:solidFill>
              <a:schemeClr val="accent1">
                <a:lumMod val="75000"/>
              </a:schemeClr>
            </a:solidFill>
            <a:ln>
              <a:noFill/>
            </a:ln>
            <a:effectLst/>
          </p:spPr>
          <p:txBody>
            <a:bodyPr wrap="square" lIns="186521" tIns="139891" rIns="139891" bIns="139891" rtlCol="0" anchor="ctr">
              <a:noAutofit/>
            </a:bodyPr>
            <a:lstStyle/>
            <a:p>
              <a:pPr algn="ctr" fontAlgn="base">
                <a:lnSpc>
                  <a:spcPct val="90000"/>
                </a:lnSpc>
                <a:spcBef>
                  <a:spcPts val="612"/>
                </a:spcBef>
                <a:spcAft>
                  <a:spcPct val="0"/>
                </a:spcAft>
              </a:pPr>
              <a:r>
                <a:rPr lang="en-US" sz="2040" dirty="0">
                  <a:solidFill>
                    <a:srgbClr val="FFFFFF"/>
                  </a:solidFill>
                </a:rPr>
                <a:t>SQL health check, data migration and back up services</a:t>
              </a:r>
            </a:p>
          </p:txBody>
        </p:sp>
        <p:sp>
          <p:nvSpPr>
            <p:cNvPr id="84" name="Rectangle 12"/>
            <p:cNvSpPr/>
            <p:nvPr/>
          </p:nvSpPr>
          <p:spPr>
            <a:xfrm>
              <a:off x="80756" y="1393433"/>
              <a:ext cx="8941341" cy="679324"/>
            </a:xfrm>
            <a:prstGeom prst="rect">
              <a:avLst/>
            </a:prstGeom>
            <a:noFill/>
            <a:ln w="19050">
              <a:noFill/>
            </a:ln>
            <a:effectLst/>
          </p:spPr>
          <p:txBody>
            <a:bodyPr rot="0" spcFirstLastPara="0" vertOverflow="overflow" horzOverflow="overflow" vert="horz" wrap="square" lIns="186521" tIns="139891" rIns="139891" bIns="139891" numCol="1" spcCol="0" rtlCol="0" fromWordArt="0" anchor="ctr" anchorCtr="0" forceAA="0" compatLnSpc="1">
              <a:prstTxWarp prst="textNoShape">
                <a:avLst/>
              </a:prstTxWarp>
              <a:noAutofit/>
            </a:bodyPr>
            <a:lstStyle/>
            <a:p>
              <a:pPr algn="ctr" fontAlgn="base">
                <a:lnSpc>
                  <a:spcPct val="90000"/>
                </a:lnSpc>
                <a:spcBef>
                  <a:spcPts val="612"/>
                </a:spcBef>
                <a:spcAft>
                  <a:spcPct val="0"/>
                </a:spcAft>
              </a:pPr>
              <a:endParaRPr lang="en-US" sz="2040" dirty="0" err="1">
                <a:solidFill>
                  <a:srgbClr val="FFFFFF"/>
                </a:solidFill>
              </a:endParaRPr>
            </a:p>
          </p:txBody>
        </p:sp>
        <p:sp>
          <p:nvSpPr>
            <p:cNvPr id="57" name="Rectangle 13"/>
            <p:cNvSpPr/>
            <p:nvPr/>
          </p:nvSpPr>
          <p:spPr>
            <a:xfrm>
              <a:off x="104382" y="1427230"/>
              <a:ext cx="2270682" cy="626697"/>
            </a:xfrm>
            <a:prstGeom prst="rect">
              <a:avLst/>
            </a:prstGeom>
            <a:solidFill>
              <a:schemeClr val="accent1">
                <a:lumMod val="75000"/>
              </a:schemeClr>
            </a:solidFill>
            <a:ln>
              <a:noFill/>
            </a:ln>
            <a:effectLst/>
          </p:spPr>
          <p:txBody>
            <a:bodyPr wrap="square" lIns="248694" tIns="186521" rIns="186521" bIns="186521" rtlCol="0" anchor="ctr">
              <a:noAutofit/>
            </a:bodyPr>
            <a:lstStyle/>
            <a:p>
              <a:pPr algn="ctr" fontAlgn="base">
                <a:lnSpc>
                  <a:spcPct val="90000"/>
                </a:lnSpc>
                <a:spcBef>
                  <a:spcPts val="816"/>
                </a:spcBef>
              </a:pPr>
              <a:r>
                <a:rPr lang="en-US" sz="2448" b="1" dirty="0">
                  <a:solidFill>
                    <a:srgbClr val="FFFFFF"/>
                  </a:solidFill>
                </a:rPr>
                <a:t>Implementation</a:t>
              </a:r>
              <a:endParaRPr lang="en-US" sz="2448" dirty="0">
                <a:solidFill>
                  <a:srgbClr val="FFFFFF"/>
                </a:solidFill>
              </a:endParaRPr>
            </a:p>
          </p:txBody>
        </p:sp>
      </p:grpSp>
      <p:sp>
        <p:nvSpPr>
          <p:cNvPr id="74" name="Rounded Rectangle 77"/>
          <p:cNvSpPr/>
          <p:nvPr/>
        </p:nvSpPr>
        <p:spPr>
          <a:xfrm>
            <a:off x="3411175" y="829755"/>
            <a:ext cx="8916574" cy="828929"/>
          </a:xfrm>
          <a:prstGeom prst="roundRect">
            <a:avLst>
              <a:gd name="adj" fmla="val 8496"/>
            </a:avLst>
          </a:prstGeom>
          <a:solidFill>
            <a:schemeClr val="accent2"/>
          </a:solidFill>
          <a:ln>
            <a:noFill/>
          </a:ln>
          <a:effectLst/>
        </p:spPr>
        <p:txBody>
          <a:bodyPr wrap="square" lIns="186521" tIns="139891" rIns="139891" bIns="139891" rtlCol="0" anchor="ctr">
            <a:noAutofit/>
          </a:bodyPr>
          <a:lstStyle/>
          <a:p>
            <a:pPr algn="ctr" fontAlgn="base">
              <a:lnSpc>
                <a:spcPct val="90000"/>
              </a:lnSpc>
              <a:spcBef>
                <a:spcPts val="612"/>
              </a:spcBef>
              <a:spcAft>
                <a:spcPct val="0"/>
              </a:spcAft>
            </a:pPr>
            <a:r>
              <a:rPr lang="en-US" sz="2400" dirty="0">
                <a:solidFill>
                  <a:srgbClr val="FFFFFF"/>
                </a:solidFill>
              </a:rPr>
              <a:t>Window Server 2016 and SQL Server 2016</a:t>
            </a:r>
          </a:p>
        </p:txBody>
      </p:sp>
      <p:sp>
        <p:nvSpPr>
          <p:cNvPr id="86" name="Rectangle 79"/>
          <p:cNvSpPr/>
          <p:nvPr/>
        </p:nvSpPr>
        <p:spPr>
          <a:xfrm>
            <a:off x="186522" y="767225"/>
            <a:ext cx="12156506" cy="3740334"/>
          </a:xfrm>
          <a:prstGeom prst="rect">
            <a:avLst/>
          </a:prstGeom>
          <a:noFill/>
          <a:ln w="19050">
            <a:noFill/>
          </a:ln>
          <a:effectLst/>
        </p:spPr>
        <p:txBody>
          <a:bodyPr rot="0" spcFirstLastPara="0" vertOverflow="overflow" horzOverflow="overflow" vert="horz" wrap="square" lIns="186521" tIns="139891" rIns="139891" bIns="139891" numCol="1" spcCol="0" rtlCol="0" fromWordArt="0" anchor="ctr" anchorCtr="0" forceAA="0" compatLnSpc="1">
            <a:prstTxWarp prst="textNoShape">
              <a:avLst/>
            </a:prstTxWarp>
            <a:noAutofit/>
          </a:bodyPr>
          <a:lstStyle/>
          <a:p>
            <a:pPr algn="ctr" fontAlgn="base">
              <a:lnSpc>
                <a:spcPct val="90000"/>
              </a:lnSpc>
              <a:spcBef>
                <a:spcPts val="612"/>
              </a:spcBef>
              <a:spcAft>
                <a:spcPct val="0"/>
              </a:spcAft>
            </a:pPr>
            <a:endParaRPr lang="en-US" sz="2040" dirty="0" err="1">
              <a:solidFill>
                <a:srgbClr val="FFFFFF"/>
              </a:solidFill>
            </a:endParaRPr>
          </a:p>
        </p:txBody>
      </p:sp>
      <p:sp>
        <p:nvSpPr>
          <p:cNvPr id="9" name="Rectangle 80"/>
          <p:cNvSpPr/>
          <p:nvPr/>
        </p:nvSpPr>
        <p:spPr>
          <a:xfrm>
            <a:off x="215377" y="829755"/>
            <a:ext cx="3119977" cy="3605169"/>
          </a:xfrm>
          <a:prstGeom prst="rect">
            <a:avLst/>
          </a:prstGeom>
          <a:solidFill>
            <a:schemeClr val="accent2"/>
          </a:solidFill>
          <a:ln>
            <a:noFill/>
          </a:ln>
          <a:effectLst/>
        </p:spPr>
        <p:txBody>
          <a:bodyPr wrap="square" lIns="248694" tIns="186521" rIns="186521" bIns="186521" rtlCol="0" anchor="ctr">
            <a:noAutofit/>
          </a:bodyPr>
          <a:lstStyle/>
          <a:p>
            <a:pPr algn="ctr" fontAlgn="base">
              <a:lnSpc>
                <a:spcPct val="90000"/>
              </a:lnSpc>
              <a:spcBef>
                <a:spcPts val="816"/>
              </a:spcBef>
            </a:pPr>
            <a:r>
              <a:rPr lang="en-US" sz="2448" b="1" dirty="0">
                <a:solidFill>
                  <a:srgbClr val="FFFFFF"/>
                </a:solidFill>
              </a:rPr>
              <a:t>PRE</a:t>
            </a:r>
          </a:p>
          <a:p>
            <a:pPr algn="ctr" fontAlgn="base">
              <a:lnSpc>
                <a:spcPct val="90000"/>
              </a:lnSpc>
              <a:spcBef>
                <a:spcPts val="816"/>
              </a:spcBef>
            </a:pPr>
            <a:r>
              <a:rPr lang="en-US" sz="2448" b="1" dirty="0">
                <a:solidFill>
                  <a:srgbClr val="FFFFFF"/>
                </a:solidFill>
              </a:rPr>
              <a:t>Implementation</a:t>
            </a:r>
            <a:endParaRPr lang="en-US" sz="2448" dirty="0">
              <a:solidFill>
                <a:srgbClr val="FFFFFF"/>
              </a:solidFill>
            </a:endParaRPr>
          </a:p>
        </p:txBody>
      </p:sp>
      <p:grpSp>
        <p:nvGrpSpPr>
          <p:cNvPr id="6" name="Group 115"/>
          <p:cNvGrpSpPr/>
          <p:nvPr/>
        </p:nvGrpSpPr>
        <p:grpSpPr>
          <a:xfrm>
            <a:off x="181503" y="5629012"/>
            <a:ext cx="12156506" cy="942763"/>
            <a:chOff x="80756" y="585577"/>
            <a:chExt cx="8939419" cy="693271"/>
          </a:xfrm>
        </p:grpSpPr>
        <p:sp>
          <p:nvSpPr>
            <p:cNvPr id="50" name="Rounded Rectangle 116"/>
            <p:cNvSpPr/>
            <p:nvPr/>
          </p:nvSpPr>
          <p:spPr>
            <a:xfrm>
              <a:off x="2452585" y="612907"/>
              <a:ext cx="6567590" cy="295694"/>
            </a:xfrm>
            <a:prstGeom prst="roundRect">
              <a:avLst/>
            </a:prstGeom>
            <a:solidFill>
              <a:schemeClr val="accent4">
                <a:lumMod val="75000"/>
              </a:schemeClr>
            </a:solidFill>
            <a:ln>
              <a:noFill/>
            </a:ln>
            <a:effectLst/>
          </p:spPr>
          <p:txBody>
            <a:bodyPr wrap="square" lIns="186521" tIns="139891" rIns="139891" bIns="139891" rtlCol="0" anchor="ctr">
              <a:noAutofit/>
            </a:bodyPr>
            <a:lstStyle/>
            <a:p>
              <a:pPr algn="ctr" fontAlgn="base">
                <a:lnSpc>
                  <a:spcPct val="90000"/>
                </a:lnSpc>
                <a:spcBef>
                  <a:spcPts val="612"/>
                </a:spcBef>
                <a:spcAft>
                  <a:spcPct val="0"/>
                </a:spcAft>
              </a:pPr>
              <a:r>
                <a:rPr lang="en-US" sz="2040" dirty="0" err="1">
                  <a:solidFill>
                    <a:srgbClr val="FFFFFF"/>
                  </a:solidFill>
                </a:rPr>
                <a:t>ProSupport</a:t>
              </a:r>
              <a:r>
                <a:rPr lang="en-US" sz="2040">
                  <a:solidFill>
                    <a:srgbClr val="FFFFFF"/>
                  </a:solidFill>
                </a:rPr>
                <a:t> for hardware and software</a:t>
              </a:r>
              <a:endParaRPr lang="en-US" sz="2040" dirty="0">
                <a:solidFill>
                  <a:srgbClr val="FFFFFF"/>
                </a:solidFill>
              </a:endParaRPr>
            </a:p>
          </p:txBody>
        </p:sp>
        <p:sp>
          <p:nvSpPr>
            <p:cNvPr id="85" name="Rectangle 117"/>
            <p:cNvSpPr/>
            <p:nvPr/>
          </p:nvSpPr>
          <p:spPr>
            <a:xfrm>
              <a:off x="80756" y="585577"/>
              <a:ext cx="8939419" cy="693271"/>
            </a:xfrm>
            <a:prstGeom prst="rect">
              <a:avLst/>
            </a:prstGeom>
            <a:noFill/>
            <a:ln w="19050">
              <a:noFill/>
            </a:ln>
            <a:effectLst/>
          </p:spPr>
          <p:txBody>
            <a:bodyPr rot="0" spcFirstLastPara="0" vertOverflow="overflow" horzOverflow="overflow" vert="horz" wrap="square" lIns="186521" tIns="139891" rIns="139891" bIns="139891" numCol="1" spcCol="0" rtlCol="0" fromWordArt="0" anchor="ctr" anchorCtr="0" forceAA="0" compatLnSpc="1">
              <a:prstTxWarp prst="textNoShape">
                <a:avLst/>
              </a:prstTxWarp>
              <a:noAutofit/>
            </a:bodyPr>
            <a:lstStyle/>
            <a:p>
              <a:pPr algn="ctr" fontAlgn="base">
                <a:lnSpc>
                  <a:spcPct val="90000"/>
                </a:lnSpc>
                <a:spcBef>
                  <a:spcPts val="612"/>
                </a:spcBef>
                <a:spcAft>
                  <a:spcPct val="0"/>
                </a:spcAft>
              </a:pPr>
              <a:endParaRPr lang="en-US" sz="2040" dirty="0" err="1">
                <a:solidFill>
                  <a:srgbClr val="FFFFFF"/>
                </a:solidFill>
              </a:endParaRPr>
            </a:p>
          </p:txBody>
        </p:sp>
        <p:sp>
          <p:nvSpPr>
            <p:cNvPr id="61" name="Rectangle 118"/>
            <p:cNvSpPr/>
            <p:nvPr/>
          </p:nvSpPr>
          <p:spPr>
            <a:xfrm>
              <a:off x="101956" y="612906"/>
              <a:ext cx="2273108" cy="641535"/>
            </a:xfrm>
            <a:prstGeom prst="rect">
              <a:avLst/>
            </a:prstGeom>
            <a:solidFill>
              <a:schemeClr val="accent4">
                <a:lumMod val="75000"/>
              </a:schemeClr>
            </a:solidFill>
            <a:ln>
              <a:noFill/>
            </a:ln>
            <a:effectLst/>
          </p:spPr>
          <p:txBody>
            <a:bodyPr wrap="square" lIns="248694" tIns="186521" rIns="186521" bIns="186521" rtlCol="0" anchor="ctr">
              <a:noAutofit/>
            </a:bodyPr>
            <a:lstStyle/>
            <a:p>
              <a:pPr algn="ctr" fontAlgn="base">
                <a:lnSpc>
                  <a:spcPct val="90000"/>
                </a:lnSpc>
                <a:spcBef>
                  <a:spcPts val="816"/>
                </a:spcBef>
              </a:pPr>
              <a:r>
                <a:rPr lang="en-US" sz="2448" b="1" dirty="0">
                  <a:solidFill>
                    <a:srgbClr val="FFFFFF"/>
                  </a:solidFill>
                </a:rPr>
                <a:t>POST</a:t>
              </a:r>
              <a:br>
                <a:rPr lang="en-US" sz="2448" b="1" dirty="0">
                  <a:solidFill>
                    <a:srgbClr val="FFFFFF"/>
                  </a:solidFill>
                </a:rPr>
              </a:br>
              <a:r>
                <a:rPr lang="en-US" sz="2448" b="1" dirty="0">
                  <a:solidFill>
                    <a:srgbClr val="FFFFFF"/>
                  </a:solidFill>
                </a:rPr>
                <a:t>Implementation</a:t>
              </a:r>
              <a:endParaRPr lang="en-US" sz="2175" dirty="0">
                <a:solidFill>
                  <a:srgbClr val="FFFFFF"/>
                </a:solidFill>
              </a:endParaRPr>
            </a:p>
          </p:txBody>
        </p:sp>
        <p:sp>
          <p:nvSpPr>
            <p:cNvPr id="43" name="Rounded Rectangle 2"/>
            <p:cNvSpPr/>
            <p:nvPr/>
          </p:nvSpPr>
          <p:spPr>
            <a:xfrm>
              <a:off x="2452040" y="966954"/>
              <a:ext cx="6567590" cy="287486"/>
            </a:xfrm>
            <a:prstGeom prst="roundRect">
              <a:avLst/>
            </a:prstGeom>
            <a:solidFill>
              <a:schemeClr val="accent4">
                <a:lumMod val="75000"/>
              </a:schemeClr>
            </a:solidFill>
            <a:ln>
              <a:noFill/>
            </a:ln>
            <a:effectLst/>
          </p:spPr>
          <p:txBody>
            <a:bodyPr wrap="square" lIns="186521" tIns="139891" rIns="139891" bIns="139891" rtlCol="0" anchor="ctr">
              <a:noAutofit/>
            </a:bodyPr>
            <a:lstStyle/>
            <a:p>
              <a:pPr algn="ctr" fontAlgn="base">
                <a:lnSpc>
                  <a:spcPct val="90000"/>
                </a:lnSpc>
                <a:spcBef>
                  <a:spcPts val="612"/>
                </a:spcBef>
                <a:spcAft>
                  <a:spcPct val="0"/>
                </a:spcAft>
              </a:pPr>
              <a:r>
                <a:rPr lang="en-US" sz="2040" dirty="0">
                  <a:solidFill>
                    <a:srgbClr val="FFFFFF"/>
                  </a:solidFill>
                </a:rPr>
                <a:t>Unified management through integration of Dell &amp; Microsoft solutions</a:t>
              </a:r>
            </a:p>
          </p:txBody>
        </p:sp>
      </p:grpSp>
      <p:grpSp>
        <p:nvGrpSpPr>
          <p:cNvPr id="11" name="Group 10"/>
          <p:cNvGrpSpPr/>
          <p:nvPr/>
        </p:nvGrpSpPr>
        <p:grpSpPr>
          <a:xfrm>
            <a:off x="8024944" y="1776780"/>
            <a:ext cx="1899070" cy="2658646"/>
            <a:chOff x="7824367" y="1776780"/>
            <a:chExt cx="1899070" cy="2658646"/>
          </a:xfrm>
        </p:grpSpPr>
        <p:sp>
          <p:nvSpPr>
            <p:cNvPr id="39" name="TextBox 24"/>
            <p:cNvSpPr txBox="1"/>
            <p:nvPr/>
          </p:nvSpPr>
          <p:spPr>
            <a:xfrm>
              <a:off x="8318669" y="2740500"/>
              <a:ext cx="910466" cy="3416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rPr>
                <a:t>R830</a:t>
              </a:r>
              <a:endParaRPr lang="en-US" sz="1400"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45"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57307" y="3618207"/>
              <a:ext cx="1833191" cy="203697"/>
            </a:xfrm>
            <a:prstGeom prst="rect">
              <a:avLst/>
            </a:prstGeom>
            <a:ln>
              <a:noFill/>
            </a:ln>
          </p:spPr>
        </p:pic>
        <p:pic>
          <p:nvPicPr>
            <p:cNvPr id="4"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64345" y="4099988"/>
              <a:ext cx="1819115" cy="335438"/>
            </a:xfrm>
            <a:prstGeom prst="rect">
              <a:avLst/>
            </a:prstGeom>
            <a:ln>
              <a:noFill/>
            </a:ln>
          </p:spPr>
        </p:pic>
        <p:sp>
          <p:nvSpPr>
            <p:cNvPr id="49" name="TextBox 30"/>
            <p:cNvSpPr txBox="1"/>
            <p:nvPr/>
          </p:nvSpPr>
          <p:spPr>
            <a:xfrm>
              <a:off x="8129536" y="3839395"/>
              <a:ext cx="1288733"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SC9000</a:t>
              </a:r>
            </a:p>
          </p:txBody>
        </p:sp>
        <p:sp>
          <p:nvSpPr>
            <p:cNvPr id="53" name="TextBox 31"/>
            <p:cNvSpPr txBox="1"/>
            <p:nvPr/>
          </p:nvSpPr>
          <p:spPr>
            <a:xfrm>
              <a:off x="8035116" y="3365866"/>
              <a:ext cx="1477572"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S4080</a:t>
              </a:r>
            </a:p>
          </p:txBody>
        </p:sp>
        <p:sp>
          <p:nvSpPr>
            <p:cNvPr id="52" name="TextBox 27"/>
            <p:cNvSpPr txBox="1"/>
            <p:nvPr/>
          </p:nvSpPr>
          <p:spPr>
            <a:xfrm>
              <a:off x="7846773" y="1776780"/>
              <a:ext cx="1854258"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2"/>
                  </a:solidFill>
                </a:rPr>
                <a:t>MEDIUM-LARGE </a:t>
              </a:r>
            </a:p>
          </p:txBody>
        </p:sp>
        <p:sp>
          <p:nvSpPr>
            <p:cNvPr id="56" name="TextBox 35"/>
            <p:cNvSpPr txBox="1"/>
            <p:nvPr/>
          </p:nvSpPr>
          <p:spPr>
            <a:xfrm>
              <a:off x="7824367" y="2094466"/>
              <a:ext cx="1899070"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1">
                      <a:lumMod val="75000"/>
                    </a:schemeClr>
                  </a:solidFill>
                </a:rPr>
                <a:t>DB Consolidation </a:t>
              </a:r>
            </a:p>
          </p:txBody>
        </p:sp>
        <p:pic>
          <p:nvPicPr>
            <p:cNvPr id="8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64345" y="3038647"/>
              <a:ext cx="1823236" cy="34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3614974" y="1776780"/>
            <a:ext cx="1868136" cy="2658646"/>
            <a:chOff x="3614974" y="1776780"/>
            <a:chExt cx="1868136" cy="2658646"/>
          </a:xfrm>
        </p:grpSpPr>
        <p:sp>
          <p:nvSpPr>
            <p:cNvPr id="79" name="TextBox 25"/>
            <p:cNvSpPr txBox="1"/>
            <p:nvPr/>
          </p:nvSpPr>
          <p:spPr>
            <a:xfrm>
              <a:off x="3717046" y="1776780"/>
              <a:ext cx="1663993"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2"/>
                  </a:solidFill>
                </a:rPr>
                <a:t>SMALL</a:t>
              </a:r>
            </a:p>
          </p:txBody>
        </p:sp>
        <p:sp>
          <p:nvSpPr>
            <p:cNvPr id="80" name="TextBox 33"/>
            <p:cNvSpPr txBox="1"/>
            <p:nvPr/>
          </p:nvSpPr>
          <p:spPr>
            <a:xfrm>
              <a:off x="3751097" y="2094466"/>
              <a:ext cx="1595891"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1">
                      <a:lumMod val="75000"/>
                    </a:schemeClr>
                  </a:solidFill>
                </a:rPr>
                <a:t>DB Upgrade </a:t>
              </a:r>
            </a:p>
          </p:txBody>
        </p:sp>
        <p:sp>
          <p:nvSpPr>
            <p:cNvPr id="69" name="TextBox 36"/>
            <p:cNvSpPr txBox="1"/>
            <p:nvPr/>
          </p:nvSpPr>
          <p:spPr>
            <a:xfrm>
              <a:off x="3799565" y="2876817"/>
              <a:ext cx="1498955" cy="3416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rPr>
                <a:t>R430</a:t>
              </a:r>
            </a:p>
          </p:txBody>
        </p:sp>
        <p:sp>
          <p:nvSpPr>
            <p:cNvPr id="70" name="TextBox 37"/>
            <p:cNvSpPr txBox="1"/>
            <p:nvPr/>
          </p:nvSpPr>
          <p:spPr>
            <a:xfrm>
              <a:off x="4093809" y="3839395"/>
              <a:ext cx="910466"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SC4020</a:t>
              </a:r>
            </a:p>
          </p:txBody>
        </p:sp>
        <p:pic>
          <p:nvPicPr>
            <p:cNvPr id="73" name="Picture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14974" y="4090273"/>
              <a:ext cx="1868136" cy="345153"/>
            </a:xfrm>
            <a:prstGeom prst="rect">
              <a:avLst/>
            </a:prstGeom>
            <a:ln>
              <a:noFill/>
            </a:ln>
          </p:spPr>
        </p:pic>
        <p:pic>
          <p:nvPicPr>
            <p:cNvPr id="75" name="Picture 4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21990" y="3617045"/>
              <a:ext cx="1854105" cy="206021"/>
            </a:xfrm>
            <a:prstGeom prst="rect">
              <a:avLst/>
            </a:prstGeom>
            <a:ln>
              <a:noFill/>
            </a:ln>
          </p:spPr>
        </p:pic>
        <p:sp>
          <p:nvSpPr>
            <p:cNvPr id="76" name="TextBox 45"/>
            <p:cNvSpPr txBox="1"/>
            <p:nvPr/>
          </p:nvSpPr>
          <p:spPr>
            <a:xfrm>
              <a:off x="4093809" y="3365866"/>
              <a:ext cx="910466"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S4080</a:t>
              </a:r>
            </a:p>
          </p:txBody>
        </p:sp>
        <p:pic>
          <p:nvPicPr>
            <p:cNvPr id="89" name="Picture 110" descr="http://www.serverprothai.com/media/catalog/product/cache/20/image/9df78eab33525d08d6e5fb8d27136e95/d/e/dell-r420-f_1.jpg"/>
            <p:cNvPicPr>
              <a:picLocks noChangeAspect="1" noChangeArrowheads="1"/>
            </p:cNvPicPr>
            <p:nvPr/>
          </p:nvPicPr>
          <p:blipFill rotWithShape="1">
            <a:blip r:embed="rId12">
              <a:extLst>
                <a:ext uri="{28A0092B-C50C-407E-A947-70E740481C1C}">
                  <a14:useLocalDpi xmlns:a14="http://schemas.microsoft.com/office/drawing/2010/main" val="0"/>
                </a:ext>
              </a:extLst>
            </a:blip>
            <a:srcRect l="1340" t="40842" r="1010" b="50158"/>
            <a:stretch/>
          </p:blipFill>
          <p:spPr bwMode="auto">
            <a:xfrm>
              <a:off x="3621990" y="3182260"/>
              <a:ext cx="1815482" cy="167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5776975" y="1776780"/>
            <a:ext cx="1934202" cy="2658646"/>
            <a:chOff x="5714358" y="1776780"/>
            <a:chExt cx="1934202" cy="2658646"/>
          </a:xfrm>
        </p:grpSpPr>
        <p:sp>
          <p:nvSpPr>
            <p:cNvPr id="41" name="TextBox 25"/>
            <p:cNvSpPr txBox="1"/>
            <p:nvPr/>
          </p:nvSpPr>
          <p:spPr>
            <a:xfrm>
              <a:off x="5714358" y="1776780"/>
              <a:ext cx="1934202"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2"/>
                  </a:solidFill>
                </a:rPr>
                <a:t>SMALL-MEDIUM</a:t>
              </a:r>
            </a:p>
          </p:txBody>
        </p:sp>
        <p:sp>
          <p:nvSpPr>
            <p:cNvPr id="54" name="TextBox 33"/>
            <p:cNvSpPr txBox="1"/>
            <p:nvPr/>
          </p:nvSpPr>
          <p:spPr>
            <a:xfrm>
              <a:off x="5883513" y="2094466"/>
              <a:ext cx="1595891" cy="3139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1">
                      <a:lumMod val="75000"/>
                    </a:schemeClr>
                  </a:solidFill>
                </a:rPr>
                <a:t>DB Upgrade </a:t>
              </a:r>
            </a:p>
          </p:txBody>
        </p:sp>
        <p:sp>
          <p:nvSpPr>
            <p:cNvPr id="33" name="TextBox 36"/>
            <p:cNvSpPr txBox="1"/>
            <p:nvPr/>
          </p:nvSpPr>
          <p:spPr>
            <a:xfrm>
              <a:off x="5931981" y="2740500"/>
              <a:ext cx="1498955" cy="3416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rPr>
                <a:t>R730XD</a:t>
              </a:r>
            </a:p>
          </p:txBody>
        </p:sp>
        <p:sp>
          <p:nvSpPr>
            <p:cNvPr id="35" name="TextBox 37"/>
            <p:cNvSpPr txBox="1"/>
            <p:nvPr/>
          </p:nvSpPr>
          <p:spPr>
            <a:xfrm>
              <a:off x="6226225" y="3839395"/>
              <a:ext cx="910466"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SC4020</a:t>
              </a:r>
            </a:p>
          </p:txBody>
        </p:sp>
        <p:pic>
          <p:nvPicPr>
            <p:cNvPr id="55" name="Picture 3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47390" y="4090273"/>
              <a:ext cx="1868136" cy="345153"/>
            </a:xfrm>
            <a:prstGeom prst="rect">
              <a:avLst/>
            </a:prstGeom>
            <a:ln>
              <a:noFill/>
            </a:ln>
          </p:spPr>
        </p:pic>
        <p:pic>
          <p:nvPicPr>
            <p:cNvPr id="59" name="Picture 4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54406" y="3617045"/>
              <a:ext cx="1854105" cy="206021"/>
            </a:xfrm>
            <a:prstGeom prst="rect">
              <a:avLst/>
            </a:prstGeom>
            <a:ln>
              <a:noFill/>
            </a:ln>
          </p:spPr>
        </p:pic>
        <p:sp>
          <p:nvSpPr>
            <p:cNvPr id="60" name="TextBox 45"/>
            <p:cNvSpPr txBox="1"/>
            <p:nvPr/>
          </p:nvSpPr>
          <p:spPr>
            <a:xfrm>
              <a:off x="6226225" y="3365866"/>
              <a:ext cx="910466" cy="286232"/>
            </a:xfrm>
            <a:prstGeom prst="rect">
              <a:avLst/>
            </a:prstGeom>
            <a:noFill/>
            <a:ln>
              <a:noFill/>
            </a:ln>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S4080</a:t>
              </a:r>
            </a:p>
          </p:txBody>
        </p:sp>
        <p:pic>
          <p:nvPicPr>
            <p:cNvPr id="90" name="Picture 2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60712" y="3036734"/>
              <a:ext cx="1815810" cy="329434"/>
            </a:xfrm>
            <a:prstGeom prst="rect">
              <a:avLst/>
            </a:prstGeom>
            <a:ln>
              <a:noFill/>
            </a:ln>
          </p:spPr>
        </p:pic>
      </p:grpSp>
      <p:grpSp>
        <p:nvGrpSpPr>
          <p:cNvPr id="21" name="Group 20"/>
          <p:cNvGrpSpPr/>
          <p:nvPr/>
        </p:nvGrpSpPr>
        <p:grpSpPr>
          <a:xfrm>
            <a:off x="9939293" y="1776780"/>
            <a:ext cx="2354106" cy="2658646"/>
            <a:chOff x="9667547" y="1776780"/>
            <a:chExt cx="2354106" cy="2658646"/>
          </a:xfrm>
        </p:grpSpPr>
        <p:pic>
          <p:nvPicPr>
            <p:cNvPr id="67" name="Picture 6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38903" y="4101408"/>
              <a:ext cx="1811395" cy="334018"/>
            </a:xfrm>
            <a:prstGeom prst="rect">
              <a:avLst/>
            </a:prstGeom>
          </p:spPr>
        </p:pic>
        <p:sp>
          <p:nvSpPr>
            <p:cNvPr id="71" name="TextBox 24"/>
            <p:cNvSpPr txBox="1"/>
            <p:nvPr/>
          </p:nvSpPr>
          <p:spPr>
            <a:xfrm>
              <a:off x="10389367" y="2432341"/>
              <a:ext cx="910466" cy="341632"/>
            </a:xfrm>
            <a:prstGeom prst="rect">
              <a:avLst/>
            </a:prstGeom>
            <a:noFill/>
          </p:spPr>
          <p:txBody>
            <a:bodyPr wrap="square" rtlCol="0">
              <a:spAutoFit/>
            </a:bodyPr>
            <a:lstStyle/>
            <a:p>
              <a:pPr algn="ctr" fontAlgn="base">
                <a:lnSpc>
                  <a:spcPct val="90000"/>
                </a:lnSpc>
                <a:spcBef>
                  <a:spcPts val="612"/>
                </a:spcBef>
                <a:spcAft>
                  <a:spcPct val="0"/>
                </a:spcAft>
                <a:buClr>
                  <a:srgbClr val="0085C3"/>
                </a:buClr>
              </a:pPr>
              <a:r>
                <a:rPr lang="en-US"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rPr>
                <a:t>R930</a:t>
              </a:r>
              <a:endParaRPr lang="en-US" sz="1400" b="1"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72"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28005" y="3618207"/>
              <a:ext cx="1833191" cy="203697"/>
            </a:xfrm>
            <a:prstGeom prst="rect">
              <a:avLst/>
            </a:prstGeom>
          </p:spPr>
        </p:pic>
        <p:sp>
          <p:nvSpPr>
            <p:cNvPr id="77" name="TextBox 31"/>
            <p:cNvSpPr txBox="1"/>
            <p:nvPr/>
          </p:nvSpPr>
          <p:spPr>
            <a:xfrm>
              <a:off x="10105814" y="3365866"/>
              <a:ext cx="1477572" cy="286232"/>
            </a:xfrm>
            <a:prstGeom prst="rect">
              <a:avLst/>
            </a:prstGeom>
            <a:noFill/>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S4080</a:t>
              </a:r>
            </a:p>
          </p:txBody>
        </p:sp>
        <p:sp>
          <p:nvSpPr>
            <p:cNvPr id="78" name="TextBox 30"/>
            <p:cNvSpPr txBox="1"/>
            <p:nvPr/>
          </p:nvSpPr>
          <p:spPr>
            <a:xfrm>
              <a:off x="10200233" y="3839395"/>
              <a:ext cx="1288734" cy="286232"/>
            </a:xfrm>
            <a:prstGeom prst="rect">
              <a:avLst/>
            </a:prstGeom>
            <a:noFill/>
          </p:spPr>
          <p:txBody>
            <a:bodyPr wrap="square" rtlCol="0">
              <a:spAutoFit/>
            </a:bodyPr>
            <a:lstStyle/>
            <a:p>
              <a:pPr algn="ctr" fontAlgn="base">
                <a:lnSpc>
                  <a:spcPct val="90000"/>
                </a:lnSpc>
                <a:spcBef>
                  <a:spcPts val="612"/>
                </a:spcBef>
                <a:spcAft>
                  <a:spcPct val="0"/>
                </a:spcAft>
                <a:buClr>
                  <a:srgbClr val="0085C3"/>
                </a:buClr>
              </a:pPr>
              <a:r>
                <a:rPr lang="en-US" sz="1400" b="1" dirty="0">
                  <a:solidFill>
                    <a:srgbClr val="444444"/>
                  </a:solidFill>
                </a:rPr>
                <a:t>SC9000</a:t>
              </a:r>
            </a:p>
          </p:txBody>
        </p:sp>
        <p:sp>
          <p:nvSpPr>
            <p:cNvPr id="58" name="TextBox 57"/>
            <p:cNvSpPr txBox="1"/>
            <p:nvPr/>
          </p:nvSpPr>
          <p:spPr>
            <a:xfrm>
              <a:off x="10200233" y="1776780"/>
              <a:ext cx="1288734" cy="313932"/>
            </a:xfrm>
            <a:prstGeom prst="rect">
              <a:avLst/>
            </a:prstGeom>
            <a:noFill/>
          </p:spPr>
          <p:txBody>
            <a:bodyPr wrap="square" rtlCol="0">
              <a:spAutoFit/>
            </a:bodyPr>
            <a:lstStyle/>
            <a:p>
              <a:pPr algn="ctr" fontAlgn="base">
                <a:lnSpc>
                  <a:spcPct val="90000"/>
                </a:lnSpc>
                <a:spcBef>
                  <a:spcPts val="612"/>
                </a:spcBef>
                <a:spcAft>
                  <a:spcPct val="0"/>
                </a:spcAft>
                <a:buClr>
                  <a:srgbClr val="0085C3"/>
                </a:buClr>
              </a:pPr>
              <a:r>
                <a:rPr lang="en-US" sz="1600" b="1" dirty="0">
                  <a:solidFill>
                    <a:schemeClr val="bg2"/>
                  </a:solidFill>
                </a:rPr>
                <a:t>LARGE</a:t>
              </a:r>
            </a:p>
          </p:txBody>
        </p:sp>
        <p:sp>
          <p:nvSpPr>
            <p:cNvPr id="7" name="Rectangle 6"/>
            <p:cNvSpPr/>
            <p:nvPr/>
          </p:nvSpPr>
          <p:spPr>
            <a:xfrm>
              <a:off x="9667547" y="2080616"/>
              <a:ext cx="2354106" cy="313932"/>
            </a:xfrm>
            <a:prstGeom prst="rect">
              <a:avLst/>
            </a:prstGeom>
          </p:spPr>
          <p:txBody>
            <a:bodyPr wrap="none">
              <a:spAutoFit/>
            </a:bodyPr>
            <a:lstStyle/>
            <a:p>
              <a:pPr algn="ctr" fontAlgn="base">
                <a:lnSpc>
                  <a:spcPct val="90000"/>
                </a:lnSpc>
                <a:spcBef>
                  <a:spcPts val="612"/>
                </a:spcBef>
                <a:spcAft>
                  <a:spcPct val="0"/>
                </a:spcAft>
                <a:buClr>
                  <a:srgbClr val="0085C3"/>
                </a:buClr>
              </a:pPr>
              <a:r>
                <a:rPr lang="en-US" sz="1600" b="1" dirty="0">
                  <a:solidFill>
                    <a:schemeClr val="bg1">
                      <a:lumMod val="75000"/>
                    </a:schemeClr>
                  </a:solidFill>
                </a:rPr>
                <a:t>In-Memory/Analytics </a:t>
              </a:r>
            </a:p>
          </p:txBody>
        </p:sp>
        <p:pic>
          <p:nvPicPr>
            <p:cNvPr id="91"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930666" y="2707708"/>
              <a:ext cx="1805984" cy="67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1782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222383"/>
            <a:ext cx="12192000" cy="1237262"/>
          </a:xfrm>
        </p:spPr>
        <p:txBody>
          <a:bodyPr/>
          <a:lstStyle/>
          <a:p>
            <a:r>
              <a:rPr lang="en-US" sz="4800" dirty="0"/>
              <a:t>OpenManage and System Center                    </a:t>
            </a:r>
            <a:r>
              <a:rPr lang="en-US" sz="2800" dirty="0"/>
              <a:t>Transform IT management so you spend less time maintaining, more time innovating</a:t>
            </a:r>
          </a:p>
        </p:txBody>
      </p:sp>
      <p:sp>
        <p:nvSpPr>
          <p:cNvPr id="9" name="Rectangle 8" hidden="1"/>
          <p:cNvSpPr/>
          <p:nvPr/>
        </p:nvSpPr>
        <p:spPr bwMode="auto">
          <a:xfrm>
            <a:off x="6446838" y="4169690"/>
            <a:ext cx="5787640" cy="2614030"/>
          </a:xfrm>
          <a:prstGeom prst="rect">
            <a:avLst/>
          </a:prstGeom>
          <a:noFill/>
          <a:ln w="762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6" name="TextBox 105"/>
          <p:cNvSpPr txBox="1"/>
          <p:nvPr/>
        </p:nvSpPr>
        <p:spPr>
          <a:xfrm>
            <a:off x="6646071" y="6697662"/>
            <a:ext cx="3132995" cy="244682"/>
          </a:xfrm>
          <a:prstGeom prst="rect">
            <a:avLst/>
          </a:prstGeom>
          <a:noFill/>
        </p:spPr>
        <p:txBody>
          <a:bodyPr wrap="square" rtlCol="0">
            <a:spAutoFit/>
          </a:bodyPr>
          <a:lstStyle/>
          <a:p>
            <a:pPr algn="r">
              <a:lnSpc>
                <a:spcPct val="90000"/>
              </a:lnSpc>
              <a:spcBef>
                <a:spcPts val="100"/>
              </a:spcBef>
              <a:spcAft>
                <a:spcPts val="100"/>
              </a:spcAft>
              <a:buClr>
                <a:srgbClr val="0085C3"/>
              </a:buClr>
            </a:pPr>
            <a:r>
              <a:rPr lang="en-US" sz="1100" b="1" dirty="0"/>
              <a:t>Results from 3</a:t>
            </a:r>
            <a:r>
              <a:rPr lang="en-US" sz="1100" b="1" baseline="30000" dirty="0"/>
              <a:t>rd</a:t>
            </a:r>
            <a:r>
              <a:rPr lang="en-US" sz="1100" b="1" dirty="0"/>
              <a:t> party competitive tests*  </a:t>
            </a:r>
          </a:p>
        </p:txBody>
      </p:sp>
      <p:pic>
        <p:nvPicPr>
          <p:cNvPr id="10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99637" y="6469062"/>
            <a:ext cx="2238588" cy="36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Rectangle 107"/>
          <p:cNvSpPr/>
          <p:nvPr/>
        </p:nvSpPr>
        <p:spPr bwMode="auto">
          <a:xfrm>
            <a:off x="11565141" y="6495233"/>
            <a:ext cx="451206" cy="103487"/>
          </a:xfrm>
          <a:prstGeom prst="rect">
            <a:avLst/>
          </a:prstGeom>
          <a:solidFill>
            <a:schemeClr val="accent3">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TextBox 10"/>
          <p:cNvSpPr txBox="1"/>
          <p:nvPr/>
        </p:nvSpPr>
        <p:spPr>
          <a:xfrm>
            <a:off x="11356943" y="6370280"/>
            <a:ext cx="957294" cy="378565"/>
          </a:xfrm>
          <a:prstGeom prst="rect">
            <a:avLst/>
          </a:prstGeom>
          <a:noFill/>
        </p:spPr>
        <p:txBody>
          <a:bodyPr wrap="square" lIns="182880" tIns="146304" rIns="182880" bIns="146304" rtlCol="0">
            <a:spAutoFit/>
          </a:bodyPr>
          <a:lstStyle/>
          <a:p>
            <a:pPr>
              <a:lnSpc>
                <a:spcPct val="90000"/>
              </a:lnSpc>
              <a:spcAft>
                <a:spcPts val="600"/>
              </a:spcAft>
            </a:pPr>
            <a:r>
              <a:rPr lang="en-US" sz="600" dirty="0"/>
              <a:t>October 2015</a:t>
            </a:r>
          </a:p>
        </p:txBody>
      </p:sp>
      <p:grpSp>
        <p:nvGrpSpPr>
          <p:cNvPr id="7" name="Group 6"/>
          <p:cNvGrpSpPr/>
          <p:nvPr/>
        </p:nvGrpSpPr>
        <p:grpSpPr>
          <a:xfrm>
            <a:off x="385126" y="1688245"/>
            <a:ext cx="6899911" cy="4552217"/>
            <a:chOff x="385126" y="1688245"/>
            <a:chExt cx="6899911" cy="4552217"/>
          </a:xfrm>
        </p:grpSpPr>
        <p:sp>
          <p:nvSpPr>
            <p:cNvPr id="6" name="Rectangle 5"/>
            <p:cNvSpPr/>
            <p:nvPr/>
          </p:nvSpPr>
          <p:spPr bwMode="auto">
            <a:xfrm>
              <a:off x="385126" y="1688245"/>
              <a:ext cx="6899911" cy="4552217"/>
            </a:xfrm>
            <a:prstGeom prst="rect">
              <a:avLst/>
            </a:prstGeom>
            <a:solidFill>
              <a:schemeClr val="tx1"/>
            </a:solidFill>
            <a:ln w="76200">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047" y="1936275"/>
              <a:ext cx="5183542" cy="1814240"/>
            </a:xfrm>
            <a:prstGeom prst="rect">
              <a:avLst/>
            </a:prstGeom>
            <a:effectLst>
              <a:reflection blurRad="6350" stA="52000" endA="300" endPos="21000" dir="5400000" sy="-100000" algn="bl" rotWithShape="0"/>
            </a:effectLst>
          </p:spPr>
        </p:pic>
        <p:grpSp>
          <p:nvGrpSpPr>
            <p:cNvPr id="5" name="Group 4"/>
            <p:cNvGrpSpPr/>
            <p:nvPr/>
          </p:nvGrpSpPr>
          <p:grpSpPr>
            <a:xfrm>
              <a:off x="434504" y="4211196"/>
              <a:ext cx="6805881" cy="1981200"/>
              <a:chOff x="434504" y="4211196"/>
              <a:chExt cx="6805881" cy="1981200"/>
            </a:xfrm>
          </p:grpSpPr>
          <p:sp>
            <p:nvSpPr>
              <p:cNvPr id="3" name="Rectangle 2"/>
              <p:cNvSpPr/>
              <p:nvPr/>
            </p:nvSpPr>
            <p:spPr bwMode="auto">
              <a:xfrm>
                <a:off x="3848794" y="4211196"/>
                <a:ext cx="3391591" cy="1981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41" name="Rectangle 40"/>
              <p:cNvSpPr/>
              <p:nvPr/>
            </p:nvSpPr>
            <p:spPr bwMode="auto">
              <a:xfrm>
                <a:off x="434504" y="4211196"/>
                <a:ext cx="3414289" cy="198120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grpSp>
        <p:sp>
          <p:nvSpPr>
            <p:cNvPr id="4" name="TextBox 3"/>
            <p:cNvSpPr txBox="1"/>
            <p:nvPr/>
          </p:nvSpPr>
          <p:spPr>
            <a:xfrm>
              <a:off x="434504" y="4359204"/>
              <a:ext cx="3463667" cy="1600438"/>
            </a:xfrm>
            <a:prstGeom prst="rect">
              <a:avLst/>
            </a:prstGeom>
            <a:noFill/>
          </p:spPr>
          <p:txBody>
            <a:bodyPr wrap="square" lIns="182880" tIns="146304" rIns="91440" bIns="146304" rtlCol="0">
              <a:spAutoFit/>
            </a:bodyPr>
            <a:lstStyle/>
            <a:p>
              <a:pPr>
                <a:lnSpc>
                  <a:spcPct val="90000"/>
                </a:lnSpc>
                <a:spcAft>
                  <a:spcPts val="1200"/>
                </a:spcAft>
              </a:pPr>
              <a:r>
                <a:rPr lang="en-US"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Simplified, Unified </a:t>
              </a:r>
              <a:r>
                <a:rPr lang="en-US" dirty="0" err="1">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Mgt</a:t>
              </a:r>
              <a:r>
                <a:rPr lang="en-US"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 for:  </a:t>
              </a:r>
            </a:p>
            <a:p>
              <a:pPr marL="174625" indent="-174625">
                <a:lnSpc>
                  <a:spcPct val="90000"/>
                </a:lnSpc>
                <a:spcAft>
                  <a:spcPts val="600"/>
                </a:spcAft>
                <a:buFont typeface="Arial" panose="020B0604020202020204" pitchFamily="34" charset="0"/>
                <a:buChar char="•"/>
              </a:pPr>
              <a:r>
                <a:rPr lang="en-US" dirty="0">
                  <a:solidFill>
                    <a:schemeClr val="accent6">
                      <a:lumMod val="50000"/>
                    </a:schemeClr>
                  </a:solidFill>
                </a:rPr>
                <a:t>Applications incl. SQL Server </a:t>
              </a:r>
            </a:p>
            <a:p>
              <a:pPr marL="174625" indent="-174625">
                <a:lnSpc>
                  <a:spcPct val="90000"/>
                </a:lnSpc>
                <a:spcAft>
                  <a:spcPts val="600"/>
                </a:spcAft>
                <a:buFont typeface="Arial" panose="020B0604020202020204" pitchFamily="34" charset="0"/>
                <a:buChar char="•"/>
              </a:pPr>
              <a:r>
                <a:rPr lang="en-US" dirty="0">
                  <a:solidFill>
                    <a:schemeClr val="accent6">
                      <a:lumMod val="50000"/>
                    </a:schemeClr>
                  </a:solidFill>
                </a:rPr>
                <a:t>Windows Server &amp; Hyper-V </a:t>
              </a:r>
            </a:p>
            <a:p>
              <a:pPr marL="174625" indent="-174625">
                <a:lnSpc>
                  <a:spcPct val="90000"/>
                </a:lnSpc>
                <a:spcAft>
                  <a:spcPts val="600"/>
                </a:spcAft>
                <a:buFont typeface="Arial" panose="020B0604020202020204" pitchFamily="34" charset="0"/>
                <a:buChar char="•"/>
              </a:pPr>
              <a:r>
                <a:rPr lang="en-US" dirty="0">
                  <a:solidFill>
                    <a:schemeClr val="accent6">
                      <a:lumMod val="50000"/>
                    </a:schemeClr>
                  </a:solidFill>
                </a:rPr>
                <a:t>PowerEdge Servers</a:t>
              </a:r>
            </a:p>
          </p:txBody>
        </p:sp>
        <p:sp>
          <p:nvSpPr>
            <p:cNvPr id="10" name="TextBox 9"/>
            <p:cNvSpPr txBox="1"/>
            <p:nvPr/>
          </p:nvSpPr>
          <p:spPr>
            <a:xfrm>
              <a:off x="3848793" y="4360810"/>
              <a:ext cx="3387657" cy="1791260"/>
            </a:xfrm>
            <a:prstGeom prst="rect">
              <a:avLst/>
            </a:prstGeom>
            <a:noFill/>
          </p:spPr>
          <p:txBody>
            <a:bodyPr wrap="square" lIns="182880" tIns="146304" rIns="182880" bIns="146304" rtlCol="0">
              <a:spAutoFit/>
            </a:bodyPr>
            <a:lstStyle/>
            <a:p>
              <a:pPr>
                <a:lnSpc>
                  <a:spcPct val="90000"/>
                </a:lnSpc>
                <a:spcAft>
                  <a:spcPts val="600"/>
                </a:spcAft>
              </a:pPr>
              <a:r>
                <a:rPr lang="en-US" dirty="0">
                  <a:latin typeface="Segoe UI Black" panose="020B0A02040204020203" pitchFamily="34" charset="0"/>
                  <a:ea typeface="Segoe UI Black" panose="020B0A02040204020203" pitchFamily="34" charset="0"/>
                  <a:cs typeface="Segoe UI Black" panose="020B0A02040204020203" pitchFamily="34" charset="0"/>
                </a:rPr>
                <a:t>OpenManage Integration </a:t>
              </a:r>
              <a:r>
                <a:rPr lang="en-US" b="1" dirty="0">
                  <a:latin typeface="Segoe UI Black" panose="020B0A02040204020203" pitchFamily="34" charset="0"/>
                  <a:ea typeface="Segoe UI Black" panose="020B0A02040204020203" pitchFamily="34" charset="0"/>
                  <a:cs typeface="Segoe UI Black" panose="020B0A02040204020203" pitchFamily="34" charset="0"/>
                </a:rPr>
                <a:t>Suite</a:t>
              </a:r>
              <a:r>
                <a:rPr lang="en-US" b="1" dirty="0"/>
                <a:t> </a:t>
              </a:r>
              <a:r>
                <a:rPr lang="en-US" dirty="0"/>
                <a:t>for Microsoft System Center enables management of </a:t>
              </a:r>
              <a:r>
                <a:rPr lang="en-US" b="1" dirty="0">
                  <a:latin typeface="Segoe UI Black" panose="020B0A02040204020203" pitchFamily="34" charset="0"/>
                  <a:ea typeface="Segoe UI Black" panose="020B0A02040204020203" pitchFamily="34" charset="0"/>
                  <a:cs typeface="Segoe UI Black" panose="020B0A02040204020203" pitchFamily="34" charset="0"/>
                </a:rPr>
                <a:t>Dell EMC hardware directly</a:t>
              </a:r>
              <a:r>
                <a:rPr lang="en-US" b="1" dirty="0"/>
                <a:t> </a:t>
              </a:r>
              <a:r>
                <a:rPr lang="en-US" dirty="0"/>
                <a:t>through the System Center console</a:t>
              </a:r>
            </a:p>
          </p:txBody>
        </p:sp>
      </p:grpSp>
      <p:grpSp>
        <p:nvGrpSpPr>
          <p:cNvPr id="8" name="Group 7"/>
          <p:cNvGrpSpPr/>
          <p:nvPr/>
        </p:nvGrpSpPr>
        <p:grpSpPr>
          <a:xfrm>
            <a:off x="7678292" y="1691882"/>
            <a:ext cx="4348140" cy="4528274"/>
            <a:chOff x="7658793" y="1671575"/>
            <a:chExt cx="4387138" cy="4568887"/>
          </a:xfrm>
        </p:grpSpPr>
        <p:pic>
          <p:nvPicPr>
            <p:cNvPr id="12" name="Picture 11" descr="virtualization-background-darkblue_v2-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58793" y="1671575"/>
              <a:ext cx="4387138" cy="4568887"/>
            </a:xfrm>
            <a:prstGeom prst="rect">
              <a:avLst/>
            </a:prstGeom>
          </p:spPr>
        </p:pic>
        <p:pic>
          <p:nvPicPr>
            <p:cNvPr id="13" name="Picture 12" descr="stopwatch-01.png"/>
            <p:cNvPicPr>
              <a:picLocks noChangeAspect="1"/>
            </p:cNvPicPr>
            <p:nvPr/>
          </p:nvPicPr>
          <p:blipFill>
            <a:blip r:embed="rId6" cstate="email">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tretch>
              <a:fillRect/>
            </a:stretch>
          </p:blipFill>
          <p:spPr>
            <a:xfrm>
              <a:off x="8864666" y="2874186"/>
              <a:ext cx="914400" cy="927876"/>
            </a:xfrm>
            <a:prstGeom prst="rect">
              <a:avLst/>
            </a:prstGeom>
            <a:noFill/>
          </p:spPr>
        </p:pic>
        <p:sp>
          <p:nvSpPr>
            <p:cNvPr id="15" name="TextBox 14"/>
            <p:cNvSpPr txBox="1"/>
            <p:nvPr/>
          </p:nvSpPr>
          <p:spPr>
            <a:xfrm>
              <a:off x="9984091" y="1823338"/>
              <a:ext cx="2061840" cy="535531"/>
            </a:xfrm>
            <a:prstGeom prst="rect">
              <a:avLst/>
            </a:prstGeom>
            <a:noFill/>
          </p:spPr>
          <p:txBody>
            <a:bodyPr wrap="square" rtlCol="0">
              <a:spAutoFit/>
            </a:bodyPr>
            <a:lstStyle/>
            <a:p>
              <a:pPr algn="ctr">
                <a:lnSpc>
                  <a:spcPct val="90000"/>
                </a:lnSpc>
                <a:spcBef>
                  <a:spcPts val="600"/>
                </a:spcBef>
                <a:spcAft>
                  <a:spcPts val="0"/>
                </a:spcAft>
                <a:buClr>
                  <a:srgbClr val="0085C3"/>
                </a:buClr>
              </a:pPr>
              <a:r>
                <a:rPr lang="en-US" b="1" dirty="0">
                  <a:solidFill>
                    <a:srgbClr val="FFFFFF"/>
                  </a:solidFill>
                </a:rPr>
                <a:t>Faster</a:t>
              </a:r>
              <a:r>
                <a:rPr lang="en-US" sz="1400" b="1" dirty="0">
                  <a:solidFill>
                    <a:srgbClr val="FFFFFF"/>
                  </a:solidFill>
                </a:rPr>
                <a:t>               </a:t>
              </a:r>
              <a:r>
                <a:rPr lang="en-US" sz="1400" b="1" dirty="0">
                  <a:solidFill>
                    <a:schemeClr val="accent2">
                      <a:lumMod val="40000"/>
                      <a:lumOff val="60000"/>
                    </a:schemeClr>
                  </a:solidFill>
                </a:rPr>
                <a:t>firmware</a:t>
              </a:r>
              <a:r>
                <a:rPr lang="en-US" sz="1400" b="1" dirty="0">
                  <a:solidFill>
                    <a:srgbClr val="FFFFFF"/>
                  </a:solidFill>
                </a:rPr>
                <a:t> updates   </a:t>
              </a:r>
            </a:p>
          </p:txBody>
        </p:sp>
        <p:grpSp>
          <p:nvGrpSpPr>
            <p:cNvPr id="83" name="Group 82"/>
            <p:cNvGrpSpPr/>
            <p:nvPr/>
          </p:nvGrpSpPr>
          <p:grpSpPr>
            <a:xfrm>
              <a:off x="8956951" y="5266798"/>
              <a:ext cx="623140" cy="619144"/>
              <a:chOff x="2947988" y="3833813"/>
              <a:chExt cx="508000" cy="615950"/>
            </a:xfrm>
            <a:solidFill>
              <a:schemeClr val="tx2"/>
            </a:solidFill>
          </p:grpSpPr>
          <p:sp>
            <p:nvSpPr>
              <p:cNvPr id="84" name="Freeform 24"/>
              <p:cNvSpPr>
                <a:spLocks/>
              </p:cNvSpPr>
              <p:nvPr/>
            </p:nvSpPr>
            <p:spPr bwMode="auto">
              <a:xfrm>
                <a:off x="2947988" y="3833813"/>
                <a:ext cx="242888" cy="265112"/>
              </a:xfrm>
              <a:custGeom>
                <a:avLst/>
                <a:gdLst>
                  <a:gd name="T0" fmla="*/ 33 w 129"/>
                  <a:gd name="T1" fmla="*/ 92 h 141"/>
                  <a:gd name="T2" fmla="*/ 72 w 129"/>
                  <a:gd name="T3" fmla="*/ 109 h 141"/>
                  <a:gd name="T4" fmla="*/ 79 w 129"/>
                  <a:gd name="T5" fmla="*/ 117 h 141"/>
                  <a:gd name="T6" fmla="*/ 79 w 129"/>
                  <a:gd name="T7" fmla="*/ 117 h 141"/>
                  <a:gd name="T8" fmla="*/ 97 w 129"/>
                  <a:gd name="T9" fmla="*/ 141 h 141"/>
                  <a:gd name="T10" fmla="*/ 114 w 129"/>
                  <a:gd name="T11" fmla="*/ 121 h 141"/>
                  <a:gd name="T12" fmla="*/ 129 w 129"/>
                  <a:gd name="T13" fmla="*/ 117 h 141"/>
                  <a:gd name="T14" fmla="*/ 119 w 129"/>
                  <a:gd name="T15" fmla="*/ 105 h 141"/>
                  <a:gd name="T16" fmla="*/ 110 w 129"/>
                  <a:gd name="T17" fmla="*/ 93 h 141"/>
                  <a:gd name="T18" fmla="*/ 102 w 129"/>
                  <a:gd name="T19" fmla="*/ 83 h 141"/>
                  <a:gd name="T20" fmla="*/ 93 w 129"/>
                  <a:gd name="T21" fmla="*/ 67 h 141"/>
                  <a:gd name="T22" fmla="*/ 97 w 129"/>
                  <a:gd name="T23" fmla="*/ 36 h 141"/>
                  <a:gd name="T24" fmla="*/ 45 w 129"/>
                  <a:gd name="T25" fmla="*/ 2 h 141"/>
                  <a:gd name="T26" fmla="*/ 64 w 129"/>
                  <a:gd name="T27" fmla="*/ 34 h 141"/>
                  <a:gd name="T28" fmla="*/ 55 w 129"/>
                  <a:gd name="T29" fmla="*/ 56 h 141"/>
                  <a:gd name="T30" fmla="*/ 31 w 129"/>
                  <a:gd name="T31" fmla="*/ 56 h 141"/>
                  <a:gd name="T32" fmla="*/ 12 w 129"/>
                  <a:gd name="T33" fmla="*/ 25 h 141"/>
                  <a:gd name="T34" fmla="*/ 2 w 129"/>
                  <a:gd name="T35" fmla="*/ 60 h 141"/>
                  <a:gd name="T36" fmla="*/ 33 w 129"/>
                  <a:gd name="T37" fmla="*/ 9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41">
                    <a:moveTo>
                      <a:pt x="33" y="92"/>
                    </a:moveTo>
                    <a:cubicBezTo>
                      <a:pt x="61" y="94"/>
                      <a:pt x="59" y="93"/>
                      <a:pt x="72" y="109"/>
                    </a:cubicBezTo>
                    <a:cubicBezTo>
                      <a:pt x="79" y="117"/>
                      <a:pt x="79" y="117"/>
                      <a:pt x="79" y="117"/>
                    </a:cubicBezTo>
                    <a:cubicBezTo>
                      <a:pt x="79" y="117"/>
                      <a:pt x="79" y="117"/>
                      <a:pt x="79" y="117"/>
                    </a:cubicBezTo>
                    <a:cubicBezTo>
                      <a:pt x="97" y="141"/>
                      <a:pt x="97" y="141"/>
                      <a:pt x="97" y="141"/>
                    </a:cubicBezTo>
                    <a:cubicBezTo>
                      <a:pt x="102" y="132"/>
                      <a:pt x="109" y="124"/>
                      <a:pt x="114" y="121"/>
                    </a:cubicBezTo>
                    <a:cubicBezTo>
                      <a:pt x="119" y="118"/>
                      <a:pt x="124" y="117"/>
                      <a:pt x="129" y="117"/>
                    </a:cubicBezTo>
                    <a:cubicBezTo>
                      <a:pt x="119" y="105"/>
                      <a:pt x="119" y="105"/>
                      <a:pt x="119" y="105"/>
                    </a:cubicBezTo>
                    <a:cubicBezTo>
                      <a:pt x="110" y="93"/>
                      <a:pt x="110" y="93"/>
                      <a:pt x="110" y="93"/>
                    </a:cubicBezTo>
                    <a:cubicBezTo>
                      <a:pt x="102" y="83"/>
                      <a:pt x="102" y="83"/>
                      <a:pt x="102" y="83"/>
                    </a:cubicBezTo>
                    <a:cubicBezTo>
                      <a:pt x="102" y="83"/>
                      <a:pt x="93" y="70"/>
                      <a:pt x="93" y="67"/>
                    </a:cubicBezTo>
                    <a:cubicBezTo>
                      <a:pt x="92" y="57"/>
                      <a:pt x="99" y="50"/>
                      <a:pt x="97" y="36"/>
                    </a:cubicBezTo>
                    <a:cubicBezTo>
                      <a:pt x="95" y="16"/>
                      <a:pt x="72" y="0"/>
                      <a:pt x="45" y="2"/>
                    </a:cubicBezTo>
                    <a:cubicBezTo>
                      <a:pt x="64" y="34"/>
                      <a:pt x="64" y="34"/>
                      <a:pt x="64" y="34"/>
                    </a:cubicBezTo>
                    <a:cubicBezTo>
                      <a:pt x="55" y="56"/>
                      <a:pt x="55" y="56"/>
                      <a:pt x="55" y="56"/>
                    </a:cubicBezTo>
                    <a:cubicBezTo>
                      <a:pt x="31" y="56"/>
                      <a:pt x="31" y="56"/>
                      <a:pt x="31" y="56"/>
                    </a:cubicBezTo>
                    <a:cubicBezTo>
                      <a:pt x="12" y="25"/>
                      <a:pt x="12" y="25"/>
                      <a:pt x="12" y="25"/>
                    </a:cubicBezTo>
                    <a:cubicBezTo>
                      <a:pt x="5" y="35"/>
                      <a:pt x="0" y="45"/>
                      <a:pt x="2" y="60"/>
                    </a:cubicBezTo>
                    <a:cubicBezTo>
                      <a:pt x="4" y="77"/>
                      <a:pt x="17" y="90"/>
                      <a:pt x="33"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86" name="Freeform 25"/>
              <p:cNvSpPr>
                <a:spLocks noEditPoints="1"/>
              </p:cNvSpPr>
              <p:nvPr/>
            </p:nvSpPr>
            <p:spPr bwMode="auto">
              <a:xfrm>
                <a:off x="3240088" y="4186238"/>
                <a:ext cx="215900" cy="242887"/>
              </a:xfrm>
              <a:custGeom>
                <a:avLst/>
                <a:gdLst>
                  <a:gd name="T0" fmla="*/ 83 w 115"/>
                  <a:gd name="T1" fmla="*/ 50 h 129"/>
                  <a:gd name="T2" fmla="*/ 79 w 115"/>
                  <a:gd name="T3" fmla="*/ 49 h 129"/>
                  <a:gd name="T4" fmla="*/ 58 w 115"/>
                  <a:gd name="T5" fmla="*/ 34 h 129"/>
                  <a:gd name="T6" fmla="*/ 31 w 115"/>
                  <a:gd name="T7" fmla="*/ 0 h 129"/>
                  <a:gd name="T8" fmla="*/ 9 w 115"/>
                  <a:gd name="T9" fmla="*/ 20 h 129"/>
                  <a:gd name="T10" fmla="*/ 2 w 115"/>
                  <a:gd name="T11" fmla="*/ 24 h 129"/>
                  <a:gd name="T12" fmla="*/ 0 w 115"/>
                  <a:gd name="T13" fmla="*/ 25 h 129"/>
                  <a:gd name="T14" fmla="*/ 28 w 115"/>
                  <a:gd name="T15" fmla="*/ 60 h 129"/>
                  <a:gd name="T16" fmla="*/ 35 w 115"/>
                  <a:gd name="T17" fmla="*/ 72 h 129"/>
                  <a:gd name="T18" fmla="*/ 37 w 115"/>
                  <a:gd name="T19" fmla="*/ 77 h 129"/>
                  <a:gd name="T20" fmla="*/ 37 w 115"/>
                  <a:gd name="T21" fmla="*/ 80 h 129"/>
                  <a:gd name="T22" fmla="*/ 36 w 115"/>
                  <a:gd name="T23" fmla="*/ 83 h 129"/>
                  <a:gd name="T24" fmla="*/ 36 w 115"/>
                  <a:gd name="T25" fmla="*/ 89 h 129"/>
                  <a:gd name="T26" fmla="*/ 76 w 115"/>
                  <a:gd name="T27" fmla="*/ 129 h 129"/>
                  <a:gd name="T28" fmla="*/ 115 w 115"/>
                  <a:gd name="T29" fmla="*/ 89 h 129"/>
                  <a:gd name="T30" fmla="*/ 83 w 115"/>
                  <a:gd name="T31" fmla="*/ 50 h 129"/>
                  <a:gd name="T32" fmla="*/ 95 w 115"/>
                  <a:gd name="T33" fmla="*/ 97 h 129"/>
                  <a:gd name="T34" fmla="*/ 84 w 115"/>
                  <a:gd name="T35" fmla="*/ 108 h 129"/>
                  <a:gd name="T36" fmla="*/ 68 w 115"/>
                  <a:gd name="T37" fmla="*/ 108 h 129"/>
                  <a:gd name="T38" fmla="*/ 56 w 115"/>
                  <a:gd name="T39" fmla="*/ 97 h 129"/>
                  <a:gd name="T40" fmla="*/ 56 w 115"/>
                  <a:gd name="T41" fmla="*/ 81 h 129"/>
                  <a:gd name="T42" fmla="*/ 68 w 115"/>
                  <a:gd name="T43" fmla="*/ 70 h 129"/>
                  <a:gd name="T44" fmla="*/ 84 w 115"/>
                  <a:gd name="T45" fmla="*/ 70 h 129"/>
                  <a:gd name="T46" fmla="*/ 95 w 115"/>
                  <a:gd name="T47" fmla="*/ 81 h 129"/>
                  <a:gd name="T48" fmla="*/ 95 w 115"/>
                  <a:gd name="T49" fmla="*/ 9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29">
                    <a:moveTo>
                      <a:pt x="83" y="50"/>
                    </a:moveTo>
                    <a:cubicBezTo>
                      <a:pt x="83" y="50"/>
                      <a:pt x="79" y="49"/>
                      <a:pt x="79" y="49"/>
                    </a:cubicBezTo>
                    <a:cubicBezTo>
                      <a:pt x="70" y="48"/>
                      <a:pt x="66" y="45"/>
                      <a:pt x="58" y="34"/>
                    </a:cubicBezTo>
                    <a:cubicBezTo>
                      <a:pt x="31" y="0"/>
                      <a:pt x="31" y="0"/>
                      <a:pt x="31" y="0"/>
                    </a:cubicBezTo>
                    <a:cubicBezTo>
                      <a:pt x="26" y="7"/>
                      <a:pt x="18" y="16"/>
                      <a:pt x="9" y="20"/>
                    </a:cubicBezTo>
                    <a:cubicBezTo>
                      <a:pt x="7" y="22"/>
                      <a:pt x="4" y="23"/>
                      <a:pt x="2" y="24"/>
                    </a:cubicBezTo>
                    <a:cubicBezTo>
                      <a:pt x="1" y="24"/>
                      <a:pt x="0" y="25"/>
                      <a:pt x="0" y="25"/>
                    </a:cubicBezTo>
                    <a:cubicBezTo>
                      <a:pt x="28" y="60"/>
                      <a:pt x="28" y="60"/>
                      <a:pt x="28" y="60"/>
                    </a:cubicBezTo>
                    <a:cubicBezTo>
                      <a:pt x="28" y="60"/>
                      <a:pt x="33" y="67"/>
                      <a:pt x="35" y="72"/>
                    </a:cubicBezTo>
                    <a:cubicBezTo>
                      <a:pt x="36" y="74"/>
                      <a:pt x="37" y="75"/>
                      <a:pt x="37" y="77"/>
                    </a:cubicBezTo>
                    <a:cubicBezTo>
                      <a:pt x="37" y="78"/>
                      <a:pt x="37" y="79"/>
                      <a:pt x="37" y="80"/>
                    </a:cubicBezTo>
                    <a:cubicBezTo>
                      <a:pt x="37" y="80"/>
                      <a:pt x="36" y="82"/>
                      <a:pt x="36" y="83"/>
                    </a:cubicBezTo>
                    <a:cubicBezTo>
                      <a:pt x="36" y="85"/>
                      <a:pt x="36" y="87"/>
                      <a:pt x="36" y="89"/>
                    </a:cubicBezTo>
                    <a:cubicBezTo>
                      <a:pt x="36" y="111"/>
                      <a:pt x="54" y="129"/>
                      <a:pt x="76" y="129"/>
                    </a:cubicBezTo>
                    <a:cubicBezTo>
                      <a:pt x="98" y="129"/>
                      <a:pt x="115" y="111"/>
                      <a:pt x="115" y="89"/>
                    </a:cubicBezTo>
                    <a:cubicBezTo>
                      <a:pt x="115" y="70"/>
                      <a:pt x="102" y="54"/>
                      <a:pt x="83" y="50"/>
                    </a:cubicBezTo>
                    <a:close/>
                    <a:moveTo>
                      <a:pt x="95" y="97"/>
                    </a:moveTo>
                    <a:cubicBezTo>
                      <a:pt x="84" y="108"/>
                      <a:pt x="84" y="108"/>
                      <a:pt x="84" y="108"/>
                    </a:cubicBezTo>
                    <a:cubicBezTo>
                      <a:pt x="68" y="108"/>
                      <a:pt x="68" y="108"/>
                      <a:pt x="68" y="108"/>
                    </a:cubicBezTo>
                    <a:cubicBezTo>
                      <a:pt x="56" y="97"/>
                      <a:pt x="56" y="97"/>
                      <a:pt x="56" y="97"/>
                    </a:cubicBezTo>
                    <a:cubicBezTo>
                      <a:pt x="56" y="81"/>
                      <a:pt x="56" y="81"/>
                      <a:pt x="56" y="81"/>
                    </a:cubicBezTo>
                    <a:cubicBezTo>
                      <a:pt x="68" y="70"/>
                      <a:pt x="68" y="70"/>
                      <a:pt x="68" y="70"/>
                    </a:cubicBezTo>
                    <a:cubicBezTo>
                      <a:pt x="84" y="70"/>
                      <a:pt x="84" y="70"/>
                      <a:pt x="84" y="70"/>
                    </a:cubicBezTo>
                    <a:cubicBezTo>
                      <a:pt x="95" y="81"/>
                      <a:pt x="95" y="81"/>
                      <a:pt x="95" y="81"/>
                    </a:cubicBezTo>
                    <a:lnTo>
                      <a:pt x="95"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87" name="Freeform 26"/>
              <p:cNvSpPr>
                <a:spLocks/>
              </p:cNvSpPr>
              <p:nvPr/>
            </p:nvSpPr>
            <p:spPr bwMode="auto">
              <a:xfrm>
                <a:off x="2949575" y="3846513"/>
                <a:ext cx="506413" cy="603250"/>
              </a:xfrm>
              <a:custGeom>
                <a:avLst/>
                <a:gdLst>
                  <a:gd name="T0" fmla="*/ 169 w 269"/>
                  <a:gd name="T1" fmla="*/ 167 h 321"/>
                  <a:gd name="T2" fmla="*/ 162 w 269"/>
                  <a:gd name="T3" fmla="*/ 155 h 321"/>
                  <a:gd name="T4" fmla="*/ 156 w 269"/>
                  <a:gd name="T5" fmla="*/ 151 h 321"/>
                  <a:gd name="T6" fmla="*/ 228 w 269"/>
                  <a:gd name="T7" fmla="*/ 61 h 321"/>
                  <a:gd name="T8" fmla="*/ 251 w 269"/>
                  <a:gd name="T9" fmla="*/ 45 h 321"/>
                  <a:gd name="T10" fmla="*/ 269 w 269"/>
                  <a:gd name="T11" fmla="*/ 13 h 321"/>
                  <a:gd name="T12" fmla="*/ 251 w 269"/>
                  <a:gd name="T13" fmla="*/ 0 h 321"/>
                  <a:gd name="T14" fmla="*/ 224 w 269"/>
                  <a:gd name="T15" fmla="*/ 24 h 321"/>
                  <a:gd name="T16" fmla="*/ 214 w 269"/>
                  <a:gd name="T17" fmla="*/ 51 h 321"/>
                  <a:gd name="T18" fmla="*/ 143 w 269"/>
                  <a:gd name="T19" fmla="*/ 140 h 321"/>
                  <a:gd name="T20" fmla="*/ 137 w 269"/>
                  <a:gd name="T21" fmla="*/ 136 h 321"/>
                  <a:gd name="T22" fmla="*/ 124 w 269"/>
                  <a:gd name="T23" fmla="*/ 131 h 321"/>
                  <a:gd name="T24" fmla="*/ 111 w 269"/>
                  <a:gd name="T25" fmla="*/ 150 h 321"/>
                  <a:gd name="T26" fmla="*/ 94 w 269"/>
                  <a:gd name="T27" fmla="*/ 181 h 321"/>
                  <a:gd name="T28" fmla="*/ 56 w 269"/>
                  <a:gd name="T29" fmla="*/ 209 h 321"/>
                  <a:gd name="T30" fmla="*/ 16 w 269"/>
                  <a:gd name="T31" fmla="*/ 260 h 321"/>
                  <a:gd name="T32" fmla="*/ 19 w 269"/>
                  <a:gd name="T33" fmla="*/ 295 h 321"/>
                  <a:gd name="T34" fmla="*/ 32 w 269"/>
                  <a:gd name="T35" fmla="*/ 306 h 321"/>
                  <a:gd name="T36" fmla="*/ 68 w 269"/>
                  <a:gd name="T37" fmla="*/ 301 h 321"/>
                  <a:gd name="T38" fmla="*/ 108 w 269"/>
                  <a:gd name="T39" fmla="*/ 250 h 321"/>
                  <a:gd name="T40" fmla="*/ 127 w 269"/>
                  <a:gd name="T41" fmla="*/ 207 h 321"/>
                  <a:gd name="T42" fmla="*/ 153 w 269"/>
                  <a:gd name="T43" fmla="*/ 184 h 321"/>
                  <a:gd name="T44" fmla="*/ 169 w 269"/>
                  <a:gd name="T45" fmla="*/ 16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9" h="321">
                    <a:moveTo>
                      <a:pt x="169" y="167"/>
                    </a:moveTo>
                    <a:cubicBezTo>
                      <a:pt x="171" y="162"/>
                      <a:pt x="162" y="155"/>
                      <a:pt x="162" y="155"/>
                    </a:cubicBezTo>
                    <a:cubicBezTo>
                      <a:pt x="156" y="151"/>
                      <a:pt x="156" y="151"/>
                      <a:pt x="156" y="151"/>
                    </a:cubicBezTo>
                    <a:cubicBezTo>
                      <a:pt x="228" y="61"/>
                      <a:pt x="228" y="61"/>
                      <a:pt x="228" y="61"/>
                    </a:cubicBezTo>
                    <a:cubicBezTo>
                      <a:pt x="251" y="45"/>
                      <a:pt x="251" y="45"/>
                      <a:pt x="251" y="45"/>
                    </a:cubicBezTo>
                    <a:cubicBezTo>
                      <a:pt x="269" y="13"/>
                      <a:pt x="269" y="13"/>
                      <a:pt x="269" y="13"/>
                    </a:cubicBezTo>
                    <a:cubicBezTo>
                      <a:pt x="251" y="0"/>
                      <a:pt x="251" y="0"/>
                      <a:pt x="251" y="0"/>
                    </a:cubicBezTo>
                    <a:cubicBezTo>
                      <a:pt x="224" y="24"/>
                      <a:pt x="224" y="24"/>
                      <a:pt x="224" y="24"/>
                    </a:cubicBezTo>
                    <a:cubicBezTo>
                      <a:pt x="214" y="51"/>
                      <a:pt x="214" y="51"/>
                      <a:pt x="214" y="51"/>
                    </a:cubicBezTo>
                    <a:cubicBezTo>
                      <a:pt x="143" y="140"/>
                      <a:pt x="143" y="140"/>
                      <a:pt x="143" y="140"/>
                    </a:cubicBezTo>
                    <a:cubicBezTo>
                      <a:pt x="137" y="136"/>
                      <a:pt x="137" y="136"/>
                      <a:pt x="137" y="136"/>
                    </a:cubicBezTo>
                    <a:cubicBezTo>
                      <a:pt x="137" y="136"/>
                      <a:pt x="128" y="128"/>
                      <a:pt x="124" y="131"/>
                    </a:cubicBezTo>
                    <a:cubicBezTo>
                      <a:pt x="121" y="133"/>
                      <a:pt x="114" y="140"/>
                      <a:pt x="111" y="150"/>
                    </a:cubicBezTo>
                    <a:cubicBezTo>
                      <a:pt x="109" y="160"/>
                      <a:pt x="110" y="172"/>
                      <a:pt x="94" y="181"/>
                    </a:cubicBezTo>
                    <a:cubicBezTo>
                      <a:pt x="78" y="190"/>
                      <a:pt x="68" y="194"/>
                      <a:pt x="56" y="209"/>
                    </a:cubicBezTo>
                    <a:cubicBezTo>
                      <a:pt x="16" y="260"/>
                      <a:pt x="16" y="260"/>
                      <a:pt x="16" y="260"/>
                    </a:cubicBezTo>
                    <a:cubicBezTo>
                      <a:pt x="16" y="260"/>
                      <a:pt x="0" y="280"/>
                      <a:pt x="19" y="295"/>
                    </a:cubicBezTo>
                    <a:cubicBezTo>
                      <a:pt x="32" y="306"/>
                      <a:pt x="32" y="306"/>
                      <a:pt x="32" y="306"/>
                    </a:cubicBezTo>
                    <a:cubicBezTo>
                      <a:pt x="52" y="321"/>
                      <a:pt x="68" y="301"/>
                      <a:pt x="68" y="301"/>
                    </a:cubicBezTo>
                    <a:cubicBezTo>
                      <a:pt x="108" y="250"/>
                      <a:pt x="108" y="250"/>
                      <a:pt x="108" y="250"/>
                    </a:cubicBezTo>
                    <a:cubicBezTo>
                      <a:pt x="120" y="235"/>
                      <a:pt x="122" y="225"/>
                      <a:pt x="127" y="207"/>
                    </a:cubicBezTo>
                    <a:cubicBezTo>
                      <a:pt x="133" y="189"/>
                      <a:pt x="145" y="188"/>
                      <a:pt x="153" y="184"/>
                    </a:cubicBezTo>
                    <a:cubicBezTo>
                      <a:pt x="162" y="179"/>
                      <a:pt x="168" y="170"/>
                      <a:pt x="169"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grpSp>
        <p:sp>
          <p:nvSpPr>
            <p:cNvPr id="90" name="TextBox 89"/>
            <p:cNvSpPr txBox="1"/>
            <p:nvPr/>
          </p:nvSpPr>
          <p:spPr>
            <a:xfrm>
              <a:off x="7707651" y="4527230"/>
              <a:ext cx="2091986" cy="535531"/>
            </a:xfrm>
            <a:prstGeom prst="rect">
              <a:avLst/>
            </a:prstGeom>
            <a:noFill/>
          </p:spPr>
          <p:txBody>
            <a:bodyPr wrap="square" rtlCol="0">
              <a:spAutoFit/>
            </a:bodyPr>
            <a:lstStyle/>
            <a:p>
              <a:pPr algn="ctr">
                <a:lnSpc>
                  <a:spcPct val="90000"/>
                </a:lnSpc>
                <a:spcBef>
                  <a:spcPts val="600"/>
                </a:spcBef>
                <a:spcAft>
                  <a:spcPts val="0"/>
                </a:spcAft>
                <a:buClr>
                  <a:srgbClr val="0085C3"/>
                </a:buClr>
              </a:pPr>
              <a:r>
                <a:rPr lang="en-US" sz="1800" b="1" dirty="0">
                  <a:solidFill>
                    <a:srgbClr val="FFFFFF"/>
                  </a:solidFill>
                </a:rPr>
                <a:t>Fewer</a:t>
              </a:r>
              <a:br>
                <a:rPr lang="en-US" sz="1800" b="1" dirty="0">
                  <a:solidFill>
                    <a:srgbClr val="FFFFFF"/>
                  </a:solidFill>
                </a:rPr>
              </a:br>
              <a:r>
                <a:rPr lang="en-US" sz="1400" b="1" dirty="0">
                  <a:solidFill>
                    <a:schemeClr val="accent2">
                      <a:lumMod val="40000"/>
                      <a:lumOff val="60000"/>
                    </a:schemeClr>
                  </a:solidFill>
                </a:rPr>
                <a:t>tools</a:t>
              </a:r>
              <a:r>
                <a:rPr lang="en-US" sz="1400" b="1" dirty="0">
                  <a:solidFill>
                    <a:srgbClr val="FFFFFF"/>
                  </a:solidFill>
                </a:rPr>
                <a:t> and </a:t>
              </a:r>
              <a:r>
                <a:rPr lang="en-US" sz="1400" b="1" dirty="0">
                  <a:solidFill>
                    <a:schemeClr val="accent2">
                      <a:lumMod val="40000"/>
                      <a:lumOff val="60000"/>
                    </a:schemeClr>
                  </a:solidFill>
                </a:rPr>
                <a:t>interfaces </a:t>
              </a:r>
            </a:p>
          </p:txBody>
        </p:sp>
        <p:grpSp>
          <p:nvGrpSpPr>
            <p:cNvPr id="91" name="Group 90"/>
            <p:cNvGrpSpPr/>
            <p:nvPr/>
          </p:nvGrpSpPr>
          <p:grpSpPr>
            <a:xfrm>
              <a:off x="11054997" y="2604637"/>
              <a:ext cx="725840" cy="612302"/>
              <a:chOff x="3602038" y="3541713"/>
              <a:chExt cx="841375" cy="638175"/>
            </a:xfrm>
            <a:solidFill>
              <a:schemeClr val="tx2"/>
            </a:solidFill>
          </p:grpSpPr>
          <p:sp>
            <p:nvSpPr>
              <p:cNvPr id="92" name="Freeform 95"/>
              <p:cNvSpPr>
                <a:spLocks/>
              </p:cNvSpPr>
              <p:nvPr/>
            </p:nvSpPr>
            <p:spPr bwMode="auto">
              <a:xfrm>
                <a:off x="3602038" y="3541713"/>
                <a:ext cx="735013" cy="292100"/>
              </a:xfrm>
              <a:custGeom>
                <a:avLst/>
                <a:gdLst>
                  <a:gd name="T0" fmla="*/ 192 w 315"/>
                  <a:gd name="T1" fmla="*/ 16 h 125"/>
                  <a:gd name="T2" fmla="*/ 0 w 315"/>
                  <a:gd name="T3" fmla="*/ 63 h 125"/>
                  <a:gd name="T4" fmla="*/ 36 w 315"/>
                  <a:gd name="T5" fmla="*/ 99 h 125"/>
                  <a:gd name="T6" fmla="*/ 181 w 315"/>
                  <a:gd name="T7" fmla="*/ 65 h 125"/>
                  <a:gd name="T8" fmla="*/ 276 w 315"/>
                  <a:gd name="T9" fmla="*/ 125 h 125"/>
                  <a:gd name="T10" fmla="*/ 315 w 315"/>
                  <a:gd name="T11" fmla="*/ 94 h 125"/>
                  <a:gd name="T12" fmla="*/ 192 w 315"/>
                  <a:gd name="T13" fmla="*/ 16 h 125"/>
                </a:gdLst>
                <a:ahLst/>
                <a:cxnLst>
                  <a:cxn ang="0">
                    <a:pos x="T0" y="T1"/>
                  </a:cxn>
                  <a:cxn ang="0">
                    <a:pos x="T2" y="T3"/>
                  </a:cxn>
                  <a:cxn ang="0">
                    <a:pos x="T4" y="T5"/>
                  </a:cxn>
                  <a:cxn ang="0">
                    <a:pos x="T6" y="T7"/>
                  </a:cxn>
                  <a:cxn ang="0">
                    <a:pos x="T8" y="T9"/>
                  </a:cxn>
                  <a:cxn ang="0">
                    <a:pos x="T10" y="T11"/>
                  </a:cxn>
                  <a:cxn ang="0">
                    <a:pos x="T12" y="T13"/>
                  </a:cxn>
                </a:cxnLst>
                <a:rect l="0" t="0" r="r" b="b"/>
                <a:pathLst>
                  <a:path w="315" h="125">
                    <a:moveTo>
                      <a:pt x="192" y="16"/>
                    </a:moveTo>
                    <a:cubicBezTo>
                      <a:pt x="123" y="0"/>
                      <a:pt x="52" y="19"/>
                      <a:pt x="0" y="63"/>
                    </a:cubicBezTo>
                    <a:cubicBezTo>
                      <a:pt x="36" y="99"/>
                      <a:pt x="36" y="99"/>
                      <a:pt x="36" y="99"/>
                    </a:cubicBezTo>
                    <a:cubicBezTo>
                      <a:pt x="76" y="66"/>
                      <a:pt x="129" y="53"/>
                      <a:pt x="181" y="65"/>
                    </a:cubicBezTo>
                    <a:cubicBezTo>
                      <a:pt x="219" y="74"/>
                      <a:pt x="252" y="94"/>
                      <a:pt x="276" y="125"/>
                    </a:cubicBezTo>
                    <a:cubicBezTo>
                      <a:pt x="315" y="94"/>
                      <a:pt x="315" y="94"/>
                      <a:pt x="315" y="94"/>
                    </a:cubicBezTo>
                    <a:cubicBezTo>
                      <a:pt x="284" y="55"/>
                      <a:pt x="240" y="27"/>
                      <a:pt x="192" y="16"/>
                    </a:cubicBezTo>
                    <a:close/>
                  </a:path>
                </a:pathLst>
              </a:custGeom>
              <a:grpFill/>
              <a:ln w="9525">
                <a:solidFill>
                  <a:schemeClr val="tx2">
                    <a:lumMod val="9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3" name="Freeform 96"/>
              <p:cNvSpPr>
                <a:spLocks/>
              </p:cNvSpPr>
              <p:nvPr/>
            </p:nvSpPr>
            <p:spPr bwMode="auto">
              <a:xfrm>
                <a:off x="4249738" y="3768725"/>
                <a:ext cx="193675" cy="249238"/>
              </a:xfrm>
              <a:custGeom>
                <a:avLst/>
                <a:gdLst>
                  <a:gd name="T0" fmla="*/ 34 w 83"/>
                  <a:gd name="T1" fmla="*/ 107 h 107"/>
                  <a:gd name="T2" fmla="*/ 0 w 83"/>
                  <a:gd name="T3" fmla="*/ 31 h 107"/>
                  <a:gd name="T4" fmla="*/ 39 w 83"/>
                  <a:gd name="T5" fmla="*/ 0 h 107"/>
                  <a:gd name="T6" fmla="*/ 83 w 83"/>
                  <a:gd name="T7" fmla="*/ 99 h 107"/>
                  <a:gd name="T8" fmla="*/ 34 w 83"/>
                  <a:gd name="T9" fmla="*/ 107 h 107"/>
                </a:gdLst>
                <a:ahLst/>
                <a:cxnLst>
                  <a:cxn ang="0">
                    <a:pos x="T0" y="T1"/>
                  </a:cxn>
                  <a:cxn ang="0">
                    <a:pos x="T2" y="T3"/>
                  </a:cxn>
                  <a:cxn ang="0">
                    <a:pos x="T4" y="T5"/>
                  </a:cxn>
                  <a:cxn ang="0">
                    <a:pos x="T6" y="T7"/>
                  </a:cxn>
                  <a:cxn ang="0">
                    <a:pos x="T8" y="T9"/>
                  </a:cxn>
                </a:cxnLst>
                <a:rect l="0" t="0" r="r" b="b"/>
                <a:pathLst>
                  <a:path w="83" h="107">
                    <a:moveTo>
                      <a:pt x="34" y="107"/>
                    </a:moveTo>
                    <a:cubicBezTo>
                      <a:pt x="29" y="80"/>
                      <a:pt x="17" y="53"/>
                      <a:pt x="0" y="31"/>
                    </a:cubicBezTo>
                    <a:cubicBezTo>
                      <a:pt x="39" y="0"/>
                      <a:pt x="39" y="0"/>
                      <a:pt x="39" y="0"/>
                    </a:cubicBezTo>
                    <a:cubicBezTo>
                      <a:pt x="62" y="29"/>
                      <a:pt x="77" y="63"/>
                      <a:pt x="83" y="99"/>
                    </a:cubicBezTo>
                    <a:lnTo>
                      <a:pt x="34" y="107"/>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4" name="Freeform 97"/>
              <p:cNvSpPr>
                <a:spLocks/>
              </p:cNvSpPr>
              <p:nvPr/>
            </p:nvSpPr>
            <p:spPr bwMode="auto">
              <a:xfrm>
                <a:off x="3840163" y="3743325"/>
                <a:ext cx="528638" cy="422275"/>
              </a:xfrm>
              <a:custGeom>
                <a:avLst/>
                <a:gdLst>
                  <a:gd name="T0" fmla="*/ 329 w 333"/>
                  <a:gd name="T1" fmla="*/ 0 h 266"/>
                  <a:gd name="T2" fmla="*/ 333 w 333"/>
                  <a:gd name="T3" fmla="*/ 4 h 266"/>
                  <a:gd name="T4" fmla="*/ 19 w 333"/>
                  <a:gd name="T5" fmla="*/ 266 h 266"/>
                  <a:gd name="T6" fmla="*/ 0 w 333"/>
                  <a:gd name="T7" fmla="*/ 241 h 266"/>
                  <a:gd name="T8" fmla="*/ 329 w 333"/>
                  <a:gd name="T9" fmla="*/ 0 h 266"/>
                </a:gdLst>
                <a:ahLst/>
                <a:cxnLst>
                  <a:cxn ang="0">
                    <a:pos x="T0" y="T1"/>
                  </a:cxn>
                  <a:cxn ang="0">
                    <a:pos x="T2" y="T3"/>
                  </a:cxn>
                  <a:cxn ang="0">
                    <a:pos x="T4" y="T5"/>
                  </a:cxn>
                  <a:cxn ang="0">
                    <a:pos x="T6" y="T7"/>
                  </a:cxn>
                  <a:cxn ang="0">
                    <a:pos x="T8" y="T9"/>
                  </a:cxn>
                </a:cxnLst>
                <a:rect l="0" t="0" r="r" b="b"/>
                <a:pathLst>
                  <a:path w="333" h="266">
                    <a:moveTo>
                      <a:pt x="329" y="0"/>
                    </a:moveTo>
                    <a:lnTo>
                      <a:pt x="333" y="4"/>
                    </a:lnTo>
                    <a:lnTo>
                      <a:pt x="19" y="266"/>
                    </a:lnTo>
                    <a:lnTo>
                      <a:pt x="0" y="241"/>
                    </a:lnTo>
                    <a:lnTo>
                      <a:pt x="329" y="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5" name="Freeform 98"/>
              <p:cNvSpPr>
                <a:spLocks noEditPoints="1"/>
              </p:cNvSpPr>
              <p:nvPr/>
            </p:nvSpPr>
            <p:spPr bwMode="auto">
              <a:xfrm>
                <a:off x="3829051" y="3727450"/>
                <a:ext cx="554038" cy="452438"/>
              </a:xfrm>
              <a:custGeom>
                <a:avLst/>
                <a:gdLst>
                  <a:gd name="T0" fmla="*/ 18 w 238"/>
                  <a:gd name="T1" fmla="*/ 194 h 194"/>
                  <a:gd name="T2" fmla="*/ 18 w 238"/>
                  <a:gd name="T3" fmla="*/ 194 h 194"/>
                  <a:gd name="T4" fmla="*/ 14 w 238"/>
                  <a:gd name="T5" fmla="*/ 192 h 194"/>
                  <a:gd name="T6" fmla="*/ 1 w 238"/>
                  <a:gd name="T7" fmla="*/ 175 h 194"/>
                  <a:gd name="T8" fmla="*/ 0 w 238"/>
                  <a:gd name="T9" fmla="*/ 171 h 194"/>
                  <a:gd name="T10" fmla="*/ 2 w 238"/>
                  <a:gd name="T11" fmla="*/ 167 h 194"/>
                  <a:gd name="T12" fmla="*/ 225 w 238"/>
                  <a:gd name="T13" fmla="*/ 2 h 194"/>
                  <a:gd name="T14" fmla="*/ 233 w 238"/>
                  <a:gd name="T15" fmla="*/ 3 h 194"/>
                  <a:gd name="T16" fmla="*/ 236 w 238"/>
                  <a:gd name="T17" fmla="*/ 7 h 194"/>
                  <a:gd name="T18" fmla="*/ 235 w 238"/>
                  <a:gd name="T19" fmla="*/ 15 h 194"/>
                  <a:gd name="T20" fmla="*/ 22 w 238"/>
                  <a:gd name="T21" fmla="*/ 192 h 194"/>
                  <a:gd name="T22" fmla="*/ 18 w 238"/>
                  <a:gd name="T23" fmla="*/ 194 h 194"/>
                  <a:gd name="T24" fmla="*/ 14 w 238"/>
                  <a:gd name="T25" fmla="*/ 173 h 194"/>
                  <a:gd name="T26" fmla="*/ 19 w 238"/>
                  <a:gd name="T27" fmla="*/ 180 h 194"/>
                  <a:gd name="T28" fmla="*/ 141 w 238"/>
                  <a:gd name="T29" fmla="*/ 79 h 194"/>
                  <a:gd name="T30" fmla="*/ 14 w 238"/>
                  <a:gd name="T31" fmla="*/ 17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94">
                    <a:moveTo>
                      <a:pt x="18" y="194"/>
                    </a:moveTo>
                    <a:cubicBezTo>
                      <a:pt x="18" y="194"/>
                      <a:pt x="18" y="194"/>
                      <a:pt x="18" y="194"/>
                    </a:cubicBezTo>
                    <a:cubicBezTo>
                      <a:pt x="16" y="194"/>
                      <a:pt x="15" y="193"/>
                      <a:pt x="14" y="192"/>
                    </a:cubicBezTo>
                    <a:cubicBezTo>
                      <a:pt x="1" y="175"/>
                      <a:pt x="1" y="175"/>
                      <a:pt x="1" y="175"/>
                    </a:cubicBezTo>
                    <a:cubicBezTo>
                      <a:pt x="0" y="174"/>
                      <a:pt x="0" y="172"/>
                      <a:pt x="0" y="171"/>
                    </a:cubicBezTo>
                    <a:cubicBezTo>
                      <a:pt x="0" y="169"/>
                      <a:pt x="1" y="168"/>
                      <a:pt x="2" y="167"/>
                    </a:cubicBezTo>
                    <a:cubicBezTo>
                      <a:pt x="225" y="2"/>
                      <a:pt x="225" y="2"/>
                      <a:pt x="225" y="2"/>
                    </a:cubicBezTo>
                    <a:cubicBezTo>
                      <a:pt x="228" y="0"/>
                      <a:pt x="231" y="1"/>
                      <a:pt x="233" y="3"/>
                    </a:cubicBezTo>
                    <a:cubicBezTo>
                      <a:pt x="236" y="7"/>
                      <a:pt x="236" y="7"/>
                      <a:pt x="236" y="7"/>
                    </a:cubicBezTo>
                    <a:cubicBezTo>
                      <a:pt x="238" y="9"/>
                      <a:pt x="238" y="13"/>
                      <a:pt x="235" y="15"/>
                    </a:cubicBezTo>
                    <a:cubicBezTo>
                      <a:pt x="22" y="192"/>
                      <a:pt x="22" y="192"/>
                      <a:pt x="22" y="192"/>
                    </a:cubicBezTo>
                    <a:cubicBezTo>
                      <a:pt x="21" y="193"/>
                      <a:pt x="20" y="194"/>
                      <a:pt x="18" y="194"/>
                    </a:cubicBezTo>
                    <a:close/>
                    <a:moveTo>
                      <a:pt x="14" y="173"/>
                    </a:moveTo>
                    <a:cubicBezTo>
                      <a:pt x="19" y="180"/>
                      <a:pt x="19" y="180"/>
                      <a:pt x="19" y="180"/>
                    </a:cubicBezTo>
                    <a:cubicBezTo>
                      <a:pt x="141" y="79"/>
                      <a:pt x="141" y="79"/>
                      <a:pt x="141" y="79"/>
                    </a:cubicBezTo>
                    <a:lnTo>
                      <a:pt x="14" y="173"/>
                    </a:lnTo>
                    <a:close/>
                  </a:path>
                </a:pathLst>
              </a:custGeom>
              <a:grpFill/>
              <a:ln w="9525">
                <a:solidFill>
                  <a:schemeClr val="tx2">
                    <a:lumMod val="95000"/>
                  </a:schemeClr>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6" name="Freeform 99"/>
              <p:cNvSpPr>
                <a:spLocks/>
              </p:cNvSpPr>
              <p:nvPr/>
            </p:nvSpPr>
            <p:spPr bwMode="auto">
              <a:xfrm>
                <a:off x="3829051" y="3722688"/>
                <a:ext cx="34925" cy="60325"/>
              </a:xfrm>
              <a:custGeom>
                <a:avLst/>
                <a:gdLst>
                  <a:gd name="T0" fmla="*/ 10 w 15"/>
                  <a:gd name="T1" fmla="*/ 26 h 26"/>
                  <a:gd name="T2" fmla="*/ 5 w 15"/>
                  <a:gd name="T3" fmla="*/ 23 h 26"/>
                  <a:gd name="T4" fmla="*/ 1 w 15"/>
                  <a:gd name="T5" fmla="*/ 6 h 26"/>
                  <a:gd name="T6" fmla="*/ 4 w 15"/>
                  <a:gd name="T7" fmla="*/ 1 h 26"/>
                  <a:gd name="T8" fmla="*/ 10 w 15"/>
                  <a:gd name="T9" fmla="*/ 4 h 26"/>
                  <a:gd name="T10" fmla="*/ 14 w 15"/>
                  <a:gd name="T11" fmla="*/ 20 h 26"/>
                  <a:gd name="T12" fmla="*/ 11 w 15"/>
                  <a:gd name="T13" fmla="*/ 26 h 26"/>
                  <a:gd name="T14" fmla="*/ 10 w 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0" y="26"/>
                    </a:moveTo>
                    <a:cubicBezTo>
                      <a:pt x="8" y="26"/>
                      <a:pt x="6" y="25"/>
                      <a:pt x="5" y="23"/>
                    </a:cubicBezTo>
                    <a:cubicBezTo>
                      <a:pt x="1" y="6"/>
                      <a:pt x="1" y="6"/>
                      <a:pt x="1" y="6"/>
                    </a:cubicBezTo>
                    <a:cubicBezTo>
                      <a:pt x="0" y="4"/>
                      <a:pt x="1" y="1"/>
                      <a:pt x="4" y="1"/>
                    </a:cubicBezTo>
                    <a:cubicBezTo>
                      <a:pt x="6" y="0"/>
                      <a:pt x="9" y="1"/>
                      <a:pt x="10" y="4"/>
                    </a:cubicBezTo>
                    <a:cubicBezTo>
                      <a:pt x="14" y="20"/>
                      <a:pt x="14" y="20"/>
                      <a:pt x="14" y="20"/>
                    </a:cubicBezTo>
                    <a:cubicBezTo>
                      <a:pt x="15" y="23"/>
                      <a:pt x="13" y="25"/>
                      <a:pt x="11" y="26"/>
                    </a:cubicBezTo>
                    <a:cubicBezTo>
                      <a:pt x="11" y="26"/>
                      <a:pt x="10" y="26"/>
                      <a:pt x="10" y="2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7" name="Freeform 100"/>
              <p:cNvSpPr>
                <a:spLocks/>
              </p:cNvSpPr>
              <p:nvPr/>
            </p:nvSpPr>
            <p:spPr bwMode="auto">
              <a:xfrm>
                <a:off x="4238626" y="3983038"/>
                <a:ext cx="60325" cy="34925"/>
              </a:xfrm>
              <a:custGeom>
                <a:avLst/>
                <a:gdLst>
                  <a:gd name="T0" fmla="*/ 5 w 26"/>
                  <a:gd name="T1" fmla="*/ 15 h 15"/>
                  <a:gd name="T2" fmla="*/ 0 w 26"/>
                  <a:gd name="T3" fmla="*/ 12 h 15"/>
                  <a:gd name="T4" fmla="*/ 3 w 26"/>
                  <a:gd name="T5" fmla="*/ 6 h 15"/>
                  <a:gd name="T6" fmla="*/ 20 w 26"/>
                  <a:gd name="T7" fmla="*/ 1 h 15"/>
                  <a:gd name="T8" fmla="*/ 25 w 26"/>
                  <a:gd name="T9" fmla="*/ 4 h 15"/>
                  <a:gd name="T10" fmla="*/ 22 w 26"/>
                  <a:gd name="T11" fmla="*/ 9 h 15"/>
                  <a:gd name="T12" fmla="*/ 6 w 26"/>
                  <a:gd name="T13" fmla="*/ 15 h 15"/>
                  <a:gd name="T14" fmla="*/ 5 w 2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5">
                    <a:moveTo>
                      <a:pt x="5" y="15"/>
                    </a:moveTo>
                    <a:cubicBezTo>
                      <a:pt x="3" y="15"/>
                      <a:pt x="1" y="14"/>
                      <a:pt x="0" y="12"/>
                    </a:cubicBezTo>
                    <a:cubicBezTo>
                      <a:pt x="0" y="9"/>
                      <a:pt x="1" y="7"/>
                      <a:pt x="3" y="6"/>
                    </a:cubicBezTo>
                    <a:cubicBezTo>
                      <a:pt x="20" y="1"/>
                      <a:pt x="20" y="1"/>
                      <a:pt x="20" y="1"/>
                    </a:cubicBezTo>
                    <a:cubicBezTo>
                      <a:pt x="22" y="0"/>
                      <a:pt x="25" y="1"/>
                      <a:pt x="25" y="4"/>
                    </a:cubicBezTo>
                    <a:cubicBezTo>
                      <a:pt x="26" y="6"/>
                      <a:pt x="25" y="9"/>
                      <a:pt x="22" y="9"/>
                    </a:cubicBezTo>
                    <a:cubicBezTo>
                      <a:pt x="6" y="15"/>
                      <a:pt x="6" y="15"/>
                      <a:pt x="6" y="15"/>
                    </a:cubicBezTo>
                    <a:cubicBezTo>
                      <a:pt x="6" y="15"/>
                      <a:pt x="5" y="15"/>
                      <a:pt x="5" y="15"/>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8" name="Freeform 101"/>
              <p:cNvSpPr>
                <a:spLocks/>
              </p:cNvSpPr>
              <p:nvPr/>
            </p:nvSpPr>
            <p:spPr bwMode="auto">
              <a:xfrm>
                <a:off x="4149726" y="3822700"/>
                <a:ext cx="50800" cy="50800"/>
              </a:xfrm>
              <a:custGeom>
                <a:avLst/>
                <a:gdLst>
                  <a:gd name="T0" fmla="*/ 6 w 22"/>
                  <a:gd name="T1" fmla="*/ 22 h 22"/>
                  <a:gd name="T2" fmla="*/ 3 w 22"/>
                  <a:gd name="T3" fmla="*/ 21 h 22"/>
                  <a:gd name="T4" fmla="*/ 2 w 22"/>
                  <a:gd name="T5" fmla="*/ 15 h 22"/>
                  <a:gd name="T6" fmla="*/ 13 w 22"/>
                  <a:gd name="T7" fmla="*/ 2 h 22"/>
                  <a:gd name="T8" fmla="*/ 20 w 22"/>
                  <a:gd name="T9" fmla="*/ 2 h 22"/>
                  <a:gd name="T10" fmla="*/ 20 w 22"/>
                  <a:gd name="T11" fmla="*/ 8 h 22"/>
                  <a:gd name="T12" fmla="*/ 9 w 22"/>
                  <a:gd name="T13" fmla="*/ 21 h 22"/>
                  <a:gd name="T14" fmla="*/ 6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6" y="22"/>
                    </a:moveTo>
                    <a:cubicBezTo>
                      <a:pt x="4" y="22"/>
                      <a:pt x="3" y="22"/>
                      <a:pt x="3" y="21"/>
                    </a:cubicBezTo>
                    <a:cubicBezTo>
                      <a:pt x="1" y="20"/>
                      <a:pt x="0" y="17"/>
                      <a:pt x="2" y="15"/>
                    </a:cubicBezTo>
                    <a:cubicBezTo>
                      <a:pt x="13" y="2"/>
                      <a:pt x="13" y="2"/>
                      <a:pt x="13" y="2"/>
                    </a:cubicBezTo>
                    <a:cubicBezTo>
                      <a:pt x="15" y="0"/>
                      <a:pt x="18" y="0"/>
                      <a:pt x="20" y="2"/>
                    </a:cubicBezTo>
                    <a:cubicBezTo>
                      <a:pt x="22" y="3"/>
                      <a:pt x="22" y="6"/>
                      <a:pt x="20" y="8"/>
                    </a:cubicBezTo>
                    <a:cubicBezTo>
                      <a:pt x="9" y="21"/>
                      <a:pt x="9" y="21"/>
                      <a:pt x="9" y="21"/>
                    </a:cubicBezTo>
                    <a:cubicBezTo>
                      <a:pt x="8" y="22"/>
                      <a:pt x="7" y="22"/>
                      <a:pt x="6" y="2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99" name="Freeform 102"/>
              <p:cNvSpPr>
                <a:spLocks/>
              </p:cNvSpPr>
              <p:nvPr/>
            </p:nvSpPr>
            <p:spPr bwMode="auto">
              <a:xfrm>
                <a:off x="4005263" y="3722688"/>
                <a:ext cx="34925" cy="60325"/>
              </a:xfrm>
              <a:custGeom>
                <a:avLst/>
                <a:gdLst>
                  <a:gd name="T0" fmla="*/ 5 w 15"/>
                  <a:gd name="T1" fmla="*/ 26 h 26"/>
                  <a:gd name="T2" fmla="*/ 4 w 15"/>
                  <a:gd name="T3" fmla="*/ 26 h 26"/>
                  <a:gd name="T4" fmla="*/ 1 w 15"/>
                  <a:gd name="T5" fmla="*/ 21 h 26"/>
                  <a:gd name="T6" fmla="*/ 6 w 15"/>
                  <a:gd name="T7" fmla="*/ 4 h 26"/>
                  <a:gd name="T8" fmla="*/ 11 w 15"/>
                  <a:gd name="T9" fmla="*/ 1 h 26"/>
                  <a:gd name="T10" fmla="*/ 14 w 15"/>
                  <a:gd name="T11" fmla="*/ 7 h 26"/>
                  <a:gd name="T12" fmla="*/ 10 w 15"/>
                  <a:gd name="T13" fmla="*/ 23 h 26"/>
                  <a:gd name="T14" fmla="*/ 5 w 1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5" y="26"/>
                    </a:moveTo>
                    <a:cubicBezTo>
                      <a:pt x="5" y="26"/>
                      <a:pt x="5" y="26"/>
                      <a:pt x="4" y="26"/>
                    </a:cubicBezTo>
                    <a:cubicBezTo>
                      <a:pt x="2" y="26"/>
                      <a:pt x="0" y="23"/>
                      <a:pt x="1" y="21"/>
                    </a:cubicBezTo>
                    <a:cubicBezTo>
                      <a:pt x="6" y="4"/>
                      <a:pt x="6" y="4"/>
                      <a:pt x="6" y="4"/>
                    </a:cubicBezTo>
                    <a:cubicBezTo>
                      <a:pt x="6" y="2"/>
                      <a:pt x="9" y="0"/>
                      <a:pt x="11" y="1"/>
                    </a:cubicBezTo>
                    <a:cubicBezTo>
                      <a:pt x="14" y="2"/>
                      <a:pt x="15" y="4"/>
                      <a:pt x="14" y="7"/>
                    </a:cubicBezTo>
                    <a:cubicBezTo>
                      <a:pt x="10" y="23"/>
                      <a:pt x="10" y="23"/>
                      <a:pt x="10" y="23"/>
                    </a:cubicBezTo>
                    <a:cubicBezTo>
                      <a:pt x="9" y="25"/>
                      <a:pt x="7" y="26"/>
                      <a:pt x="5" y="2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100" name="Freeform 103"/>
              <p:cNvSpPr>
                <a:spLocks/>
              </p:cNvSpPr>
              <p:nvPr/>
            </p:nvSpPr>
            <p:spPr bwMode="auto">
              <a:xfrm>
                <a:off x="3854451" y="4011613"/>
                <a:ext cx="155575" cy="155575"/>
              </a:xfrm>
              <a:custGeom>
                <a:avLst/>
                <a:gdLst>
                  <a:gd name="T0" fmla="*/ 3 w 67"/>
                  <a:gd name="T1" fmla="*/ 27 h 67"/>
                  <a:gd name="T2" fmla="*/ 40 w 67"/>
                  <a:gd name="T3" fmla="*/ 4 h 67"/>
                  <a:gd name="T4" fmla="*/ 63 w 67"/>
                  <a:gd name="T5" fmla="*/ 40 h 67"/>
                  <a:gd name="T6" fmla="*/ 27 w 67"/>
                  <a:gd name="T7" fmla="*/ 63 h 67"/>
                  <a:gd name="T8" fmla="*/ 3 w 67"/>
                  <a:gd name="T9" fmla="*/ 27 h 67"/>
                </a:gdLst>
                <a:ahLst/>
                <a:cxnLst>
                  <a:cxn ang="0">
                    <a:pos x="T0" y="T1"/>
                  </a:cxn>
                  <a:cxn ang="0">
                    <a:pos x="T2" y="T3"/>
                  </a:cxn>
                  <a:cxn ang="0">
                    <a:pos x="T4" y="T5"/>
                  </a:cxn>
                  <a:cxn ang="0">
                    <a:pos x="T6" y="T7"/>
                  </a:cxn>
                  <a:cxn ang="0">
                    <a:pos x="T8" y="T9"/>
                  </a:cxn>
                </a:cxnLst>
                <a:rect l="0" t="0" r="r" b="b"/>
                <a:pathLst>
                  <a:path w="67" h="67">
                    <a:moveTo>
                      <a:pt x="3" y="27"/>
                    </a:moveTo>
                    <a:cubicBezTo>
                      <a:pt x="7" y="10"/>
                      <a:pt x="24" y="0"/>
                      <a:pt x="40" y="4"/>
                    </a:cubicBezTo>
                    <a:cubicBezTo>
                      <a:pt x="57" y="7"/>
                      <a:pt x="67" y="24"/>
                      <a:pt x="63" y="40"/>
                    </a:cubicBezTo>
                    <a:cubicBezTo>
                      <a:pt x="60" y="57"/>
                      <a:pt x="43" y="67"/>
                      <a:pt x="27" y="63"/>
                    </a:cubicBezTo>
                    <a:cubicBezTo>
                      <a:pt x="10" y="60"/>
                      <a:pt x="0" y="43"/>
                      <a:pt x="3" y="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sp>
            <p:nvSpPr>
              <p:cNvPr id="101" name="Freeform 104"/>
              <p:cNvSpPr>
                <a:spLocks noEditPoints="1"/>
              </p:cNvSpPr>
              <p:nvPr/>
            </p:nvSpPr>
            <p:spPr bwMode="auto">
              <a:xfrm>
                <a:off x="3841751" y="4006850"/>
                <a:ext cx="174625" cy="165100"/>
              </a:xfrm>
              <a:custGeom>
                <a:avLst/>
                <a:gdLst>
                  <a:gd name="T0" fmla="*/ 39 w 75"/>
                  <a:gd name="T1" fmla="*/ 71 h 71"/>
                  <a:gd name="T2" fmla="*/ 31 w 75"/>
                  <a:gd name="T3" fmla="*/ 70 h 71"/>
                  <a:gd name="T4" fmla="*/ 4 w 75"/>
                  <a:gd name="T5" fmla="*/ 28 h 71"/>
                  <a:gd name="T6" fmla="*/ 38 w 75"/>
                  <a:gd name="T7" fmla="*/ 0 h 71"/>
                  <a:gd name="T8" fmla="*/ 46 w 75"/>
                  <a:gd name="T9" fmla="*/ 1 h 71"/>
                  <a:gd name="T10" fmla="*/ 68 w 75"/>
                  <a:gd name="T11" fmla="*/ 17 h 71"/>
                  <a:gd name="T12" fmla="*/ 73 w 75"/>
                  <a:gd name="T13" fmla="*/ 43 h 71"/>
                  <a:gd name="T14" fmla="*/ 39 w 75"/>
                  <a:gd name="T15" fmla="*/ 71 h 71"/>
                  <a:gd name="T16" fmla="*/ 38 w 75"/>
                  <a:gd name="T17" fmla="*/ 9 h 71"/>
                  <a:gd name="T18" fmla="*/ 13 w 75"/>
                  <a:gd name="T19" fmla="*/ 30 h 71"/>
                  <a:gd name="T20" fmla="*/ 33 w 75"/>
                  <a:gd name="T21" fmla="*/ 61 h 71"/>
                  <a:gd name="T22" fmla="*/ 39 w 75"/>
                  <a:gd name="T23" fmla="*/ 62 h 71"/>
                  <a:gd name="T24" fmla="*/ 64 w 75"/>
                  <a:gd name="T25" fmla="*/ 41 h 71"/>
                  <a:gd name="T26" fmla="*/ 61 w 75"/>
                  <a:gd name="T27" fmla="*/ 22 h 71"/>
                  <a:gd name="T28" fmla="*/ 44 w 75"/>
                  <a:gd name="T29" fmla="*/ 10 h 71"/>
                  <a:gd name="T30" fmla="*/ 38 w 75"/>
                  <a:gd name="T31"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71">
                    <a:moveTo>
                      <a:pt x="39" y="71"/>
                    </a:moveTo>
                    <a:cubicBezTo>
                      <a:pt x="36" y="71"/>
                      <a:pt x="33" y="71"/>
                      <a:pt x="31" y="70"/>
                    </a:cubicBezTo>
                    <a:cubicBezTo>
                      <a:pt x="12" y="66"/>
                      <a:pt x="0" y="47"/>
                      <a:pt x="4" y="28"/>
                    </a:cubicBezTo>
                    <a:cubicBezTo>
                      <a:pt x="8" y="12"/>
                      <a:pt x="22" y="0"/>
                      <a:pt x="38" y="0"/>
                    </a:cubicBezTo>
                    <a:cubicBezTo>
                      <a:pt x="41" y="0"/>
                      <a:pt x="44" y="1"/>
                      <a:pt x="46" y="1"/>
                    </a:cubicBezTo>
                    <a:cubicBezTo>
                      <a:pt x="56" y="3"/>
                      <a:pt x="63" y="9"/>
                      <a:pt x="68" y="17"/>
                    </a:cubicBezTo>
                    <a:cubicBezTo>
                      <a:pt x="73" y="25"/>
                      <a:pt x="75" y="34"/>
                      <a:pt x="73" y="43"/>
                    </a:cubicBezTo>
                    <a:cubicBezTo>
                      <a:pt x="69" y="60"/>
                      <a:pt x="55" y="71"/>
                      <a:pt x="39" y="71"/>
                    </a:cubicBezTo>
                    <a:close/>
                    <a:moveTo>
                      <a:pt x="38" y="9"/>
                    </a:moveTo>
                    <a:cubicBezTo>
                      <a:pt x="26" y="9"/>
                      <a:pt x="16" y="18"/>
                      <a:pt x="13" y="30"/>
                    </a:cubicBezTo>
                    <a:cubicBezTo>
                      <a:pt x="10" y="44"/>
                      <a:pt x="19" y="58"/>
                      <a:pt x="33" y="61"/>
                    </a:cubicBezTo>
                    <a:cubicBezTo>
                      <a:pt x="35" y="61"/>
                      <a:pt x="37" y="62"/>
                      <a:pt x="39" y="62"/>
                    </a:cubicBezTo>
                    <a:cubicBezTo>
                      <a:pt x="51" y="62"/>
                      <a:pt x="61" y="53"/>
                      <a:pt x="64" y="41"/>
                    </a:cubicBezTo>
                    <a:cubicBezTo>
                      <a:pt x="66" y="35"/>
                      <a:pt x="64" y="28"/>
                      <a:pt x="61" y="22"/>
                    </a:cubicBezTo>
                    <a:cubicBezTo>
                      <a:pt x="57" y="16"/>
                      <a:pt x="51" y="12"/>
                      <a:pt x="44" y="10"/>
                    </a:cubicBezTo>
                    <a:cubicBezTo>
                      <a:pt x="42" y="10"/>
                      <a:pt x="40" y="9"/>
                      <a:pt x="38" y="9"/>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444444"/>
                  </a:solidFill>
                  <a:latin typeface="Museo Sans For Dell"/>
                </a:endParaRPr>
              </a:p>
            </p:txBody>
          </p:sp>
        </p:grpSp>
        <p:sp>
          <p:nvSpPr>
            <p:cNvPr id="103" name="TextBox 102"/>
            <p:cNvSpPr txBox="1"/>
            <p:nvPr/>
          </p:nvSpPr>
          <p:spPr>
            <a:xfrm>
              <a:off x="7702510" y="1818001"/>
              <a:ext cx="2089476" cy="729430"/>
            </a:xfrm>
            <a:prstGeom prst="rect">
              <a:avLst/>
            </a:prstGeom>
            <a:noFill/>
          </p:spPr>
          <p:txBody>
            <a:bodyPr wrap="square" rtlCol="0">
              <a:spAutoFit/>
            </a:bodyPr>
            <a:lstStyle/>
            <a:p>
              <a:pPr algn="ctr">
                <a:lnSpc>
                  <a:spcPct val="90000"/>
                </a:lnSpc>
                <a:spcBef>
                  <a:spcPts val="600"/>
                </a:spcBef>
                <a:spcAft>
                  <a:spcPts val="0"/>
                </a:spcAft>
                <a:buClr>
                  <a:srgbClr val="0085C3"/>
                </a:buClr>
              </a:pPr>
              <a:r>
                <a:rPr lang="en-US" b="1" dirty="0">
                  <a:solidFill>
                    <a:srgbClr val="FFFFFF"/>
                  </a:solidFill>
                </a:rPr>
                <a:t>Faster</a:t>
              </a:r>
              <a:br>
                <a:rPr lang="en-US" sz="1400" b="1" dirty="0">
                  <a:solidFill>
                    <a:srgbClr val="FFFFFF"/>
                  </a:solidFill>
                </a:rPr>
              </a:br>
              <a:r>
                <a:rPr lang="en-US" sz="1400" b="1" dirty="0">
                  <a:solidFill>
                    <a:srgbClr val="FFFFFF"/>
                  </a:solidFill>
                </a:rPr>
                <a:t>server </a:t>
              </a:r>
              <a:r>
                <a:rPr lang="en-US" sz="1400" b="1" dirty="0">
                  <a:solidFill>
                    <a:schemeClr val="accent2">
                      <a:lumMod val="40000"/>
                      <a:lumOff val="60000"/>
                    </a:schemeClr>
                  </a:solidFill>
                </a:rPr>
                <a:t>configuration</a:t>
              </a:r>
              <a:r>
                <a:rPr lang="en-US" sz="1400" b="1" dirty="0">
                  <a:solidFill>
                    <a:srgbClr val="FFFFFF"/>
                  </a:solidFill>
                </a:rPr>
                <a:t> </a:t>
              </a:r>
              <a:r>
                <a:rPr lang="en-US" sz="1400" b="1" dirty="0">
                  <a:solidFill>
                    <a:schemeClr val="accent2">
                      <a:lumMod val="40000"/>
                      <a:lumOff val="60000"/>
                    </a:schemeClr>
                  </a:solidFill>
                </a:rPr>
                <a:t>Hyper-V </a:t>
              </a:r>
              <a:r>
                <a:rPr lang="en-US" sz="1400" b="1" dirty="0">
                  <a:solidFill>
                    <a:srgbClr val="FFFFFF"/>
                  </a:solidFill>
                </a:rPr>
                <a:t>deployment </a:t>
              </a:r>
            </a:p>
          </p:txBody>
        </p:sp>
        <p:sp>
          <p:nvSpPr>
            <p:cNvPr id="104" name="TextBox 103"/>
            <p:cNvSpPr txBox="1"/>
            <p:nvPr/>
          </p:nvSpPr>
          <p:spPr>
            <a:xfrm>
              <a:off x="9955733" y="2580731"/>
              <a:ext cx="1066650" cy="729430"/>
            </a:xfrm>
            <a:prstGeom prst="rect">
              <a:avLst/>
            </a:prstGeom>
            <a:noFill/>
          </p:spPr>
          <p:txBody>
            <a:bodyPr wrap="square" rtlCol="0">
              <a:spAutoFit/>
            </a:bodyPr>
            <a:lstStyle/>
            <a:p>
              <a:pPr>
                <a:lnSpc>
                  <a:spcPct val="90000"/>
                </a:lnSpc>
                <a:spcBef>
                  <a:spcPts val="600"/>
                </a:spcBef>
                <a:spcAft>
                  <a:spcPts val="0"/>
                </a:spcAft>
                <a:buClr>
                  <a:srgbClr val="0085C3"/>
                </a:buClr>
              </a:pPr>
              <a:r>
                <a:rPr lang="en-US" sz="3200" b="1" dirty="0">
                  <a:solidFill>
                    <a:schemeClr val="accent5"/>
                  </a:solidFill>
                  <a:latin typeface="Museo Sans For Dell"/>
                </a:rPr>
                <a:t>96%</a:t>
              </a:r>
              <a:br>
                <a:rPr lang="en-US" b="1" dirty="0">
                  <a:solidFill>
                    <a:srgbClr val="FFFFFF"/>
                  </a:solidFill>
                  <a:latin typeface="Museo Sans For Dell"/>
                </a:rPr>
              </a:br>
              <a:r>
                <a:rPr lang="en-US" sz="1400" b="1" dirty="0">
                  <a:solidFill>
                    <a:srgbClr val="FFFFFF"/>
                  </a:solidFill>
                  <a:latin typeface="Museo Sans For Dell"/>
                </a:rPr>
                <a:t>less time* </a:t>
              </a:r>
            </a:p>
          </p:txBody>
        </p:sp>
        <p:sp>
          <p:nvSpPr>
            <p:cNvPr id="109" name="Rectangle 108"/>
            <p:cNvSpPr/>
            <p:nvPr/>
          </p:nvSpPr>
          <p:spPr bwMode="auto">
            <a:xfrm>
              <a:off x="11030617" y="4679630"/>
              <a:ext cx="322207" cy="1027431"/>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0" name="Rectangle 109"/>
            <p:cNvSpPr/>
            <p:nvPr/>
          </p:nvSpPr>
          <p:spPr bwMode="auto">
            <a:xfrm>
              <a:off x="11443067" y="5192546"/>
              <a:ext cx="322207" cy="51451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4" name="TextBox 113"/>
            <p:cNvSpPr txBox="1"/>
            <p:nvPr/>
          </p:nvSpPr>
          <p:spPr>
            <a:xfrm>
              <a:off x="9883489" y="3802062"/>
              <a:ext cx="2162442" cy="535531"/>
            </a:xfrm>
            <a:prstGeom prst="rect">
              <a:avLst/>
            </a:prstGeom>
            <a:noFill/>
          </p:spPr>
          <p:txBody>
            <a:bodyPr wrap="square" rtlCol="0">
              <a:spAutoFit/>
            </a:bodyPr>
            <a:lstStyle/>
            <a:p>
              <a:pPr algn="ctr">
                <a:lnSpc>
                  <a:spcPct val="90000"/>
                </a:lnSpc>
                <a:spcBef>
                  <a:spcPts val="600"/>
                </a:spcBef>
                <a:spcAft>
                  <a:spcPts val="0"/>
                </a:spcAft>
                <a:buClr>
                  <a:srgbClr val="0085C3"/>
                </a:buClr>
              </a:pPr>
              <a:r>
                <a:rPr lang="en-US" sz="1800" b="1" dirty="0">
                  <a:solidFill>
                    <a:srgbClr val="FFFFFF"/>
                  </a:solidFill>
                </a:rPr>
                <a:t>Easier</a:t>
              </a:r>
              <a:br>
                <a:rPr lang="en-US" sz="1800" b="1" dirty="0">
                  <a:solidFill>
                    <a:srgbClr val="FFFFFF"/>
                  </a:solidFill>
                </a:rPr>
              </a:br>
              <a:r>
                <a:rPr lang="en-US" sz="1400" b="1" dirty="0">
                  <a:solidFill>
                    <a:srgbClr val="FFFFFF"/>
                  </a:solidFill>
                </a:rPr>
                <a:t>system </a:t>
              </a:r>
              <a:r>
                <a:rPr lang="en-US" sz="1400" b="1" dirty="0">
                  <a:solidFill>
                    <a:schemeClr val="accent2">
                      <a:lumMod val="40000"/>
                      <a:lumOff val="60000"/>
                    </a:schemeClr>
                  </a:solidFill>
                </a:rPr>
                <a:t>discovery  </a:t>
              </a:r>
            </a:p>
          </p:txBody>
        </p:sp>
        <p:sp>
          <p:nvSpPr>
            <p:cNvPr id="44" name="TextBox 43"/>
            <p:cNvSpPr txBox="1"/>
            <p:nvPr/>
          </p:nvSpPr>
          <p:spPr>
            <a:xfrm>
              <a:off x="7792538" y="3007847"/>
              <a:ext cx="1066650" cy="729430"/>
            </a:xfrm>
            <a:prstGeom prst="rect">
              <a:avLst/>
            </a:prstGeom>
            <a:noFill/>
          </p:spPr>
          <p:txBody>
            <a:bodyPr wrap="square" rtlCol="0">
              <a:spAutoFit/>
            </a:bodyPr>
            <a:lstStyle/>
            <a:p>
              <a:pPr>
                <a:lnSpc>
                  <a:spcPct val="90000"/>
                </a:lnSpc>
                <a:spcBef>
                  <a:spcPts val="600"/>
                </a:spcBef>
                <a:spcAft>
                  <a:spcPts val="0"/>
                </a:spcAft>
                <a:buClr>
                  <a:srgbClr val="0085C3"/>
                </a:buClr>
              </a:pPr>
              <a:r>
                <a:rPr lang="en-US" sz="3200" b="1" dirty="0">
                  <a:solidFill>
                    <a:schemeClr val="accent5"/>
                  </a:solidFill>
                  <a:latin typeface="Museo Sans For Dell"/>
                </a:rPr>
                <a:t>39%</a:t>
              </a:r>
              <a:br>
                <a:rPr lang="en-US" b="1" dirty="0">
                  <a:solidFill>
                    <a:srgbClr val="FFFFFF"/>
                  </a:solidFill>
                  <a:latin typeface="Museo Sans For Dell"/>
                </a:rPr>
              </a:br>
              <a:r>
                <a:rPr lang="en-US" sz="1400" b="1" dirty="0">
                  <a:solidFill>
                    <a:srgbClr val="FFFFFF"/>
                  </a:solidFill>
                  <a:latin typeface="Museo Sans For Dell"/>
                </a:rPr>
                <a:t>less time* </a:t>
              </a:r>
            </a:p>
          </p:txBody>
        </p:sp>
        <p:sp>
          <p:nvSpPr>
            <p:cNvPr id="45" name="TextBox 44"/>
            <p:cNvSpPr txBox="1"/>
            <p:nvPr/>
          </p:nvSpPr>
          <p:spPr>
            <a:xfrm>
              <a:off x="7792538" y="5236382"/>
              <a:ext cx="1066650" cy="729430"/>
            </a:xfrm>
            <a:prstGeom prst="rect">
              <a:avLst/>
            </a:prstGeom>
            <a:noFill/>
          </p:spPr>
          <p:txBody>
            <a:bodyPr wrap="square" rtlCol="0">
              <a:spAutoFit/>
            </a:bodyPr>
            <a:lstStyle/>
            <a:p>
              <a:pPr>
                <a:lnSpc>
                  <a:spcPct val="90000"/>
                </a:lnSpc>
                <a:spcBef>
                  <a:spcPts val="600"/>
                </a:spcBef>
                <a:spcAft>
                  <a:spcPts val="0"/>
                </a:spcAft>
                <a:buClr>
                  <a:srgbClr val="0085C3"/>
                </a:buClr>
              </a:pPr>
              <a:r>
                <a:rPr lang="en-US" sz="3200" b="1" dirty="0">
                  <a:solidFill>
                    <a:schemeClr val="accent5"/>
                  </a:solidFill>
                  <a:latin typeface="Museo Sans For Dell"/>
                </a:rPr>
                <a:t>50%</a:t>
              </a:r>
              <a:br>
                <a:rPr lang="en-US" b="1" dirty="0">
                  <a:solidFill>
                    <a:srgbClr val="FFFFFF"/>
                  </a:solidFill>
                  <a:latin typeface="Museo Sans For Dell"/>
                </a:rPr>
              </a:br>
              <a:r>
                <a:rPr lang="en-US" sz="1400" b="1" dirty="0">
                  <a:solidFill>
                    <a:srgbClr val="FFFFFF"/>
                  </a:solidFill>
                  <a:latin typeface="Museo Sans For Dell"/>
                </a:rPr>
                <a:t>less* </a:t>
              </a:r>
            </a:p>
          </p:txBody>
        </p:sp>
        <p:sp>
          <p:nvSpPr>
            <p:cNvPr id="46" name="TextBox 45"/>
            <p:cNvSpPr txBox="1"/>
            <p:nvPr/>
          </p:nvSpPr>
          <p:spPr>
            <a:xfrm>
              <a:off x="9972164" y="4618391"/>
              <a:ext cx="1160740" cy="923330"/>
            </a:xfrm>
            <a:prstGeom prst="rect">
              <a:avLst/>
            </a:prstGeom>
            <a:noFill/>
          </p:spPr>
          <p:txBody>
            <a:bodyPr wrap="square" rtlCol="0">
              <a:spAutoFit/>
            </a:bodyPr>
            <a:lstStyle/>
            <a:p>
              <a:pPr>
                <a:lnSpc>
                  <a:spcPct val="90000"/>
                </a:lnSpc>
                <a:spcBef>
                  <a:spcPts val="600"/>
                </a:spcBef>
                <a:spcAft>
                  <a:spcPts val="0"/>
                </a:spcAft>
                <a:buClr>
                  <a:srgbClr val="0085C3"/>
                </a:buClr>
              </a:pPr>
              <a:r>
                <a:rPr lang="en-US" sz="3200" b="1" dirty="0">
                  <a:solidFill>
                    <a:schemeClr val="accent5"/>
                  </a:solidFill>
                  <a:latin typeface="Museo Sans For Dell"/>
                </a:rPr>
                <a:t>50%</a:t>
              </a:r>
              <a:br>
                <a:rPr lang="en-US" b="1" dirty="0">
                  <a:solidFill>
                    <a:srgbClr val="FFFFFF"/>
                  </a:solidFill>
                  <a:latin typeface="Museo Sans For Dell"/>
                </a:rPr>
              </a:br>
              <a:r>
                <a:rPr lang="en-US" sz="1400" b="1" dirty="0">
                  <a:solidFill>
                    <a:srgbClr val="FFFFFF"/>
                  </a:solidFill>
                  <a:latin typeface="Museo Sans For Dell"/>
                </a:rPr>
                <a:t>fewer steps* </a:t>
              </a:r>
            </a:p>
          </p:txBody>
        </p:sp>
      </p:grpSp>
    </p:spTree>
    <p:extLst>
      <p:ext uri="{BB962C8B-B14F-4D97-AF65-F5344CB8AC3E}">
        <p14:creationId xmlns:p14="http://schemas.microsoft.com/office/powerpoint/2010/main" val="13271899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solidFill>
                  <a:schemeClr val="tx1"/>
                </a:solidFill>
              </a:rPr>
              <a:t>OpenManage Integration Suite                                         </a:t>
            </a:r>
            <a:r>
              <a:rPr lang="en-US" sz="4800" dirty="0">
                <a:solidFill>
                  <a:schemeClr val="tx1"/>
                </a:solidFill>
              </a:rPr>
              <a:t>for Microsoft System Center</a:t>
            </a:r>
            <a:endParaRPr lang="en-US" sz="4800" b="1" dirty="0">
              <a:solidFill>
                <a:schemeClr val="tx1"/>
              </a:solidFill>
            </a:endParaRPr>
          </a:p>
        </p:txBody>
      </p:sp>
      <p:grpSp>
        <p:nvGrpSpPr>
          <p:cNvPr id="17" name="Group 16"/>
          <p:cNvGrpSpPr/>
          <p:nvPr/>
        </p:nvGrpSpPr>
        <p:grpSpPr>
          <a:xfrm>
            <a:off x="618005" y="1793447"/>
            <a:ext cx="11162832" cy="4904215"/>
            <a:chOff x="701995" y="1717246"/>
            <a:chExt cx="11162832" cy="4904215"/>
          </a:xfrm>
        </p:grpSpPr>
        <p:sp>
          <p:nvSpPr>
            <p:cNvPr id="47" name="Rounded Rectangle 46"/>
            <p:cNvSpPr/>
            <p:nvPr/>
          </p:nvSpPr>
          <p:spPr bwMode="gray">
            <a:xfrm>
              <a:off x="9196068" y="2402921"/>
              <a:ext cx="2668759" cy="3713551"/>
            </a:xfrm>
            <a:prstGeom prst="roundRect">
              <a:avLst>
                <a:gd name="adj" fmla="val 0"/>
              </a:avLst>
            </a:prstGeom>
            <a:solidFill>
              <a:schemeClr val="accent6"/>
            </a:solidFill>
            <a:ln>
              <a:noFill/>
            </a:ln>
            <a:effectLst/>
          </p:spPr>
          <p:txBody>
            <a:bodyPr wrap="square" rtlCol="0" anchor="t">
              <a:normAutofit/>
            </a:bodyPr>
            <a:lstStyle/>
            <a:p>
              <a:pPr algn="ctr">
                <a:lnSpc>
                  <a:spcPct val="90000"/>
                </a:lnSpc>
                <a:spcBef>
                  <a:spcPts val="136"/>
                </a:spcBef>
                <a:spcAft>
                  <a:spcPts val="136"/>
                </a:spcAft>
              </a:pPr>
              <a:endParaRPr lang="en-US" sz="2720" dirty="0">
                <a:solidFill>
                  <a:srgbClr val="FFFFFF"/>
                </a:solidFill>
              </a:endParaRPr>
            </a:p>
          </p:txBody>
        </p:sp>
        <p:sp>
          <p:nvSpPr>
            <p:cNvPr id="48" name="Rounded Rectangle 47"/>
            <p:cNvSpPr/>
            <p:nvPr/>
          </p:nvSpPr>
          <p:spPr bwMode="gray">
            <a:xfrm>
              <a:off x="6354772" y="2402921"/>
              <a:ext cx="2668759" cy="3713551"/>
            </a:xfrm>
            <a:prstGeom prst="roundRect">
              <a:avLst>
                <a:gd name="adj" fmla="val 0"/>
              </a:avLst>
            </a:prstGeom>
            <a:solidFill>
              <a:schemeClr val="accent2"/>
            </a:solidFill>
            <a:ln>
              <a:noFill/>
            </a:ln>
            <a:effectLst/>
          </p:spPr>
          <p:txBody>
            <a:bodyPr wrap="square" rtlCol="0" anchor="t">
              <a:normAutofit/>
            </a:bodyPr>
            <a:lstStyle/>
            <a:p>
              <a:pPr algn="ctr">
                <a:lnSpc>
                  <a:spcPct val="90000"/>
                </a:lnSpc>
                <a:spcBef>
                  <a:spcPts val="136"/>
                </a:spcBef>
                <a:spcAft>
                  <a:spcPts val="136"/>
                </a:spcAft>
              </a:pPr>
              <a:endParaRPr lang="en-US" sz="2720" dirty="0">
                <a:solidFill>
                  <a:srgbClr val="FFFFFF"/>
                </a:solidFill>
              </a:endParaRPr>
            </a:p>
          </p:txBody>
        </p:sp>
        <p:sp>
          <p:nvSpPr>
            <p:cNvPr id="46" name="Rounded Rectangle 45"/>
            <p:cNvSpPr/>
            <p:nvPr/>
          </p:nvSpPr>
          <p:spPr bwMode="gray">
            <a:xfrm>
              <a:off x="3542668" y="2402920"/>
              <a:ext cx="2639568" cy="3707496"/>
            </a:xfrm>
            <a:prstGeom prst="roundRect">
              <a:avLst>
                <a:gd name="adj" fmla="val 0"/>
              </a:avLst>
            </a:prstGeom>
            <a:solidFill>
              <a:schemeClr val="bg2"/>
            </a:solidFill>
            <a:ln>
              <a:noFill/>
            </a:ln>
            <a:effectLst/>
          </p:spPr>
          <p:txBody>
            <a:bodyPr wrap="square" rtlCol="0" anchor="t">
              <a:normAutofit/>
            </a:bodyPr>
            <a:lstStyle/>
            <a:p>
              <a:pPr algn="ctr">
                <a:lnSpc>
                  <a:spcPct val="90000"/>
                </a:lnSpc>
                <a:spcBef>
                  <a:spcPts val="136"/>
                </a:spcBef>
                <a:spcAft>
                  <a:spcPts val="136"/>
                </a:spcAft>
              </a:pPr>
              <a:endParaRPr lang="en-US" sz="2720" dirty="0">
                <a:solidFill>
                  <a:srgbClr val="FFFFFF"/>
                </a:solidFill>
              </a:endParaRPr>
            </a:p>
          </p:txBody>
        </p:sp>
        <p:sp>
          <p:nvSpPr>
            <p:cNvPr id="39" name="Rounded Rectangle 38"/>
            <p:cNvSpPr/>
            <p:nvPr/>
          </p:nvSpPr>
          <p:spPr bwMode="gray">
            <a:xfrm>
              <a:off x="716054" y="2402920"/>
              <a:ext cx="2654078" cy="3726810"/>
            </a:xfrm>
            <a:prstGeom prst="roundRect">
              <a:avLst>
                <a:gd name="adj" fmla="val 0"/>
              </a:avLst>
            </a:prstGeom>
            <a:solidFill>
              <a:schemeClr val="accent4"/>
            </a:solidFill>
            <a:ln>
              <a:noFill/>
            </a:ln>
            <a:effectLst/>
          </p:spPr>
          <p:txBody>
            <a:bodyPr wrap="square" rtlCol="0" anchor="t">
              <a:normAutofit/>
            </a:bodyPr>
            <a:lstStyle/>
            <a:p>
              <a:pPr algn="ctr">
                <a:lnSpc>
                  <a:spcPct val="90000"/>
                </a:lnSpc>
                <a:spcBef>
                  <a:spcPts val="136"/>
                </a:spcBef>
                <a:spcAft>
                  <a:spcPts val="136"/>
                </a:spcAft>
              </a:pPr>
              <a:endParaRPr lang="en-US" sz="2720" dirty="0">
                <a:solidFill>
                  <a:srgbClr val="FFFFFF"/>
                </a:solidFill>
              </a:endParaRPr>
            </a:p>
          </p:txBody>
        </p:sp>
        <p:sp>
          <p:nvSpPr>
            <p:cNvPr id="45" name="TextBox 44"/>
            <p:cNvSpPr txBox="1"/>
            <p:nvPr/>
          </p:nvSpPr>
          <p:spPr bwMode="white">
            <a:xfrm>
              <a:off x="716054" y="4546812"/>
              <a:ext cx="2654078" cy="1200329"/>
            </a:xfrm>
            <a:prstGeom prst="rect">
              <a:avLst/>
            </a:prstGeom>
            <a:noFill/>
          </p:spPr>
          <p:txBody>
            <a:bodyPr wrap="square" rtlCol="0">
              <a:spAutoFit/>
            </a:bodyPr>
            <a:lstStyle/>
            <a:p>
              <a:pPr algn="ctr" fontAlgn="base">
                <a:spcBef>
                  <a:spcPct val="0"/>
                </a:spcBef>
                <a:spcAft>
                  <a:spcPct val="0"/>
                </a:spcAft>
                <a:defRPr/>
              </a:pPr>
              <a:r>
                <a:rPr lang="en-US" sz="2400" b="1" dirty="0">
                  <a:solidFill>
                    <a:srgbClr val="FFFFFF"/>
                  </a:solidFill>
                  <a:latin typeface="+mj-lt"/>
                </a:rPr>
                <a:t>Dell Server </a:t>
              </a:r>
              <a:r>
                <a:rPr lang="en-US" sz="2400" b="1" dirty="0">
                  <a:solidFill>
                    <a:schemeClr val="accent4">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Deployment Packs</a:t>
              </a:r>
            </a:p>
          </p:txBody>
        </p:sp>
        <p:sp>
          <p:nvSpPr>
            <p:cNvPr id="50" name="TextBox 49"/>
            <p:cNvSpPr txBox="1"/>
            <p:nvPr/>
          </p:nvSpPr>
          <p:spPr bwMode="white">
            <a:xfrm>
              <a:off x="3711359" y="4546812"/>
              <a:ext cx="2323748" cy="830997"/>
            </a:xfrm>
            <a:prstGeom prst="rect">
              <a:avLst/>
            </a:prstGeom>
            <a:noFill/>
          </p:spPr>
          <p:txBody>
            <a:bodyPr wrap="square" rtlCol="0">
              <a:spAutoFit/>
            </a:bodyPr>
            <a:lstStyle/>
            <a:p>
              <a:pPr algn="ctr" fontAlgn="base">
                <a:spcBef>
                  <a:spcPct val="0"/>
                </a:spcBef>
                <a:spcAft>
                  <a:spcPct val="0"/>
                </a:spcAft>
                <a:defRPr/>
              </a:pPr>
              <a:r>
                <a:rPr lang="en-US" sz="2400" b="1" dirty="0">
                  <a:solidFill>
                    <a:srgbClr val="FFFFFF"/>
                  </a:solidFill>
                  <a:latin typeface="+mj-lt"/>
                </a:rPr>
                <a:t>Dell Server</a:t>
              </a:r>
            </a:p>
            <a:p>
              <a:pPr algn="ctr" fontAlgn="base">
                <a:spcBef>
                  <a:spcPct val="0"/>
                </a:spcBef>
                <a:spcAft>
                  <a:spcPct val="0"/>
                </a:spcAft>
                <a:defRPr/>
              </a:pPr>
              <a:r>
                <a:rPr lang="en-US" sz="2400" b="1" dirty="0">
                  <a:solidFill>
                    <a:schemeClr val="bg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Catalogs</a:t>
              </a:r>
            </a:p>
          </p:txBody>
        </p:sp>
        <p:sp>
          <p:nvSpPr>
            <p:cNvPr id="52" name="TextBox 51"/>
            <p:cNvSpPr txBox="1"/>
            <p:nvPr/>
          </p:nvSpPr>
          <p:spPr bwMode="white">
            <a:xfrm>
              <a:off x="9196067" y="4546812"/>
              <a:ext cx="2654550" cy="1569660"/>
            </a:xfrm>
            <a:prstGeom prst="rect">
              <a:avLst/>
            </a:prstGeom>
            <a:noFill/>
          </p:spPr>
          <p:txBody>
            <a:bodyPr wrap="square" rtlCol="0">
              <a:spAutoFit/>
            </a:bodyPr>
            <a:lstStyle/>
            <a:p>
              <a:pPr algn="ctr" fontAlgn="base">
                <a:spcBef>
                  <a:spcPct val="0"/>
                </a:spcBef>
                <a:spcAft>
                  <a:spcPct val="0"/>
                </a:spcAft>
                <a:defRPr/>
              </a:pPr>
              <a:r>
                <a:rPr lang="en-US" sz="2400" b="1" dirty="0">
                  <a:solidFill>
                    <a:srgbClr val="FFFFFF"/>
                  </a:solidFill>
                  <a:latin typeface="+mj-lt"/>
                </a:rPr>
                <a:t>DLCI for SCVMM</a:t>
              </a:r>
              <a:br>
                <a:rPr lang="en-US" sz="2400" b="1" dirty="0">
                  <a:solidFill>
                    <a:srgbClr val="FFFFFF"/>
                  </a:solidFill>
                  <a:latin typeface="+mj-lt"/>
                </a:rPr>
              </a:br>
              <a:r>
                <a:rPr lang="en-US" sz="2400" b="1"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Dell Server</a:t>
              </a:r>
              <a:br>
                <a:rPr lang="en-US" sz="2400" b="1"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br>
              <a:r>
                <a:rPr lang="en-US" sz="2400" b="1"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PRO Pack  </a:t>
              </a:r>
              <a:br>
                <a:rPr lang="en-US" sz="2400" b="1"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br>
              <a:endParaRPr lang="en-US" sz="2400" b="1" dirty="0">
                <a:solidFill>
                  <a:schemeClr val="accent6">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1" name="TextBox 50"/>
            <p:cNvSpPr txBox="1"/>
            <p:nvPr/>
          </p:nvSpPr>
          <p:spPr bwMode="white">
            <a:xfrm>
              <a:off x="6559731" y="4546812"/>
              <a:ext cx="2314808" cy="1200329"/>
            </a:xfrm>
            <a:prstGeom prst="rect">
              <a:avLst/>
            </a:prstGeom>
            <a:noFill/>
          </p:spPr>
          <p:txBody>
            <a:bodyPr wrap="square" rtlCol="0">
              <a:spAutoFit/>
            </a:bodyPr>
            <a:lstStyle/>
            <a:p>
              <a:pPr algn="ctr" fontAlgn="base">
                <a:spcBef>
                  <a:spcPct val="0"/>
                </a:spcBef>
                <a:spcAft>
                  <a:spcPct val="0"/>
                </a:spcAft>
                <a:defRPr/>
              </a:pPr>
              <a:r>
                <a:rPr lang="en-US" sz="2400" b="1" dirty="0">
                  <a:solidFill>
                    <a:srgbClr val="FFFFFF"/>
                  </a:solidFill>
                  <a:latin typeface="+mj-lt"/>
                </a:rPr>
                <a:t>Dell Hardware</a:t>
              </a:r>
              <a:br>
                <a:rPr lang="en-US" sz="2400" b="1" dirty="0">
                  <a:solidFill>
                    <a:srgbClr val="FFFFFF"/>
                  </a:solidFill>
                </a:rPr>
              </a:br>
              <a:r>
                <a:rPr lang="en-US" sz="2400" b="1" dirty="0">
                  <a:solidFill>
                    <a:schemeClr val="accent2">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Management Pack Suites</a:t>
              </a:r>
            </a:p>
          </p:txBody>
        </p:sp>
        <p:sp>
          <p:nvSpPr>
            <p:cNvPr id="33" name="Title 1"/>
            <p:cNvSpPr txBox="1">
              <a:spLocks/>
            </p:cNvSpPr>
            <p:nvPr/>
          </p:nvSpPr>
          <p:spPr>
            <a:xfrm>
              <a:off x="743903" y="2388897"/>
              <a:ext cx="2643782" cy="445981"/>
            </a:xfrm>
            <a:prstGeom prst="rect">
              <a:avLst/>
            </a:prstGeom>
          </p:spPr>
          <p:txBody>
            <a:bodyPr anchor="b"/>
            <a:lstStyle/>
            <a:p>
              <a:pPr algn="ctr" defTabSz="1241334" fontAlgn="base">
                <a:lnSpc>
                  <a:spcPct val="90000"/>
                </a:lnSpc>
                <a:spcBef>
                  <a:spcPct val="0"/>
                </a:spcBef>
                <a:spcAft>
                  <a:spcPct val="0"/>
                </a:spcAft>
                <a:defRPr/>
              </a:pPr>
              <a:r>
                <a:rPr lang="en-US" sz="2000"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DEPLOY  </a:t>
              </a:r>
              <a:r>
                <a:rPr lang="en-US" sz="2000" b="1" dirty="0">
                  <a:solidFill>
                    <a:srgbClr val="FFFFFF"/>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
          <p:nvSpPr>
            <p:cNvPr id="34" name="Title 1"/>
            <p:cNvSpPr txBox="1">
              <a:spLocks/>
            </p:cNvSpPr>
            <p:nvPr/>
          </p:nvSpPr>
          <p:spPr>
            <a:xfrm>
              <a:off x="3570516" y="2388897"/>
              <a:ext cx="2624399" cy="491865"/>
            </a:xfrm>
            <a:prstGeom prst="rect">
              <a:avLst/>
            </a:prstGeom>
          </p:spPr>
          <p:txBody>
            <a:bodyPr anchor="b"/>
            <a:lstStyle/>
            <a:p>
              <a:pPr algn="ctr" defTabSz="1241334" fontAlgn="base">
                <a:lnSpc>
                  <a:spcPct val="90000"/>
                </a:lnSpc>
                <a:spcBef>
                  <a:spcPct val="0"/>
                </a:spcBef>
                <a:spcAft>
                  <a:spcPct val="0"/>
                </a:spcAft>
                <a:defRPr/>
              </a:pPr>
              <a:r>
                <a:rPr lang="en-US" sz="2000"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UPDATE </a:t>
              </a:r>
              <a:r>
                <a:rPr lang="en-US" sz="2000" b="1" dirty="0">
                  <a:solidFill>
                    <a:srgbClr val="FFFFFF"/>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
          <p:nvSpPr>
            <p:cNvPr id="35" name="Title 1"/>
            <p:cNvSpPr txBox="1">
              <a:spLocks/>
            </p:cNvSpPr>
            <p:nvPr/>
          </p:nvSpPr>
          <p:spPr>
            <a:xfrm>
              <a:off x="6367451" y="2388897"/>
              <a:ext cx="2656080" cy="503344"/>
            </a:xfrm>
            <a:prstGeom prst="rect">
              <a:avLst/>
            </a:prstGeom>
          </p:spPr>
          <p:txBody>
            <a:bodyPr anchor="b"/>
            <a:lstStyle/>
            <a:p>
              <a:pPr algn="ctr" defTabSz="1241334" fontAlgn="base">
                <a:lnSpc>
                  <a:spcPct val="90000"/>
                </a:lnSpc>
                <a:spcBef>
                  <a:spcPct val="0"/>
                </a:spcBef>
                <a:spcAft>
                  <a:spcPct val="0"/>
                </a:spcAft>
                <a:defRPr/>
              </a:pPr>
              <a:r>
                <a:rPr lang="en-US" sz="2000"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MONITOR</a:t>
              </a:r>
              <a:r>
                <a:rPr lang="en-US" sz="2000" b="1" dirty="0">
                  <a:solidFill>
                    <a:srgbClr val="444444"/>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000" b="1" dirty="0">
                  <a:solidFill>
                    <a:srgbClr val="FFFFFF"/>
                  </a:solidFill>
                  <a:effectLst>
                    <a:outerShdw blurRad="38100" dist="38100" dir="2700000" algn="tl">
                      <a:srgbClr val="C0C0C0"/>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
          <p:nvSpPr>
            <p:cNvPr id="36" name="Title 1"/>
            <p:cNvSpPr txBox="1">
              <a:spLocks/>
            </p:cNvSpPr>
            <p:nvPr/>
          </p:nvSpPr>
          <p:spPr bwMode="auto">
            <a:xfrm>
              <a:off x="9196067" y="2388898"/>
              <a:ext cx="2668753" cy="673962"/>
            </a:xfrm>
            <a:prstGeom prst="rect">
              <a:avLst/>
            </a:prstGeom>
            <a:noFill/>
            <a:ln w="9525">
              <a:noFill/>
              <a:miter lim="800000"/>
              <a:headEnd/>
              <a:tailEnd/>
            </a:ln>
          </p:spPr>
          <p:txBody>
            <a:bodyPr anchor="b"/>
            <a:lstStyle/>
            <a:p>
              <a:pPr algn="ctr" defTabSz="1241334" fontAlgn="base">
                <a:lnSpc>
                  <a:spcPct val="90000"/>
                </a:lnSpc>
                <a:spcBef>
                  <a:spcPct val="0"/>
                </a:spcBef>
                <a:spcAft>
                  <a:spcPct val="0"/>
                </a:spcAft>
                <a:defRPr/>
              </a:pPr>
              <a:r>
                <a:rPr lang="en-US" sz="2000"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VIRTUAL MANAGEMENT </a:t>
              </a:r>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425200" y="3068671"/>
              <a:ext cx="1081660" cy="1178600"/>
            </a:xfrm>
            <a:prstGeom prst="rect">
              <a:avLst/>
            </a:prstGeom>
          </p:spPr>
        </p:pic>
        <p:pic>
          <p:nvPicPr>
            <p:cNvPr id="5" name="Picture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997613" y="3050144"/>
              <a:ext cx="1430424" cy="1323548"/>
            </a:xfrm>
            <a:prstGeom prst="rect">
              <a:avLst/>
            </a:prstGeom>
          </p:spPr>
        </p:pic>
        <p:pic>
          <p:nvPicPr>
            <p:cNvPr id="6" name="Picture 5"/>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24511" y="3228003"/>
              <a:ext cx="1384611" cy="967831"/>
            </a:xfrm>
            <a:prstGeom prst="rect">
              <a:avLst/>
            </a:prstGeom>
          </p:spPr>
        </p:pic>
        <p:pic>
          <p:nvPicPr>
            <p:cNvPr id="11" name="Picture 6" descr="C:\Users\Jeff_S_Johnson\Pictures\Icons\Virtualize.png"/>
            <p:cNvPicPr>
              <a:picLocks noChangeAspect="1" noChangeArrowheads="1"/>
            </p:cNvPicPr>
            <p:nvPr/>
          </p:nvPicPr>
          <p:blipFill>
            <a:blip r:embed="rId9" cstate="email">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036027" y="3256623"/>
              <a:ext cx="1033879" cy="1029933"/>
            </a:xfrm>
            <a:prstGeom prst="rect">
              <a:avLst/>
            </a:prstGeom>
            <a:noFill/>
            <a:extLst>
              <a:ext uri="{909E8E84-426E-40DD-AFC4-6F175D3DCCD1}">
                <a14:hiddenFill xmlns:a14="http://schemas.microsoft.com/office/drawing/2010/main">
                  <a:solidFill>
                    <a:srgbClr val="FFFFFF"/>
                  </a:solidFill>
                </a14:hiddenFill>
              </a:ext>
            </a:extLst>
          </p:spPr>
        </p:pic>
        <p:sp>
          <p:nvSpPr>
            <p:cNvPr id="55" name="Left Arrow 19"/>
            <p:cNvSpPr>
              <a:spLocks noChangeArrowheads="1"/>
            </p:cNvSpPr>
            <p:nvPr/>
          </p:nvSpPr>
          <p:spPr bwMode="auto">
            <a:xfrm rot="10800000">
              <a:off x="701995" y="5983044"/>
              <a:ext cx="11162825" cy="638417"/>
            </a:xfrm>
            <a:prstGeom prst="roundRect">
              <a:avLst>
                <a:gd name="adj" fmla="val 9403"/>
              </a:avLst>
            </a:prstGeom>
            <a:solidFill>
              <a:schemeClr val="bg1">
                <a:lumMod val="75000"/>
              </a:schemeClr>
            </a:solidFill>
            <a:ln w="25400" algn="ctr">
              <a:solidFill>
                <a:schemeClr val="accent3">
                  <a:lumMod val="75000"/>
                </a:schemeClr>
              </a:solidFill>
              <a:miter lim="800000"/>
              <a:headEnd/>
              <a:tailEnd/>
            </a:ln>
            <a:effectLst>
              <a:outerShdw blurRad="342900" dist="139700" dir="16200000" rotWithShape="0">
                <a:prstClr val="black">
                  <a:alpha val="40000"/>
                </a:prstClr>
              </a:outerShdw>
            </a:effectLst>
          </p:spPr>
          <p:txBody>
            <a:bodyPr rot="10800000" anchor="ctr"/>
            <a:lstStyle/>
            <a:p>
              <a:pPr algn="ctr">
                <a:defRPr/>
              </a:pPr>
              <a:r>
                <a:rPr lang="en-US" sz="2720" b="1" kern="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rPr>
                <a:t>Dell  Lifecycle  Controller  Integration  (DLCI)</a:t>
              </a:r>
            </a:p>
          </p:txBody>
        </p:sp>
        <p:sp>
          <p:nvSpPr>
            <p:cNvPr id="38" name="Rounded Rectangle 37"/>
            <p:cNvSpPr/>
            <p:nvPr/>
          </p:nvSpPr>
          <p:spPr bwMode="gray">
            <a:xfrm>
              <a:off x="716053" y="1723690"/>
              <a:ext cx="11148767" cy="671651"/>
            </a:xfrm>
            <a:prstGeom prst="roundRect">
              <a:avLst>
                <a:gd name="adj" fmla="val 0"/>
              </a:avLst>
            </a:prstGeom>
            <a:solidFill>
              <a:schemeClr val="tx2"/>
            </a:solidFill>
            <a:ln w="28575">
              <a:noFill/>
            </a:ln>
            <a:effectLst/>
          </p:spPr>
          <p:txBody>
            <a:bodyPr wrap="square" rtlCol="0" anchor="ctr" anchorCtr="0">
              <a:normAutofit/>
            </a:bodyPr>
            <a:lstStyle/>
            <a:p>
              <a:pPr algn="ctr" fontAlgn="base">
                <a:spcBef>
                  <a:spcPct val="0"/>
                </a:spcBef>
                <a:spcAft>
                  <a:spcPct val="0"/>
                </a:spcAft>
                <a:defRPr/>
              </a:pPr>
              <a:endParaRPr lang="en-US" sz="2720" dirty="0">
                <a:solidFill>
                  <a:srgbClr val="FFFFFF"/>
                </a:solidFill>
                <a:latin typeface="Museo For Dell"/>
              </a:endParaRPr>
            </a:p>
          </p:txBody>
        </p:sp>
        <p:pic>
          <p:nvPicPr>
            <p:cNvPr id="27" name="Picture 3" descr="C:\Users\Richard_Deck\Pictures\SysCnt-ConfigMgr_80.png"/>
            <p:cNvPicPr>
              <a:picLocks noChangeAspect="1" noChangeArrowheads="1"/>
            </p:cNvPicPr>
            <p:nvPr/>
          </p:nvPicPr>
          <p:blipFill>
            <a:blip r:embed="rId11" cstate="email">
              <a:extLst>
                <a:ext uri="{BEBA8EAE-BF5A-486C-A8C5-ECC9F3942E4B}">
                  <a14:imgProps xmlns:a14="http://schemas.microsoft.com/office/drawing/2010/main">
                    <a14:imgLayer r:embed="rId12">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26799" y="1793125"/>
              <a:ext cx="2127953" cy="513632"/>
            </a:xfrm>
            <a:prstGeom prst="rect">
              <a:avLst/>
            </a:prstGeom>
            <a:noFill/>
            <a:ln w="9525">
              <a:noFill/>
              <a:miter lim="800000"/>
              <a:headEnd/>
              <a:tailEnd/>
            </a:ln>
          </p:spPr>
        </p:pic>
        <p:pic>
          <p:nvPicPr>
            <p:cNvPr id="28" name="Picture 4" descr="C:\Users\Richard_Deck\Pictures\SysCnt-OprtnsMgr_80.png"/>
            <p:cNvPicPr>
              <a:picLocks noChangeAspect="1" noChangeArrowheads="1"/>
            </p:cNvPicPr>
            <p:nvPr/>
          </p:nvPicPr>
          <p:blipFill>
            <a:blip r:embed="rId13" cstate="email">
              <a:extLst>
                <a:ext uri="{BEBA8EAE-BF5A-486C-A8C5-ECC9F3942E4B}">
                  <a14:imgProps xmlns:a14="http://schemas.microsoft.com/office/drawing/2010/main">
                    <a14:imgLayer r:embed="rId14">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657021" y="1782348"/>
              <a:ext cx="1973770" cy="524409"/>
            </a:xfrm>
            <a:prstGeom prst="rect">
              <a:avLst/>
            </a:prstGeom>
            <a:noFill/>
            <a:ln w="9525">
              <a:noFill/>
              <a:miter lim="800000"/>
              <a:headEnd/>
              <a:tailEnd/>
            </a:ln>
          </p:spPr>
        </p:pic>
        <p:pic>
          <p:nvPicPr>
            <p:cNvPr id="29" name="Picture 5" descr="C:\Users\Richard_Deck\Pictures\SysCnt-VMM_80.png"/>
            <p:cNvPicPr>
              <a:picLocks noChangeAspect="1" noChangeArrowheads="1"/>
            </p:cNvPicPr>
            <p:nvPr/>
          </p:nvPicPr>
          <p:blipFill>
            <a:blip r:embed="rId15" cstate="email">
              <a:extLst>
                <a:ext uri="{BEBA8EAE-BF5A-486C-A8C5-ECC9F3942E4B}">
                  <a14:imgProps xmlns:a14="http://schemas.microsoft.com/office/drawing/2010/main">
                    <a14:imgLayer r:embed="rId16">
                      <a14:imgEffect>
                        <a14:sharpenSoften amount="5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369600" y="1782348"/>
              <a:ext cx="2266627" cy="524409"/>
            </a:xfrm>
            <a:prstGeom prst="rect">
              <a:avLst/>
            </a:prstGeom>
            <a:noFill/>
            <a:ln w="9525">
              <a:noFill/>
              <a:miter lim="800000"/>
              <a:headEnd/>
              <a:tailEnd/>
            </a:ln>
          </p:spPr>
        </p:pic>
        <p:cxnSp>
          <p:nvCxnSpPr>
            <p:cNvPr id="7" name="Straight Connector 6"/>
            <p:cNvCxnSpPr/>
            <p:nvPr/>
          </p:nvCxnSpPr>
          <p:spPr>
            <a:xfrm>
              <a:off x="6265498" y="1723690"/>
              <a:ext cx="0" cy="671651"/>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108004" y="1717246"/>
              <a:ext cx="0" cy="671651"/>
            </a:xfrm>
            <a:prstGeom prst="lin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667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 y="-388585"/>
            <a:ext cx="12434706" cy="2603518"/>
          </a:xfrm>
          <a:prstGeom prst="rect">
            <a:avLst/>
          </a:prstGeom>
        </p:spPr>
      </p:pic>
      <p:sp>
        <p:nvSpPr>
          <p:cNvPr id="25" name="Title 2"/>
          <p:cNvSpPr>
            <a:spLocks noGrp="1"/>
          </p:cNvSpPr>
          <p:nvPr>
            <p:ph type="title"/>
          </p:nvPr>
        </p:nvSpPr>
        <p:spPr>
          <a:xfrm>
            <a:off x="320976" y="266772"/>
            <a:ext cx="11794523" cy="944490"/>
          </a:xfrm>
        </p:spPr>
        <p:txBody>
          <a:bodyPr>
            <a:normAutofit fontScale="90000"/>
          </a:bodyPr>
          <a:lstStyle/>
          <a:p>
            <a:r>
              <a:rPr lang="en-US" dirty="0">
                <a:solidFill>
                  <a:schemeClr val="bg1"/>
                </a:solidFill>
              </a:rPr>
              <a:t>Dell EMC Server Strategy – solving the CIO dilemma</a:t>
            </a:r>
          </a:p>
        </p:txBody>
      </p:sp>
      <p:sp>
        <p:nvSpPr>
          <p:cNvPr id="6" name="Rectangle 5"/>
          <p:cNvSpPr/>
          <p:nvPr/>
        </p:nvSpPr>
        <p:spPr>
          <a:xfrm>
            <a:off x="882" y="2214933"/>
            <a:ext cx="4063311" cy="1129929"/>
          </a:xfrm>
          <a:prstGeom prst="rect">
            <a:avLst/>
          </a:prstGeom>
          <a:solidFill>
            <a:srgbClr val="EEEEEE"/>
          </a:solidFill>
          <a:effectLst/>
        </p:spPr>
        <p:txBody>
          <a:bodyPr wrap="square" lIns="248694" tIns="186521" rIns="186521" bIns="186521" rtlCol="0" anchor="ctr">
            <a:noAutofit/>
          </a:bodyPr>
          <a:lstStyle/>
          <a:p>
            <a:pPr algn="ctr">
              <a:lnSpc>
                <a:spcPct val="90000"/>
              </a:lnSpc>
              <a:spcBef>
                <a:spcPts val="816"/>
              </a:spcBef>
            </a:pPr>
            <a:r>
              <a:rPr lang="en-US" sz="2400" dirty="0">
                <a:solidFill>
                  <a:srgbClr val="444444"/>
                </a:solidFill>
                <a:latin typeface="Segoe UI Black" panose="020B0A02040204020203" pitchFamily="34" charset="0"/>
                <a:ea typeface="Segoe UI Black" panose="020B0A02040204020203" pitchFamily="34" charset="0"/>
                <a:cs typeface="Segoe UI Black" panose="020B0A02040204020203" pitchFamily="34" charset="0"/>
              </a:rPr>
              <a:t>operational efficiency</a:t>
            </a:r>
          </a:p>
        </p:txBody>
      </p:sp>
      <p:sp>
        <p:nvSpPr>
          <p:cNvPr id="18" name="Rectangle 17"/>
          <p:cNvSpPr/>
          <p:nvPr/>
        </p:nvSpPr>
        <p:spPr>
          <a:xfrm>
            <a:off x="4189375" y="2214933"/>
            <a:ext cx="4063311" cy="1129929"/>
          </a:xfrm>
          <a:prstGeom prst="rect">
            <a:avLst/>
          </a:prstGeom>
          <a:solidFill>
            <a:srgbClr val="EEEEEE"/>
          </a:solidFill>
          <a:effectLst/>
        </p:spPr>
        <p:txBody>
          <a:bodyPr wrap="square" lIns="248694" tIns="186521" rIns="186521" bIns="186521" rtlCol="0" anchor="ctr">
            <a:noAutofit/>
          </a:bodyPr>
          <a:lstStyle/>
          <a:p>
            <a:pPr algn="ctr">
              <a:lnSpc>
                <a:spcPct val="90000"/>
              </a:lnSpc>
              <a:spcBef>
                <a:spcPts val="816"/>
              </a:spcBef>
            </a:pPr>
            <a:r>
              <a:rPr lang="en-US" sz="2400" dirty="0">
                <a:solidFill>
                  <a:srgbClr val="444444"/>
                </a:solidFill>
                <a:latin typeface="Segoe UI Black" panose="020B0A02040204020203" pitchFamily="34" charset="0"/>
                <a:ea typeface="Segoe UI Black" panose="020B0A02040204020203" pitchFamily="34" charset="0"/>
                <a:cs typeface="Segoe UI Black" panose="020B0A02040204020203" pitchFamily="34" charset="0"/>
              </a:rPr>
              <a:t>flexibility at any scale</a:t>
            </a:r>
          </a:p>
        </p:txBody>
      </p:sp>
      <p:sp>
        <p:nvSpPr>
          <p:cNvPr id="19" name="Rectangle 18"/>
          <p:cNvSpPr/>
          <p:nvPr/>
        </p:nvSpPr>
        <p:spPr>
          <a:xfrm>
            <a:off x="8372282" y="2214932"/>
            <a:ext cx="4063311" cy="1129930"/>
          </a:xfrm>
          <a:prstGeom prst="rect">
            <a:avLst/>
          </a:prstGeom>
          <a:solidFill>
            <a:srgbClr val="EEEEEE"/>
          </a:solidFill>
          <a:effectLst/>
        </p:spPr>
        <p:txBody>
          <a:bodyPr wrap="square" lIns="248694" tIns="186521" rIns="186521" bIns="186521" rtlCol="0" anchor="ctr">
            <a:noAutofit/>
          </a:bodyPr>
          <a:lstStyle/>
          <a:p>
            <a:pPr algn="ctr">
              <a:lnSpc>
                <a:spcPct val="90000"/>
              </a:lnSpc>
              <a:spcBef>
                <a:spcPts val="816"/>
              </a:spcBef>
            </a:pPr>
            <a:r>
              <a:rPr lang="en-US" sz="2400" dirty="0">
                <a:solidFill>
                  <a:srgbClr val="444444"/>
                </a:solidFill>
                <a:latin typeface="Segoe UI Black" panose="020B0A02040204020203" pitchFamily="34" charset="0"/>
                <a:ea typeface="Segoe UI Black" panose="020B0A02040204020203" pitchFamily="34" charset="0"/>
                <a:cs typeface="Segoe UI Black" panose="020B0A02040204020203" pitchFamily="34" charset="0"/>
              </a:rPr>
              <a:t>worry-free computing</a:t>
            </a:r>
          </a:p>
        </p:txBody>
      </p:sp>
      <p:sp>
        <p:nvSpPr>
          <p:cNvPr id="3" name="Rectangle 2"/>
          <p:cNvSpPr/>
          <p:nvPr/>
        </p:nvSpPr>
        <p:spPr bwMode="auto">
          <a:xfrm>
            <a:off x="0" y="3344862"/>
            <a:ext cx="4064193" cy="3649663"/>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274320" rIns="274320" bIns="274320" numCol="1" rtlCol="0" anchor="ctr" anchorCtr="0" compatLnSpc="1">
            <a:prstTxWarp prst="textNoShape">
              <a:avLst/>
            </a:prstTxWarp>
          </a:bodyPr>
          <a:lstStyle/>
          <a:p>
            <a:pPr>
              <a:lnSpc>
                <a:spcPct val="150000"/>
              </a:lnSpc>
              <a:spcBef>
                <a:spcPts val="816"/>
              </a:spcBef>
              <a:spcAft>
                <a:spcPts val="600"/>
              </a:spcAft>
              <a:buClr>
                <a:schemeClr val="bg1"/>
              </a:buClr>
            </a:pPr>
            <a:r>
              <a:rPr lang="en-US" sz="2000" dirty="0">
                <a:solidFill>
                  <a:schemeClr val="bg1"/>
                </a:solidFill>
                <a:latin typeface="+mj-lt"/>
              </a:rPr>
              <a:t>Reduce firmware updating time by</a:t>
            </a:r>
            <a:r>
              <a:rPr lang="en-US" sz="2000" b="1" dirty="0">
                <a:solidFill>
                  <a:schemeClr val="bg1"/>
                </a:solidFill>
                <a:latin typeface="+mj-lt"/>
              </a:rPr>
              <a:t> </a:t>
            </a:r>
            <a:r>
              <a:rPr lang="en-US"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92% using </a:t>
            </a:r>
            <a:r>
              <a:rPr lang="en-US" sz="2000" b="1" dirty="0" err="1">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iDRAC</a:t>
            </a:r>
            <a:r>
              <a:rPr lang="en-US"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 and Repository Manager</a:t>
            </a:r>
            <a:endParaRPr lang="en-US" sz="20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 name="Rectangle 3"/>
          <p:cNvSpPr/>
          <p:nvPr/>
        </p:nvSpPr>
        <p:spPr bwMode="auto">
          <a:xfrm>
            <a:off x="4189375" y="3344862"/>
            <a:ext cx="4063311" cy="364966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274320" rIns="274320" bIns="274320" numCol="1" rtlCol="0" anchor="ctr" anchorCtr="0" compatLnSpc="1">
            <a:prstTxWarp prst="textNoShape">
              <a:avLst/>
            </a:prstTxWarp>
          </a:bodyPr>
          <a:lstStyle/>
          <a:p>
            <a:pPr>
              <a:lnSpc>
                <a:spcPct val="150000"/>
              </a:lnSpc>
              <a:spcBef>
                <a:spcPts val="816"/>
              </a:spcBef>
              <a:spcAft>
                <a:spcPts val="600"/>
              </a:spcAft>
              <a:buClr>
                <a:schemeClr val="tx2"/>
              </a:buClr>
            </a:pPr>
            <a:r>
              <a:rPr lang="en-US"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99% reduction </a:t>
            </a:r>
            <a:r>
              <a:rPr lang="en-US" sz="2000" dirty="0">
                <a:solidFill>
                  <a:schemeClr val="bg1"/>
                </a:solidFill>
                <a:latin typeface="+mj-lt"/>
              </a:rPr>
              <a:t>in configuration time with</a:t>
            </a:r>
            <a:br>
              <a:rPr lang="en-US" sz="2000" dirty="0">
                <a:solidFill>
                  <a:schemeClr val="bg1"/>
                </a:solidFill>
                <a:latin typeface="Museo Sans For Dell"/>
              </a:rPr>
            </a:br>
            <a:r>
              <a:rPr lang="en-US"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Dell's Zero-Touch </a:t>
            </a:r>
            <a:r>
              <a:rPr lang="en-US" sz="2000" dirty="0">
                <a:solidFill>
                  <a:schemeClr val="bg1"/>
                </a:solidFill>
                <a:latin typeface="+mj-lt"/>
              </a:rPr>
              <a:t>automated configuration</a:t>
            </a:r>
          </a:p>
        </p:txBody>
      </p:sp>
      <p:sp>
        <p:nvSpPr>
          <p:cNvPr id="5" name="Rectangle 4"/>
          <p:cNvSpPr/>
          <p:nvPr/>
        </p:nvSpPr>
        <p:spPr bwMode="auto">
          <a:xfrm>
            <a:off x="8372282" y="3344862"/>
            <a:ext cx="4063305" cy="3649663"/>
          </a:xfrm>
          <a:prstGeom prst="rect">
            <a:avLst/>
          </a:prstGeom>
          <a:solidFill>
            <a:schemeClr val="tx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274320" rIns="274320" bIns="274320" numCol="1" rtlCol="0" anchor="ctr" anchorCtr="0" compatLnSpc="1">
            <a:prstTxWarp prst="textNoShape">
              <a:avLst/>
            </a:prstTxWarp>
          </a:bodyPr>
          <a:lstStyle/>
          <a:p>
            <a:pPr>
              <a:lnSpc>
                <a:spcPct val="150000"/>
              </a:lnSpc>
              <a:spcBef>
                <a:spcPts val="816"/>
              </a:spcBef>
              <a:spcAft>
                <a:spcPts val="600"/>
              </a:spcAft>
            </a:pPr>
            <a:r>
              <a:rPr lang="en-US" sz="20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FX2:  28% faster VM migration than Cisco </a:t>
            </a:r>
            <a:r>
              <a:rPr lang="en-US" sz="2000" dirty="0">
                <a:solidFill>
                  <a:schemeClr val="bg1"/>
                </a:solidFill>
                <a:latin typeface="+mj-lt"/>
              </a:rPr>
              <a:t>UCS at ½ the cost</a:t>
            </a:r>
            <a:endParaRPr lang="en-US" sz="1100" dirty="0">
              <a:solidFill>
                <a:schemeClr val="bg1"/>
              </a:solidFill>
              <a:latin typeface="+mj-lt"/>
            </a:endParaRPr>
          </a:p>
          <a:p>
            <a:pPr>
              <a:lnSpc>
                <a:spcPct val="150000"/>
              </a:lnSpc>
              <a:spcBef>
                <a:spcPts val="816"/>
              </a:spcBef>
              <a:spcAft>
                <a:spcPts val="600"/>
              </a:spcAft>
            </a:pPr>
            <a:r>
              <a:rPr lang="en-US" sz="1100" b="1" dirty="0">
                <a:solidFill>
                  <a:schemeClr val="bg1"/>
                </a:solidFill>
                <a:latin typeface="Segoe UI Semibold" panose="020B0702040204020203" pitchFamily="34" charset="0"/>
                <a:cs typeface="Segoe UI Semibold" panose="020B0702040204020203" pitchFamily="34" charset="0"/>
              </a:rPr>
              <a:t>*</a:t>
            </a:r>
            <a:r>
              <a:rPr lang="en-US" sz="1100" b="1" dirty="0" err="1">
                <a:solidFill>
                  <a:schemeClr val="bg1"/>
                </a:solidFill>
                <a:latin typeface="Segoe UI Semibold" panose="020B0702040204020203" pitchFamily="34" charset="0"/>
                <a:cs typeface="Segoe UI Semibold" panose="020B0702040204020203" pitchFamily="34" charset="0"/>
              </a:rPr>
              <a:t>Tolly</a:t>
            </a:r>
            <a:r>
              <a:rPr lang="en-US" sz="1100" b="1" dirty="0">
                <a:solidFill>
                  <a:schemeClr val="bg1"/>
                </a:solidFill>
                <a:latin typeface="Segoe UI Semibold" panose="020B0702040204020203" pitchFamily="34" charset="0"/>
                <a:cs typeface="Segoe UI Semibold" panose="020B0702040204020203" pitchFamily="34" charset="0"/>
              </a:rPr>
              <a:t> report 10/2015</a:t>
            </a:r>
            <a:endParaRPr lang="en-US" sz="2000" dirty="0">
              <a:solidFill>
                <a:schemeClr val="bg1"/>
              </a:solidFill>
              <a:latin typeface="Segoe UI Semibold" panose="020B0702040204020203" pitchFamily="34" charset="0"/>
              <a:cs typeface="Segoe UI Semibold" panose="020B0702040204020203" pitchFamily="34" charset="0"/>
            </a:endParaRPr>
          </a:p>
        </p:txBody>
      </p:sp>
    </p:spTree>
    <p:custDataLst>
      <p:tags r:id="rId1"/>
    </p:custDataLst>
    <p:extLst>
      <p:ext uri="{BB962C8B-B14F-4D97-AF65-F5344CB8AC3E}">
        <p14:creationId xmlns:p14="http://schemas.microsoft.com/office/powerpoint/2010/main" val="1839953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41"/>
          <p:cNvSpPr/>
          <p:nvPr/>
        </p:nvSpPr>
        <p:spPr bwMode="auto">
          <a:xfrm>
            <a:off x="4441068" y="1283307"/>
            <a:ext cx="7415969" cy="4844142"/>
          </a:xfrm>
          <a:prstGeom prst="round2SameRect">
            <a:avLst>
              <a:gd name="adj1" fmla="val 3048"/>
              <a:gd name="adj2" fmla="val 0"/>
            </a:avLst>
          </a:prstGeom>
          <a:solidFill>
            <a:schemeClr val="accent2">
              <a:lumMod val="75000"/>
            </a:schemeClr>
          </a:solidFill>
          <a:effectLst/>
        </p:spPr>
        <p:txBody>
          <a:bodyPr wrap="square" lIns="248694" tIns="186521" rIns="186521" bIns="186521" rtlCol="0" anchor="ctr">
            <a:noAutofit/>
          </a:bodyPr>
          <a:lstStyle/>
          <a:p>
            <a:pPr algn="ctr">
              <a:lnSpc>
                <a:spcPct val="90000"/>
              </a:lnSpc>
              <a:spcBef>
                <a:spcPts val="816"/>
              </a:spcBef>
            </a:pPr>
            <a:endParaRPr lang="en-US" sz="2720" dirty="0">
              <a:solidFill>
                <a:srgbClr val="FFFFFF"/>
              </a:solidFill>
              <a:latin typeface="+mj-lt"/>
            </a:endParaRPr>
          </a:p>
        </p:txBody>
      </p:sp>
      <p:sp>
        <p:nvSpPr>
          <p:cNvPr id="7" name="Round Same Side Corner Rectangle 6"/>
          <p:cNvSpPr/>
          <p:nvPr/>
        </p:nvSpPr>
        <p:spPr bwMode="auto">
          <a:xfrm>
            <a:off x="594471" y="1283307"/>
            <a:ext cx="3349044" cy="4844142"/>
          </a:xfrm>
          <a:prstGeom prst="round2SameRect">
            <a:avLst>
              <a:gd name="adj1" fmla="val 3799"/>
              <a:gd name="adj2" fmla="val 0"/>
            </a:avLst>
          </a:prstGeom>
          <a:solidFill>
            <a:schemeClr val="bg2">
              <a:lumMod val="25000"/>
            </a:schemeClr>
          </a:solidFill>
          <a:effectLst/>
        </p:spPr>
        <p:txBody>
          <a:bodyPr wrap="square" lIns="248694" tIns="186521" rIns="186521" bIns="186521" rtlCol="0" anchor="ctr">
            <a:noAutofit/>
          </a:bodyPr>
          <a:lstStyle/>
          <a:p>
            <a:pPr algn="ctr">
              <a:lnSpc>
                <a:spcPct val="90000"/>
              </a:lnSpc>
              <a:spcBef>
                <a:spcPts val="816"/>
              </a:spcBef>
            </a:pPr>
            <a:endParaRPr lang="en-US" sz="2720" dirty="0">
              <a:solidFill>
                <a:srgbClr val="FFFFFF"/>
              </a:solidFill>
              <a:latin typeface="+mj-lt"/>
            </a:endParaRPr>
          </a:p>
        </p:txBody>
      </p:sp>
      <p:sp>
        <p:nvSpPr>
          <p:cNvPr id="96" name="Rectangle 95"/>
          <p:cNvSpPr/>
          <p:nvPr/>
        </p:nvSpPr>
        <p:spPr>
          <a:xfrm>
            <a:off x="9116392" y="1658461"/>
            <a:ext cx="1243471" cy="4453465"/>
          </a:xfrm>
          <a:prstGeom prst="rect">
            <a:avLst/>
          </a:prstGeom>
          <a:solidFill>
            <a:schemeClr val="accent4">
              <a:alpha val="53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chemeClr val="bg1"/>
              </a:solidFill>
              <a:latin typeface="+mj-lt"/>
            </a:endParaRPr>
          </a:p>
        </p:txBody>
      </p:sp>
      <p:sp>
        <p:nvSpPr>
          <p:cNvPr id="98" name="Rectangle 97"/>
          <p:cNvSpPr/>
          <p:nvPr/>
        </p:nvSpPr>
        <p:spPr>
          <a:xfrm>
            <a:off x="10487921" y="1658461"/>
            <a:ext cx="1243471" cy="4474988"/>
          </a:xfrm>
          <a:prstGeom prst="rect">
            <a:avLst/>
          </a:prstGeom>
          <a:solidFill>
            <a:schemeClr val="accent4">
              <a:alpha val="53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chemeClr val="bg1"/>
              </a:solidFill>
              <a:latin typeface="+mj-lt"/>
            </a:endParaRPr>
          </a:p>
        </p:txBody>
      </p:sp>
      <p:sp>
        <p:nvSpPr>
          <p:cNvPr id="94" name="Rectangle 93"/>
          <p:cNvSpPr/>
          <p:nvPr/>
        </p:nvSpPr>
        <p:spPr>
          <a:xfrm>
            <a:off x="7744861" y="1658461"/>
            <a:ext cx="1243471" cy="4453465"/>
          </a:xfrm>
          <a:prstGeom prst="rect">
            <a:avLst/>
          </a:prstGeom>
          <a:solidFill>
            <a:schemeClr val="accent2">
              <a:alpha val="51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rgbClr val="FFFFFF"/>
              </a:solidFill>
              <a:latin typeface="+mj-lt"/>
            </a:endParaRPr>
          </a:p>
        </p:txBody>
      </p:sp>
      <p:sp>
        <p:nvSpPr>
          <p:cNvPr id="67" name="Rectangle 66"/>
          <p:cNvSpPr/>
          <p:nvPr/>
        </p:nvSpPr>
        <p:spPr>
          <a:xfrm>
            <a:off x="6372123" y="1658461"/>
            <a:ext cx="1243471" cy="4453465"/>
          </a:xfrm>
          <a:prstGeom prst="rect">
            <a:avLst/>
          </a:prstGeom>
          <a:solidFill>
            <a:schemeClr val="accent2">
              <a:alpha val="51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rgbClr val="FFFFFF"/>
              </a:solidFill>
              <a:latin typeface="+mj-lt"/>
            </a:endParaRPr>
          </a:p>
        </p:txBody>
      </p:sp>
      <p:sp>
        <p:nvSpPr>
          <p:cNvPr id="87" name="Rectangle 86"/>
          <p:cNvSpPr/>
          <p:nvPr/>
        </p:nvSpPr>
        <p:spPr>
          <a:xfrm>
            <a:off x="2574930" y="1658461"/>
            <a:ext cx="1243471" cy="4457242"/>
          </a:xfrm>
          <a:prstGeom prst="rect">
            <a:avLst/>
          </a:prstGeom>
          <a:solidFill>
            <a:schemeClr val="accent2">
              <a:alpha val="51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rgbClr val="FFFFFF"/>
              </a:solidFill>
              <a:latin typeface="+mj-lt"/>
            </a:endParaRPr>
          </a:p>
        </p:txBody>
      </p:sp>
      <p:sp>
        <p:nvSpPr>
          <p:cNvPr id="4" name="Title 3"/>
          <p:cNvSpPr>
            <a:spLocks noGrp="1"/>
          </p:cNvSpPr>
          <p:nvPr>
            <p:ph type="title"/>
          </p:nvPr>
        </p:nvSpPr>
        <p:spPr/>
        <p:txBody>
          <a:bodyPr/>
          <a:lstStyle/>
          <a:p>
            <a:r>
              <a:rPr lang="en-US" dirty="0"/>
              <a:t>The Dell EMC Enterprise Server Portfolio</a:t>
            </a:r>
          </a:p>
        </p:txBody>
      </p:sp>
      <p:sp>
        <p:nvSpPr>
          <p:cNvPr id="91" name="Rectangle 90"/>
          <p:cNvSpPr/>
          <p:nvPr/>
        </p:nvSpPr>
        <p:spPr>
          <a:xfrm>
            <a:off x="5001799" y="1658461"/>
            <a:ext cx="1243471" cy="4460924"/>
          </a:xfrm>
          <a:prstGeom prst="rect">
            <a:avLst/>
          </a:prstGeom>
          <a:solidFill>
            <a:schemeClr val="accent2">
              <a:alpha val="51000"/>
            </a:schemeClr>
          </a:solidFill>
          <a:ln w="3175">
            <a:noFill/>
          </a:ln>
          <a:effectLst/>
        </p:spPr>
        <p:txBody>
          <a:bodyPr wrap="square" rtlCol="0" anchor="t">
            <a:normAutofit/>
          </a:bodyPr>
          <a:lstStyle/>
          <a:p>
            <a:pPr algn="ctr">
              <a:lnSpc>
                <a:spcPct val="90000"/>
              </a:lnSpc>
              <a:spcBef>
                <a:spcPts val="102"/>
              </a:spcBef>
              <a:spcAft>
                <a:spcPts val="102"/>
              </a:spcAft>
            </a:pPr>
            <a:endParaRPr lang="en-US" sz="1122" dirty="0">
              <a:solidFill>
                <a:srgbClr val="FFFFFF"/>
              </a:solidFill>
              <a:latin typeface="+mj-lt"/>
            </a:endParaRPr>
          </a:p>
        </p:txBody>
      </p:sp>
      <p:sp>
        <p:nvSpPr>
          <p:cNvPr id="92" name="Round Same Side Corner Rectangle 91"/>
          <p:cNvSpPr/>
          <p:nvPr/>
        </p:nvSpPr>
        <p:spPr>
          <a:xfrm>
            <a:off x="5000386" y="1788066"/>
            <a:ext cx="1244884" cy="683909"/>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rgbClr val="007DB8">
                    <a:lumMod val="20000"/>
                    <a:lumOff val="80000"/>
                  </a:srgbClr>
                </a:solidFill>
                <a:latin typeface="+mj-lt"/>
              </a:rPr>
              <a:t>PowerEdge</a:t>
            </a:r>
          </a:p>
          <a:p>
            <a:pPr algn="ctr">
              <a:lnSpc>
                <a:spcPct val="90000"/>
              </a:lnSpc>
            </a:pPr>
            <a:r>
              <a:rPr lang="en-US" sz="2720" b="1" dirty="0">
                <a:solidFill>
                  <a:srgbClr val="007DB8">
                    <a:lumMod val="20000"/>
                    <a:lumOff val="80000"/>
                  </a:srgbClr>
                </a:solidFill>
                <a:latin typeface="+mj-lt"/>
              </a:rPr>
              <a:t>VRTX</a:t>
            </a:r>
          </a:p>
        </p:txBody>
      </p:sp>
      <p:sp>
        <p:nvSpPr>
          <p:cNvPr id="93" name="Rectangle 92"/>
          <p:cNvSpPr/>
          <p:nvPr/>
        </p:nvSpPr>
        <p:spPr>
          <a:xfrm>
            <a:off x="4979841" y="4255690"/>
            <a:ext cx="1265428" cy="1799714"/>
          </a:xfrm>
          <a:prstGeom prst="rect">
            <a:avLst/>
          </a:prstGeom>
        </p:spPr>
        <p:txBody>
          <a:bodyPr wrap="square" lIns="18288" tIns="0" rIns="18288" bIns="0">
            <a:noAutofit/>
          </a:bodyPr>
          <a:lstStyle/>
          <a:p>
            <a:pPr algn="ctr">
              <a:buClr>
                <a:srgbClr val="0085C3"/>
              </a:buClr>
            </a:pPr>
            <a:r>
              <a:rPr lang="en-US" sz="1360" b="1" dirty="0">
                <a:solidFill>
                  <a:srgbClr val="FFFFFF"/>
                </a:solidFill>
                <a:latin typeface="+mj-lt"/>
              </a:rPr>
              <a:t>Integrated IT platform designed from the ground up</a:t>
            </a:r>
            <a:br>
              <a:rPr lang="en-US" sz="1360" b="1" dirty="0">
                <a:solidFill>
                  <a:srgbClr val="FFFFFF"/>
                </a:solidFill>
                <a:latin typeface="+mj-lt"/>
              </a:rPr>
            </a:br>
            <a:r>
              <a:rPr lang="en-US" sz="1360" b="1" dirty="0">
                <a:solidFill>
                  <a:srgbClr val="FFFFFF"/>
                </a:solidFill>
                <a:latin typeface="+mj-lt"/>
              </a:rPr>
              <a:t>for office environments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5067" y="2583138"/>
            <a:ext cx="851998" cy="1243472"/>
          </a:xfrm>
          <a:prstGeom prst="rect">
            <a:avLst/>
          </a:prstGeom>
          <a:effectLst>
            <a:outerShdw blurRad="152400" sx="102000" sy="102000" algn="ctr" rotWithShape="0">
              <a:prstClr val="black">
                <a:alpha val="30000"/>
              </a:prstClr>
            </a:outerShdw>
          </a:effectLst>
        </p:spPr>
      </p:pic>
      <p:sp>
        <p:nvSpPr>
          <p:cNvPr id="95" name="Round Same Side Corner Rectangle 94"/>
          <p:cNvSpPr/>
          <p:nvPr/>
        </p:nvSpPr>
        <p:spPr>
          <a:xfrm>
            <a:off x="7743653" y="1788066"/>
            <a:ext cx="1230305" cy="683909"/>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rgbClr val="007DB8">
                    <a:lumMod val="20000"/>
                    <a:lumOff val="80000"/>
                  </a:srgbClr>
                </a:solidFill>
                <a:latin typeface="+mj-lt"/>
              </a:rPr>
              <a:t>PowerEdge</a:t>
            </a:r>
            <a:br>
              <a:rPr lang="en-US" sz="1428" b="1" dirty="0">
                <a:solidFill>
                  <a:srgbClr val="007DB8">
                    <a:lumMod val="20000"/>
                    <a:lumOff val="80000"/>
                  </a:srgbClr>
                </a:solidFill>
                <a:latin typeface="+mj-lt"/>
              </a:rPr>
            </a:br>
            <a:r>
              <a:rPr lang="en-US" sz="2720" b="1" dirty="0">
                <a:solidFill>
                  <a:srgbClr val="007DB8">
                    <a:lumMod val="20000"/>
                    <a:lumOff val="80000"/>
                  </a:srgbClr>
                </a:solidFill>
                <a:latin typeface="+mj-lt"/>
              </a:rPr>
              <a:t>M</a:t>
            </a:r>
          </a:p>
        </p:txBody>
      </p:sp>
      <p:sp>
        <p:nvSpPr>
          <p:cNvPr id="105" name="Rectangle 104"/>
          <p:cNvSpPr/>
          <p:nvPr/>
        </p:nvSpPr>
        <p:spPr>
          <a:xfrm>
            <a:off x="7759343" y="4255689"/>
            <a:ext cx="1214616" cy="1768324"/>
          </a:xfrm>
          <a:prstGeom prst="rect">
            <a:avLst/>
          </a:prstGeom>
        </p:spPr>
        <p:txBody>
          <a:bodyPr wrap="square" lIns="18288" tIns="0" rIns="18288" bIns="0">
            <a:noAutofit/>
          </a:bodyPr>
          <a:lstStyle/>
          <a:p>
            <a:pPr algn="ctr">
              <a:buClr>
                <a:srgbClr val="0085C3"/>
              </a:buClr>
            </a:pPr>
            <a:r>
              <a:rPr lang="en-US" sz="1360" b="1" dirty="0">
                <a:solidFill>
                  <a:srgbClr val="FFFFFF"/>
                </a:solidFill>
                <a:latin typeface="+mj-lt"/>
              </a:rPr>
              <a:t>Blade platform for datacenters needing maximized density and efficiency</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t="-2365"/>
          <a:stretch/>
        </p:blipFill>
        <p:spPr>
          <a:xfrm>
            <a:off x="7825139" y="2957049"/>
            <a:ext cx="1081100" cy="821519"/>
          </a:xfrm>
          <a:prstGeom prst="rect">
            <a:avLst/>
          </a:prstGeom>
          <a:effectLst>
            <a:outerShdw blurRad="152400" sx="102000" sy="102000" algn="ctr" rotWithShape="0">
              <a:prstClr val="black">
                <a:alpha val="30000"/>
              </a:prstClr>
            </a:outerShdw>
          </a:effectLst>
        </p:spPr>
      </p:pic>
      <p:sp>
        <p:nvSpPr>
          <p:cNvPr id="100" name="Round Same Side Corner Rectangle 99"/>
          <p:cNvSpPr/>
          <p:nvPr/>
        </p:nvSpPr>
        <p:spPr>
          <a:xfrm>
            <a:off x="9115185" y="1788066"/>
            <a:ext cx="1244677" cy="683909"/>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chemeClr val="bg1"/>
                </a:solidFill>
                <a:latin typeface="+mj-lt"/>
              </a:rPr>
              <a:t>PowerEdge</a:t>
            </a:r>
            <a:br>
              <a:rPr lang="en-US" sz="1428" b="1" dirty="0">
                <a:solidFill>
                  <a:schemeClr val="bg1"/>
                </a:solidFill>
                <a:latin typeface="+mj-lt"/>
              </a:rPr>
            </a:br>
            <a:r>
              <a:rPr lang="en-US" sz="2720" b="1" dirty="0">
                <a:solidFill>
                  <a:schemeClr val="bg1"/>
                </a:solidFill>
                <a:latin typeface="+mj-lt"/>
              </a:rPr>
              <a:t>C</a:t>
            </a:r>
          </a:p>
        </p:txBody>
      </p:sp>
      <p:sp>
        <p:nvSpPr>
          <p:cNvPr id="106" name="Rectangle 105"/>
          <p:cNvSpPr/>
          <p:nvPr/>
        </p:nvSpPr>
        <p:spPr>
          <a:xfrm>
            <a:off x="9130872" y="4255690"/>
            <a:ext cx="1193965" cy="1674152"/>
          </a:xfrm>
          <a:prstGeom prst="rect">
            <a:avLst/>
          </a:prstGeom>
        </p:spPr>
        <p:txBody>
          <a:bodyPr wrap="square" lIns="18288" tIns="0" rIns="18288" bIns="0">
            <a:noAutofit/>
          </a:bodyPr>
          <a:lstStyle/>
          <a:p>
            <a:pPr algn="ctr">
              <a:buClr>
                <a:srgbClr val="0085C3"/>
              </a:buClr>
            </a:pPr>
            <a:r>
              <a:rPr lang="en-US" sz="1360" b="1" dirty="0">
                <a:solidFill>
                  <a:schemeClr val="bg1"/>
                </a:solidFill>
                <a:latin typeface="+mj-lt"/>
              </a:rPr>
              <a:t>Optimized for distributed workloads,  scaled-out applications   and cloud deployment</a:t>
            </a: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87330" y="3040505"/>
            <a:ext cx="1137508" cy="786104"/>
          </a:xfrm>
          <a:prstGeom prst="rect">
            <a:avLst/>
          </a:prstGeom>
          <a:effectLst>
            <a:outerShdw blurRad="152400" sx="102000" sy="102000" algn="ctr" rotWithShape="0">
              <a:prstClr val="black">
                <a:alpha val="30000"/>
              </a:prstClr>
            </a:outerShdw>
          </a:effectLst>
        </p:spPr>
      </p:pic>
      <p:sp>
        <p:nvSpPr>
          <p:cNvPr id="101" name="Round Same Side Corner Rectangle 100"/>
          <p:cNvSpPr/>
          <p:nvPr/>
        </p:nvSpPr>
        <p:spPr>
          <a:xfrm>
            <a:off x="10487922" y="1788066"/>
            <a:ext cx="1242264" cy="683909"/>
          </a:xfrm>
          <a:prstGeom prst="round2SameRect">
            <a:avLst>
              <a:gd name="adj1" fmla="val 0"/>
              <a:gd name="adj2" fmla="val 0"/>
            </a:avLst>
          </a:prstGeom>
          <a:noFill/>
          <a:ln>
            <a:noFill/>
          </a:ln>
          <a:effectLst/>
        </p:spPr>
        <p:txBody>
          <a:bodyPr wrap="none" lIns="0" tIns="0" rIns="0" bIns="0" rtlCol="0" anchor="t" anchorCtr="0">
            <a:noAutofit/>
          </a:bodyPr>
          <a:lstStyle/>
          <a:p>
            <a:pPr algn="ctr">
              <a:lnSpc>
                <a:spcPct val="90000"/>
              </a:lnSpc>
            </a:pPr>
            <a:r>
              <a:rPr lang="en-US" sz="1428" b="1" dirty="0">
                <a:solidFill>
                  <a:schemeClr val="bg1"/>
                </a:solidFill>
                <a:latin typeface="+mj-lt"/>
              </a:rPr>
              <a:t>Extreme Scale</a:t>
            </a:r>
            <a:br>
              <a:rPr lang="en-US" sz="1428" b="1" dirty="0">
                <a:solidFill>
                  <a:schemeClr val="bg1"/>
                </a:solidFill>
                <a:latin typeface="+mj-lt"/>
              </a:rPr>
            </a:br>
            <a:r>
              <a:rPr lang="en-US" sz="1428" b="1" dirty="0">
                <a:solidFill>
                  <a:schemeClr val="bg1"/>
                </a:solidFill>
                <a:latin typeface="+mj-lt"/>
              </a:rPr>
              <a:t>Infrastructure</a:t>
            </a:r>
          </a:p>
        </p:txBody>
      </p:sp>
      <p:sp>
        <p:nvSpPr>
          <p:cNvPr id="107" name="Rectangle 106"/>
          <p:cNvSpPr/>
          <p:nvPr/>
        </p:nvSpPr>
        <p:spPr>
          <a:xfrm>
            <a:off x="10502404" y="4255689"/>
            <a:ext cx="1228988" cy="2008984"/>
          </a:xfrm>
          <a:prstGeom prst="rect">
            <a:avLst/>
          </a:prstGeom>
          <a:ln>
            <a:noFill/>
          </a:ln>
        </p:spPr>
        <p:txBody>
          <a:bodyPr wrap="square" lIns="18288" tIns="0" rIns="18288" bIns="0">
            <a:noAutofit/>
          </a:bodyPr>
          <a:lstStyle/>
          <a:p>
            <a:pPr algn="ctr">
              <a:buClr>
                <a:srgbClr val="0085C3"/>
              </a:buClr>
            </a:pPr>
            <a:r>
              <a:rPr lang="en-US" sz="1360" b="1" dirty="0">
                <a:solidFill>
                  <a:schemeClr val="bg1"/>
                </a:solidFill>
                <a:latin typeface="+mj-lt"/>
              </a:rPr>
              <a:t>Solutions specifically tailored for the large scale-out application deployments</a:t>
            </a:r>
          </a:p>
        </p:txBody>
      </p:sp>
      <p:sp>
        <p:nvSpPr>
          <p:cNvPr id="68" name="Round Same Side Corner Rectangle 67"/>
          <p:cNvSpPr/>
          <p:nvPr/>
        </p:nvSpPr>
        <p:spPr>
          <a:xfrm>
            <a:off x="6387810" y="1788067"/>
            <a:ext cx="1201323" cy="683910"/>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rgbClr val="007DB8">
                    <a:lumMod val="20000"/>
                    <a:lumOff val="80000"/>
                  </a:srgbClr>
                </a:solidFill>
                <a:latin typeface="+mj-lt"/>
              </a:rPr>
              <a:t>PowerEdge</a:t>
            </a:r>
            <a:br>
              <a:rPr lang="en-US" sz="1428" b="1" dirty="0">
                <a:solidFill>
                  <a:srgbClr val="007DB8">
                    <a:lumMod val="20000"/>
                    <a:lumOff val="80000"/>
                  </a:srgbClr>
                </a:solidFill>
                <a:latin typeface="+mj-lt"/>
              </a:rPr>
            </a:br>
            <a:r>
              <a:rPr lang="en-US" sz="2720" b="1" dirty="0">
                <a:solidFill>
                  <a:srgbClr val="007DB8">
                    <a:lumMod val="20000"/>
                    <a:lumOff val="80000"/>
                  </a:srgbClr>
                </a:solidFill>
                <a:latin typeface="+mj-lt"/>
              </a:rPr>
              <a:t>FX</a:t>
            </a:r>
          </a:p>
        </p:txBody>
      </p:sp>
      <p:sp>
        <p:nvSpPr>
          <p:cNvPr id="69" name="Rectangle 68"/>
          <p:cNvSpPr/>
          <p:nvPr/>
        </p:nvSpPr>
        <p:spPr>
          <a:xfrm>
            <a:off x="6387811" y="4255690"/>
            <a:ext cx="1201324" cy="1140516"/>
          </a:xfrm>
          <a:prstGeom prst="rect">
            <a:avLst/>
          </a:prstGeom>
        </p:spPr>
        <p:txBody>
          <a:bodyPr wrap="square" lIns="18288" tIns="0" rIns="18288" bIns="0">
            <a:noAutofit/>
          </a:bodyPr>
          <a:lstStyle/>
          <a:p>
            <a:pPr algn="ctr">
              <a:buClr>
                <a:srgbClr val="0085C3"/>
              </a:buClr>
            </a:pPr>
            <a:r>
              <a:rPr lang="en-US" sz="1360" b="1" dirty="0">
                <a:solidFill>
                  <a:srgbClr val="FFFFFF"/>
                </a:solidFill>
                <a:latin typeface="+mj-lt"/>
              </a:rPr>
              <a:t>Redefining</a:t>
            </a:r>
            <a:br>
              <a:rPr lang="en-US" sz="1360" b="1" dirty="0">
                <a:solidFill>
                  <a:srgbClr val="FFFFFF"/>
                </a:solidFill>
                <a:latin typeface="+mj-lt"/>
              </a:rPr>
            </a:br>
            <a:r>
              <a:rPr lang="en-US" sz="1360" b="1" dirty="0">
                <a:solidFill>
                  <a:srgbClr val="FFFFFF"/>
                </a:solidFill>
                <a:latin typeface="+mj-lt"/>
              </a:rPr>
              <a:t>data center converged architecture</a:t>
            </a:r>
          </a:p>
        </p:txBody>
      </p:sp>
      <p:sp>
        <p:nvSpPr>
          <p:cNvPr id="55" name="Rectangle 54"/>
          <p:cNvSpPr/>
          <p:nvPr/>
        </p:nvSpPr>
        <p:spPr>
          <a:xfrm>
            <a:off x="1203399" y="1658461"/>
            <a:ext cx="1243471" cy="4460924"/>
          </a:xfrm>
          <a:prstGeom prst="rect">
            <a:avLst/>
          </a:prstGeom>
          <a:solidFill>
            <a:schemeClr val="accent2">
              <a:alpha val="51000"/>
            </a:schemeClr>
          </a:solidFill>
          <a:ln w="38100">
            <a:noFill/>
          </a:ln>
          <a:effectLst/>
        </p:spPr>
        <p:txBody>
          <a:bodyPr wrap="square" rtlCol="0" anchor="t">
            <a:normAutofit/>
          </a:bodyPr>
          <a:lstStyle/>
          <a:p>
            <a:pPr algn="ctr">
              <a:lnSpc>
                <a:spcPct val="90000"/>
              </a:lnSpc>
              <a:spcBef>
                <a:spcPts val="102"/>
              </a:spcBef>
              <a:spcAft>
                <a:spcPts val="102"/>
              </a:spcAft>
            </a:pPr>
            <a:endParaRPr lang="en-US" sz="1122" dirty="0">
              <a:solidFill>
                <a:srgbClr val="FFFFFF"/>
              </a:solidFill>
              <a:latin typeface="+mj-lt"/>
            </a:endParaRPr>
          </a:p>
        </p:txBody>
      </p:sp>
      <p:sp>
        <p:nvSpPr>
          <p:cNvPr id="66" name="Round Same Side Corner Rectangle 65"/>
          <p:cNvSpPr/>
          <p:nvPr/>
        </p:nvSpPr>
        <p:spPr>
          <a:xfrm>
            <a:off x="1186984" y="1788066"/>
            <a:ext cx="1258680" cy="683909"/>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rgbClr val="007DB8">
                    <a:lumMod val="20000"/>
                    <a:lumOff val="80000"/>
                  </a:srgbClr>
                </a:solidFill>
                <a:latin typeface="+mj-lt"/>
              </a:rPr>
              <a:t>PowerEdge</a:t>
            </a:r>
            <a:br>
              <a:rPr lang="en-US" sz="1428" b="1" dirty="0">
                <a:solidFill>
                  <a:srgbClr val="007DB8">
                    <a:lumMod val="20000"/>
                    <a:lumOff val="80000"/>
                  </a:srgbClr>
                </a:solidFill>
                <a:latin typeface="+mj-lt"/>
              </a:rPr>
            </a:br>
            <a:r>
              <a:rPr lang="en-US" sz="2720" b="1" dirty="0">
                <a:solidFill>
                  <a:srgbClr val="007DB8">
                    <a:lumMod val="20000"/>
                    <a:lumOff val="80000"/>
                  </a:srgbClr>
                </a:solidFill>
                <a:latin typeface="+mj-lt"/>
              </a:rPr>
              <a:t>T</a:t>
            </a:r>
          </a:p>
        </p:txBody>
      </p:sp>
      <p:sp>
        <p:nvSpPr>
          <p:cNvPr id="18" name="Rectangle 17"/>
          <p:cNvSpPr/>
          <p:nvPr/>
        </p:nvSpPr>
        <p:spPr>
          <a:xfrm>
            <a:off x="1210225" y="4255690"/>
            <a:ext cx="1236645" cy="1799714"/>
          </a:xfrm>
          <a:prstGeom prst="rect">
            <a:avLst/>
          </a:prstGeom>
        </p:spPr>
        <p:txBody>
          <a:bodyPr wrap="square" lIns="18288" tIns="0" rIns="18288" bIns="0">
            <a:noAutofit/>
          </a:bodyPr>
          <a:lstStyle/>
          <a:p>
            <a:pPr algn="ctr">
              <a:buClr>
                <a:srgbClr val="0085C3"/>
              </a:buClr>
            </a:pPr>
            <a:r>
              <a:rPr lang="en-US" sz="1360" b="1" dirty="0">
                <a:solidFill>
                  <a:srgbClr val="FFFFFF"/>
                </a:solidFill>
                <a:latin typeface="+mj-lt"/>
              </a:rPr>
              <a:t>Tower platforms optimal for remote offices, small and medium businesses</a:t>
            </a:r>
          </a:p>
        </p:txBody>
      </p:sp>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1459" y="2795844"/>
            <a:ext cx="680352" cy="1103820"/>
          </a:xfrm>
          <a:prstGeom prst="rect">
            <a:avLst/>
          </a:prstGeom>
          <a:effectLst>
            <a:outerShdw blurRad="152400" sx="102000" sy="102000" algn="ctr" rotWithShape="0">
              <a:prstClr val="black">
                <a:alpha val="30000"/>
              </a:prstClr>
            </a:outerShdw>
          </a:effectLst>
        </p:spPr>
      </p:pic>
      <p:sp>
        <p:nvSpPr>
          <p:cNvPr id="88" name="Round Same Side Corner Rectangle 87"/>
          <p:cNvSpPr/>
          <p:nvPr/>
        </p:nvSpPr>
        <p:spPr>
          <a:xfrm>
            <a:off x="2573722" y="1788067"/>
            <a:ext cx="1243264" cy="683910"/>
          </a:xfrm>
          <a:prstGeom prst="round2SameRect">
            <a:avLst>
              <a:gd name="adj1" fmla="val 0"/>
              <a:gd name="adj2" fmla="val 0"/>
            </a:avLst>
          </a:prstGeom>
          <a:noFill/>
          <a:effectLst/>
        </p:spPr>
        <p:txBody>
          <a:bodyPr wrap="none" lIns="0" tIns="0" rIns="0" bIns="0" rtlCol="0" anchor="t" anchorCtr="0">
            <a:noAutofit/>
          </a:bodyPr>
          <a:lstStyle/>
          <a:p>
            <a:pPr algn="ctr">
              <a:lnSpc>
                <a:spcPct val="90000"/>
              </a:lnSpc>
            </a:pPr>
            <a:r>
              <a:rPr lang="en-US" sz="1428" b="1" dirty="0">
                <a:solidFill>
                  <a:srgbClr val="007DB8">
                    <a:lumMod val="20000"/>
                    <a:lumOff val="80000"/>
                  </a:srgbClr>
                </a:solidFill>
                <a:latin typeface="+mj-lt"/>
              </a:rPr>
              <a:t>PowerEdge</a:t>
            </a:r>
            <a:br>
              <a:rPr lang="en-US" sz="1428" b="1" dirty="0">
                <a:solidFill>
                  <a:srgbClr val="007DB8">
                    <a:lumMod val="20000"/>
                    <a:lumOff val="80000"/>
                  </a:srgbClr>
                </a:solidFill>
                <a:latin typeface="+mj-lt"/>
              </a:rPr>
            </a:br>
            <a:r>
              <a:rPr lang="en-US" sz="2720" b="1" dirty="0">
                <a:solidFill>
                  <a:srgbClr val="007DB8">
                    <a:lumMod val="20000"/>
                    <a:lumOff val="80000"/>
                  </a:srgbClr>
                </a:solidFill>
                <a:latin typeface="+mj-lt"/>
              </a:rPr>
              <a:t>R</a:t>
            </a:r>
          </a:p>
        </p:txBody>
      </p:sp>
      <p:sp>
        <p:nvSpPr>
          <p:cNvPr id="89" name="Rectangle 88"/>
          <p:cNvSpPr/>
          <p:nvPr/>
        </p:nvSpPr>
        <p:spPr>
          <a:xfrm>
            <a:off x="2600634" y="4255690"/>
            <a:ext cx="1216352" cy="1799714"/>
          </a:xfrm>
          <a:prstGeom prst="rect">
            <a:avLst/>
          </a:prstGeom>
        </p:spPr>
        <p:txBody>
          <a:bodyPr wrap="square" lIns="18288" tIns="0" rIns="18288" bIns="0">
            <a:noAutofit/>
          </a:bodyPr>
          <a:lstStyle/>
          <a:p>
            <a:pPr algn="ctr">
              <a:buClr>
                <a:srgbClr val="0085C3"/>
              </a:buClr>
            </a:pPr>
            <a:r>
              <a:rPr lang="en-US" sz="1360" b="1" dirty="0">
                <a:solidFill>
                  <a:srgbClr val="FFFFFF"/>
                </a:solidFill>
                <a:latin typeface="+mj-lt"/>
              </a:rPr>
              <a:t>Rack-optimized  designs for improved density in medium and larger businesses </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12843" y="3485125"/>
            <a:ext cx="1034096" cy="341485"/>
          </a:xfrm>
          <a:prstGeom prst="rect">
            <a:avLst/>
          </a:prstGeom>
          <a:effectLst>
            <a:outerShdw blurRad="152400" sx="102000" sy="102000" algn="ctr" rotWithShape="0">
              <a:prstClr val="black">
                <a:alpha val="30000"/>
              </a:prstClr>
            </a:outerShdw>
          </a:effectLst>
        </p:spPr>
      </p:pic>
      <p:pic>
        <p:nvPicPr>
          <p:cNvPr id="73" name="Picture 5" descr="C:\Users\richard_guzman\Desktop\Stomp 20aug13\FRONT Stomp 14aug13__1_0000.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370273" y="3456040"/>
            <a:ext cx="1218863" cy="370570"/>
          </a:xfrm>
          <a:prstGeom prst="rect">
            <a:avLst/>
          </a:prstGeom>
          <a:noFill/>
          <a:effectLst>
            <a:outerShdw blurRad="152400" sx="102000" sy="102000" algn="ctr" rotWithShape="0">
              <a:prstClr val="black">
                <a:alpha val="30000"/>
              </a:prstClr>
            </a:outerShdw>
          </a:effectLst>
          <a:extLst>
            <a:ext uri="{909E8E84-426E-40DD-AFC4-6F175D3DCCD1}">
              <a14:hiddenFill xmlns:a14="http://schemas.microsoft.com/office/drawing/2010/main">
                <a:solidFill>
                  <a:srgbClr val="FFFFFF"/>
                </a:solidFill>
              </a14:hiddenFill>
            </a:ext>
          </a:extLst>
        </p:spPr>
      </p:pic>
      <p:pic>
        <p:nvPicPr>
          <p:cNvPr id="74" name="Picture 73" descr="EPIC - Half DA.10"/>
          <p:cNvPicPr>
            <a:picLocks noGrp="1" noChangeAspect="1"/>
          </p:cNvPicPr>
          <p:nvPr isPhoto="1"/>
        </p:nvPicPr>
        <p:blipFill>
          <a:blip r:embed="rId9" cstate="screen">
            <a:lum/>
            <a:extLst>
              <a:ext uri="{28A0092B-C50C-407E-A947-70E740481C1C}">
                <a14:useLocalDpi xmlns:a14="http://schemas.microsoft.com/office/drawing/2010/main"/>
              </a:ext>
            </a:extLst>
          </a:blip>
          <a:srcRect/>
          <a:stretch>
            <a:fillRect/>
          </a:stretch>
        </p:blipFill>
        <p:spPr>
          <a:xfrm>
            <a:off x="10589785" y="3058270"/>
            <a:ext cx="1045553" cy="768340"/>
          </a:xfrm>
          <a:prstGeom prst="rect">
            <a:avLst/>
          </a:prstGeom>
          <a:noFill/>
          <a:ln>
            <a:noFill/>
          </a:ln>
          <a:effectLst>
            <a:outerShdw blurRad="152400" sx="102000" sy="102000" algn="ctr" rotWithShape="0">
              <a:prstClr val="black">
                <a:alpha val="30000"/>
              </a:prstClr>
            </a:outerShdw>
          </a:effectLst>
        </p:spPr>
      </p:pic>
      <p:sp>
        <p:nvSpPr>
          <p:cNvPr id="41" name="TextBox 40"/>
          <p:cNvSpPr txBox="1"/>
          <p:nvPr/>
        </p:nvSpPr>
        <p:spPr>
          <a:xfrm rot="16200000">
            <a:off x="3955742" y="3674716"/>
            <a:ext cx="1600823" cy="424732"/>
          </a:xfrm>
          <a:prstGeom prst="rect">
            <a:avLst/>
          </a:prstGeom>
          <a:noFill/>
        </p:spPr>
        <p:txBody>
          <a:bodyPr wrap="none" rtlCol="0">
            <a:spAutoFit/>
          </a:bodyPr>
          <a:lstStyle/>
          <a:p>
            <a:pPr>
              <a:lnSpc>
                <a:spcPct val="90000"/>
              </a:lnSpc>
              <a:spcBef>
                <a:spcPts val="816"/>
              </a:spcBef>
              <a:buClr>
                <a:srgbClr val="007DB8"/>
              </a:buClr>
            </a:pPr>
            <a:r>
              <a:rPr lang="en-US" sz="2400" dirty="0">
                <a:ln w="0"/>
                <a:solidFill>
                  <a:schemeClr val="accent5"/>
                </a:solidFill>
                <a:effectLst>
                  <a:outerShdw blurRad="38100" dist="25400" dir="5400000" algn="ctr" rotWithShape="0">
                    <a:srgbClr val="6E747A">
                      <a:alpha val="43000"/>
                    </a:srgbClr>
                  </a:outerShdw>
                </a:effectLst>
                <a:latin typeface="+mj-lt"/>
              </a:rPr>
              <a:t>MODULAR</a:t>
            </a:r>
            <a:endParaRPr lang="en-US" sz="2720" dirty="0">
              <a:ln w="0"/>
              <a:solidFill>
                <a:schemeClr val="accent5"/>
              </a:solidFill>
              <a:effectLst>
                <a:outerShdw blurRad="38100" dist="25400" dir="5400000" algn="ctr" rotWithShape="0">
                  <a:srgbClr val="6E747A">
                    <a:alpha val="43000"/>
                  </a:srgbClr>
                </a:outerShdw>
              </a:effectLst>
              <a:latin typeface="+mj-lt"/>
            </a:endParaRPr>
          </a:p>
        </p:txBody>
      </p:sp>
      <p:sp>
        <p:nvSpPr>
          <p:cNvPr id="112" name="TextBox 111"/>
          <p:cNvSpPr txBox="1"/>
          <p:nvPr/>
        </p:nvSpPr>
        <p:spPr>
          <a:xfrm rot="16200000">
            <a:off x="-101349" y="3674716"/>
            <a:ext cx="1999265" cy="424732"/>
          </a:xfrm>
          <a:prstGeom prst="rect">
            <a:avLst/>
          </a:prstGeom>
          <a:noFill/>
        </p:spPr>
        <p:txBody>
          <a:bodyPr wrap="none" rtlCol="0">
            <a:spAutoFit/>
          </a:bodyPr>
          <a:lstStyle/>
          <a:p>
            <a:pPr>
              <a:lnSpc>
                <a:spcPct val="90000"/>
              </a:lnSpc>
              <a:spcBef>
                <a:spcPts val="816"/>
              </a:spcBef>
              <a:buClr>
                <a:srgbClr val="007DB8"/>
              </a:buClr>
            </a:pPr>
            <a:r>
              <a:rPr lang="en-US" sz="2400" dirty="0">
                <a:ln w="0"/>
                <a:solidFill>
                  <a:schemeClr val="accent5"/>
                </a:solidFill>
                <a:effectLst>
                  <a:outerShdw blurRad="38100" dist="25400" dir="5400000" algn="ctr" rotWithShape="0">
                    <a:srgbClr val="6E747A">
                      <a:alpha val="43000"/>
                    </a:srgbClr>
                  </a:outerShdw>
                </a:effectLst>
                <a:latin typeface="+mj-lt"/>
              </a:rPr>
              <a:t>TRADITIONAL</a:t>
            </a:r>
          </a:p>
        </p:txBody>
      </p:sp>
      <p:sp>
        <p:nvSpPr>
          <p:cNvPr id="54" name="Flowchart: Manual Input 36"/>
          <p:cNvSpPr/>
          <p:nvPr/>
        </p:nvSpPr>
        <p:spPr>
          <a:xfrm>
            <a:off x="593161" y="5979867"/>
            <a:ext cx="11263876" cy="489195"/>
          </a:xfrm>
          <a:prstGeom prst="rect">
            <a:avLst/>
          </a:prstGeom>
          <a:solidFill>
            <a:schemeClr val="accent1"/>
          </a:solidFill>
          <a:ln w="28575">
            <a:noFill/>
          </a:ln>
          <a:effectLst/>
        </p:spPr>
        <p:txBody>
          <a:bodyPr wrap="square" rtlCol="0" anchor="t">
            <a:normAutofit/>
          </a:bodyPr>
          <a:lstStyle/>
          <a:p>
            <a:pPr algn="ctr">
              <a:lnSpc>
                <a:spcPct val="90000"/>
              </a:lnSpc>
              <a:spcBef>
                <a:spcPts val="102"/>
              </a:spcBef>
              <a:spcAft>
                <a:spcPts val="102"/>
              </a:spcAft>
            </a:pPr>
            <a:endParaRPr lang="en-US" sz="2040" dirty="0">
              <a:solidFill>
                <a:schemeClr val="bg1"/>
              </a:solidFill>
              <a:latin typeface="+mj-lt"/>
            </a:endParaRPr>
          </a:p>
        </p:txBody>
      </p:sp>
      <p:sp>
        <p:nvSpPr>
          <p:cNvPr id="57" name="TextBox 56"/>
          <p:cNvSpPr txBox="1"/>
          <p:nvPr/>
        </p:nvSpPr>
        <p:spPr>
          <a:xfrm>
            <a:off x="747904" y="6031822"/>
            <a:ext cx="3155084" cy="405247"/>
          </a:xfrm>
          <a:prstGeom prst="rect">
            <a:avLst/>
          </a:prstGeom>
          <a:noFill/>
        </p:spPr>
        <p:txBody>
          <a:bodyPr wrap="square" lIns="12435" tIns="0" rIns="124347" bIns="0" rtlCol="0" anchor="ctr">
            <a:noAutofit/>
          </a:bodyPr>
          <a:lstStyle/>
          <a:p>
            <a:pPr>
              <a:lnSpc>
                <a:spcPct val="90000"/>
              </a:lnSpc>
              <a:spcBef>
                <a:spcPts val="102"/>
              </a:spcBef>
              <a:spcAft>
                <a:spcPts val="102"/>
              </a:spcAft>
              <a:buClr>
                <a:srgbClr val="0085C3"/>
              </a:buClr>
            </a:pPr>
            <a:r>
              <a:rPr lang="en-US" sz="1632" b="1" dirty="0">
                <a:solidFill>
                  <a:srgbClr val="FFFFFF"/>
                </a:solidFill>
                <a:latin typeface="Segoe UI Black" panose="020B0A02040204020203" pitchFamily="34" charset="0"/>
                <a:ea typeface="Segoe UI Black" panose="020B0A02040204020203" pitchFamily="34" charset="0"/>
                <a:cs typeface="Segoe UI Black" panose="020B0A02040204020203" pitchFamily="34" charset="0"/>
              </a:rPr>
              <a:t>General Purpose</a:t>
            </a:r>
          </a:p>
        </p:txBody>
      </p:sp>
      <p:sp>
        <p:nvSpPr>
          <p:cNvPr id="58" name="TextBox 57"/>
          <p:cNvSpPr txBox="1"/>
          <p:nvPr/>
        </p:nvSpPr>
        <p:spPr>
          <a:xfrm>
            <a:off x="8187565" y="6031822"/>
            <a:ext cx="3509470" cy="405247"/>
          </a:xfrm>
          <a:prstGeom prst="rect">
            <a:avLst/>
          </a:prstGeom>
          <a:noFill/>
        </p:spPr>
        <p:txBody>
          <a:bodyPr wrap="square" lIns="12435" tIns="0" rIns="124347" bIns="0" rtlCol="0" anchor="ctr">
            <a:noAutofit/>
          </a:bodyPr>
          <a:lstStyle/>
          <a:p>
            <a:pPr algn="r">
              <a:lnSpc>
                <a:spcPct val="90000"/>
              </a:lnSpc>
              <a:spcBef>
                <a:spcPts val="102"/>
              </a:spcBef>
              <a:spcAft>
                <a:spcPts val="102"/>
              </a:spcAft>
              <a:buClr>
                <a:srgbClr val="0085C3"/>
              </a:buClr>
            </a:pPr>
            <a:r>
              <a:rPr lang="en-US" sz="1632"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Distributed Applications</a:t>
            </a:r>
          </a:p>
        </p:txBody>
      </p:sp>
      <p:sp>
        <p:nvSpPr>
          <p:cNvPr id="5" name="Isosceles Triangle 4"/>
          <p:cNvSpPr/>
          <p:nvPr/>
        </p:nvSpPr>
        <p:spPr bwMode="auto">
          <a:xfrm rot="16200000">
            <a:off x="2963685" y="6190610"/>
            <a:ext cx="240562" cy="87671"/>
          </a:xfrm>
          <a:prstGeom prst="triangle">
            <a:avLst/>
          </a:prstGeom>
          <a:solidFill>
            <a:schemeClr val="accent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latin typeface="+mj-lt"/>
            </a:endParaRPr>
          </a:p>
        </p:txBody>
      </p:sp>
      <p:sp>
        <p:nvSpPr>
          <p:cNvPr id="39" name="Isosceles Triangle 38"/>
          <p:cNvSpPr/>
          <p:nvPr/>
        </p:nvSpPr>
        <p:spPr bwMode="auto">
          <a:xfrm rot="5400000">
            <a:off x="8202479" y="6190610"/>
            <a:ext cx="240562" cy="87671"/>
          </a:xfrm>
          <a:prstGeom prst="triangle">
            <a:avLst/>
          </a:prstGeom>
          <a:solidFill>
            <a:schemeClr val="accent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latin typeface="+mj-lt"/>
            </a:endParaRPr>
          </a:p>
        </p:txBody>
      </p:sp>
    </p:spTree>
    <p:extLst>
      <p:ext uri="{BB962C8B-B14F-4D97-AF65-F5344CB8AC3E}">
        <p14:creationId xmlns:p14="http://schemas.microsoft.com/office/powerpoint/2010/main" val="416791483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3037" y="1297460"/>
            <a:ext cx="2012575" cy="145092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94837" y="2717499"/>
            <a:ext cx="2782667" cy="719159"/>
          </a:xfrm>
          <a:prstGeom prst="rect">
            <a:avLst/>
          </a:prstGeom>
        </p:spPr>
      </p:pic>
      <p:pic>
        <p:nvPicPr>
          <p:cNvPr id="5"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17356" y="2717499"/>
            <a:ext cx="2783696" cy="49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04470" y="2626659"/>
            <a:ext cx="2631868" cy="53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9782" y="2161900"/>
            <a:ext cx="2631864" cy="98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3097" y="369732"/>
            <a:ext cx="11788739" cy="515771"/>
          </a:xfrm>
        </p:spPr>
        <p:txBody>
          <a:bodyPr>
            <a:normAutofit fontScale="90000"/>
          </a:bodyPr>
          <a:lstStyle/>
          <a:p>
            <a:r>
              <a:rPr lang="en-US" dirty="0"/>
              <a:t>Dell EMC’s most comprehensive 4-Socket Portfolio</a:t>
            </a:r>
            <a:br>
              <a:rPr lang="en-US" dirty="0"/>
            </a:br>
            <a:endParaRPr lang="en-US" dirty="0"/>
          </a:p>
        </p:txBody>
      </p:sp>
      <p:sp>
        <p:nvSpPr>
          <p:cNvPr id="3" name="Text Placeholder 2"/>
          <p:cNvSpPr>
            <a:spLocks noGrp="1"/>
          </p:cNvSpPr>
          <p:nvPr>
            <p:ph type="body" sz="quarter" idx="10"/>
          </p:nvPr>
        </p:nvSpPr>
        <p:spPr/>
        <p:txBody>
          <a:bodyPr>
            <a:noAutofit/>
          </a:bodyPr>
          <a:lstStyle/>
          <a:p>
            <a:pPr>
              <a:spcBef>
                <a:spcPts val="0"/>
              </a:spcBef>
            </a:pPr>
            <a:r>
              <a:rPr lang="en-US" sz="2800" dirty="0">
                <a:solidFill>
                  <a:schemeClr val="accent2"/>
                </a:solidFill>
              </a:rPr>
              <a:t>Innovative, scalable platforms featuring consistent management </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2597021468"/>
              </p:ext>
            </p:extLst>
          </p:nvPr>
        </p:nvGraphicFramePr>
        <p:xfrm>
          <a:off x="0" y="3394075"/>
          <a:ext cx="12434713" cy="2641376"/>
        </p:xfrm>
        <a:graphic>
          <a:graphicData uri="http://schemas.openxmlformats.org/drawingml/2006/table">
            <a:tbl>
              <a:tblPr firstRow="1" bandRow="1">
                <a:tableStyleId>{5A111915-BE36-4E01-A7E5-04B1672EAD32}</a:tableStyleId>
              </a:tblPr>
              <a:tblGrid>
                <a:gridCol w="2877835">
                  <a:extLst>
                    <a:ext uri="{9D8B030D-6E8A-4147-A177-3AD203B41FA5}">
                      <a16:colId xmlns:a16="http://schemas.microsoft.com/office/drawing/2014/main" val="20000"/>
                    </a:ext>
                  </a:extLst>
                </a:gridCol>
                <a:gridCol w="3096356">
                  <a:extLst>
                    <a:ext uri="{9D8B030D-6E8A-4147-A177-3AD203B41FA5}">
                      <a16:colId xmlns:a16="http://schemas.microsoft.com/office/drawing/2014/main" val="20001"/>
                    </a:ext>
                  </a:extLst>
                </a:gridCol>
                <a:gridCol w="3140801">
                  <a:extLst>
                    <a:ext uri="{9D8B030D-6E8A-4147-A177-3AD203B41FA5}">
                      <a16:colId xmlns:a16="http://schemas.microsoft.com/office/drawing/2014/main" val="20002"/>
                    </a:ext>
                  </a:extLst>
                </a:gridCol>
                <a:gridCol w="3319721">
                  <a:extLst>
                    <a:ext uri="{9D8B030D-6E8A-4147-A177-3AD203B41FA5}">
                      <a16:colId xmlns:a16="http://schemas.microsoft.com/office/drawing/2014/main" val="20003"/>
                    </a:ext>
                  </a:extLst>
                </a:gridCol>
              </a:tblGrid>
              <a:tr h="483973">
                <a:tc>
                  <a:txBody>
                    <a:bodyPr/>
                    <a:lstStyle/>
                    <a:p>
                      <a:pPr algn="ctr"/>
                      <a:r>
                        <a:rPr lang="en-US" sz="2400" dirty="0">
                          <a:latin typeface="Segoe UI Black" panose="020B0A02040204020203" pitchFamily="34" charset="0"/>
                          <a:ea typeface="Segoe UI Black" panose="020B0A02040204020203" pitchFamily="34" charset="0"/>
                          <a:cs typeface="Segoe UI Black" panose="020B0A02040204020203" pitchFamily="34" charset="0"/>
                        </a:rPr>
                        <a:t>R930</a:t>
                      </a:r>
                      <a:endParaRPr lang="en-US" sz="2400" dirty="0">
                        <a:solidFill>
                          <a:schemeClr val="bg2"/>
                        </a:solidFill>
                        <a:latin typeface="Segoe UI Black" panose="020B0A02040204020203" pitchFamily="34" charset="0"/>
                        <a:ea typeface="Segoe UI Black" panose="020B0A02040204020203" pitchFamily="34" charset="0"/>
                        <a:cs typeface="Segoe UI Black" panose="020B0A02040204020203" pitchFamily="34" charset="0"/>
                      </a:endParaRPr>
                    </a:p>
                  </a:txBody>
                  <a:tcPr marL="124347" marR="124347" marT="62174" marB="62174" anchor="ctr">
                    <a:lnR w="9525" cap="flat" cmpd="sng" algn="ctr">
                      <a:solidFill>
                        <a:schemeClr val="accent5">
                          <a:lumMod val="75000"/>
                        </a:schemeClr>
                      </a:solidFill>
                      <a:prstDash val="solid"/>
                      <a:round/>
                      <a:headEnd type="none" w="med" len="med"/>
                      <a:tailEnd type="none" w="med" len="med"/>
                    </a:lnR>
                    <a:solidFill>
                      <a:schemeClr val="accent1"/>
                    </a:solidFill>
                  </a:tcPr>
                </a:tc>
                <a:tc>
                  <a:txBody>
                    <a:bodyPr/>
                    <a:lstStyle/>
                    <a:p>
                      <a:pPr algn="ctr"/>
                      <a:r>
                        <a:rPr lang="en-US" sz="2400" dirty="0">
                          <a:latin typeface="Segoe UI Black" panose="020B0A02040204020203" pitchFamily="34" charset="0"/>
                          <a:ea typeface="Segoe UI Black" panose="020B0A02040204020203" pitchFamily="34" charset="0"/>
                          <a:cs typeface="Segoe UI Black" panose="020B0A02040204020203" pitchFamily="34" charset="0"/>
                        </a:rPr>
                        <a:t>R830</a:t>
                      </a:r>
                      <a:endParaRPr lang="en-US" sz="2400" dirty="0">
                        <a:solidFill>
                          <a:schemeClr val="bg2"/>
                        </a:solidFill>
                        <a:latin typeface="Segoe UI Black" panose="020B0A02040204020203" pitchFamily="34" charset="0"/>
                        <a:ea typeface="Segoe UI Black" panose="020B0A02040204020203" pitchFamily="34" charset="0"/>
                        <a:cs typeface="Segoe UI Black" panose="020B0A02040204020203" pitchFamily="34" charset="0"/>
                      </a:endParaRPr>
                    </a:p>
                  </a:txBody>
                  <a:tcPr marL="124347" marR="124347" marT="62174" marB="62174"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solidFill>
                      <a:schemeClr val="accent1"/>
                    </a:solidFill>
                  </a:tcPr>
                </a:tc>
                <a:tc>
                  <a:txBody>
                    <a:bodyPr/>
                    <a:lstStyle/>
                    <a:p>
                      <a:pPr algn="ctr"/>
                      <a:r>
                        <a:rPr lang="en-US" sz="2400" dirty="0">
                          <a:latin typeface="Segoe UI Black" panose="020B0A02040204020203" pitchFamily="34" charset="0"/>
                          <a:ea typeface="Segoe UI Black" panose="020B0A02040204020203" pitchFamily="34" charset="0"/>
                          <a:cs typeface="Segoe UI Black" panose="020B0A02040204020203" pitchFamily="34" charset="0"/>
                        </a:rPr>
                        <a:t>FC830</a:t>
                      </a:r>
                      <a:endParaRPr lang="en-US" sz="2400" dirty="0">
                        <a:solidFill>
                          <a:schemeClr val="bg2"/>
                        </a:solidFill>
                        <a:latin typeface="Segoe UI Black" panose="020B0A02040204020203" pitchFamily="34" charset="0"/>
                        <a:ea typeface="Segoe UI Black" panose="020B0A02040204020203" pitchFamily="34" charset="0"/>
                        <a:cs typeface="Segoe UI Black" panose="020B0A02040204020203" pitchFamily="34" charset="0"/>
                      </a:endParaRPr>
                    </a:p>
                  </a:txBody>
                  <a:tcPr marL="124347" marR="124347" marT="62174" marB="62174" anchor="ctr">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solidFill>
                      <a:schemeClr val="accent1"/>
                    </a:solidFill>
                  </a:tcPr>
                </a:tc>
                <a:tc>
                  <a:txBody>
                    <a:bodyPr/>
                    <a:lstStyle/>
                    <a:p>
                      <a:pPr algn="ctr"/>
                      <a:r>
                        <a:rPr lang="en-US" sz="2400" dirty="0">
                          <a:latin typeface="Segoe UI Black" panose="020B0A02040204020203" pitchFamily="34" charset="0"/>
                          <a:ea typeface="Segoe UI Black" panose="020B0A02040204020203" pitchFamily="34" charset="0"/>
                          <a:cs typeface="Segoe UI Black" panose="020B0A02040204020203" pitchFamily="34" charset="0"/>
                        </a:rPr>
                        <a:t>M830</a:t>
                      </a:r>
                      <a:endParaRPr lang="en-US" sz="2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endParaRPr>
                    </a:p>
                  </a:txBody>
                  <a:tcPr marL="124347" marR="124347" marT="62174" marB="62174" anchor="ctr">
                    <a:lnL w="9525" cap="flat" cmpd="sng" algn="ctr">
                      <a:solidFill>
                        <a:schemeClr val="accent5">
                          <a:lumMod val="75000"/>
                        </a:schemeClr>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2066826">
                <a:tc>
                  <a:txBody>
                    <a:bodyPr/>
                    <a:lstStyle/>
                    <a:p>
                      <a:pPr algn="ctr"/>
                      <a:r>
                        <a:rPr lang="en-US" sz="1900" b="0" dirty="0">
                          <a:solidFill>
                            <a:schemeClr val="accent5"/>
                          </a:solidFill>
                          <a:latin typeface="Segoe UI Semibold" panose="020B0702040204020203" pitchFamily="34" charset="0"/>
                          <a:cs typeface="Segoe UI Semibold" panose="020B0702040204020203" pitchFamily="34" charset="0"/>
                        </a:rPr>
                        <a:t>Data-intensive</a:t>
                      </a:r>
                      <a:r>
                        <a:rPr lang="en-US" sz="1900" b="0" baseline="0" dirty="0">
                          <a:solidFill>
                            <a:schemeClr val="accent5"/>
                          </a:solidFill>
                          <a:latin typeface="Segoe UI Semibold" panose="020B0702040204020203" pitchFamily="34" charset="0"/>
                          <a:cs typeface="Segoe UI Semibold" panose="020B0702040204020203" pitchFamily="34" charset="0"/>
                        </a:rPr>
                        <a:t> </a:t>
                      </a:r>
                      <a:r>
                        <a:rPr lang="en-US" sz="1900" b="0" dirty="0">
                          <a:solidFill>
                            <a:schemeClr val="accent5"/>
                          </a:solidFill>
                          <a:latin typeface="Segoe UI Semibold" panose="020B0702040204020203" pitchFamily="34" charset="0"/>
                          <a:cs typeface="Segoe UI Semibold" panose="020B0702040204020203" pitchFamily="34" charset="0"/>
                        </a:rPr>
                        <a:t>applications</a:t>
                      </a:r>
                    </a:p>
                    <a:p>
                      <a:pPr algn="ctr"/>
                      <a:endParaRPr lang="en-US" sz="1900" dirty="0">
                        <a:solidFill>
                          <a:schemeClr val="bg2"/>
                        </a:solidFill>
                      </a:endParaRPr>
                    </a:p>
                    <a:p>
                      <a:pPr algn="ctr"/>
                      <a:endParaRPr lang="en-US" sz="1900" dirty="0">
                        <a:solidFill>
                          <a:schemeClr val="bg2"/>
                        </a:solidFill>
                      </a:endParaRPr>
                    </a:p>
                    <a:p>
                      <a:pPr algn="ctr"/>
                      <a:endParaRPr lang="en-US" sz="1900" dirty="0">
                        <a:solidFill>
                          <a:schemeClr val="bg2"/>
                        </a:solidFill>
                      </a:endParaRPr>
                    </a:p>
                    <a:p>
                      <a:pPr algn="ctr"/>
                      <a:r>
                        <a:rPr lang="en-US" sz="1900" dirty="0">
                          <a:solidFill>
                            <a:schemeClr val="bg2"/>
                          </a:solidFill>
                          <a:latin typeface="+mj-lt"/>
                        </a:rPr>
                        <a:t>World Record leading performance</a:t>
                      </a:r>
                      <a:endParaRPr lang="en-US" sz="1900" b="1" i="0" dirty="0">
                        <a:solidFill>
                          <a:schemeClr val="bg2"/>
                        </a:solidFill>
                        <a:latin typeface="+mj-lt"/>
                      </a:endParaRPr>
                    </a:p>
                  </a:txBody>
                  <a:tcPr marL="124347" marR="124347" marT="62174" marB="62174">
                    <a:lnR w="9525" cap="flat" cmpd="sng" algn="ctr">
                      <a:solidFill>
                        <a:schemeClr val="accent5">
                          <a:lumMod val="75000"/>
                        </a:schemeClr>
                      </a:solidFill>
                      <a:prstDash val="solid"/>
                      <a:round/>
                      <a:headEnd type="none" w="med" len="med"/>
                      <a:tailEnd type="none" w="med" len="med"/>
                    </a:lnR>
                    <a:solidFill>
                      <a:schemeClr val="accent3"/>
                    </a:solidFill>
                  </a:tcPr>
                </a:tc>
                <a:tc>
                  <a:txBody>
                    <a:bodyPr/>
                    <a:lstStyle/>
                    <a:p>
                      <a:pPr algn="ctr"/>
                      <a:r>
                        <a:rPr lang="en-US" sz="1900" dirty="0">
                          <a:solidFill>
                            <a:schemeClr val="accent5"/>
                          </a:solidFill>
                          <a:latin typeface="Segoe UI Semibold" panose="020B0702040204020203" pitchFamily="34" charset="0"/>
                          <a:cs typeface="Segoe UI Semibold" panose="020B0702040204020203" pitchFamily="34" charset="0"/>
                        </a:rPr>
                        <a:t>Scale-out dense virtualization</a:t>
                      </a:r>
                    </a:p>
                    <a:p>
                      <a:pPr algn="ctr"/>
                      <a:endParaRPr lang="en-US" sz="1900" dirty="0">
                        <a:solidFill>
                          <a:schemeClr val="bg2"/>
                        </a:solidFill>
                      </a:endParaRPr>
                    </a:p>
                    <a:p>
                      <a:pPr algn="ctr"/>
                      <a:endParaRPr lang="en-US" sz="1900" dirty="0">
                        <a:solidFill>
                          <a:schemeClr val="bg2"/>
                        </a:solidFill>
                      </a:endParaRPr>
                    </a:p>
                    <a:p>
                      <a:pPr algn="ctr"/>
                      <a:endParaRPr lang="en-US" sz="1900" dirty="0">
                        <a:solidFill>
                          <a:schemeClr val="bg2"/>
                        </a:solidFill>
                      </a:endParaRPr>
                    </a:p>
                    <a:p>
                      <a:pPr algn="ctr"/>
                      <a:r>
                        <a:rPr lang="en-US" sz="1900" dirty="0">
                          <a:solidFill>
                            <a:schemeClr val="bg2"/>
                          </a:solidFill>
                          <a:latin typeface="+mj-lt"/>
                        </a:rPr>
                        <a:t>The original  and leading 2U 4S platform</a:t>
                      </a:r>
                      <a:endParaRPr lang="en-US" sz="1900" b="1" i="0" dirty="0">
                        <a:solidFill>
                          <a:schemeClr val="bg2"/>
                        </a:solidFill>
                        <a:latin typeface="+mj-lt"/>
                      </a:endParaRPr>
                    </a:p>
                  </a:txBody>
                  <a:tcPr marL="124347" marR="124347" marT="62174" marB="62174">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solidFill>
                      <a:schemeClr val="accent3"/>
                    </a:solidFill>
                  </a:tcPr>
                </a:tc>
                <a:tc>
                  <a:txBody>
                    <a:bodyPr/>
                    <a:lstStyle/>
                    <a:p>
                      <a:pPr algn="ctr"/>
                      <a:r>
                        <a:rPr lang="en-US" sz="1900" dirty="0">
                          <a:solidFill>
                            <a:schemeClr val="accent5"/>
                          </a:solidFill>
                          <a:latin typeface="Segoe UI Semibold" panose="020B0702040204020203" pitchFamily="34" charset="0"/>
                          <a:cs typeface="Segoe UI Semibold" panose="020B0702040204020203" pitchFamily="34" charset="0"/>
                        </a:rPr>
                        <a:t>Unprecedented density, converged infrastructures of the future</a:t>
                      </a:r>
                    </a:p>
                    <a:p>
                      <a:pPr algn="ctr"/>
                      <a:endParaRPr lang="en-US" sz="1900" dirty="0">
                        <a:solidFill>
                          <a:schemeClr val="bg2"/>
                        </a:solidFill>
                      </a:endParaRPr>
                    </a:p>
                    <a:p>
                      <a:pPr algn="ctr"/>
                      <a:endParaRPr lang="en-US" sz="1900" dirty="0">
                        <a:solidFill>
                          <a:schemeClr val="bg2"/>
                        </a:solidFill>
                      </a:endParaRPr>
                    </a:p>
                    <a:p>
                      <a:pPr algn="ctr"/>
                      <a:r>
                        <a:rPr lang="en-US" sz="1900" dirty="0">
                          <a:solidFill>
                            <a:schemeClr val="bg2"/>
                          </a:solidFill>
                          <a:latin typeface="+mj-lt"/>
                        </a:rPr>
                        <a:t>Double</a:t>
                      </a:r>
                      <a:r>
                        <a:rPr lang="en-US" sz="1900" baseline="0" dirty="0">
                          <a:solidFill>
                            <a:schemeClr val="bg2"/>
                          </a:solidFill>
                          <a:latin typeface="+mj-lt"/>
                        </a:rPr>
                        <a:t> the density of  </a:t>
                      </a:r>
                      <a:br>
                        <a:rPr lang="en-US" sz="1900" baseline="0" dirty="0">
                          <a:solidFill>
                            <a:schemeClr val="bg2"/>
                          </a:solidFill>
                          <a:latin typeface="+mj-lt"/>
                        </a:rPr>
                      </a:br>
                      <a:r>
                        <a:rPr lang="en-US" sz="1900" baseline="0" dirty="0">
                          <a:solidFill>
                            <a:schemeClr val="bg2"/>
                          </a:solidFill>
                          <a:latin typeface="+mj-lt"/>
                        </a:rPr>
                        <a:t>any 4S solution</a:t>
                      </a:r>
                      <a:endParaRPr lang="en-US" sz="1900" b="1" i="0" dirty="0">
                        <a:solidFill>
                          <a:schemeClr val="bg2"/>
                        </a:solidFill>
                        <a:latin typeface="+mj-lt"/>
                      </a:endParaRPr>
                    </a:p>
                  </a:txBody>
                  <a:tcPr marL="124347" marR="124347" marT="62174" marB="62174">
                    <a:lnL w="9525" cap="flat" cmpd="sng" algn="ctr">
                      <a:solidFill>
                        <a:schemeClr val="accent5">
                          <a:lumMod val="75000"/>
                        </a:schemeClr>
                      </a:solidFill>
                      <a:prstDash val="solid"/>
                      <a:round/>
                      <a:headEnd type="none" w="med" len="med"/>
                      <a:tailEnd type="none" w="med" len="med"/>
                    </a:lnL>
                    <a:lnR w="9525" cap="flat" cmpd="sng" algn="ctr">
                      <a:solidFill>
                        <a:schemeClr val="accent5">
                          <a:lumMod val="75000"/>
                        </a:schemeClr>
                      </a:solidFill>
                      <a:prstDash val="solid"/>
                      <a:round/>
                      <a:headEnd type="none" w="med" len="med"/>
                      <a:tailEnd type="none" w="med" len="med"/>
                    </a:lnR>
                    <a:solidFill>
                      <a:schemeClr val="accent3"/>
                    </a:solidFill>
                  </a:tcPr>
                </a:tc>
                <a:tc>
                  <a:txBody>
                    <a:bodyPr/>
                    <a:lstStyle/>
                    <a:p>
                      <a:pPr algn="ctr"/>
                      <a:r>
                        <a:rPr lang="en-US" sz="1900" dirty="0">
                          <a:solidFill>
                            <a:schemeClr val="accent5"/>
                          </a:solidFill>
                          <a:latin typeface="Segoe UI Semibold" panose="020B0702040204020203" pitchFamily="34" charset="0"/>
                          <a:cs typeface="Segoe UI Semibold" panose="020B0702040204020203" pitchFamily="34" charset="0"/>
                        </a:rPr>
                        <a:t>Maximized data-center</a:t>
                      </a:r>
                      <a:r>
                        <a:rPr lang="en-US" sz="1900" baseline="0" dirty="0">
                          <a:solidFill>
                            <a:schemeClr val="accent5"/>
                          </a:solidFill>
                          <a:latin typeface="Segoe UI Semibold" panose="020B0702040204020203" pitchFamily="34" charset="0"/>
                          <a:cs typeface="Segoe UI Semibold" panose="020B0702040204020203" pitchFamily="34" charset="0"/>
                        </a:rPr>
                        <a:t> consolidation</a:t>
                      </a:r>
                    </a:p>
                    <a:p>
                      <a:pPr algn="ctr"/>
                      <a:endParaRPr lang="en-US" sz="1900" baseline="0" dirty="0">
                        <a:solidFill>
                          <a:schemeClr val="bg2"/>
                        </a:solidFill>
                      </a:endParaRPr>
                    </a:p>
                    <a:p>
                      <a:pPr algn="ctr"/>
                      <a:endParaRPr lang="en-US" sz="1900" baseline="0" dirty="0">
                        <a:solidFill>
                          <a:schemeClr val="bg2"/>
                        </a:solidFill>
                      </a:endParaRPr>
                    </a:p>
                    <a:p>
                      <a:pPr algn="ctr"/>
                      <a:endParaRPr lang="en-US" sz="1900" baseline="0" dirty="0">
                        <a:solidFill>
                          <a:schemeClr val="bg2"/>
                        </a:solidFill>
                      </a:endParaRPr>
                    </a:p>
                    <a:p>
                      <a:pPr algn="ctr"/>
                      <a:r>
                        <a:rPr lang="en-US" sz="1900" baseline="0" dirty="0">
                          <a:solidFill>
                            <a:schemeClr val="bg2"/>
                          </a:solidFill>
                          <a:latin typeface="+mj-lt"/>
                        </a:rPr>
                        <a:t>Leading East-West traffic minimizing latency</a:t>
                      </a:r>
                      <a:endParaRPr lang="en-US" sz="1900" b="1" i="0" dirty="0">
                        <a:solidFill>
                          <a:schemeClr val="bg2"/>
                        </a:solidFill>
                        <a:latin typeface="+mj-lt"/>
                      </a:endParaRPr>
                    </a:p>
                  </a:txBody>
                  <a:tcPr marL="124347" marR="124347" marT="62174" marB="62174">
                    <a:lnL w="9525" cap="flat" cmpd="sng" algn="ctr">
                      <a:solidFill>
                        <a:schemeClr val="accent5">
                          <a:lumMod val="75000"/>
                        </a:schemeClr>
                      </a:solidFill>
                      <a:prstDash val="solid"/>
                      <a:round/>
                      <a:headEnd type="none" w="med" len="med"/>
                      <a:tailEnd type="none" w="med" len="med"/>
                    </a:lnL>
                    <a:solidFill>
                      <a:schemeClr val="accent3"/>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46037" y="6088062"/>
            <a:ext cx="12363934" cy="461665"/>
          </a:xfrm>
          <a:prstGeom prst="rect">
            <a:avLst/>
          </a:prstGeom>
        </p:spPr>
        <p:txBody>
          <a:bodyPr wrap="square">
            <a:spAutoFit/>
          </a:bodyPr>
          <a:lstStyle/>
          <a:p>
            <a:pPr algn="ctr">
              <a:spcBef>
                <a:spcPts val="0"/>
              </a:spcBef>
            </a:pPr>
            <a:r>
              <a:rPr lang="en-US" sz="2400"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Designed to meet performance needs and adjust to operational constraints</a:t>
            </a:r>
          </a:p>
        </p:txBody>
      </p:sp>
    </p:spTree>
    <p:extLst>
      <p:ext uri="{BB962C8B-B14F-4D97-AF65-F5344CB8AC3E}">
        <p14:creationId xmlns:p14="http://schemas.microsoft.com/office/powerpoint/2010/main" val="75133964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55637" y="2125662"/>
            <a:ext cx="10537188" cy="3886200"/>
          </a:xfrm>
          <a:prstGeom prst="rect">
            <a:avLst/>
          </a:prstGeom>
          <a:solidFill>
            <a:schemeClr val="accent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2" name="Title 1"/>
          <p:cNvSpPr>
            <a:spLocks noGrp="1"/>
          </p:cNvSpPr>
          <p:nvPr>
            <p:ph type="title"/>
          </p:nvPr>
        </p:nvSpPr>
        <p:spPr/>
        <p:txBody>
          <a:bodyPr>
            <a:normAutofit fontScale="90000"/>
          </a:bodyPr>
          <a:lstStyle/>
          <a:p>
            <a:r>
              <a:rPr lang="en-US" dirty="0"/>
              <a:t>Intel</a:t>
            </a:r>
            <a:r>
              <a:rPr lang="en-US" baseline="30000" dirty="0"/>
              <a:t>®</a:t>
            </a:r>
            <a:r>
              <a:rPr lang="en-US" dirty="0"/>
              <a:t> Xeon</a:t>
            </a:r>
            <a:r>
              <a:rPr lang="en-US" sz="4000" baseline="30000" dirty="0"/>
              <a:t>®</a:t>
            </a:r>
            <a:r>
              <a:rPr lang="en-US" dirty="0"/>
              <a:t> Processor E7 v4 (Broadwell-EX)</a:t>
            </a:r>
          </a:p>
        </p:txBody>
      </p:sp>
      <p:sp>
        <p:nvSpPr>
          <p:cNvPr id="3" name="Text Placeholder 2"/>
          <p:cNvSpPr>
            <a:spLocks noGrp="1"/>
          </p:cNvSpPr>
          <p:nvPr>
            <p:ph type="body" sz="quarter" idx="10"/>
          </p:nvPr>
        </p:nvSpPr>
        <p:spPr/>
        <p:txBody>
          <a:bodyPr/>
          <a:lstStyle/>
          <a:p>
            <a:r>
              <a:rPr lang="en-US" dirty="0"/>
              <a:t>New Performance Features to deliver performance, capacity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433" r="4035" b="10204"/>
          <a:stretch/>
        </p:blipFill>
        <p:spPr>
          <a:xfrm>
            <a:off x="884237" y="2354262"/>
            <a:ext cx="10058400" cy="3352800"/>
          </a:xfrm>
          <a:prstGeom prst="rect">
            <a:avLst/>
          </a:prstGeom>
        </p:spPr>
      </p:pic>
    </p:spTree>
    <p:extLst>
      <p:ext uri="{BB962C8B-B14F-4D97-AF65-F5344CB8AC3E}">
        <p14:creationId xmlns:p14="http://schemas.microsoft.com/office/powerpoint/2010/main" val="3917471380"/>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p:cNvPicPr>
          <p:nvPr/>
        </p:nvPicPr>
        <p:blipFill>
          <a:blip r:embed="rId3" cstate="screen">
            <a:extLst>
              <a:ext uri="{28A0092B-C50C-407E-A947-70E740481C1C}">
                <a14:useLocalDpi xmlns:a14="http://schemas.microsoft.com/office/drawing/2010/main"/>
              </a:ext>
            </a:extLst>
          </a:blip>
          <a:stretch>
            <a:fillRect/>
          </a:stretch>
        </p:blipFill>
        <p:spPr>
          <a:xfrm>
            <a:off x="10304118" y="559087"/>
            <a:ext cx="1710279" cy="1744269"/>
          </a:xfrm>
          <a:prstGeom prst="rect">
            <a:avLst/>
          </a:prstGeom>
        </p:spPr>
      </p:pic>
      <p:sp>
        <p:nvSpPr>
          <p:cNvPr id="2" name="Title 1"/>
          <p:cNvSpPr>
            <a:spLocks noGrp="1"/>
          </p:cNvSpPr>
          <p:nvPr>
            <p:ph type="title"/>
          </p:nvPr>
        </p:nvSpPr>
        <p:spPr>
          <a:prstGeom prst="rect">
            <a:avLst/>
          </a:prstGeom>
        </p:spPr>
        <p:txBody>
          <a:bodyPr>
            <a:noAutofit/>
          </a:bodyPr>
          <a:lstStyle/>
          <a:p>
            <a:r>
              <a:rPr lang="en-US" sz="4400" dirty="0"/>
              <a:t>Intel® Xeon® Processor E7-8800/4800 v4 </a:t>
            </a:r>
          </a:p>
        </p:txBody>
      </p:sp>
      <p:sp>
        <p:nvSpPr>
          <p:cNvPr id="9" name="Text Placeholder 8"/>
          <p:cNvSpPr>
            <a:spLocks noGrp="1"/>
          </p:cNvSpPr>
          <p:nvPr>
            <p:ph type="body" sz="quarter" idx="10"/>
          </p:nvPr>
        </p:nvSpPr>
        <p:spPr/>
        <p:txBody>
          <a:bodyPr>
            <a:noAutofit/>
          </a:bodyPr>
          <a:lstStyle/>
          <a:p>
            <a:r>
              <a:rPr lang="en-US" dirty="0">
                <a:solidFill>
                  <a:schemeClr val="accent2"/>
                </a:solidFill>
              </a:rPr>
              <a:t>The Foundation for Better Business Intelligence </a:t>
            </a:r>
          </a:p>
        </p:txBody>
      </p:sp>
      <p:sp>
        <p:nvSpPr>
          <p:cNvPr id="10" name="Slide Number Placeholder 2"/>
          <p:cNvSpPr>
            <a:spLocks noGrp="1"/>
          </p:cNvSpPr>
          <p:nvPr>
            <p:ph type="sldNum" sz="quarter" idx="4294967295"/>
          </p:nvPr>
        </p:nvSpPr>
        <p:spPr>
          <a:xfrm>
            <a:off x="9536113" y="6584950"/>
            <a:ext cx="2900362" cy="373063"/>
          </a:xfrm>
          <a:prstGeom prst="rect">
            <a:avLst/>
          </a:prstGeom>
        </p:spPr>
        <p:txBody>
          <a:bodyPr/>
          <a:lstStyle/>
          <a:p>
            <a:fld id="{EE2556C5-CE8C-6547-B838-EA80C61A4AF7}" type="slidenum">
              <a:rPr lang="en-US" smtClean="0">
                <a:solidFill>
                  <a:prstClr val="white"/>
                </a:solidFill>
              </a:rPr>
              <a:pPr/>
              <a:t>17</a:t>
            </a:fld>
            <a:endParaRPr lang="en-US" dirty="0">
              <a:solidFill>
                <a:prstClr val="white"/>
              </a:solidFill>
            </a:endParaRPr>
          </a:p>
        </p:txBody>
      </p:sp>
      <p:sp>
        <p:nvSpPr>
          <p:cNvPr id="5" name="Rectangle 4"/>
          <p:cNvSpPr/>
          <p:nvPr/>
        </p:nvSpPr>
        <p:spPr>
          <a:xfrm>
            <a:off x="1555116" y="1813872"/>
            <a:ext cx="9086809" cy="9005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defTabSz="466299"/>
            <a:r>
              <a:rPr lang="en-US" sz="1904" b="1" dirty="0">
                <a:solidFill>
                  <a:srgbClr val="444444"/>
                </a:solidFill>
                <a:ea typeface="Verdana" pitchFamily="34" charset="0"/>
                <a:cs typeface="Verdana" pitchFamily="34" charset="0"/>
              </a:rPr>
              <a:t>SCALE-UP</a:t>
            </a:r>
            <a:r>
              <a:rPr lang="en-US" sz="1904" dirty="0">
                <a:solidFill>
                  <a:srgbClr val="444444"/>
                </a:solidFill>
                <a:latin typeface="+mj-lt"/>
                <a:ea typeface="Verdana" pitchFamily="34" charset="0"/>
                <a:cs typeface="Verdana" pitchFamily="34" charset="0"/>
              </a:rPr>
              <a:t> to 33% MORE cores (24 vs. 18 cores), 60 MB last level cache delivers performance</a:t>
            </a:r>
            <a:r>
              <a:rPr lang="en-US" sz="1904" baseline="30000" dirty="0">
                <a:solidFill>
                  <a:srgbClr val="444444"/>
                </a:solidFill>
                <a:latin typeface="+mj-lt"/>
                <a:ea typeface="Verdana" pitchFamily="34" charset="0"/>
                <a:cs typeface="Verdana" pitchFamily="34" charset="0"/>
              </a:rPr>
              <a:t>1</a:t>
            </a:r>
            <a:r>
              <a:rPr lang="en-US" sz="1904" dirty="0">
                <a:solidFill>
                  <a:srgbClr val="444444"/>
                </a:solidFill>
                <a:latin typeface="+mj-lt"/>
                <a:ea typeface="Verdana" pitchFamily="34" charset="0"/>
                <a:cs typeface="Verdana" pitchFamily="34" charset="0"/>
              </a:rPr>
              <a:t>, </a:t>
            </a:r>
            <a:r>
              <a:rPr lang="en-US" sz="1904" kern="0" dirty="0">
                <a:solidFill>
                  <a:srgbClr val="444444"/>
                </a:solidFill>
                <a:latin typeface="+mj-lt"/>
              </a:rPr>
              <a:t>offers high-capability virtualization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016" y="1989034"/>
            <a:ext cx="567274" cy="550233"/>
          </a:xfrm>
          <a:prstGeom prst="rect">
            <a:avLst/>
          </a:prstGeom>
        </p:spPr>
      </p:pic>
      <p:sp>
        <p:nvSpPr>
          <p:cNvPr id="11" name="Rectangle 10"/>
          <p:cNvSpPr/>
          <p:nvPr/>
        </p:nvSpPr>
        <p:spPr>
          <a:xfrm>
            <a:off x="1532736" y="2776195"/>
            <a:ext cx="9086809" cy="8440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defTabSz="466299"/>
            <a:r>
              <a:rPr lang="en-US" sz="1904" b="1" dirty="0">
                <a:solidFill>
                  <a:srgbClr val="444444"/>
                </a:solidFill>
                <a:ea typeface="Verdana" pitchFamily="34" charset="0"/>
                <a:cs typeface="Verdana" pitchFamily="34" charset="0"/>
              </a:rPr>
              <a:t>LARGEST</a:t>
            </a:r>
            <a:r>
              <a:rPr lang="en-US" sz="1904" dirty="0">
                <a:solidFill>
                  <a:srgbClr val="444444"/>
                </a:solidFill>
                <a:latin typeface="+mj-lt"/>
                <a:ea typeface="Verdana" pitchFamily="34" charset="0"/>
                <a:cs typeface="Verdana" pitchFamily="34" charset="0"/>
              </a:rPr>
              <a:t> memory capacity (24 TB</a:t>
            </a:r>
            <a:r>
              <a:rPr lang="en-US" sz="1904" baseline="30000" dirty="0">
                <a:solidFill>
                  <a:srgbClr val="444444"/>
                </a:solidFill>
                <a:latin typeface="+mj-lt"/>
                <a:ea typeface="Verdana" pitchFamily="34" charset="0"/>
                <a:cs typeface="Verdana" pitchFamily="34" charset="0"/>
              </a:rPr>
              <a:t>2</a:t>
            </a:r>
            <a:r>
              <a:rPr lang="en-US" sz="1904" dirty="0">
                <a:solidFill>
                  <a:srgbClr val="444444"/>
                </a:solidFill>
                <a:latin typeface="+mj-lt"/>
                <a:ea typeface="Verdana" pitchFamily="34" charset="0"/>
                <a:cs typeface="Verdana" pitchFamily="34" charset="0"/>
              </a:rPr>
              <a:t>) for Real-time/Advanced Analytics, In-Memory Computing and other data-demanding workloads</a:t>
            </a:r>
            <a:endParaRPr lang="en-US" sz="1904" baseline="30000" dirty="0">
              <a:solidFill>
                <a:srgbClr val="444444"/>
              </a:solidFill>
              <a:latin typeface="+mj-lt"/>
              <a:ea typeface="Verdana" pitchFamily="34" charset="0"/>
              <a:cs typeface="Verdana" pitchFamily="34" charset="0"/>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593" y="2850540"/>
            <a:ext cx="766299" cy="628132"/>
          </a:xfrm>
          <a:prstGeom prst="rect">
            <a:avLst/>
          </a:prstGeom>
        </p:spPr>
      </p:pic>
      <p:sp>
        <p:nvSpPr>
          <p:cNvPr id="16" name="Rectangle 15"/>
          <p:cNvSpPr/>
          <p:nvPr/>
        </p:nvSpPr>
        <p:spPr>
          <a:xfrm>
            <a:off x="1532736" y="3677165"/>
            <a:ext cx="9086809" cy="876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621746"/>
            <a:r>
              <a:rPr lang="en-US" sz="1904" b="1" kern="0" dirty="0">
                <a:solidFill>
                  <a:srgbClr val="444444"/>
                </a:solidFill>
              </a:rPr>
              <a:t>ADVANCED</a:t>
            </a:r>
            <a:r>
              <a:rPr lang="en-US" sz="1904" kern="0" dirty="0">
                <a:solidFill>
                  <a:srgbClr val="444444"/>
                </a:solidFill>
                <a:latin typeface="+mj-lt"/>
              </a:rPr>
              <a:t> reliability combined with greater performance with </a:t>
            </a:r>
          </a:p>
          <a:p>
            <a:pPr marL="0" lvl="2" defTabSz="621746"/>
            <a:r>
              <a:rPr lang="en-US" sz="1904" kern="0" dirty="0">
                <a:solidFill>
                  <a:srgbClr val="444444"/>
                </a:solidFill>
                <a:latin typeface="+mj-lt"/>
              </a:rPr>
              <a:t>Intel® Run Sure Technology</a:t>
            </a: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4324" y="3815457"/>
            <a:ext cx="617351" cy="554793"/>
          </a:xfrm>
          <a:prstGeom prst="rect">
            <a:avLst/>
          </a:prstGeom>
        </p:spPr>
      </p:pic>
      <p:sp>
        <p:nvSpPr>
          <p:cNvPr id="19" name="TextBox 18"/>
          <p:cNvSpPr txBox="1"/>
          <p:nvPr/>
        </p:nvSpPr>
        <p:spPr>
          <a:xfrm>
            <a:off x="1555116" y="5561211"/>
            <a:ext cx="5069016" cy="427168"/>
          </a:xfrm>
          <a:prstGeom prst="rect">
            <a:avLst/>
          </a:prstGeom>
          <a:noFill/>
        </p:spPr>
        <p:txBody>
          <a:bodyPr wrap="none" rtlCol="0">
            <a:spAutoFit/>
          </a:bodyPr>
          <a:lstStyle/>
          <a:p>
            <a:pPr marL="310865" indent="-310865" defTabSz="621746">
              <a:buClr>
                <a:srgbClr val="0085C3"/>
              </a:buClr>
              <a:buFontTx/>
              <a:buAutoNum type="arabicPeriod"/>
            </a:pPr>
            <a:r>
              <a:rPr lang="en-US" sz="1088" dirty="0">
                <a:solidFill>
                  <a:srgbClr val="0085C3"/>
                </a:solidFill>
                <a:latin typeface="+mj-lt"/>
                <a:cs typeface="Arial" panose="020B0604020202020204" pitchFamily="34" charset="0"/>
              </a:rPr>
              <a:t>SpecIntRate on the top bin.  Please consult competition.intel.com for the latest</a:t>
            </a:r>
          </a:p>
          <a:p>
            <a:pPr marL="310865" indent="-310865" defTabSz="621746">
              <a:buClr>
                <a:srgbClr val="0085C3"/>
              </a:buClr>
              <a:buFontTx/>
              <a:buAutoNum type="arabicPeriod"/>
            </a:pPr>
            <a:r>
              <a:rPr lang="en-US" sz="1088" dirty="0">
                <a:solidFill>
                  <a:srgbClr val="0085C3"/>
                </a:solidFill>
                <a:latin typeface="+mj-lt"/>
                <a:cs typeface="Arial" panose="020B0604020202020204" pitchFamily="34" charset="0"/>
              </a:rPr>
              <a:t>8S design with latest 3DS  LRDIMMs</a:t>
            </a:r>
          </a:p>
        </p:txBody>
      </p:sp>
      <p:sp>
        <p:nvSpPr>
          <p:cNvPr id="7" name="TextBox 6"/>
          <p:cNvSpPr txBox="1"/>
          <p:nvPr/>
        </p:nvSpPr>
        <p:spPr>
          <a:xfrm>
            <a:off x="644323" y="6168620"/>
            <a:ext cx="10387999" cy="376642"/>
          </a:xfrm>
          <a:prstGeom prst="rect">
            <a:avLst/>
          </a:prstGeom>
          <a:noFill/>
        </p:spPr>
        <p:txBody>
          <a:bodyPr vert="horz" wrap="square" lIns="0" tIns="0" rIns="0" bIns="0" rtlCol="0">
            <a:spAutoFit/>
          </a:bodyPr>
          <a:lstStyle/>
          <a:p>
            <a:pPr defTabSz="621746"/>
            <a:r>
              <a:rPr lang="en-US" sz="816" dirty="0">
                <a:solidFill>
                  <a:prstClr val="black"/>
                </a:solidFill>
                <a:latin typeface="+mj-lt"/>
              </a:rPr>
              <a:t>Software and workloads used in performance tests may have been optimized for performance only on Intel microprocessors.  Performance tests, such as SYSmark and MobileMark,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816" u="sng" dirty="0">
                <a:solidFill>
                  <a:prstClr val="black"/>
                </a:solidFill>
                <a:latin typeface="+mj-lt"/>
                <a:hlinkClick r:id="rId7"/>
              </a:rPr>
              <a:t>http://www.intel.com/performance/datacenter</a:t>
            </a:r>
            <a:r>
              <a:rPr lang="en-US" sz="816" u="sng" dirty="0">
                <a:solidFill>
                  <a:prstClr val="black"/>
                </a:solidFill>
                <a:latin typeface="+mj-lt"/>
              </a:rPr>
              <a:t> </a:t>
            </a:r>
            <a:r>
              <a:rPr lang="en-US" sz="816" dirty="0">
                <a:solidFill>
                  <a:prstClr val="black"/>
                </a:solidFill>
                <a:latin typeface="+mj-lt"/>
              </a:rPr>
              <a:t>.  </a:t>
            </a:r>
          </a:p>
        </p:txBody>
      </p:sp>
      <p:sp>
        <p:nvSpPr>
          <p:cNvPr id="18" name="Rectangle 17"/>
          <p:cNvSpPr/>
          <p:nvPr/>
        </p:nvSpPr>
        <p:spPr>
          <a:xfrm>
            <a:off x="1532736" y="4622760"/>
            <a:ext cx="9086809" cy="8767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621746"/>
            <a:r>
              <a:rPr lang="en-US" sz="1904" b="1" kern="0" dirty="0">
                <a:solidFill>
                  <a:srgbClr val="444444"/>
                </a:solidFill>
              </a:rPr>
              <a:t>ENHANCED</a:t>
            </a:r>
            <a:r>
              <a:rPr lang="en-US" sz="1904" kern="0" dirty="0">
                <a:solidFill>
                  <a:srgbClr val="444444"/>
                </a:solidFill>
                <a:latin typeface="+mj-lt"/>
              </a:rPr>
              <a:t> Security capabilities and improvements</a:t>
            </a:r>
          </a:p>
          <a:p>
            <a:pPr marL="0" lvl="2" defTabSz="621746"/>
            <a:r>
              <a:rPr lang="en-US" sz="1904" kern="0" dirty="0">
                <a:solidFill>
                  <a:srgbClr val="444444"/>
                </a:solidFill>
                <a:latin typeface="+mj-lt"/>
              </a:rPr>
              <a:t>for crypto performance,  key generation and malicious software</a:t>
            </a: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401" y="4717036"/>
            <a:ext cx="510533" cy="687031"/>
          </a:xfrm>
          <a:prstGeom prst="rect">
            <a:avLst/>
          </a:prstGeom>
        </p:spPr>
      </p:pic>
      <p:cxnSp>
        <p:nvCxnSpPr>
          <p:cNvPr id="8" name="Straight Connector 7"/>
          <p:cNvCxnSpPr/>
          <p:nvPr/>
        </p:nvCxnSpPr>
        <p:spPr>
          <a:xfrm>
            <a:off x="1532736" y="2291170"/>
            <a:ext cx="0" cy="3388013"/>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 Box - Hidden BG"/>
          <p:cNvSpPr/>
          <p:nvPr/>
        </p:nvSpPr>
        <p:spPr>
          <a:xfrm flipH="1">
            <a:off x="6387437" y="2213715"/>
            <a:ext cx="5461716" cy="2419124"/>
          </a:xfrm>
          <a:prstGeom prst="rect">
            <a:avLst/>
          </a:prstGeom>
          <a:noFill/>
        </p:spPr>
        <p:txBody>
          <a:bodyPr wrap="square" lIns="74566" rIns="74566">
            <a:spAutoFit/>
          </a:bodyPr>
          <a:lstStyle/>
          <a:p>
            <a:pPr defTabSz="931450">
              <a:lnSpc>
                <a:spcPct val="90000"/>
              </a:lnSpc>
              <a:defRPr/>
            </a:pPr>
            <a:r>
              <a:rPr lang="en-US" sz="2800" kern="0" dirty="0">
                <a:ln w="3175">
                  <a:noFill/>
                </a:ln>
                <a:latin typeface="+mj-lt"/>
                <a:ea typeface="ＭＳ Ｐゴシック" charset="0"/>
                <a:cs typeface="Segoe UI" pitchFamily="34" charset="0"/>
              </a:rPr>
              <a:t>Industry best performance across the top mission critical workloads</a:t>
            </a:r>
          </a:p>
          <a:p>
            <a:pPr defTabSz="931450">
              <a:lnSpc>
                <a:spcPct val="90000"/>
              </a:lnSpc>
              <a:defRPr/>
            </a:pPr>
            <a:endParaRPr lang="en-US" sz="2800" kern="0" dirty="0">
              <a:ln w="3175">
                <a:noFill/>
              </a:ln>
              <a:latin typeface="+mj-lt"/>
              <a:ea typeface="ＭＳ Ｐゴシック" charset="0"/>
              <a:cs typeface="Segoe UI" pitchFamily="34" charset="0"/>
            </a:endParaRPr>
          </a:p>
          <a:p>
            <a:pPr defTabSz="931450">
              <a:lnSpc>
                <a:spcPct val="90000"/>
              </a:lnSpc>
              <a:defRPr/>
            </a:pPr>
            <a:r>
              <a:rPr lang="en-US" sz="2800" kern="0" dirty="0">
                <a:ln w="3175">
                  <a:noFill/>
                </a:ln>
                <a:latin typeface="+mj-lt"/>
                <a:ea typeface="ＭＳ Ｐゴシック" charset="0"/>
                <a:cs typeface="Segoe UI" pitchFamily="34" charset="0"/>
              </a:rPr>
              <a:t>Enabled by differentiated by DAS Cache &amp; leading internal storage capacity</a:t>
            </a:r>
          </a:p>
        </p:txBody>
      </p:sp>
      <p:sp>
        <p:nvSpPr>
          <p:cNvPr id="7" name="Right Brace 6"/>
          <p:cNvSpPr/>
          <p:nvPr/>
        </p:nvSpPr>
        <p:spPr>
          <a:xfrm>
            <a:off x="5226866" y="2099552"/>
            <a:ext cx="652002" cy="2879511"/>
          </a:xfrm>
          <a:prstGeom prst="rightBrace">
            <a:avLst>
              <a:gd name="adj1" fmla="val 30675"/>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48" dirty="0">
              <a:latin typeface="+mj-lt"/>
            </a:endParaRPr>
          </a:p>
        </p:txBody>
      </p:sp>
      <p:sp>
        <p:nvSpPr>
          <p:cNvPr id="9" name="Text Placeholder 8"/>
          <p:cNvSpPr>
            <a:spLocks noGrp="1"/>
          </p:cNvSpPr>
          <p:nvPr>
            <p:ph type="body" sz="quarter" idx="10"/>
          </p:nvPr>
        </p:nvSpPr>
        <p:spPr>
          <a:xfrm>
            <a:off x="410186" y="1039111"/>
            <a:ext cx="10782640" cy="324796"/>
          </a:xfrm>
        </p:spPr>
        <p:txBody>
          <a:bodyPr/>
          <a:lstStyle/>
          <a:p>
            <a:r>
              <a:rPr lang="en-US" dirty="0">
                <a:solidFill>
                  <a:schemeClr val="tx2"/>
                </a:solidFill>
              </a:rPr>
              <a:t>Industry’s best E7 and E5 v4 performances!</a:t>
            </a:r>
          </a:p>
        </p:txBody>
      </p:sp>
      <p:sp>
        <p:nvSpPr>
          <p:cNvPr id="2" name="Title 1"/>
          <p:cNvSpPr>
            <a:spLocks noGrp="1"/>
          </p:cNvSpPr>
          <p:nvPr>
            <p:ph type="title"/>
          </p:nvPr>
        </p:nvSpPr>
        <p:spPr/>
        <p:txBody>
          <a:bodyPr/>
          <a:lstStyle/>
          <a:p>
            <a:r>
              <a:rPr lang="en-US" dirty="0"/>
              <a:t>The PowerEdge </a:t>
            </a:r>
            <a:r>
              <a:rPr lang="en-US" dirty="0">
                <a:latin typeface="Segoe UI Black" panose="020B0A02040204020203" pitchFamily="34" charset="0"/>
                <a:ea typeface="Segoe UI Black" panose="020B0A02040204020203" pitchFamily="34" charset="0"/>
                <a:cs typeface="Segoe UI Black" panose="020B0A02040204020203" pitchFamily="34" charset="0"/>
              </a:rPr>
              <a:t>R830 &amp; R930</a:t>
            </a:r>
          </a:p>
        </p:txBody>
      </p:sp>
      <p:sp>
        <p:nvSpPr>
          <p:cNvPr id="188" name="Footer - Message"/>
          <p:cNvSpPr/>
          <p:nvPr/>
        </p:nvSpPr>
        <p:spPr>
          <a:xfrm>
            <a:off x="-7374" y="5834107"/>
            <a:ext cx="12436475" cy="424732"/>
          </a:xfrm>
          <a:prstGeom prst="rect">
            <a:avLst/>
          </a:prstGeom>
          <a:solidFill>
            <a:schemeClr val="bg1">
              <a:lumMod val="85000"/>
            </a:schemeClr>
          </a:solidFill>
        </p:spPr>
        <p:txBody>
          <a:bodyPr wrap="square" lIns="74566" rIns="74566">
            <a:spAutoFit/>
          </a:bodyPr>
          <a:lstStyle/>
          <a:p>
            <a:pPr algn="ctr" defTabSz="931450">
              <a:lnSpc>
                <a:spcPct val="90000"/>
              </a:lnSpc>
              <a:defRPr/>
            </a:pPr>
            <a:r>
              <a:rPr lang="en-US" sz="2400" kern="0" spc="-102" dirty="0">
                <a:ln w="3175">
                  <a:noFill/>
                </a:ln>
                <a:ea typeface="ＭＳ Ｐゴシック" charset="0"/>
                <a:cs typeface="Segoe UI" pitchFamily="34" charset="0"/>
              </a:rPr>
              <a:t>Solid foundation, leadership with industry core benchmarks: SpecInt, SpecFP, LinPack, Stream  </a:t>
            </a:r>
          </a:p>
        </p:txBody>
      </p:sp>
      <p:grpSp>
        <p:nvGrpSpPr>
          <p:cNvPr id="23" name="SAP Hana - R"/>
          <p:cNvGrpSpPr/>
          <p:nvPr/>
        </p:nvGrpSpPr>
        <p:grpSpPr>
          <a:xfrm>
            <a:off x="4541710" y="1439862"/>
            <a:ext cx="7512305" cy="4362022"/>
            <a:chOff x="3115479" y="1333021"/>
            <a:chExt cx="5524255" cy="3207660"/>
          </a:xfrm>
        </p:grpSpPr>
        <p:grpSp>
          <p:nvGrpSpPr>
            <p:cNvPr id="22" name="Group 21"/>
            <p:cNvGrpSpPr/>
            <p:nvPr/>
          </p:nvGrpSpPr>
          <p:grpSpPr>
            <a:xfrm>
              <a:off x="3115479" y="1379621"/>
              <a:ext cx="5524255" cy="3161060"/>
              <a:chOff x="3115479" y="1379621"/>
              <a:chExt cx="5524255" cy="3161060"/>
            </a:xfrm>
          </p:grpSpPr>
          <p:sp>
            <p:nvSpPr>
              <p:cNvPr id="21" name="Rectangle 20"/>
              <p:cNvSpPr/>
              <p:nvPr/>
            </p:nvSpPr>
            <p:spPr>
              <a:xfrm>
                <a:off x="3563906" y="1379621"/>
                <a:ext cx="5075828" cy="3161060"/>
              </a:xfrm>
              <a:prstGeom prst="rect">
                <a:avLst/>
              </a:prstGeom>
              <a:solidFill>
                <a:schemeClr val="accent1"/>
              </a:solidFill>
              <a:effectLst/>
            </p:spPr>
            <p:txBody>
              <a:bodyPr wrap="square" lIns="124347" tIns="124347" rIns="124347" bIns="124347" rtlCol="0" anchor="ctr">
                <a:noAutofit/>
              </a:bodyPr>
              <a:lstStyle/>
              <a:p>
                <a:pPr algn="ctr">
                  <a:lnSpc>
                    <a:spcPct val="90000"/>
                  </a:lnSpc>
                  <a:spcBef>
                    <a:spcPts val="816"/>
                  </a:spcBef>
                </a:pPr>
                <a:endParaRPr lang="en-US" sz="2720" dirty="0" err="1">
                  <a:latin typeface="+mj-lt"/>
                </a:endParaRPr>
              </a:p>
            </p:txBody>
          </p:sp>
          <p:cxnSp>
            <p:nvCxnSpPr>
              <p:cNvPr id="11" name="Straight Connector 10"/>
              <p:cNvCxnSpPr/>
              <p:nvPr/>
            </p:nvCxnSpPr>
            <p:spPr>
              <a:xfrm>
                <a:off x="3115479" y="1758715"/>
                <a:ext cx="465221"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38" name="AutoShape 14"/>
            <p:cNvSpPr>
              <a:spLocks noChangeAspect="1" noChangeArrowheads="1" noTextEdit="1"/>
            </p:cNvSpPr>
            <p:nvPr/>
          </p:nvSpPr>
          <p:spPr bwMode="auto">
            <a:xfrm>
              <a:off x="4173157" y="1614774"/>
              <a:ext cx="815628" cy="6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33" tIns="60916" rIns="121833" bIns="60916" numCol="1" anchor="t" anchorCtr="0" compatLnSpc="1">
              <a:prstTxWarp prst="textNoShape">
                <a:avLst/>
              </a:prstTxWarp>
            </a:bodyPr>
            <a:lstStyle/>
            <a:p>
              <a:pPr defTabSz="913363">
                <a:defRPr/>
              </a:pPr>
              <a:endParaRPr lang="en-US" sz="1088" kern="0" dirty="0">
                <a:latin typeface="+mj-lt"/>
              </a:endParaRPr>
            </a:p>
          </p:txBody>
        </p:sp>
        <p:sp>
          <p:nvSpPr>
            <p:cNvPr id="239" name="AutoShape 14"/>
            <p:cNvSpPr>
              <a:spLocks noChangeAspect="1" noChangeArrowheads="1" noTextEdit="1"/>
            </p:cNvSpPr>
            <p:nvPr/>
          </p:nvSpPr>
          <p:spPr bwMode="auto">
            <a:xfrm>
              <a:off x="5713030" y="1605149"/>
              <a:ext cx="678980" cy="62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33" tIns="60916" rIns="121833" bIns="60916" numCol="1" anchor="t" anchorCtr="0" compatLnSpc="1">
              <a:prstTxWarp prst="textNoShape">
                <a:avLst/>
              </a:prstTxWarp>
            </a:bodyPr>
            <a:lstStyle/>
            <a:p>
              <a:pPr defTabSz="913363">
                <a:defRPr/>
              </a:pPr>
              <a:endParaRPr lang="en-US" sz="1088" kern="0" dirty="0">
                <a:latin typeface="+mj-lt"/>
              </a:endParaRPr>
            </a:p>
          </p:txBody>
        </p:sp>
        <p:sp>
          <p:nvSpPr>
            <p:cNvPr id="240" name="AutoShape 14"/>
            <p:cNvSpPr>
              <a:spLocks noChangeAspect="1" noChangeArrowheads="1" noTextEdit="1"/>
            </p:cNvSpPr>
            <p:nvPr/>
          </p:nvSpPr>
          <p:spPr bwMode="auto">
            <a:xfrm>
              <a:off x="4499677" y="2776989"/>
              <a:ext cx="1357874" cy="42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33" tIns="60916" rIns="121833" bIns="60916" numCol="1" anchor="t" anchorCtr="0" compatLnSpc="1">
              <a:prstTxWarp prst="textNoShape">
                <a:avLst/>
              </a:prstTxWarp>
            </a:bodyPr>
            <a:lstStyle/>
            <a:p>
              <a:pPr defTabSz="913363">
                <a:defRPr/>
              </a:pPr>
              <a:endParaRPr lang="en-US" sz="1088" kern="0" dirty="0">
                <a:latin typeface="+mj-lt"/>
              </a:endParaRPr>
            </a:p>
          </p:txBody>
        </p:sp>
        <p:sp>
          <p:nvSpPr>
            <p:cNvPr id="241" name="TextBox 240"/>
            <p:cNvSpPr txBox="1"/>
            <p:nvPr/>
          </p:nvSpPr>
          <p:spPr>
            <a:xfrm>
              <a:off x="5822676" y="1417788"/>
              <a:ext cx="2757980" cy="3072629"/>
            </a:xfrm>
            <a:prstGeom prst="rect">
              <a:avLst/>
            </a:prstGeom>
            <a:solidFill>
              <a:srgbClr val="FFFFFF">
                <a:lumMod val="95000"/>
              </a:srgbClr>
            </a:solidFill>
          </p:spPr>
          <p:txBody>
            <a:bodyPr wrap="none" lIns="0" tIns="86994" rIns="124276" bIns="202802" rtlCol="0">
              <a:noAutofit/>
            </a:bodyPr>
            <a:lstStyle/>
            <a:p>
              <a:pPr marL="91339" algn="ctr" defTabSz="930933">
                <a:spcBef>
                  <a:spcPts val="600"/>
                </a:spcBef>
                <a:defRPr/>
              </a:pPr>
              <a:endParaRPr lang="en-US" sz="2720" kern="0" dirty="0">
                <a:ln>
                  <a:solidFill>
                    <a:srgbClr val="FFFFFF">
                      <a:alpha val="0"/>
                    </a:srgbClr>
                  </a:solidFill>
                </a:ln>
                <a:latin typeface="+mj-lt"/>
                <a:ea typeface="Segoe UI" pitchFamily="34" charset="0"/>
                <a:cs typeface="Segoe UI" panose="020B0502040204020203" pitchFamily="34" charset="0"/>
              </a:endParaRPr>
            </a:p>
          </p:txBody>
        </p:sp>
        <p:sp>
          <p:nvSpPr>
            <p:cNvPr id="242" name="TextBox 241"/>
            <p:cNvSpPr txBox="1"/>
            <p:nvPr/>
          </p:nvSpPr>
          <p:spPr>
            <a:xfrm>
              <a:off x="3628826" y="1417788"/>
              <a:ext cx="2141715" cy="3072629"/>
            </a:xfrm>
            <a:prstGeom prst="rect">
              <a:avLst/>
            </a:prstGeom>
            <a:solidFill>
              <a:srgbClr val="FFFFFF">
                <a:lumMod val="95000"/>
              </a:srgbClr>
            </a:solidFill>
          </p:spPr>
          <p:txBody>
            <a:bodyPr wrap="none" lIns="0" tIns="86994" rIns="124276" bIns="202802" rtlCol="0">
              <a:noAutofit/>
            </a:bodyPr>
            <a:lstStyle/>
            <a:p>
              <a:pPr marL="91339" algn="ctr" defTabSz="930933">
                <a:spcBef>
                  <a:spcPts val="600"/>
                </a:spcBef>
                <a:defRPr/>
              </a:pPr>
              <a:endParaRPr lang="en-US" sz="1632" kern="0" dirty="0">
                <a:ln>
                  <a:solidFill>
                    <a:srgbClr val="FFFFFF">
                      <a:alpha val="0"/>
                    </a:srgbClr>
                  </a:solidFill>
                </a:ln>
                <a:latin typeface="+mj-lt"/>
                <a:ea typeface="Segoe UI" pitchFamily="34" charset="0"/>
                <a:cs typeface="Segoe UI" panose="020B0502040204020203" pitchFamily="34" charset="0"/>
              </a:endParaRPr>
            </a:p>
          </p:txBody>
        </p:sp>
        <p:pic>
          <p:nvPicPr>
            <p:cNvPr id="24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9021" y="2001065"/>
              <a:ext cx="1903568" cy="128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Rectangle 243"/>
            <p:cNvSpPr/>
            <p:nvPr/>
          </p:nvSpPr>
          <p:spPr>
            <a:xfrm>
              <a:off x="3644066" y="1404111"/>
              <a:ext cx="946119" cy="683507"/>
            </a:xfrm>
            <a:prstGeom prst="rect">
              <a:avLst/>
            </a:prstGeom>
          </p:spPr>
          <p:txBody>
            <a:bodyPr wrap="square">
              <a:spAutoFit/>
            </a:bodyPr>
            <a:lstStyle/>
            <a:p>
              <a:pPr marL="91339" algn="ctr" defTabSz="930933">
                <a:spcBef>
                  <a:spcPts val="600"/>
                </a:spcBef>
                <a:defRPr/>
              </a:pPr>
              <a:r>
                <a:rPr lang="en-US" sz="2720" b="1" kern="0" dirty="0">
                  <a:ln>
                    <a:solidFill>
                      <a:srgbClr val="FFFFFF">
                        <a:alpha val="0"/>
                      </a:srgbClr>
                    </a:solidFill>
                  </a:ln>
                  <a:latin typeface="+mj-lt"/>
                  <a:ea typeface="Segoe UI Black" panose="020B0A02040204020203" pitchFamily="34" charset="0"/>
                  <a:cs typeface="Segoe UI Black" panose="020B0A02040204020203" pitchFamily="34" charset="0"/>
                </a:rPr>
                <a:t>BW-AML</a:t>
              </a:r>
              <a:endParaRPr lang="en-US" sz="2720" b="1" kern="0" dirty="0">
                <a:ln>
                  <a:solidFill>
                    <a:srgbClr val="FFFFFF">
                      <a:alpha val="0"/>
                    </a:srgbClr>
                  </a:solidFill>
                </a:ln>
                <a:latin typeface="+mj-lt"/>
                <a:ea typeface="Segoe UI" pitchFamily="34" charset="0"/>
                <a:cs typeface="Segoe UI" panose="020B0502040204020203" pitchFamily="34" charset="0"/>
              </a:endParaRPr>
            </a:p>
          </p:txBody>
        </p:sp>
        <p:sp>
          <p:nvSpPr>
            <p:cNvPr id="245" name="Rectangle 244"/>
            <p:cNvSpPr/>
            <p:nvPr/>
          </p:nvSpPr>
          <p:spPr>
            <a:xfrm>
              <a:off x="3681026" y="3225089"/>
              <a:ext cx="2098522" cy="1175910"/>
            </a:xfrm>
            <a:prstGeom prst="rect">
              <a:avLst/>
            </a:prstGeom>
          </p:spPr>
          <p:txBody>
            <a:bodyPr wrap="square">
              <a:spAutoFit/>
            </a:bodyPr>
            <a:lstStyle/>
            <a:p>
              <a:pPr marL="91339" defTabSz="930933">
                <a:spcBef>
                  <a:spcPts val="600"/>
                </a:spcBef>
                <a:defRPr/>
              </a:pPr>
              <a:r>
                <a:rPr lang="en-US" sz="1632" b="1" kern="0" dirty="0">
                  <a:ln>
                    <a:solidFill>
                      <a:srgbClr val="FFFFFF">
                        <a:alpha val="0"/>
                      </a:srgbClr>
                    </a:solidFill>
                  </a:ln>
                  <a:latin typeface="+mj-lt"/>
                  <a:ea typeface="Segoe UI Black" panose="020B0A02040204020203" pitchFamily="34" charset="0"/>
                  <a:cs typeface="Segoe UI Black" panose="020B0A02040204020203" pitchFamily="34" charset="0"/>
                </a:rPr>
                <a:t>R930</a:t>
              </a:r>
              <a:r>
                <a:rPr lang="en-US" sz="1496" kern="0" dirty="0">
                  <a:ln>
                    <a:solidFill>
                      <a:srgbClr val="FFFFFF">
                        <a:alpha val="0"/>
                      </a:srgbClr>
                    </a:solidFill>
                  </a:ln>
                  <a:latin typeface="+mj-lt"/>
                  <a:ea typeface="Segoe UI Black" panose="020B0A02040204020203" pitchFamily="34" charset="0"/>
                  <a:cs typeface="Segoe UI Black" panose="020B0A02040204020203" pitchFamily="34" charset="0"/>
                </a:rPr>
                <a:t> best performance in the industry running the new SAP BW-AML benchmark with 4 billion records: </a:t>
              </a:r>
              <a:r>
                <a:rPr lang="en-US" sz="2176" b="1" kern="0" dirty="0">
                  <a:ln>
                    <a:solidFill>
                      <a:srgbClr val="FFFFFF">
                        <a:alpha val="0"/>
                      </a:srgbClr>
                    </a:solidFill>
                  </a:ln>
                  <a:latin typeface="+mj-lt"/>
                  <a:ea typeface="Segoe UI Black" panose="020B0A02040204020203" pitchFamily="34" charset="0"/>
                  <a:cs typeface="Segoe UI Black" panose="020B0A02040204020203" pitchFamily="34" charset="0"/>
                </a:rPr>
                <a:t>23% </a:t>
              </a:r>
              <a:r>
                <a:rPr lang="en-US" sz="1496" kern="0" dirty="0">
                  <a:ln>
                    <a:solidFill>
                      <a:srgbClr val="FFFFFF">
                        <a:alpha val="0"/>
                      </a:srgbClr>
                    </a:solidFill>
                  </a:ln>
                  <a:latin typeface="+mj-lt"/>
                  <a:ea typeface="Segoe UI Black" panose="020B0A02040204020203" pitchFamily="34" charset="0"/>
                  <a:cs typeface="Segoe UI Black" panose="020B0A02040204020203" pitchFamily="34" charset="0"/>
                </a:rPr>
                <a:t>Improvement with Intel Xeon E7 v4 Processors.</a:t>
              </a:r>
              <a:endParaRPr lang="en-US" sz="1496" kern="0" dirty="0">
                <a:ln>
                  <a:solidFill>
                    <a:srgbClr val="FFFFFF">
                      <a:alpha val="0"/>
                    </a:srgbClr>
                  </a:solidFill>
                </a:ln>
                <a:latin typeface="+mj-lt"/>
                <a:ea typeface="Segoe UI" pitchFamily="34" charset="0"/>
                <a:cs typeface="Segoe UI" panose="020B0502040204020203" pitchFamily="34" charset="0"/>
              </a:endParaRPr>
            </a:p>
          </p:txBody>
        </p:sp>
        <p:sp>
          <p:nvSpPr>
            <p:cNvPr id="246" name="Rectangle 245"/>
            <p:cNvSpPr/>
            <p:nvPr/>
          </p:nvSpPr>
          <p:spPr>
            <a:xfrm>
              <a:off x="5873954" y="3246214"/>
              <a:ext cx="2706702" cy="791201"/>
            </a:xfrm>
            <a:prstGeom prst="rect">
              <a:avLst/>
            </a:prstGeom>
          </p:spPr>
          <p:txBody>
            <a:bodyPr wrap="square">
              <a:spAutoFit/>
            </a:bodyPr>
            <a:lstStyle/>
            <a:p>
              <a:pPr marL="91339" defTabSz="930933">
                <a:spcBef>
                  <a:spcPts val="600"/>
                </a:spcBef>
              </a:pPr>
              <a:r>
                <a:rPr lang="en-US" sz="1496" b="1" kern="0" dirty="0">
                  <a:ln>
                    <a:solidFill>
                      <a:srgbClr val="FFFFFF">
                        <a:alpha val="0"/>
                      </a:srgbClr>
                    </a:solidFill>
                  </a:ln>
                  <a:latin typeface="+mj-lt"/>
                  <a:ea typeface="Segoe UI Black" panose="020B0A02040204020203" pitchFamily="34" charset="0"/>
                  <a:cs typeface="Segoe UI Black" panose="020B0A02040204020203" pitchFamily="34" charset="0"/>
                </a:rPr>
                <a:t>Best Performance with Intel Xeon E7 and E5 V4’s. </a:t>
              </a:r>
              <a:r>
                <a:rPr lang="en-US" sz="1496" kern="0" dirty="0">
                  <a:ln>
                    <a:solidFill>
                      <a:srgbClr val="FFFFFF">
                        <a:alpha val="0"/>
                      </a:srgbClr>
                    </a:solidFill>
                  </a:ln>
                  <a:latin typeface="+mj-lt"/>
                  <a:ea typeface="Segoe UI Black" panose="020B0A02040204020203" pitchFamily="34" charset="0"/>
                  <a:cs typeface="Segoe UI Black" panose="020B0A02040204020203" pitchFamily="34" charset="0"/>
                </a:rPr>
                <a:t>running the </a:t>
              </a:r>
              <a:r>
                <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rPr>
                <a:t>SAP SD </a:t>
              </a:r>
              <a:r>
                <a:rPr lang="en-US" sz="1496" kern="0" dirty="0">
                  <a:ln>
                    <a:solidFill>
                      <a:srgbClr val="FFFFFF">
                        <a:alpha val="0"/>
                      </a:srgbClr>
                    </a:solidFill>
                  </a:ln>
                  <a:latin typeface="+mj-lt"/>
                  <a:ea typeface="Segoe UI Black" panose="020B0A02040204020203" pitchFamily="34" charset="0"/>
                  <a:cs typeface="Segoe UI Black" panose="020B0A02040204020203" pitchFamily="34" charset="0"/>
                </a:rPr>
                <a:t>Standard applications benchmark as compared with Haswell.</a:t>
              </a:r>
            </a:p>
          </p:txBody>
        </p:sp>
        <p:sp>
          <p:nvSpPr>
            <p:cNvPr id="247" name="TextBox 246"/>
            <p:cNvSpPr txBox="1"/>
            <p:nvPr/>
          </p:nvSpPr>
          <p:spPr>
            <a:xfrm>
              <a:off x="5885327" y="1421522"/>
              <a:ext cx="2701165" cy="1244468"/>
            </a:xfrm>
            <a:prstGeom prst="rect">
              <a:avLst/>
            </a:prstGeom>
          </p:spPr>
          <p:txBody>
            <a:bodyPr wrap="square">
              <a:spAutoFit/>
            </a:bodyPr>
            <a:lstStyle>
              <a:defPPr>
                <a:defRPr lang="en-US"/>
              </a:defPPr>
              <a:lvl1pPr marL="67166" lvl="0" algn="ctr" defTabSz="684560" fontAlgn="auto">
                <a:spcBef>
                  <a:spcPts val="441"/>
                </a:spcBef>
                <a:spcAft>
                  <a:spcPts val="0"/>
                </a:spcAft>
                <a:defRPr sz="1400" b="1" kern="0">
                  <a:ln>
                    <a:solidFill>
                      <a:srgbClr val="FFFFFF">
                        <a:alpha val="0"/>
                      </a:srgbClr>
                    </a:solidFill>
                  </a:ln>
                  <a:solidFill>
                    <a:srgbClr val="002050"/>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gn="l"/>
              <a:r>
                <a:rPr lang="en-US" sz="2448" dirty="0">
                  <a:solidFill>
                    <a:schemeClr val="tx1"/>
                  </a:solidFill>
                  <a:latin typeface="+mj-lt"/>
                </a:rPr>
                <a:t>33% </a:t>
              </a:r>
              <a:r>
                <a:rPr lang="en-US" sz="2448" b="0" dirty="0">
                  <a:solidFill>
                    <a:schemeClr val="tx1"/>
                  </a:solidFill>
                  <a:latin typeface="+mj-lt"/>
                </a:rPr>
                <a:t>and</a:t>
              </a:r>
              <a:r>
                <a:rPr lang="en-US" sz="2448" dirty="0">
                  <a:solidFill>
                    <a:schemeClr val="tx1"/>
                  </a:solidFill>
                  <a:latin typeface="+mj-lt"/>
                </a:rPr>
                <a:t> 35% </a:t>
              </a:r>
              <a:r>
                <a:rPr lang="en-US" sz="2448" b="0" dirty="0">
                  <a:solidFill>
                    <a:schemeClr val="tx1"/>
                  </a:solidFill>
                  <a:latin typeface="+mj-lt"/>
                </a:rPr>
                <a:t>greater</a:t>
              </a:r>
              <a:r>
                <a:rPr lang="en-US" sz="2448" dirty="0">
                  <a:solidFill>
                    <a:schemeClr val="tx1"/>
                  </a:solidFill>
                  <a:latin typeface="+mj-lt"/>
                </a:rPr>
                <a:t> SAPS </a:t>
              </a:r>
              <a:r>
                <a:rPr lang="en-US" sz="2448" b="0" dirty="0">
                  <a:solidFill>
                    <a:schemeClr val="tx1"/>
                  </a:solidFill>
                  <a:latin typeface="+mj-lt"/>
                </a:rPr>
                <a:t>scores with </a:t>
              </a:r>
              <a:r>
                <a:rPr lang="en-US" sz="2448" dirty="0">
                  <a:solidFill>
                    <a:schemeClr val="tx1"/>
                  </a:solidFill>
                  <a:latin typeface="+mj-lt"/>
                </a:rPr>
                <a:t>R930 </a:t>
              </a:r>
              <a:r>
                <a:rPr lang="en-US" sz="2448" b="0" dirty="0">
                  <a:solidFill>
                    <a:schemeClr val="tx1"/>
                  </a:solidFill>
                  <a:latin typeface="+mj-lt"/>
                </a:rPr>
                <a:t>and</a:t>
              </a:r>
              <a:r>
                <a:rPr lang="en-US" sz="2448" dirty="0">
                  <a:solidFill>
                    <a:schemeClr val="tx1"/>
                  </a:solidFill>
                  <a:latin typeface="+mj-lt"/>
                </a:rPr>
                <a:t> R830, </a:t>
              </a:r>
              <a:r>
                <a:rPr lang="en-US" sz="2448" b="0" dirty="0">
                  <a:solidFill>
                    <a:schemeClr val="tx1"/>
                  </a:solidFill>
                  <a:latin typeface="+mj-lt"/>
                </a:rPr>
                <a:t>respectively</a:t>
              </a:r>
              <a:r>
                <a:rPr lang="en-US" sz="2176" b="0" dirty="0">
                  <a:solidFill>
                    <a:schemeClr val="tx1"/>
                  </a:solidFill>
                  <a:latin typeface="+mj-lt"/>
                </a:rPr>
                <a:t>!</a:t>
              </a:r>
              <a:r>
                <a:rPr lang="en-US" sz="1632" b="0" dirty="0">
                  <a:solidFill>
                    <a:schemeClr val="tx1"/>
                  </a:solidFill>
                  <a:latin typeface="+mj-lt"/>
                </a:rPr>
                <a:t> </a:t>
              </a:r>
            </a:p>
            <a:p>
              <a:endParaRPr lang="en-US" sz="2720" dirty="0">
                <a:solidFill>
                  <a:schemeClr val="tx1"/>
                </a:solidFill>
                <a:latin typeface="+mj-lt"/>
              </a:endParaRPr>
            </a:p>
          </p:txBody>
        </p:sp>
        <p:sp>
          <p:nvSpPr>
            <p:cNvPr id="248" name="TextBox 247"/>
            <p:cNvSpPr txBox="1"/>
            <p:nvPr/>
          </p:nvSpPr>
          <p:spPr>
            <a:xfrm>
              <a:off x="4403026" y="1333021"/>
              <a:ext cx="1203752" cy="806619"/>
            </a:xfrm>
            <a:prstGeom prst="rect">
              <a:avLst/>
            </a:prstGeom>
          </p:spPr>
          <p:txBody>
            <a:bodyPr wrap="square">
              <a:spAutoFit/>
            </a:bodyPr>
            <a:lstStyle>
              <a:defPPr>
                <a:defRPr lang="en-US"/>
              </a:defPPr>
              <a:lvl1pPr marL="67166" lvl="0" algn="ctr" defTabSz="684560" fontAlgn="auto">
                <a:spcBef>
                  <a:spcPts val="441"/>
                </a:spcBef>
                <a:spcAft>
                  <a:spcPts val="0"/>
                </a:spcAft>
                <a:defRPr sz="1400" b="1" kern="0">
                  <a:ln>
                    <a:solidFill>
                      <a:srgbClr val="FFFFFF">
                        <a:alpha val="0"/>
                      </a:srgbClr>
                    </a:solidFill>
                  </a:ln>
                  <a:solidFill>
                    <a:srgbClr val="002050"/>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z="6528" dirty="0">
                  <a:solidFill>
                    <a:schemeClr val="tx1"/>
                  </a:solidFill>
                  <a:latin typeface="+mj-lt"/>
                </a:rPr>
                <a:t>#1</a:t>
              </a:r>
            </a:p>
          </p:txBody>
        </p:sp>
        <p:sp>
          <p:nvSpPr>
            <p:cNvPr id="251" name="Rectangle 250"/>
            <p:cNvSpPr/>
            <p:nvPr/>
          </p:nvSpPr>
          <p:spPr>
            <a:xfrm>
              <a:off x="6227381" y="2565908"/>
              <a:ext cx="2006423" cy="621927"/>
            </a:xfrm>
            <a:prstGeom prst="rect">
              <a:avLst/>
            </a:prstGeom>
          </p:spPr>
          <p:txBody>
            <a:bodyPr wrap="square">
              <a:spAutoFit/>
            </a:bodyPr>
            <a:lstStyle/>
            <a:p>
              <a:pPr marL="91339" algn="ctr" defTabSz="930933">
                <a:spcBef>
                  <a:spcPts val="600"/>
                </a:spcBef>
                <a:defRPr/>
              </a:pPr>
              <a:r>
                <a:rPr lang="en-US" sz="4896" b="1" kern="0" dirty="0">
                  <a:ln>
                    <a:solidFill>
                      <a:srgbClr val="FFFFFF">
                        <a:alpha val="0"/>
                      </a:srgbClr>
                    </a:solidFill>
                  </a:ln>
                  <a:latin typeface="+mj-lt"/>
                  <a:ea typeface="Segoe UI" pitchFamily="34" charset="0"/>
                  <a:cs typeface="Segoe UI" panose="020B0502040204020203" pitchFamily="34" charset="0"/>
                </a:rPr>
                <a:t>SAP SD</a:t>
              </a:r>
            </a:p>
          </p:txBody>
        </p:sp>
      </p:grpSp>
      <p:grpSp>
        <p:nvGrpSpPr>
          <p:cNvPr id="5" name="SAP Hana - L"/>
          <p:cNvGrpSpPr/>
          <p:nvPr/>
        </p:nvGrpSpPr>
        <p:grpSpPr>
          <a:xfrm>
            <a:off x="555271" y="1576988"/>
            <a:ext cx="4029691" cy="992188"/>
            <a:chOff x="541925" y="1422329"/>
            <a:chExt cx="2963277" cy="729616"/>
          </a:xfrm>
          <a:solidFill>
            <a:schemeClr val="tx2"/>
          </a:solidFill>
        </p:grpSpPr>
        <p:sp>
          <p:nvSpPr>
            <p:cNvPr id="249" name="TextBox 248"/>
            <p:cNvSpPr txBox="1"/>
            <p:nvPr/>
          </p:nvSpPr>
          <p:spPr>
            <a:xfrm>
              <a:off x="541925" y="1422329"/>
              <a:ext cx="2963277" cy="729616"/>
            </a:xfrm>
            <a:prstGeom prst="rect">
              <a:avLst/>
            </a:prstGeom>
            <a:grpFill/>
            <a:ln w="3175">
              <a:noFill/>
            </a:ln>
          </p:spPr>
          <p:txBody>
            <a:bodyPr wrap="square" lIns="91357" tIns="91357" rIns="182687" bIns="146149" rtlCol="0">
              <a:noAutofit/>
            </a:bodyPr>
            <a:lstStyle/>
            <a:p>
              <a:pPr defTabSz="931485">
                <a:lnSpc>
                  <a:spcPct val="90000"/>
                </a:lnSpc>
                <a:defRPr/>
              </a:pPr>
              <a:endParaRPr lang="en-US" sz="2040" spc="-30" dirty="0">
                <a:latin typeface="+mj-lt"/>
              </a:endParaRPr>
            </a:p>
          </p:txBody>
        </p:sp>
        <p:pic>
          <p:nvPicPr>
            <p:cNvPr id="194" name="Picture 1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822" y="1463519"/>
              <a:ext cx="973458" cy="467589"/>
            </a:xfrm>
            <a:prstGeom prst="rect">
              <a:avLst/>
            </a:prstGeom>
            <a:grpFill/>
          </p:spPr>
        </p:pic>
        <p:sp>
          <p:nvSpPr>
            <p:cNvPr id="250" name="TextBox 249"/>
            <p:cNvSpPr txBox="1"/>
            <p:nvPr/>
          </p:nvSpPr>
          <p:spPr>
            <a:xfrm>
              <a:off x="1514568" y="1673625"/>
              <a:ext cx="899865" cy="344913"/>
            </a:xfrm>
            <a:prstGeom prst="rect">
              <a:avLst/>
            </a:prstGeom>
            <a:grpFill/>
          </p:spPr>
          <p:txBody>
            <a:bodyPr wrap="square" rtlCol="0">
              <a:spAutoFit/>
            </a:bodyPr>
            <a:lstStyle/>
            <a:p>
              <a:pPr>
                <a:lnSpc>
                  <a:spcPct val="90000"/>
                </a:lnSpc>
                <a:spcBef>
                  <a:spcPts val="816"/>
                </a:spcBef>
                <a:buClr>
                  <a:srgbClr val="0085C3"/>
                </a:buClr>
              </a:pPr>
              <a:r>
                <a:rPr lang="en-US" sz="2720" dirty="0">
                  <a:solidFill>
                    <a:schemeClr val="bg2"/>
                  </a:solidFill>
                  <a:latin typeface="+mj-lt"/>
                </a:rPr>
                <a:t>HANA</a:t>
              </a:r>
            </a:p>
          </p:txBody>
        </p:sp>
        <p:sp>
          <p:nvSpPr>
            <p:cNvPr id="193" name="TextBox 192"/>
            <p:cNvSpPr txBox="1"/>
            <p:nvPr/>
          </p:nvSpPr>
          <p:spPr>
            <a:xfrm>
              <a:off x="541925" y="1924425"/>
              <a:ext cx="2806500" cy="220245"/>
            </a:xfrm>
            <a:prstGeom prst="rect">
              <a:avLst/>
            </a:prstGeom>
            <a:grpFill/>
          </p:spPr>
          <p:txBody>
            <a:bodyPr wrap="none" rtlCol="0">
              <a:spAutoFit/>
            </a:bodyPr>
            <a:lstStyle/>
            <a:p>
              <a:pPr>
                <a:lnSpc>
                  <a:spcPct val="90000"/>
                </a:lnSpc>
                <a:spcBef>
                  <a:spcPts val="1088"/>
                </a:spcBef>
                <a:buClr>
                  <a:srgbClr val="0085C3"/>
                </a:buClr>
              </a:pPr>
              <a:r>
                <a:rPr lang="en-US" sz="1496" dirty="0">
                  <a:solidFill>
                    <a:schemeClr val="bg2"/>
                  </a:solidFill>
                  <a:latin typeface="+mj-lt"/>
                </a:rPr>
                <a:t>World Record 4-Socket Performance for SAP!</a:t>
              </a:r>
            </a:p>
          </p:txBody>
        </p:sp>
      </p:grpSp>
      <p:grpSp>
        <p:nvGrpSpPr>
          <p:cNvPr id="3" name="SQL Server - R"/>
          <p:cNvGrpSpPr/>
          <p:nvPr/>
        </p:nvGrpSpPr>
        <p:grpSpPr>
          <a:xfrm>
            <a:off x="4536742" y="1495007"/>
            <a:ext cx="7512305" cy="4298651"/>
            <a:chOff x="9348026" y="1277590"/>
            <a:chExt cx="5524255" cy="3161060"/>
          </a:xfrm>
        </p:grpSpPr>
        <p:sp>
          <p:nvSpPr>
            <p:cNvPr id="138" name="Rectangle 137"/>
            <p:cNvSpPr/>
            <p:nvPr/>
          </p:nvSpPr>
          <p:spPr>
            <a:xfrm>
              <a:off x="9796453" y="1277590"/>
              <a:ext cx="5075828" cy="3161060"/>
            </a:xfrm>
            <a:prstGeom prst="rect">
              <a:avLst/>
            </a:prstGeom>
            <a:solidFill>
              <a:srgbClr val="8A8A8A"/>
            </a:solidFill>
            <a:effectLst/>
          </p:spPr>
          <p:txBody>
            <a:bodyPr wrap="square" lIns="124347" tIns="124347" rIns="124347" bIns="124347" rtlCol="0" anchor="ctr">
              <a:noAutofit/>
            </a:bodyPr>
            <a:lstStyle/>
            <a:p>
              <a:pPr algn="ctr">
                <a:lnSpc>
                  <a:spcPct val="90000"/>
                </a:lnSpc>
                <a:spcBef>
                  <a:spcPts val="816"/>
                </a:spcBef>
              </a:pPr>
              <a:endParaRPr lang="en-US" sz="2720" dirty="0" err="1">
                <a:latin typeface="+mj-lt"/>
              </a:endParaRPr>
            </a:p>
          </p:txBody>
        </p:sp>
        <p:cxnSp>
          <p:nvCxnSpPr>
            <p:cNvPr id="139" name="Straight Connector 138"/>
            <p:cNvCxnSpPr/>
            <p:nvPr/>
          </p:nvCxnSpPr>
          <p:spPr>
            <a:xfrm>
              <a:off x="9348026" y="2729580"/>
              <a:ext cx="465221" cy="0"/>
            </a:xfrm>
            <a:prstGeom prst="line">
              <a:avLst/>
            </a:prstGeom>
            <a:solidFill>
              <a:srgbClr val="FFC000"/>
            </a:solidFill>
            <a:ln w="57150">
              <a:solidFill>
                <a:srgbClr val="8A8A8A"/>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858278" y="1338100"/>
              <a:ext cx="1536328" cy="3051019"/>
            </a:xfrm>
            <a:prstGeom prst="rect">
              <a:avLst/>
            </a:prstGeom>
            <a:solidFill>
              <a:srgbClr val="FFFFFF">
                <a:lumMod val="95000"/>
              </a:srgbClr>
            </a:solidFill>
          </p:spPr>
          <p:txBody>
            <a:bodyPr wrap="none" lIns="0" tIns="86994" rIns="124276" bIns="202802" rtlCol="0">
              <a:noAutofit/>
            </a:bodyPr>
            <a:lstStyle>
              <a:defPPr>
                <a:defRPr lang="en-US"/>
              </a:defPPr>
              <a:lvl1pPr marL="67166" algn="ctr" defTabSz="684560" fontAlgn="auto">
                <a:spcBef>
                  <a:spcPts val="441"/>
                </a:spcBef>
                <a:spcAft>
                  <a:spcPts val="0"/>
                </a:spcAft>
                <a:defRPr sz="2000" kern="0">
                  <a:ln>
                    <a:solidFill>
                      <a:srgbClr val="FFFFFF">
                        <a:alpha val="0"/>
                      </a:srgbClr>
                    </a:solidFill>
                  </a:ln>
                  <a:solidFill>
                    <a:srgbClr val="002050"/>
                  </a:solidFill>
                  <a:latin typeface="Trebuchet MS" panose="020B0603020202020204" pitchFamily="34" charset="0"/>
                  <a:ea typeface="Segoe UI" pitchFamily="34" charset="0"/>
                  <a:cs typeface="Segoe UI" panose="020B0502040204020203" pitchFamily="34" charset="0"/>
                </a:defRPr>
              </a:lvl1pPr>
            </a:lstStyle>
            <a:p>
              <a:endParaRPr lang="en-US" sz="2720" dirty="0">
                <a:solidFill>
                  <a:schemeClr val="tx1"/>
                </a:solidFill>
                <a:latin typeface="+mj-lt"/>
              </a:endParaRPr>
            </a:p>
          </p:txBody>
        </p:sp>
        <p:sp>
          <p:nvSpPr>
            <p:cNvPr id="255" name="TextBox 254"/>
            <p:cNvSpPr txBox="1"/>
            <p:nvPr/>
          </p:nvSpPr>
          <p:spPr>
            <a:xfrm>
              <a:off x="11439637" y="1338100"/>
              <a:ext cx="1846691" cy="3051019"/>
            </a:xfrm>
            <a:prstGeom prst="rect">
              <a:avLst/>
            </a:prstGeom>
            <a:solidFill>
              <a:srgbClr val="FFFFFF">
                <a:lumMod val="95000"/>
              </a:srgbClr>
            </a:solidFill>
          </p:spPr>
          <p:txBody>
            <a:bodyPr wrap="square" lIns="45678" tIns="63950" rIns="91357" bIns="149082" rtlCol="0">
              <a:noAutofit/>
            </a:bodyPr>
            <a:lstStyle/>
            <a:p>
              <a:pPr marL="91339" algn="ctr" defTabSz="930933">
                <a:spcBef>
                  <a:spcPts val="600"/>
                </a:spcBef>
                <a:spcAft>
                  <a:spcPts val="600"/>
                </a:spcAft>
                <a:defRPr/>
              </a:pPr>
              <a:endParaRPr lang="en-US" sz="1632" kern="0" dirty="0">
                <a:ln>
                  <a:solidFill>
                    <a:srgbClr val="FFFFFF">
                      <a:alpha val="0"/>
                    </a:srgbClr>
                  </a:solidFill>
                </a:ln>
                <a:latin typeface="+mj-lt"/>
                <a:ea typeface="Segoe UI" pitchFamily="34" charset="0"/>
                <a:cs typeface="Segoe UI" panose="020B0502040204020203" pitchFamily="34" charset="0"/>
              </a:endParaRPr>
            </a:p>
          </p:txBody>
        </p:sp>
        <p:sp>
          <p:nvSpPr>
            <p:cNvPr id="256" name="Rectangle 255"/>
            <p:cNvSpPr/>
            <p:nvPr/>
          </p:nvSpPr>
          <p:spPr>
            <a:xfrm>
              <a:off x="11918425" y="1781726"/>
              <a:ext cx="1357959" cy="714250"/>
            </a:xfrm>
            <a:prstGeom prst="rect">
              <a:avLst/>
            </a:prstGeom>
          </p:spPr>
          <p:txBody>
            <a:bodyPr wrap="square">
              <a:spAutoFit/>
            </a:bodyPr>
            <a:lstStyle/>
            <a:p>
              <a:pPr marL="91339" defTabSz="930933">
                <a:spcBef>
                  <a:spcPts val="600"/>
                </a:spcBef>
                <a:spcAft>
                  <a:spcPts val="600"/>
                </a:spcAft>
              </a:pP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throughput</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 with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SQL Server 2016 data warehousing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workload with</a:t>
              </a:r>
            </a:p>
          </p:txBody>
        </p:sp>
        <p:sp>
          <p:nvSpPr>
            <p:cNvPr id="257" name="Rectangle 256"/>
            <p:cNvSpPr/>
            <p:nvPr/>
          </p:nvSpPr>
          <p:spPr>
            <a:xfrm>
              <a:off x="11381570" y="2432599"/>
              <a:ext cx="1818521" cy="714250"/>
            </a:xfrm>
            <a:prstGeom prst="rect">
              <a:avLst/>
            </a:prstGeom>
          </p:spPr>
          <p:txBody>
            <a:bodyPr wrap="square">
              <a:spAutoFit/>
            </a:bodyPr>
            <a:lstStyle/>
            <a:p>
              <a:pPr marL="91339" defTabSz="930933">
                <a:spcBef>
                  <a:spcPts val="600"/>
                </a:spcBef>
                <a:spcAft>
                  <a:spcPts val="600"/>
                </a:spcAft>
              </a:pP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R930 Emulex latest FC16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+Dell SC9000 SAN Architecture For Best Performance</a:t>
              </a:r>
            </a:p>
          </p:txBody>
        </p:sp>
        <p:sp>
          <p:nvSpPr>
            <p:cNvPr id="253" name="Rectangle 252"/>
            <p:cNvSpPr/>
            <p:nvPr/>
          </p:nvSpPr>
          <p:spPr>
            <a:xfrm>
              <a:off x="11293673" y="1434264"/>
              <a:ext cx="2035858" cy="444968"/>
            </a:xfrm>
            <a:prstGeom prst="rect">
              <a:avLst/>
            </a:prstGeom>
          </p:spPr>
          <p:txBody>
            <a:bodyPr wrap="square">
              <a:spAutoFit/>
            </a:bodyPr>
            <a:lstStyle/>
            <a:p>
              <a:pPr marL="91339" defTabSz="930933">
                <a:spcBef>
                  <a:spcPts val="600"/>
                </a:spcBef>
                <a:spcAft>
                  <a:spcPts val="600"/>
                </a:spcAft>
                <a:defRPr/>
              </a:pPr>
              <a:r>
                <a:rPr lang="en-US" sz="1904" kern="0" dirty="0">
                  <a:ln>
                    <a:solidFill>
                      <a:srgbClr val="FFFFFF">
                        <a:alpha val="0"/>
                      </a:srgbClr>
                    </a:solidFill>
                  </a:ln>
                  <a:latin typeface="+mj-lt"/>
                  <a:ea typeface="Segoe UI Black" panose="020B0A02040204020203" pitchFamily="34" charset="0"/>
                  <a:cs typeface="Segoe UI Black" panose="020B0A02040204020203" pitchFamily="34" charset="0"/>
                </a:rPr>
                <a:t>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Maintained</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99.4% greater              	storage</a:t>
              </a:r>
            </a:p>
          </p:txBody>
        </p:sp>
        <p:sp>
          <p:nvSpPr>
            <p:cNvPr id="190" name="Rectangle 189"/>
            <p:cNvSpPr/>
            <p:nvPr/>
          </p:nvSpPr>
          <p:spPr>
            <a:xfrm>
              <a:off x="11391800" y="3179094"/>
              <a:ext cx="1741816" cy="714250"/>
            </a:xfrm>
            <a:prstGeom prst="rect">
              <a:avLst/>
            </a:prstGeom>
          </p:spPr>
          <p:txBody>
            <a:bodyPr wrap="square">
              <a:spAutoFit/>
            </a:bodyPr>
            <a:lstStyle/>
            <a:p>
              <a:pPr marL="91339" defTabSz="930933">
                <a:spcBef>
                  <a:spcPts val="600"/>
                </a:spcBef>
                <a:spcAft>
                  <a:spcPts val="600"/>
                </a:spcAft>
              </a:pP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Also 44% Faster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with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SQL Server 2016 data warehousing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workload than the legacy 8G FC</a:t>
              </a:r>
            </a:p>
          </p:txBody>
        </p:sp>
        <p:sp>
          <p:nvSpPr>
            <p:cNvPr id="191" name="TextBox 190"/>
            <p:cNvSpPr txBox="1"/>
            <p:nvPr/>
          </p:nvSpPr>
          <p:spPr>
            <a:xfrm>
              <a:off x="13329531" y="1338099"/>
              <a:ext cx="1482656" cy="3051019"/>
            </a:xfrm>
            <a:prstGeom prst="rect">
              <a:avLst/>
            </a:prstGeom>
            <a:solidFill>
              <a:srgbClr val="FFFFFF">
                <a:lumMod val="95000"/>
              </a:srgbClr>
            </a:solidFill>
          </p:spPr>
          <p:txBody>
            <a:bodyPr wrap="none" lIns="0" tIns="86994" rIns="124276" bIns="202802" rtlCol="0">
              <a:noAutofit/>
            </a:bodyPr>
            <a:lstStyle/>
            <a:p>
              <a:pPr marL="91339" algn="ctr" defTabSz="930933">
                <a:spcBef>
                  <a:spcPts val="600"/>
                </a:spcBef>
                <a:defRPr/>
              </a:pPr>
              <a:endParaRPr lang="en-US" sz="1632" kern="0" dirty="0">
                <a:ln>
                  <a:solidFill>
                    <a:srgbClr val="FFFFFF">
                      <a:alpha val="0"/>
                    </a:srgbClr>
                  </a:solidFill>
                </a:ln>
                <a:latin typeface="+mj-lt"/>
                <a:ea typeface="Segoe UI" pitchFamily="34" charset="0"/>
                <a:cs typeface="Segoe UI" panose="020B0502040204020203" pitchFamily="34" charset="0"/>
              </a:endParaRPr>
            </a:p>
          </p:txBody>
        </p:sp>
        <p:sp>
          <p:nvSpPr>
            <p:cNvPr id="192" name="Rectangle 191"/>
            <p:cNvSpPr/>
            <p:nvPr/>
          </p:nvSpPr>
          <p:spPr>
            <a:xfrm>
              <a:off x="9878348" y="1512259"/>
              <a:ext cx="1499997" cy="2187166"/>
            </a:xfrm>
            <a:prstGeom prst="rect">
              <a:avLst/>
            </a:prstGeom>
          </p:spPr>
          <p:txBody>
            <a:bodyPr wrap="square">
              <a:spAutoFit/>
            </a:bodyPr>
            <a:lstStyle/>
            <a:p>
              <a:pPr marL="91339" defTabSz="930933">
                <a:spcBef>
                  <a:spcPts val="600"/>
                </a:spcBef>
                <a:spcAft>
                  <a:spcPts val="600"/>
                </a:spcAft>
              </a:pPr>
              <a:r>
                <a:rPr lang="en-US" sz="1224" b="1" kern="0" dirty="0">
                  <a:ln>
                    <a:solidFill>
                      <a:srgbClr val="FFFFFF">
                        <a:alpha val="0"/>
                      </a:srgbClr>
                    </a:solidFill>
                  </a:ln>
                  <a:latin typeface="+mj-lt"/>
                  <a:ea typeface="Segoe UI Black" panose="020B0A02040204020203" pitchFamily="34" charset="0"/>
                  <a:cs typeface="Segoe UI Black" panose="020B0A02040204020203" pitchFamily="34" charset="0"/>
                </a:rPr>
                <a:t>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Over 6X database performance 2X # VM’s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with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SQL Server 2016</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workload: Dell R930 /SC9000/Qlogic latest 16G FC than HP DL580 G7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with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SQL 2005, Legacy                    Storage Array and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legacy  8G FC</a:t>
              </a:r>
            </a:p>
            <a:p>
              <a:pPr marL="91339" defTabSz="930933">
                <a:spcBef>
                  <a:spcPts val="600"/>
                </a:spcBef>
                <a:spcAft>
                  <a:spcPts val="600"/>
                </a:spcAft>
              </a:pPr>
              <a:endParaRPr lang="en-US" sz="122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marL="91339" defTabSz="930933">
                <a:spcBef>
                  <a:spcPts val="600"/>
                </a:spcBef>
                <a:spcAft>
                  <a:spcPts val="600"/>
                </a:spcAft>
              </a:pPr>
              <a:r>
                <a:rPr lang="en-US" sz="1224" b="1" kern="0" dirty="0">
                  <a:ln>
                    <a:solidFill>
                      <a:srgbClr val="FFFFFF">
                        <a:alpha val="0"/>
                      </a:srgbClr>
                    </a:solidFill>
                  </a:ln>
                  <a:latin typeface="+mj-lt"/>
                  <a:ea typeface="Segoe UI Black" panose="020B0A02040204020203" pitchFamily="34" charset="0"/>
                  <a:cs typeface="Segoe UI Black" panose="020B0A02040204020203" pitchFamily="34" charset="0"/>
                </a:rPr>
                <a:t> </a:t>
              </a:r>
              <a:endParaRPr lang="en-US" sz="1224" kern="0" dirty="0">
                <a:ln>
                  <a:solidFill>
                    <a:srgbClr val="FFFFFF">
                      <a:alpha val="0"/>
                    </a:srgbClr>
                  </a:solidFill>
                </a:ln>
                <a:latin typeface="+mj-lt"/>
                <a:ea typeface="Segoe UI Black" panose="020B0A02040204020203" pitchFamily="34" charset="0"/>
                <a:cs typeface="Segoe UI Black" panose="020B0A02040204020203" pitchFamily="34" charset="0"/>
              </a:endParaRPr>
            </a:p>
          </p:txBody>
        </p:sp>
        <p:grpSp>
          <p:nvGrpSpPr>
            <p:cNvPr id="195" name="Group 194"/>
            <p:cNvGrpSpPr>
              <a:grpSpLocks noChangeAspect="1"/>
            </p:cNvGrpSpPr>
            <p:nvPr/>
          </p:nvGrpSpPr>
          <p:grpSpPr>
            <a:xfrm>
              <a:off x="11547701" y="1836799"/>
              <a:ext cx="465281" cy="619095"/>
              <a:chOff x="986829" y="29032"/>
              <a:chExt cx="4467332" cy="5530183"/>
            </a:xfrm>
            <a:solidFill>
              <a:schemeClr val="tx1">
                <a:lumMod val="75000"/>
              </a:schemeClr>
            </a:solidFill>
          </p:grpSpPr>
          <p:sp>
            <p:nvSpPr>
              <p:cNvPr id="221" name="Freeform 220"/>
              <p:cNvSpPr/>
              <p:nvPr/>
            </p:nvSpPr>
            <p:spPr bwMode="auto">
              <a:xfrm>
                <a:off x="986829" y="1841978"/>
                <a:ext cx="4467332" cy="2089684"/>
              </a:xfrm>
              <a:custGeom>
                <a:avLst/>
                <a:gdLst>
                  <a:gd name="connsiteX0" fmla="*/ 4396927 w 4467332"/>
                  <a:gd name="connsiteY0" fmla="*/ 0 h 2089684"/>
                  <a:gd name="connsiteX1" fmla="*/ 4466398 w 4467332"/>
                  <a:gd name="connsiteY1" fmla="*/ 33480 h 2089684"/>
                  <a:gd name="connsiteX2" fmla="*/ 4467332 w 4467332"/>
                  <a:gd name="connsiteY2" fmla="*/ 262368 h 2089684"/>
                  <a:gd name="connsiteX3" fmla="*/ 4386841 w 4467332"/>
                  <a:gd name="connsiteY3" fmla="*/ 311582 h 2089684"/>
                  <a:gd name="connsiteX4" fmla="*/ 4386841 w 4467332"/>
                  <a:gd name="connsiteY4" fmla="*/ 739555 h 2089684"/>
                  <a:gd name="connsiteX5" fmla="*/ 4299961 w 4467332"/>
                  <a:gd name="connsiteY5" fmla="*/ 794033 h 2089684"/>
                  <a:gd name="connsiteX6" fmla="*/ 4299961 w 4467332"/>
                  <a:gd name="connsiteY6" fmla="*/ 364702 h 2089684"/>
                  <a:gd name="connsiteX7" fmla="*/ 4198994 w 4467332"/>
                  <a:gd name="connsiteY7" fmla="*/ 426435 h 2089684"/>
                  <a:gd name="connsiteX8" fmla="*/ 4198994 w 4467332"/>
                  <a:gd name="connsiteY8" fmla="*/ 857343 h 2089684"/>
                  <a:gd name="connsiteX9" fmla="*/ 4112115 w 4467332"/>
                  <a:gd name="connsiteY9" fmla="*/ 911821 h 2089684"/>
                  <a:gd name="connsiteX10" fmla="*/ 4112115 w 4467332"/>
                  <a:gd name="connsiteY10" fmla="*/ 479555 h 2089684"/>
                  <a:gd name="connsiteX11" fmla="*/ 4011149 w 4467332"/>
                  <a:gd name="connsiteY11" fmla="*/ 541286 h 2089684"/>
                  <a:gd name="connsiteX12" fmla="*/ 4011149 w 4467332"/>
                  <a:gd name="connsiteY12" fmla="*/ 975129 h 2089684"/>
                  <a:gd name="connsiteX13" fmla="*/ 3924269 w 4467332"/>
                  <a:gd name="connsiteY13" fmla="*/ 1029606 h 2089684"/>
                  <a:gd name="connsiteX14" fmla="*/ 3924269 w 4467332"/>
                  <a:gd name="connsiteY14" fmla="*/ 594407 h 2089684"/>
                  <a:gd name="connsiteX15" fmla="*/ 3823304 w 4467332"/>
                  <a:gd name="connsiteY15" fmla="*/ 656139 h 2089684"/>
                  <a:gd name="connsiteX16" fmla="*/ 3823304 w 4467332"/>
                  <a:gd name="connsiteY16" fmla="*/ 1092916 h 2089684"/>
                  <a:gd name="connsiteX17" fmla="*/ 3736425 w 4467332"/>
                  <a:gd name="connsiteY17" fmla="*/ 1147393 h 2089684"/>
                  <a:gd name="connsiteX18" fmla="*/ 3736425 w 4467332"/>
                  <a:gd name="connsiteY18" fmla="*/ 709258 h 2089684"/>
                  <a:gd name="connsiteX19" fmla="*/ 3635459 w 4467332"/>
                  <a:gd name="connsiteY19" fmla="*/ 770992 h 2089684"/>
                  <a:gd name="connsiteX20" fmla="*/ 3635459 w 4467332"/>
                  <a:gd name="connsiteY20" fmla="*/ 1210702 h 2089684"/>
                  <a:gd name="connsiteX21" fmla="*/ 3548580 w 4467332"/>
                  <a:gd name="connsiteY21" fmla="*/ 1265179 h 2089684"/>
                  <a:gd name="connsiteX22" fmla="*/ 3548580 w 4467332"/>
                  <a:gd name="connsiteY22" fmla="*/ 824110 h 2089684"/>
                  <a:gd name="connsiteX23" fmla="*/ 3447614 w 4467332"/>
                  <a:gd name="connsiteY23" fmla="*/ 885843 h 2089684"/>
                  <a:gd name="connsiteX24" fmla="*/ 3447614 w 4467332"/>
                  <a:gd name="connsiteY24" fmla="*/ 1328489 h 2089684"/>
                  <a:gd name="connsiteX25" fmla="*/ 3360735 w 4467332"/>
                  <a:gd name="connsiteY25" fmla="*/ 1382966 h 2089684"/>
                  <a:gd name="connsiteX26" fmla="*/ 3360735 w 4467332"/>
                  <a:gd name="connsiteY26" fmla="*/ 938962 h 2089684"/>
                  <a:gd name="connsiteX27" fmla="*/ 3259768 w 4467332"/>
                  <a:gd name="connsiteY27" fmla="*/ 1000695 h 2089684"/>
                  <a:gd name="connsiteX28" fmla="*/ 3259768 w 4467332"/>
                  <a:gd name="connsiteY28" fmla="*/ 1446274 h 2089684"/>
                  <a:gd name="connsiteX29" fmla="*/ 3172890 w 4467332"/>
                  <a:gd name="connsiteY29" fmla="*/ 1500752 h 2089684"/>
                  <a:gd name="connsiteX30" fmla="*/ 3172890 w 4467332"/>
                  <a:gd name="connsiteY30" fmla="*/ 1053815 h 2089684"/>
                  <a:gd name="connsiteX31" fmla="*/ 3071924 w 4467332"/>
                  <a:gd name="connsiteY31" fmla="*/ 1115547 h 2089684"/>
                  <a:gd name="connsiteX32" fmla="*/ 3071924 w 4467332"/>
                  <a:gd name="connsiteY32" fmla="*/ 1564061 h 2089684"/>
                  <a:gd name="connsiteX33" fmla="*/ 2985045 w 4467332"/>
                  <a:gd name="connsiteY33" fmla="*/ 1618537 h 2089684"/>
                  <a:gd name="connsiteX34" fmla="*/ 2985045 w 4467332"/>
                  <a:gd name="connsiteY34" fmla="*/ 1168666 h 2089684"/>
                  <a:gd name="connsiteX35" fmla="*/ 2884079 w 4467332"/>
                  <a:gd name="connsiteY35" fmla="*/ 1230398 h 2089684"/>
                  <a:gd name="connsiteX36" fmla="*/ 2884079 w 4467332"/>
                  <a:gd name="connsiteY36" fmla="*/ 1681848 h 2089684"/>
                  <a:gd name="connsiteX37" fmla="*/ 2797199 w 4467332"/>
                  <a:gd name="connsiteY37" fmla="*/ 1736325 h 2089684"/>
                  <a:gd name="connsiteX38" fmla="*/ 2797199 w 4467332"/>
                  <a:gd name="connsiteY38" fmla="*/ 1283517 h 2089684"/>
                  <a:gd name="connsiteX39" fmla="*/ 2696233 w 4467332"/>
                  <a:gd name="connsiteY39" fmla="*/ 1345250 h 2089684"/>
                  <a:gd name="connsiteX40" fmla="*/ 2696233 w 4467332"/>
                  <a:gd name="connsiteY40" fmla="*/ 1799635 h 2089684"/>
                  <a:gd name="connsiteX41" fmla="*/ 2609354 w 4467332"/>
                  <a:gd name="connsiteY41" fmla="*/ 1854111 h 2089684"/>
                  <a:gd name="connsiteX42" fmla="*/ 2609354 w 4467332"/>
                  <a:gd name="connsiteY42" fmla="*/ 1398370 h 2089684"/>
                  <a:gd name="connsiteX43" fmla="*/ 2508388 w 4467332"/>
                  <a:gd name="connsiteY43" fmla="*/ 1460102 h 2089684"/>
                  <a:gd name="connsiteX44" fmla="*/ 2508388 w 4467332"/>
                  <a:gd name="connsiteY44" fmla="*/ 1917421 h 2089684"/>
                  <a:gd name="connsiteX45" fmla="*/ 2421509 w 4467332"/>
                  <a:gd name="connsiteY45" fmla="*/ 1971898 h 2089684"/>
                  <a:gd name="connsiteX46" fmla="*/ 2421509 w 4467332"/>
                  <a:gd name="connsiteY46" fmla="*/ 1513221 h 2089684"/>
                  <a:gd name="connsiteX47" fmla="*/ 2320544 w 4467332"/>
                  <a:gd name="connsiteY47" fmla="*/ 1574954 h 2089684"/>
                  <a:gd name="connsiteX48" fmla="*/ 2320544 w 4467332"/>
                  <a:gd name="connsiteY48" fmla="*/ 2035207 h 2089684"/>
                  <a:gd name="connsiteX49" fmla="*/ 2233664 w 4467332"/>
                  <a:gd name="connsiteY49" fmla="*/ 2089684 h 2089684"/>
                  <a:gd name="connsiteX50" fmla="*/ 2233664 w 4467332"/>
                  <a:gd name="connsiteY50" fmla="*/ 1628073 h 2089684"/>
                  <a:gd name="connsiteX51" fmla="*/ 2163666 w 4467332"/>
                  <a:gd name="connsiteY51" fmla="*/ 1670872 h 2089684"/>
                  <a:gd name="connsiteX52" fmla="*/ 2107147 w 4467332"/>
                  <a:gd name="connsiteY52" fmla="*/ 1639178 h 2089684"/>
                  <a:gd name="connsiteX53" fmla="*/ 2107147 w 4467332"/>
                  <a:gd name="connsiteY53" fmla="*/ 2072960 h 2089684"/>
                  <a:gd name="connsiteX54" fmla="*/ 2020267 w 4467332"/>
                  <a:gd name="connsiteY54" fmla="*/ 2021829 h 2089684"/>
                  <a:gd name="connsiteX55" fmla="*/ 2020267 w 4467332"/>
                  <a:gd name="connsiteY55" fmla="*/ 1590457 h 2089684"/>
                  <a:gd name="connsiteX56" fmla="*/ 1929865 w 4467332"/>
                  <a:gd name="connsiteY56" fmla="*/ 1539762 h 2089684"/>
                  <a:gd name="connsiteX57" fmla="*/ 1929865 w 4467332"/>
                  <a:gd name="connsiteY57" fmla="*/ 1968626 h 2089684"/>
                  <a:gd name="connsiteX58" fmla="*/ 1842987 w 4467332"/>
                  <a:gd name="connsiteY58" fmla="*/ 1917497 h 2089684"/>
                  <a:gd name="connsiteX59" fmla="*/ 1842987 w 4467332"/>
                  <a:gd name="connsiteY59" fmla="*/ 1491040 h 2089684"/>
                  <a:gd name="connsiteX60" fmla="*/ 1752590 w 4467332"/>
                  <a:gd name="connsiteY60" fmla="*/ 1440347 h 2089684"/>
                  <a:gd name="connsiteX61" fmla="*/ 1752590 w 4467332"/>
                  <a:gd name="connsiteY61" fmla="*/ 1864297 h 2089684"/>
                  <a:gd name="connsiteX62" fmla="*/ 1665710 w 4467332"/>
                  <a:gd name="connsiteY62" fmla="*/ 1813168 h 2089684"/>
                  <a:gd name="connsiteX63" fmla="*/ 1665710 w 4467332"/>
                  <a:gd name="connsiteY63" fmla="*/ 1391626 h 2089684"/>
                  <a:gd name="connsiteX64" fmla="*/ 1575315 w 4467332"/>
                  <a:gd name="connsiteY64" fmla="*/ 1340934 h 2089684"/>
                  <a:gd name="connsiteX65" fmla="*/ 1575315 w 4467332"/>
                  <a:gd name="connsiteY65" fmla="*/ 1759966 h 2089684"/>
                  <a:gd name="connsiteX66" fmla="*/ 1488435 w 4467332"/>
                  <a:gd name="connsiteY66" fmla="*/ 1708837 h 2089684"/>
                  <a:gd name="connsiteX67" fmla="*/ 1488435 w 4467332"/>
                  <a:gd name="connsiteY67" fmla="*/ 1292212 h 2089684"/>
                  <a:gd name="connsiteX68" fmla="*/ 1398039 w 4467332"/>
                  <a:gd name="connsiteY68" fmla="*/ 1241521 h 2089684"/>
                  <a:gd name="connsiteX69" fmla="*/ 1398039 w 4467332"/>
                  <a:gd name="connsiteY69" fmla="*/ 1655638 h 2089684"/>
                  <a:gd name="connsiteX70" fmla="*/ 1311159 w 4467332"/>
                  <a:gd name="connsiteY70" fmla="*/ 1604507 h 2089684"/>
                  <a:gd name="connsiteX71" fmla="*/ 1311159 w 4467332"/>
                  <a:gd name="connsiteY71" fmla="*/ 1192799 h 2089684"/>
                  <a:gd name="connsiteX72" fmla="*/ 1220764 w 4467332"/>
                  <a:gd name="connsiteY72" fmla="*/ 1142108 h 2089684"/>
                  <a:gd name="connsiteX73" fmla="*/ 1220764 w 4467332"/>
                  <a:gd name="connsiteY73" fmla="*/ 1551308 h 2089684"/>
                  <a:gd name="connsiteX74" fmla="*/ 1133884 w 4467332"/>
                  <a:gd name="connsiteY74" fmla="*/ 1500178 h 2089684"/>
                  <a:gd name="connsiteX75" fmla="*/ 1133884 w 4467332"/>
                  <a:gd name="connsiteY75" fmla="*/ 1093387 h 2089684"/>
                  <a:gd name="connsiteX76" fmla="*/ 1043487 w 4467332"/>
                  <a:gd name="connsiteY76" fmla="*/ 1042693 h 2089684"/>
                  <a:gd name="connsiteX77" fmla="*/ 1043487 w 4467332"/>
                  <a:gd name="connsiteY77" fmla="*/ 1446979 h 2089684"/>
                  <a:gd name="connsiteX78" fmla="*/ 956609 w 4467332"/>
                  <a:gd name="connsiteY78" fmla="*/ 1395848 h 2089684"/>
                  <a:gd name="connsiteX79" fmla="*/ 956609 w 4467332"/>
                  <a:gd name="connsiteY79" fmla="*/ 993974 h 2089684"/>
                  <a:gd name="connsiteX80" fmla="*/ 866212 w 4467332"/>
                  <a:gd name="connsiteY80" fmla="*/ 943280 h 2089684"/>
                  <a:gd name="connsiteX81" fmla="*/ 866212 w 4467332"/>
                  <a:gd name="connsiteY81" fmla="*/ 1342649 h 2089684"/>
                  <a:gd name="connsiteX82" fmla="*/ 779334 w 4467332"/>
                  <a:gd name="connsiteY82" fmla="*/ 1291518 h 2089684"/>
                  <a:gd name="connsiteX83" fmla="*/ 779334 w 4467332"/>
                  <a:gd name="connsiteY83" fmla="*/ 894560 h 2089684"/>
                  <a:gd name="connsiteX84" fmla="*/ 688937 w 4467332"/>
                  <a:gd name="connsiteY84" fmla="*/ 843867 h 2089684"/>
                  <a:gd name="connsiteX85" fmla="*/ 688937 w 4467332"/>
                  <a:gd name="connsiteY85" fmla="*/ 1238319 h 2089684"/>
                  <a:gd name="connsiteX86" fmla="*/ 602057 w 4467332"/>
                  <a:gd name="connsiteY86" fmla="*/ 1187188 h 2089684"/>
                  <a:gd name="connsiteX87" fmla="*/ 602057 w 4467332"/>
                  <a:gd name="connsiteY87" fmla="*/ 795146 h 2089684"/>
                  <a:gd name="connsiteX88" fmla="*/ 511661 w 4467332"/>
                  <a:gd name="connsiteY88" fmla="*/ 744455 h 2089684"/>
                  <a:gd name="connsiteX89" fmla="*/ 511661 w 4467332"/>
                  <a:gd name="connsiteY89" fmla="*/ 1133989 h 2089684"/>
                  <a:gd name="connsiteX90" fmla="*/ 424782 w 4467332"/>
                  <a:gd name="connsiteY90" fmla="*/ 1082859 h 2089684"/>
                  <a:gd name="connsiteX91" fmla="*/ 424782 w 4467332"/>
                  <a:gd name="connsiteY91" fmla="*/ 695733 h 2089684"/>
                  <a:gd name="connsiteX92" fmla="*/ 334386 w 4467332"/>
                  <a:gd name="connsiteY92" fmla="*/ 645041 h 2089684"/>
                  <a:gd name="connsiteX93" fmla="*/ 334386 w 4467332"/>
                  <a:gd name="connsiteY93" fmla="*/ 1029660 h 2089684"/>
                  <a:gd name="connsiteX94" fmla="*/ 247507 w 4467332"/>
                  <a:gd name="connsiteY94" fmla="*/ 978529 h 2089684"/>
                  <a:gd name="connsiteX95" fmla="*/ 247507 w 4467332"/>
                  <a:gd name="connsiteY95" fmla="*/ 596320 h 2089684"/>
                  <a:gd name="connsiteX96" fmla="*/ 157110 w 4467332"/>
                  <a:gd name="connsiteY96" fmla="*/ 545627 h 2089684"/>
                  <a:gd name="connsiteX97" fmla="*/ 157110 w 4467332"/>
                  <a:gd name="connsiteY97" fmla="*/ 925329 h 2089684"/>
                  <a:gd name="connsiteX98" fmla="*/ 70231 w 4467332"/>
                  <a:gd name="connsiteY98" fmla="*/ 874200 h 2089684"/>
                  <a:gd name="connsiteX99" fmla="*/ 70231 w 4467332"/>
                  <a:gd name="connsiteY99" fmla="*/ 496906 h 2089684"/>
                  <a:gd name="connsiteX100" fmla="*/ 0 w 4467332"/>
                  <a:gd name="connsiteY100" fmla="*/ 457521 h 2089684"/>
                  <a:gd name="connsiteX101" fmla="*/ 0 w 4467332"/>
                  <a:gd name="connsiteY101" fmla="*/ 194489 h 2089684"/>
                  <a:gd name="connsiteX102" fmla="*/ 3240 w 4467332"/>
                  <a:gd name="connsiteY102" fmla="*/ 196323 h 2089684"/>
                  <a:gd name="connsiteX103" fmla="*/ 101014 w 4467332"/>
                  <a:gd name="connsiteY103" fmla="*/ 145949 h 2089684"/>
                  <a:gd name="connsiteX104" fmla="*/ 1405023 w 4467332"/>
                  <a:gd name="connsiteY104" fmla="*/ 944558 h 2089684"/>
                  <a:gd name="connsiteX105" fmla="*/ 26748 w 4467332"/>
                  <a:gd name="connsiteY105" fmla="*/ 209640 h 2089684"/>
                  <a:gd name="connsiteX106" fmla="*/ 2172150 w 4467332"/>
                  <a:gd name="connsiteY106" fmla="*/ 1424808 h 2089684"/>
                  <a:gd name="connsiteX107" fmla="*/ 4205071 w 4467332"/>
                  <a:gd name="connsiteY107" fmla="*/ 183738 h 2089684"/>
                  <a:gd name="connsiteX108" fmla="*/ 2775331 w 4467332"/>
                  <a:gd name="connsiteY108" fmla="*/ 1005800 h 20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467332" h="2089684">
                    <a:moveTo>
                      <a:pt x="4396927" y="0"/>
                    </a:moveTo>
                    <a:lnTo>
                      <a:pt x="4466398" y="33480"/>
                    </a:lnTo>
                    <a:cubicBezTo>
                      <a:pt x="4468123" y="109776"/>
                      <a:pt x="4465606" y="186071"/>
                      <a:pt x="4467332" y="262368"/>
                    </a:cubicBezTo>
                    <a:lnTo>
                      <a:pt x="4386841" y="311582"/>
                    </a:lnTo>
                    <a:lnTo>
                      <a:pt x="4386841" y="739555"/>
                    </a:lnTo>
                    <a:lnTo>
                      <a:pt x="4299961" y="794033"/>
                    </a:lnTo>
                    <a:lnTo>
                      <a:pt x="4299961" y="364702"/>
                    </a:lnTo>
                    <a:lnTo>
                      <a:pt x="4198994" y="426435"/>
                    </a:lnTo>
                    <a:lnTo>
                      <a:pt x="4198994" y="857343"/>
                    </a:lnTo>
                    <a:lnTo>
                      <a:pt x="4112115" y="911821"/>
                    </a:lnTo>
                    <a:lnTo>
                      <a:pt x="4112115" y="479555"/>
                    </a:lnTo>
                    <a:lnTo>
                      <a:pt x="4011149" y="541286"/>
                    </a:lnTo>
                    <a:lnTo>
                      <a:pt x="4011149" y="975129"/>
                    </a:lnTo>
                    <a:lnTo>
                      <a:pt x="3924269" y="1029606"/>
                    </a:lnTo>
                    <a:lnTo>
                      <a:pt x="3924269" y="594407"/>
                    </a:lnTo>
                    <a:lnTo>
                      <a:pt x="3823304" y="656139"/>
                    </a:lnTo>
                    <a:lnTo>
                      <a:pt x="3823304" y="1092916"/>
                    </a:lnTo>
                    <a:lnTo>
                      <a:pt x="3736425" y="1147393"/>
                    </a:lnTo>
                    <a:lnTo>
                      <a:pt x="3736425" y="709258"/>
                    </a:lnTo>
                    <a:lnTo>
                      <a:pt x="3635459" y="770992"/>
                    </a:lnTo>
                    <a:lnTo>
                      <a:pt x="3635459" y="1210702"/>
                    </a:lnTo>
                    <a:lnTo>
                      <a:pt x="3548580" y="1265179"/>
                    </a:lnTo>
                    <a:lnTo>
                      <a:pt x="3548580" y="824110"/>
                    </a:lnTo>
                    <a:lnTo>
                      <a:pt x="3447614" y="885843"/>
                    </a:lnTo>
                    <a:lnTo>
                      <a:pt x="3447614" y="1328489"/>
                    </a:lnTo>
                    <a:lnTo>
                      <a:pt x="3360735" y="1382966"/>
                    </a:lnTo>
                    <a:lnTo>
                      <a:pt x="3360735" y="938962"/>
                    </a:lnTo>
                    <a:lnTo>
                      <a:pt x="3259768" y="1000695"/>
                    </a:lnTo>
                    <a:lnTo>
                      <a:pt x="3259768" y="1446274"/>
                    </a:lnTo>
                    <a:lnTo>
                      <a:pt x="3172890" y="1500752"/>
                    </a:lnTo>
                    <a:lnTo>
                      <a:pt x="3172890" y="1053815"/>
                    </a:lnTo>
                    <a:lnTo>
                      <a:pt x="3071924" y="1115547"/>
                    </a:lnTo>
                    <a:lnTo>
                      <a:pt x="3071924" y="1564061"/>
                    </a:lnTo>
                    <a:lnTo>
                      <a:pt x="2985045" y="1618537"/>
                    </a:lnTo>
                    <a:lnTo>
                      <a:pt x="2985045" y="1168666"/>
                    </a:lnTo>
                    <a:lnTo>
                      <a:pt x="2884079" y="1230398"/>
                    </a:lnTo>
                    <a:lnTo>
                      <a:pt x="2884079" y="1681848"/>
                    </a:lnTo>
                    <a:lnTo>
                      <a:pt x="2797199" y="1736325"/>
                    </a:lnTo>
                    <a:lnTo>
                      <a:pt x="2797199" y="1283517"/>
                    </a:lnTo>
                    <a:lnTo>
                      <a:pt x="2696233" y="1345250"/>
                    </a:lnTo>
                    <a:lnTo>
                      <a:pt x="2696233" y="1799635"/>
                    </a:lnTo>
                    <a:lnTo>
                      <a:pt x="2609354" y="1854111"/>
                    </a:lnTo>
                    <a:lnTo>
                      <a:pt x="2609354" y="1398370"/>
                    </a:lnTo>
                    <a:lnTo>
                      <a:pt x="2508388" y="1460102"/>
                    </a:lnTo>
                    <a:lnTo>
                      <a:pt x="2508388" y="1917421"/>
                    </a:lnTo>
                    <a:lnTo>
                      <a:pt x="2421509" y="1971898"/>
                    </a:lnTo>
                    <a:lnTo>
                      <a:pt x="2421509" y="1513221"/>
                    </a:lnTo>
                    <a:lnTo>
                      <a:pt x="2320544" y="1574954"/>
                    </a:lnTo>
                    <a:lnTo>
                      <a:pt x="2320544" y="2035207"/>
                    </a:lnTo>
                    <a:lnTo>
                      <a:pt x="2233664" y="2089684"/>
                    </a:lnTo>
                    <a:lnTo>
                      <a:pt x="2233664" y="1628073"/>
                    </a:lnTo>
                    <a:lnTo>
                      <a:pt x="2163666" y="1670872"/>
                    </a:lnTo>
                    <a:lnTo>
                      <a:pt x="2107147" y="1639178"/>
                    </a:lnTo>
                    <a:lnTo>
                      <a:pt x="2107147" y="2072960"/>
                    </a:lnTo>
                    <a:lnTo>
                      <a:pt x="2020267" y="2021829"/>
                    </a:lnTo>
                    <a:lnTo>
                      <a:pt x="2020267" y="1590457"/>
                    </a:lnTo>
                    <a:lnTo>
                      <a:pt x="1929865" y="1539762"/>
                    </a:lnTo>
                    <a:lnTo>
                      <a:pt x="1929865" y="1968626"/>
                    </a:lnTo>
                    <a:lnTo>
                      <a:pt x="1842987" y="1917497"/>
                    </a:lnTo>
                    <a:lnTo>
                      <a:pt x="1842987" y="1491040"/>
                    </a:lnTo>
                    <a:lnTo>
                      <a:pt x="1752590" y="1440347"/>
                    </a:lnTo>
                    <a:lnTo>
                      <a:pt x="1752590" y="1864297"/>
                    </a:lnTo>
                    <a:lnTo>
                      <a:pt x="1665710" y="1813168"/>
                    </a:lnTo>
                    <a:lnTo>
                      <a:pt x="1665710" y="1391626"/>
                    </a:lnTo>
                    <a:lnTo>
                      <a:pt x="1575315" y="1340934"/>
                    </a:lnTo>
                    <a:lnTo>
                      <a:pt x="1575315" y="1759966"/>
                    </a:lnTo>
                    <a:lnTo>
                      <a:pt x="1488435" y="1708837"/>
                    </a:lnTo>
                    <a:lnTo>
                      <a:pt x="1488435" y="1292212"/>
                    </a:lnTo>
                    <a:lnTo>
                      <a:pt x="1398039" y="1241521"/>
                    </a:lnTo>
                    <a:lnTo>
                      <a:pt x="1398039" y="1655638"/>
                    </a:lnTo>
                    <a:lnTo>
                      <a:pt x="1311159" y="1604507"/>
                    </a:lnTo>
                    <a:lnTo>
                      <a:pt x="1311159" y="1192799"/>
                    </a:lnTo>
                    <a:lnTo>
                      <a:pt x="1220764" y="1142108"/>
                    </a:lnTo>
                    <a:lnTo>
                      <a:pt x="1220764" y="1551308"/>
                    </a:lnTo>
                    <a:lnTo>
                      <a:pt x="1133884" y="1500178"/>
                    </a:lnTo>
                    <a:lnTo>
                      <a:pt x="1133884" y="1093387"/>
                    </a:lnTo>
                    <a:lnTo>
                      <a:pt x="1043487" y="1042693"/>
                    </a:lnTo>
                    <a:lnTo>
                      <a:pt x="1043487" y="1446979"/>
                    </a:lnTo>
                    <a:lnTo>
                      <a:pt x="956609" y="1395848"/>
                    </a:lnTo>
                    <a:lnTo>
                      <a:pt x="956609" y="993974"/>
                    </a:lnTo>
                    <a:lnTo>
                      <a:pt x="866212" y="943280"/>
                    </a:lnTo>
                    <a:lnTo>
                      <a:pt x="866212" y="1342649"/>
                    </a:lnTo>
                    <a:lnTo>
                      <a:pt x="779334" y="1291518"/>
                    </a:lnTo>
                    <a:lnTo>
                      <a:pt x="779334" y="894560"/>
                    </a:lnTo>
                    <a:lnTo>
                      <a:pt x="688937" y="843867"/>
                    </a:lnTo>
                    <a:lnTo>
                      <a:pt x="688937" y="1238319"/>
                    </a:lnTo>
                    <a:lnTo>
                      <a:pt x="602057" y="1187188"/>
                    </a:lnTo>
                    <a:lnTo>
                      <a:pt x="602057" y="795146"/>
                    </a:lnTo>
                    <a:lnTo>
                      <a:pt x="511661" y="744455"/>
                    </a:lnTo>
                    <a:lnTo>
                      <a:pt x="511661" y="1133989"/>
                    </a:lnTo>
                    <a:lnTo>
                      <a:pt x="424782" y="1082859"/>
                    </a:lnTo>
                    <a:lnTo>
                      <a:pt x="424782" y="695733"/>
                    </a:lnTo>
                    <a:lnTo>
                      <a:pt x="334386" y="645041"/>
                    </a:lnTo>
                    <a:lnTo>
                      <a:pt x="334386" y="1029660"/>
                    </a:lnTo>
                    <a:lnTo>
                      <a:pt x="247507" y="978529"/>
                    </a:lnTo>
                    <a:lnTo>
                      <a:pt x="247507" y="596320"/>
                    </a:lnTo>
                    <a:lnTo>
                      <a:pt x="157110" y="545627"/>
                    </a:lnTo>
                    <a:lnTo>
                      <a:pt x="157110" y="925329"/>
                    </a:lnTo>
                    <a:lnTo>
                      <a:pt x="70231" y="874200"/>
                    </a:lnTo>
                    <a:lnTo>
                      <a:pt x="70231" y="496906"/>
                    </a:lnTo>
                    <a:lnTo>
                      <a:pt x="0" y="457521"/>
                    </a:lnTo>
                    <a:lnTo>
                      <a:pt x="0" y="194489"/>
                    </a:lnTo>
                    <a:lnTo>
                      <a:pt x="3240" y="196323"/>
                    </a:lnTo>
                    <a:lnTo>
                      <a:pt x="101014" y="145949"/>
                    </a:lnTo>
                    <a:lnTo>
                      <a:pt x="1405023" y="944558"/>
                    </a:lnTo>
                    <a:lnTo>
                      <a:pt x="26748" y="209640"/>
                    </a:lnTo>
                    <a:lnTo>
                      <a:pt x="2172150" y="1424808"/>
                    </a:lnTo>
                    <a:lnTo>
                      <a:pt x="4205071" y="183738"/>
                    </a:lnTo>
                    <a:lnTo>
                      <a:pt x="2775331" y="1005800"/>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grpSp>
            <p:nvGrpSpPr>
              <p:cNvPr id="222" name="Group 221"/>
              <p:cNvGrpSpPr/>
              <p:nvPr/>
            </p:nvGrpSpPr>
            <p:grpSpPr>
              <a:xfrm>
                <a:off x="986829" y="29032"/>
                <a:ext cx="4467332" cy="3088853"/>
                <a:chOff x="1607053" y="2458151"/>
                <a:chExt cx="4467332" cy="3088853"/>
              </a:xfrm>
              <a:grpFill/>
            </p:grpSpPr>
            <p:sp>
              <p:nvSpPr>
                <p:cNvPr id="225" name="Freeform 224"/>
                <p:cNvSpPr/>
                <p:nvPr/>
              </p:nvSpPr>
              <p:spPr bwMode="auto">
                <a:xfrm>
                  <a:off x="1607053" y="2458151"/>
                  <a:ext cx="4467332" cy="3088853"/>
                </a:xfrm>
                <a:custGeom>
                  <a:avLst/>
                  <a:gdLst>
                    <a:gd name="connsiteX0" fmla="*/ 1657080 w 4467332"/>
                    <a:gd name="connsiteY0" fmla="*/ 1467201 h 3088853"/>
                    <a:gd name="connsiteX1" fmla="*/ 1493240 w 4467332"/>
                    <a:gd name="connsiteY1" fmla="*/ 1561765 h 3088853"/>
                    <a:gd name="connsiteX2" fmla="*/ 1493240 w 4467332"/>
                    <a:gd name="connsiteY2" fmla="*/ 1555550 h 3088853"/>
                    <a:gd name="connsiteX3" fmla="*/ 1435029 w 4467332"/>
                    <a:gd name="connsiteY3" fmla="*/ 1555550 h 3088853"/>
                    <a:gd name="connsiteX4" fmla="*/ 1435029 w 4467332"/>
                    <a:gd name="connsiteY4" fmla="*/ 1595362 h 3088853"/>
                    <a:gd name="connsiteX5" fmla="*/ 1432959 w 4467332"/>
                    <a:gd name="connsiteY5" fmla="*/ 1596557 h 3088853"/>
                    <a:gd name="connsiteX6" fmla="*/ 2029705 w 4467332"/>
                    <a:gd name="connsiteY6" fmla="*/ 1934841 h 3088853"/>
                    <a:gd name="connsiteX7" fmla="*/ 2245135 w 4467332"/>
                    <a:gd name="connsiteY7" fmla="*/ 1806182 h 3088853"/>
                    <a:gd name="connsiteX8" fmla="*/ 2248108 w 4467332"/>
                    <a:gd name="connsiteY8" fmla="*/ 1806182 h 3088853"/>
                    <a:gd name="connsiteX9" fmla="*/ 2248108 w 4467332"/>
                    <a:gd name="connsiteY9" fmla="*/ 1765471 h 3088853"/>
                    <a:gd name="connsiteX10" fmla="*/ 2189898 w 4467332"/>
                    <a:gd name="connsiteY10" fmla="*/ 1765471 h 3088853"/>
                    <a:gd name="connsiteX11" fmla="*/ 2189898 w 4467332"/>
                    <a:gd name="connsiteY11" fmla="*/ 1772262 h 3088853"/>
                    <a:gd name="connsiteX12" fmla="*/ 1945458 w 4467332"/>
                    <a:gd name="connsiteY12" fmla="*/ 1283430 h 3088853"/>
                    <a:gd name="connsiteX13" fmla="*/ 1781618 w 4467332"/>
                    <a:gd name="connsiteY13" fmla="*/ 1377995 h 3088853"/>
                    <a:gd name="connsiteX14" fmla="*/ 1781618 w 4467332"/>
                    <a:gd name="connsiteY14" fmla="*/ 1371779 h 3088853"/>
                    <a:gd name="connsiteX15" fmla="*/ 1723407 w 4467332"/>
                    <a:gd name="connsiteY15" fmla="*/ 1371779 h 3088853"/>
                    <a:gd name="connsiteX16" fmla="*/ 1723407 w 4467332"/>
                    <a:gd name="connsiteY16" fmla="*/ 1411592 h 3088853"/>
                    <a:gd name="connsiteX17" fmla="*/ 1721337 w 4467332"/>
                    <a:gd name="connsiteY17" fmla="*/ 1412787 h 3088853"/>
                    <a:gd name="connsiteX18" fmla="*/ 2318085 w 4467332"/>
                    <a:gd name="connsiteY18" fmla="*/ 1751072 h 3088853"/>
                    <a:gd name="connsiteX19" fmla="*/ 2533515 w 4467332"/>
                    <a:gd name="connsiteY19" fmla="*/ 1622413 h 3088853"/>
                    <a:gd name="connsiteX20" fmla="*/ 2536488 w 4467332"/>
                    <a:gd name="connsiteY20" fmla="*/ 1622413 h 3088853"/>
                    <a:gd name="connsiteX21" fmla="*/ 2536488 w 4467332"/>
                    <a:gd name="connsiteY21" fmla="*/ 1581701 h 3088853"/>
                    <a:gd name="connsiteX22" fmla="*/ 2478278 w 4467332"/>
                    <a:gd name="connsiteY22" fmla="*/ 1581701 h 3088853"/>
                    <a:gd name="connsiteX23" fmla="*/ 2478278 w 4467332"/>
                    <a:gd name="connsiteY23" fmla="*/ 1588492 h 3088853"/>
                    <a:gd name="connsiteX24" fmla="*/ 651960 w 4467332"/>
                    <a:gd name="connsiteY24" fmla="*/ 1244693 h 3088853"/>
                    <a:gd name="connsiteX25" fmla="*/ 651960 w 4467332"/>
                    <a:gd name="connsiteY25" fmla="*/ 1247206 h 3088853"/>
                    <a:gd name="connsiteX26" fmla="*/ 656226 w 4467332"/>
                    <a:gd name="connsiteY26" fmla="*/ 1244693 h 3088853"/>
                    <a:gd name="connsiteX27" fmla="*/ 4205071 w 4467332"/>
                    <a:gd name="connsiteY27" fmla="*/ 1182907 h 3088853"/>
                    <a:gd name="connsiteX28" fmla="*/ 2171258 w 4467332"/>
                    <a:gd name="connsiteY28" fmla="*/ 2352295 h 3088853"/>
                    <a:gd name="connsiteX29" fmla="*/ 26748 w 4467332"/>
                    <a:gd name="connsiteY29" fmla="*/ 1208809 h 3088853"/>
                    <a:gd name="connsiteX30" fmla="*/ 2172150 w 4467332"/>
                    <a:gd name="connsiteY30" fmla="*/ 2423977 h 3088853"/>
                    <a:gd name="connsiteX31" fmla="*/ 2231005 w 4467332"/>
                    <a:gd name="connsiteY31" fmla="*/ 1108142 h 3088853"/>
                    <a:gd name="connsiteX32" fmla="*/ 2067165 w 4467332"/>
                    <a:gd name="connsiteY32" fmla="*/ 1202706 h 3088853"/>
                    <a:gd name="connsiteX33" fmla="*/ 2067165 w 4467332"/>
                    <a:gd name="connsiteY33" fmla="*/ 1196491 h 3088853"/>
                    <a:gd name="connsiteX34" fmla="*/ 2008954 w 4467332"/>
                    <a:gd name="connsiteY34" fmla="*/ 1196491 h 3088853"/>
                    <a:gd name="connsiteX35" fmla="*/ 2008954 w 4467332"/>
                    <a:gd name="connsiteY35" fmla="*/ 1236304 h 3088853"/>
                    <a:gd name="connsiteX36" fmla="*/ 2006884 w 4467332"/>
                    <a:gd name="connsiteY36" fmla="*/ 1237499 h 3088853"/>
                    <a:gd name="connsiteX37" fmla="*/ 2603632 w 4467332"/>
                    <a:gd name="connsiteY37" fmla="*/ 1575783 h 3088853"/>
                    <a:gd name="connsiteX38" fmla="*/ 2819062 w 4467332"/>
                    <a:gd name="connsiteY38" fmla="*/ 1447124 h 3088853"/>
                    <a:gd name="connsiteX39" fmla="*/ 2822035 w 4467332"/>
                    <a:gd name="connsiteY39" fmla="*/ 1447124 h 3088853"/>
                    <a:gd name="connsiteX40" fmla="*/ 2822035 w 4467332"/>
                    <a:gd name="connsiteY40" fmla="*/ 1406413 h 3088853"/>
                    <a:gd name="connsiteX41" fmla="*/ 2763825 w 4467332"/>
                    <a:gd name="connsiteY41" fmla="*/ 1406413 h 3088853"/>
                    <a:gd name="connsiteX42" fmla="*/ 2763825 w 4467332"/>
                    <a:gd name="connsiteY42" fmla="*/ 1413203 h 3088853"/>
                    <a:gd name="connsiteX43" fmla="*/ 1006822 w 4467332"/>
                    <a:gd name="connsiteY43" fmla="*/ 1094008 h 3088853"/>
                    <a:gd name="connsiteX44" fmla="*/ 842982 w 4467332"/>
                    <a:gd name="connsiteY44" fmla="*/ 1188573 h 3088853"/>
                    <a:gd name="connsiteX45" fmla="*/ 842982 w 4467332"/>
                    <a:gd name="connsiteY45" fmla="*/ 1182357 h 3088853"/>
                    <a:gd name="connsiteX46" fmla="*/ 784771 w 4467332"/>
                    <a:gd name="connsiteY46" fmla="*/ 1182357 h 3088853"/>
                    <a:gd name="connsiteX47" fmla="*/ 784771 w 4467332"/>
                    <a:gd name="connsiteY47" fmla="*/ 1222170 h 3088853"/>
                    <a:gd name="connsiteX48" fmla="*/ 782701 w 4467332"/>
                    <a:gd name="connsiteY48" fmla="*/ 1223365 h 3088853"/>
                    <a:gd name="connsiteX49" fmla="*/ 1379449 w 4467332"/>
                    <a:gd name="connsiteY49" fmla="*/ 1561650 h 3088853"/>
                    <a:gd name="connsiteX50" fmla="*/ 1594879 w 4467332"/>
                    <a:gd name="connsiteY50" fmla="*/ 1432991 h 3088853"/>
                    <a:gd name="connsiteX51" fmla="*/ 1597852 w 4467332"/>
                    <a:gd name="connsiteY51" fmla="*/ 1432991 h 3088853"/>
                    <a:gd name="connsiteX52" fmla="*/ 1597852 w 4467332"/>
                    <a:gd name="connsiteY52" fmla="*/ 1392279 h 3088853"/>
                    <a:gd name="connsiteX53" fmla="*/ 1539642 w 4467332"/>
                    <a:gd name="connsiteY53" fmla="*/ 1392279 h 3088853"/>
                    <a:gd name="connsiteX54" fmla="*/ 1539642 w 4467332"/>
                    <a:gd name="connsiteY54" fmla="*/ 1399070 h 3088853"/>
                    <a:gd name="connsiteX55" fmla="*/ 2499589 w 4467332"/>
                    <a:gd name="connsiteY55" fmla="*/ 944163 h 3088853"/>
                    <a:gd name="connsiteX56" fmla="*/ 2335749 w 4467332"/>
                    <a:gd name="connsiteY56" fmla="*/ 1038727 h 3088853"/>
                    <a:gd name="connsiteX57" fmla="*/ 2335749 w 4467332"/>
                    <a:gd name="connsiteY57" fmla="*/ 1032512 h 3088853"/>
                    <a:gd name="connsiteX58" fmla="*/ 2277538 w 4467332"/>
                    <a:gd name="connsiteY58" fmla="*/ 1032512 h 3088853"/>
                    <a:gd name="connsiteX59" fmla="*/ 2277538 w 4467332"/>
                    <a:gd name="connsiteY59" fmla="*/ 1072325 h 3088853"/>
                    <a:gd name="connsiteX60" fmla="*/ 2275468 w 4467332"/>
                    <a:gd name="connsiteY60" fmla="*/ 1073520 h 3088853"/>
                    <a:gd name="connsiteX61" fmla="*/ 2872216 w 4467332"/>
                    <a:gd name="connsiteY61" fmla="*/ 1411804 h 3088853"/>
                    <a:gd name="connsiteX62" fmla="*/ 3087646 w 4467332"/>
                    <a:gd name="connsiteY62" fmla="*/ 1283145 h 3088853"/>
                    <a:gd name="connsiteX63" fmla="*/ 3090619 w 4467332"/>
                    <a:gd name="connsiteY63" fmla="*/ 1283145 h 3088853"/>
                    <a:gd name="connsiteX64" fmla="*/ 3090619 w 4467332"/>
                    <a:gd name="connsiteY64" fmla="*/ 1242434 h 3088853"/>
                    <a:gd name="connsiteX65" fmla="*/ 3032409 w 4467332"/>
                    <a:gd name="connsiteY65" fmla="*/ 1242434 h 3088853"/>
                    <a:gd name="connsiteX66" fmla="*/ 3032409 w 4467332"/>
                    <a:gd name="connsiteY66" fmla="*/ 1249224 h 3088853"/>
                    <a:gd name="connsiteX67" fmla="*/ 3830231 w 4467332"/>
                    <a:gd name="connsiteY67" fmla="*/ 920843 h 3088853"/>
                    <a:gd name="connsiteX68" fmla="*/ 3838073 w 4467332"/>
                    <a:gd name="connsiteY68" fmla="*/ 924980 h 3088853"/>
                    <a:gd name="connsiteX69" fmla="*/ 2011182 w 4467332"/>
                    <a:gd name="connsiteY69" fmla="*/ 2041155 h 3088853"/>
                    <a:gd name="connsiteX70" fmla="*/ 651960 w 4467332"/>
                    <a:gd name="connsiteY70" fmla="*/ 1252772 h 3088853"/>
                    <a:gd name="connsiteX71" fmla="*/ 651960 w 4467332"/>
                    <a:gd name="connsiteY71" fmla="*/ 1318543 h 3088853"/>
                    <a:gd name="connsiteX72" fmla="*/ 652611 w 4467332"/>
                    <a:gd name="connsiteY72" fmla="*/ 1318543 h 3088853"/>
                    <a:gd name="connsiteX73" fmla="*/ 650374 w 4467332"/>
                    <a:gd name="connsiteY73" fmla="*/ 1319861 h 3088853"/>
                    <a:gd name="connsiteX74" fmla="*/ 2014357 w 4467332"/>
                    <a:gd name="connsiteY74" fmla="*/ 2111005 h 3088853"/>
                    <a:gd name="connsiteX75" fmla="*/ 3841248 w 4467332"/>
                    <a:gd name="connsiteY75" fmla="*/ 994830 h 3088853"/>
                    <a:gd name="connsiteX76" fmla="*/ 3838865 w 4467332"/>
                    <a:gd name="connsiteY76" fmla="*/ 993573 h 3088853"/>
                    <a:gd name="connsiteX77" fmla="*/ 3838865 w 4467332"/>
                    <a:gd name="connsiteY77" fmla="*/ 920843 h 3088853"/>
                    <a:gd name="connsiteX78" fmla="*/ 1295199 w 4467332"/>
                    <a:gd name="connsiteY78" fmla="*/ 910239 h 3088853"/>
                    <a:gd name="connsiteX79" fmla="*/ 1131359 w 4467332"/>
                    <a:gd name="connsiteY79" fmla="*/ 1004804 h 3088853"/>
                    <a:gd name="connsiteX80" fmla="*/ 1131359 w 4467332"/>
                    <a:gd name="connsiteY80" fmla="*/ 998588 h 3088853"/>
                    <a:gd name="connsiteX81" fmla="*/ 1073148 w 4467332"/>
                    <a:gd name="connsiteY81" fmla="*/ 998588 h 3088853"/>
                    <a:gd name="connsiteX82" fmla="*/ 1073148 w 4467332"/>
                    <a:gd name="connsiteY82" fmla="*/ 1038401 h 3088853"/>
                    <a:gd name="connsiteX83" fmla="*/ 1071078 w 4467332"/>
                    <a:gd name="connsiteY83" fmla="*/ 1039596 h 3088853"/>
                    <a:gd name="connsiteX84" fmla="*/ 1667826 w 4467332"/>
                    <a:gd name="connsiteY84" fmla="*/ 1377881 h 3088853"/>
                    <a:gd name="connsiteX85" fmla="*/ 1883256 w 4467332"/>
                    <a:gd name="connsiteY85" fmla="*/ 1249222 h 3088853"/>
                    <a:gd name="connsiteX86" fmla="*/ 1886229 w 4467332"/>
                    <a:gd name="connsiteY86" fmla="*/ 1249222 h 3088853"/>
                    <a:gd name="connsiteX87" fmla="*/ 1886229 w 4467332"/>
                    <a:gd name="connsiteY87" fmla="*/ 1208510 h 3088853"/>
                    <a:gd name="connsiteX88" fmla="*/ 1828019 w 4467332"/>
                    <a:gd name="connsiteY88" fmla="*/ 1208510 h 3088853"/>
                    <a:gd name="connsiteX89" fmla="*/ 1828019 w 4467332"/>
                    <a:gd name="connsiteY89" fmla="*/ 1215301 h 3088853"/>
                    <a:gd name="connsiteX90" fmla="*/ 2754038 w 4467332"/>
                    <a:gd name="connsiteY90" fmla="*/ 766048 h 3088853"/>
                    <a:gd name="connsiteX91" fmla="*/ 2590198 w 4467332"/>
                    <a:gd name="connsiteY91" fmla="*/ 860612 h 3088853"/>
                    <a:gd name="connsiteX92" fmla="*/ 2590198 w 4467332"/>
                    <a:gd name="connsiteY92" fmla="*/ 854397 h 3088853"/>
                    <a:gd name="connsiteX93" fmla="*/ 2531987 w 4467332"/>
                    <a:gd name="connsiteY93" fmla="*/ 854397 h 3088853"/>
                    <a:gd name="connsiteX94" fmla="*/ 2531987 w 4467332"/>
                    <a:gd name="connsiteY94" fmla="*/ 894210 h 3088853"/>
                    <a:gd name="connsiteX95" fmla="*/ 2529917 w 4467332"/>
                    <a:gd name="connsiteY95" fmla="*/ 895405 h 3088853"/>
                    <a:gd name="connsiteX96" fmla="*/ 3126665 w 4467332"/>
                    <a:gd name="connsiteY96" fmla="*/ 1233689 h 3088853"/>
                    <a:gd name="connsiteX97" fmla="*/ 3342095 w 4467332"/>
                    <a:gd name="connsiteY97" fmla="*/ 1105030 h 3088853"/>
                    <a:gd name="connsiteX98" fmla="*/ 3345068 w 4467332"/>
                    <a:gd name="connsiteY98" fmla="*/ 1105030 h 3088853"/>
                    <a:gd name="connsiteX99" fmla="*/ 3345068 w 4467332"/>
                    <a:gd name="connsiteY99" fmla="*/ 1064319 h 3088853"/>
                    <a:gd name="connsiteX100" fmla="*/ 3286858 w 4467332"/>
                    <a:gd name="connsiteY100" fmla="*/ 1064319 h 3088853"/>
                    <a:gd name="connsiteX101" fmla="*/ 3286858 w 4467332"/>
                    <a:gd name="connsiteY101" fmla="*/ 1071109 h 3088853"/>
                    <a:gd name="connsiteX102" fmla="*/ 1580747 w 4467332"/>
                    <a:gd name="connsiteY102" fmla="*/ 734951 h 3088853"/>
                    <a:gd name="connsiteX103" fmla="*/ 1416907 w 4467332"/>
                    <a:gd name="connsiteY103" fmla="*/ 829515 h 3088853"/>
                    <a:gd name="connsiteX104" fmla="*/ 1416907 w 4467332"/>
                    <a:gd name="connsiteY104" fmla="*/ 823300 h 3088853"/>
                    <a:gd name="connsiteX105" fmla="*/ 1358696 w 4467332"/>
                    <a:gd name="connsiteY105" fmla="*/ 823300 h 3088853"/>
                    <a:gd name="connsiteX106" fmla="*/ 1358696 w 4467332"/>
                    <a:gd name="connsiteY106" fmla="*/ 863113 h 3088853"/>
                    <a:gd name="connsiteX107" fmla="*/ 1356626 w 4467332"/>
                    <a:gd name="connsiteY107" fmla="*/ 864308 h 3088853"/>
                    <a:gd name="connsiteX108" fmla="*/ 1953374 w 4467332"/>
                    <a:gd name="connsiteY108" fmla="*/ 1202592 h 3088853"/>
                    <a:gd name="connsiteX109" fmla="*/ 2168804 w 4467332"/>
                    <a:gd name="connsiteY109" fmla="*/ 1073933 h 3088853"/>
                    <a:gd name="connsiteX110" fmla="*/ 2171777 w 4467332"/>
                    <a:gd name="connsiteY110" fmla="*/ 1073933 h 3088853"/>
                    <a:gd name="connsiteX111" fmla="*/ 2171777 w 4467332"/>
                    <a:gd name="connsiteY111" fmla="*/ 1033222 h 3088853"/>
                    <a:gd name="connsiteX112" fmla="*/ 2113567 w 4467332"/>
                    <a:gd name="connsiteY112" fmla="*/ 1033222 h 3088853"/>
                    <a:gd name="connsiteX113" fmla="*/ 2113567 w 4467332"/>
                    <a:gd name="connsiteY113" fmla="*/ 1040012 h 3088853"/>
                    <a:gd name="connsiteX114" fmla="*/ 3027088 w 4467332"/>
                    <a:gd name="connsiteY114" fmla="*/ 597773 h 3088853"/>
                    <a:gd name="connsiteX115" fmla="*/ 2863248 w 4467332"/>
                    <a:gd name="connsiteY115" fmla="*/ 692337 h 3088853"/>
                    <a:gd name="connsiteX116" fmla="*/ 2863248 w 4467332"/>
                    <a:gd name="connsiteY116" fmla="*/ 686122 h 3088853"/>
                    <a:gd name="connsiteX117" fmla="*/ 2805038 w 4467332"/>
                    <a:gd name="connsiteY117" fmla="*/ 686122 h 3088853"/>
                    <a:gd name="connsiteX118" fmla="*/ 2805038 w 4467332"/>
                    <a:gd name="connsiteY118" fmla="*/ 725935 h 3088853"/>
                    <a:gd name="connsiteX119" fmla="*/ 2802967 w 4467332"/>
                    <a:gd name="connsiteY119" fmla="*/ 727130 h 3088853"/>
                    <a:gd name="connsiteX120" fmla="*/ 3399715 w 4467332"/>
                    <a:gd name="connsiteY120" fmla="*/ 1065414 h 3088853"/>
                    <a:gd name="connsiteX121" fmla="*/ 3615145 w 4467332"/>
                    <a:gd name="connsiteY121" fmla="*/ 936755 h 3088853"/>
                    <a:gd name="connsiteX122" fmla="*/ 3618118 w 4467332"/>
                    <a:gd name="connsiteY122" fmla="*/ 936755 h 3088853"/>
                    <a:gd name="connsiteX123" fmla="*/ 3618118 w 4467332"/>
                    <a:gd name="connsiteY123" fmla="*/ 896044 h 3088853"/>
                    <a:gd name="connsiteX124" fmla="*/ 3559908 w 4467332"/>
                    <a:gd name="connsiteY124" fmla="*/ 896044 h 3088853"/>
                    <a:gd name="connsiteX125" fmla="*/ 3559908 w 4467332"/>
                    <a:gd name="connsiteY125" fmla="*/ 902834 h 3088853"/>
                    <a:gd name="connsiteX126" fmla="*/ 1849331 w 4467332"/>
                    <a:gd name="connsiteY126" fmla="*/ 570972 h 3088853"/>
                    <a:gd name="connsiteX127" fmla="*/ 1685491 w 4467332"/>
                    <a:gd name="connsiteY127" fmla="*/ 665536 h 3088853"/>
                    <a:gd name="connsiteX128" fmla="*/ 1685491 w 4467332"/>
                    <a:gd name="connsiteY128" fmla="*/ 659321 h 3088853"/>
                    <a:gd name="connsiteX129" fmla="*/ 1627280 w 4467332"/>
                    <a:gd name="connsiteY129" fmla="*/ 659321 h 3088853"/>
                    <a:gd name="connsiteX130" fmla="*/ 1627280 w 4467332"/>
                    <a:gd name="connsiteY130" fmla="*/ 699134 h 3088853"/>
                    <a:gd name="connsiteX131" fmla="*/ 1625210 w 4467332"/>
                    <a:gd name="connsiteY131" fmla="*/ 700329 h 3088853"/>
                    <a:gd name="connsiteX132" fmla="*/ 2221958 w 4467332"/>
                    <a:gd name="connsiteY132" fmla="*/ 1038613 h 3088853"/>
                    <a:gd name="connsiteX133" fmla="*/ 2437388 w 4467332"/>
                    <a:gd name="connsiteY133" fmla="*/ 909954 h 3088853"/>
                    <a:gd name="connsiteX134" fmla="*/ 2440361 w 4467332"/>
                    <a:gd name="connsiteY134" fmla="*/ 909954 h 3088853"/>
                    <a:gd name="connsiteX135" fmla="*/ 2440361 w 4467332"/>
                    <a:gd name="connsiteY135" fmla="*/ 869243 h 3088853"/>
                    <a:gd name="connsiteX136" fmla="*/ 2382151 w 4467332"/>
                    <a:gd name="connsiteY136" fmla="*/ 869243 h 3088853"/>
                    <a:gd name="connsiteX137" fmla="*/ 2382151 w 4467332"/>
                    <a:gd name="connsiteY137" fmla="*/ 876033 h 3088853"/>
                    <a:gd name="connsiteX138" fmla="*/ 2103780 w 4467332"/>
                    <a:gd name="connsiteY138" fmla="*/ 392857 h 3088853"/>
                    <a:gd name="connsiteX139" fmla="*/ 1939940 w 4467332"/>
                    <a:gd name="connsiteY139" fmla="*/ 487421 h 3088853"/>
                    <a:gd name="connsiteX140" fmla="*/ 1939940 w 4467332"/>
                    <a:gd name="connsiteY140" fmla="*/ 481206 h 3088853"/>
                    <a:gd name="connsiteX141" fmla="*/ 1881729 w 4467332"/>
                    <a:gd name="connsiteY141" fmla="*/ 481206 h 3088853"/>
                    <a:gd name="connsiteX142" fmla="*/ 1881729 w 4467332"/>
                    <a:gd name="connsiteY142" fmla="*/ 521019 h 3088853"/>
                    <a:gd name="connsiteX143" fmla="*/ 1879659 w 4467332"/>
                    <a:gd name="connsiteY143" fmla="*/ 522214 h 3088853"/>
                    <a:gd name="connsiteX144" fmla="*/ 2476407 w 4467332"/>
                    <a:gd name="connsiteY144" fmla="*/ 860498 h 3088853"/>
                    <a:gd name="connsiteX145" fmla="*/ 2691837 w 4467332"/>
                    <a:gd name="connsiteY145" fmla="*/ 731839 h 3088853"/>
                    <a:gd name="connsiteX146" fmla="*/ 2694810 w 4467332"/>
                    <a:gd name="connsiteY146" fmla="*/ 731839 h 3088853"/>
                    <a:gd name="connsiteX147" fmla="*/ 2694810 w 4467332"/>
                    <a:gd name="connsiteY147" fmla="*/ 691128 h 3088853"/>
                    <a:gd name="connsiteX148" fmla="*/ 2636600 w 4467332"/>
                    <a:gd name="connsiteY148" fmla="*/ 691128 h 3088853"/>
                    <a:gd name="connsiteX149" fmla="*/ 2636600 w 4467332"/>
                    <a:gd name="connsiteY149" fmla="*/ 697918 h 3088853"/>
                    <a:gd name="connsiteX150" fmla="*/ 2376830 w 4467332"/>
                    <a:gd name="connsiteY150" fmla="*/ 224582 h 3088853"/>
                    <a:gd name="connsiteX151" fmla="*/ 2212990 w 4467332"/>
                    <a:gd name="connsiteY151" fmla="*/ 319146 h 3088853"/>
                    <a:gd name="connsiteX152" fmla="*/ 2212990 w 4467332"/>
                    <a:gd name="connsiteY152" fmla="*/ 312931 h 3088853"/>
                    <a:gd name="connsiteX153" fmla="*/ 2154779 w 4467332"/>
                    <a:gd name="connsiteY153" fmla="*/ 312931 h 3088853"/>
                    <a:gd name="connsiteX154" fmla="*/ 2154779 w 4467332"/>
                    <a:gd name="connsiteY154" fmla="*/ 352744 h 3088853"/>
                    <a:gd name="connsiteX155" fmla="*/ 2152709 w 4467332"/>
                    <a:gd name="connsiteY155" fmla="*/ 353939 h 3088853"/>
                    <a:gd name="connsiteX156" fmla="*/ 2749457 w 4467332"/>
                    <a:gd name="connsiteY156" fmla="*/ 692223 h 3088853"/>
                    <a:gd name="connsiteX157" fmla="*/ 2964887 w 4467332"/>
                    <a:gd name="connsiteY157" fmla="*/ 563564 h 3088853"/>
                    <a:gd name="connsiteX158" fmla="*/ 2967860 w 4467332"/>
                    <a:gd name="connsiteY158" fmla="*/ 563564 h 3088853"/>
                    <a:gd name="connsiteX159" fmla="*/ 2967860 w 4467332"/>
                    <a:gd name="connsiteY159" fmla="*/ 522853 h 3088853"/>
                    <a:gd name="connsiteX160" fmla="*/ 2909650 w 4467332"/>
                    <a:gd name="connsiteY160" fmla="*/ 522853 h 3088853"/>
                    <a:gd name="connsiteX161" fmla="*/ 2909650 w 4467332"/>
                    <a:gd name="connsiteY161" fmla="*/ 529643 h 3088853"/>
                    <a:gd name="connsiteX162" fmla="*/ 2323638 w 4467332"/>
                    <a:gd name="connsiteY162" fmla="*/ 0 h 3088853"/>
                    <a:gd name="connsiteX163" fmla="*/ 4466398 w 4467332"/>
                    <a:gd name="connsiteY163" fmla="*/ 1032649 h 3088853"/>
                    <a:gd name="connsiteX164" fmla="*/ 4467332 w 4467332"/>
                    <a:gd name="connsiteY164" fmla="*/ 1261537 h 3088853"/>
                    <a:gd name="connsiteX165" fmla="*/ 4386841 w 4467332"/>
                    <a:gd name="connsiteY165" fmla="*/ 1310751 h 3088853"/>
                    <a:gd name="connsiteX166" fmla="*/ 4386841 w 4467332"/>
                    <a:gd name="connsiteY166" fmla="*/ 1738724 h 3088853"/>
                    <a:gd name="connsiteX167" fmla="*/ 4299961 w 4467332"/>
                    <a:gd name="connsiteY167" fmla="*/ 1793202 h 3088853"/>
                    <a:gd name="connsiteX168" fmla="*/ 4299961 w 4467332"/>
                    <a:gd name="connsiteY168" fmla="*/ 1363871 h 3088853"/>
                    <a:gd name="connsiteX169" fmla="*/ 4198994 w 4467332"/>
                    <a:gd name="connsiteY169" fmla="*/ 1425604 h 3088853"/>
                    <a:gd name="connsiteX170" fmla="*/ 4198994 w 4467332"/>
                    <a:gd name="connsiteY170" fmla="*/ 1856512 h 3088853"/>
                    <a:gd name="connsiteX171" fmla="*/ 4112115 w 4467332"/>
                    <a:gd name="connsiteY171" fmla="*/ 1910990 h 3088853"/>
                    <a:gd name="connsiteX172" fmla="*/ 4112115 w 4467332"/>
                    <a:gd name="connsiteY172" fmla="*/ 1478724 h 3088853"/>
                    <a:gd name="connsiteX173" fmla="*/ 4011149 w 4467332"/>
                    <a:gd name="connsiteY173" fmla="*/ 1540455 h 3088853"/>
                    <a:gd name="connsiteX174" fmla="*/ 4011149 w 4467332"/>
                    <a:gd name="connsiteY174" fmla="*/ 1974298 h 3088853"/>
                    <a:gd name="connsiteX175" fmla="*/ 3924269 w 4467332"/>
                    <a:gd name="connsiteY175" fmla="*/ 2028775 h 3088853"/>
                    <a:gd name="connsiteX176" fmla="*/ 3924269 w 4467332"/>
                    <a:gd name="connsiteY176" fmla="*/ 1593576 h 3088853"/>
                    <a:gd name="connsiteX177" fmla="*/ 3823304 w 4467332"/>
                    <a:gd name="connsiteY177" fmla="*/ 1655308 h 3088853"/>
                    <a:gd name="connsiteX178" fmla="*/ 3823304 w 4467332"/>
                    <a:gd name="connsiteY178" fmla="*/ 2092085 h 3088853"/>
                    <a:gd name="connsiteX179" fmla="*/ 3736425 w 4467332"/>
                    <a:gd name="connsiteY179" fmla="*/ 2146562 h 3088853"/>
                    <a:gd name="connsiteX180" fmla="*/ 3736425 w 4467332"/>
                    <a:gd name="connsiteY180" fmla="*/ 1708427 h 3088853"/>
                    <a:gd name="connsiteX181" fmla="*/ 3635459 w 4467332"/>
                    <a:gd name="connsiteY181" fmla="*/ 1770161 h 3088853"/>
                    <a:gd name="connsiteX182" fmla="*/ 3635459 w 4467332"/>
                    <a:gd name="connsiteY182" fmla="*/ 2209871 h 3088853"/>
                    <a:gd name="connsiteX183" fmla="*/ 3548580 w 4467332"/>
                    <a:gd name="connsiteY183" fmla="*/ 2264348 h 3088853"/>
                    <a:gd name="connsiteX184" fmla="*/ 3548580 w 4467332"/>
                    <a:gd name="connsiteY184" fmla="*/ 1823279 h 3088853"/>
                    <a:gd name="connsiteX185" fmla="*/ 3447614 w 4467332"/>
                    <a:gd name="connsiteY185" fmla="*/ 1885012 h 3088853"/>
                    <a:gd name="connsiteX186" fmla="*/ 3447614 w 4467332"/>
                    <a:gd name="connsiteY186" fmla="*/ 2327658 h 3088853"/>
                    <a:gd name="connsiteX187" fmla="*/ 3360735 w 4467332"/>
                    <a:gd name="connsiteY187" fmla="*/ 2382135 h 3088853"/>
                    <a:gd name="connsiteX188" fmla="*/ 3360735 w 4467332"/>
                    <a:gd name="connsiteY188" fmla="*/ 1938131 h 3088853"/>
                    <a:gd name="connsiteX189" fmla="*/ 3259768 w 4467332"/>
                    <a:gd name="connsiteY189" fmla="*/ 1999864 h 3088853"/>
                    <a:gd name="connsiteX190" fmla="*/ 3259768 w 4467332"/>
                    <a:gd name="connsiteY190" fmla="*/ 2445443 h 3088853"/>
                    <a:gd name="connsiteX191" fmla="*/ 3172890 w 4467332"/>
                    <a:gd name="connsiteY191" fmla="*/ 2499921 h 3088853"/>
                    <a:gd name="connsiteX192" fmla="*/ 3172890 w 4467332"/>
                    <a:gd name="connsiteY192" fmla="*/ 2052984 h 3088853"/>
                    <a:gd name="connsiteX193" fmla="*/ 3071924 w 4467332"/>
                    <a:gd name="connsiteY193" fmla="*/ 2114716 h 3088853"/>
                    <a:gd name="connsiteX194" fmla="*/ 3071924 w 4467332"/>
                    <a:gd name="connsiteY194" fmla="*/ 2563230 h 3088853"/>
                    <a:gd name="connsiteX195" fmla="*/ 2985045 w 4467332"/>
                    <a:gd name="connsiteY195" fmla="*/ 2617706 h 3088853"/>
                    <a:gd name="connsiteX196" fmla="*/ 2985045 w 4467332"/>
                    <a:gd name="connsiteY196" fmla="*/ 2167835 h 3088853"/>
                    <a:gd name="connsiteX197" fmla="*/ 2884079 w 4467332"/>
                    <a:gd name="connsiteY197" fmla="*/ 2229567 h 3088853"/>
                    <a:gd name="connsiteX198" fmla="*/ 2884079 w 4467332"/>
                    <a:gd name="connsiteY198" fmla="*/ 2681017 h 3088853"/>
                    <a:gd name="connsiteX199" fmla="*/ 2797199 w 4467332"/>
                    <a:gd name="connsiteY199" fmla="*/ 2735494 h 3088853"/>
                    <a:gd name="connsiteX200" fmla="*/ 2797199 w 4467332"/>
                    <a:gd name="connsiteY200" fmla="*/ 2282686 h 3088853"/>
                    <a:gd name="connsiteX201" fmla="*/ 2696233 w 4467332"/>
                    <a:gd name="connsiteY201" fmla="*/ 2344419 h 3088853"/>
                    <a:gd name="connsiteX202" fmla="*/ 2696233 w 4467332"/>
                    <a:gd name="connsiteY202" fmla="*/ 2798804 h 3088853"/>
                    <a:gd name="connsiteX203" fmla="*/ 2609354 w 4467332"/>
                    <a:gd name="connsiteY203" fmla="*/ 2853280 h 3088853"/>
                    <a:gd name="connsiteX204" fmla="*/ 2609354 w 4467332"/>
                    <a:gd name="connsiteY204" fmla="*/ 2397539 h 3088853"/>
                    <a:gd name="connsiteX205" fmla="*/ 2508388 w 4467332"/>
                    <a:gd name="connsiteY205" fmla="*/ 2459271 h 3088853"/>
                    <a:gd name="connsiteX206" fmla="*/ 2508388 w 4467332"/>
                    <a:gd name="connsiteY206" fmla="*/ 2916590 h 3088853"/>
                    <a:gd name="connsiteX207" fmla="*/ 2421509 w 4467332"/>
                    <a:gd name="connsiteY207" fmla="*/ 2971067 h 3088853"/>
                    <a:gd name="connsiteX208" fmla="*/ 2421509 w 4467332"/>
                    <a:gd name="connsiteY208" fmla="*/ 2512390 h 3088853"/>
                    <a:gd name="connsiteX209" fmla="*/ 2320544 w 4467332"/>
                    <a:gd name="connsiteY209" fmla="*/ 2574123 h 3088853"/>
                    <a:gd name="connsiteX210" fmla="*/ 2320544 w 4467332"/>
                    <a:gd name="connsiteY210" fmla="*/ 3034376 h 3088853"/>
                    <a:gd name="connsiteX211" fmla="*/ 2233664 w 4467332"/>
                    <a:gd name="connsiteY211" fmla="*/ 3088853 h 3088853"/>
                    <a:gd name="connsiteX212" fmla="*/ 2233664 w 4467332"/>
                    <a:gd name="connsiteY212" fmla="*/ 2627242 h 3088853"/>
                    <a:gd name="connsiteX213" fmla="*/ 2163666 w 4467332"/>
                    <a:gd name="connsiteY213" fmla="*/ 2670041 h 3088853"/>
                    <a:gd name="connsiteX214" fmla="*/ 2107147 w 4467332"/>
                    <a:gd name="connsiteY214" fmla="*/ 2638347 h 3088853"/>
                    <a:gd name="connsiteX215" fmla="*/ 2107147 w 4467332"/>
                    <a:gd name="connsiteY215" fmla="*/ 3072129 h 3088853"/>
                    <a:gd name="connsiteX216" fmla="*/ 2020267 w 4467332"/>
                    <a:gd name="connsiteY216" fmla="*/ 3020998 h 3088853"/>
                    <a:gd name="connsiteX217" fmla="*/ 2020267 w 4467332"/>
                    <a:gd name="connsiteY217" fmla="*/ 2589626 h 3088853"/>
                    <a:gd name="connsiteX218" fmla="*/ 1929865 w 4467332"/>
                    <a:gd name="connsiteY218" fmla="*/ 2538931 h 3088853"/>
                    <a:gd name="connsiteX219" fmla="*/ 1929865 w 4467332"/>
                    <a:gd name="connsiteY219" fmla="*/ 2967795 h 3088853"/>
                    <a:gd name="connsiteX220" fmla="*/ 1842987 w 4467332"/>
                    <a:gd name="connsiteY220" fmla="*/ 2916666 h 3088853"/>
                    <a:gd name="connsiteX221" fmla="*/ 1842987 w 4467332"/>
                    <a:gd name="connsiteY221" fmla="*/ 2490209 h 3088853"/>
                    <a:gd name="connsiteX222" fmla="*/ 1752590 w 4467332"/>
                    <a:gd name="connsiteY222" fmla="*/ 2439516 h 3088853"/>
                    <a:gd name="connsiteX223" fmla="*/ 1752590 w 4467332"/>
                    <a:gd name="connsiteY223" fmla="*/ 2863466 h 3088853"/>
                    <a:gd name="connsiteX224" fmla="*/ 1665710 w 4467332"/>
                    <a:gd name="connsiteY224" fmla="*/ 2812337 h 3088853"/>
                    <a:gd name="connsiteX225" fmla="*/ 1665710 w 4467332"/>
                    <a:gd name="connsiteY225" fmla="*/ 2390795 h 3088853"/>
                    <a:gd name="connsiteX226" fmla="*/ 1575315 w 4467332"/>
                    <a:gd name="connsiteY226" fmla="*/ 2340103 h 3088853"/>
                    <a:gd name="connsiteX227" fmla="*/ 1575315 w 4467332"/>
                    <a:gd name="connsiteY227" fmla="*/ 2759135 h 3088853"/>
                    <a:gd name="connsiteX228" fmla="*/ 1488435 w 4467332"/>
                    <a:gd name="connsiteY228" fmla="*/ 2708006 h 3088853"/>
                    <a:gd name="connsiteX229" fmla="*/ 1488435 w 4467332"/>
                    <a:gd name="connsiteY229" fmla="*/ 2291381 h 3088853"/>
                    <a:gd name="connsiteX230" fmla="*/ 1398039 w 4467332"/>
                    <a:gd name="connsiteY230" fmla="*/ 2240690 h 3088853"/>
                    <a:gd name="connsiteX231" fmla="*/ 1398039 w 4467332"/>
                    <a:gd name="connsiteY231" fmla="*/ 2654807 h 3088853"/>
                    <a:gd name="connsiteX232" fmla="*/ 1311159 w 4467332"/>
                    <a:gd name="connsiteY232" fmla="*/ 2603676 h 3088853"/>
                    <a:gd name="connsiteX233" fmla="*/ 1311159 w 4467332"/>
                    <a:gd name="connsiteY233" fmla="*/ 2191968 h 3088853"/>
                    <a:gd name="connsiteX234" fmla="*/ 1220764 w 4467332"/>
                    <a:gd name="connsiteY234" fmla="*/ 2141277 h 3088853"/>
                    <a:gd name="connsiteX235" fmla="*/ 1220764 w 4467332"/>
                    <a:gd name="connsiteY235" fmla="*/ 2550477 h 3088853"/>
                    <a:gd name="connsiteX236" fmla="*/ 1133884 w 4467332"/>
                    <a:gd name="connsiteY236" fmla="*/ 2499347 h 3088853"/>
                    <a:gd name="connsiteX237" fmla="*/ 1133884 w 4467332"/>
                    <a:gd name="connsiteY237" fmla="*/ 2092556 h 3088853"/>
                    <a:gd name="connsiteX238" fmla="*/ 1043487 w 4467332"/>
                    <a:gd name="connsiteY238" fmla="*/ 2041862 h 3088853"/>
                    <a:gd name="connsiteX239" fmla="*/ 1043487 w 4467332"/>
                    <a:gd name="connsiteY239" fmla="*/ 2446148 h 3088853"/>
                    <a:gd name="connsiteX240" fmla="*/ 956609 w 4467332"/>
                    <a:gd name="connsiteY240" fmla="*/ 2395017 h 3088853"/>
                    <a:gd name="connsiteX241" fmla="*/ 956609 w 4467332"/>
                    <a:gd name="connsiteY241" fmla="*/ 1993143 h 3088853"/>
                    <a:gd name="connsiteX242" fmla="*/ 866212 w 4467332"/>
                    <a:gd name="connsiteY242" fmla="*/ 1942449 h 3088853"/>
                    <a:gd name="connsiteX243" fmla="*/ 866212 w 4467332"/>
                    <a:gd name="connsiteY243" fmla="*/ 2341818 h 3088853"/>
                    <a:gd name="connsiteX244" fmla="*/ 779334 w 4467332"/>
                    <a:gd name="connsiteY244" fmla="*/ 2290687 h 3088853"/>
                    <a:gd name="connsiteX245" fmla="*/ 779334 w 4467332"/>
                    <a:gd name="connsiteY245" fmla="*/ 1893729 h 3088853"/>
                    <a:gd name="connsiteX246" fmla="*/ 688937 w 4467332"/>
                    <a:gd name="connsiteY246" fmla="*/ 1843036 h 3088853"/>
                    <a:gd name="connsiteX247" fmla="*/ 688937 w 4467332"/>
                    <a:gd name="connsiteY247" fmla="*/ 2237488 h 3088853"/>
                    <a:gd name="connsiteX248" fmla="*/ 602057 w 4467332"/>
                    <a:gd name="connsiteY248" fmla="*/ 2186357 h 3088853"/>
                    <a:gd name="connsiteX249" fmla="*/ 602057 w 4467332"/>
                    <a:gd name="connsiteY249" fmla="*/ 1794315 h 3088853"/>
                    <a:gd name="connsiteX250" fmla="*/ 511661 w 4467332"/>
                    <a:gd name="connsiteY250" fmla="*/ 1743624 h 3088853"/>
                    <a:gd name="connsiteX251" fmla="*/ 511661 w 4467332"/>
                    <a:gd name="connsiteY251" fmla="*/ 2133158 h 3088853"/>
                    <a:gd name="connsiteX252" fmla="*/ 424782 w 4467332"/>
                    <a:gd name="connsiteY252" fmla="*/ 2082028 h 3088853"/>
                    <a:gd name="connsiteX253" fmla="*/ 424782 w 4467332"/>
                    <a:gd name="connsiteY253" fmla="*/ 1694902 h 3088853"/>
                    <a:gd name="connsiteX254" fmla="*/ 334386 w 4467332"/>
                    <a:gd name="connsiteY254" fmla="*/ 1644210 h 3088853"/>
                    <a:gd name="connsiteX255" fmla="*/ 334386 w 4467332"/>
                    <a:gd name="connsiteY255" fmla="*/ 2028829 h 3088853"/>
                    <a:gd name="connsiteX256" fmla="*/ 247507 w 4467332"/>
                    <a:gd name="connsiteY256" fmla="*/ 1977698 h 3088853"/>
                    <a:gd name="connsiteX257" fmla="*/ 247507 w 4467332"/>
                    <a:gd name="connsiteY257" fmla="*/ 1595489 h 3088853"/>
                    <a:gd name="connsiteX258" fmla="*/ 157110 w 4467332"/>
                    <a:gd name="connsiteY258" fmla="*/ 1544796 h 3088853"/>
                    <a:gd name="connsiteX259" fmla="*/ 157110 w 4467332"/>
                    <a:gd name="connsiteY259" fmla="*/ 1924498 h 3088853"/>
                    <a:gd name="connsiteX260" fmla="*/ 70231 w 4467332"/>
                    <a:gd name="connsiteY260" fmla="*/ 1873369 h 3088853"/>
                    <a:gd name="connsiteX261" fmla="*/ 70231 w 4467332"/>
                    <a:gd name="connsiteY261" fmla="*/ 1496075 h 3088853"/>
                    <a:gd name="connsiteX262" fmla="*/ 0 w 4467332"/>
                    <a:gd name="connsiteY262" fmla="*/ 1456690 h 3088853"/>
                    <a:gd name="connsiteX263" fmla="*/ 0 w 4467332"/>
                    <a:gd name="connsiteY263" fmla="*/ 1193658 h 3088853"/>
                    <a:gd name="connsiteX264" fmla="*/ 3240 w 4467332"/>
                    <a:gd name="connsiteY264" fmla="*/ 1195492 h 30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4467332" h="3088853">
                      <a:moveTo>
                        <a:pt x="1657080" y="1467201"/>
                      </a:moveTo>
                      <a:lnTo>
                        <a:pt x="1493240" y="1561765"/>
                      </a:lnTo>
                      <a:lnTo>
                        <a:pt x="1493240" y="1555550"/>
                      </a:lnTo>
                      <a:lnTo>
                        <a:pt x="1435029" y="1555550"/>
                      </a:lnTo>
                      <a:lnTo>
                        <a:pt x="1435029" y="1595362"/>
                      </a:lnTo>
                      <a:lnTo>
                        <a:pt x="1432959" y="1596557"/>
                      </a:lnTo>
                      <a:lnTo>
                        <a:pt x="2029705" y="1934841"/>
                      </a:lnTo>
                      <a:lnTo>
                        <a:pt x="2245135" y="1806182"/>
                      </a:lnTo>
                      <a:lnTo>
                        <a:pt x="2248108" y="1806182"/>
                      </a:lnTo>
                      <a:lnTo>
                        <a:pt x="2248108" y="1765471"/>
                      </a:lnTo>
                      <a:lnTo>
                        <a:pt x="2189898" y="1765471"/>
                      </a:lnTo>
                      <a:lnTo>
                        <a:pt x="2189898" y="1772262"/>
                      </a:lnTo>
                      <a:close/>
                      <a:moveTo>
                        <a:pt x="1945458" y="1283430"/>
                      </a:moveTo>
                      <a:lnTo>
                        <a:pt x="1781618" y="1377995"/>
                      </a:lnTo>
                      <a:lnTo>
                        <a:pt x="1781618" y="1371779"/>
                      </a:lnTo>
                      <a:lnTo>
                        <a:pt x="1723407" y="1371779"/>
                      </a:lnTo>
                      <a:lnTo>
                        <a:pt x="1723407" y="1411592"/>
                      </a:lnTo>
                      <a:lnTo>
                        <a:pt x="1721337" y="1412787"/>
                      </a:lnTo>
                      <a:lnTo>
                        <a:pt x="2318085" y="1751072"/>
                      </a:lnTo>
                      <a:lnTo>
                        <a:pt x="2533515" y="1622413"/>
                      </a:lnTo>
                      <a:lnTo>
                        <a:pt x="2536488" y="1622413"/>
                      </a:lnTo>
                      <a:lnTo>
                        <a:pt x="2536488" y="1581701"/>
                      </a:lnTo>
                      <a:lnTo>
                        <a:pt x="2478278" y="1581701"/>
                      </a:lnTo>
                      <a:lnTo>
                        <a:pt x="2478278" y="1588492"/>
                      </a:lnTo>
                      <a:close/>
                      <a:moveTo>
                        <a:pt x="651960" y="1244693"/>
                      </a:moveTo>
                      <a:lnTo>
                        <a:pt x="651960" y="1247206"/>
                      </a:lnTo>
                      <a:lnTo>
                        <a:pt x="656226" y="1244693"/>
                      </a:lnTo>
                      <a:close/>
                      <a:moveTo>
                        <a:pt x="4205071" y="1182907"/>
                      </a:moveTo>
                      <a:lnTo>
                        <a:pt x="2171258" y="2352295"/>
                      </a:lnTo>
                      <a:lnTo>
                        <a:pt x="26748" y="1208809"/>
                      </a:lnTo>
                      <a:lnTo>
                        <a:pt x="2172150" y="2423977"/>
                      </a:lnTo>
                      <a:close/>
                      <a:moveTo>
                        <a:pt x="2231005" y="1108142"/>
                      </a:moveTo>
                      <a:lnTo>
                        <a:pt x="2067165" y="1202706"/>
                      </a:lnTo>
                      <a:lnTo>
                        <a:pt x="2067165" y="1196491"/>
                      </a:lnTo>
                      <a:lnTo>
                        <a:pt x="2008954" y="1196491"/>
                      </a:lnTo>
                      <a:lnTo>
                        <a:pt x="2008954" y="1236304"/>
                      </a:lnTo>
                      <a:lnTo>
                        <a:pt x="2006884" y="1237499"/>
                      </a:lnTo>
                      <a:lnTo>
                        <a:pt x="2603632" y="1575783"/>
                      </a:lnTo>
                      <a:lnTo>
                        <a:pt x="2819062" y="1447124"/>
                      </a:lnTo>
                      <a:lnTo>
                        <a:pt x="2822035" y="1447124"/>
                      </a:lnTo>
                      <a:lnTo>
                        <a:pt x="2822035" y="1406413"/>
                      </a:lnTo>
                      <a:lnTo>
                        <a:pt x="2763825" y="1406413"/>
                      </a:lnTo>
                      <a:lnTo>
                        <a:pt x="2763825" y="1413203"/>
                      </a:lnTo>
                      <a:close/>
                      <a:moveTo>
                        <a:pt x="1006822" y="1094008"/>
                      </a:moveTo>
                      <a:lnTo>
                        <a:pt x="842982" y="1188573"/>
                      </a:lnTo>
                      <a:lnTo>
                        <a:pt x="842982" y="1182357"/>
                      </a:lnTo>
                      <a:lnTo>
                        <a:pt x="784771" y="1182357"/>
                      </a:lnTo>
                      <a:lnTo>
                        <a:pt x="784771" y="1222170"/>
                      </a:lnTo>
                      <a:lnTo>
                        <a:pt x="782701" y="1223365"/>
                      </a:lnTo>
                      <a:lnTo>
                        <a:pt x="1379449" y="1561650"/>
                      </a:lnTo>
                      <a:lnTo>
                        <a:pt x="1594879" y="1432991"/>
                      </a:lnTo>
                      <a:lnTo>
                        <a:pt x="1597852" y="1432991"/>
                      </a:lnTo>
                      <a:lnTo>
                        <a:pt x="1597852" y="1392279"/>
                      </a:lnTo>
                      <a:lnTo>
                        <a:pt x="1539642" y="1392279"/>
                      </a:lnTo>
                      <a:lnTo>
                        <a:pt x="1539642" y="1399070"/>
                      </a:lnTo>
                      <a:close/>
                      <a:moveTo>
                        <a:pt x="2499589" y="944163"/>
                      </a:moveTo>
                      <a:lnTo>
                        <a:pt x="2335749" y="1038727"/>
                      </a:lnTo>
                      <a:lnTo>
                        <a:pt x="2335749" y="1032512"/>
                      </a:lnTo>
                      <a:lnTo>
                        <a:pt x="2277538" y="1032512"/>
                      </a:lnTo>
                      <a:lnTo>
                        <a:pt x="2277538" y="1072325"/>
                      </a:lnTo>
                      <a:lnTo>
                        <a:pt x="2275468" y="1073520"/>
                      </a:lnTo>
                      <a:lnTo>
                        <a:pt x="2872216" y="1411804"/>
                      </a:lnTo>
                      <a:lnTo>
                        <a:pt x="3087646" y="1283145"/>
                      </a:lnTo>
                      <a:lnTo>
                        <a:pt x="3090619" y="1283145"/>
                      </a:lnTo>
                      <a:lnTo>
                        <a:pt x="3090619" y="1242434"/>
                      </a:lnTo>
                      <a:lnTo>
                        <a:pt x="3032409" y="1242434"/>
                      </a:lnTo>
                      <a:lnTo>
                        <a:pt x="3032409" y="1249224"/>
                      </a:lnTo>
                      <a:close/>
                      <a:moveTo>
                        <a:pt x="3830231" y="920843"/>
                      </a:moveTo>
                      <a:lnTo>
                        <a:pt x="3838073" y="924980"/>
                      </a:lnTo>
                      <a:lnTo>
                        <a:pt x="2011182" y="2041155"/>
                      </a:lnTo>
                      <a:lnTo>
                        <a:pt x="651960" y="1252772"/>
                      </a:lnTo>
                      <a:lnTo>
                        <a:pt x="651960" y="1318543"/>
                      </a:lnTo>
                      <a:lnTo>
                        <a:pt x="652611" y="1318543"/>
                      </a:lnTo>
                      <a:lnTo>
                        <a:pt x="650374" y="1319861"/>
                      </a:lnTo>
                      <a:lnTo>
                        <a:pt x="2014357" y="2111005"/>
                      </a:lnTo>
                      <a:lnTo>
                        <a:pt x="3841248" y="994830"/>
                      </a:lnTo>
                      <a:lnTo>
                        <a:pt x="3838865" y="993573"/>
                      </a:lnTo>
                      <a:lnTo>
                        <a:pt x="3838865" y="920843"/>
                      </a:lnTo>
                      <a:close/>
                      <a:moveTo>
                        <a:pt x="1295199" y="910239"/>
                      </a:moveTo>
                      <a:lnTo>
                        <a:pt x="1131359" y="1004804"/>
                      </a:lnTo>
                      <a:lnTo>
                        <a:pt x="1131359" y="998588"/>
                      </a:lnTo>
                      <a:lnTo>
                        <a:pt x="1073148" y="998588"/>
                      </a:lnTo>
                      <a:lnTo>
                        <a:pt x="1073148" y="1038401"/>
                      </a:lnTo>
                      <a:lnTo>
                        <a:pt x="1071078" y="1039596"/>
                      </a:lnTo>
                      <a:lnTo>
                        <a:pt x="1667826" y="1377881"/>
                      </a:lnTo>
                      <a:lnTo>
                        <a:pt x="1883256" y="1249222"/>
                      </a:lnTo>
                      <a:lnTo>
                        <a:pt x="1886229" y="1249222"/>
                      </a:lnTo>
                      <a:lnTo>
                        <a:pt x="1886229" y="1208510"/>
                      </a:lnTo>
                      <a:lnTo>
                        <a:pt x="1828019" y="1208510"/>
                      </a:lnTo>
                      <a:lnTo>
                        <a:pt x="1828019" y="1215301"/>
                      </a:lnTo>
                      <a:close/>
                      <a:moveTo>
                        <a:pt x="2754038" y="766048"/>
                      </a:moveTo>
                      <a:lnTo>
                        <a:pt x="2590198" y="860612"/>
                      </a:lnTo>
                      <a:lnTo>
                        <a:pt x="2590198" y="854397"/>
                      </a:lnTo>
                      <a:lnTo>
                        <a:pt x="2531987" y="854397"/>
                      </a:lnTo>
                      <a:lnTo>
                        <a:pt x="2531987" y="894210"/>
                      </a:lnTo>
                      <a:lnTo>
                        <a:pt x="2529917" y="895405"/>
                      </a:lnTo>
                      <a:lnTo>
                        <a:pt x="3126665" y="1233689"/>
                      </a:lnTo>
                      <a:lnTo>
                        <a:pt x="3342095" y="1105030"/>
                      </a:lnTo>
                      <a:lnTo>
                        <a:pt x="3345068" y="1105030"/>
                      </a:lnTo>
                      <a:lnTo>
                        <a:pt x="3345068" y="1064319"/>
                      </a:lnTo>
                      <a:lnTo>
                        <a:pt x="3286858" y="1064319"/>
                      </a:lnTo>
                      <a:lnTo>
                        <a:pt x="3286858" y="1071109"/>
                      </a:lnTo>
                      <a:close/>
                      <a:moveTo>
                        <a:pt x="1580747" y="734951"/>
                      </a:moveTo>
                      <a:lnTo>
                        <a:pt x="1416907" y="829515"/>
                      </a:lnTo>
                      <a:lnTo>
                        <a:pt x="1416907" y="823300"/>
                      </a:lnTo>
                      <a:lnTo>
                        <a:pt x="1358696" y="823300"/>
                      </a:lnTo>
                      <a:lnTo>
                        <a:pt x="1358696" y="863113"/>
                      </a:lnTo>
                      <a:lnTo>
                        <a:pt x="1356626" y="864308"/>
                      </a:lnTo>
                      <a:lnTo>
                        <a:pt x="1953374" y="1202592"/>
                      </a:lnTo>
                      <a:lnTo>
                        <a:pt x="2168804" y="1073933"/>
                      </a:lnTo>
                      <a:lnTo>
                        <a:pt x="2171777" y="1073933"/>
                      </a:lnTo>
                      <a:lnTo>
                        <a:pt x="2171777" y="1033222"/>
                      </a:lnTo>
                      <a:lnTo>
                        <a:pt x="2113567" y="1033222"/>
                      </a:lnTo>
                      <a:lnTo>
                        <a:pt x="2113567" y="1040012"/>
                      </a:lnTo>
                      <a:close/>
                      <a:moveTo>
                        <a:pt x="3027088" y="597773"/>
                      </a:moveTo>
                      <a:lnTo>
                        <a:pt x="2863248" y="692337"/>
                      </a:lnTo>
                      <a:lnTo>
                        <a:pt x="2863248" y="686122"/>
                      </a:lnTo>
                      <a:lnTo>
                        <a:pt x="2805038" y="686122"/>
                      </a:lnTo>
                      <a:lnTo>
                        <a:pt x="2805038" y="725935"/>
                      </a:lnTo>
                      <a:lnTo>
                        <a:pt x="2802967" y="727130"/>
                      </a:lnTo>
                      <a:lnTo>
                        <a:pt x="3399715" y="1065414"/>
                      </a:lnTo>
                      <a:lnTo>
                        <a:pt x="3615145" y="936755"/>
                      </a:lnTo>
                      <a:lnTo>
                        <a:pt x="3618118" y="936755"/>
                      </a:lnTo>
                      <a:lnTo>
                        <a:pt x="3618118" y="896044"/>
                      </a:lnTo>
                      <a:lnTo>
                        <a:pt x="3559908" y="896044"/>
                      </a:lnTo>
                      <a:lnTo>
                        <a:pt x="3559908" y="902834"/>
                      </a:lnTo>
                      <a:close/>
                      <a:moveTo>
                        <a:pt x="1849331" y="570972"/>
                      </a:moveTo>
                      <a:lnTo>
                        <a:pt x="1685491" y="665536"/>
                      </a:lnTo>
                      <a:lnTo>
                        <a:pt x="1685491" y="659321"/>
                      </a:lnTo>
                      <a:lnTo>
                        <a:pt x="1627280" y="659321"/>
                      </a:lnTo>
                      <a:lnTo>
                        <a:pt x="1627280" y="699134"/>
                      </a:lnTo>
                      <a:lnTo>
                        <a:pt x="1625210" y="700329"/>
                      </a:lnTo>
                      <a:lnTo>
                        <a:pt x="2221958" y="1038613"/>
                      </a:lnTo>
                      <a:lnTo>
                        <a:pt x="2437388" y="909954"/>
                      </a:lnTo>
                      <a:lnTo>
                        <a:pt x="2440361" y="909954"/>
                      </a:lnTo>
                      <a:lnTo>
                        <a:pt x="2440361" y="869243"/>
                      </a:lnTo>
                      <a:lnTo>
                        <a:pt x="2382151" y="869243"/>
                      </a:lnTo>
                      <a:lnTo>
                        <a:pt x="2382151" y="876033"/>
                      </a:lnTo>
                      <a:close/>
                      <a:moveTo>
                        <a:pt x="2103780" y="392857"/>
                      </a:moveTo>
                      <a:lnTo>
                        <a:pt x="1939940" y="487421"/>
                      </a:lnTo>
                      <a:lnTo>
                        <a:pt x="1939940" y="481206"/>
                      </a:lnTo>
                      <a:lnTo>
                        <a:pt x="1881729" y="481206"/>
                      </a:lnTo>
                      <a:lnTo>
                        <a:pt x="1881729" y="521019"/>
                      </a:lnTo>
                      <a:lnTo>
                        <a:pt x="1879659" y="522214"/>
                      </a:lnTo>
                      <a:lnTo>
                        <a:pt x="2476407" y="860498"/>
                      </a:lnTo>
                      <a:lnTo>
                        <a:pt x="2691837" y="731839"/>
                      </a:lnTo>
                      <a:lnTo>
                        <a:pt x="2694810" y="731839"/>
                      </a:lnTo>
                      <a:lnTo>
                        <a:pt x="2694810" y="691128"/>
                      </a:lnTo>
                      <a:lnTo>
                        <a:pt x="2636600" y="691128"/>
                      </a:lnTo>
                      <a:lnTo>
                        <a:pt x="2636600" y="697918"/>
                      </a:lnTo>
                      <a:close/>
                      <a:moveTo>
                        <a:pt x="2376830" y="224582"/>
                      </a:moveTo>
                      <a:lnTo>
                        <a:pt x="2212990" y="319146"/>
                      </a:lnTo>
                      <a:lnTo>
                        <a:pt x="2212990" y="312931"/>
                      </a:lnTo>
                      <a:lnTo>
                        <a:pt x="2154779" y="312931"/>
                      </a:lnTo>
                      <a:lnTo>
                        <a:pt x="2154779" y="352744"/>
                      </a:lnTo>
                      <a:lnTo>
                        <a:pt x="2152709" y="353939"/>
                      </a:lnTo>
                      <a:lnTo>
                        <a:pt x="2749457" y="692223"/>
                      </a:lnTo>
                      <a:lnTo>
                        <a:pt x="2964887" y="563564"/>
                      </a:lnTo>
                      <a:lnTo>
                        <a:pt x="2967860" y="563564"/>
                      </a:lnTo>
                      <a:lnTo>
                        <a:pt x="2967860" y="522853"/>
                      </a:lnTo>
                      <a:lnTo>
                        <a:pt x="2909650" y="522853"/>
                      </a:lnTo>
                      <a:lnTo>
                        <a:pt x="2909650" y="529643"/>
                      </a:lnTo>
                      <a:close/>
                      <a:moveTo>
                        <a:pt x="2323638" y="0"/>
                      </a:moveTo>
                      <a:lnTo>
                        <a:pt x="4466398" y="1032649"/>
                      </a:lnTo>
                      <a:cubicBezTo>
                        <a:pt x="4468123" y="1108945"/>
                        <a:pt x="4465606" y="1185240"/>
                        <a:pt x="4467332" y="1261537"/>
                      </a:cubicBezTo>
                      <a:lnTo>
                        <a:pt x="4386841" y="1310751"/>
                      </a:lnTo>
                      <a:lnTo>
                        <a:pt x="4386841" y="1738724"/>
                      </a:lnTo>
                      <a:lnTo>
                        <a:pt x="4299961" y="1793202"/>
                      </a:lnTo>
                      <a:lnTo>
                        <a:pt x="4299961" y="1363871"/>
                      </a:lnTo>
                      <a:lnTo>
                        <a:pt x="4198994" y="1425604"/>
                      </a:lnTo>
                      <a:lnTo>
                        <a:pt x="4198994" y="1856512"/>
                      </a:lnTo>
                      <a:lnTo>
                        <a:pt x="4112115" y="1910990"/>
                      </a:lnTo>
                      <a:lnTo>
                        <a:pt x="4112115" y="1478724"/>
                      </a:lnTo>
                      <a:lnTo>
                        <a:pt x="4011149" y="1540455"/>
                      </a:lnTo>
                      <a:lnTo>
                        <a:pt x="4011149" y="1974298"/>
                      </a:lnTo>
                      <a:lnTo>
                        <a:pt x="3924269" y="2028775"/>
                      </a:lnTo>
                      <a:lnTo>
                        <a:pt x="3924269" y="1593576"/>
                      </a:lnTo>
                      <a:lnTo>
                        <a:pt x="3823304" y="1655308"/>
                      </a:lnTo>
                      <a:lnTo>
                        <a:pt x="3823304" y="2092085"/>
                      </a:lnTo>
                      <a:lnTo>
                        <a:pt x="3736425" y="2146562"/>
                      </a:lnTo>
                      <a:lnTo>
                        <a:pt x="3736425" y="1708427"/>
                      </a:lnTo>
                      <a:lnTo>
                        <a:pt x="3635459" y="1770161"/>
                      </a:lnTo>
                      <a:lnTo>
                        <a:pt x="3635459" y="2209871"/>
                      </a:lnTo>
                      <a:lnTo>
                        <a:pt x="3548580" y="2264348"/>
                      </a:lnTo>
                      <a:lnTo>
                        <a:pt x="3548580" y="1823279"/>
                      </a:lnTo>
                      <a:lnTo>
                        <a:pt x="3447614" y="1885012"/>
                      </a:lnTo>
                      <a:lnTo>
                        <a:pt x="3447614" y="2327658"/>
                      </a:lnTo>
                      <a:lnTo>
                        <a:pt x="3360735" y="2382135"/>
                      </a:lnTo>
                      <a:lnTo>
                        <a:pt x="3360735" y="1938131"/>
                      </a:lnTo>
                      <a:lnTo>
                        <a:pt x="3259768" y="1999864"/>
                      </a:lnTo>
                      <a:lnTo>
                        <a:pt x="3259768" y="2445443"/>
                      </a:lnTo>
                      <a:lnTo>
                        <a:pt x="3172890" y="2499921"/>
                      </a:lnTo>
                      <a:lnTo>
                        <a:pt x="3172890" y="2052984"/>
                      </a:lnTo>
                      <a:lnTo>
                        <a:pt x="3071924" y="2114716"/>
                      </a:lnTo>
                      <a:lnTo>
                        <a:pt x="3071924" y="2563230"/>
                      </a:lnTo>
                      <a:lnTo>
                        <a:pt x="2985045" y="2617706"/>
                      </a:lnTo>
                      <a:lnTo>
                        <a:pt x="2985045" y="2167835"/>
                      </a:lnTo>
                      <a:lnTo>
                        <a:pt x="2884079" y="2229567"/>
                      </a:lnTo>
                      <a:lnTo>
                        <a:pt x="2884079" y="2681017"/>
                      </a:lnTo>
                      <a:lnTo>
                        <a:pt x="2797199" y="2735494"/>
                      </a:lnTo>
                      <a:lnTo>
                        <a:pt x="2797199" y="2282686"/>
                      </a:lnTo>
                      <a:lnTo>
                        <a:pt x="2696233" y="2344419"/>
                      </a:lnTo>
                      <a:lnTo>
                        <a:pt x="2696233" y="2798804"/>
                      </a:lnTo>
                      <a:lnTo>
                        <a:pt x="2609354" y="2853280"/>
                      </a:lnTo>
                      <a:lnTo>
                        <a:pt x="2609354" y="2397539"/>
                      </a:lnTo>
                      <a:lnTo>
                        <a:pt x="2508388" y="2459271"/>
                      </a:lnTo>
                      <a:lnTo>
                        <a:pt x="2508388" y="2916590"/>
                      </a:lnTo>
                      <a:lnTo>
                        <a:pt x="2421509" y="2971067"/>
                      </a:lnTo>
                      <a:lnTo>
                        <a:pt x="2421509" y="2512390"/>
                      </a:lnTo>
                      <a:lnTo>
                        <a:pt x="2320544" y="2574123"/>
                      </a:lnTo>
                      <a:lnTo>
                        <a:pt x="2320544" y="3034376"/>
                      </a:lnTo>
                      <a:lnTo>
                        <a:pt x="2233664" y="3088853"/>
                      </a:lnTo>
                      <a:lnTo>
                        <a:pt x="2233664" y="2627242"/>
                      </a:lnTo>
                      <a:lnTo>
                        <a:pt x="2163666" y="2670041"/>
                      </a:lnTo>
                      <a:lnTo>
                        <a:pt x="2107147" y="2638347"/>
                      </a:lnTo>
                      <a:lnTo>
                        <a:pt x="2107147" y="3072129"/>
                      </a:lnTo>
                      <a:lnTo>
                        <a:pt x="2020267" y="3020998"/>
                      </a:lnTo>
                      <a:lnTo>
                        <a:pt x="2020267" y="2589626"/>
                      </a:lnTo>
                      <a:lnTo>
                        <a:pt x="1929865" y="2538931"/>
                      </a:lnTo>
                      <a:lnTo>
                        <a:pt x="1929865" y="2967795"/>
                      </a:lnTo>
                      <a:lnTo>
                        <a:pt x="1842987" y="2916666"/>
                      </a:lnTo>
                      <a:lnTo>
                        <a:pt x="1842987" y="2490209"/>
                      </a:lnTo>
                      <a:lnTo>
                        <a:pt x="1752590" y="2439516"/>
                      </a:lnTo>
                      <a:lnTo>
                        <a:pt x="1752590" y="2863466"/>
                      </a:lnTo>
                      <a:lnTo>
                        <a:pt x="1665710" y="2812337"/>
                      </a:lnTo>
                      <a:lnTo>
                        <a:pt x="1665710" y="2390795"/>
                      </a:lnTo>
                      <a:lnTo>
                        <a:pt x="1575315" y="2340103"/>
                      </a:lnTo>
                      <a:lnTo>
                        <a:pt x="1575315" y="2759135"/>
                      </a:lnTo>
                      <a:lnTo>
                        <a:pt x="1488435" y="2708006"/>
                      </a:lnTo>
                      <a:lnTo>
                        <a:pt x="1488435" y="2291381"/>
                      </a:lnTo>
                      <a:lnTo>
                        <a:pt x="1398039" y="2240690"/>
                      </a:lnTo>
                      <a:lnTo>
                        <a:pt x="1398039" y="2654807"/>
                      </a:lnTo>
                      <a:lnTo>
                        <a:pt x="1311159" y="2603676"/>
                      </a:lnTo>
                      <a:lnTo>
                        <a:pt x="1311159" y="2191968"/>
                      </a:lnTo>
                      <a:lnTo>
                        <a:pt x="1220764" y="2141277"/>
                      </a:lnTo>
                      <a:lnTo>
                        <a:pt x="1220764" y="2550477"/>
                      </a:lnTo>
                      <a:lnTo>
                        <a:pt x="1133884" y="2499347"/>
                      </a:lnTo>
                      <a:lnTo>
                        <a:pt x="1133884" y="2092556"/>
                      </a:lnTo>
                      <a:lnTo>
                        <a:pt x="1043487" y="2041862"/>
                      </a:lnTo>
                      <a:lnTo>
                        <a:pt x="1043487" y="2446148"/>
                      </a:lnTo>
                      <a:lnTo>
                        <a:pt x="956609" y="2395017"/>
                      </a:lnTo>
                      <a:lnTo>
                        <a:pt x="956609" y="1993143"/>
                      </a:lnTo>
                      <a:lnTo>
                        <a:pt x="866212" y="1942449"/>
                      </a:lnTo>
                      <a:lnTo>
                        <a:pt x="866212" y="2341818"/>
                      </a:lnTo>
                      <a:lnTo>
                        <a:pt x="779334" y="2290687"/>
                      </a:lnTo>
                      <a:lnTo>
                        <a:pt x="779334" y="1893729"/>
                      </a:lnTo>
                      <a:lnTo>
                        <a:pt x="688937" y="1843036"/>
                      </a:lnTo>
                      <a:lnTo>
                        <a:pt x="688937" y="2237488"/>
                      </a:lnTo>
                      <a:lnTo>
                        <a:pt x="602057" y="2186357"/>
                      </a:lnTo>
                      <a:lnTo>
                        <a:pt x="602057" y="1794315"/>
                      </a:lnTo>
                      <a:lnTo>
                        <a:pt x="511661" y="1743624"/>
                      </a:lnTo>
                      <a:lnTo>
                        <a:pt x="511661" y="2133158"/>
                      </a:lnTo>
                      <a:lnTo>
                        <a:pt x="424782" y="2082028"/>
                      </a:lnTo>
                      <a:lnTo>
                        <a:pt x="424782" y="1694902"/>
                      </a:lnTo>
                      <a:lnTo>
                        <a:pt x="334386" y="1644210"/>
                      </a:lnTo>
                      <a:lnTo>
                        <a:pt x="334386" y="2028829"/>
                      </a:lnTo>
                      <a:lnTo>
                        <a:pt x="247507" y="1977698"/>
                      </a:lnTo>
                      <a:lnTo>
                        <a:pt x="247507" y="1595489"/>
                      </a:lnTo>
                      <a:lnTo>
                        <a:pt x="157110" y="1544796"/>
                      </a:lnTo>
                      <a:lnTo>
                        <a:pt x="157110" y="1924498"/>
                      </a:lnTo>
                      <a:lnTo>
                        <a:pt x="70231" y="1873369"/>
                      </a:lnTo>
                      <a:lnTo>
                        <a:pt x="70231" y="1496075"/>
                      </a:lnTo>
                      <a:lnTo>
                        <a:pt x="0" y="1456690"/>
                      </a:lnTo>
                      <a:lnTo>
                        <a:pt x="0" y="1193658"/>
                      </a:lnTo>
                      <a:lnTo>
                        <a:pt x="3240" y="1195492"/>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26" name="Freeform 225"/>
                <p:cNvSpPr/>
                <p:nvPr/>
              </p:nvSpPr>
              <p:spPr bwMode="auto">
                <a:xfrm>
                  <a:off x="3043511" y="3884139"/>
                  <a:ext cx="814137" cy="467640"/>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27" name="Freeform 226"/>
                <p:cNvSpPr/>
                <p:nvPr/>
              </p:nvSpPr>
              <p:spPr bwMode="auto">
                <a:xfrm>
                  <a:off x="2393251" y="3510948"/>
                  <a:ext cx="814139" cy="467642"/>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28" name="Freeform 227"/>
                <p:cNvSpPr/>
                <p:nvPr/>
              </p:nvSpPr>
              <p:spPr bwMode="auto">
                <a:xfrm>
                  <a:off x="3331887" y="3700370"/>
                  <a:ext cx="814139" cy="467642"/>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29" name="Freeform 228"/>
                <p:cNvSpPr/>
                <p:nvPr/>
              </p:nvSpPr>
              <p:spPr bwMode="auto">
                <a:xfrm>
                  <a:off x="2681628" y="3327179"/>
                  <a:ext cx="814139" cy="467642"/>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0" name="Freeform 229"/>
                <p:cNvSpPr/>
                <p:nvPr/>
              </p:nvSpPr>
              <p:spPr bwMode="auto">
                <a:xfrm>
                  <a:off x="3617434" y="3525082"/>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1" name="Freeform 230"/>
                <p:cNvSpPr/>
                <p:nvPr/>
              </p:nvSpPr>
              <p:spPr bwMode="auto">
                <a:xfrm>
                  <a:off x="2967176" y="3151891"/>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2" name="Freeform 231"/>
                <p:cNvSpPr/>
                <p:nvPr/>
              </p:nvSpPr>
              <p:spPr bwMode="auto">
                <a:xfrm>
                  <a:off x="3886018" y="3361103"/>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3" name="Freeform 232"/>
                <p:cNvSpPr/>
                <p:nvPr/>
              </p:nvSpPr>
              <p:spPr bwMode="auto">
                <a:xfrm>
                  <a:off x="3235760" y="2987912"/>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4" name="Freeform 233"/>
                <p:cNvSpPr/>
                <p:nvPr/>
              </p:nvSpPr>
              <p:spPr bwMode="auto">
                <a:xfrm>
                  <a:off x="4140467" y="3182988"/>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5" name="Freeform 234"/>
                <p:cNvSpPr/>
                <p:nvPr/>
              </p:nvSpPr>
              <p:spPr bwMode="auto">
                <a:xfrm>
                  <a:off x="3490209" y="2809797"/>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6" name="Freeform 235"/>
                <p:cNvSpPr/>
                <p:nvPr/>
              </p:nvSpPr>
              <p:spPr bwMode="auto">
                <a:xfrm>
                  <a:off x="4413517" y="3014713"/>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37" name="Freeform 236"/>
                <p:cNvSpPr/>
                <p:nvPr/>
              </p:nvSpPr>
              <p:spPr bwMode="auto">
                <a:xfrm>
                  <a:off x="3763259" y="2641522"/>
                  <a:ext cx="814139" cy="467641"/>
                </a:xfrm>
                <a:custGeom>
                  <a:avLst/>
                  <a:gdLst>
                    <a:gd name="connsiteX0" fmla="*/ 251690 w 914286"/>
                    <a:gd name="connsiteY0" fmla="*/ 0 h 525163"/>
                    <a:gd name="connsiteX1" fmla="*/ 914286 w 914286"/>
                    <a:gd name="connsiteY1" fmla="*/ 379362 h 525163"/>
                    <a:gd name="connsiteX2" fmla="*/ 670153 w 914286"/>
                    <a:gd name="connsiteY2" fmla="*/ 525163 h 525163"/>
                    <a:gd name="connsiteX3" fmla="*/ 0 w 914286"/>
                    <a:gd name="connsiteY3" fmla="*/ 145268 h 525163"/>
                  </a:gdLst>
                  <a:ahLst/>
                  <a:cxnLst>
                    <a:cxn ang="0">
                      <a:pos x="connsiteX0" y="connsiteY0"/>
                    </a:cxn>
                    <a:cxn ang="0">
                      <a:pos x="connsiteX1" y="connsiteY1"/>
                    </a:cxn>
                    <a:cxn ang="0">
                      <a:pos x="connsiteX2" y="connsiteY2"/>
                    </a:cxn>
                    <a:cxn ang="0">
                      <a:pos x="connsiteX3" y="connsiteY3"/>
                    </a:cxn>
                  </a:cxnLst>
                  <a:rect l="l" t="t" r="r" b="b"/>
                  <a:pathLst>
                    <a:path w="914286" h="525163">
                      <a:moveTo>
                        <a:pt x="251690" y="0"/>
                      </a:moveTo>
                      <a:lnTo>
                        <a:pt x="914286" y="379362"/>
                      </a:lnTo>
                      <a:lnTo>
                        <a:pt x="670153" y="525163"/>
                      </a:lnTo>
                      <a:lnTo>
                        <a:pt x="0" y="145268"/>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grpSp>
          <p:sp>
            <p:nvSpPr>
              <p:cNvPr id="223" name="Freeform 222"/>
              <p:cNvSpPr/>
              <p:nvPr/>
            </p:nvSpPr>
            <p:spPr bwMode="auto">
              <a:xfrm>
                <a:off x="986829" y="2655755"/>
                <a:ext cx="4467332" cy="2089684"/>
              </a:xfrm>
              <a:custGeom>
                <a:avLst/>
                <a:gdLst>
                  <a:gd name="connsiteX0" fmla="*/ 4396927 w 4467332"/>
                  <a:gd name="connsiteY0" fmla="*/ 0 h 2089684"/>
                  <a:gd name="connsiteX1" fmla="*/ 4466398 w 4467332"/>
                  <a:gd name="connsiteY1" fmla="*/ 33480 h 2089684"/>
                  <a:gd name="connsiteX2" fmla="*/ 4467332 w 4467332"/>
                  <a:gd name="connsiteY2" fmla="*/ 262368 h 2089684"/>
                  <a:gd name="connsiteX3" fmla="*/ 4386841 w 4467332"/>
                  <a:gd name="connsiteY3" fmla="*/ 311582 h 2089684"/>
                  <a:gd name="connsiteX4" fmla="*/ 4386841 w 4467332"/>
                  <a:gd name="connsiteY4" fmla="*/ 739555 h 2089684"/>
                  <a:gd name="connsiteX5" fmla="*/ 4299961 w 4467332"/>
                  <a:gd name="connsiteY5" fmla="*/ 794033 h 2089684"/>
                  <a:gd name="connsiteX6" fmla="*/ 4299961 w 4467332"/>
                  <a:gd name="connsiteY6" fmla="*/ 364702 h 2089684"/>
                  <a:gd name="connsiteX7" fmla="*/ 4198994 w 4467332"/>
                  <a:gd name="connsiteY7" fmla="*/ 426435 h 2089684"/>
                  <a:gd name="connsiteX8" fmla="*/ 4198994 w 4467332"/>
                  <a:gd name="connsiteY8" fmla="*/ 857343 h 2089684"/>
                  <a:gd name="connsiteX9" fmla="*/ 4112115 w 4467332"/>
                  <a:gd name="connsiteY9" fmla="*/ 911821 h 2089684"/>
                  <a:gd name="connsiteX10" fmla="*/ 4112115 w 4467332"/>
                  <a:gd name="connsiteY10" fmla="*/ 479555 h 2089684"/>
                  <a:gd name="connsiteX11" fmla="*/ 4011149 w 4467332"/>
                  <a:gd name="connsiteY11" fmla="*/ 541286 h 2089684"/>
                  <a:gd name="connsiteX12" fmla="*/ 4011149 w 4467332"/>
                  <a:gd name="connsiteY12" fmla="*/ 975129 h 2089684"/>
                  <a:gd name="connsiteX13" fmla="*/ 3924269 w 4467332"/>
                  <a:gd name="connsiteY13" fmla="*/ 1029606 h 2089684"/>
                  <a:gd name="connsiteX14" fmla="*/ 3924269 w 4467332"/>
                  <a:gd name="connsiteY14" fmla="*/ 594407 h 2089684"/>
                  <a:gd name="connsiteX15" fmla="*/ 3823304 w 4467332"/>
                  <a:gd name="connsiteY15" fmla="*/ 656139 h 2089684"/>
                  <a:gd name="connsiteX16" fmla="*/ 3823304 w 4467332"/>
                  <a:gd name="connsiteY16" fmla="*/ 1092916 h 2089684"/>
                  <a:gd name="connsiteX17" fmla="*/ 3736425 w 4467332"/>
                  <a:gd name="connsiteY17" fmla="*/ 1147393 h 2089684"/>
                  <a:gd name="connsiteX18" fmla="*/ 3736425 w 4467332"/>
                  <a:gd name="connsiteY18" fmla="*/ 709258 h 2089684"/>
                  <a:gd name="connsiteX19" fmla="*/ 3635459 w 4467332"/>
                  <a:gd name="connsiteY19" fmla="*/ 770992 h 2089684"/>
                  <a:gd name="connsiteX20" fmla="*/ 3635459 w 4467332"/>
                  <a:gd name="connsiteY20" fmla="*/ 1210702 h 2089684"/>
                  <a:gd name="connsiteX21" fmla="*/ 3548580 w 4467332"/>
                  <a:gd name="connsiteY21" fmla="*/ 1265179 h 2089684"/>
                  <a:gd name="connsiteX22" fmla="*/ 3548580 w 4467332"/>
                  <a:gd name="connsiteY22" fmla="*/ 824110 h 2089684"/>
                  <a:gd name="connsiteX23" fmla="*/ 3447614 w 4467332"/>
                  <a:gd name="connsiteY23" fmla="*/ 885843 h 2089684"/>
                  <a:gd name="connsiteX24" fmla="*/ 3447614 w 4467332"/>
                  <a:gd name="connsiteY24" fmla="*/ 1328489 h 2089684"/>
                  <a:gd name="connsiteX25" fmla="*/ 3360735 w 4467332"/>
                  <a:gd name="connsiteY25" fmla="*/ 1382966 h 2089684"/>
                  <a:gd name="connsiteX26" fmla="*/ 3360735 w 4467332"/>
                  <a:gd name="connsiteY26" fmla="*/ 938962 h 2089684"/>
                  <a:gd name="connsiteX27" fmla="*/ 3259768 w 4467332"/>
                  <a:gd name="connsiteY27" fmla="*/ 1000695 h 2089684"/>
                  <a:gd name="connsiteX28" fmla="*/ 3259768 w 4467332"/>
                  <a:gd name="connsiteY28" fmla="*/ 1446274 h 2089684"/>
                  <a:gd name="connsiteX29" fmla="*/ 3172890 w 4467332"/>
                  <a:gd name="connsiteY29" fmla="*/ 1500752 h 2089684"/>
                  <a:gd name="connsiteX30" fmla="*/ 3172890 w 4467332"/>
                  <a:gd name="connsiteY30" fmla="*/ 1053815 h 2089684"/>
                  <a:gd name="connsiteX31" fmla="*/ 3071924 w 4467332"/>
                  <a:gd name="connsiteY31" fmla="*/ 1115547 h 2089684"/>
                  <a:gd name="connsiteX32" fmla="*/ 3071924 w 4467332"/>
                  <a:gd name="connsiteY32" fmla="*/ 1564061 h 2089684"/>
                  <a:gd name="connsiteX33" fmla="*/ 2985045 w 4467332"/>
                  <a:gd name="connsiteY33" fmla="*/ 1618537 h 2089684"/>
                  <a:gd name="connsiteX34" fmla="*/ 2985045 w 4467332"/>
                  <a:gd name="connsiteY34" fmla="*/ 1168666 h 2089684"/>
                  <a:gd name="connsiteX35" fmla="*/ 2884079 w 4467332"/>
                  <a:gd name="connsiteY35" fmla="*/ 1230398 h 2089684"/>
                  <a:gd name="connsiteX36" fmla="*/ 2884079 w 4467332"/>
                  <a:gd name="connsiteY36" fmla="*/ 1681848 h 2089684"/>
                  <a:gd name="connsiteX37" fmla="*/ 2797199 w 4467332"/>
                  <a:gd name="connsiteY37" fmla="*/ 1736325 h 2089684"/>
                  <a:gd name="connsiteX38" fmla="*/ 2797199 w 4467332"/>
                  <a:gd name="connsiteY38" fmla="*/ 1283517 h 2089684"/>
                  <a:gd name="connsiteX39" fmla="*/ 2696233 w 4467332"/>
                  <a:gd name="connsiteY39" fmla="*/ 1345250 h 2089684"/>
                  <a:gd name="connsiteX40" fmla="*/ 2696233 w 4467332"/>
                  <a:gd name="connsiteY40" fmla="*/ 1799635 h 2089684"/>
                  <a:gd name="connsiteX41" fmla="*/ 2609354 w 4467332"/>
                  <a:gd name="connsiteY41" fmla="*/ 1854111 h 2089684"/>
                  <a:gd name="connsiteX42" fmla="*/ 2609354 w 4467332"/>
                  <a:gd name="connsiteY42" fmla="*/ 1398370 h 2089684"/>
                  <a:gd name="connsiteX43" fmla="*/ 2508388 w 4467332"/>
                  <a:gd name="connsiteY43" fmla="*/ 1460102 h 2089684"/>
                  <a:gd name="connsiteX44" fmla="*/ 2508388 w 4467332"/>
                  <a:gd name="connsiteY44" fmla="*/ 1917421 h 2089684"/>
                  <a:gd name="connsiteX45" fmla="*/ 2421509 w 4467332"/>
                  <a:gd name="connsiteY45" fmla="*/ 1971898 h 2089684"/>
                  <a:gd name="connsiteX46" fmla="*/ 2421509 w 4467332"/>
                  <a:gd name="connsiteY46" fmla="*/ 1513221 h 2089684"/>
                  <a:gd name="connsiteX47" fmla="*/ 2320544 w 4467332"/>
                  <a:gd name="connsiteY47" fmla="*/ 1574954 h 2089684"/>
                  <a:gd name="connsiteX48" fmla="*/ 2320544 w 4467332"/>
                  <a:gd name="connsiteY48" fmla="*/ 2035207 h 2089684"/>
                  <a:gd name="connsiteX49" fmla="*/ 2233664 w 4467332"/>
                  <a:gd name="connsiteY49" fmla="*/ 2089684 h 2089684"/>
                  <a:gd name="connsiteX50" fmla="*/ 2233664 w 4467332"/>
                  <a:gd name="connsiteY50" fmla="*/ 1628073 h 2089684"/>
                  <a:gd name="connsiteX51" fmla="*/ 2163666 w 4467332"/>
                  <a:gd name="connsiteY51" fmla="*/ 1670872 h 2089684"/>
                  <a:gd name="connsiteX52" fmla="*/ 2107147 w 4467332"/>
                  <a:gd name="connsiteY52" fmla="*/ 1639178 h 2089684"/>
                  <a:gd name="connsiteX53" fmla="*/ 2107147 w 4467332"/>
                  <a:gd name="connsiteY53" fmla="*/ 2072960 h 2089684"/>
                  <a:gd name="connsiteX54" fmla="*/ 2020267 w 4467332"/>
                  <a:gd name="connsiteY54" fmla="*/ 2021829 h 2089684"/>
                  <a:gd name="connsiteX55" fmla="*/ 2020267 w 4467332"/>
                  <a:gd name="connsiteY55" fmla="*/ 1590457 h 2089684"/>
                  <a:gd name="connsiteX56" fmla="*/ 1929865 w 4467332"/>
                  <a:gd name="connsiteY56" fmla="*/ 1539762 h 2089684"/>
                  <a:gd name="connsiteX57" fmla="*/ 1929865 w 4467332"/>
                  <a:gd name="connsiteY57" fmla="*/ 1968626 h 2089684"/>
                  <a:gd name="connsiteX58" fmla="*/ 1842987 w 4467332"/>
                  <a:gd name="connsiteY58" fmla="*/ 1917497 h 2089684"/>
                  <a:gd name="connsiteX59" fmla="*/ 1842987 w 4467332"/>
                  <a:gd name="connsiteY59" fmla="*/ 1491040 h 2089684"/>
                  <a:gd name="connsiteX60" fmla="*/ 1752590 w 4467332"/>
                  <a:gd name="connsiteY60" fmla="*/ 1440347 h 2089684"/>
                  <a:gd name="connsiteX61" fmla="*/ 1752590 w 4467332"/>
                  <a:gd name="connsiteY61" fmla="*/ 1864297 h 2089684"/>
                  <a:gd name="connsiteX62" fmla="*/ 1665710 w 4467332"/>
                  <a:gd name="connsiteY62" fmla="*/ 1813168 h 2089684"/>
                  <a:gd name="connsiteX63" fmla="*/ 1665710 w 4467332"/>
                  <a:gd name="connsiteY63" fmla="*/ 1391626 h 2089684"/>
                  <a:gd name="connsiteX64" fmla="*/ 1575315 w 4467332"/>
                  <a:gd name="connsiteY64" fmla="*/ 1340934 h 2089684"/>
                  <a:gd name="connsiteX65" fmla="*/ 1575315 w 4467332"/>
                  <a:gd name="connsiteY65" fmla="*/ 1759966 h 2089684"/>
                  <a:gd name="connsiteX66" fmla="*/ 1488435 w 4467332"/>
                  <a:gd name="connsiteY66" fmla="*/ 1708837 h 2089684"/>
                  <a:gd name="connsiteX67" fmla="*/ 1488435 w 4467332"/>
                  <a:gd name="connsiteY67" fmla="*/ 1292212 h 2089684"/>
                  <a:gd name="connsiteX68" fmla="*/ 1398039 w 4467332"/>
                  <a:gd name="connsiteY68" fmla="*/ 1241521 h 2089684"/>
                  <a:gd name="connsiteX69" fmla="*/ 1398039 w 4467332"/>
                  <a:gd name="connsiteY69" fmla="*/ 1655638 h 2089684"/>
                  <a:gd name="connsiteX70" fmla="*/ 1311159 w 4467332"/>
                  <a:gd name="connsiteY70" fmla="*/ 1604507 h 2089684"/>
                  <a:gd name="connsiteX71" fmla="*/ 1311159 w 4467332"/>
                  <a:gd name="connsiteY71" fmla="*/ 1192799 h 2089684"/>
                  <a:gd name="connsiteX72" fmla="*/ 1220764 w 4467332"/>
                  <a:gd name="connsiteY72" fmla="*/ 1142108 h 2089684"/>
                  <a:gd name="connsiteX73" fmla="*/ 1220764 w 4467332"/>
                  <a:gd name="connsiteY73" fmla="*/ 1551308 h 2089684"/>
                  <a:gd name="connsiteX74" fmla="*/ 1133884 w 4467332"/>
                  <a:gd name="connsiteY74" fmla="*/ 1500178 h 2089684"/>
                  <a:gd name="connsiteX75" fmla="*/ 1133884 w 4467332"/>
                  <a:gd name="connsiteY75" fmla="*/ 1093387 h 2089684"/>
                  <a:gd name="connsiteX76" fmla="*/ 1043487 w 4467332"/>
                  <a:gd name="connsiteY76" fmla="*/ 1042693 h 2089684"/>
                  <a:gd name="connsiteX77" fmla="*/ 1043487 w 4467332"/>
                  <a:gd name="connsiteY77" fmla="*/ 1446979 h 2089684"/>
                  <a:gd name="connsiteX78" fmla="*/ 956609 w 4467332"/>
                  <a:gd name="connsiteY78" fmla="*/ 1395848 h 2089684"/>
                  <a:gd name="connsiteX79" fmla="*/ 956609 w 4467332"/>
                  <a:gd name="connsiteY79" fmla="*/ 993974 h 2089684"/>
                  <a:gd name="connsiteX80" fmla="*/ 866212 w 4467332"/>
                  <a:gd name="connsiteY80" fmla="*/ 943280 h 2089684"/>
                  <a:gd name="connsiteX81" fmla="*/ 866212 w 4467332"/>
                  <a:gd name="connsiteY81" fmla="*/ 1342649 h 2089684"/>
                  <a:gd name="connsiteX82" fmla="*/ 779334 w 4467332"/>
                  <a:gd name="connsiteY82" fmla="*/ 1291518 h 2089684"/>
                  <a:gd name="connsiteX83" fmla="*/ 779334 w 4467332"/>
                  <a:gd name="connsiteY83" fmla="*/ 894560 h 2089684"/>
                  <a:gd name="connsiteX84" fmla="*/ 688937 w 4467332"/>
                  <a:gd name="connsiteY84" fmla="*/ 843867 h 2089684"/>
                  <a:gd name="connsiteX85" fmla="*/ 688937 w 4467332"/>
                  <a:gd name="connsiteY85" fmla="*/ 1238319 h 2089684"/>
                  <a:gd name="connsiteX86" fmla="*/ 602057 w 4467332"/>
                  <a:gd name="connsiteY86" fmla="*/ 1187188 h 2089684"/>
                  <a:gd name="connsiteX87" fmla="*/ 602057 w 4467332"/>
                  <a:gd name="connsiteY87" fmla="*/ 795146 h 2089684"/>
                  <a:gd name="connsiteX88" fmla="*/ 511661 w 4467332"/>
                  <a:gd name="connsiteY88" fmla="*/ 744455 h 2089684"/>
                  <a:gd name="connsiteX89" fmla="*/ 511661 w 4467332"/>
                  <a:gd name="connsiteY89" fmla="*/ 1133989 h 2089684"/>
                  <a:gd name="connsiteX90" fmla="*/ 424782 w 4467332"/>
                  <a:gd name="connsiteY90" fmla="*/ 1082859 h 2089684"/>
                  <a:gd name="connsiteX91" fmla="*/ 424782 w 4467332"/>
                  <a:gd name="connsiteY91" fmla="*/ 695733 h 2089684"/>
                  <a:gd name="connsiteX92" fmla="*/ 334386 w 4467332"/>
                  <a:gd name="connsiteY92" fmla="*/ 645041 h 2089684"/>
                  <a:gd name="connsiteX93" fmla="*/ 334386 w 4467332"/>
                  <a:gd name="connsiteY93" fmla="*/ 1029660 h 2089684"/>
                  <a:gd name="connsiteX94" fmla="*/ 247507 w 4467332"/>
                  <a:gd name="connsiteY94" fmla="*/ 978529 h 2089684"/>
                  <a:gd name="connsiteX95" fmla="*/ 247507 w 4467332"/>
                  <a:gd name="connsiteY95" fmla="*/ 596320 h 2089684"/>
                  <a:gd name="connsiteX96" fmla="*/ 157110 w 4467332"/>
                  <a:gd name="connsiteY96" fmla="*/ 545627 h 2089684"/>
                  <a:gd name="connsiteX97" fmla="*/ 157110 w 4467332"/>
                  <a:gd name="connsiteY97" fmla="*/ 925329 h 2089684"/>
                  <a:gd name="connsiteX98" fmla="*/ 70231 w 4467332"/>
                  <a:gd name="connsiteY98" fmla="*/ 874200 h 2089684"/>
                  <a:gd name="connsiteX99" fmla="*/ 70231 w 4467332"/>
                  <a:gd name="connsiteY99" fmla="*/ 496906 h 2089684"/>
                  <a:gd name="connsiteX100" fmla="*/ 0 w 4467332"/>
                  <a:gd name="connsiteY100" fmla="*/ 457521 h 2089684"/>
                  <a:gd name="connsiteX101" fmla="*/ 0 w 4467332"/>
                  <a:gd name="connsiteY101" fmla="*/ 194489 h 2089684"/>
                  <a:gd name="connsiteX102" fmla="*/ 3240 w 4467332"/>
                  <a:gd name="connsiteY102" fmla="*/ 196323 h 2089684"/>
                  <a:gd name="connsiteX103" fmla="*/ 101014 w 4467332"/>
                  <a:gd name="connsiteY103" fmla="*/ 145949 h 2089684"/>
                  <a:gd name="connsiteX104" fmla="*/ 1405023 w 4467332"/>
                  <a:gd name="connsiteY104" fmla="*/ 944558 h 2089684"/>
                  <a:gd name="connsiteX105" fmla="*/ 26748 w 4467332"/>
                  <a:gd name="connsiteY105" fmla="*/ 209640 h 2089684"/>
                  <a:gd name="connsiteX106" fmla="*/ 2172150 w 4467332"/>
                  <a:gd name="connsiteY106" fmla="*/ 1424808 h 2089684"/>
                  <a:gd name="connsiteX107" fmla="*/ 4205071 w 4467332"/>
                  <a:gd name="connsiteY107" fmla="*/ 183738 h 2089684"/>
                  <a:gd name="connsiteX108" fmla="*/ 2775331 w 4467332"/>
                  <a:gd name="connsiteY108" fmla="*/ 1005800 h 20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467332" h="2089684">
                    <a:moveTo>
                      <a:pt x="4396927" y="0"/>
                    </a:moveTo>
                    <a:lnTo>
                      <a:pt x="4466398" y="33480"/>
                    </a:lnTo>
                    <a:cubicBezTo>
                      <a:pt x="4468123" y="109776"/>
                      <a:pt x="4465606" y="186071"/>
                      <a:pt x="4467332" y="262368"/>
                    </a:cubicBezTo>
                    <a:lnTo>
                      <a:pt x="4386841" y="311582"/>
                    </a:lnTo>
                    <a:lnTo>
                      <a:pt x="4386841" y="739555"/>
                    </a:lnTo>
                    <a:lnTo>
                      <a:pt x="4299961" y="794033"/>
                    </a:lnTo>
                    <a:lnTo>
                      <a:pt x="4299961" y="364702"/>
                    </a:lnTo>
                    <a:lnTo>
                      <a:pt x="4198994" y="426435"/>
                    </a:lnTo>
                    <a:lnTo>
                      <a:pt x="4198994" y="857343"/>
                    </a:lnTo>
                    <a:lnTo>
                      <a:pt x="4112115" y="911821"/>
                    </a:lnTo>
                    <a:lnTo>
                      <a:pt x="4112115" y="479555"/>
                    </a:lnTo>
                    <a:lnTo>
                      <a:pt x="4011149" y="541286"/>
                    </a:lnTo>
                    <a:lnTo>
                      <a:pt x="4011149" y="975129"/>
                    </a:lnTo>
                    <a:lnTo>
                      <a:pt x="3924269" y="1029606"/>
                    </a:lnTo>
                    <a:lnTo>
                      <a:pt x="3924269" y="594407"/>
                    </a:lnTo>
                    <a:lnTo>
                      <a:pt x="3823304" y="656139"/>
                    </a:lnTo>
                    <a:lnTo>
                      <a:pt x="3823304" y="1092916"/>
                    </a:lnTo>
                    <a:lnTo>
                      <a:pt x="3736425" y="1147393"/>
                    </a:lnTo>
                    <a:lnTo>
                      <a:pt x="3736425" y="709258"/>
                    </a:lnTo>
                    <a:lnTo>
                      <a:pt x="3635459" y="770992"/>
                    </a:lnTo>
                    <a:lnTo>
                      <a:pt x="3635459" y="1210702"/>
                    </a:lnTo>
                    <a:lnTo>
                      <a:pt x="3548580" y="1265179"/>
                    </a:lnTo>
                    <a:lnTo>
                      <a:pt x="3548580" y="824110"/>
                    </a:lnTo>
                    <a:lnTo>
                      <a:pt x="3447614" y="885843"/>
                    </a:lnTo>
                    <a:lnTo>
                      <a:pt x="3447614" y="1328489"/>
                    </a:lnTo>
                    <a:lnTo>
                      <a:pt x="3360735" y="1382966"/>
                    </a:lnTo>
                    <a:lnTo>
                      <a:pt x="3360735" y="938962"/>
                    </a:lnTo>
                    <a:lnTo>
                      <a:pt x="3259768" y="1000695"/>
                    </a:lnTo>
                    <a:lnTo>
                      <a:pt x="3259768" y="1446274"/>
                    </a:lnTo>
                    <a:lnTo>
                      <a:pt x="3172890" y="1500752"/>
                    </a:lnTo>
                    <a:lnTo>
                      <a:pt x="3172890" y="1053815"/>
                    </a:lnTo>
                    <a:lnTo>
                      <a:pt x="3071924" y="1115547"/>
                    </a:lnTo>
                    <a:lnTo>
                      <a:pt x="3071924" y="1564061"/>
                    </a:lnTo>
                    <a:lnTo>
                      <a:pt x="2985045" y="1618537"/>
                    </a:lnTo>
                    <a:lnTo>
                      <a:pt x="2985045" y="1168666"/>
                    </a:lnTo>
                    <a:lnTo>
                      <a:pt x="2884079" y="1230398"/>
                    </a:lnTo>
                    <a:lnTo>
                      <a:pt x="2884079" y="1681848"/>
                    </a:lnTo>
                    <a:lnTo>
                      <a:pt x="2797199" y="1736325"/>
                    </a:lnTo>
                    <a:lnTo>
                      <a:pt x="2797199" y="1283517"/>
                    </a:lnTo>
                    <a:lnTo>
                      <a:pt x="2696233" y="1345250"/>
                    </a:lnTo>
                    <a:lnTo>
                      <a:pt x="2696233" y="1799635"/>
                    </a:lnTo>
                    <a:lnTo>
                      <a:pt x="2609354" y="1854111"/>
                    </a:lnTo>
                    <a:lnTo>
                      <a:pt x="2609354" y="1398370"/>
                    </a:lnTo>
                    <a:lnTo>
                      <a:pt x="2508388" y="1460102"/>
                    </a:lnTo>
                    <a:lnTo>
                      <a:pt x="2508388" y="1917421"/>
                    </a:lnTo>
                    <a:lnTo>
                      <a:pt x="2421509" y="1971898"/>
                    </a:lnTo>
                    <a:lnTo>
                      <a:pt x="2421509" y="1513221"/>
                    </a:lnTo>
                    <a:lnTo>
                      <a:pt x="2320544" y="1574954"/>
                    </a:lnTo>
                    <a:lnTo>
                      <a:pt x="2320544" y="2035207"/>
                    </a:lnTo>
                    <a:lnTo>
                      <a:pt x="2233664" y="2089684"/>
                    </a:lnTo>
                    <a:lnTo>
                      <a:pt x="2233664" y="1628073"/>
                    </a:lnTo>
                    <a:lnTo>
                      <a:pt x="2163666" y="1670872"/>
                    </a:lnTo>
                    <a:lnTo>
                      <a:pt x="2107147" y="1639178"/>
                    </a:lnTo>
                    <a:lnTo>
                      <a:pt x="2107147" y="2072960"/>
                    </a:lnTo>
                    <a:lnTo>
                      <a:pt x="2020267" y="2021829"/>
                    </a:lnTo>
                    <a:lnTo>
                      <a:pt x="2020267" y="1590457"/>
                    </a:lnTo>
                    <a:lnTo>
                      <a:pt x="1929865" y="1539762"/>
                    </a:lnTo>
                    <a:lnTo>
                      <a:pt x="1929865" y="1968626"/>
                    </a:lnTo>
                    <a:lnTo>
                      <a:pt x="1842987" y="1917497"/>
                    </a:lnTo>
                    <a:lnTo>
                      <a:pt x="1842987" y="1491040"/>
                    </a:lnTo>
                    <a:lnTo>
                      <a:pt x="1752590" y="1440347"/>
                    </a:lnTo>
                    <a:lnTo>
                      <a:pt x="1752590" y="1864297"/>
                    </a:lnTo>
                    <a:lnTo>
                      <a:pt x="1665710" y="1813168"/>
                    </a:lnTo>
                    <a:lnTo>
                      <a:pt x="1665710" y="1391626"/>
                    </a:lnTo>
                    <a:lnTo>
                      <a:pt x="1575315" y="1340934"/>
                    </a:lnTo>
                    <a:lnTo>
                      <a:pt x="1575315" y="1759966"/>
                    </a:lnTo>
                    <a:lnTo>
                      <a:pt x="1488435" y="1708837"/>
                    </a:lnTo>
                    <a:lnTo>
                      <a:pt x="1488435" y="1292212"/>
                    </a:lnTo>
                    <a:lnTo>
                      <a:pt x="1398039" y="1241521"/>
                    </a:lnTo>
                    <a:lnTo>
                      <a:pt x="1398039" y="1655638"/>
                    </a:lnTo>
                    <a:lnTo>
                      <a:pt x="1311159" y="1604507"/>
                    </a:lnTo>
                    <a:lnTo>
                      <a:pt x="1311159" y="1192799"/>
                    </a:lnTo>
                    <a:lnTo>
                      <a:pt x="1220764" y="1142108"/>
                    </a:lnTo>
                    <a:lnTo>
                      <a:pt x="1220764" y="1551308"/>
                    </a:lnTo>
                    <a:lnTo>
                      <a:pt x="1133884" y="1500178"/>
                    </a:lnTo>
                    <a:lnTo>
                      <a:pt x="1133884" y="1093387"/>
                    </a:lnTo>
                    <a:lnTo>
                      <a:pt x="1043487" y="1042693"/>
                    </a:lnTo>
                    <a:lnTo>
                      <a:pt x="1043487" y="1446979"/>
                    </a:lnTo>
                    <a:lnTo>
                      <a:pt x="956609" y="1395848"/>
                    </a:lnTo>
                    <a:lnTo>
                      <a:pt x="956609" y="993974"/>
                    </a:lnTo>
                    <a:lnTo>
                      <a:pt x="866212" y="943280"/>
                    </a:lnTo>
                    <a:lnTo>
                      <a:pt x="866212" y="1342649"/>
                    </a:lnTo>
                    <a:lnTo>
                      <a:pt x="779334" y="1291518"/>
                    </a:lnTo>
                    <a:lnTo>
                      <a:pt x="779334" y="894560"/>
                    </a:lnTo>
                    <a:lnTo>
                      <a:pt x="688937" y="843867"/>
                    </a:lnTo>
                    <a:lnTo>
                      <a:pt x="688937" y="1238319"/>
                    </a:lnTo>
                    <a:lnTo>
                      <a:pt x="602057" y="1187188"/>
                    </a:lnTo>
                    <a:lnTo>
                      <a:pt x="602057" y="795146"/>
                    </a:lnTo>
                    <a:lnTo>
                      <a:pt x="511661" y="744455"/>
                    </a:lnTo>
                    <a:lnTo>
                      <a:pt x="511661" y="1133989"/>
                    </a:lnTo>
                    <a:lnTo>
                      <a:pt x="424782" y="1082859"/>
                    </a:lnTo>
                    <a:lnTo>
                      <a:pt x="424782" y="695733"/>
                    </a:lnTo>
                    <a:lnTo>
                      <a:pt x="334386" y="645041"/>
                    </a:lnTo>
                    <a:lnTo>
                      <a:pt x="334386" y="1029660"/>
                    </a:lnTo>
                    <a:lnTo>
                      <a:pt x="247507" y="978529"/>
                    </a:lnTo>
                    <a:lnTo>
                      <a:pt x="247507" y="596320"/>
                    </a:lnTo>
                    <a:lnTo>
                      <a:pt x="157110" y="545627"/>
                    </a:lnTo>
                    <a:lnTo>
                      <a:pt x="157110" y="925329"/>
                    </a:lnTo>
                    <a:lnTo>
                      <a:pt x="70231" y="874200"/>
                    </a:lnTo>
                    <a:lnTo>
                      <a:pt x="70231" y="496906"/>
                    </a:lnTo>
                    <a:lnTo>
                      <a:pt x="0" y="457521"/>
                    </a:lnTo>
                    <a:lnTo>
                      <a:pt x="0" y="194489"/>
                    </a:lnTo>
                    <a:lnTo>
                      <a:pt x="3240" y="196323"/>
                    </a:lnTo>
                    <a:lnTo>
                      <a:pt x="101014" y="145949"/>
                    </a:lnTo>
                    <a:lnTo>
                      <a:pt x="1405023" y="944558"/>
                    </a:lnTo>
                    <a:lnTo>
                      <a:pt x="26748" y="209640"/>
                    </a:lnTo>
                    <a:lnTo>
                      <a:pt x="2172150" y="1424808"/>
                    </a:lnTo>
                    <a:lnTo>
                      <a:pt x="4205071" y="183738"/>
                    </a:lnTo>
                    <a:lnTo>
                      <a:pt x="2775331" y="1005800"/>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sp>
            <p:nvSpPr>
              <p:cNvPr id="224" name="Freeform 223"/>
              <p:cNvSpPr/>
              <p:nvPr/>
            </p:nvSpPr>
            <p:spPr bwMode="auto">
              <a:xfrm>
                <a:off x="986829" y="3469531"/>
                <a:ext cx="4467332" cy="2089684"/>
              </a:xfrm>
              <a:custGeom>
                <a:avLst/>
                <a:gdLst>
                  <a:gd name="connsiteX0" fmla="*/ 4396927 w 4467332"/>
                  <a:gd name="connsiteY0" fmla="*/ 0 h 2089684"/>
                  <a:gd name="connsiteX1" fmla="*/ 4466398 w 4467332"/>
                  <a:gd name="connsiteY1" fmla="*/ 33480 h 2089684"/>
                  <a:gd name="connsiteX2" fmla="*/ 4467332 w 4467332"/>
                  <a:gd name="connsiteY2" fmla="*/ 262368 h 2089684"/>
                  <a:gd name="connsiteX3" fmla="*/ 4386841 w 4467332"/>
                  <a:gd name="connsiteY3" fmla="*/ 311582 h 2089684"/>
                  <a:gd name="connsiteX4" fmla="*/ 4386841 w 4467332"/>
                  <a:gd name="connsiteY4" fmla="*/ 739555 h 2089684"/>
                  <a:gd name="connsiteX5" fmla="*/ 4299961 w 4467332"/>
                  <a:gd name="connsiteY5" fmla="*/ 794033 h 2089684"/>
                  <a:gd name="connsiteX6" fmla="*/ 4299961 w 4467332"/>
                  <a:gd name="connsiteY6" fmla="*/ 364702 h 2089684"/>
                  <a:gd name="connsiteX7" fmla="*/ 4198994 w 4467332"/>
                  <a:gd name="connsiteY7" fmla="*/ 426435 h 2089684"/>
                  <a:gd name="connsiteX8" fmla="*/ 4198994 w 4467332"/>
                  <a:gd name="connsiteY8" fmla="*/ 857343 h 2089684"/>
                  <a:gd name="connsiteX9" fmla="*/ 4112115 w 4467332"/>
                  <a:gd name="connsiteY9" fmla="*/ 911821 h 2089684"/>
                  <a:gd name="connsiteX10" fmla="*/ 4112115 w 4467332"/>
                  <a:gd name="connsiteY10" fmla="*/ 479555 h 2089684"/>
                  <a:gd name="connsiteX11" fmla="*/ 4011149 w 4467332"/>
                  <a:gd name="connsiteY11" fmla="*/ 541286 h 2089684"/>
                  <a:gd name="connsiteX12" fmla="*/ 4011149 w 4467332"/>
                  <a:gd name="connsiteY12" fmla="*/ 975129 h 2089684"/>
                  <a:gd name="connsiteX13" fmla="*/ 3924269 w 4467332"/>
                  <a:gd name="connsiteY13" fmla="*/ 1029606 h 2089684"/>
                  <a:gd name="connsiteX14" fmla="*/ 3924269 w 4467332"/>
                  <a:gd name="connsiteY14" fmla="*/ 594407 h 2089684"/>
                  <a:gd name="connsiteX15" fmla="*/ 3823304 w 4467332"/>
                  <a:gd name="connsiteY15" fmla="*/ 656139 h 2089684"/>
                  <a:gd name="connsiteX16" fmla="*/ 3823304 w 4467332"/>
                  <a:gd name="connsiteY16" fmla="*/ 1092916 h 2089684"/>
                  <a:gd name="connsiteX17" fmla="*/ 3736425 w 4467332"/>
                  <a:gd name="connsiteY17" fmla="*/ 1147393 h 2089684"/>
                  <a:gd name="connsiteX18" fmla="*/ 3736425 w 4467332"/>
                  <a:gd name="connsiteY18" fmla="*/ 709258 h 2089684"/>
                  <a:gd name="connsiteX19" fmla="*/ 3635459 w 4467332"/>
                  <a:gd name="connsiteY19" fmla="*/ 770992 h 2089684"/>
                  <a:gd name="connsiteX20" fmla="*/ 3635459 w 4467332"/>
                  <a:gd name="connsiteY20" fmla="*/ 1210702 h 2089684"/>
                  <a:gd name="connsiteX21" fmla="*/ 3548580 w 4467332"/>
                  <a:gd name="connsiteY21" fmla="*/ 1265179 h 2089684"/>
                  <a:gd name="connsiteX22" fmla="*/ 3548580 w 4467332"/>
                  <a:gd name="connsiteY22" fmla="*/ 824110 h 2089684"/>
                  <a:gd name="connsiteX23" fmla="*/ 3447614 w 4467332"/>
                  <a:gd name="connsiteY23" fmla="*/ 885843 h 2089684"/>
                  <a:gd name="connsiteX24" fmla="*/ 3447614 w 4467332"/>
                  <a:gd name="connsiteY24" fmla="*/ 1328489 h 2089684"/>
                  <a:gd name="connsiteX25" fmla="*/ 3360735 w 4467332"/>
                  <a:gd name="connsiteY25" fmla="*/ 1382966 h 2089684"/>
                  <a:gd name="connsiteX26" fmla="*/ 3360735 w 4467332"/>
                  <a:gd name="connsiteY26" fmla="*/ 938962 h 2089684"/>
                  <a:gd name="connsiteX27" fmla="*/ 3259768 w 4467332"/>
                  <a:gd name="connsiteY27" fmla="*/ 1000695 h 2089684"/>
                  <a:gd name="connsiteX28" fmla="*/ 3259768 w 4467332"/>
                  <a:gd name="connsiteY28" fmla="*/ 1446274 h 2089684"/>
                  <a:gd name="connsiteX29" fmla="*/ 3172890 w 4467332"/>
                  <a:gd name="connsiteY29" fmla="*/ 1500752 h 2089684"/>
                  <a:gd name="connsiteX30" fmla="*/ 3172890 w 4467332"/>
                  <a:gd name="connsiteY30" fmla="*/ 1053815 h 2089684"/>
                  <a:gd name="connsiteX31" fmla="*/ 3071924 w 4467332"/>
                  <a:gd name="connsiteY31" fmla="*/ 1115547 h 2089684"/>
                  <a:gd name="connsiteX32" fmla="*/ 3071924 w 4467332"/>
                  <a:gd name="connsiteY32" fmla="*/ 1564061 h 2089684"/>
                  <a:gd name="connsiteX33" fmla="*/ 2985045 w 4467332"/>
                  <a:gd name="connsiteY33" fmla="*/ 1618537 h 2089684"/>
                  <a:gd name="connsiteX34" fmla="*/ 2985045 w 4467332"/>
                  <a:gd name="connsiteY34" fmla="*/ 1168666 h 2089684"/>
                  <a:gd name="connsiteX35" fmla="*/ 2884079 w 4467332"/>
                  <a:gd name="connsiteY35" fmla="*/ 1230398 h 2089684"/>
                  <a:gd name="connsiteX36" fmla="*/ 2884079 w 4467332"/>
                  <a:gd name="connsiteY36" fmla="*/ 1681848 h 2089684"/>
                  <a:gd name="connsiteX37" fmla="*/ 2797199 w 4467332"/>
                  <a:gd name="connsiteY37" fmla="*/ 1736325 h 2089684"/>
                  <a:gd name="connsiteX38" fmla="*/ 2797199 w 4467332"/>
                  <a:gd name="connsiteY38" fmla="*/ 1283517 h 2089684"/>
                  <a:gd name="connsiteX39" fmla="*/ 2696233 w 4467332"/>
                  <a:gd name="connsiteY39" fmla="*/ 1345250 h 2089684"/>
                  <a:gd name="connsiteX40" fmla="*/ 2696233 w 4467332"/>
                  <a:gd name="connsiteY40" fmla="*/ 1799635 h 2089684"/>
                  <a:gd name="connsiteX41" fmla="*/ 2609354 w 4467332"/>
                  <a:gd name="connsiteY41" fmla="*/ 1854111 h 2089684"/>
                  <a:gd name="connsiteX42" fmla="*/ 2609354 w 4467332"/>
                  <a:gd name="connsiteY42" fmla="*/ 1398370 h 2089684"/>
                  <a:gd name="connsiteX43" fmla="*/ 2508388 w 4467332"/>
                  <a:gd name="connsiteY43" fmla="*/ 1460102 h 2089684"/>
                  <a:gd name="connsiteX44" fmla="*/ 2508388 w 4467332"/>
                  <a:gd name="connsiteY44" fmla="*/ 1917421 h 2089684"/>
                  <a:gd name="connsiteX45" fmla="*/ 2421509 w 4467332"/>
                  <a:gd name="connsiteY45" fmla="*/ 1971898 h 2089684"/>
                  <a:gd name="connsiteX46" fmla="*/ 2421509 w 4467332"/>
                  <a:gd name="connsiteY46" fmla="*/ 1513221 h 2089684"/>
                  <a:gd name="connsiteX47" fmla="*/ 2320544 w 4467332"/>
                  <a:gd name="connsiteY47" fmla="*/ 1574954 h 2089684"/>
                  <a:gd name="connsiteX48" fmla="*/ 2320544 w 4467332"/>
                  <a:gd name="connsiteY48" fmla="*/ 2035207 h 2089684"/>
                  <a:gd name="connsiteX49" fmla="*/ 2233664 w 4467332"/>
                  <a:gd name="connsiteY49" fmla="*/ 2089684 h 2089684"/>
                  <a:gd name="connsiteX50" fmla="*/ 2233664 w 4467332"/>
                  <a:gd name="connsiteY50" fmla="*/ 1628073 h 2089684"/>
                  <a:gd name="connsiteX51" fmla="*/ 2163666 w 4467332"/>
                  <a:gd name="connsiteY51" fmla="*/ 1670872 h 2089684"/>
                  <a:gd name="connsiteX52" fmla="*/ 2107147 w 4467332"/>
                  <a:gd name="connsiteY52" fmla="*/ 1639178 h 2089684"/>
                  <a:gd name="connsiteX53" fmla="*/ 2107147 w 4467332"/>
                  <a:gd name="connsiteY53" fmla="*/ 2072960 h 2089684"/>
                  <a:gd name="connsiteX54" fmla="*/ 2020267 w 4467332"/>
                  <a:gd name="connsiteY54" fmla="*/ 2021829 h 2089684"/>
                  <a:gd name="connsiteX55" fmla="*/ 2020267 w 4467332"/>
                  <a:gd name="connsiteY55" fmla="*/ 1590457 h 2089684"/>
                  <a:gd name="connsiteX56" fmla="*/ 1929865 w 4467332"/>
                  <a:gd name="connsiteY56" fmla="*/ 1539762 h 2089684"/>
                  <a:gd name="connsiteX57" fmla="*/ 1929865 w 4467332"/>
                  <a:gd name="connsiteY57" fmla="*/ 1968626 h 2089684"/>
                  <a:gd name="connsiteX58" fmla="*/ 1842987 w 4467332"/>
                  <a:gd name="connsiteY58" fmla="*/ 1917497 h 2089684"/>
                  <a:gd name="connsiteX59" fmla="*/ 1842987 w 4467332"/>
                  <a:gd name="connsiteY59" fmla="*/ 1491040 h 2089684"/>
                  <a:gd name="connsiteX60" fmla="*/ 1752590 w 4467332"/>
                  <a:gd name="connsiteY60" fmla="*/ 1440347 h 2089684"/>
                  <a:gd name="connsiteX61" fmla="*/ 1752590 w 4467332"/>
                  <a:gd name="connsiteY61" fmla="*/ 1864297 h 2089684"/>
                  <a:gd name="connsiteX62" fmla="*/ 1665710 w 4467332"/>
                  <a:gd name="connsiteY62" fmla="*/ 1813168 h 2089684"/>
                  <a:gd name="connsiteX63" fmla="*/ 1665710 w 4467332"/>
                  <a:gd name="connsiteY63" fmla="*/ 1391626 h 2089684"/>
                  <a:gd name="connsiteX64" fmla="*/ 1575315 w 4467332"/>
                  <a:gd name="connsiteY64" fmla="*/ 1340934 h 2089684"/>
                  <a:gd name="connsiteX65" fmla="*/ 1575315 w 4467332"/>
                  <a:gd name="connsiteY65" fmla="*/ 1759966 h 2089684"/>
                  <a:gd name="connsiteX66" fmla="*/ 1488435 w 4467332"/>
                  <a:gd name="connsiteY66" fmla="*/ 1708837 h 2089684"/>
                  <a:gd name="connsiteX67" fmla="*/ 1488435 w 4467332"/>
                  <a:gd name="connsiteY67" fmla="*/ 1292212 h 2089684"/>
                  <a:gd name="connsiteX68" fmla="*/ 1398039 w 4467332"/>
                  <a:gd name="connsiteY68" fmla="*/ 1241521 h 2089684"/>
                  <a:gd name="connsiteX69" fmla="*/ 1398039 w 4467332"/>
                  <a:gd name="connsiteY69" fmla="*/ 1655638 h 2089684"/>
                  <a:gd name="connsiteX70" fmla="*/ 1311159 w 4467332"/>
                  <a:gd name="connsiteY70" fmla="*/ 1604507 h 2089684"/>
                  <a:gd name="connsiteX71" fmla="*/ 1311159 w 4467332"/>
                  <a:gd name="connsiteY71" fmla="*/ 1192799 h 2089684"/>
                  <a:gd name="connsiteX72" fmla="*/ 1220764 w 4467332"/>
                  <a:gd name="connsiteY72" fmla="*/ 1142108 h 2089684"/>
                  <a:gd name="connsiteX73" fmla="*/ 1220764 w 4467332"/>
                  <a:gd name="connsiteY73" fmla="*/ 1551308 h 2089684"/>
                  <a:gd name="connsiteX74" fmla="*/ 1133884 w 4467332"/>
                  <a:gd name="connsiteY74" fmla="*/ 1500178 h 2089684"/>
                  <a:gd name="connsiteX75" fmla="*/ 1133884 w 4467332"/>
                  <a:gd name="connsiteY75" fmla="*/ 1093387 h 2089684"/>
                  <a:gd name="connsiteX76" fmla="*/ 1043487 w 4467332"/>
                  <a:gd name="connsiteY76" fmla="*/ 1042693 h 2089684"/>
                  <a:gd name="connsiteX77" fmla="*/ 1043487 w 4467332"/>
                  <a:gd name="connsiteY77" fmla="*/ 1446979 h 2089684"/>
                  <a:gd name="connsiteX78" fmla="*/ 956609 w 4467332"/>
                  <a:gd name="connsiteY78" fmla="*/ 1395848 h 2089684"/>
                  <a:gd name="connsiteX79" fmla="*/ 956609 w 4467332"/>
                  <a:gd name="connsiteY79" fmla="*/ 993974 h 2089684"/>
                  <a:gd name="connsiteX80" fmla="*/ 866212 w 4467332"/>
                  <a:gd name="connsiteY80" fmla="*/ 943280 h 2089684"/>
                  <a:gd name="connsiteX81" fmla="*/ 866212 w 4467332"/>
                  <a:gd name="connsiteY81" fmla="*/ 1342649 h 2089684"/>
                  <a:gd name="connsiteX82" fmla="*/ 779334 w 4467332"/>
                  <a:gd name="connsiteY82" fmla="*/ 1291518 h 2089684"/>
                  <a:gd name="connsiteX83" fmla="*/ 779334 w 4467332"/>
                  <a:gd name="connsiteY83" fmla="*/ 894560 h 2089684"/>
                  <a:gd name="connsiteX84" fmla="*/ 688937 w 4467332"/>
                  <a:gd name="connsiteY84" fmla="*/ 843867 h 2089684"/>
                  <a:gd name="connsiteX85" fmla="*/ 688937 w 4467332"/>
                  <a:gd name="connsiteY85" fmla="*/ 1238319 h 2089684"/>
                  <a:gd name="connsiteX86" fmla="*/ 602057 w 4467332"/>
                  <a:gd name="connsiteY86" fmla="*/ 1187188 h 2089684"/>
                  <a:gd name="connsiteX87" fmla="*/ 602057 w 4467332"/>
                  <a:gd name="connsiteY87" fmla="*/ 795146 h 2089684"/>
                  <a:gd name="connsiteX88" fmla="*/ 511661 w 4467332"/>
                  <a:gd name="connsiteY88" fmla="*/ 744455 h 2089684"/>
                  <a:gd name="connsiteX89" fmla="*/ 511661 w 4467332"/>
                  <a:gd name="connsiteY89" fmla="*/ 1133989 h 2089684"/>
                  <a:gd name="connsiteX90" fmla="*/ 424782 w 4467332"/>
                  <a:gd name="connsiteY90" fmla="*/ 1082859 h 2089684"/>
                  <a:gd name="connsiteX91" fmla="*/ 424782 w 4467332"/>
                  <a:gd name="connsiteY91" fmla="*/ 695733 h 2089684"/>
                  <a:gd name="connsiteX92" fmla="*/ 334386 w 4467332"/>
                  <a:gd name="connsiteY92" fmla="*/ 645041 h 2089684"/>
                  <a:gd name="connsiteX93" fmla="*/ 334386 w 4467332"/>
                  <a:gd name="connsiteY93" fmla="*/ 1029660 h 2089684"/>
                  <a:gd name="connsiteX94" fmla="*/ 247507 w 4467332"/>
                  <a:gd name="connsiteY94" fmla="*/ 978529 h 2089684"/>
                  <a:gd name="connsiteX95" fmla="*/ 247507 w 4467332"/>
                  <a:gd name="connsiteY95" fmla="*/ 596320 h 2089684"/>
                  <a:gd name="connsiteX96" fmla="*/ 157110 w 4467332"/>
                  <a:gd name="connsiteY96" fmla="*/ 545627 h 2089684"/>
                  <a:gd name="connsiteX97" fmla="*/ 157110 w 4467332"/>
                  <a:gd name="connsiteY97" fmla="*/ 925329 h 2089684"/>
                  <a:gd name="connsiteX98" fmla="*/ 70231 w 4467332"/>
                  <a:gd name="connsiteY98" fmla="*/ 874200 h 2089684"/>
                  <a:gd name="connsiteX99" fmla="*/ 70231 w 4467332"/>
                  <a:gd name="connsiteY99" fmla="*/ 496906 h 2089684"/>
                  <a:gd name="connsiteX100" fmla="*/ 0 w 4467332"/>
                  <a:gd name="connsiteY100" fmla="*/ 457521 h 2089684"/>
                  <a:gd name="connsiteX101" fmla="*/ 0 w 4467332"/>
                  <a:gd name="connsiteY101" fmla="*/ 194489 h 2089684"/>
                  <a:gd name="connsiteX102" fmla="*/ 3240 w 4467332"/>
                  <a:gd name="connsiteY102" fmla="*/ 196323 h 2089684"/>
                  <a:gd name="connsiteX103" fmla="*/ 101014 w 4467332"/>
                  <a:gd name="connsiteY103" fmla="*/ 145949 h 2089684"/>
                  <a:gd name="connsiteX104" fmla="*/ 1405023 w 4467332"/>
                  <a:gd name="connsiteY104" fmla="*/ 944558 h 2089684"/>
                  <a:gd name="connsiteX105" fmla="*/ 26748 w 4467332"/>
                  <a:gd name="connsiteY105" fmla="*/ 209640 h 2089684"/>
                  <a:gd name="connsiteX106" fmla="*/ 2172150 w 4467332"/>
                  <a:gd name="connsiteY106" fmla="*/ 1424808 h 2089684"/>
                  <a:gd name="connsiteX107" fmla="*/ 4205071 w 4467332"/>
                  <a:gd name="connsiteY107" fmla="*/ 183738 h 2089684"/>
                  <a:gd name="connsiteX108" fmla="*/ 2775331 w 4467332"/>
                  <a:gd name="connsiteY108" fmla="*/ 1005800 h 208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467332" h="2089684">
                    <a:moveTo>
                      <a:pt x="4396927" y="0"/>
                    </a:moveTo>
                    <a:lnTo>
                      <a:pt x="4466398" y="33480"/>
                    </a:lnTo>
                    <a:cubicBezTo>
                      <a:pt x="4468123" y="109776"/>
                      <a:pt x="4465606" y="186071"/>
                      <a:pt x="4467332" y="262368"/>
                    </a:cubicBezTo>
                    <a:lnTo>
                      <a:pt x="4386841" y="311582"/>
                    </a:lnTo>
                    <a:lnTo>
                      <a:pt x="4386841" y="739555"/>
                    </a:lnTo>
                    <a:lnTo>
                      <a:pt x="4299961" y="794033"/>
                    </a:lnTo>
                    <a:lnTo>
                      <a:pt x="4299961" y="364702"/>
                    </a:lnTo>
                    <a:lnTo>
                      <a:pt x="4198994" y="426435"/>
                    </a:lnTo>
                    <a:lnTo>
                      <a:pt x="4198994" y="857343"/>
                    </a:lnTo>
                    <a:lnTo>
                      <a:pt x="4112115" y="911821"/>
                    </a:lnTo>
                    <a:lnTo>
                      <a:pt x="4112115" y="479555"/>
                    </a:lnTo>
                    <a:lnTo>
                      <a:pt x="4011149" y="541286"/>
                    </a:lnTo>
                    <a:lnTo>
                      <a:pt x="4011149" y="975129"/>
                    </a:lnTo>
                    <a:lnTo>
                      <a:pt x="3924269" y="1029606"/>
                    </a:lnTo>
                    <a:lnTo>
                      <a:pt x="3924269" y="594407"/>
                    </a:lnTo>
                    <a:lnTo>
                      <a:pt x="3823304" y="656139"/>
                    </a:lnTo>
                    <a:lnTo>
                      <a:pt x="3823304" y="1092916"/>
                    </a:lnTo>
                    <a:lnTo>
                      <a:pt x="3736425" y="1147393"/>
                    </a:lnTo>
                    <a:lnTo>
                      <a:pt x="3736425" y="709258"/>
                    </a:lnTo>
                    <a:lnTo>
                      <a:pt x="3635459" y="770992"/>
                    </a:lnTo>
                    <a:lnTo>
                      <a:pt x="3635459" y="1210702"/>
                    </a:lnTo>
                    <a:lnTo>
                      <a:pt x="3548580" y="1265179"/>
                    </a:lnTo>
                    <a:lnTo>
                      <a:pt x="3548580" y="824110"/>
                    </a:lnTo>
                    <a:lnTo>
                      <a:pt x="3447614" y="885843"/>
                    </a:lnTo>
                    <a:lnTo>
                      <a:pt x="3447614" y="1328489"/>
                    </a:lnTo>
                    <a:lnTo>
                      <a:pt x="3360735" y="1382966"/>
                    </a:lnTo>
                    <a:lnTo>
                      <a:pt x="3360735" y="938962"/>
                    </a:lnTo>
                    <a:lnTo>
                      <a:pt x="3259768" y="1000695"/>
                    </a:lnTo>
                    <a:lnTo>
                      <a:pt x="3259768" y="1446274"/>
                    </a:lnTo>
                    <a:lnTo>
                      <a:pt x="3172890" y="1500752"/>
                    </a:lnTo>
                    <a:lnTo>
                      <a:pt x="3172890" y="1053815"/>
                    </a:lnTo>
                    <a:lnTo>
                      <a:pt x="3071924" y="1115547"/>
                    </a:lnTo>
                    <a:lnTo>
                      <a:pt x="3071924" y="1564061"/>
                    </a:lnTo>
                    <a:lnTo>
                      <a:pt x="2985045" y="1618537"/>
                    </a:lnTo>
                    <a:lnTo>
                      <a:pt x="2985045" y="1168666"/>
                    </a:lnTo>
                    <a:lnTo>
                      <a:pt x="2884079" y="1230398"/>
                    </a:lnTo>
                    <a:lnTo>
                      <a:pt x="2884079" y="1681848"/>
                    </a:lnTo>
                    <a:lnTo>
                      <a:pt x="2797199" y="1736325"/>
                    </a:lnTo>
                    <a:lnTo>
                      <a:pt x="2797199" y="1283517"/>
                    </a:lnTo>
                    <a:lnTo>
                      <a:pt x="2696233" y="1345250"/>
                    </a:lnTo>
                    <a:lnTo>
                      <a:pt x="2696233" y="1799635"/>
                    </a:lnTo>
                    <a:lnTo>
                      <a:pt x="2609354" y="1854111"/>
                    </a:lnTo>
                    <a:lnTo>
                      <a:pt x="2609354" y="1398370"/>
                    </a:lnTo>
                    <a:lnTo>
                      <a:pt x="2508388" y="1460102"/>
                    </a:lnTo>
                    <a:lnTo>
                      <a:pt x="2508388" y="1917421"/>
                    </a:lnTo>
                    <a:lnTo>
                      <a:pt x="2421509" y="1971898"/>
                    </a:lnTo>
                    <a:lnTo>
                      <a:pt x="2421509" y="1513221"/>
                    </a:lnTo>
                    <a:lnTo>
                      <a:pt x="2320544" y="1574954"/>
                    </a:lnTo>
                    <a:lnTo>
                      <a:pt x="2320544" y="2035207"/>
                    </a:lnTo>
                    <a:lnTo>
                      <a:pt x="2233664" y="2089684"/>
                    </a:lnTo>
                    <a:lnTo>
                      <a:pt x="2233664" y="1628073"/>
                    </a:lnTo>
                    <a:lnTo>
                      <a:pt x="2163666" y="1670872"/>
                    </a:lnTo>
                    <a:lnTo>
                      <a:pt x="2107147" y="1639178"/>
                    </a:lnTo>
                    <a:lnTo>
                      <a:pt x="2107147" y="2072960"/>
                    </a:lnTo>
                    <a:lnTo>
                      <a:pt x="2020267" y="2021829"/>
                    </a:lnTo>
                    <a:lnTo>
                      <a:pt x="2020267" y="1590457"/>
                    </a:lnTo>
                    <a:lnTo>
                      <a:pt x="1929865" y="1539762"/>
                    </a:lnTo>
                    <a:lnTo>
                      <a:pt x="1929865" y="1968626"/>
                    </a:lnTo>
                    <a:lnTo>
                      <a:pt x="1842987" y="1917497"/>
                    </a:lnTo>
                    <a:lnTo>
                      <a:pt x="1842987" y="1491040"/>
                    </a:lnTo>
                    <a:lnTo>
                      <a:pt x="1752590" y="1440347"/>
                    </a:lnTo>
                    <a:lnTo>
                      <a:pt x="1752590" y="1864297"/>
                    </a:lnTo>
                    <a:lnTo>
                      <a:pt x="1665710" y="1813168"/>
                    </a:lnTo>
                    <a:lnTo>
                      <a:pt x="1665710" y="1391626"/>
                    </a:lnTo>
                    <a:lnTo>
                      <a:pt x="1575315" y="1340934"/>
                    </a:lnTo>
                    <a:lnTo>
                      <a:pt x="1575315" y="1759966"/>
                    </a:lnTo>
                    <a:lnTo>
                      <a:pt x="1488435" y="1708837"/>
                    </a:lnTo>
                    <a:lnTo>
                      <a:pt x="1488435" y="1292212"/>
                    </a:lnTo>
                    <a:lnTo>
                      <a:pt x="1398039" y="1241521"/>
                    </a:lnTo>
                    <a:lnTo>
                      <a:pt x="1398039" y="1655638"/>
                    </a:lnTo>
                    <a:lnTo>
                      <a:pt x="1311159" y="1604507"/>
                    </a:lnTo>
                    <a:lnTo>
                      <a:pt x="1311159" y="1192799"/>
                    </a:lnTo>
                    <a:lnTo>
                      <a:pt x="1220764" y="1142108"/>
                    </a:lnTo>
                    <a:lnTo>
                      <a:pt x="1220764" y="1551308"/>
                    </a:lnTo>
                    <a:lnTo>
                      <a:pt x="1133884" y="1500178"/>
                    </a:lnTo>
                    <a:lnTo>
                      <a:pt x="1133884" y="1093387"/>
                    </a:lnTo>
                    <a:lnTo>
                      <a:pt x="1043487" y="1042693"/>
                    </a:lnTo>
                    <a:lnTo>
                      <a:pt x="1043487" y="1446979"/>
                    </a:lnTo>
                    <a:lnTo>
                      <a:pt x="956609" y="1395848"/>
                    </a:lnTo>
                    <a:lnTo>
                      <a:pt x="956609" y="993974"/>
                    </a:lnTo>
                    <a:lnTo>
                      <a:pt x="866212" y="943280"/>
                    </a:lnTo>
                    <a:lnTo>
                      <a:pt x="866212" y="1342649"/>
                    </a:lnTo>
                    <a:lnTo>
                      <a:pt x="779334" y="1291518"/>
                    </a:lnTo>
                    <a:lnTo>
                      <a:pt x="779334" y="894560"/>
                    </a:lnTo>
                    <a:lnTo>
                      <a:pt x="688937" y="843867"/>
                    </a:lnTo>
                    <a:lnTo>
                      <a:pt x="688937" y="1238319"/>
                    </a:lnTo>
                    <a:lnTo>
                      <a:pt x="602057" y="1187188"/>
                    </a:lnTo>
                    <a:lnTo>
                      <a:pt x="602057" y="795146"/>
                    </a:lnTo>
                    <a:lnTo>
                      <a:pt x="511661" y="744455"/>
                    </a:lnTo>
                    <a:lnTo>
                      <a:pt x="511661" y="1133989"/>
                    </a:lnTo>
                    <a:lnTo>
                      <a:pt x="424782" y="1082859"/>
                    </a:lnTo>
                    <a:lnTo>
                      <a:pt x="424782" y="695733"/>
                    </a:lnTo>
                    <a:lnTo>
                      <a:pt x="334386" y="645041"/>
                    </a:lnTo>
                    <a:lnTo>
                      <a:pt x="334386" y="1029660"/>
                    </a:lnTo>
                    <a:lnTo>
                      <a:pt x="247507" y="978529"/>
                    </a:lnTo>
                    <a:lnTo>
                      <a:pt x="247507" y="596320"/>
                    </a:lnTo>
                    <a:lnTo>
                      <a:pt x="157110" y="545627"/>
                    </a:lnTo>
                    <a:lnTo>
                      <a:pt x="157110" y="925329"/>
                    </a:lnTo>
                    <a:lnTo>
                      <a:pt x="70231" y="874200"/>
                    </a:lnTo>
                    <a:lnTo>
                      <a:pt x="70231" y="496906"/>
                    </a:lnTo>
                    <a:lnTo>
                      <a:pt x="0" y="457521"/>
                    </a:lnTo>
                    <a:lnTo>
                      <a:pt x="0" y="194489"/>
                    </a:lnTo>
                    <a:lnTo>
                      <a:pt x="3240" y="196323"/>
                    </a:lnTo>
                    <a:lnTo>
                      <a:pt x="101014" y="145949"/>
                    </a:lnTo>
                    <a:lnTo>
                      <a:pt x="1405023" y="944558"/>
                    </a:lnTo>
                    <a:lnTo>
                      <a:pt x="26748" y="209640"/>
                    </a:lnTo>
                    <a:lnTo>
                      <a:pt x="2172150" y="1424808"/>
                    </a:lnTo>
                    <a:lnTo>
                      <a:pt x="4205071" y="183738"/>
                    </a:lnTo>
                    <a:lnTo>
                      <a:pt x="2775331" y="1005800"/>
                    </a:lnTo>
                    <a:close/>
                  </a:path>
                </a:pathLst>
              </a:custGeom>
              <a:grpFill/>
              <a:ln w="9525">
                <a:solidFill>
                  <a:schemeClr val="bg2">
                    <a:lumMod val="75000"/>
                  </a:schemeClr>
                </a:solidFill>
                <a:round/>
                <a:headEnd/>
                <a:tailEnd/>
              </a:ln>
              <a:extLst/>
            </p:spPr>
            <p:txBody>
              <a:bodyPr vert="horz" wrap="square" lIns="124260" tIns="62130" rIns="124260" bIns="62130" numCol="1" anchor="t" anchorCtr="0" compatLnSpc="1">
                <a:prstTxWarp prst="textNoShape">
                  <a:avLst/>
                </a:prstTxWarp>
              </a:bodyPr>
              <a:lstStyle/>
              <a:p>
                <a:pPr defTabSz="1267265"/>
                <a:endParaRPr lang="en-US" sz="2448" kern="0" dirty="0" err="1">
                  <a:latin typeface="+mj-lt"/>
                  <a:ea typeface="Segoe UI" panose="020B0502040204020203" pitchFamily="34" charset="0"/>
                </a:endParaRPr>
              </a:p>
            </p:txBody>
          </p:sp>
        </p:grpSp>
        <p:grpSp>
          <p:nvGrpSpPr>
            <p:cNvPr id="196" name="Group 195"/>
            <p:cNvGrpSpPr>
              <a:grpSpLocks noChangeAspect="1"/>
            </p:cNvGrpSpPr>
            <p:nvPr/>
          </p:nvGrpSpPr>
          <p:grpSpPr>
            <a:xfrm>
              <a:off x="10230755" y="3512261"/>
              <a:ext cx="886439" cy="660861"/>
              <a:chOff x="3932690" y="5330882"/>
              <a:chExt cx="952646" cy="710220"/>
            </a:xfrm>
          </p:grpSpPr>
          <p:grpSp>
            <p:nvGrpSpPr>
              <p:cNvPr id="208" name="Group 207"/>
              <p:cNvGrpSpPr/>
              <p:nvPr/>
            </p:nvGrpSpPr>
            <p:grpSpPr>
              <a:xfrm>
                <a:off x="4205310" y="5330882"/>
                <a:ext cx="425926" cy="563943"/>
                <a:chOff x="4042772" y="3963717"/>
                <a:chExt cx="425926" cy="563943"/>
              </a:xfrm>
            </p:grpSpPr>
            <p:sp>
              <p:nvSpPr>
                <p:cNvPr id="217" name="Rectangle 216"/>
                <p:cNvSpPr/>
                <p:nvPr/>
              </p:nvSpPr>
              <p:spPr bwMode="auto">
                <a:xfrm>
                  <a:off x="4046411" y="4006213"/>
                  <a:ext cx="418640" cy="4898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466310" indent="-466310" algn="ctr" defTabSz="1268069">
                    <a:lnSpc>
                      <a:spcPct val="90000"/>
                    </a:lnSpc>
                    <a:buFont typeface="Wingdings 3" panose="05040102010807070707" pitchFamily="18" charset="2"/>
                    <a:buChar char="Æ"/>
                  </a:pPr>
                  <a:endParaRPr lang="en-US" sz="2720" b="1" dirty="0" err="1">
                    <a:solidFill>
                      <a:schemeClr val="tx1"/>
                    </a:solidFill>
                    <a:latin typeface="+mj-lt"/>
                    <a:ea typeface="Segoe UI" pitchFamily="34" charset="0"/>
                    <a:cs typeface="Segoe UI" pitchFamily="34" charset="0"/>
                  </a:endParaRPr>
                </a:p>
              </p:txBody>
            </p:sp>
            <p:grpSp>
              <p:nvGrpSpPr>
                <p:cNvPr id="218" name="Group 217"/>
                <p:cNvGrpSpPr/>
                <p:nvPr/>
              </p:nvGrpSpPr>
              <p:grpSpPr>
                <a:xfrm>
                  <a:off x="4042772" y="3963717"/>
                  <a:ext cx="425926" cy="563943"/>
                  <a:chOff x="11629007" y="1324922"/>
                  <a:chExt cx="597444" cy="779216"/>
                </a:xfrm>
              </p:grpSpPr>
              <p:sp>
                <p:nvSpPr>
                  <p:cNvPr id="219" name="Oval 218"/>
                  <p:cNvSpPr>
                    <a:spLocks noChangeArrowheads="1"/>
                  </p:cNvSpPr>
                  <p:nvPr/>
                </p:nvSpPr>
                <p:spPr bwMode="auto">
                  <a:xfrm>
                    <a:off x="11639224" y="1324922"/>
                    <a:ext cx="577003" cy="109640"/>
                  </a:xfrm>
                  <a:prstGeom prst="ellipse">
                    <a:avLst/>
                  </a:prstGeom>
                  <a:solidFill>
                    <a:srgbClr val="7E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sp>
                <p:nvSpPr>
                  <p:cNvPr id="220" name="Freeform 123"/>
                  <p:cNvSpPr>
                    <a:spLocks noEditPoints="1"/>
                  </p:cNvSpPr>
                  <p:nvPr/>
                </p:nvSpPr>
                <p:spPr bwMode="auto">
                  <a:xfrm>
                    <a:off x="11629007" y="1404489"/>
                    <a:ext cx="597444" cy="699649"/>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9E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grpSp>
          </p:grpSp>
          <p:grpSp>
            <p:nvGrpSpPr>
              <p:cNvPr id="209" name="Group 208"/>
              <p:cNvGrpSpPr/>
              <p:nvPr/>
            </p:nvGrpSpPr>
            <p:grpSpPr>
              <a:xfrm>
                <a:off x="4459410" y="5452935"/>
                <a:ext cx="425926" cy="563943"/>
                <a:chOff x="4352368" y="4070035"/>
                <a:chExt cx="425926" cy="563943"/>
              </a:xfrm>
            </p:grpSpPr>
            <p:sp>
              <p:nvSpPr>
                <p:cNvPr id="214" name="Rectangle 213"/>
                <p:cNvSpPr/>
                <p:nvPr/>
              </p:nvSpPr>
              <p:spPr bwMode="auto">
                <a:xfrm>
                  <a:off x="4368779" y="4108231"/>
                  <a:ext cx="402226" cy="4898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466310" indent="-466310" algn="ctr" defTabSz="1268069">
                    <a:lnSpc>
                      <a:spcPct val="90000"/>
                    </a:lnSpc>
                    <a:buFont typeface="Wingdings 3" panose="05040102010807070707" pitchFamily="18" charset="2"/>
                    <a:buChar char="Æ"/>
                  </a:pPr>
                  <a:endParaRPr lang="en-US" sz="2720" b="1" dirty="0" err="1">
                    <a:solidFill>
                      <a:schemeClr val="tx1"/>
                    </a:solidFill>
                    <a:latin typeface="+mj-lt"/>
                    <a:ea typeface="Segoe UI" pitchFamily="34" charset="0"/>
                    <a:cs typeface="Segoe UI" pitchFamily="34" charset="0"/>
                  </a:endParaRPr>
                </a:p>
              </p:txBody>
            </p:sp>
            <p:sp>
              <p:nvSpPr>
                <p:cNvPr id="215" name="Oval 214"/>
                <p:cNvSpPr>
                  <a:spLocks noChangeArrowheads="1"/>
                </p:cNvSpPr>
                <p:nvPr/>
              </p:nvSpPr>
              <p:spPr bwMode="auto">
                <a:xfrm>
                  <a:off x="4359653" y="4070035"/>
                  <a:ext cx="411353" cy="79350"/>
                </a:xfrm>
                <a:prstGeom prst="ellipse">
                  <a:avLst/>
                </a:prstGeom>
                <a:solidFill>
                  <a:srgbClr val="7E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sp>
              <p:nvSpPr>
                <p:cNvPr id="216" name="Freeform 123"/>
                <p:cNvSpPr>
                  <a:spLocks noEditPoints="1"/>
                </p:cNvSpPr>
                <p:nvPr/>
              </p:nvSpPr>
              <p:spPr bwMode="auto">
                <a:xfrm>
                  <a:off x="4352368" y="4127620"/>
                  <a:ext cx="425926" cy="50635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A8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grpSp>
          <p:grpSp>
            <p:nvGrpSpPr>
              <p:cNvPr id="210" name="Group 209"/>
              <p:cNvGrpSpPr/>
              <p:nvPr/>
            </p:nvGrpSpPr>
            <p:grpSpPr>
              <a:xfrm>
                <a:off x="3932690" y="5477159"/>
                <a:ext cx="425926" cy="563943"/>
                <a:chOff x="3770152" y="4104751"/>
                <a:chExt cx="425926" cy="563943"/>
              </a:xfrm>
            </p:grpSpPr>
            <p:sp>
              <p:nvSpPr>
                <p:cNvPr id="211" name="Rectangle 210"/>
                <p:cNvSpPr/>
                <p:nvPr/>
              </p:nvSpPr>
              <p:spPr bwMode="auto">
                <a:xfrm>
                  <a:off x="3776852" y="4141037"/>
                  <a:ext cx="407184" cy="48980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marL="466310" indent="-466310" algn="ctr" defTabSz="1268069">
                    <a:lnSpc>
                      <a:spcPct val="90000"/>
                    </a:lnSpc>
                    <a:buFont typeface="Wingdings 3" panose="05040102010807070707" pitchFamily="18" charset="2"/>
                    <a:buChar char="Æ"/>
                  </a:pPr>
                  <a:endParaRPr lang="en-US" sz="2720" b="1" dirty="0" err="1">
                    <a:solidFill>
                      <a:schemeClr val="tx1"/>
                    </a:solidFill>
                    <a:latin typeface="+mj-lt"/>
                    <a:ea typeface="Segoe UI" pitchFamily="34" charset="0"/>
                    <a:cs typeface="Segoe UI" pitchFamily="34" charset="0"/>
                  </a:endParaRPr>
                </a:p>
              </p:txBody>
            </p:sp>
            <p:sp>
              <p:nvSpPr>
                <p:cNvPr id="212" name="Oval 211"/>
                <p:cNvSpPr>
                  <a:spLocks noChangeArrowheads="1"/>
                </p:cNvSpPr>
                <p:nvPr/>
              </p:nvSpPr>
              <p:spPr bwMode="auto">
                <a:xfrm>
                  <a:off x="3777435" y="4104751"/>
                  <a:ext cx="411353" cy="79350"/>
                </a:xfrm>
                <a:prstGeom prst="ellipse">
                  <a:avLst/>
                </a:prstGeom>
                <a:solidFill>
                  <a:srgbClr val="7E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sp>
              <p:nvSpPr>
                <p:cNvPr id="213" name="Freeform 123"/>
                <p:cNvSpPr>
                  <a:spLocks noEditPoints="1"/>
                </p:cNvSpPr>
                <p:nvPr/>
              </p:nvSpPr>
              <p:spPr bwMode="auto">
                <a:xfrm>
                  <a:off x="3770152" y="4162336"/>
                  <a:ext cx="425926" cy="50635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A80000"/>
                </a:solidFill>
                <a:ln w="9525">
                  <a:noFill/>
                  <a:round/>
                  <a:headEnd/>
                  <a:tailEnd/>
                </a:ln>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grpSp>
        </p:grpSp>
        <p:sp>
          <p:nvSpPr>
            <p:cNvPr id="198" name="Rectangle 197"/>
            <p:cNvSpPr/>
            <p:nvPr/>
          </p:nvSpPr>
          <p:spPr>
            <a:xfrm>
              <a:off x="13386028" y="1610598"/>
              <a:ext cx="1329451" cy="1360602"/>
            </a:xfrm>
            <a:prstGeom prst="rect">
              <a:avLst/>
            </a:prstGeom>
          </p:spPr>
          <p:txBody>
            <a:bodyPr wrap="square">
              <a:spAutoFit/>
            </a:bodyPr>
            <a:lstStyle/>
            <a:p>
              <a:pPr marL="91339" defTabSz="930933">
                <a:spcBef>
                  <a:spcPts val="600"/>
                </a:spcBef>
                <a:spcAft>
                  <a:spcPts val="600"/>
                </a:spcAft>
                <a:defRPr/>
              </a:pP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R830/Qlogic Latest 16G FC/SQL2016/ improved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the response time by</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 47% </a:t>
              </a:r>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on decision support workload from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R820/8G FC/SQL2005</a:t>
              </a:r>
            </a:p>
          </p:txBody>
        </p:sp>
        <p:pic>
          <p:nvPicPr>
            <p:cNvPr id="199" name="Picture 31"/>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535356" y="3424526"/>
              <a:ext cx="456978" cy="51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0" name="Group 199"/>
            <p:cNvGrpSpPr>
              <a:grpSpLocks noChangeAspect="1"/>
            </p:cNvGrpSpPr>
            <p:nvPr/>
          </p:nvGrpSpPr>
          <p:grpSpPr>
            <a:xfrm>
              <a:off x="14071575" y="3425019"/>
              <a:ext cx="408996" cy="564924"/>
              <a:chOff x="9974558" y="3406234"/>
              <a:chExt cx="881391" cy="1144572"/>
            </a:xfrm>
          </p:grpSpPr>
          <p:sp>
            <p:nvSpPr>
              <p:cNvPr id="206" name="Oval 205"/>
              <p:cNvSpPr>
                <a:spLocks noChangeArrowheads="1"/>
              </p:cNvSpPr>
              <p:nvPr/>
            </p:nvSpPr>
            <p:spPr bwMode="auto">
              <a:xfrm>
                <a:off x="9989635" y="3406234"/>
                <a:ext cx="851235" cy="161748"/>
              </a:xfrm>
              <a:prstGeom prst="ellipse">
                <a:avLst/>
              </a:pr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sp>
            <p:nvSpPr>
              <p:cNvPr id="207" name="Freeform 123"/>
              <p:cNvSpPr>
                <a:spLocks noEditPoints="1"/>
              </p:cNvSpPr>
              <p:nvPr/>
            </p:nvSpPr>
            <p:spPr bwMode="auto">
              <a:xfrm>
                <a:off x="9974558" y="3518639"/>
                <a:ext cx="881391" cy="1032167"/>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2" tIns="62155" rIns="124312" bIns="62155" numCol="1" anchor="t" anchorCtr="0" compatLnSpc="1">
                <a:prstTxWarp prst="textNoShape">
                  <a:avLst/>
                </a:prstTxWarp>
              </a:bodyPr>
              <a:lstStyle/>
              <a:p>
                <a:pPr defTabSz="1267995">
                  <a:defRPr/>
                </a:pPr>
                <a:endParaRPr lang="en-US" sz="2448" kern="0" dirty="0">
                  <a:latin typeface="+mj-lt"/>
                </a:endParaRPr>
              </a:p>
            </p:txBody>
          </p:sp>
        </p:grpSp>
        <p:cxnSp>
          <p:nvCxnSpPr>
            <p:cNvPr id="201" name="Straight Connector 200"/>
            <p:cNvCxnSpPr>
              <a:stCxn id="199" idx="3"/>
            </p:cNvCxnSpPr>
            <p:nvPr/>
          </p:nvCxnSpPr>
          <p:spPr>
            <a:xfrm flipV="1">
              <a:off x="13992334" y="3470503"/>
              <a:ext cx="79241" cy="213163"/>
            </a:xfrm>
            <a:prstGeom prst="line">
              <a:avLst/>
            </a:prstGeom>
            <a:ln w="12700" cap="rnd">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99" idx="3"/>
              <a:endCxn id="207" idx="6"/>
            </p:cNvCxnSpPr>
            <p:nvPr/>
          </p:nvCxnSpPr>
          <p:spPr>
            <a:xfrm flipV="1">
              <a:off x="13992334" y="3634601"/>
              <a:ext cx="79241" cy="49065"/>
            </a:xfrm>
            <a:prstGeom prst="line">
              <a:avLst/>
            </a:prstGeom>
            <a:ln w="12700" cap="rnd">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3"/>
              <a:endCxn id="207" idx="9"/>
            </p:cNvCxnSpPr>
            <p:nvPr/>
          </p:nvCxnSpPr>
          <p:spPr>
            <a:xfrm>
              <a:off x="13992334" y="3683666"/>
              <a:ext cx="79241" cy="121354"/>
            </a:xfrm>
            <a:prstGeom prst="line">
              <a:avLst/>
            </a:prstGeom>
            <a:ln w="12700" cap="rnd">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9" idx="3"/>
              <a:endCxn id="207" idx="10"/>
            </p:cNvCxnSpPr>
            <p:nvPr/>
          </p:nvCxnSpPr>
          <p:spPr>
            <a:xfrm>
              <a:off x="13992334" y="3683666"/>
              <a:ext cx="79241" cy="259140"/>
            </a:xfrm>
            <a:prstGeom prst="line">
              <a:avLst/>
            </a:prstGeom>
            <a:ln w="12700" cap="rnd">
              <a:solidFill>
                <a:srgbClr val="FFC00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grpSp>
      <p:pic>
        <p:nvPicPr>
          <p:cNvPr id="254" name="SQL Server - L"/>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l="-1211"/>
          <a:stretch/>
        </p:blipFill>
        <p:spPr bwMode="auto">
          <a:xfrm>
            <a:off x="549275" y="3021496"/>
            <a:ext cx="4024779"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SAS - R"/>
          <p:cNvGrpSpPr/>
          <p:nvPr/>
        </p:nvGrpSpPr>
        <p:grpSpPr>
          <a:xfrm>
            <a:off x="4539225" y="1495007"/>
            <a:ext cx="7512305" cy="4298651"/>
            <a:chOff x="-5746830" y="1400393"/>
            <a:chExt cx="5524255" cy="3161060"/>
          </a:xfrm>
        </p:grpSpPr>
        <p:grpSp>
          <p:nvGrpSpPr>
            <p:cNvPr id="119" name="Group 118"/>
            <p:cNvGrpSpPr/>
            <p:nvPr/>
          </p:nvGrpSpPr>
          <p:grpSpPr>
            <a:xfrm>
              <a:off x="-5746830" y="1400393"/>
              <a:ext cx="5524255" cy="3161060"/>
              <a:chOff x="3115479" y="1379621"/>
              <a:chExt cx="5524255" cy="3161060"/>
            </a:xfrm>
            <a:solidFill>
              <a:srgbClr val="FFC000"/>
            </a:solidFill>
          </p:grpSpPr>
          <p:sp>
            <p:nvSpPr>
              <p:cNvPr id="133" name="Rectangle 132"/>
              <p:cNvSpPr/>
              <p:nvPr/>
            </p:nvSpPr>
            <p:spPr>
              <a:xfrm>
                <a:off x="3563906" y="1379621"/>
                <a:ext cx="5075828" cy="3161060"/>
              </a:xfrm>
              <a:prstGeom prst="rect">
                <a:avLst/>
              </a:prstGeom>
              <a:solidFill>
                <a:schemeClr val="accent5"/>
              </a:solidFill>
              <a:effectLst/>
            </p:spPr>
            <p:txBody>
              <a:bodyPr wrap="square" lIns="124347" tIns="124347" rIns="124347" bIns="124347" rtlCol="0" anchor="ctr">
                <a:noAutofit/>
              </a:bodyPr>
              <a:lstStyle/>
              <a:p>
                <a:pPr algn="ctr">
                  <a:lnSpc>
                    <a:spcPct val="90000"/>
                  </a:lnSpc>
                  <a:spcBef>
                    <a:spcPts val="816"/>
                  </a:spcBef>
                </a:pPr>
                <a:endParaRPr lang="en-US" sz="2720" dirty="0" err="1">
                  <a:latin typeface="+mj-lt"/>
                </a:endParaRPr>
              </a:p>
            </p:txBody>
          </p:sp>
          <p:cxnSp>
            <p:nvCxnSpPr>
              <p:cNvPr id="134" name="Straight Connector 133"/>
              <p:cNvCxnSpPr/>
              <p:nvPr/>
            </p:nvCxnSpPr>
            <p:spPr>
              <a:xfrm>
                <a:off x="3115479" y="3880123"/>
                <a:ext cx="465221" cy="0"/>
              </a:xfrm>
              <a:prstGeom prst="line">
                <a:avLst/>
              </a:prstGeom>
              <a:grpFill/>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79" name="TextBox 178"/>
            <p:cNvSpPr txBox="1"/>
            <p:nvPr/>
          </p:nvSpPr>
          <p:spPr>
            <a:xfrm>
              <a:off x="-4183067" y="1469985"/>
              <a:ext cx="2824042" cy="3032006"/>
            </a:xfrm>
            <a:prstGeom prst="rect">
              <a:avLst/>
            </a:prstGeom>
            <a:solidFill>
              <a:srgbClr val="FFFFFF">
                <a:lumMod val="95000"/>
              </a:srgbClr>
            </a:solidFill>
          </p:spPr>
          <p:txBody>
            <a:bodyPr wrap="square" lIns="62138" tIns="86994" rIns="124276" bIns="202802" rtlCol="0">
              <a:noAutofit/>
            </a:bodyPr>
            <a:lstStyle/>
            <a:p>
              <a:pPr algn="ctr" defTabSz="931753">
                <a:defRPr/>
              </a:pPr>
              <a:r>
                <a:rPr lang="en-US" sz="1904" kern="0" dirty="0">
                  <a:ln>
                    <a:solidFill>
                      <a:srgbClr val="FFFFFF">
                        <a:alpha val="0"/>
                      </a:srgbClr>
                    </a:solidFill>
                  </a:ln>
                  <a:latin typeface="+mj-lt"/>
                  <a:ea typeface="Segoe UI Black" panose="020B0A02040204020203" pitchFamily="34" charset="0"/>
                  <a:cs typeface="Segoe UI Black" panose="020B0A02040204020203" pitchFamily="34" charset="0"/>
                </a:rPr>
                <a:t> </a:t>
              </a:r>
              <a:br>
                <a:rPr lang="en-US" sz="1904" kern="0" dirty="0">
                  <a:ln>
                    <a:solidFill>
                      <a:srgbClr val="FFFFFF">
                        <a:alpha val="0"/>
                      </a:srgbClr>
                    </a:solidFill>
                  </a:ln>
                  <a:latin typeface="+mj-lt"/>
                  <a:ea typeface="Segoe UI Black" panose="020B0A02040204020203" pitchFamily="34" charset="0"/>
                  <a:cs typeface="Segoe UI Black" panose="020B0A02040204020203" pitchFamily="34" charset="0"/>
                </a:rPr>
              </a:b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algn="ctr" defTabSz="931753">
                <a:defRPr/>
              </a:pP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algn="ctr" defTabSz="931753">
                <a:defRPr/>
              </a:pP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algn="ctr" defTabSz="931753">
                <a:defRPr/>
              </a:pP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algn="ctr" defTabSz="931753">
                <a:defRPr/>
              </a:pP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a:p>
              <a:pPr algn="ctr" defTabSz="931753">
                <a:defRPr/>
              </a:pPr>
              <a:endParaRPr lang="en-US" sz="1904" b="1" kern="0" dirty="0">
                <a:ln>
                  <a:solidFill>
                    <a:srgbClr val="FFFFFF">
                      <a:alpha val="0"/>
                    </a:srgbClr>
                  </a:solidFill>
                </a:ln>
                <a:latin typeface="+mj-lt"/>
                <a:ea typeface="Segoe UI Black" panose="020B0A02040204020203" pitchFamily="34" charset="0"/>
                <a:cs typeface="Segoe UI Black" panose="020B0A02040204020203" pitchFamily="34" charset="0"/>
              </a:endParaRPr>
            </a:p>
          </p:txBody>
        </p:sp>
        <p:sp>
          <p:nvSpPr>
            <p:cNvPr id="182" name="Rectangle 181"/>
            <p:cNvSpPr/>
            <p:nvPr/>
          </p:nvSpPr>
          <p:spPr>
            <a:xfrm>
              <a:off x="-3981446" y="1514258"/>
              <a:ext cx="2433622" cy="473107"/>
            </a:xfrm>
            <a:prstGeom prst="rect">
              <a:avLst/>
            </a:prstGeom>
          </p:spPr>
          <p:txBody>
            <a:bodyPr wrap="square" lIns="0" tIns="0" rIns="0" bIns="0">
              <a:noAutofit/>
            </a:bodyPr>
            <a:lstStyle/>
            <a:p>
              <a:r>
                <a:rPr lang="en-US" sz="2448" b="1" kern="0" dirty="0">
                  <a:ln>
                    <a:solidFill>
                      <a:srgbClr val="FFFFFF">
                        <a:alpha val="0"/>
                      </a:srgbClr>
                    </a:solidFill>
                  </a:ln>
                  <a:latin typeface="+mj-lt"/>
                  <a:ea typeface="Segoe UI Black" panose="020B0A02040204020203" pitchFamily="34" charset="0"/>
                  <a:cs typeface="Segoe UI Black" panose="020B0A02040204020203" pitchFamily="34" charset="0"/>
                </a:rPr>
                <a:t>More than 17x </a:t>
              </a:r>
              <a:r>
                <a:rPr lang="en-US" sz="1496" kern="0" dirty="0">
                  <a:ln>
                    <a:solidFill>
                      <a:srgbClr val="FFFFFF">
                        <a:alpha val="0"/>
                      </a:srgbClr>
                    </a:solidFill>
                  </a:ln>
                  <a:latin typeface="+mj-lt"/>
                  <a:ea typeface="Segoe UI Black" panose="020B0A02040204020203" pitchFamily="34" charset="0"/>
                  <a:cs typeface="Segoe UI Black" panose="020B0A02040204020203" pitchFamily="34" charset="0"/>
                </a:rPr>
                <a:t>better performance across 12 VMs</a:t>
              </a:r>
            </a:p>
          </p:txBody>
        </p:sp>
        <p:sp>
          <p:nvSpPr>
            <p:cNvPr id="184" name="Rectangle 183"/>
            <p:cNvSpPr/>
            <p:nvPr/>
          </p:nvSpPr>
          <p:spPr>
            <a:xfrm>
              <a:off x="-4022790" y="2922654"/>
              <a:ext cx="1350320" cy="391074"/>
            </a:xfrm>
            <a:prstGeom prst="rect">
              <a:avLst/>
            </a:prstGeom>
          </p:spPr>
          <p:txBody>
            <a:bodyPr wrap="square">
              <a:spAutoFit/>
            </a:bodyPr>
            <a:lstStyle/>
            <a:p>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Big data analytics</a:t>
              </a:r>
            </a:p>
            <a:p>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for customers</a:t>
              </a:r>
              <a:endParaRPr lang="en-US" sz="2448" dirty="0">
                <a:latin typeface="+mj-lt"/>
              </a:endParaRPr>
            </a:p>
          </p:txBody>
        </p:sp>
        <p:pic>
          <p:nvPicPr>
            <p:cNvPr id="185" name="Picture 3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13933" y="1931108"/>
              <a:ext cx="1854180" cy="132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6" name="Rectangle 185"/>
            <p:cNvSpPr/>
            <p:nvPr/>
          </p:nvSpPr>
          <p:spPr>
            <a:xfrm>
              <a:off x="-4019603" y="3251641"/>
              <a:ext cx="2585465" cy="552662"/>
            </a:xfrm>
            <a:prstGeom prst="rect">
              <a:avLst/>
            </a:prstGeom>
          </p:spPr>
          <p:txBody>
            <a:bodyPr wrap="square">
              <a:spAutoFit/>
            </a:bodyPr>
            <a:lstStyle/>
            <a:p>
              <a:r>
                <a:rPr lang="en-US" sz="1428" kern="0" dirty="0">
                  <a:ln>
                    <a:solidFill>
                      <a:srgbClr val="FFFFFF">
                        <a:alpha val="0"/>
                      </a:srgbClr>
                    </a:solidFill>
                  </a:ln>
                  <a:latin typeface="+mj-lt"/>
                  <a:ea typeface="Segoe UI Black" panose="020B0A02040204020203" pitchFamily="34" charset="0"/>
                  <a:cs typeface="Segoe UI Black" panose="020B0A02040204020203" pitchFamily="34" charset="0"/>
                </a:rPr>
                <a:t>migrating to the latest SAS 9.4 M3 software release running </a:t>
              </a:r>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on PE R930 with E7 v4 processors  </a:t>
              </a:r>
              <a:endParaRPr lang="en-US" sz="2448" b="1" dirty="0">
                <a:latin typeface="+mj-lt"/>
              </a:endParaRPr>
            </a:p>
          </p:txBody>
        </p:sp>
        <p:sp>
          <p:nvSpPr>
            <p:cNvPr id="205" name="Rectangle 204"/>
            <p:cNvSpPr/>
            <p:nvPr/>
          </p:nvSpPr>
          <p:spPr>
            <a:xfrm>
              <a:off x="-4028582" y="3923555"/>
              <a:ext cx="1950545" cy="229486"/>
            </a:xfrm>
            <a:prstGeom prst="rect">
              <a:avLst/>
            </a:prstGeom>
          </p:spPr>
          <p:txBody>
            <a:bodyPr wrap="square">
              <a:spAutoFit/>
            </a:bodyPr>
            <a:lstStyle/>
            <a:p>
              <a:r>
                <a:rPr lang="en-US" sz="1428" b="1" kern="0" dirty="0">
                  <a:ln>
                    <a:solidFill>
                      <a:srgbClr val="FFFFFF">
                        <a:alpha val="0"/>
                      </a:srgbClr>
                    </a:solidFill>
                  </a:ln>
                  <a:latin typeface="+mj-lt"/>
                  <a:ea typeface="Segoe UI Black" panose="020B0A02040204020203" pitchFamily="34" charset="0"/>
                  <a:cs typeface="Segoe UI Black" panose="020B0A02040204020203" pitchFamily="34" charset="0"/>
                </a:rPr>
                <a:t>Simplify, save and do more!</a:t>
              </a:r>
              <a:endParaRPr lang="en-US" sz="2448" b="1" dirty="0">
                <a:latin typeface="+mj-lt"/>
              </a:endParaRPr>
            </a:p>
          </p:txBody>
        </p:sp>
      </p:grpSp>
      <p:grpSp>
        <p:nvGrpSpPr>
          <p:cNvPr id="10" name="SAS - L"/>
          <p:cNvGrpSpPr/>
          <p:nvPr/>
        </p:nvGrpSpPr>
        <p:grpSpPr>
          <a:xfrm>
            <a:off x="601476" y="4421566"/>
            <a:ext cx="3950764" cy="977327"/>
            <a:chOff x="784038" y="4352905"/>
            <a:chExt cx="3950764" cy="977327"/>
          </a:xfrm>
        </p:grpSpPr>
        <p:sp>
          <p:nvSpPr>
            <p:cNvPr id="180" name="TextBox 179"/>
            <p:cNvSpPr txBox="1"/>
            <p:nvPr/>
          </p:nvSpPr>
          <p:spPr>
            <a:xfrm>
              <a:off x="784038" y="4352905"/>
              <a:ext cx="3950764" cy="977327"/>
            </a:xfrm>
            <a:prstGeom prst="rect">
              <a:avLst/>
            </a:prstGeom>
            <a:solidFill>
              <a:srgbClr val="FFC000"/>
            </a:solidFill>
          </p:spPr>
          <p:txBody>
            <a:bodyPr wrap="square" lIns="91357" tIns="91357" rIns="182687" bIns="146149" rtlCol="0">
              <a:noAutofit/>
            </a:bodyPr>
            <a:lstStyle/>
            <a:p>
              <a:pPr defTabSz="931485">
                <a:lnSpc>
                  <a:spcPct val="90000"/>
                </a:lnSpc>
                <a:defRPr/>
              </a:pPr>
              <a:br>
                <a:rPr lang="en-US" sz="2040" spc="-30" dirty="0">
                  <a:latin typeface="+mj-lt"/>
                </a:rPr>
              </a:br>
              <a:endParaRPr lang="en-US" sz="2040" spc="-30" dirty="0">
                <a:latin typeface="+mj-lt"/>
              </a:endParaRPr>
            </a:p>
          </p:txBody>
        </p:sp>
        <p:sp>
          <p:nvSpPr>
            <p:cNvPr id="183" name="TextBox 182"/>
            <p:cNvSpPr txBox="1"/>
            <p:nvPr/>
          </p:nvSpPr>
          <p:spPr>
            <a:xfrm>
              <a:off x="2652351" y="4624623"/>
              <a:ext cx="784830" cy="594650"/>
            </a:xfrm>
            <a:prstGeom prst="rect">
              <a:avLst/>
            </a:prstGeom>
          </p:spPr>
          <p:txBody>
            <a:bodyPr wrap="none">
              <a:spAutoFit/>
            </a:bodyPr>
            <a:lstStyle>
              <a:defPPr>
                <a:defRPr lang="en-US"/>
              </a:defPPr>
              <a:lvl1pPr marL="67166" lvl="0" algn="ctr" defTabSz="684560" fontAlgn="auto">
                <a:spcBef>
                  <a:spcPts val="441"/>
                </a:spcBef>
                <a:spcAft>
                  <a:spcPts val="0"/>
                </a:spcAft>
                <a:defRPr sz="1400" b="1" kern="0">
                  <a:ln>
                    <a:solidFill>
                      <a:srgbClr val="FFFFFF">
                        <a:alpha val="0"/>
                      </a:srgbClr>
                    </a:solidFill>
                  </a:ln>
                  <a:solidFill>
                    <a:srgbClr val="002050"/>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z="3264" dirty="0">
                  <a:solidFill>
                    <a:schemeClr val="tx1"/>
                  </a:solidFill>
                  <a:latin typeface="+mj-lt"/>
                </a:rPr>
                <a:t>9.4</a:t>
              </a:r>
            </a:p>
          </p:txBody>
        </p:sp>
        <p:pic>
          <p:nvPicPr>
            <p:cNvPr id="181" name="SAS - Image" descr="https://cstore.msu.edu/sites/default/files/styles/product_view/public/product_images/SAS_12.jpg?itok=5Q10JTBI"/>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34422" y="4487863"/>
              <a:ext cx="1556685" cy="762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1553790" y="6298076"/>
            <a:ext cx="9378080" cy="657488"/>
          </a:xfrm>
          <a:prstGeom prst="rect">
            <a:avLst/>
          </a:prstGeom>
          <a:noFill/>
        </p:spPr>
        <p:txBody>
          <a:bodyPr wrap="none" rtlCol="0">
            <a:spAutoFit/>
          </a:bodyPr>
          <a:lstStyle/>
          <a:p>
            <a:pPr>
              <a:buClr>
                <a:srgbClr val="0085C3"/>
              </a:buClr>
            </a:pPr>
            <a:r>
              <a:rPr lang="en-US" sz="1224" dirty="0">
                <a:solidFill>
                  <a:srgbClr val="444444"/>
                </a:solidFill>
                <a:latin typeface="+mj-lt"/>
              </a:rPr>
              <a:t>SAP HANA BW-ML benchmarks: </a:t>
            </a:r>
            <a:r>
              <a:rPr lang="en-US" sz="1224" u="sng" dirty="0">
                <a:solidFill>
                  <a:srgbClr val="1F497D"/>
                </a:solidFill>
                <a:latin typeface="+mj-lt"/>
                <a:ea typeface="Calibri" panose="020F0502020204030204" pitchFamily="34" charset="0"/>
                <a:cs typeface="Times New Roman" panose="02020603050405020304" pitchFamily="18" charset="0"/>
                <a:hlinkClick r:id="rId9"/>
              </a:rPr>
              <a:t>http://global.sap.com/solutions/benchmark/bwaml-results.htm</a:t>
            </a:r>
            <a:endParaRPr lang="en-US" sz="1224" dirty="0">
              <a:solidFill>
                <a:srgbClr val="444444"/>
              </a:solidFill>
              <a:latin typeface="+mj-lt"/>
            </a:endParaRPr>
          </a:p>
          <a:p>
            <a:pPr>
              <a:buClr>
                <a:srgbClr val="0085C3"/>
              </a:buClr>
            </a:pPr>
            <a:r>
              <a:rPr lang="en-US" sz="1224" dirty="0">
                <a:solidFill>
                  <a:srgbClr val="444444"/>
                </a:solidFill>
                <a:latin typeface="+mj-lt"/>
              </a:rPr>
              <a:t>SAP SD benchmarks: </a:t>
            </a:r>
            <a:r>
              <a:rPr lang="en-US" sz="1224" u="sng" dirty="0">
                <a:solidFill>
                  <a:srgbClr val="1F497D"/>
                </a:solidFill>
                <a:latin typeface="+mj-lt"/>
                <a:ea typeface="Calibri" panose="020F0502020204030204" pitchFamily="34" charset="0"/>
                <a:cs typeface="Times New Roman" panose="02020603050405020304" pitchFamily="18" charset="0"/>
                <a:hlinkClick r:id="rId10"/>
              </a:rPr>
              <a:t>http://global.sap.com/solutions/benchmark/sd2tier.epx</a:t>
            </a:r>
            <a:endParaRPr lang="en-US" sz="1224" dirty="0">
              <a:solidFill>
                <a:srgbClr val="444444"/>
              </a:solidFill>
              <a:latin typeface="+mj-lt"/>
            </a:endParaRPr>
          </a:p>
          <a:p>
            <a:pPr>
              <a:buClr>
                <a:srgbClr val="0085C3"/>
              </a:buClr>
            </a:pPr>
            <a:r>
              <a:rPr lang="en-US" sz="1224" dirty="0">
                <a:solidFill>
                  <a:srgbClr val="444444"/>
                </a:solidFill>
                <a:latin typeface="+mj-lt"/>
              </a:rPr>
              <a:t>Dell R930 SQL Server evaluation: </a:t>
            </a:r>
            <a:r>
              <a:rPr lang="en-US" sz="1224" dirty="0">
                <a:solidFill>
                  <a:srgbClr val="444444"/>
                </a:solidFill>
                <a:latin typeface="+mj-lt"/>
                <a:hlinkClick r:id="rId11"/>
              </a:rPr>
              <a:t>http://www.demartek.com/Demartek_Dell_R930_Emulex_32GFC_SQL_Server_2016_Evaluation_2016-06.html</a:t>
            </a:r>
            <a:r>
              <a:rPr lang="en-US" sz="1224" dirty="0">
                <a:solidFill>
                  <a:srgbClr val="444444"/>
                </a:solidFill>
                <a:latin typeface="+mj-lt"/>
              </a:rPr>
              <a:t> </a:t>
            </a:r>
          </a:p>
        </p:txBody>
      </p:sp>
      <p:grpSp>
        <p:nvGrpSpPr>
          <p:cNvPr id="265" name="Group 264"/>
          <p:cNvGrpSpPr/>
          <p:nvPr/>
        </p:nvGrpSpPr>
        <p:grpSpPr>
          <a:xfrm>
            <a:off x="8323835" y="600806"/>
            <a:ext cx="3851040" cy="821980"/>
            <a:chOff x="4694404" y="18649"/>
            <a:chExt cx="4442345" cy="931941"/>
          </a:xfrm>
        </p:grpSpPr>
        <p:sp>
          <p:nvSpPr>
            <p:cNvPr id="262" name="Rounded Rectangle 261"/>
            <p:cNvSpPr/>
            <p:nvPr/>
          </p:nvSpPr>
          <p:spPr>
            <a:xfrm>
              <a:off x="4694404" y="18649"/>
              <a:ext cx="4442345" cy="906370"/>
            </a:xfrm>
            <a:prstGeom prst="roundRect">
              <a:avLst>
                <a:gd name="adj" fmla="val 0"/>
              </a:avLst>
            </a:prstGeom>
            <a:solidFill>
              <a:schemeClr val="bg2"/>
            </a:solidFill>
            <a:effectLst/>
          </p:spPr>
          <p:txBody>
            <a:bodyPr wrap="square" lIns="124347" tIns="124347" rIns="124347" bIns="124347" rtlCol="0" anchor="ctr">
              <a:noAutofit/>
            </a:bodyPr>
            <a:lstStyle/>
            <a:p>
              <a:pPr algn="ctr">
                <a:lnSpc>
                  <a:spcPct val="90000"/>
                </a:lnSpc>
                <a:spcBef>
                  <a:spcPts val="816"/>
                </a:spcBef>
              </a:pPr>
              <a:endParaRPr lang="en-US" sz="2720" dirty="0" err="1">
                <a:solidFill>
                  <a:srgbClr val="FFFFFF"/>
                </a:solidFill>
                <a:latin typeface="Trebuchet MS" pitchFamily="34" charset="0"/>
              </a:endParaRPr>
            </a:p>
          </p:txBody>
        </p:sp>
        <p:grpSp>
          <p:nvGrpSpPr>
            <p:cNvPr id="264" name="Group 263"/>
            <p:cNvGrpSpPr/>
            <p:nvPr/>
          </p:nvGrpSpPr>
          <p:grpSpPr>
            <a:xfrm>
              <a:off x="4879057" y="73665"/>
              <a:ext cx="4099811" cy="876925"/>
              <a:chOff x="4781862" y="-258775"/>
              <a:chExt cx="4099812" cy="876925"/>
            </a:xfrm>
          </p:grpSpPr>
          <p:pic>
            <p:nvPicPr>
              <p:cNvPr id="84" name="Picture 2"/>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854254" y="-258775"/>
                <a:ext cx="2027420" cy="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126"/>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81862" y="-3748"/>
                <a:ext cx="2063024" cy="588364"/>
              </a:xfrm>
              <a:prstGeom prst="rect">
                <a:avLst/>
              </a:prstGeom>
            </p:spPr>
          </p:pic>
        </p:grpSp>
      </p:grpSp>
    </p:spTree>
    <p:extLst>
      <p:ext uri="{BB962C8B-B14F-4D97-AF65-F5344CB8AC3E}">
        <p14:creationId xmlns:p14="http://schemas.microsoft.com/office/powerpoint/2010/main" val="68785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500"/>
                                        <p:tgtEl>
                                          <p:spTgt spid="254"/>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1"/>
                                        </p:tgtEl>
                                        <p:attrNameLst>
                                          <p:attrName>style.visibility</p:attrName>
                                        </p:attrNameLst>
                                      </p:cBhvr>
                                      <p:to>
                                        <p:strVal val="visible"/>
                                      </p:to>
                                    </p:set>
                                    <p:animEffect transition="in" filter="fade">
                                      <p:cBhvr>
                                        <p:cTn id="55"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solidFill>
                  <a:schemeClr val="accent2">
                    <a:lumMod val="75000"/>
                  </a:schemeClr>
                </a:solidFill>
              </a:rPr>
              <a:t>From Windows NT through Windows Server 2016</a:t>
            </a:r>
          </a:p>
        </p:txBody>
      </p:sp>
      <p:sp>
        <p:nvSpPr>
          <p:cNvPr id="3" name="Title 2"/>
          <p:cNvSpPr>
            <a:spLocks noGrp="1"/>
          </p:cNvSpPr>
          <p:nvPr>
            <p:ph type="title"/>
          </p:nvPr>
        </p:nvSpPr>
        <p:spPr/>
        <p:txBody>
          <a:bodyPr>
            <a:normAutofit fontScale="90000"/>
          </a:bodyPr>
          <a:lstStyle/>
          <a:p>
            <a:r>
              <a:rPr lang="en-US" dirty="0" err="1">
                <a:solidFill>
                  <a:schemeClr val="tx2"/>
                </a:solidFill>
              </a:rPr>
              <a:t>MSFT|Dell</a:t>
            </a:r>
            <a:r>
              <a:rPr lang="en-US" dirty="0">
                <a:solidFill>
                  <a:schemeClr val="tx2"/>
                </a:solidFill>
              </a:rPr>
              <a:t> Technology</a:t>
            </a:r>
          </a:p>
        </p:txBody>
      </p:sp>
      <p:sp>
        <p:nvSpPr>
          <p:cNvPr id="4" name="Content Placeholder 3"/>
          <p:cNvSpPr>
            <a:spLocks noGrp="1"/>
          </p:cNvSpPr>
          <p:nvPr>
            <p:ph sz="half" idx="1"/>
          </p:nvPr>
        </p:nvSpPr>
        <p:spPr>
          <a:xfrm>
            <a:off x="122238" y="2201861"/>
            <a:ext cx="9372599" cy="4015493"/>
          </a:xfrm>
        </p:spPr>
        <p:txBody>
          <a:bodyPr>
            <a:normAutofit fontScale="92500"/>
          </a:bodyPr>
          <a:lstStyle/>
          <a:p>
            <a:pPr lvl="1">
              <a:lnSpc>
                <a:spcPct val="200000"/>
              </a:lnSpc>
              <a:spcBef>
                <a:spcPts val="300"/>
              </a:spcBef>
            </a:pPr>
            <a:r>
              <a:rPr lang="en-US" sz="2040" dirty="0">
                <a:solidFill>
                  <a:schemeClr val="bg1">
                    <a:lumMod val="50000"/>
                  </a:schemeClr>
                </a:solidFill>
              </a:rPr>
              <a:t>Continuous &amp; Close </a:t>
            </a: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Partnership for over 30 years</a:t>
            </a:r>
            <a:r>
              <a:rPr lang="en-US" sz="2040" dirty="0">
                <a:solidFill>
                  <a:schemeClr val="accent4">
                    <a:lumMod val="10000"/>
                  </a:schemeClr>
                </a:solidFill>
              </a:rPr>
              <a:t> </a:t>
            </a:r>
          </a:p>
          <a:p>
            <a:pPr lvl="1">
              <a:lnSpc>
                <a:spcPct val="200000"/>
              </a:lnSpc>
              <a:spcBef>
                <a:spcPts val="300"/>
              </a:spcBef>
            </a:pP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Co-engineered Cloud Platform</a:t>
            </a:r>
            <a:r>
              <a:rPr lang="en-US" sz="2040" dirty="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040" dirty="0">
                <a:solidFill>
                  <a:schemeClr val="bg1">
                    <a:lumMod val="50000"/>
                  </a:schemeClr>
                </a:solidFill>
              </a:rPr>
              <a:t>System (CPS)</a:t>
            </a:r>
          </a:p>
          <a:p>
            <a:pPr lvl="1">
              <a:lnSpc>
                <a:spcPct val="200000"/>
              </a:lnSpc>
              <a:spcBef>
                <a:spcPts val="300"/>
              </a:spcBef>
            </a:pPr>
            <a:r>
              <a:rPr lang="en-US" sz="2040" dirty="0">
                <a:solidFill>
                  <a:schemeClr val="bg1">
                    <a:lumMod val="50000"/>
                  </a:schemeClr>
                </a:solidFill>
              </a:rPr>
              <a:t>Platform Supported </a:t>
            </a: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Software Defined Technology </a:t>
            </a:r>
          </a:p>
          <a:p>
            <a:pPr lvl="1">
              <a:lnSpc>
                <a:spcPct val="200000"/>
              </a:lnSpc>
              <a:spcBef>
                <a:spcPts val="300"/>
              </a:spcBef>
            </a:pP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Integrated Server Management</a:t>
            </a:r>
            <a:r>
              <a:rPr lang="en-US" sz="2040" dirty="0">
                <a:solidFill>
                  <a:schemeClr val="accent4">
                    <a:lumMod val="10000"/>
                  </a:schemeClr>
                </a:solidFill>
              </a:rPr>
              <a:t> </a:t>
            </a:r>
            <a:r>
              <a:rPr lang="en-US" sz="2040" dirty="0">
                <a:solidFill>
                  <a:schemeClr val="bg1">
                    <a:lumMod val="50000"/>
                  </a:schemeClr>
                </a:solidFill>
              </a:rPr>
              <a:t>with Dell tools (OM/</a:t>
            </a:r>
            <a:r>
              <a:rPr lang="en-US" sz="2040" dirty="0" err="1">
                <a:solidFill>
                  <a:schemeClr val="bg1">
                    <a:lumMod val="50000"/>
                  </a:schemeClr>
                </a:solidFill>
              </a:rPr>
              <a:t>iDRAC</a:t>
            </a:r>
            <a:r>
              <a:rPr lang="en-US" sz="2040" dirty="0">
                <a:solidFill>
                  <a:schemeClr val="bg1">
                    <a:lumMod val="50000"/>
                  </a:schemeClr>
                </a:solidFill>
              </a:rPr>
              <a:t>) </a:t>
            </a:r>
          </a:p>
          <a:p>
            <a:pPr lvl="1">
              <a:lnSpc>
                <a:spcPct val="200000"/>
              </a:lnSpc>
              <a:spcBef>
                <a:spcPts val="300"/>
              </a:spcBef>
            </a:pPr>
            <a:r>
              <a:rPr lang="en-US" sz="204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Dell PowerEdge is a Nitro Fuel</a:t>
            </a:r>
            <a:r>
              <a:rPr lang="en-US" sz="2040" dirty="0">
                <a:solidFill>
                  <a:schemeClr val="accent1"/>
                </a:solidFill>
                <a:latin typeface="Segoe UI Semibold" panose="020B0702040204020203" pitchFamily="34" charset="0"/>
                <a:cs typeface="Segoe UI Semibold" panose="020B0702040204020203" pitchFamily="34" charset="0"/>
              </a:rPr>
              <a:t>  </a:t>
            </a:r>
            <a:r>
              <a:rPr lang="en-US" sz="2040" dirty="0">
                <a:solidFill>
                  <a:schemeClr val="bg1">
                    <a:lumMod val="50000"/>
                  </a:schemeClr>
                </a:solidFill>
              </a:rPr>
              <a:t>for Your Workload and is Cloud-Ready</a:t>
            </a:r>
          </a:p>
          <a:p>
            <a:pPr lvl="1">
              <a:lnSpc>
                <a:spcPct val="200000"/>
              </a:lnSpc>
              <a:spcBef>
                <a:spcPts val="300"/>
              </a:spcBef>
            </a:pPr>
            <a:r>
              <a:rPr lang="en-US" sz="2040" dirty="0">
                <a:solidFill>
                  <a:schemeClr val="accent1"/>
                </a:solidFill>
                <a:latin typeface="Segoe UI Semibold" panose="020B0702040204020203" pitchFamily="34" charset="0"/>
                <a:ea typeface="Segoe UI Black" panose="020B0A02040204020203" pitchFamily="34" charset="0"/>
                <a:cs typeface="Segoe UI Semibold" panose="020B0702040204020203" pitchFamily="34" charset="0"/>
              </a:rPr>
              <a:t>Just Works!</a:t>
            </a:r>
            <a:r>
              <a:rPr lang="en-US" sz="2040" dirty="0">
                <a:solidFill>
                  <a:schemeClr val="accent1"/>
                </a:solidFill>
                <a:latin typeface="Segoe UI Semibold" panose="020B0702040204020203" pitchFamily="34" charset="0"/>
                <a:cs typeface="Segoe UI Semibold" panose="020B0702040204020203" pitchFamily="34" charset="0"/>
              </a:rPr>
              <a:t>  </a:t>
            </a:r>
            <a:r>
              <a:rPr lang="en-US" sz="2040" dirty="0">
                <a:solidFill>
                  <a:schemeClr val="bg1">
                    <a:lumMod val="50000"/>
                  </a:schemeClr>
                </a:solidFill>
              </a:rPr>
              <a:t>(Dell-MSFT iterative validation and improvement process)</a:t>
            </a:r>
          </a:p>
        </p:txBody>
      </p:sp>
      <p:sp>
        <p:nvSpPr>
          <p:cNvPr id="5" name="Rectangle 4"/>
          <p:cNvSpPr/>
          <p:nvPr/>
        </p:nvSpPr>
        <p:spPr bwMode="auto">
          <a:xfrm>
            <a:off x="9494837" y="1"/>
            <a:ext cx="2941638" cy="47926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Rectangle 5"/>
          <p:cNvSpPr/>
          <p:nvPr/>
        </p:nvSpPr>
        <p:spPr bwMode="auto">
          <a:xfrm>
            <a:off x="808037" y="5021262"/>
            <a:ext cx="3733800" cy="381000"/>
          </a:xfrm>
          <a:prstGeom prst="rect">
            <a:avLst/>
          </a:prstGeom>
          <a:noFill/>
          <a:ln w="127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795396" y="5687502"/>
            <a:ext cx="1536641" cy="381000"/>
          </a:xfrm>
          <a:prstGeom prst="rect">
            <a:avLst/>
          </a:prstGeom>
          <a:noFill/>
          <a:ln w="127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4810" y="5087503"/>
            <a:ext cx="1456418" cy="310896"/>
          </a:xfrm>
          <a:prstGeom prst="rect">
            <a:avLst/>
          </a:prstGeom>
        </p:spPr>
      </p:pic>
      <p:sp>
        <p:nvSpPr>
          <p:cNvPr id="9" name="Rectangle 8"/>
          <p:cNvSpPr/>
          <p:nvPr/>
        </p:nvSpPr>
        <p:spPr bwMode="auto">
          <a:xfrm>
            <a:off x="9494837" y="6217353"/>
            <a:ext cx="2941638" cy="7771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3019" y="5687502"/>
            <a:ext cx="1566675" cy="277369"/>
          </a:xfrm>
          <a:prstGeom prst="rect">
            <a:avLst/>
          </a:prstGeom>
        </p:spPr>
      </p:pic>
    </p:spTree>
    <p:extLst>
      <p:ext uri="{BB962C8B-B14F-4D97-AF65-F5344CB8AC3E}">
        <p14:creationId xmlns:p14="http://schemas.microsoft.com/office/powerpoint/2010/main" val="312568666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2258" y="2049462"/>
            <a:ext cx="11887200" cy="4341812"/>
          </a:xfrm>
        </p:spPr>
        <p:txBody>
          <a:bodyPr>
            <a:noAutofit/>
          </a:bodyPr>
          <a:lstStyle/>
          <a:p>
            <a:pPr marL="457200" indent="-457200">
              <a:spcBef>
                <a:spcPts val="0"/>
              </a:spcBef>
              <a:spcAft>
                <a:spcPts val="816"/>
              </a:spcAft>
              <a:buFont typeface="+mj-lt"/>
              <a:buAutoNum type="arabicPeriod"/>
            </a:pPr>
            <a:r>
              <a:rPr lang="en-US" sz="2400" dirty="0">
                <a:latin typeface="Segoe UI Black" panose="020B0A02040204020203" pitchFamily="34" charset="0"/>
                <a:ea typeface="Segoe UI Black" panose="020B0A02040204020203" pitchFamily="34" charset="0"/>
                <a:cs typeface="Segoe UI Black" panose="020B0A02040204020203" pitchFamily="34" charset="0"/>
              </a:rPr>
              <a:t>Trends In The Market </a:t>
            </a:r>
            <a:r>
              <a:rPr lang="en-US" sz="2400" dirty="0">
                <a:latin typeface="+mn-lt"/>
              </a:rPr>
              <a:t>: Big Data Analytics &amp; Database </a:t>
            </a:r>
          </a:p>
          <a:p>
            <a:pPr marL="457200" indent="-457200">
              <a:spcBef>
                <a:spcPts val="0"/>
              </a:spcBef>
              <a:spcAft>
                <a:spcPts val="816"/>
              </a:spcAft>
              <a:buFont typeface="+mj-lt"/>
              <a:buAutoNum type="arabicPeriod"/>
            </a:pPr>
            <a:r>
              <a:rPr lang="en-US" sz="2400" dirty="0">
                <a:latin typeface="Segoe UI Black" panose="020B0A02040204020203" pitchFamily="34" charset="0"/>
                <a:ea typeface="Segoe UI Black" panose="020B0A02040204020203" pitchFamily="34" charset="0"/>
                <a:cs typeface="Segoe UI Black" panose="020B0A02040204020203" pitchFamily="34" charset="0"/>
              </a:rPr>
              <a:t>SQL Server 2016 </a:t>
            </a:r>
            <a:r>
              <a:rPr lang="en-US" sz="2400" dirty="0">
                <a:latin typeface="+mn-lt"/>
              </a:rPr>
              <a:t>- DB/Analytics Overview</a:t>
            </a:r>
          </a:p>
          <a:p>
            <a:pPr marL="457200" indent="-457200">
              <a:spcBef>
                <a:spcPts val="0"/>
              </a:spcBef>
              <a:spcAft>
                <a:spcPts val="816"/>
              </a:spcAft>
              <a:buFont typeface="+mj-lt"/>
              <a:buAutoNum type="arabicPeriod"/>
            </a:pPr>
            <a:r>
              <a:rPr lang="en-US" sz="2400" dirty="0">
                <a:latin typeface="+mn-lt"/>
              </a:rPr>
              <a:t>Management tools: </a:t>
            </a:r>
            <a:r>
              <a:rPr lang="en-US" sz="2400" dirty="0">
                <a:latin typeface="Segoe UI Black" panose="020B0A02040204020203" pitchFamily="34" charset="0"/>
                <a:ea typeface="Segoe UI Black" panose="020B0A02040204020203" pitchFamily="34" charset="0"/>
                <a:cs typeface="Segoe UI Black" panose="020B0A02040204020203" pitchFamily="34" charset="0"/>
              </a:rPr>
              <a:t>System Center</a:t>
            </a:r>
          </a:p>
          <a:p>
            <a:pPr marL="457200" indent="-457200">
              <a:spcBef>
                <a:spcPts val="0"/>
              </a:spcBef>
              <a:spcAft>
                <a:spcPts val="816"/>
              </a:spcAft>
              <a:buFont typeface="+mj-lt"/>
              <a:buAutoNum type="arabicPeriod"/>
            </a:pPr>
            <a:r>
              <a:rPr lang="en-US" sz="2400" dirty="0">
                <a:latin typeface="+mn-lt"/>
              </a:rPr>
              <a:t>Dell EMC </a:t>
            </a:r>
            <a:r>
              <a:rPr lang="en-US" sz="2400" dirty="0">
                <a:latin typeface="Segoe UI Black" panose="020B0A02040204020203" pitchFamily="34" charset="0"/>
                <a:ea typeface="Segoe UI Black" panose="020B0A02040204020203" pitchFamily="34" charset="0"/>
                <a:cs typeface="Segoe UI Black" panose="020B0A02040204020203" pitchFamily="34" charset="0"/>
              </a:rPr>
              <a:t>Server Portfolio </a:t>
            </a:r>
            <a:r>
              <a:rPr lang="en-US" sz="2400" dirty="0">
                <a:latin typeface="+mn-lt"/>
              </a:rPr>
              <a:t>for MS SQL Server</a:t>
            </a:r>
          </a:p>
          <a:p>
            <a:pPr marL="457200" indent="-457200">
              <a:spcBef>
                <a:spcPts val="0"/>
              </a:spcBef>
              <a:spcAft>
                <a:spcPts val="816"/>
              </a:spcAft>
              <a:buFont typeface="+mj-lt"/>
              <a:buAutoNum type="arabicPeriod"/>
            </a:pPr>
            <a:r>
              <a:rPr lang="en-US" sz="2400" dirty="0">
                <a:latin typeface="+mn-lt"/>
              </a:rPr>
              <a:t>Dell EMC 4S Studies and </a:t>
            </a:r>
            <a:r>
              <a:rPr lang="en-US" sz="2400" dirty="0">
                <a:latin typeface="Segoe UI Black" panose="020B0A02040204020203" pitchFamily="34" charset="0"/>
                <a:ea typeface="Segoe UI Black" panose="020B0A02040204020203" pitchFamily="34" charset="0"/>
                <a:cs typeface="Segoe UI Black" panose="020B0A02040204020203" pitchFamily="34" charset="0"/>
              </a:rPr>
              <a:t>Benchmarks</a:t>
            </a:r>
            <a:r>
              <a:rPr lang="en-US" sz="2400" dirty="0">
                <a:latin typeface="+mn-lt"/>
              </a:rPr>
              <a:t> </a:t>
            </a:r>
          </a:p>
          <a:p>
            <a:pPr marL="457200" indent="-457200">
              <a:spcBef>
                <a:spcPts val="0"/>
              </a:spcBef>
              <a:spcAft>
                <a:spcPts val="816"/>
              </a:spcAft>
              <a:buFont typeface="+mj-lt"/>
              <a:buAutoNum type="arabicPeriod"/>
            </a:pPr>
            <a:r>
              <a:rPr lang="en-US" sz="2400" dirty="0">
                <a:latin typeface="Segoe UI Black" panose="020B0A02040204020203" pitchFamily="34" charset="0"/>
                <a:ea typeface="Segoe UI Black" panose="020B0A02040204020203" pitchFamily="34" charset="0"/>
                <a:cs typeface="Segoe UI Black" panose="020B0A02040204020203" pitchFamily="34" charset="0"/>
              </a:rPr>
              <a:t>DEMO</a:t>
            </a:r>
            <a:r>
              <a:rPr lang="en-US" sz="2400" dirty="0">
                <a:latin typeface="+mn-lt"/>
              </a:rPr>
              <a:t> : Accelerating SQL Server 2016 with R930/</a:t>
            </a:r>
            <a:r>
              <a:rPr lang="en-US" sz="2400" dirty="0" err="1">
                <a:latin typeface="+mn-lt"/>
              </a:rPr>
              <a:t>Fibre</a:t>
            </a:r>
            <a:r>
              <a:rPr lang="en-US" sz="2400" dirty="0">
                <a:latin typeface="+mn-lt"/>
              </a:rPr>
              <a:t> Channel/SC9000</a:t>
            </a:r>
          </a:p>
          <a:p>
            <a:pPr marL="457200" indent="-457200">
              <a:spcBef>
                <a:spcPts val="0"/>
              </a:spcBef>
              <a:spcAft>
                <a:spcPts val="816"/>
              </a:spcAft>
              <a:buFont typeface="+mj-lt"/>
              <a:buAutoNum type="arabicPeriod"/>
            </a:pPr>
            <a:r>
              <a:rPr lang="en-US" sz="2400" dirty="0">
                <a:latin typeface="+mn-lt"/>
              </a:rPr>
              <a:t>Demo </a:t>
            </a:r>
            <a:r>
              <a:rPr lang="en-US" sz="2400" dirty="0">
                <a:latin typeface="Segoe UI Black" panose="020B0A02040204020203" pitchFamily="34" charset="0"/>
                <a:ea typeface="Segoe UI Black" panose="020B0A02040204020203" pitchFamily="34" charset="0"/>
                <a:cs typeface="Segoe UI Black" panose="020B0A02040204020203" pitchFamily="34" charset="0"/>
              </a:rPr>
              <a:t>Results</a:t>
            </a:r>
          </a:p>
          <a:p>
            <a:pPr marL="457200" indent="-457200">
              <a:spcBef>
                <a:spcPts val="0"/>
              </a:spcBef>
              <a:spcAft>
                <a:spcPts val="816"/>
              </a:spcAft>
              <a:buFont typeface="+mj-lt"/>
              <a:buAutoNum type="arabicPeriod"/>
            </a:pPr>
            <a:r>
              <a:rPr lang="en-US" sz="2400" dirty="0">
                <a:latin typeface="Segoe UI Black" panose="020B0A02040204020203" pitchFamily="34" charset="0"/>
                <a:ea typeface="Segoe UI Black" panose="020B0A02040204020203" pitchFamily="34" charset="0"/>
                <a:cs typeface="Segoe UI Black" panose="020B0A02040204020203" pitchFamily="34" charset="0"/>
              </a:rPr>
              <a:t>Q &amp; A</a:t>
            </a:r>
          </a:p>
        </p:txBody>
      </p:sp>
      <p:sp>
        <p:nvSpPr>
          <p:cNvPr id="2" name="Title 1"/>
          <p:cNvSpPr>
            <a:spLocks noGrp="1"/>
          </p:cNvSpPr>
          <p:nvPr>
            <p:ph type="title"/>
          </p:nvPr>
        </p:nvSpPr>
        <p:spPr>
          <a:xfrm>
            <a:off x="299894" y="449262"/>
            <a:ext cx="11889564" cy="917575"/>
          </a:xfrm>
        </p:spPr>
        <p:txBody>
          <a:bodyPr>
            <a:normAutofit/>
          </a:bodyPr>
          <a:lstStyle/>
          <a:p>
            <a:r>
              <a:rPr lang="en-US" b="1" dirty="0"/>
              <a:t>Agenda</a:t>
            </a:r>
          </a:p>
        </p:txBody>
      </p:sp>
    </p:spTree>
    <p:extLst>
      <p:ext uri="{BB962C8B-B14F-4D97-AF65-F5344CB8AC3E}">
        <p14:creationId xmlns:p14="http://schemas.microsoft.com/office/powerpoint/2010/main" val="28440158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038" y="2201861"/>
            <a:ext cx="9372599" cy="4015493"/>
          </a:xfrm>
        </p:spPr>
        <p:txBody>
          <a:bodyPr/>
          <a:lstStyle/>
          <a:p>
            <a:pPr lvl="1">
              <a:lnSpc>
                <a:spcPct val="150000"/>
              </a:lnSpc>
              <a:spcBef>
                <a:spcPts val="0"/>
              </a:spcBef>
              <a:spcAft>
                <a:spcPts val="1800"/>
              </a:spcAft>
            </a:pPr>
            <a:r>
              <a:rPr lang="en-US" sz="2040" dirty="0">
                <a:solidFill>
                  <a:schemeClr val="accent3">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Windows Server 2016 </a:t>
            </a:r>
            <a:r>
              <a:rPr lang="en-US" sz="2040" dirty="0">
                <a:solidFill>
                  <a:schemeClr val="accent4">
                    <a:lumMod val="10000"/>
                  </a:schemeClr>
                </a:solidFill>
                <a:latin typeface="+mj-lt"/>
                <a:ea typeface="Segoe UI Black" panose="020B0A02040204020203" pitchFamily="34" charset="0"/>
                <a:cs typeface="Segoe UI Black" panose="020B0A02040204020203" pitchFamily="34" charset="0"/>
              </a:rPr>
              <a:t>Features</a:t>
            </a: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 </a:t>
            </a:r>
            <a:r>
              <a:rPr lang="en-US" sz="2040" dirty="0">
                <a:solidFill>
                  <a:schemeClr val="accent4">
                    <a:lumMod val="10000"/>
                  </a:schemeClr>
                </a:solidFill>
              </a:rPr>
              <a:t>and Functionality - </a:t>
            </a: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Dell PowerEdge</a:t>
            </a:r>
          </a:p>
          <a:p>
            <a:pPr lvl="1">
              <a:lnSpc>
                <a:spcPct val="150000"/>
              </a:lnSpc>
              <a:spcBef>
                <a:spcPts val="0"/>
              </a:spcBef>
              <a:spcAft>
                <a:spcPts val="1800"/>
              </a:spcAft>
            </a:pPr>
            <a:r>
              <a:rPr lang="en-US" sz="2040" dirty="0">
                <a:solidFill>
                  <a:schemeClr val="accent3">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Windows Server Security </a:t>
            </a:r>
            <a:r>
              <a:rPr lang="en-US" sz="2040" dirty="0">
                <a:solidFill>
                  <a:schemeClr val="accent3">
                    <a:lumMod val="50000"/>
                  </a:schemeClr>
                </a:solidFill>
              </a:rPr>
              <a:t>on Dell Platforms with </a:t>
            </a:r>
            <a:r>
              <a:rPr lang="en-US" sz="2040" dirty="0">
                <a:solidFill>
                  <a:schemeClr val="tx2"/>
                </a:solidFill>
                <a:latin typeface="Segoe UI Semibold" panose="020B0702040204020203" pitchFamily="34" charset="0"/>
                <a:cs typeface="Segoe UI Semibold" panose="020B0702040204020203" pitchFamily="34" charset="0"/>
              </a:rPr>
              <a:t>TPM2.0</a:t>
            </a:r>
          </a:p>
          <a:p>
            <a:pPr lvl="1">
              <a:lnSpc>
                <a:spcPct val="150000"/>
              </a:lnSpc>
              <a:spcBef>
                <a:spcPts val="0"/>
              </a:spcBef>
              <a:spcAft>
                <a:spcPts val="1800"/>
              </a:spcAft>
            </a:pP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Storage Spaces Direct </a:t>
            </a:r>
            <a:r>
              <a:rPr lang="en-US" sz="2040" dirty="0">
                <a:solidFill>
                  <a:schemeClr val="accent3">
                    <a:lumMod val="50000"/>
                  </a:schemeClr>
                </a:solidFill>
              </a:rPr>
              <a:t>(S2D) with </a:t>
            </a:r>
            <a:r>
              <a:rPr lang="en-US" sz="2040" dirty="0">
                <a:solidFill>
                  <a:schemeClr val="tx2"/>
                </a:solidFill>
                <a:latin typeface="Segoe UI Semibold" panose="020B0702040204020203" pitchFamily="34" charset="0"/>
                <a:ea typeface="Segoe UI Black" panose="020B0A02040204020203" pitchFamily="34" charset="0"/>
                <a:cs typeface="Segoe UI Semibold" panose="020B0702040204020203" pitchFamily="34" charset="0"/>
              </a:rPr>
              <a:t>RDMA</a:t>
            </a:r>
          </a:p>
          <a:p>
            <a:pPr lvl="1">
              <a:lnSpc>
                <a:spcPct val="150000"/>
              </a:lnSpc>
              <a:spcBef>
                <a:spcPts val="0"/>
              </a:spcBef>
              <a:spcAft>
                <a:spcPts val="1800"/>
              </a:spcAft>
            </a:pPr>
            <a:r>
              <a:rPr lang="en-US" sz="2040" dirty="0">
                <a:solidFill>
                  <a:schemeClr val="accent3">
                    <a:lumMod val="50000"/>
                  </a:schemeClr>
                </a:solidFill>
              </a:rPr>
              <a:t>Performance and Capacity for </a:t>
            </a: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Optimum Rolling Cluster Upgrades</a:t>
            </a:r>
          </a:p>
          <a:p>
            <a:pPr lvl="1">
              <a:lnSpc>
                <a:spcPct val="150000"/>
              </a:lnSpc>
              <a:spcBef>
                <a:spcPts val="0"/>
              </a:spcBef>
              <a:spcAft>
                <a:spcPts val="1800"/>
              </a:spcAft>
            </a:pPr>
            <a:r>
              <a:rPr lang="en-US" sz="2040" dirty="0">
                <a:solidFill>
                  <a:schemeClr val="accent4">
                    <a:lumMod val="10000"/>
                  </a:schemeClr>
                </a:solidFill>
                <a:latin typeface="Segoe UI Black" panose="020B0A02040204020203" pitchFamily="34" charset="0"/>
                <a:ea typeface="Segoe UI Black" panose="020B0A02040204020203" pitchFamily="34" charset="0"/>
                <a:cs typeface="Segoe UI Black" panose="020B0A02040204020203" pitchFamily="34" charset="0"/>
              </a:rPr>
              <a:t>Nano Server Compatible Servers </a:t>
            </a:r>
            <a:r>
              <a:rPr lang="en-US" sz="2040" dirty="0">
                <a:solidFill>
                  <a:schemeClr val="accent3">
                    <a:lumMod val="50000"/>
                  </a:schemeClr>
                </a:solidFill>
              </a:rPr>
              <a:t>with</a:t>
            </a:r>
            <a:r>
              <a:rPr lang="en-US" sz="2040" dirty="0">
                <a:solidFill>
                  <a:schemeClr val="bg1">
                    <a:lumMod val="50000"/>
                  </a:schemeClr>
                </a:solidFill>
              </a:rPr>
              <a:t> </a:t>
            </a:r>
            <a:r>
              <a:rPr lang="en-US" sz="2040" dirty="0">
                <a:solidFill>
                  <a:schemeClr val="tx2"/>
                </a:solidFill>
                <a:latin typeface="Segoe UI Semibold" panose="020B0702040204020203" pitchFamily="34" charset="0"/>
                <a:cs typeface="Segoe UI Semibold" panose="020B0702040204020203" pitchFamily="34" charset="0"/>
              </a:rPr>
              <a:t>Dell Out-of-Band Management</a:t>
            </a:r>
          </a:p>
        </p:txBody>
      </p:sp>
      <p:sp>
        <p:nvSpPr>
          <p:cNvPr id="2" name="Text Placeholder 1"/>
          <p:cNvSpPr>
            <a:spLocks noGrp="1"/>
          </p:cNvSpPr>
          <p:nvPr>
            <p:ph type="body" sz="quarter" idx="10"/>
          </p:nvPr>
        </p:nvSpPr>
        <p:spPr>
          <a:xfrm>
            <a:off x="380838" y="1135062"/>
            <a:ext cx="9113999" cy="324796"/>
          </a:xfrm>
        </p:spPr>
        <p:txBody>
          <a:bodyPr/>
          <a:lstStyle/>
          <a:p>
            <a:r>
              <a:rPr lang="en-US" sz="2800" dirty="0">
                <a:solidFill>
                  <a:schemeClr val="accent2">
                    <a:lumMod val="75000"/>
                  </a:schemeClr>
                </a:solidFill>
              </a:rPr>
              <a:t>Dell PowerEdge Portfolio and Windows Server 2016</a:t>
            </a:r>
          </a:p>
        </p:txBody>
      </p:sp>
      <p:sp>
        <p:nvSpPr>
          <p:cNvPr id="3" name="Title 2"/>
          <p:cNvSpPr>
            <a:spLocks noGrp="1"/>
          </p:cNvSpPr>
          <p:nvPr>
            <p:ph type="title"/>
          </p:nvPr>
        </p:nvSpPr>
        <p:spPr/>
        <p:txBody>
          <a:bodyPr>
            <a:normAutofit fontScale="90000"/>
          </a:bodyPr>
          <a:lstStyle/>
          <a:p>
            <a:r>
              <a:rPr lang="en-US" dirty="0" err="1">
                <a:solidFill>
                  <a:schemeClr val="tx2"/>
                </a:solidFill>
              </a:rPr>
              <a:t>MSFT|Dell</a:t>
            </a:r>
            <a:r>
              <a:rPr lang="en-US" dirty="0">
                <a:solidFill>
                  <a:schemeClr val="tx2"/>
                </a:solidFill>
              </a:rPr>
              <a:t> Technology – </a:t>
            </a:r>
            <a:r>
              <a:rPr lang="en-US" dirty="0">
                <a:solidFill>
                  <a:schemeClr val="tx2"/>
                </a:solidFill>
                <a:latin typeface="Segoe UI Black" panose="020B0A02040204020203" pitchFamily="34" charset="0"/>
                <a:ea typeface="Segoe UI Black" panose="020B0A02040204020203" pitchFamily="34" charset="0"/>
                <a:cs typeface="Segoe UI Black" panose="020B0A02040204020203" pitchFamily="34" charset="0"/>
              </a:rPr>
              <a:t>Future Ready</a:t>
            </a:r>
          </a:p>
        </p:txBody>
      </p:sp>
      <p:sp>
        <p:nvSpPr>
          <p:cNvPr id="5" name="Rectangle 4"/>
          <p:cNvSpPr/>
          <p:nvPr/>
        </p:nvSpPr>
        <p:spPr bwMode="auto">
          <a:xfrm>
            <a:off x="9494837" y="1"/>
            <a:ext cx="2941638" cy="4792662"/>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7" name="Rectangle 6"/>
          <p:cNvSpPr/>
          <p:nvPr/>
        </p:nvSpPr>
        <p:spPr bwMode="auto">
          <a:xfrm>
            <a:off x="6729216" y="2963862"/>
            <a:ext cx="1017911" cy="381000"/>
          </a:xfrm>
          <a:prstGeom prst="rect">
            <a:avLst/>
          </a:prstGeom>
          <a:noFill/>
          <a:ln w="127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4810" y="5087503"/>
            <a:ext cx="1456418" cy="310896"/>
          </a:xfrm>
          <a:prstGeom prst="rect">
            <a:avLst/>
          </a:prstGeom>
        </p:spPr>
      </p:pic>
      <p:sp>
        <p:nvSpPr>
          <p:cNvPr id="9" name="Rectangle 8"/>
          <p:cNvSpPr/>
          <p:nvPr/>
        </p:nvSpPr>
        <p:spPr bwMode="auto">
          <a:xfrm>
            <a:off x="9494837" y="6217353"/>
            <a:ext cx="2941638" cy="777169"/>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3019" y="5687502"/>
            <a:ext cx="1566675" cy="277369"/>
          </a:xfrm>
          <a:prstGeom prst="rect">
            <a:avLst/>
          </a:prstGeom>
        </p:spPr>
      </p:pic>
      <p:sp>
        <p:nvSpPr>
          <p:cNvPr id="11" name="Rectangle 10"/>
          <p:cNvSpPr/>
          <p:nvPr/>
        </p:nvSpPr>
        <p:spPr bwMode="auto">
          <a:xfrm>
            <a:off x="4893497" y="3643152"/>
            <a:ext cx="886582" cy="381000"/>
          </a:xfrm>
          <a:prstGeom prst="rect">
            <a:avLst/>
          </a:prstGeom>
          <a:noFill/>
          <a:ln w="127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12" name="Rectangle 11"/>
          <p:cNvSpPr/>
          <p:nvPr/>
        </p:nvSpPr>
        <p:spPr bwMode="auto">
          <a:xfrm>
            <a:off x="5556887" y="5054755"/>
            <a:ext cx="3785550" cy="381000"/>
          </a:xfrm>
          <a:prstGeom prst="rect">
            <a:avLst/>
          </a:prstGeom>
          <a:noFill/>
          <a:ln w="127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1483393428"/>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350837" y="3421062"/>
            <a:ext cx="11963399" cy="2511457"/>
          </a:xfrm>
        </p:spPr>
        <p:txBody>
          <a:bodyPr/>
          <a:lstStyle/>
          <a:p>
            <a:r>
              <a:rPr lang="en-US" b="1" dirty="0"/>
              <a:t>Mark Jones</a:t>
            </a:r>
          </a:p>
          <a:p>
            <a:endParaRPr lang="en-US" dirty="0"/>
          </a:p>
          <a:p>
            <a:r>
              <a:rPr lang="en-US" dirty="0"/>
              <a:t>- Director Technical Marketing at Broadcom Limited</a:t>
            </a:r>
          </a:p>
          <a:p>
            <a:r>
              <a:rPr lang="en-US" dirty="0"/>
              <a:t>- President of </a:t>
            </a:r>
            <a:r>
              <a:rPr lang="en-US" dirty="0" err="1"/>
              <a:t>Fibre</a:t>
            </a:r>
            <a:r>
              <a:rPr lang="en-US" dirty="0"/>
              <a:t> Channel Industry Association – Since 2009</a:t>
            </a:r>
          </a:p>
          <a:p>
            <a:endParaRPr lang="en-US" dirty="0"/>
          </a:p>
        </p:txBody>
      </p:sp>
    </p:spTree>
    <p:extLst>
      <p:ext uri="{BB962C8B-B14F-4D97-AF65-F5344CB8AC3E}">
        <p14:creationId xmlns:p14="http://schemas.microsoft.com/office/powerpoint/2010/main" val="2716280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All-Flash Array Storage: </a:t>
            </a:r>
            <a:r>
              <a:rPr lang="en-US" dirty="0">
                <a:solidFill>
                  <a:schemeClr val="accent2"/>
                </a:solidFill>
                <a:latin typeface="Segoe UI Black" panose="020B0A02040204020203" pitchFamily="34" charset="0"/>
                <a:ea typeface="Segoe UI Black" panose="020B0A02040204020203" pitchFamily="34" charset="0"/>
                <a:cs typeface="Segoe UI Black" panose="020B0A02040204020203" pitchFamily="34" charset="0"/>
              </a:rPr>
              <a:t>Growing</a:t>
            </a:r>
          </a:p>
        </p:txBody>
      </p:sp>
      <p:sp>
        <p:nvSpPr>
          <p:cNvPr id="9" name="Text Placeholder 8"/>
          <p:cNvSpPr>
            <a:spLocks noGrp="1"/>
          </p:cNvSpPr>
          <p:nvPr>
            <p:ph type="body" sz="quarter" idx="10"/>
          </p:nvPr>
        </p:nvSpPr>
        <p:spPr/>
        <p:txBody>
          <a:bodyPr/>
          <a:lstStyle/>
          <a:p>
            <a:r>
              <a:rPr lang="en-US" dirty="0"/>
              <a:t>Meaningful greater than 90% Flash-to-FC Attach-rate</a:t>
            </a:r>
          </a:p>
        </p:txBody>
      </p:sp>
      <p:sp>
        <p:nvSpPr>
          <p:cNvPr id="18" name="TextBox 17"/>
          <p:cNvSpPr txBox="1"/>
          <p:nvPr/>
        </p:nvSpPr>
        <p:spPr>
          <a:xfrm>
            <a:off x="2069899" y="2670731"/>
            <a:ext cx="456796" cy="288137"/>
          </a:xfrm>
          <a:prstGeom prst="rect">
            <a:avLst/>
          </a:prstGeom>
          <a:noFill/>
        </p:spPr>
        <p:txBody>
          <a:bodyPr wrap="none" lIns="0" tIns="0" rIns="0" bIns="0" rtlCol="0" anchor="t">
            <a:spAutoFit/>
          </a:bodyPr>
          <a:lstStyle/>
          <a:p>
            <a:pPr>
              <a:lnSpc>
                <a:spcPct val="90000"/>
              </a:lnSpc>
              <a:spcBef>
                <a:spcPts val="612"/>
              </a:spcBef>
            </a:pPr>
            <a:r>
              <a:rPr lang="en-US" sz="2040" dirty="0">
                <a:solidFill>
                  <a:schemeClr val="bg1"/>
                </a:solidFill>
              </a:rPr>
              <a:t>AFA</a:t>
            </a:r>
          </a:p>
        </p:txBody>
      </p:sp>
      <p:sp>
        <p:nvSpPr>
          <p:cNvPr id="19" name="TextBox 18"/>
          <p:cNvSpPr txBox="1"/>
          <p:nvPr/>
        </p:nvSpPr>
        <p:spPr>
          <a:xfrm>
            <a:off x="4634558" y="2903881"/>
            <a:ext cx="456796" cy="288137"/>
          </a:xfrm>
          <a:prstGeom prst="rect">
            <a:avLst/>
          </a:prstGeom>
          <a:noFill/>
        </p:spPr>
        <p:txBody>
          <a:bodyPr wrap="none" lIns="0" tIns="0" rIns="0" bIns="0" rtlCol="0" anchor="t">
            <a:spAutoFit/>
          </a:bodyPr>
          <a:lstStyle/>
          <a:p>
            <a:pPr>
              <a:lnSpc>
                <a:spcPct val="90000"/>
              </a:lnSpc>
              <a:spcBef>
                <a:spcPts val="612"/>
              </a:spcBef>
            </a:pPr>
            <a:r>
              <a:rPr lang="en-US" sz="2040" dirty="0">
                <a:solidFill>
                  <a:schemeClr val="bg1"/>
                </a:solidFill>
              </a:rPr>
              <a:t>AFA</a:t>
            </a:r>
          </a:p>
        </p:txBody>
      </p:sp>
      <p:sp>
        <p:nvSpPr>
          <p:cNvPr id="20" name="TextBox 19"/>
          <p:cNvSpPr txBox="1"/>
          <p:nvPr/>
        </p:nvSpPr>
        <p:spPr>
          <a:xfrm rot="16200000">
            <a:off x="4095803" y="4453902"/>
            <a:ext cx="1531915" cy="288137"/>
          </a:xfrm>
          <a:prstGeom prst="rect">
            <a:avLst/>
          </a:prstGeom>
          <a:noFill/>
        </p:spPr>
        <p:txBody>
          <a:bodyPr wrap="none" lIns="0" tIns="0" rIns="0" bIns="0" rtlCol="0" anchor="t">
            <a:spAutoFit/>
          </a:bodyPr>
          <a:lstStyle/>
          <a:p>
            <a:pPr>
              <a:lnSpc>
                <a:spcPct val="90000"/>
              </a:lnSpc>
              <a:spcBef>
                <a:spcPts val="612"/>
              </a:spcBef>
            </a:pPr>
            <a:r>
              <a:rPr lang="en-US" sz="2040" dirty="0">
                <a:solidFill>
                  <a:schemeClr val="bg1"/>
                </a:solidFill>
              </a:rPr>
              <a:t>HDD/ Hybrid</a:t>
            </a:r>
          </a:p>
        </p:txBody>
      </p:sp>
      <p:sp>
        <p:nvSpPr>
          <p:cNvPr id="24" name="TextBox 23"/>
          <p:cNvSpPr txBox="1"/>
          <p:nvPr/>
        </p:nvSpPr>
        <p:spPr>
          <a:xfrm rot="16200000">
            <a:off x="1531143" y="4428560"/>
            <a:ext cx="1531915" cy="288137"/>
          </a:xfrm>
          <a:prstGeom prst="rect">
            <a:avLst/>
          </a:prstGeom>
          <a:noFill/>
        </p:spPr>
        <p:txBody>
          <a:bodyPr wrap="none" lIns="0" tIns="0" rIns="0" bIns="0" rtlCol="0" anchor="t">
            <a:spAutoFit/>
          </a:bodyPr>
          <a:lstStyle/>
          <a:p>
            <a:pPr>
              <a:lnSpc>
                <a:spcPct val="90000"/>
              </a:lnSpc>
              <a:spcBef>
                <a:spcPts val="612"/>
              </a:spcBef>
            </a:pPr>
            <a:r>
              <a:rPr lang="en-US" sz="2040" dirty="0">
                <a:solidFill>
                  <a:schemeClr val="bg1"/>
                </a:solidFill>
              </a:rPr>
              <a:t>HDD/ Hybrid</a:t>
            </a:r>
          </a:p>
        </p:txBody>
      </p:sp>
      <p:sp>
        <p:nvSpPr>
          <p:cNvPr id="16" name="Rectangle 15"/>
          <p:cNvSpPr/>
          <p:nvPr/>
        </p:nvSpPr>
        <p:spPr bwMode="gray">
          <a:xfrm>
            <a:off x="6389214" y="2582862"/>
            <a:ext cx="6047261" cy="41830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3151" tIns="233151" rIns="233151" bIns="233151" rtlCol="0" anchor="t" anchorCtr="0"/>
          <a:lstStyle/>
          <a:p>
            <a:pPr algn="ctr">
              <a:lnSpc>
                <a:spcPct val="90000"/>
              </a:lnSpc>
              <a:spcBef>
                <a:spcPts val="612"/>
              </a:spcBef>
              <a:spcAft>
                <a:spcPts val="2448"/>
              </a:spcAft>
            </a:pPr>
            <a:endParaRPr lang="en-US" sz="2800" b="1" dirty="0">
              <a:solidFill>
                <a:schemeClr val="tx2"/>
              </a:solidFill>
            </a:endParaRPr>
          </a:p>
        </p:txBody>
      </p:sp>
      <p:grpSp>
        <p:nvGrpSpPr>
          <p:cNvPr id="6" name="Group 5"/>
          <p:cNvGrpSpPr/>
          <p:nvPr/>
        </p:nvGrpSpPr>
        <p:grpSpPr>
          <a:xfrm>
            <a:off x="6827837" y="3665257"/>
            <a:ext cx="5184433" cy="2883330"/>
            <a:chOff x="6827837" y="3665257"/>
            <a:chExt cx="5184433" cy="2883330"/>
          </a:xfrm>
        </p:grpSpPr>
        <p:sp>
          <p:nvSpPr>
            <p:cNvPr id="21" name="TextBox 20"/>
            <p:cNvSpPr txBox="1"/>
            <p:nvPr/>
          </p:nvSpPr>
          <p:spPr>
            <a:xfrm>
              <a:off x="6827837" y="5625257"/>
              <a:ext cx="4240263" cy="923330"/>
            </a:xfrm>
            <a:prstGeom prst="rect">
              <a:avLst/>
            </a:prstGeom>
            <a:noFill/>
          </p:spPr>
          <p:txBody>
            <a:bodyPr wrap="none" lIns="0" tIns="0" rIns="0" bIns="0" rtlCol="0">
              <a:spAutoFit/>
            </a:bodyPr>
            <a:lstStyle/>
            <a:p>
              <a:pPr>
                <a:buSzPct val="100000"/>
                <a:tabLst>
                  <a:tab pos="2058988" algn="r"/>
                  <a:tab pos="2344738" algn="l"/>
                </a:tabLst>
              </a:pPr>
              <a:r>
                <a:rPr lang="en-GB" sz="6000" dirty="0">
                  <a:solidFill>
                    <a:srgbClr val="C00000"/>
                  </a:solidFill>
                  <a:latin typeface="Segoe UI Black" panose="020B0A02040204020203" pitchFamily="34" charset="0"/>
                  <a:ea typeface="Segoe UI Black" panose="020B0A02040204020203" pitchFamily="34" charset="0"/>
                  <a:cs typeface="Segoe UI Black" panose="020B0A02040204020203" pitchFamily="34" charset="0"/>
                </a:rPr>
                <a:t>	-24%	</a:t>
              </a:r>
              <a:r>
                <a:rPr lang="en-GB" sz="3600" b="1" dirty="0">
                  <a:latin typeface="+mj-lt"/>
                </a:rPr>
                <a:t>HDD only</a:t>
              </a:r>
              <a:endParaRPr lang="en-US" sz="3600" b="1" dirty="0">
                <a:latin typeface="+mj-lt"/>
              </a:endParaRPr>
            </a:p>
          </p:txBody>
        </p:sp>
        <p:sp>
          <p:nvSpPr>
            <p:cNvPr id="22" name="TextBox 21"/>
            <p:cNvSpPr txBox="1"/>
            <p:nvPr/>
          </p:nvSpPr>
          <p:spPr>
            <a:xfrm>
              <a:off x="6827837" y="4645257"/>
              <a:ext cx="3653564" cy="923330"/>
            </a:xfrm>
            <a:prstGeom prst="rect">
              <a:avLst/>
            </a:prstGeom>
            <a:noFill/>
          </p:spPr>
          <p:txBody>
            <a:bodyPr wrap="none" lIns="0" tIns="0" rIns="0" bIns="0" rtlCol="0">
              <a:spAutoFit/>
            </a:bodyPr>
            <a:lstStyle/>
            <a:p>
              <a:pPr>
                <a:buSzPct val="100000"/>
                <a:tabLst>
                  <a:tab pos="2114550" algn="r"/>
                  <a:tab pos="2344738" algn="l"/>
                </a:tabLst>
              </a:pPr>
              <a:r>
                <a:rPr lang="en-GB" sz="6000"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	+14%	</a:t>
              </a:r>
              <a:r>
                <a:rPr lang="en-GB" sz="3600" b="1" dirty="0">
                  <a:latin typeface="+mj-lt"/>
                </a:rPr>
                <a:t>Hybrid</a:t>
              </a:r>
              <a:endParaRPr lang="en-US" sz="3600" b="1" dirty="0">
                <a:latin typeface="+mj-lt"/>
              </a:endParaRPr>
            </a:p>
          </p:txBody>
        </p:sp>
        <p:sp>
          <p:nvSpPr>
            <p:cNvPr id="23" name="TextBox 22"/>
            <p:cNvSpPr txBox="1"/>
            <p:nvPr/>
          </p:nvSpPr>
          <p:spPr>
            <a:xfrm>
              <a:off x="6827837" y="3665257"/>
              <a:ext cx="5184433" cy="923330"/>
            </a:xfrm>
            <a:prstGeom prst="rect">
              <a:avLst/>
            </a:prstGeom>
            <a:noFill/>
          </p:spPr>
          <p:txBody>
            <a:bodyPr wrap="none" lIns="0" tIns="0" rIns="0" bIns="0" rtlCol="0">
              <a:spAutoFit/>
            </a:bodyPr>
            <a:lstStyle/>
            <a:p>
              <a:pPr>
                <a:buSzPct val="100000"/>
                <a:tabLst>
                  <a:tab pos="2114550" algn="r"/>
                  <a:tab pos="2344738" algn="l"/>
                </a:tabLst>
              </a:pPr>
              <a:r>
                <a:rPr lang="en-GB" sz="6000" dirty="0">
                  <a:solidFill>
                    <a:srgbClr val="00B050"/>
                  </a:solidFill>
                  <a:latin typeface="Segoe UI Black" panose="020B0A02040204020203" pitchFamily="34" charset="0"/>
                  <a:ea typeface="Segoe UI Black" panose="020B0A02040204020203" pitchFamily="34" charset="0"/>
                  <a:cs typeface="Segoe UI Black" panose="020B0A02040204020203" pitchFamily="34" charset="0"/>
                </a:rPr>
                <a:t>	+72%</a:t>
              </a:r>
              <a:r>
                <a:rPr lang="en-GB" sz="6000" dirty="0">
                  <a:solidFill>
                    <a:srgbClr val="00B050"/>
                  </a:solidFill>
                  <a:latin typeface="+mj-lt"/>
                </a:rPr>
                <a:t>	</a:t>
              </a:r>
              <a:r>
                <a:rPr lang="en-GB" sz="3600" b="1" dirty="0">
                  <a:latin typeface="+mj-lt"/>
                </a:rPr>
                <a:t>All-flash arrays</a:t>
              </a:r>
              <a:endParaRPr lang="en-US" sz="3200" b="1" dirty="0">
                <a:latin typeface="+mj-lt"/>
              </a:endParaRPr>
            </a:p>
          </p:txBody>
        </p:sp>
      </p:grpSp>
      <p:pic>
        <p:nvPicPr>
          <p:cNvPr id="26"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37991" y="2977927"/>
            <a:ext cx="1984774" cy="7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82057" y="1839342"/>
            <a:ext cx="5689925" cy="4840587"/>
            <a:chOff x="165429" y="1479392"/>
            <a:chExt cx="5689925" cy="4840587"/>
          </a:xfrm>
        </p:grpSpPr>
        <p:sp>
          <p:nvSpPr>
            <p:cNvPr id="4" name="TextBox 3"/>
            <p:cNvSpPr txBox="1"/>
            <p:nvPr/>
          </p:nvSpPr>
          <p:spPr>
            <a:xfrm>
              <a:off x="943809" y="1479392"/>
              <a:ext cx="4911545" cy="288137"/>
            </a:xfrm>
            <a:prstGeom prst="rect">
              <a:avLst/>
            </a:prstGeom>
            <a:noFill/>
          </p:spPr>
          <p:txBody>
            <a:bodyPr wrap="none" lIns="0" tIns="0" rIns="0" bIns="0" rtlCol="0" anchor="t">
              <a:spAutoFit/>
            </a:bodyPr>
            <a:lstStyle/>
            <a:p>
              <a:pPr>
                <a:lnSpc>
                  <a:spcPct val="90000"/>
                </a:lnSpc>
                <a:spcBef>
                  <a:spcPts val="612"/>
                </a:spcBef>
              </a:pPr>
              <a:r>
                <a:rPr lang="en-US" sz="2040" b="1" dirty="0"/>
                <a:t>All-flash Array Forecast (WW) 2015-17 </a:t>
              </a:r>
            </a:p>
          </p:txBody>
        </p:sp>
        <p:sp>
          <p:nvSpPr>
            <p:cNvPr id="25" name="TextBox 24"/>
            <p:cNvSpPr txBox="1"/>
            <p:nvPr/>
          </p:nvSpPr>
          <p:spPr>
            <a:xfrm>
              <a:off x="1139722" y="6147070"/>
              <a:ext cx="4039678" cy="172909"/>
            </a:xfrm>
            <a:prstGeom prst="rect">
              <a:avLst/>
            </a:prstGeom>
            <a:noFill/>
          </p:spPr>
          <p:txBody>
            <a:bodyPr wrap="none" lIns="0" tIns="0" rIns="0" bIns="0" rtlCol="0" anchor="t">
              <a:spAutoFit/>
            </a:bodyPr>
            <a:lstStyle/>
            <a:p>
              <a:pPr>
                <a:lnSpc>
                  <a:spcPct val="90000"/>
                </a:lnSpc>
                <a:spcBef>
                  <a:spcPts val="612"/>
                </a:spcBef>
              </a:pPr>
              <a:r>
                <a:rPr lang="en-US" sz="1224" dirty="0"/>
                <a:t>IDC WW Quarterly Disk Storage System Forecast, 2015Q3</a:t>
              </a:r>
            </a:p>
          </p:txBody>
        </p:sp>
        <p:graphicFrame>
          <p:nvGraphicFramePr>
            <p:cNvPr id="29" name="Chart 28"/>
            <p:cNvGraphicFramePr>
              <a:graphicFrameLocks/>
            </p:cNvGraphicFramePr>
            <p:nvPr>
              <p:extLst>
                <p:ext uri="{D42A27DB-BD31-4B8C-83A1-F6EECF244321}">
                  <p14:modId xmlns:p14="http://schemas.microsoft.com/office/powerpoint/2010/main" val="682550833"/>
                </p:ext>
              </p:extLst>
            </p:nvPr>
          </p:nvGraphicFramePr>
          <p:xfrm>
            <a:off x="578207" y="1876310"/>
            <a:ext cx="5186583" cy="40792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674028" y="3806432"/>
              <a:ext cx="2024731" cy="345817"/>
            </a:xfrm>
            <a:prstGeom prst="rect">
              <a:avLst/>
            </a:prstGeom>
            <a:noFill/>
          </p:spPr>
          <p:txBody>
            <a:bodyPr wrap="square" lIns="0" tIns="0" rIns="0" bIns="0" rtlCol="0" anchor="t">
              <a:spAutoFit/>
            </a:bodyPr>
            <a:lstStyle/>
            <a:p>
              <a:pPr algn="ctr">
                <a:lnSpc>
                  <a:spcPct val="90000"/>
                </a:lnSpc>
                <a:spcBef>
                  <a:spcPts val="612"/>
                </a:spcBef>
              </a:pPr>
              <a:r>
                <a:rPr lang="en-US" sz="2448" dirty="0"/>
                <a:t>Millions ($)</a:t>
              </a:r>
            </a:p>
          </p:txBody>
        </p:sp>
      </p:grpSp>
      <p:sp>
        <p:nvSpPr>
          <p:cNvPr id="27" name="Rectangle 26"/>
          <p:cNvSpPr/>
          <p:nvPr/>
        </p:nvSpPr>
        <p:spPr bwMode="gray">
          <a:xfrm>
            <a:off x="6389213" y="1769581"/>
            <a:ext cx="6047261" cy="10332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33151" tIns="233151" rIns="233151" bIns="233151" rtlCol="0" anchor="t" anchorCtr="0"/>
          <a:lstStyle/>
          <a:p>
            <a:pPr algn="ctr">
              <a:lnSpc>
                <a:spcPct val="90000"/>
              </a:lnSpc>
              <a:spcBef>
                <a:spcPts val="612"/>
              </a:spcBef>
              <a:spcAft>
                <a:spcPts val="2448"/>
              </a:spcAft>
            </a:pPr>
            <a:r>
              <a:rPr lang="en-US" sz="2800" b="1" dirty="0">
                <a:solidFill>
                  <a:schemeClr val="bg1"/>
                </a:solidFill>
              </a:rPr>
              <a:t>External Storage Market </a:t>
            </a:r>
            <a:br>
              <a:rPr lang="en-US" sz="2800" b="1" dirty="0">
                <a:solidFill>
                  <a:schemeClr val="bg1"/>
                </a:solidFill>
              </a:rPr>
            </a:br>
            <a:r>
              <a:rPr lang="en-US" sz="2040" b="1" dirty="0">
                <a:solidFill>
                  <a:schemeClr val="bg1"/>
                </a:solidFill>
                <a:latin typeface="+mj-lt"/>
              </a:rPr>
              <a:t>Year-over-year Growth (WW) – 2015~17</a:t>
            </a:r>
            <a:endParaRPr lang="en-US" sz="2040" b="1" dirty="0">
              <a:solidFill>
                <a:schemeClr val="accent5">
                  <a:lumMod val="40000"/>
                  <a:lumOff val="60000"/>
                </a:schemeClr>
              </a:solidFill>
              <a:latin typeface="+mj-lt"/>
            </a:endParaRPr>
          </a:p>
        </p:txBody>
      </p:sp>
    </p:spTree>
    <p:extLst>
      <p:ext uri="{BB962C8B-B14F-4D97-AF65-F5344CB8AC3E}">
        <p14:creationId xmlns:p14="http://schemas.microsoft.com/office/powerpoint/2010/main" val="368827092"/>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martek.com/Images/Demartek_Dell_R930_Emulex_32GFC_SQL2016_diagram_2016-0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427" y="1516062"/>
            <a:ext cx="6015609" cy="500188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373092" y="236596"/>
            <a:ext cx="10819733" cy="520332"/>
          </a:xfrm>
        </p:spPr>
        <p:txBody>
          <a:bodyPr/>
          <a:lstStyle/>
          <a:p>
            <a:r>
              <a:rPr lang="en-US" dirty="0"/>
              <a:t>Accelerating SQL Server 2016</a:t>
            </a:r>
          </a:p>
        </p:txBody>
      </p:sp>
      <p:sp>
        <p:nvSpPr>
          <p:cNvPr id="6" name="Text Placeholder 5"/>
          <p:cNvSpPr>
            <a:spLocks noGrp="1"/>
          </p:cNvSpPr>
          <p:nvPr>
            <p:ph type="body" sz="quarter" idx="10"/>
          </p:nvPr>
        </p:nvSpPr>
        <p:spPr>
          <a:xfrm>
            <a:off x="391639" y="989687"/>
            <a:ext cx="10782640" cy="324796"/>
          </a:xfrm>
        </p:spPr>
        <p:txBody>
          <a:bodyPr/>
          <a:lstStyle/>
          <a:p>
            <a:r>
              <a:rPr lang="en-US" dirty="0"/>
              <a:t>Dell PowerEdge R930 and Emulex </a:t>
            </a:r>
            <a:r>
              <a:rPr lang="en-US" dirty="0" err="1"/>
              <a:t>Fibre</a:t>
            </a:r>
            <a:r>
              <a:rPr lang="en-US" dirty="0"/>
              <a:t> Channel</a:t>
            </a:r>
          </a:p>
        </p:txBody>
      </p:sp>
      <p:grpSp>
        <p:nvGrpSpPr>
          <p:cNvPr id="31" name="Group 30"/>
          <p:cNvGrpSpPr/>
          <p:nvPr/>
        </p:nvGrpSpPr>
        <p:grpSpPr>
          <a:xfrm>
            <a:off x="7132637" y="1517367"/>
            <a:ext cx="4244345" cy="2438400"/>
            <a:chOff x="7208837" y="1287462"/>
            <a:chExt cx="4244345" cy="2438400"/>
          </a:xfrm>
        </p:grpSpPr>
        <p:sp>
          <p:nvSpPr>
            <p:cNvPr id="32" name="Rectangle 31"/>
            <p:cNvSpPr/>
            <p:nvPr/>
          </p:nvSpPr>
          <p:spPr bwMode="auto">
            <a:xfrm>
              <a:off x="7208837" y="1668463"/>
              <a:ext cx="1985258" cy="539915"/>
            </a:xfrm>
            <a:prstGeom prst="rect">
              <a:avLst/>
            </a:prstGeom>
            <a:ln w="285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a:gradFill>
                    <a:gsLst>
                      <a:gs pos="5439">
                        <a:srgbClr val="F8F8F8"/>
                      </a:gs>
                      <a:gs pos="10000">
                        <a:srgbClr val="F8F8F8"/>
                      </a:gs>
                    </a:gsLst>
                    <a:lin ang="5400000" scaled="0"/>
                  </a:gradFill>
                </a:rPr>
                <a:t>32G </a:t>
              </a:r>
              <a:r>
                <a:rPr lang="en-US" sz="1600" b="1" dirty="0">
                  <a:gradFill>
                    <a:gsLst>
                      <a:gs pos="5439">
                        <a:srgbClr val="F8F8F8"/>
                      </a:gs>
                      <a:gs pos="10000">
                        <a:srgbClr val="F8F8F8"/>
                      </a:gs>
                    </a:gsLst>
                    <a:lin ang="5400000" scaled="0"/>
                  </a:gradFill>
                  <a:latin typeface="+mj-lt"/>
                </a:rPr>
                <a:t>vs</a:t>
              </a:r>
              <a:r>
                <a:rPr lang="en-US" sz="1600" b="1" dirty="0">
                  <a:gradFill>
                    <a:gsLst>
                      <a:gs pos="5439">
                        <a:srgbClr val="F8F8F8"/>
                      </a:gs>
                      <a:gs pos="10000">
                        <a:srgbClr val="F8F8F8"/>
                      </a:gs>
                    </a:gsLst>
                    <a:lin ang="5400000" scaled="0"/>
                  </a:gradFill>
                </a:rPr>
                <a:t> </a:t>
              </a:r>
              <a:r>
                <a:rPr lang="en-US" sz="2400" b="1" dirty="0">
                  <a:solidFill>
                    <a:schemeClr val="accent5">
                      <a:lumMod val="60000"/>
                      <a:lumOff val="40000"/>
                    </a:schemeClr>
                  </a:solidFill>
                </a:rPr>
                <a:t>8G</a:t>
              </a:r>
              <a:r>
                <a:rPr lang="en-US" sz="1600" b="1" dirty="0">
                  <a:gradFill>
                    <a:gsLst>
                      <a:gs pos="5439">
                        <a:srgbClr val="F8F8F8"/>
                      </a:gs>
                      <a:gs pos="10000">
                        <a:srgbClr val="F8F8F8"/>
                      </a:gs>
                    </a:gsLst>
                    <a:lin ang="5400000" scaled="0"/>
                  </a:gradFill>
                </a:rPr>
                <a:t> FC</a:t>
              </a:r>
            </a:p>
          </p:txBody>
        </p:sp>
        <p:sp>
          <p:nvSpPr>
            <p:cNvPr id="33" name="Rectangle 32"/>
            <p:cNvSpPr/>
            <p:nvPr/>
          </p:nvSpPr>
          <p:spPr bwMode="auto">
            <a:xfrm>
              <a:off x="9467924" y="1668463"/>
              <a:ext cx="1985258" cy="539915"/>
            </a:xfrm>
            <a:prstGeom prst="rect">
              <a:avLst/>
            </a:prstGeom>
            <a:ln w="285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a:gradFill>
                    <a:gsLst>
                      <a:gs pos="5439">
                        <a:srgbClr val="F8F8F8"/>
                      </a:gs>
                      <a:gs pos="10000">
                        <a:srgbClr val="F8F8F8"/>
                      </a:gs>
                    </a:gsLst>
                    <a:lin ang="5400000" scaled="0"/>
                  </a:gradFill>
                </a:rPr>
                <a:t>32G </a:t>
              </a:r>
              <a:r>
                <a:rPr lang="en-US" sz="1600" b="1" dirty="0">
                  <a:gradFill>
                    <a:gsLst>
                      <a:gs pos="5439">
                        <a:srgbClr val="F8F8F8"/>
                      </a:gs>
                      <a:gs pos="10000">
                        <a:srgbClr val="F8F8F8"/>
                      </a:gs>
                    </a:gsLst>
                    <a:lin ang="5400000" scaled="0"/>
                  </a:gradFill>
                  <a:latin typeface="+mj-lt"/>
                </a:rPr>
                <a:t>vs</a:t>
              </a:r>
              <a:r>
                <a:rPr lang="en-US" sz="1600" b="1" dirty="0">
                  <a:gradFill>
                    <a:gsLst>
                      <a:gs pos="5439">
                        <a:srgbClr val="F8F8F8"/>
                      </a:gs>
                      <a:gs pos="10000">
                        <a:srgbClr val="F8F8F8"/>
                      </a:gs>
                    </a:gsLst>
                    <a:lin ang="5400000" scaled="0"/>
                  </a:gradFill>
                </a:rPr>
                <a:t> </a:t>
              </a:r>
              <a:r>
                <a:rPr lang="en-US" sz="2400" b="1" dirty="0">
                  <a:solidFill>
                    <a:schemeClr val="accent5">
                      <a:lumMod val="60000"/>
                      <a:lumOff val="40000"/>
                    </a:schemeClr>
                  </a:solidFill>
                </a:rPr>
                <a:t>16G</a:t>
              </a:r>
              <a:r>
                <a:rPr lang="en-US" sz="1600" b="1" dirty="0">
                  <a:gradFill>
                    <a:gsLst>
                      <a:gs pos="5439">
                        <a:srgbClr val="F8F8F8"/>
                      </a:gs>
                      <a:gs pos="10000">
                        <a:srgbClr val="F8F8F8"/>
                      </a:gs>
                    </a:gsLst>
                    <a:lin ang="5400000" scaled="0"/>
                  </a:gradFill>
                </a:rPr>
                <a:t>  FC</a:t>
              </a:r>
            </a:p>
          </p:txBody>
        </p:sp>
        <p:sp>
          <p:nvSpPr>
            <p:cNvPr id="34" name="Rectangle 33"/>
            <p:cNvSpPr/>
            <p:nvPr/>
          </p:nvSpPr>
          <p:spPr bwMode="auto">
            <a:xfrm>
              <a:off x="7208837" y="2208906"/>
              <a:ext cx="1985258" cy="1516956"/>
            </a:xfrm>
            <a:prstGeom prst="rect">
              <a:avLst/>
            </a:prstGeom>
            <a:solidFill>
              <a:schemeClr val="accent1">
                <a:lumMod val="75000"/>
              </a:schemeClr>
            </a:solidFill>
            <a:ln w="28575">
              <a:solidFill>
                <a:schemeClr val="accent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a:gradFill>
                    <a:gsLst>
                      <a:gs pos="5439">
                        <a:srgbClr val="F8F8F8"/>
                      </a:gs>
                      <a:gs pos="10000">
                        <a:srgbClr val="F8F8F8"/>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70%</a:t>
              </a:r>
              <a:br>
                <a:rPr lang="en-US" sz="2000" dirty="0">
                  <a:gradFill>
                    <a:gsLst>
                      <a:gs pos="5439">
                        <a:srgbClr val="F8F8F8"/>
                      </a:gs>
                      <a:gs pos="10000">
                        <a:srgbClr val="F8F8F8"/>
                      </a:gs>
                    </a:gsLst>
                    <a:lin ang="5400000" scaled="0"/>
                  </a:gradFill>
                </a:rPr>
              </a:br>
              <a:r>
                <a:rPr lang="en-US" sz="1600" dirty="0">
                  <a:gradFill>
                    <a:gsLst>
                      <a:gs pos="5439">
                        <a:srgbClr val="F8F8F8"/>
                      </a:gs>
                      <a:gs pos="10000">
                        <a:srgbClr val="F8F8F8"/>
                      </a:gs>
                    </a:gsLst>
                    <a:lin ang="5400000" scaled="0"/>
                  </a:gradFill>
                </a:rPr>
                <a:t>LESS TIME WITH</a:t>
              </a:r>
              <a:br>
                <a:rPr lang="en-US" sz="1600" dirty="0">
                  <a:gradFill>
                    <a:gsLst>
                      <a:gs pos="5439">
                        <a:srgbClr val="F8F8F8"/>
                      </a:gs>
                      <a:gs pos="10000">
                        <a:srgbClr val="F8F8F8"/>
                      </a:gs>
                    </a:gsLst>
                    <a:lin ang="5400000" scaled="0"/>
                  </a:gradFill>
                </a:rPr>
              </a:br>
              <a:r>
                <a:rPr lang="en-US" sz="1600" b="1" dirty="0">
                  <a:solidFill>
                    <a:schemeClr val="accent5">
                      <a:lumMod val="60000"/>
                      <a:lumOff val="40000"/>
                    </a:schemeClr>
                  </a:solidFill>
                </a:rPr>
                <a:t>32G</a:t>
              </a:r>
              <a:r>
                <a:rPr lang="en-US" sz="1600" dirty="0">
                  <a:gradFill>
                    <a:gsLst>
                      <a:gs pos="5439">
                        <a:srgbClr val="F8F8F8"/>
                      </a:gs>
                      <a:gs pos="10000">
                        <a:srgbClr val="F8F8F8"/>
                      </a:gs>
                    </a:gsLst>
                    <a:lin ang="5400000" scaled="0"/>
                  </a:gradFill>
                </a:rPr>
                <a:t> FC ADAPTER</a:t>
              </a:r>
            </a:p>
          </p:txBody>
        </p:sp>
        <p:sp>
          <p:nvSpPr>
            <p:cNvPr id="35" name="Rectangle 34"/>
            <p:cNvSpPr/>
            <p:nvPr/>
          </p:nvSpPr>
          <p:spPr bwMode="auto">
            <a:xfrm>
              <a:off x="9467924" y="2208906"/>
              <a:ext cx="1985258" cy="1516956"/>
            </a:xfrm>
            <a:prstGeom prst="rect">
              <a:avLst/>
            </a:prstGeom>
            <a:solidFill>
              <a:schemeClr val="accent1">
                <a:lumMod val="75000"/>
              </a:schemeClr>
            </a:solidFill>
            <a:ln w="28575">
              <a:solidFill>
                <a:schemeClr val="accent1">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a:gradFill>
                    <a:gsLst>
                      <a:gs pos="5439">
                        <a:srgbClr val="F8F8F8"/>
                      </a:gs>
                      <a:gs pos="10000">
                        <a:srgbClr val="F8F8F8"/>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46%</a:t>
              </a:r>
              <a:br>
                <a:rPr lang="en-US" sz="2000" dirty="0">
                  <a:gradFill>
                    <a:gsLst>
                      <a:gs pos="5439">
                        <a:srgbClr val="F8F8F8"/>
                      </a:gs>
                      <a:gs pos="10000">
                        <a:srgbClr val="F8F8F8"/>
                      </a:gs>
                    </a:gsLst>
                    <a:lin ang="5400000" scaled="0"/>
                  </a:gradFill>
                </a:rPr>
              </a:br>
              <a:r>
                <a:rPr lang="en-US" sz="1600" dirty="0">
                  <a:gradFill>
                    <a:gsLst>
                      <a:gs pos="5439">
                        <a:srgbClr val="F8F8F8"/>
                      </a:gs>
                      <a:gs pos="10000">
                        <a:srgbClr val="F8F8F8"/>
                      </a:gs>
                    </a:gsLst>
                    <a:lin ang="5400000" scaled="0"/>
                  </a:gradFill>
                </a:rPr>
                <a:t>LESS TIME WITH</a:t>
              </a:r>
              <a:br>
                <a:rPr lang="en-US" sz="1600" dirty="0">
                  <a:gradFill>
                    <a:gsLst>
                      <a:gs pos="5439">
                        <a:srgbClr val="F8F8F8"/>
                      </a:gs>
                      <a:gs pos="10000">
                        <a:srgbClr val="F8F8F8"/>
                      </a:gs>
                    </a:gsLst>
                    <a:lin ang="5400000" scaled="0"/>
                  </a:gradFill>
                </a:rPr>
              </a:br>
              <a:r>
                <a:rPr lang="en-US" sz="1600" b="1" dirty="0">
                  <a:solidFill>
                    <a:schemeClr val="accent5">
                      <a:lumMod val="60000"/>
                      <a:lumOff val="40000"/>
                    </a:schemeClr>
                  </a:solidFill>
                </a:rPr>
                <a:t>32G</a:t>
              </a:r>
              <a:r>
                <a:rPr lang="en-US" sz="1600" dirty="0">
                  <a:gradFill>
                    <a:gsLst>
                      <a:gs pos="5439">
                        <a:srgbClr val="F8F8F8"/>
                      </a:gs>
                      <a:gs pos="10000">
                        <a:srgbClr val="F8F8F8"/>
                      </a:gs>
                    </a:gsLst>
                    <a:lin ang="5400000" scaled="0"/>
                  </a:gradFill>
                </a:rPr>
                <a:t> FC ADAPTER</a:t>
              </a:r>
            </a:p>
          </p:txBody>
        </p:sp>
        <p:sp>
          <p:nvSpPr>
            <p:cNvPr id="36" name="Rectangle 35"/>
            <p:cNvSpPr/>
            <p:nvPr/>
          </p:nvSpPr>
          <p:spPr bwMode="auto">
            <a:xfrm>
              <a:off x="7208837" y="1287462"/>
              <a:ext cx="4244345" cy="381000"/>
            </a:xfrm>
            <a:prstGeom prst="rect">
              <a:avLst/>
            </a:prstGeom>
            <a:noFill/>
            <a:ln w="285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tx1"/>
                  </a:solidFill>
                </a:rPr>
                <a:t>LATENCY</a:t>
              </a:r>
              <a:endParaRPr lang="en-US" sz="2000" dirty="0">
                <a:solidFill>
                  <a:schemeClr val="tx1"/>
                </a:solidFill>
              </a:endParaRPr>
            </a:p>
          </p:txBody>
        </p:sp>
      </p:grpSp>
      <p:grpSp>
        <p:nvGrpSpPr>
          <p:cNvPr id="37" name="Group 36"/>
          <p:cNvGrpSpPr/>
          <p:nvPr/>
        </p:nvGrpSpPr>
        <p:grpSpPr>
          <a:xfrm>
            <a:off x="7132637" y="4080857"/>
            <a:ext cx="4244345" cy="2438401"/>
            <a:chOff x="7208837" y="3878262"/>
            <a:chExt cx="4244345" cy="2438401"/>
          </a:xfrm>
        </p:grpSpPr>
        <p:sp>
          <p:nvSpPr>
            <p:cNvPr id="38" name="Rectangle 37"/>
            <p:cNvSpPr/>
            <p:nvPr/>
          </p:nvSpPr>
          <p:spPr bwMode="auto">
            <a:xfrm>
              <a:off x="7208837" y="4268691"/>
              <a:ext cx="1985258" cy="523971"/>
            </a:xfrm>
            <a:prstGeom prst="rect">
              <a:avLst/>
            </a:prstGeom>
            <a:solidFill>
              <a:schemeClr val="accent2"/>
            </a:solidFill>
            <a:ln w="285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a:gradFill>
                    <a:gsLst>
                      <a:gs pos="5439">
                        <a:srgbClr val="F8F8F8"/>
                      </a:gs>
                      <a:gs pos="10000">
                        <a:srgbClr val="F8F8F8"/>
                      </a:gs>
                    </a:gsLst>
                    <a:lin ang="5400000" scaled="0"/>
                  </a:gradFill>
                </a:rPr>
                <a:t>32G </a:t>
              </a:r>
              <a:r>
                <a:rPr lang="en-US" sz="1600" b="1" dirty="0">
                  <a:gradFill>
                    <a:gsLst>
                      <a:gs pos="5439">
                        <a:srgbClr val="F8F8F8"/>
                      </a:gs>
                      <a:gs pos="10000">
                        <a:srgbClr val="F8F8F8"/>
                      </a:gs>
                    </a:gsLst>
                    <a:lin ang="5400000" scaled="0"/>
                  </a:gradFill>
                  <a:latin typeface="+mj-lt"/>
                </a:rPr>
                <a:t>vs</a:t>
              </a:r>
              <a:r>
                <a:rPr lang="en-US" sz="1600" b="1" dirty="0">
                  <a:gradFill>
                    <a:gsLst>
                      <a:gs pos="5439">
                        <a:srgbClr val="F8F8F8"/>
                      </a:gs>
                      <a:gs pos="10000">
                        <a:srgbClr val="F8F8F8"/>
                      </a:gs>
                    </a:gsLst>
                    <a:lin ang="5400000" scaled="0"/>
                  </a:gradFill>
                </a:rPr>
                <a:t> </a:t>
              </a:r>
              <a:r>
                <a:rPr lang="en-US" sz="2400" b="1" dirty="0">
                  <a:solidFill>
                    <a:schemeClr val="accent5">
                      <a:lumMod val="60000"/>
                      <a:lumOff val="40000"/>
                    </a:schemeClr>
                  </a:solidFill>
                </a:rPr>
                <a:t>8G</a:t>
              </a:r>
              <a:r>
                <a:rPr lang="en-US" sz="1600" b="1" dirty="0">
                  <a:gradFill>
                    <a:gsLst>
                      <a:gs pos="5439">
                        <a:srgbClr val="F8F8F8"/>
                      </a:gs>
                      <a:gs pos="10000">
                        <a:srgbClr val="F8F8F8"/>
                      </a:gs>
                    </a:gsLst>
                    <a:lin ang="5400000" scaled="0"/>
                  </a:gradFill>
                </a:rPr>
                <a:t> FC</a:t>
              </a:r>
            </a:p>
          </p:txBody>
        </p:sp>
        <p:sp>
          <p:nvSpPr>
            <p:cNvPr id="39" name="Rectangle 38"/>
            <p:cNvSpPr/>
            <p:nvPr/>
          </p:nvSpPr>
          <p:spPr bwMode="auto">
            <a:xfrm>
              <a:off x="9467924" y="4268691"/>
              <a:ext cx="1985258" cy="523971"/>
            </a:xfrm>
            <a:prstGeom prst="rect">
              <a:avLst/>
            </a:prstGeom>
            <a:solidFill>
              <a:schemeClr val="accent2"/>
            </a:solidFill>
            <a:ln w="285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b="1" dirty="0">
                  <a:gradFill>
                    <a:gsLst>
                      <a:gs pos="5439">
                        <a:srgbClr val="F8F8F8"/>
                      </a:gs>
                      <a:gs pos="10000">
                        <a:srgbClr val="F8F8F8"/>
                      </a:gs>
                    </a:gsLst>
                    <a:lin ang="5400000" scaled="0"/>
                  </a:gradFill>
                </a:rPr>
                <a:t>32G </a:t>
              </a:r>
              <a:r>
                <a:rPr lang="en-US" sz="1600" b="1" dirty="0">
                  <a:gradFill>
                    <a:gsLst>
                      <a:gs pos="5439">
                        <a:srgbClr val="F8F8F8"/>
                      </a:gs>
                      <a:gs pos="10000">
                        <a:srgbClr val="F8F8F8"/>
                      </a:gs>
                    </a:gsLst>
                    <a:lin ang="5400000" scaled="0"/>
                  </a:gradFill>
                  <a:latin typeface="+mj-lt"/>
                </a:rPr>
                <a:t>vs</a:t>
              </a:r>
              <a:r>
                <a:rPr lang="en-US" sz="1600" b="1" dirty="0">
                  <a:gradFill>
                    <a:gsLst>
                      <a:gs pos="5439">
                        <a:srgbClr val="F8F8F8"/>
                      </a:gs>
                      <a:gs pos="10000">
                        <a:srgbClr val="F8F8F8"/>
                      </a:gs>
                    </a:gsLst>
                    <a:lin ang="5400000" scaled="0"/>
                  </a:gradFill>
                </a:rPr>
                <a:t> </a:t>
              </a:r>
              <a:r>
                <a:rPr lang="en-US" sz="2400" b="1" dirty="0">
                  <a:solidFill>
                    <a:schemeClr val="accent5">
                      <a:lumMod val="60000"/>
                      <a:lumOff val="40000"/>
                    </a:schemeClr>
                  </a:solidFill>
                </a:rPr>
                <a:t>16G</a:t>
              </a:r>
              <a:r>
                <a:rPr lang="en-US" sz="1600" b="1" dirty="0">
                  <a:gradFill>
                    <a:gsLst>
                      <a:gs pos="5439">
                        <a:srgbClr val="F8F8F8"/>
                      </a:gs>
                      <a:gs pos="10000">
                        <a:srgbClr val="F8F8F8"/>
                      </a:gs>
                    </a:gsLst>
                    <a:lin ang="5400000" scaled="0"/>
                  </a:gradFill>
                </a:rPr>
                <a:t>  FC</a:t>
              </a:r>
            </a:p>
          </p:txBody>
        </p:sp>
        <p:sp>
          <p:nvSpPr>
            <p:cNvPr id="40" name="Rectangle 39"/>
            <p:cNvSpPr/>
            <p:nvPr/>
          </p:nvSpPr>
          <p:spPr bwMode="auto">
            <a:xfrm>
              <a:off x="7208837" y="4799178"/>
              <a:ext cx="1985258" cy="1517484"/>
            </a:xfrm>
            <a:prstGeom prst="rect">
              <a:avLst/>
            </a:prstGeom>
            <a:solidFill>
              <a:schemeClr val="accent2">
                <a:lumMod val="75000"/>
              </a:schemeClr>
            </a:solidFill>
            <a:ln w="28575">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a:gradFill>
                    <a:gsLst>
                      <a:gs pos="5439">
                        <a:srgbClr val="F8F8F8"/>
                      </a:gs>
                      <a:gs pos="10000">
                        <a:srgbClr val="F8F8F8"/>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2.9x</a:t>
              </a:r>
              <a:br>
                <a:rPr lang="en-US" sz="2000" dirty="0">
                  <a:gradFill>
                    <a:gsLst>
                      <a:gs pos="5439">
                        <a:srgbClr val="F8F8F8"/>
                      </a:gs>
                      <a:gs pos="10000">
                        <a:srgbClr val="F8F8F8"/>
                      </a:gs>
                    </a:gsLst>
                    <a:lin ang="5400000" scaled="0"/>
                  </a:gradFill>
                </a:rPr>
              </a:br>
              <a:r>
                <a:rPr lang="en-US" sz="1600" dirty="0">
                  <a:gradFill>
                    <a:gsLst>
                      <a:gs pos="5439">
                        <a:srgbClr val="F8F8F8"/>
                      </a:gs>
                      <a:gs pos="10000">
                        <a:srgbClr val="F8F8F8"/>
                      </a:gs>
                    </a:gsLst>
                    <a:lin ang="5400000" scaled="0"/>
                  </a:gradFill>
                </a:rPr>
                <a:t>WITH</a:t>
              </a:r>
              <a:br>
                <a:rPr lang="en-US" sz="1600" dirty="0">
                  <a:gradFill>
                    <a:gsLst>
                      <a:gs pos="5439">
                        <a:srgbClr val="F8F8F8"/>
                      </a:gs>
                      <a:gs pos="10000">
                        <a:srgbClr val="F8F8F8"/>
                      </a:gs>
                    </a:gsLst>
                    <a:lin ang="5400000" scaled="0"/>
                  </a:gradFill>
                </a:rPr>
              </a:br>
              <a:r>
                <a:rPr lang="en-US" sz="1600" b="1" dirty="0">
                  <a:solidFill>
                    <a:schemeClr val="accent5">
                      <a:lumMod val="60000"/>
                      <a:lumOff val="40000"/>
                    </a:schemeClr>
                  </a:solidFill>
                </a:rPr>
                <a:t>32G</a:t>
              </a:r>
              <a:r>
                <a:rPr lang="en-US" sz="1600" dirty="0">
                  <a:solidFill>
                    <a:schemeClr val="accent5">
                      <a:lumMod val="60000"/>
                      <a:lumOff val="40000"/>
                    </a:schemeClr>
                  </a:solidFill>
                </a:rPr>
                <a:t> </a:t>
              </a:r>
              <a:r>
                <a:rPr lang="en-US" sz="1600" dirty="0">
                  <a:gradFill>
                    <a:gsLst>
                      <a:gs pos="5439">
                        <a:srgbClr val="F8F8F8"/>
                      </a:gs>
                      <a:gs pos="10000">
                        <a:srgbClr val="F8F8F8"/>
                      </a:gs>
                    </a:gsLst>
                    <a:lin ang="5400000" scaled="0"/>
                  </a:gradFill>
                </a:rPr>
                <a:t>FC ADAPTER</a:t>
              </a:r>
            </a:p>
          </p:txBody>
        </p:sp>
        <p:sp>
          <p:nvSpPr>
            <p:cNvPr id="41" name="Rectangle 40"/>
            <p:cNvSpPr/>
            <p:nvPr/>
          </p:nvSpPr>
          <p:spPr bwMode="auto">
            <a:xfrm>
              <a:off x="9467924" y="4799179"/>
              <a:ext cx="1985258" cy="1517484"/>
            </a:xfrm>
            <a:prstGeom prst="rect">
              <a:avLst/>
            </a:prstGeom>
            <a:solidFill>
              <a:schemeClr val="accent2">
                <a:lumMod val="75000"/>
              </a:schemeClr>
            </a:solidFill>
            <a:ln w="28575">
              <a:solidFill>
                <a:schemeClr val="accent2">
                  <a:lumMod val="7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800" dirty="0">
                  <a:gradFill>
                    <a:gsLst>
                      <a:gs pos="5439">
                        <a:srgbClr val="F8F8F8"/>
                      </a:gs>
                      <a:gs pos="10000">
                        <a:srgbClr val="F8F8F8"/>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t>2x</a:t>
              </a:r>
              <a:br>
                <a:rPr lang="en-US" sz="2000" dirty="0">
                  <a:gradFill>
                    <a:gsLst>
                      <a:gs pos="5439">
                        <a:srgbClr val="F8F8F8"/>
                      </a:gs>
                      <a:gs pos="10000">
                        <a:srgbClr val="F8F8F8"/>
                      </a:gs>
                    </a:gsLst>
                    <a:lin ang="5400000" scaled="0"/>
                  </a:gradFill>
                </a:rPr>
              </a:br>
              <a:r>
                <a:rPr lang="en-US" sz="1600" dirty="0">
                  <a:gradFill>
                    <a:gsLst>
                      <a:gs pos="5439">
                        <a:srgbClr val="F8F8F8"/>
                      </a:gs>
                      <a:gs pos="10000">
                        <a:srgbClr val="F8F8F8"/>
                      </a:gs>
                    </a:gsLst>
                    <a:lin ang="5400000" scaled="0"/>
                  </a:gradFill>
                </a:rPr>
                <a:t>WITH</a:t>
              </a:r>
              <a:br>
                <a:rPr lang="en-US" sz="1600" dirty="0">
                  <a:gradFill>
                    <a:gsLst>
                      <a:gs pos="5439">
                        <a:srgbClr val="F8F8F8"/>
                      </a:gs>
                      <a:gs pos="10000">
                        <a:srgbClr val="F8F8F8"/>
                      </a:gs>
                    </a:gsLst>
                    <a:lin ang="5400000" scaled="0"/>
                  </a:gradFill>
                </a:rPr>
              </a:br>
              <a:r>
                <a:rPr lang="en-US" sz="1600" b="1" dirty="0">
                  <a:solidFill>
                    <a:schemeClr val="accent5">
                      <a:lumMod val="60000"/>
                      <a:lumOff val="40000"/>
                    </a:schemeClr>
                  </a:solidFill>
                </a:rPr>
                <a:t>32G</a:t>
              </a:r>
              <a:r>
                <a:rPr lang="en-US" sz="1600" dirty="0">
                  <a:gradFill>
                    <a:gsLst>
                      <a:gs pos="5439">
                        <a:srgbClr val="F8F8F8"/>
                      </a:gs>
                      <a:gs pos="10000">
                        <a:srgbClr val="F8F8F8"/>
                      </a:gs>
                    </a:gsLst>
                    <a:lin ang="5400000" scaled="0"/>
                  </a:gradFill>
                </a:rPr>
                <a:t> FC ADAPTER</a:t>
              </a:r>
            </a:p>
          </p:txBody>
        </p:sp>
        <p:sp>
          <p:nvSpPr>
            <p:cNvPr id="42" name="Rectangle 41"/>
            <p:cNvSpPr/>
            <p:nvPr/>
          </p:nvSpPr>
          <p:spPr bwMode="auto">
            <a:xfrm>
              <a:off x="7208837" y="3878262"/>
              <a:ext cx="4244345" cy="381000"/>
            </a:xfrm>
            <a:prstGeom prst="rect">
              <a:avLst/>
            </a:prstGeom>
            <a:noFill/>
            <a:ln w="28575">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tx1"/>
                  </a:solidFill>
                </a:rPr>
                <a:t>THROUGHPUT</a:t>
              </a:r>
            </a:p>
          </p:txBody>
        </p:sp>
      </p:grpSp>
    </p:spTree>
    <p:extLst>
      <p:ext uri="{BB962C8B-B14F-4D97-AF65-F5344CB8AC3E}">
        <p14:creationId xmlns:p14="http://schemas.microsoft.com/office/powerpoint/2010/main" val="45437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3040062"/>
            <a:ext cx="8229599" cy="1181862"/>
          </a:xfrm>
        </p:spPr>
        <p:txBody>
          <a:bodyPr/>
          <a:lstStyle/>
          <a:p>
            <a:r>
              <a:rPr lang="en-US" dirty="0"/>
              <a:t>Running the demo …</a:t>
            </a:r>
          </a:p>
        </p:txBody>
      </p:sp>
    </p:spTree>
    <p:extLst>
      <p:ext uri="{BB962C8B-B14F-4D97-AF65-F5344CB8AC3E}">
        <p14:creationId xmlns:p14="http://schemas.microsoft.com/office/powerpoint/2010/main" val="1241448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38" y="334852"/>
            <a:ext cx="9448800" cy="997196"/>
          </a:xfrm>
        </p:spPr>
        <p:txBody>
          <a:bodyPr vert="horz" wrap="square" lIns="0" tIns="0" rIns="0" bIns="0" rtlCol="0" anchor="ctr">
            <a:spAutoFit/>
          </a:bodyPr>
          <a:lstStyle/>
          <a:p>
            <a:r>
              <a:rPr lang="en-US" sz="3600" b="1" dirty="0"/>
              <a:t>Legacy Network (8G Fibre Channel) Bottlenecks </a:t>
            </a:r>
            <a:br>
              <a:rPr lang="en-US" sz="3600" b="1" dirty="0"/>
            </a:br>
            <a:r>
              <a:rPr lang="en-US" sz="3600" b="1" dirty="0"/>
              <a:t>All-Flash Storage</a:t>
            </a:r>
          </a:p>
        </p:txBody>
      </p:sp>
      <p:sp>
        <p:nvSpPr>
          <p:cNvPr id="11" name="Rectangle 10"/>
          <p:cNvSpPr/>
          <p:nvPr/>
        </p:nvSpPr>
        <p:spPr>
          <a:xfrm>
            <a:off x="884" y="1664265"/>
            <a:ext cx="12434710" cy="45853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12"/>
              </a:spcBef>
            </a:pPr>
            <a:endParaRPr lang="en-US" sz="2040" b="1" dirty="0"/>
          </a:p>
        </p:txBody>
      </p:sp>
      <p:grpSp>
        <p:nvGrpSpPr>
          <p:cNvPr id="12" name="Group 11"/>
          <p:cNvGrpSpPr/>
          <p:nvPr/>
        </p:nvGrpSpPr>
        <p:grpSpPr>
          <a:xfrm>
            <a:off x="882" y="1585428"/>
            <a:ext cx="12434711" cy="4742978"/>
            <a:chOff x="0" y="1543638"/>
            <a:chExt cx="12192000" cy="4650401"/>
          </a:xfrm>
        </p:grpSpPr>
        <p:cxnSp>
          <p:nvCxnSpPr>
            <p:cNvPr id="13" name="Straight Connector 12"/>
            <p:cNvCxnSpPr/>
            <p:nvPr/>
          </p:nvCxnSpPr>
          <p:spPr>
            <a:xfrm>
              <a:off x="1" y="1543638"/>
              <a:ext cx="12191999"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194039"/>
              <a:ext cx="12192000" cy="0"/>
            </a:xfrm>
            <a:prstGeom prst="line">
              <a:avLst/>
            </a:prstGeom>
            <a:ln w="1905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22107" y="2098357"/>
            <a:ext cx="5252111" cy="691634"/>
          </a:xfrm>
          <a:prstGeom prst="rect">
            <a:avLst/>
          </a:prstGeom>
          <a:noFill/>
        </p:spPr>
        <p:txBody>
          <a:bodyPr wrap="square" lIns="0" tIns="0" rIns="0" bIns="0" rtlCol="0" anchor="t">
            <a:spAutoFit/>
          </a:bodyPr>
          <a:lstStyle/>
          <a:p>
            <a:pPr>
              <a:lnSpc>
                <a:spcPct val="90000"/>
              </a:lnSpc>
            </a:pPr>
            <a:r>
              <a:rPr lang="en-US" sz="2448" dirty="0"/>
              <a:t>#1 buying reason of All-Flash Array: </a:t>
            </a:r>
            <a:r>
              <a:rPr lang="en-US" sz="2448" b="1" dirty="0">
                <a:solidFill>
                  <a:srgbClr val="AB192D"/>
                </a:solidFill>
              </a:rPr>
              <a:t>Improved Application Performance</a:t>
            </a:r>
          </a:p>
        </p:txBody>
      </p:sp>
      <p:sp>
        <p:nvSpPr>
          <p:cNvPr id="16" name="TextBox 15"/>
          <p:cNvSpPr txBox="1"/>
          <p:nvPr/>
        </p:nvSpPr>
        <p:spPr>
          <a:xfrm>
            <a:off x="422107" y="3327961"/>
            <a:ext cx="5407545" cy="791179"/>
          </a:xfrm>
          <a:prstGeom prst="rect">
            <a:avLst/>
          </a:prstGeom>
          <a:noFill/>
        </p:spPr>
        <p:txBody>
          <a:bodyPr wrap="square" lIns="0" tIns="0" rIns="0" bIns="0" rtlCol="0" anchor="t">
            <a:spAutoFit/>
          </a:bodyPr>
          <a:lstStyle/>
          <a:p>
            <a:pPr>
              <a:lnSpc>
                <a:spcPct val="90000"/>
              </a:lnSpc>
            </a:pPr>
            <a:r>
              <a:rPr lang="en-US" sz="2448" dirty="0"/>
              <a:t>Data-warehousing App Performance:</a:t>
            </a:r>
          </a:p>
          <a:p>
            <a:pPr>
              <a:lnSpc>
                <a:spcPct val="90000"/>
              </a:lnSpc>
            </a:pPr>
            <a:r>
              <a:rPr lang="en-US" sz="2448" b="1" dirty="0">
                <a:solidFill>
                  <a:srgbClr val="AB192D"/>
                </a:solidFill>
              </a:rPr>
              <a:t>Queries Complete in  </a:t>
            </a:r>
            <a:r>
              <a:rPr lang="en-US" sz="3264" b="1" dirty="0">
                <a:solidFill>
                  <a:srgbClr val="AB192D"/>
                </a:solidFill>
              </a:rPr>
              <a:t>¼ </a:t>
            </a:r>
            <a:r>
              <a:rPr lang="en-US" sz="2448" b="1" dirty="0">
                <a:solidFill>
                  <a:srgbClr val="AB192D"/>
                </a:solidFill>
              </a:rPr>
              <a:t>of the Time</a:t>
            </a:r>
          </a:p>
        </p:txBody>
      </p:sp>
      <p:sp>
        <p:nvSpPr>
          <p:cNvPr id="17" name="TextBox 16"/>
          <p:cNvSpPr txBox="1"/>
          <p:nvPr/>
        </p:nvSpPr>
        <p:spPr>
          <a:xfrm>
            <a:off x="422107" y="4740733"/>
            <a:ext cx="5407545" cy="1037452"/>
          </a:xfrm>
          <a:prstGeom prst="rect">
            <a:avLst/>
          </a:prstGeom>
          <a:noFill/>
        </p:spPr>
        <p:txBody>
          <a:bodyPr wrap="square" lIns="0" tIns="0" rIns="0" bIns="0" rtlCol="0" anchor="t">
            <a:spAutoFit/>
          </a:bodyPr>
          <a:lstStyle/>
          <a:p>
            <a:pPr>
              <a:lnSpc>
                <a:spcPct val="90000"/>
              </a:lnSpc>
            </a:pPr>
            <a:r>
              <a:rPr lang="en-US" sz="2448" dirty="0"/>
              <a:t>Maximizing Investment in AFA</a:t>
            </a:r>
          </a:p>
          <a:p>
            <a:pPr>
              <a:lnSpc>
                <a:spcPct val="90000"/>
              </a:lnSpc>
            </a:pPr>
            <a:r>
              <a:rPr lang="en-US" sz="2448" b="1" dirty="0">
                <a:solidFill>
                  <a:srgbClr val="AB192D"/>
                </a:solidFill>
              </a:rPr>
              <a:t>Balancing the network to the Flash investment </a:t>
            </a:r>
          </a:p>
        </p:txBody>
      </p:sp>
      <p:graphicFrame>
        <p:nvGraphicFramePr>
          <p:cNvPr id="8" name="Chart 7"/>
          <p:cNvGraphicFramePr>
            <a:graphicFrameLocks/>
          </p:cNvGraphicFramePr>
          <p:nvPr>
            <p:extLst/>
          </p:nvPr>
        </p:nvGraphicFramePr>
        <p:xfrm>
          <a:off x="5654659" y="1858557"/>
          <a:ext cx="6359709" cy="4196715"/>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rot="5400000">
            <a:off x="10278671" y="3261418"/>
            <a:ext cx="1278870" cy="663096"/>
          </a:xfrm>
          <a:prstGeom prst="rightArrow">
            <a:avLst/>
          </a:prstGeom>
          <a:gradFill>
            <a:gsLst>
              <a:gs pos="41000">
                <a:srgbClr val="CA0022"/>
              </a:gs>
              <a:gs pos="0">
                <a:schemeClr val="tx2">
                  <a:shade val="67500"/>
                  <a:satMod val="115000"/>
                  <a:alpha val="0"/>
                </a:schemeClr>
              </a:gs>
              <a:gs pos="100000">
                <a:schemeClr val="tx2">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12"/>
              </a:spcBef>
            </a:pPr>
            <a:endParaRPr lang="en-US" sz="2040" b="1" dirty="0" err="1"/>
          </a:p>
        </p:txBody>
      </p:sp>
      <p:sp>
        <p:nvSpPr>
          <p:cNvPr id="6" name="TextBox 5"/>
          <p:cNvSpPr txBox="1"/>
          <p:nvPr/>
        </p:nvSpPr>
        <p:spPr>
          <a:xfrm>
            <a:off x="10478440" y="4776228"/>
            <a:ext cx="879332" cy="518726"/>
          </a:xfrm>
          <a:prstGeom prst="rect">
            <a:avLst/>
          </a:prstGeom>
          <a:noFill/>
        </p:spPr>
        <p:txBody>
          <a:bodyPr wrap="square" lIns="0" tIns="0" rIns="0" bIns="0" rtlCol="0" anchor="t">
            <a:spAutoFit/>
          </a:bodyPr>
          <a:lstStyle/>
          <a:p>
            <a:pPr algn="ctr">
              <a:lnSpc>
                <a:spcPct val="90000"/>
              </a:lnSpc>
              <a:spcBef>
                <a:spcPts val="612"/>
              </a:spcBef>
            </a:pPr>
            <a:r>
              <a:rPr lang="en-US" sz="3672" b="1" dirty="0">
                <a:solidFill>
                  <a:schemeClr val="bg1"/>
                </a:solidFill>
              </a:rPr>
              <a:t>¼ </a:t>
            </a:r>
          </a:p>
        </p:txBody>
      </p:sp>
      <p:sp>
        <p:nvSpPr>
          <p:cNvPr id="2" name="TextBox 1"/>
          <p:cNvSpPr txBox="1"/>
          <p:nvPr/>
        </p:nvSpPr>
        <p:spPr>
          <a:xfrm>
            <a:off x="7604063" y="5828924"/>
            <a:ext cx="2727038" cy="151262"/>
          </a:xfrm>
          <a:prstGeom prst="rect">
            <a:avLst/>
          </a:prstGeom>
          <a:noFill/>
        </p:spPr>
        <p:txBody>
          <a:bodyPr wrap="none" lIns="0" tIns="0" rIns="0" bIns="0" rtlCol="0" anchor="t">
            <a:spAutoFit/>
          </a:bodyPr>
          <a:lstStyle/>
          <a:p>
            <a:pPr algn="ctr">
              <a:lnSpc>
                <a:spcPct val="90000"/>
              </a:lnSpc>
              <a:spcBef>
                <a:spcPts val="612"/>
              </a:spcBef>
            </a:pPr>
            <a:r>
              <a:rPr lang="en-US" sz="1071" dirty="0"/>
              <a:t>* Microsoft SQL </a:t>
            </a:r>
            <a:r>
              <a:rPr lang="en-US" sz="1071" dirty="0" err="1"/>
              <a:t>Demartek</a:t>
            </a:r>
            <a:r>
              <a:rPr lang="en-US" sz="1071" dirty="0"/>
              <a:t> Test Report, 2016</a:t>
            </a:r>
          </a:p>
        </p:txBody>
      </p:sp>
      <p:sp>
        <p:nvSpPr>
          <p:cNvPr id="10" name="Rectangle 9"/>
          <p:cNvSpPr/>
          <p:nvPr/>
        </p:nvSpPr>
        <p:spPr>
          <a:xfrm>
            <a:off x="8549746" y="4711118"/>
            <a:ext cx="854886" cy="612897"/>
          </a:xfrm>
          <a:prstGeom prst="rect">
            <a:avLst/>
          </a:prstGeom>
        </p:spPr>
        <p:txBody>
          <a:bodyPr wrap="square">
            <a:spAutoFit/>
          </a:bodyPr>
          <a:lstStyle/>
          <a:p>
            <a:pPr algn="ctr">
              <a:lnSpc>
                <a:spcPct val="90000"/>
              </a:lnSpc>
            </a:pPr>
            <a:r>
              <a:rPr lang="en-US" sz="3672" b="1" dirty="0">
                <a:solidFill>
                  <a:schemeClr val="bg1"/>
                </a:solidFill>
              </a:rPr>
              <a:t>½</a:t>
            </a:r>
          </a:p>
        </p:txBody>
      </p:sp>
      <p:pic>
        <p:nvPicPr>
          <p:cNvPr id="1028" name="Picture 4" descr="http://assets2.solidfire.com/assets/solutions/sql-server-2012-67df2cdf09e793675f9927353475e0b8f5fc3f751520df7026567bd01ecbdc5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20796" y="137109"/>
            <a:ext cx="1673952" cy="1376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9061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delacruz\AppData\Local\Microsoft\Windows\Temporary Internet Files\Content.Outlook\39ZSZQRH\Demartek_Dell_R930_Emulex_32GFC_Throughput.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437" y="1211262"/>
            <a:ext cx="11179144" cy="55835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Throughput</a:t>
            </a:r>
            <a:endParaRPr lang="en-US" b="1" dirty="0"/>
          </a:p>
        </p:txBody>
      </p:sp>
    </p:spTree>
    <p:extLst>
      <p:ext uri="{BB962C8B-B14F-4D97-AF65-F5344CB8AC3E}">
        <p14:creationId xmlns:p14="http://schemas.microsoft.com/office/powerpoint/2010/main" val="5336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Query Response Time</a:t>
            </a:r>
          </a:p>
        </p:txBody>
      </p:sp>
      <p:pic>
        <p:nvPicPr>
          <p:cNvPr id="5122" name="Picture 2" descr="C:\Users\ldelacruz\AppData\Local\Microsoft\Windows\Temporary Internet Files\Content.Outlook\39ZSZQRH\Demartek_Dell_R930_Emulex_32GFC_query_time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6237" y="1238496"/>
            <a:ext cx="9314251" cy="545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1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74639" y="295275"/>
            <a:ext cx="11888787" cy="917575"/>
          </a:xfrm>
        </p:spPr>
        <p:txBody>
          <a:bodyPr/>
          <a:lstStyle/>
          <a:p>
            <a:r>
              <a:rPr lang="en-US" b="1" dirty="0"/>
              <a:t>In Summary…</a:t>
            </a:r>
          </a:p>
        </p:txBody>
      </p:sp>
      <p:sp>
        <p:nvSpPr>
          <p:cNvPr id="3" name="TextBox 2"/>
          <p:cNvSpPr txBox="1"/>
          <p:nvPr/>
        </p:nvSpPr>
        <p:spPr>
          <a:xfrm>
            <a:off x="1264442" y="2049462"/>
            <a:ext cx="9907590" cy="1889748"/>
          </a:xfrm>
          <a:prstGeom prst="rect">
            <a:avLst/>
          </a:prstGeom>
          <a:noFill/>
        </p:spPr>
        <p:txBody>
          <a:bodyPr wrap="square" lIns="0" tIns="0" rIns="0" bIns="0" rtlCol="0">
            <a:noAutofit/>
          </a:bodyPr>
          <a:lstStyle/>
          <a:p>
            <a:pPr algn="ctr">
              <a:lnSpc>
                <a:spcPct val="90000"/>
              </a:lnSpc>
              <a:spcAft>
                <a:spcPts val="600"/>
              </a:spcAft>
            </a:pPr>
            <a:r>
              <a:rPr lang="en-US" sz="3600" dirty="0">
                <a:solidFill>
                  <a:schemeClr val="accent5">
                    <a:lumMod val="60000"/>
                    <a:lumOff val="40000"/>
                  </a:schemeClr>
                </a:solidFill>
                <a:latin typeface="Segoe UI Black" panose="020B0A02040204020203" pitchFamily="34" charset="0"/>
                <a:ea typeface="Segoe UI Black" panose="020B0A02040204020203" pitchFamily="34" charset="0"/>
                <a:cs typeface="Segoe UI Black" panose="020B0A02040204020203" pitchFamily="34" charset="0"/>
              </a:rPr>
              <a:t>Is your company still using SQL 2005? </a:t>
            </a:r>
          </a:p>
          <a:p>
            <a:pPr algn="ctr">
              <a:lnSpc>
                <a:spcPct val="90000"/>
              </a:lnSpc>
              <a:spcAft>
                <a:spcPts val="600"/>
              </a:spcAft>
            </a:pPr>
            <a:r>
              <a:rPr lang="en-US" sz="2800" dirty="0">
                <a:gradFill>
                  <a:gsLst>
                    <a:gs pos="2655">
                      <a:srgbClr val="FFFFFF"/>
                    </a:gs>
                    <a:gs pos="26000">
                      <a:srgbClr val="FFFFFF"/>
                    </a:gs>
                  </a:gsLst>
                  <a:lin ang="5400000" scaled="0"/>
                </a:gradFill>
                <a:cs typeface="Segoe UI" panose="020B0502040204020203" pitchFamily="34" charset="0"/>
              </a:rPr>
              <a:t>If so, you likely need to migrate in response to Microsoft’s discontinued extended support for that version in April, 2016</a:t>
            </a:r>
          </a:p>
          <a:p>
            <a:pPr algn="ctr">
              <a:lnSpc>
                <a:spcPct val="90000"/>
              </a:lnSpc>
              <a:spcAft>
                <a:spcPts val="600"/>
              </a:spcAft>
            </a:pPr>
            <a:endParaRPr lang="en-US" sz="2800" dirty="0">
              <a:gradFill>
                <a:gsLst>
                  <a:gs pos="2655">
                    <a:srgbClr val="FFFFFF"/>
                  </a:gs>
                  <a:gs pos="26000">
                    <a:srgbClr val="FFFFFF"/>
                  </a:gs>
                </a:gsLst>
                <a:lin ang="5400000" scaled="0"/>
              </a:gradFill>
              <a:cs typeface="Segoe UI" panose="020B0502040204020203" pitchFamily="34" charset="0"/>
            </a:endParaRPr>
          </a:p>
        </p:txBody>
      </p:sp>
      <p:sp>
        <p:nvSpPr>
          <p:cNvPr id="2" name="Rectangle 1"/>
          <p:cNvSpPr/>
          <p:nvPr/>
        </p:nvSpPr>
        <p:spPr>
          <a:xfrm>
            <a:off x="959642" y="4259262"/>
            <a:ext cx="10517190" cy="1200329"/>
          </a:xfrm>
          <a:prstGeom prst="rect">
            <a:avLst/>
          </a:prstGeom>
        </p:spPr>
        <p:txBody>
          <a:bodyPr wrap="square" lIns="0" tIns="0" rIns="0" bIns="0">
            <a:noAutofit/>
          </a:bodyPr>
          <a:lstStyle/>
          <a:p>
            <a:pPr marL="0" lvl="1" algn="ctr">
              <a:lnSpc>
                <a:spcPct val="90000"/>
              </a:lnSpc>
              <a:spcAft>
                <a:spcPts val="600"/>
              </a:spcAft>
            </a:pPr>
            <a:r>
              <a:rPr lang="en-US" sz="3600" dirty="0">
                <a:solidFill>
                  <a:schemeClr val="accent5">
                    <a:lumMod val="60000"/>
                    <a:lumOff val="40000"/>
                  </a:schemeClr>
                </a:solidFill>
                <a:latin typeface="Segoe UI Black" panose="020B0A02040204020203" pitchFamily="34" charset="0"/>
                <a:ea typeface="Segoe UI Black" panose="020B0A02040204020203" pitchFamily="34" charset="0"/>
                <a:cs typeface="Segoe UI Black" panose="020B0A02040204020203" pitchFamily="34" charset="0"/>
              </a:rPr>
              <a:t>Are your databases on aging infrastructure?</a:t>
            </a:r>
            <a:br>
              <a:rPr lang="en-US" sz="2800" dirty="0">
                <a:gradFill>
                  <a:gsLst>
                    <a:gs pos="2655">
                      <a:srgbClr val="FFFFFF"/>
                    </a:gs>
                    <a:gs pos="26000">
                      <a:srgbClr val="FFFFFF"/>
                    </a:gs>
                  </a:gsLst>
                  <a:lin ang="5400000" scaled="0"/>
                </a:gradFill>
                <a:latin typeface="Segoe UI Black" panose="020B0A02040204020203" pitchFamily="34" charset="0"/>
                <a:ea typeface="Segoe UI Black" panose="020B0A02040204020203" pitchFamily="34" charset="0"/>
                <a:cs typeface="Segoe UI Black" panose="020B0A02040204020203" pitchFamily="34" charset="0"/>
              </a:rPr>
            </a:br>
            <a:r>
              <a:rPr lang="en-US" sz="2800" dirty="0">
                <a:gradFill>
                  <a:gsLst>
                    <a:gs pos="2655">
                      <a:srgbClr val="FFFFFF"/>
                    </a:gs>
                    <a:gs pos="26000">
                      <a:srgbClr val="FFFFFF"/>
                    </a:gs>
                  </a:gsLst>
                  <a:lin ang="5400000" scaled="0"/>
                </a:gradFill>
                <a:cs typeface="Segoe UI" panose="020B0502040204020203" pitchFamily="34" charset="0"/>
              </a:rPr>
              <a:t>upgrading to Dell EMC Solution at the same time when you move to new version of SQL Server is a </a:t>
            </a:r>
            <a:r>
              <a:rPr lang="en-US" sz="2800" b="1" i="1" dirty="0">
                <a:gradFill>
                  <a:gsLst>
                    <a:gs pos="2655">
                      <a:srgbClr val="FFFFFF"/>
                    </a:gs>
                    <a:gs pos="26000">
                      <a:srgbClr val="FFFFFF"/>
                    </a:gs>
                  </a:gsLst>
                  <a:lin ang="5400000" scaled="0"/>
                </a:gradFill>
                <a:cs typeface="Segoe UI" panose="020B0502040204020203" pitchFamily="34" charset="0"/>
              </a:rPr>
              <a:t>smart move</a:t>
            </a:r>
            <a:r>
              <a:rPr lang="en-US" sz="2800" dirty="0">
                <a:gradFill>
                  <a:gsLst>
                    <a:gs pos="2655">
                      <a:srgbClr val="FFFFFF"/>
                    </a:gs>
                    <a:gs pos="26000">
                      <a:srgbClr val="FFFFFF"/>
                    </a:gs>
                  </a:gsLst>
                  <a:lin ang="5400000" scaled="0"/>
                </a:gradFill>
                <a:cs typeface="Segoe UI" panose="020B0502040204020203" pitchFamily="34" charset="0"/>
              </a:rPr>
              <a:t>!!</a:t>
            </a:r>
          </a:p>
        </p:txBody>
      </p:sp>
    </p:spTree>
    <p:extLst>
      <p:ext uri="{BB962C8B-B14F-4D97-AF65-F5344CB8AC3E}">
        <p14:creationId xmlns:p14="http://schemas.microsoft.com/office/powerpoint/2010/main" val="24478372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7237" y="1275272"/>
            <a:ext cx="5492972" cy="5480779"/>
          </a:xfrm>
          <a:prstGeom prst="rect">
            <a:avLst/>
          </a:prstGeom>
        </p:spPr>
      </p:pic>
      <p:sp>
        <p:nvSpPr>
          <p:cNvPr id="3" name="Title 2"/>
          <p:cNvSpPr>
            <a:spLocks noGrp="1"/>
          </p:cNvSpPr>
          <p:nvPr>
            <p:ph type="title"/>
          </p:nvPr>
        </p:nvSpPr>
        <p:spPr/>
        <p:txBody>
          <a:bodyPr>
            <a:normAutofit fontScale="90000"/>
          </a:bodyPr>
          <a:lstStyle/>
          <a:p>
            <a:r>
              <a:rPr lang="en-US" sz="4488" dirty="0" err="1"/>
              <a:t>MSFT|Dell</a:t>
            </a:r>
            <a:r>
              <a:rPr lang="en-US" sz="4488" dirty="0"/>
              <a:t> Technology &amp; Windows Server 2016</a:t>
            </a:r>
          </a:p>
        </p:txBody>
      </p:sp>
      <p:sp>
        <p:nvSpPr>
          <p:cNvPr id="8" name="Rectangle 7"/>
          <p:cNvSpPr/>
          <p:nvPr/>
        </p:nvSpPr>
        <p:spPr>
          <a:xfrm>
            <a:off x="511042" y="2811462"/>
            <a:ext cx="4987263" cy="2539157"/>
          </a:xfrm>
          <a:prstGeom prst="rect">
            <a:avLst/>
          </a:prstGeom>
        </p:spPr>
        <p:txBody>
          <a:bodyPr wrap="none">
            <a:spAutoFit/>
          </a:bodyPr>
          <a:lstStyle/>
          <a:p>
            <a:pPr algn="ctr">
              <a:lnSpc>
                <a:spcPct val="150000"/>
              </a:lnSpc>
            </a:pPr>
            <a:r>
              <a:rPr lang="en-US" sz="4000" dirty="0">
                <a:solidFill>
                  <a:schemeClr val="accent1"/>
                </a:solidFill>
              </a:rPr>
              <a:t>Visit Dell EMC Booth!</a:t>
            </a:r>
          </a:p>
          <a:p>
            <a:pPr algn="ctr">
              <a:lnSpc>
                <a:spcPct val="150000"/>
              </a:lnSpc>
            </a:pPr>
            <a:r>
              <a:rPr lang="en-US" sz="6600" b="1" dirty="0">
                <a:solidFill>
                  <a:schemeClr val="accent1"/>
                </a:solidFill>
              </a:rPr>
              <a:t>#801 </a:t>
            </a:r>
            <a:r>
              <a:rPr lang="en-US" sz="6600" dirty="0">
                <a:solidFill>
                  <a:schemeClr val="accent1"/>
                </a:solidFill>
              </a:rPr>
              <a:t> </a:t>
            </a:r>
            <a:endParaRPr lang="en-US" sz="4800" dirty="0">
              <a:solidFill>
                <a:schemeClr val="accent1"/>
              </a:solidFill>
            </a:endParaRPr>
          </a:p>
        </p:txBody>
      </p:sp>
      <p:pic>
        <p:nvPicPr>
          <p:cNvPr id="7" name="Content Placeholder 3"/>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l="2782" t="3673" r="4007"/>
          <a:stretch/>
        </p:blipFill>
        <p:spPr>
          <a:xfrm>
            <a:off x="6145323" y="1551733"/>
            <a:ext cx="4876800" cy="4927857"/>
          </a:xfrm>
          <a:prstGeom prst="rect">
            <a:avLst/>
          </a:prstGeom>
        </p:spPr>
      </p:pic>
      <p:sp>
        <p:nvSpPr>
          <p:cNvPr id="4" name="Oval 3"/>
          <p:cNvSpPr/>
          <p:nvPr/>
        </p:nvSpPr>
        <p:spPr bwMode="auto">
          <a:xfrm>
            <a:off x="10147466" y="1744662"/>
            <a:ext cx="685800" cy="685802"/>
          </a:xfrm>
          <a:prstGeom prst="ellips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400" dirty="0">
                <a:solidFill>
                  <a:schemeClr val="accent5">
                    <a:lumMod val="50000"/>
                  </a:schemeClr>
                </a:solidFill>
                <a:ea typeface="Segoe UI" pitchFamily="34" charset="0"/>
                <a:cs typeface="Segoe UI" pitchFamily="34" charset="0"/>
              </a:rPr>
              <a:t>DEMO</a:t>
            </a:r>
          </a:p>
        </p:txBody>
      </p:sp>
    </p:spTree>
    <p:extLst>
      <p:ext uri="{BB962C8B-B14F-4D97-AF65-F5344CB8AC3E}">
        <p14:creationId xmlns:p14="http://schemas.microsoft.com/office/powerpoint/2010/main" val="293824696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4896" b="1" dirty="0">
                <a:solidFill>
                  <a:schemeClr val="tx1"/>
                </a:solidFill>
              </a:rPr>
              <a:t>“Data is the new Electricity”. </a:t>
            </a:r>
          </a:p>
        </p:txBody>
      </p:sp>
      <p:sp>
        <p:nvSpPr>
          <p:cNvPr id="141" name="Freeform 7"/>
          <p:cNvSpPr>
            <a:spLocks noEditPoints="1"/>
          </p:cNvSpPr>
          <p:nvPr/>
        </p:nvSpPr>
        <p:spPr bwMode="auto">
          <a:xfrm>
            <a:off x="5901385" y="2835389"/>
            <a:ext cx="2400332" cy="2173915"/>
          </a:xfrm>
          <a:custGeom>
            <a:avLst/>
            <a:gdLst>
              <a:gd name="T0" fmla="*/ 3164 w 7576"/>
              <a:gd name="T1" fmla="*/ 278 h 6884"/>
              <a:gd name="T2" fmla="*/ 2 w 7576"/>
              <a:gd name="T3" fmla="*/ 3660 h 6884"/>
              <a:gd name="T4" fmla="*/ 2347 w 7576"/>
              <a:gd name="T5" fmla="*/ 288 h 6884"/>
              <a:gd name="T6" fmla="*/ 619 w 7576"/>
              <a:gd name="T7" fmla="*/ 1716 h 6884"/>
              <a:gd name="T8" fmla="*/ 1651 w 7576"/>
              <a:gd name="T9" fmla="*/ 1270 h 6884"/>
              <a:gd name="T10" fmla="*/ 2066 w 7576"/>
              <a:gd name="T11" fmla="*/ 649 h 6884"/>
              <a:gd name="T12" fmla="*/ 2859 w 7576"/>
              <a:gd name="T13" fmla="*/ 190 h 6884"/>
              <a:gd name="T14" fmla="*/ 2894 w 7576"/>
              <a:gd name="T15" fmla="*/ 120 h 6884"/>
              <a:gd name="T16" fmla="*/ 2458 w 7576"/>
              <a:gd name="T17" fmla="*/ 244 h 6884"/>
              <a:gd name="T18" fmla="*/ 2352 w 7576"/>
              <a:gd name="T19" fmla="*/ 285 h 6884"/>
              <a:gd name="T20" fmla="*/ 1215 w 7576"/>
              <a:gd name="T21" fmla="*/ 1391 h 6884"/>
              <a:gd name="T22" fmla="*/ 92 w 7576"/>
              <a:gd name="T23" fmla="*/ 3328 h 6884"/>
              <a:gd name="T24" fmla="*/ 59 w 7576"/>
              <a:gd name="T25" fmla="*/ 3153 h 6884"/>
              <a:gd name="T26" fmla="*/ 607 w 7576"/>
              <a:gd name="T27" fmla="*/ 1735 h 6884"/>
              <a:gd name="T28" fmla="*/ 5761 w 7576"/>
              <a:gd name="T29" fmla="*/ 2724 h 6884"/>
              <a:gd name="T30" fmla="*/ 4432 w 7576"/>
              <a:gd name="T31" fmla="*/ 58 h 6884"/>
              <a:gd name="T32" fmla="*/ 4710 w 7576"/>
              <a:gd name="T33" fmla="*/ 884 h 6884"/>
              <a:gd name="T34" fmla="*/ 4249 w 7576"/>
              <a:gd name="T35" fmla="*/ 1283 h 6884"/>
              <a:gd name="T36" fmla="*/ 3495 w 7576"/>
              <a:gd name="T37" fmla="*/ 2177 h 6884"/>
              <a:gd name="T38" fmla="*/ 4464 w 7576"/>
              <a:gd name="T39" fmla="*/ 2415 h 6884"/>
              <a:gd name="T40" fmla="*/ 2574 w 7576"/>
              <a:gd name="T41" fmla="*/ 4665 h 6884"/>
              <a:gd name="T42" fmla="*/ 3760 w 7576"/>
              <a:gd name="T43" fmla="*/ 5020 h 6884"/>
              <a:gd name="T44" fmla="*/ 5820 w 7576"/>
              <a:gd name="T45" fmla="*/ 4073 h 6884"/>
              <a:gd name="T46" fmla="*/ 5967 w 7576"/>
              <a:gd name="T47" fmla="*/ 3024 h 6884"/>
              <a:gd name="T48" fmla="*/ 7224 w 7576"/>
              <a:gd name="T49" fmla="*/ 2871 h 6884"/>
              <a:gd name="T50" fmla="*/ 5030 w 7576"/>
              <a:gd name="T51" fmla="*/ 5101 h 6884"/>
              <a:gd name="T52" fmla="*/ 5176 w 7576"/>
              <a:gd name="T53" fmla="*/ 5428 h 6884"/>
              <a:gd name="T54" fmla="*/ 5736 w 7576"/>
              <a:gd name="T55" fmla="*/ 6077 h 6884"/>
              <a:gd name="T56" fmla="*/ 3082 w 7576"/>
              <a:gd name="T57" fmla="*/ 222 h 6884"/>
              <a:gd name="T58" fmla="*/ 3457 w 7576"/>
              <a:gd name="T59" fmla="*/ 362 h 6884"/>
              <a:gd name="T60" fmla="*/ 2261 w 7576"/>
              <a:gd name="T61" fmla="*/ 1013 h 6884"/>
              <a:gd name="T62" fmla="*/ 3356 w 7576"/>
              <a:gd name="T63" fmla="*/ 549 h 6884"/>
              <a:gd name="T64" fmla="*/ 3845 w 7576"/>
              <a:gd name="T65" fmla="*/ 471 h 6884"/>
              <a:gd name="T66" fmla="*/ 3251 w 7576"/>
              <a:gd name="T67" fmla="*/ 1525 h 6884"/>
              <a:gd name="T68" fmla="*/ 3225 w 7576"/>
              <a:gd name="T69" fmla="*/ 1353 h 6884"/>
              <a:gd name="T70" fmla="*/ 3058 w 7576"/>
              <a:gd name="T71" fmla="*/ 204 h 6884"/>
              <a:gd name="T72" fmla="*/ 2846 w 7576"/>
              <a:gd name="T73" fmla="*/ 224 h 6884"/>
              <a:gd name="T74" fmla="*/ 4196 w 7576"/>
              <a:gd name="T75" fmla="*/ 415 h 6884"/>
              <a:gd name="T76" fmla="*/ 2083 w 7576"/>
              <a:gd name="T77" fmla="*/ 545 h 6884"/>
              <a:gd name="T78" fmla="*/ 2756 w 7576"/>
              <a:gd name="T79" fmla="*/ 308 h 6884"/>
              <a:gd name="T80" fmla="*/ 2154 w 7576"/>
              <a:gd name="T81" fmla="*/ 701 h 6884"/>
              <a:gd name="T82" fmla="*/ 2791 w 7576"/>
              <a:gd name="T83" fmla="*/ 294 h 6884"/>
              <a:gd name="T84" fmla="*/ 4229 w 7576"/>
              <a:gd name="T85" fmla="*/ 2389 h 6884"/>
              <a:gd name="T86" fmla="*/ 5849 w 7576"/>
              <a:gd name="T87" fmla="*/ 1981 h 6884"/>
              <a:gd name="T88" fmla="*/ 5057 w 7576"/>
              <a:gd name="T89" fmla="*/ 1893 h 6884"/>
              <a:gd name="T90" fmla="*/ 5538 w 7576"/>
              <a:gd name="T91" fmla="*/ 2681 h 6884"/>
              <a:gd name="T92" fmla="*/ 5711 w 7576"/>
              <a:gd name="T93" fmla="*/ 2344 h 6884"/>
              <a:gd name="T94" fmla="*/ 4473 w 7576"/>
              <a:gd name="T95" fmla="*/ 294 h 6884"/>
              <a:gd name="T96" fmla="*/ 4285 w 7576"/>
              <a:gd name="T97" fmla="*/ 398 h 6884"/>
              <a:gd name="T98" fmla="*/ 4405 w 7576"/>
              <a:gd name="T99" fmla="*/ 55 h 6884"/>
              <a:gd name="T100" fmla="*/ 617 w 7576"/>
              <a:gd name="T101" fmla="*/ 1719 h 6884"/>
              <a:gd name="T102" fmla="*/ 3556 w 7576"/>
              <a:gd name="T103" fmla="*/ 283 h 6884"/>
              <a:gd name="T104" fmla="*/ 2731 w 7576"/>
              <a:gd name="T105" fmla="*/ 153 h 6884"/>
              <a:gd name="T106" fmla="*/ 1199 w 7576"/>
              <a:gd name="T107" fmla="*/ 1121 h 6884"/>
              <a:gd name="T108" fmla="*/ 3946 w 7576"/>
              <a:gd name="T109" fmla="*/ 2516 h 6884"/>
              <a:gd name="T110" fmla="*/ 4613 w 7576"/>
              <a:gd name="T111" fmla="*/ 2456 h 6884"/>
              <a:gd name="T112" fmla="*/ 208 w 7576"/>
              <a:gd name="T113" fmla="*/ 2555 h 6884"/>
              <a:gd name="T114" fmla="*/ 4745 w 7576"/>
              <a:gd name="T115" fmla="*/ 539 h 6884"/>
              <a:gd name="T116" fmla="*/ 4820 w 7576"/>
              <a:gd name="T117" fmla="*/ 491 h 6884"/>
              <a:gd name="T118" fmla="*/ 1739 w 7576"/>
              <a:gd name="T119" fmla="*/ 777 h 6884"/>
              <a:gd name="T120" fmla="*/ 3185 w 7576"/>
              <a:gd name="T121" fmla="*/ 140 h 6884"/>
              <a:gd name="T122" fmla="*/ 3226 w 7576"/>
              <a:gd name="T123" fmla="*/ 179 h 6884"/>
              <a:gd name="T124" fmla="*/ 3011 w 7576"/>
              <a:gd name="T125" fmla="*/ 216 h 6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76" h="6884">
                <a:moveTo>
                  <a:pt x="3276" y="222"/>
                </a:moveTo>
                <a:cubicBezTo>
                  <a:pt x="3261" y="223"/>
                  <a:pt x="3245" y="214"/>
                  <a:pt x="3231" y="225"/>
                </a:cubicBezTo>
                <a:cubicBezTo>
                  <a:pt x="3231" y="225"/>
                  <a:pt x="3232" y="225"/>
                  <a:pt x="3233" y="226"/>
                </a:cubicBezTo>
                <a:cubicBezTo>
                  <a:pt x="3229" y="226"/>
                  <a:pt x="3229" y="227"/>
                  <a:pt x="3227" y="229"/>
                </a:cubicBezTo>
                <a:cubicBezTo>
                  <a:pt x="3227" y="230"/>
                  <a:pt x="3228" y="231"/>
                  <a:pt x="3228" y="232"/>
                </a:cubicBezTo>
                <a:cubicBezTo>
                  <a:pt x="3233" y="232"/>
                  <a:pt x="3239" y="230"/>
                  <a:pt x="3244" y="232"/>
                </a:cubicBezTo>
                <a:cubicBezTo>
                  <a:pt x="3229" y="236"/>
                  <a:pt x="3229" y="236"/>
                  <a:pt x="3227" y="237"/>
                </a:cubicBezTo>
                <a:cubicBezTo>
                  <a:pt x="3232" y="239"/>
                  <a:pt x="3238" y="239"/>
                  <a:pt x="3242" y="243"/>
                </a:cubicBezTo>
                <a:cubicBezTo>
                  <a:pt x="3242" y="243"/>
                  <a:pt x="3241" y="244"/>
                  <a:pt x="3240" y="244"/>
                </a:cubicBezTo>
                <a:cubicBezTo>
                  <a:pt x="3270" y="245"/>
                  <a:pt x="3270" y="245"/>
                  <a:pt x="3271" y="245"/>
                </a:cubicBezTo>
                <a:cubicBezTo>
                  <a:pt x="3247" y="248"/>
                  <a:pt x="3229" y="248"/>
                  <a:pt x="3219" y="245"/>
                </a:cubicBezTo>
                <a:cubicBezTo>
                  <a:pt x="3219" y="245"/>
                  <a:pt x="3219" y="245"/>
                  <a:pt x="3219" y="244"/>
                </a:cubicBezTo>
                <a:cubicBezTo>
                  <a:pt x="3219" y="244"/>
                  <a:pt x="3219" y="244"/>
                  <a:pt x="3219" y="244"/>
                </a:cubicBezTo>
                <a:cubicBezTo>
                  <a:pt x="3214" y="241"/>
                  <a:pt x="3214" y="241"/>
                  <a:pt x="3213" y="239"/>
                </a:cubicBezTo>
                <a:cubicBezTo>
                  <a:pt x="3213" y="239"/>
                  <a:pt x="3213" y="238"/>
                  <a:pt x="3213" y="237"/>
                </a:cubicBezTo>
                <a:cubicBezTo>
                  <a:pt x="3195" y="240"/>
                  <a:pt x="3180" y="254"/>
                  <a:pt x="3160" y="249"/>
                </a:cubicBezTo>
                <a:cubicBezTo>
                  <a:pt x="3209" y="232"/>
                  <a:pt x="3209" y="232"/>
                  <a:pt x="3209" y="231"/>
                </a:cubicBezTo>
                <a:cubicBezTo>
                  <a:pt x="3209" y="230"/>
                  <a:pt x="3208" y="230"/>
                  <a:pt x="3208" y="229"/>
                </a:cubicBezTo>
                <a:cubicBezTo>
                  <a:pt x="3209" y="228"/>
                  <a:pt x="3210" y="226"/>
                  <a:pt x="3211" y="225"/>
                </a:cubicBezTo>
                <a:cubicBezTo>
                  <a:pt x="3204" y="225"/>
                  <a:pt x="3182" y="228"/>
                  <a:pt x="3174" y="230"/>
                </a:cubicBezTo>
                <a:cubicBezTo>
                  <a:pt x="3174" y="231"/>
                  <a:pt x="3174" y="232"/>
                  <a:pt x="3174" y="233"/>
                </a:cubicBezTo>
                <a:cubicBezTo>
                  <a:pt x="3152" y="240"/>
                  <a:pt x="3142" y="241"/>
                  <a:pt x="3137" y="241"/>
                </a:cubicBezTo>
                <a:cubicBezTo>
                  <a:pt x="3125" y="241"/>
                  <a:pt x="3123" y="245"/>
                  <a:pt x="3123" y="247"/>
                </a:cubicBezTo>
                <a:cubicBezTo>
                  <a:pt x="3123" y="247"/>
                  <a:pt x="3123" y="247"/>
                  <a:pt x="3121" y="248"/>
                </a:cubicBezTo>
                <a:cubicBezTo>
                  <a:pt x="3095" y="257"/>
                  <a:pt x="3095" y="257"/>
                  <a:pt x="3092" y="256"/>
                </a:cubicBezTo>
                <a:cubicBezTo>
                  <a:pt x="3093" y="255"/>
                  <a:pt x="3111" y="248"/>
                  <a:pt x="3119" y="244"/>
                </a:cubicBezTo>
                <a:cubicBezTo>
                  <a:pt x="3117" y="241"/>
                  <a:pt x="3113" y="240"/>
                  <a:pt x="3113" y="236"/>
                </a:cubicBezTo>
                <a:cubicBezTo>
                  <a:pt x="3110" y="235"/>
                  <a:pt x="3076" y="234"/>
                  <a:pt x="3070" y="240"/>
                </a:cubicBezTo>
                <a:cubicBezTo>
                  <a:pt x="3072" y="241"/>
                  <a:pt x="3074" y="241"/>
                  <a:pt x="3076" y="242"/>
                </a:cubicBezTo>
                <a:cubicBezTo>
                  <a:pt x="3076" y="242"/>
                  <a:pt x="3076" y="242"/>
                  <a:pt x="3074" y="243"/>
                </a:cubicBezTo>
                <a:cubicBezTo>
                  <a:pt x="3068" y="243"/>
                  <a:pt x="3068" y="243"/>
                  <a:pt x="3066" y="245"/>
                </a:cubicBezTo>
                <a:cubicBezTo>
                  <a:pt x="3069" y="246"/>
                  <a:pt x="3071" y="247"/>
                  <a:pt x="3073" y="247"/>
                </a:cubicBezTo>
                <a:lnTo>
                  <a:pt x="3074" y="247"/>
                </a:lnTo>
                <a:lnTo>
                  <a:pt x="3074" y="247"/>
                </a:lnTo>
                <a:lnTo>
                  <a:pt x="3074" y="247"/>
                </a:lnTo>
                <a:lnTo>
                  <a:pt x="3073" y="247"/>
                </a:lnTo>
                <a:cubicBezTo>
                  <a:pt x="3058" y="247"/>
                  <a:pt x="3042" y="246"/>
                  <a:pt x="3028" y="258"/>
                </a:cubicBezTo>
                <a:cubicBezTo>
                  <a:pt x="3028" y="259"/>
                  <a:pt x="3028" y="260"/>
                  <a:pt x="3028" y="261"/>
                </a:cubicBezTo>
                <a:cubicBezTo>
                  <a:pt x="3038" y="261"/>
                  <a:pt x="3049" y="258"/>
                  <a:pt x="3059" y="260"/>
                </a:cubicBezTo>
                <a:cubicBezTo>
                  <a:pt x="3051" y="263"/>
                  <a:pt x="3026" y="263"/>
                  <a:pt x="3024" y="262"/>
                </a:cubicBezTo>
                <a:lnTo>
                  <a:pt x="3024" y="262"/>
                </a:lnTo>
                <a:cubicBezTo>
                  <a:pt x="3024" y="262"/>
                  <a:pt x="3024" y="262"/>
                  <a:pt x="3023" y="262"/>
                </a:cubicBezTo>
                <a:cubicBezTo>
                  <a:pt x="3022" y="262"/>
                  <a:pt x="3020" y="262"/>
                  <a:pt x="3018" y="262"/>
                </a:cubicBezTo>
                <a:cubicBezTo>
                  <a:pt x="3018" y="262"/>
                  <a:pt x="3017" y="261"/>
                  <a:pt x="3017" y="260"/>
                </a:cubicBezTo>
                <a:cubicBezTo>
                  <a:pt x="3015" y="260"/>
                  <a:pt x="3013" y="259"/>
                  <a:pt x="3011" y="258"/>
                </a:cubicBezTo>
                <a:cubicBezTo>
                  <a:pt x="3011" y="258"/>
                  <a:pt x="3040" y="249"/>
                  <a:pt x="3055" y="242"/>
                </a:cubicBezTo>
                <a:cubicBezTo>
                  <a:pt x="3055" y="241"/>
                  <a:pt x="3056" y="240"/>
                  <a:pt x="3056" y="239"/>
                </a:cubicBezTo>
                <a:cubicBezTo>
                  <a:pt x="3038" y="236"/>
                  <a:pt x="3023" y="249"/>
                  <a:pt x="3006" y="249"/>
                </a:cubicBezTo>
                <a:cubicBezTo>
                  <a:pt x="3006" y="249"/>
                  <a:pt x="3007" y="248"/>
                  <a:pt x="3007" y="247"/>
                </a:cubicBezTo>
                <a:cubicBezTo>
                  <a:pt x="3000" y="235"/>
                  <a:pt x="2971" y="243"/>
                  <a:pt x="2970" y="246"/>
                </a:cubicBezTo>
                <a:cubicBezTo>
                  <a:pt x="2975" y="246"/>
                  <a:pt x="2980" y="245"/>
                  <a:pt x="2985" y="246"/>
                </a:cubicBezTo>
                <a:cubicBezTo>
                  <a:pt x="2964" y="250"/>
                  <a:pt x="2964" y="250"/>
                  <a:pt x="2960" y="254"/>
                </a:cubicBezTo>
                <a:cubicBezTo>
                  <a:pt x="2971" y="253"/>
                  <a:pt x="2971" y="253"/>
                  <a:pt x="2973" y="253"/>
                </a:cubicBezTo>
                <a:cubicBezTo>
                  <a:pt x="2962" y="256"/>
                  <a:pt x="2962" y="256"/>
                  <a:pt x="2959" y="258"/>
                </a:cubicBezTo>
                <a:cubicBezTo>
                  <a:pt x="2963" y="258"/>
                  <a:pt x="2967" y="258"/>
                  <a:pt x="2970" y="258"/>
                </a:cubicBezTo>
                <a:cubicBezTo>
                  <a:pt x="2957" y="261"/>
                  <a:pt x="2956" y="262"/>
                  <a:pt x="2945" y="270"/>
                </a:cubicBezTo>
                <a:cubicBezTo>
                  <a:pt x="2953" y="271"/>
                  <a:pt x="2961" y="269"/>
                  <a:pt x="2969" y="269"/>
                </a:cubicBezTo>
                <a:cubicBezTo>
                  <a:pt x="2969" y="269"/>
                  <a:pt x="2969" y="269"/>
                  <a:pt x="2968" y="270"/>
                </a:cubicBezTo>
                <a:cubicBezTo>
                  <a:pt x="2957" y="273"/>
                  <a:pt x="2957" y="273"/>
                  <a:pt x="2954" y="275"/>
                </a:cubicBezTo>
                <a:cubicBezTo>
                  <a:pt x="2960" y="274"/>
                  <a:pt x="2966" y="273"/>
                  <a:pt x="2972" y="272"/>
                </a:cubicBezTo>
                <a:cubicBezTo>
                  <a:pt x="2953" y="278"/>
                  <a:pt x="2953" y="278"/>
                  <a:pt x="2951" y="280"/>
                </a:cubicBezTo>
                <a:cubicBezTo>
                  <a:pt x="2957" y="280"/>
                  <a:pt x="2962" y="279"/>
                  <a:pt x="2967" y="280"/>
                </a:cubicBezTo>
                <a:cubicBezTo>
                  <a:pt x="2957" y="282"/>
                  <a:pt x="2957" y="282"/>
                  <a:pt x="2955" y="284"/>
                </a:cubicBezTo>
                <a:cubicBezTo>
                  <a:pt x="2956" y="284"/>
                  <a:pt x="2958" y="285"/>
                  <a:pt x="2960" y="285"/>
                </a:cubicBezTo>
                <a:cubicBezTo>
                  <a:pt x="2951" y="290"/>
                  <a:pt x="2940" y="288"/>
                  <a:pt x="2932" y="292"/>
                </a:cubicBezTo>
                <a:cubicBezTo>
                  <a:pt x="2941" y="293"/>
                  <a:pt x="2962" y="294"/>
                  <a:pt x="2965" y="299"/>
                </a:cubicBezTo>
                <a:cubicBezTo>
                  <a:pt x="2965" y="299"/>
                  <a:pt x="2982" y="297"/>
                  <a:pt x="2988" y="293"/>
                </a:cubicBezTo>
                <a:cubicBezTo>
                  <a:pt x="2975" y="293"/>
                  <a:pt x="2975" y="293"/>
                  <a:pt x="2974" y="293"/>
                </a:cubicBezTo>
                <a:cubicBezTo>
                  <a:pt x="2998" y="287"/>
                  <a:pt x="2998" y="287"/>
                  <a:pt x="3000" y="286"/>
                </a:cubicBezTo>
                <a:cubicBezTo>
                  <a:pt x="3000" y="285"/>
                  <a:pt x="3000" y="284"/>
                  <a:pt x="3001" y="283"/>
                </a:cubicBezTo>
                <a:cubicBezTo>
                  <a:pt x="2993" y="283"/>
                  <a:pt x="2993" y="283"/>
                  <a:pt x="2992" y="283"/>
                </a:cubicBezTo>
                <a:cubicBezTo>
                  <a:pt x="3001" y="280"/>
                  <a:pt x="3001" y="280"/>
                  <a:pt x="3009" y="276"/>
                </a:cubicBezTo>
                <a:cubicBezTo>
                  <a:pt x="3009" y="276"/>
                  <a:pt x="3009" y="276"/>
                  <a:pt x="3008" y="275"/>
                </a:cubicBezTo>
                <a:cubicBezTo>
                  <a:pt x="3000" y="275"/>
                  <a:pt x="3000" y="275"/>
                  <a:pt x="2999" y="274"/>
                </a:cubicBezTo>
                <a:cubicBezTo>
                  <a:pt x="2999" y="274"/>
                  <a:pt x="3026" y="269"/>
                  <a:pt x="3032" y="268"/>
                </a:cubicBezTo>
                <a:cubicBezTo>
                  <a:pt x="3024" y="272"/>
                  <a:pt x="3015" y="275"/>
                  <a:pt x="3007" y="279"/>
                </a:cubicBezTo>
                <a:cubicBezTo>
                  <a:pt x="3007" y="282"/>
                  <a:pt x="3007" y="283"/>
                  <a:pt x="3011" y="285"/>
                </a:cubicBezTo>
                <a:cubicBezTo>
                  <a:pt x="3011" y="285"/>
                  <a:pt x="3011" y="286"/>
                  <a:pt x="3012" y="287"/>
                </a:cubicBezTo>
                <a:cubicBezTo>
                  <a:pt x="3019" y="288"/>
                  <a:pt x="3027" y="289"/>
                  <a:pt x="3044" y="282"/>
                </a:cubicBezTo>
                <a:cubicBezTo>
                  <a:pt x="3050" y="279"/>
                  <a:pt x="3050" y="279"/>
                  <a:pt x="3055" y="283"/>
                </a:cubicBezTo>
                <a:cubicBezTo>
                  <a:pt x="3054" y="284"/>
                  <a:pt x="3052" y="286"/>
                  <a:pt x="3052" y="288"/>
                </a:cubicBezTo>
                <a:cubicBezTo>
                  <a:pt x="3054" y="288"/>
                  <a:pt x="3054" y="288"/>
                  <a:pt x="3064" y="287"/>
                </a:cubicBezTo>
                <a:cubicBezTo>
                  <a:pt x="3064" y="287"/>
                  <a:pt x="3076" y="293"/>
                  <a:pt x="3088" y="283"/>
                </a:cubicBezTo>
                <a:cubicBezTo>
                  <a:pt x="3109" y="286"/>
                  <a:pt x="3109" y="286"/>
                  <a:pt x="3116" y="279"/>
                </a:cubicBezTo>
                <a:cubicBezTo>
                  <a:pt x="3116" y="279"/>
                  <a:pt x="3116" y="279"/>
                  <a:pt x="3116" y="278"/>
                </a:cubicBezTo>
                <a:cubicBezTo>
                  <a:pt x="3117" y="278"/>
                  <a:pt x="3153" y="269"/>
                  <a:pt x="3157" y="270"/>
                </a:cubicBezTo>
                <a:cubicBezTo>
                  <a:pt x="3150" y="273"/>
                  <a:pt x="3150" y="273"/>
                  <a:pt x="3147" y="276"/>
                </a:cubicBezTo>
                <a:cubicBezTo>
                  <a:pt x="3147" y="276"/>
                  <a:pt x="3147" y="276"/>
                  <a:pt x="3147" y="276"/>
                </a:cubicBezTo>
                <a:cubicBezTo>
                  <a:pt x="3153" y="276"/>
                  <a:pt x="3158" y="278"/>
                  <a:pt x="3164" y="278"/>
                </a:cubicBezTo>
                <a:cubicBezTo>
                  <a:pt x="3163" y="279"/>
                  <a:pt x="3163" y="280"/>
                  <a:pt x="3163" y="281"/>
                </a:cubicBezTo>
                <a:cubicBezTo>
                  <a:pt x="3180" y="277"/>
                  <a:pt x="3180" y="277"/>
                  <a:pt x="3181" y="278"/>
                </a:cubicBezTo>
                <a:cubicBezTo>
                  <a:pt x="3178" y="279"/>
                  <a:pt x="3175" y="280"/>
                  <a:pt x="3173" y="282"/>
                </a:cubicBezTo>
                <a:cubicBezTo>
                  <a:pt x="3173" y="282"/>
                  <a:pt x="3172" y="283"/>
                  <a:pt x="3172" y="284"/>
                </a:cubicBezTo>
                <a:cubicBezTo>
                  <a:pt x="3175" y="285"/>
                  <a:pt x="3195" y="286"/>
                  <a:pt x="3201" y="283"/>
                </a:cubicBezTo>
                <a:cubicBezTo>
                  <a:pt x="3199" y="282"/>
                  <a:pt x="3198" y="282"/>
                  <a:pt x="3196" y="281"/>
                </a:cubicBezTo>
                <a:cubicBezTo>
                  <a:pt x="3204" y="279"/>
                  <a:pt x="3207" y="280"/>
                  <a:pt x="3211" y="283"/>
                </a:cubicBezTo>
                <a:cubicBezTo>
                  <a:pt x="3227" y="278"/>
                  <a:pt x="3227" y="278"/>
                  <a:pt x="3231" y="278"/>
                </a:cubicBezTo>
                <a:cubicBezTo>
                  <a:pt x="3228" y="280"/>
                  <a:pt x="3224" y="281"/>
                  <a:pt x="3220" y="284"/>
                </a:cubicBezTo>
                <a:cubicBezTo>
                  <a:pt x="3221" y="284"/>
                  <a:pt x="3307" y="284"/>
                  <a:pt x="3307" y="284"/>
                </a:cubicBezTo>
                <a:cubicBezTo>
                  <a:pt x="3307" y="283"/>
                  <a:pt x="3307" y="282"/>
                  <a:pt x="3307" y="281"/>
                </a:cubicBezTo>
                <a:cubicBezTo>
                  <a:pt x="3305" y="281"/>
                  <a:pt x="3304" y="281"/>
                  <a:pt x="3302" y="282"/>
                </a:cubicBezTo>
                <a:cubicBezTo>
                  <a:pt x="3302" y="281"/>
                  <a:pt x="3301" y="280"/>
                  <a:pt x="3301" y="280"/>
                </a:cubicBezTo>
                <a:cubicBezTo>
                  <a:pt x="3301" y="280"/>
                  <a:pt x="3301" y="280"/>
                  <a:pt x="3299" y="279"/>
                </a:cubicBezTo>
                <a:cubicBezTo>
                  <a:pt x="3297" y="279"/>
                  <a:pt x="3294" y="279"/>
                  <a:pt x="3293" y="278"/>
                </a:cubicBezTo>
                <a:cubicBezTo>
                  <a:pt x="3293" y="278"/>
                  <a:pt x="3325" y="279"/>
                  <a:pt x="3326" y="279"/>
                </a:cubicBezTo>
                <a:cubicBezTo>
                  <a:pt x="3325" y="280"/>
                  <a:pt x="3324" y="281"/>
                  <a:pt x="3324" y="282"/>
                </a:cubicBezTo>
                <a:cubicBezTo>
                  <a:pt x="3364" y="282"/>
                  <a:pt x="3364" y="282"/>
                  <a:pt x="3367" y="282"/>
                </a:cubicBezTo>
                <a:cubicBezTo>
                  <a:pt x="3373" y="281"/>
                  <a:pt x="3373" y="281"/>
                  <a:pt x="3375" y="278"/>
                </a:cubicBezTo>
                <a:lnTo>
                  <a:pt x="3375" y="278"/>
                </a:lnTo>
                <a:cubicBezTo>
                  <a:pt x="3375" y="278"/>
                  <a:pt x="3375" y="278"/>
                  <a:pt x="3375" y="278"/>
                </a:cubicBezTo>
                <a:cubicBezTo>
                  <a:pt x="3375" y="278"/>
                  <a:pt x="3375" y="278"/>
                  <a:pt x="3375" y="277"/>
                </a:cubicBezTo>
                <a:cubicBezTo>
                  <a:pt x="3376" y="277"/>
                  <a:pt x="3376" y="276"/>
                  <a:pt x="3377" y="275"/>
                </a:cubicBezTo>
                <a:cubicBezTo>
                  <a:pt x="3375" y="275"/>
                  <a:pt x="3373" y="276"/>
                  <a:pt x="3371" y="276"/>
                </a:cubicBezTo>
                <a:cubicBezTo>
                  <a:pt x="3372" y="276"/>
                  <a:pt x="3393" y="270"/>
                  <a:pt x="3400" y="267"/>
                </a:cubicBezTo>
                <a:cubicBezTo>
                  <a:pt x="3394" y="268"/>
                  <a:pt x="3394" y="268"/>
                  <a:pt x="3391" y="268"/>
                </a:cubicBezTo>
                <a:cubicBezTo>
                  <a:pt x="3393" y="266"/>
                  <a:pt x="3396" y="265"/>
                  <a:pt x="3398" y="264"/>
                </a:cubicBezTo>
                <a:cubicBezTo>
                  <a:pt x="3393" y="264"/>
                  <a:pt x="3393" y="264"/>
                  <a:pt x="3385" y="262"/>
                </a:cubicBezTo>
                <a:cubicBezTo>
                  <a:pt x="3393" y="261"/>
                  <a:pt x="3393" y="261"/>
                  <a:pt x="3395" y="259"/>
                </a:cubicBezTo>
                <a:cubicBezTo>
                  <a:pt x="3394" y="259"/>
                  <a:pt x="3394" y="258"/>
                  <a:pt x="3393" y="257"/>
                </a:cubicBezTo>
                <a:cubicBezTo>
                  <a:pt x="3394" y="257"/>
                  <a:pt x="3395" y="256"/>
                  <a:pt x="3395" y="256"/>
                </a:cubicBezTo>
                <a:cubicBezTo>
                  <a:pt x="3395" y="256"/>
                  <a:pt x="3393" y="256"/>
                  <a:pt x="3393" y="255"/>
                </a:cubicBezTo>
                <a:cubicBezTo>
                  <a:pt x="3395" y="254"/>
                  <a:pt x="3398" y="254"/>
                  <a:pt x="3401" y="253"/>
                </a:cubicBezTo>
                <a:cubicBezTo>
                  <a:pt x="3400" y="253"/>
                  <a:pt x="3398" y="253"/>
                  <a:pt x="3396" y="253"/>
                </a:cubicBezTo>
                <a:cubicBezTo>
                  <a:pt x="3402" y="251"/>
                  <a:pt x="3402" y="251"/>
                  <a:pt x="3405" y="250"/>
                </a:cubicBezTo>
                <a:cubicBezTo>
                  <a:pt x="3399" y="248"/>
                  <a:pt x="3394" y="250"/>
                  <a:pt x="3388" y="250"/>
                </a:cubicBezTo>
                <a:cubicBezTo>
                  <a:pt x="3393" y="248"/>
                  <a:pt x="3399" y="247"/>
                  <a:pt x="3404" y="245"/>
                </a:cubicBezTo>
                <a:cubicBezTo>
                  <a:pt x="3402" y="245"/>
                  <a:pt x="3401" y="245"/>
                  <a:pt x="3399" y="245"/>
                </a:cubicBezTo>
                <a:cubicBezTo>
                  <a:pt x="3398" y="245"/>
                  <a:pt x="3398" y="244"/>
                  <a:pt x="3397" y="244"/>
                </a:cubicBezTo>
                <a:cubicBezTo>
                  <a:pt x="3388" y="244"/>
                  <a:pt x="3379" y="248"/>
                  <a:pt x="3370" y="248"/>
                </a:cubicBezTo>
                <a:cubicBezTo>
                  <a:pt x="3372" y="247"/>
                  <a:pt x="3374" y="246"/>
                  <a:pt x="3375" y="245"/>
                </a:cubicBezTo>
                <a:cubicBezTo>
                  <a:pt x="3375" y="245"/>
                  <a:pt x="3375" y="245"/>
                  <a:pt x="3375" y="245"/>
                </a:cubicBezTo>
                <a:lnTo>
                  <a:pt x="3375" y="245"/>
                </a:lnTo>
                <a:cubicBezTo>
                  <a:pt x="3375" y="245"/>
                  <a:pt x="3375" y="245"/>
                  <a:pt x="3377" y="245"/>
                </a:cubicBezTo>
                <a:cubicBezTo>
                  <a:pt x="3384" y="243"/>
                  <a:pt x="3390" y="242"/>
                  <a:pt x="3396" y="240"/>
                </a:cubicBezTo>
                <a:cubicBezTo>
                  <a:pt x="3396" y="239"/>
                  <a:pt x="3397" y="238"/>
                  <a:pt x="3397" y="237"/>
                </a:cubicBezTo>
                <a:cubicBezTo>
                  <a:pt x="3384" y="233"/>
                  <a:pt x="3372" y="242"/>
                  <a:pt x="3359" y="241"/>
                </a:cubicBezTo>
                <a:cubicBezTo>
                  <a:pt x="3359" y="241"/>
                  <a:pt x="3359" y="241"/>
                  <a:pt x="3359" y="241"/>
                </a:cubicBezTo>
                <a:cubicBezTo>
                  <a:pt x="3357" y="241"/>
                  <a:pt x="3355" y="241"/>
                  <a:pt x="3353" y="241"/>
                </a:cubicBezTo>
                <a:cubicBezTo>
                  <a:pt x="3365" y="238"/>
                  <a:pt x="3376" y="236"/>
                  <a:pt x="3387" y="233"/>
                </a:cubicBezTo>
                <a:cubicBezTo>
                  <a:pt x="3381" y="233"/>
                  <a:pt x="3381" y="233"/>
                  <a:pt x="3378" y="233"/>
                </a:cubicBezTo>
                <a:cubicBezTo>
                  <a:pt x="3381" y="232"/>
                  <a:pt x="3384" y="231"/>
                  <a:pt x="3387" y="230"/>
                </a:cubicBezTo>
                <a:cubicBezTo>
                  <a:pt x="3386" y="230"/>
                  <a:pt x="3384" y="230"/>
                  <a:pt x="3382" y="230"/>
                </a:cubicBezTo>
                <a:cubicBezTo>
                  <a:pt x="3382" y="230"/>
                  <a:pt x="3382" y="230"/>
                  <a:pt x="3384" y="229"/>
                </a:cubicBezTo>
                <a:cubicBezTo>
                  <a:pt x="3385" y="229"/>
                  <a:pt x="3386" y="228"/>
                  <a:pt x="3387" y="228"/>
                </a:cubicBezTo>
                <a:cubicBezTo>
                  <a:pt x="3380" y="228"/>
                  <a:pt x="3374" y="230"/>
                  <a:pt x="3367" y="229"/>
                </a:cubicBezTo>
                <a:cubicBezTo>
                  <a:pt x="3375" y="227"/>
                  <a:pt x="3375" y="227"/>
                  <a:pt x="3377" y="226"/>
                </a:cubicBezTo>
                <a:cubicBezTo>
                  <a:pt x="3377" y="226"/>
                  <a:pt x="3377" y="226"/>
                  <a:pt x="3375" y="226"/>
                </a:cubicBezTo>
                <a:cubicBezTo>
                  <a:pt x="3370" y="226"/>
                  <a:pt x="3370" y="226"/>
                  <a:pt x="3364" y="225"/>
                </a:cubicBezTo>
                <a:cubicBezTo>
                  <a:pt x="3366" y="224"/>
                  <a:pt x="3366" y="224"/>
                  <a:pt x="3372" y="223"/>
                </a:cubicBezTo>
                <a:cubicBezTo>
                  <a:pt x="3358" y="223"/>
                  <a:pt x="3344" y="231"/>
                  <a:pt x="3329" y="227"/>
                </a:cubicBezTo>
                <a:lnTo>
                  <a:pt x="3329" y="227"/>
                </a:lnTo>
                <a:lnTo>
                  <a:pt x="3329" y="227"/>
                </a:lnTo>
                <a:cubicBezTo>
                  <a:pt x="3329" y="227"/>
                  <a:pt x="3329" y="227"/>
                  <a:pt x="3329" y="225"/>
                </a:cubicBezTo>
                <a:cubicBezTo>
                  <a:pt x="3338" y="222"/>
                  <a:pt x="3348" y="220"/>
                  <a:pt x="3357" y="216"/>
                </a:cubicBezTo>
                <a:cubicBezTo>
                  <a:pt x="3338" y="215"/>
                  <a:pt x="3338" y="215"/>
                  <a:pt x="3335" y="214"/>
                </a:cubicBezTo>
                <a:cubicBezTo>
                  <a:pt x="3335" y="214"/>
                  <a:pt x="3335" y="214"/>
                  <a:pt x="3335" y="214"/>
                </a:cubicBezTo>
                <a:cubicBezTo>
                  <a:pt x="3331" y="214"/>
                  <a:pt x="3328" y="214"/>
                  <a:pt x="3324" y="214"/>
                </a:cubicBezTo>
                <a:cubicBezTo>
                  <a:pt x="3333" y="212"/>
                  <a:pt x="3333" y="212"/>
                  <a:pt x="3337" y="209"/>
                </a:cubicBezTo>
                <a:cubicBezTo>
                  <a:pt x="3332" y="207"/>
                  <a:pt x="3327" y="208"/>
                  <a:pt x="3321" y="207"/>
                </a:cubicBezTo>
                <a:cubicBezTo>
                  <a:pt x="3323" y="206"/>
                  <a:pt x="3325" y="206"/>
                  <a:pt x="3327" y="205"/>
                </a:cubicBezTo>
                <a:cubicBezTo>
                  <a:pt x="3326" y="204"/>
                  <a:pt x="3326" y="204"/>
                  <a:pt x="3325" y="203"/>
                </a:cubicBezTo>
                <a:cubicBezTo>
                  <a:pt x="3312" y="201"/>
                  <a:pt x="3312" y="201"/>
                  <a:pt x="3307" y="202"/>
                </a:cubicBezTo>
                <a:cubicBezTo>
                  <a:pt x="3314" y="205"/>
                  <a:pt x="3314" y="205"/>
                  <a:pt x="3314" y="205"/>
                </a:cubicBezTo>
                <a:cubicBezTo>
                  <a:pt x="3242" y="217"/>
                  <a:pt x="3242" y="217"/>
                  <a:pt x="3238" y="219"/>
                </a:cubicBezTo>
                <a:cubicBezTo>
                  <a:pt x="3251" y="221"/>
                  <a:pt x="3264" y="209"/>
                  <a:pt x="3276" y="222"/>
                </a:cubicBezTo>
                <a:close/>
                <a:moveTo>
                  <a:pt x="205" y="2562"/>
                </a:moveTo>
                <a:cubicBezTo>
                  <a:pt x="203" y="2566"/>
                  <a:pt x="202" y="2571"/>
                  <a:pt x="202" y="2571"/>
                </a:cubicBezTo>
                <a:cubicBezTo>
                  <a:pt x="202" y="2571"/>
                  <a:pt x="202" y="2570"/>
                  <a:pt x="204" y="2566"/>
                </a:cubicBezTo>
                <a:lnTo>
                  <a:pt x="204" y="2567"/>
                </a:lnTo>
                <a:lnTo>
                  <a:pt x="204" y="2566"/>
                </a:lnTo>
                <a:lnTo>
                  <a:pt x="204" y="2566"/>
                </a:lnTo>
                <a:lnTo>
                  <a:pt x="204" y="2566"/>
                </a:lnTo>
                <a:lnTo>
                  <a:pt x="204" y="2566"/>
                </a:lnTo>
                <a:moveTo>
                  <a:pt x="2" y="3661"/>
                </a:moveTo>
                <a:lnTo>
                  <a:pt x="2" y="3661"/>
                </a:lnTo>
                <a:lnTo>
                  <a:pt x="2" y="3661"/>
                </a:lnTo>
                <a:cubicBezTo>
                  <a:pt x="2" y="3661"/>
                  <a:pt x="2" y="3661"/>
                  <a:pt x="2" y="3662"/>
                </a:cubicBezTo>
                <a:cubicBezTo>
                  <a:pt x="2" y="3661"/>
                  <a:pt x="2" y="3661"/>
                  <a:pt x="2" y="3660"/>
                </a:cubicBezTo>
                <a:cubicBezTo>
                  <a:pt x="2" y="3660"/>
                  <a:pt x="2" y="3660"/>
                  <a:pt x="2" y="3661"/>
                </a:cubicBezTo>
                <a:close/>
                <a:moveTo>
                  <a:pt x="7521" y="3157"/>
                </a:moveTo>
                <a:lnTo>
                  <a:pt x="7521" y="3157"/>
                </a:lnTo>
                <a:cubicBezTo>
                  <a:pt x="7521" y="3156"/>
                  <a:pt x="7521" y="3152"/>
                  <a:pt x="7520" y="3148"/>
                </a:cubicBezTo>
                <a:cubicBezTo>
                  <a:pt x="7520" y="3146"/>
                  <a:pt x="7519" y="3143"/>
                  <a:pt x="7519" y="3142"/>
                </a:cubicBezTo>
                <a:cubicBezTo>
                  <a:pt x="7519" y="3142"/>
                  <a:pt x="7519" y="3143"/>
                  <a:pt x="7519" y="3143"/>
                </a:cubicBezTo>
                <a:cubicBezTo>
                  <a:pt x="7519" y="3146"/>
                  <a:pt x="7520" y="3155"/>
                  <a:pt x="7521" y="3157"/>
                </a:cubicBezTo>
                <a:close/>
                <a:moveTo>
                  <a:pt x="7525" y="3173"/>
                </a:moveTo>
                <a:lnTo>
                  <a:pt x="7525" y="3173"/>
                </a:lnTo>
                <a:cubicBezTo>
                  <a:pt x="7525" y="3173"/>
                  <a:pt x="7525" y="3173"/>
                  <a:pt x="7525" y="3173"/>
                </a:cubicBezTo>
                <a:cubicBezTo>
                  <a:pt x="7524" y="3169"/>
                  <a:pt x="7524" y="3168"/>
                  <a:pt x="7524" y="3168"/>
                </a:cubicBezTo>
                <a:cubicBezTo>
                  <a:pt x="7524" y="3168"/>
                  <a:pt x="7524" y="3169"/>
                  <a:pt x="7524" y="3169"/>
                </a:cubicBezTo>
                <a:cubicBezTo>
                  <a:pt x="7524" y="3171"/>
                  <a:pt x="7526" y="3185"/>
                  <a:pt x="7526" y="3186"/>
                </a:cubicBezTo>
                <a:cubicBezTo>
                  <a:pt x="7527" y="3185"/>
                  <a:pt x="7526" y="3179"/>
                  <a:pt x="7525" y="3173"/>
                </a:cubicBezTo>
                <a:close/>
                <a:moveTo>
                  <a:pt x="616" y="1720"/>
                </a:moveTo>
                <a:cubicBezTo>
                  <a:pt x="617" y="1718"/>
                  <a:pt x="619" y="1716"/>
                  <a:pt x="620" y="1714"/>
                </a:cubicBezTo>
                <a:lnTo>
                  <a:pt x="620" y="1714"/>
                </a:lnTo>
                <a:lnTo>
                  <a:pt x="620" y="1714"/>
                </a:lnTo>
                <a:lnTo>
                  <a:pt x="620" y="1714"/>
                </a:lnTo>
                <a:lnTo>
                  <a:pt x="618" y="1716"/>
                </a:lnTo>
                <a:lnTo>
                  <a:pt x="618" y="1716"/>
                </a:lnTo>
                <a:lnTo>
                  <a:pt x="618" y="1716"/>
                </a:lnTo>
                <a:cubicBezTo>
                  <a:pt x="617" y="1718"/>
                  <a:pt x="617" y="1719"/>
                  <a:pt x="616" y="1720"/>
                </a:cubicBezTo>
                <a:close/>
                <a:moveTo>
                  <a:pt x="2335" y="292"/>
                </a:moveTo>
                <a:lnTo>
                  <a:pt x="2336" y="292"/>
                </a:lnTo>
                <a:lnTo>
                  <a:pt x="2336" y="292"/>
                </a:lnTo>
                <a:lnTo>
                  <a:pt x="2336" y="292"/>
                </a:lnTo>
                <a:lnTo>
                  <a:pt x="2336" y="292"/>
                </a:lnTo>
                <a:lnTo>
                  <a:pt x="2337" y="292"/>
                </a:lnTo>
                <a:lnTo>
                  <a:pt x="2337" y="292"/>
                </a:lnTo>
                <a:lnTo>
                  <a:pt x="2338" y="291"/>
                </a:lnTo>
                <a:lnTo>
                  <a:pt x="2338" y="291"/>
                </a:lnTo>
                <a:lnTo>
                  <a:pt x="2338" y="291"/>
                </a:lnTo>
                <a:lnTo>
                  <a:pt x="2339" y="291"/>
                </a:lnTo>
                <a:lnTo>
                  <a:pt x="2339" y="291"/>
                </a:lnTo>
                <a:lnTo>
                  <a:pt x="2339" y="291"/>
                </a:lnTo>
                <a:lnTo>
                  <a:pt x="2339" y="291"/>
                </a:lnTo>
                <a:lnTo>
                  <a:pt x="2340" y="290"/>
                </a:lnTo>
                <a:lnTo>
                  <a:pt x="2340" y="290"/>
                </a:lnTo>
                <a:lnTo>
                  <a:pt x="2340" y="290"/>
                </a:lnTo>
                <a:lnTo>
                  <a:pt x="2340" y="290"/>
                </a:lnTo>
                <a:lnTo>
                  <a:pt x="2340" y="290"/>
                </a:lnTo>
                <a:lnTo>
                  <a:pt x="2341" y="290"/>
                </a:lnTo>
                <a:lnTo>
                  <a:pt x="2341" y="290"/>
                </a:lnTo>
                <a:lnTo>
                  <a:pt x="2341" y="290"/>
                </a:lnTo>
                <a:lnTo>
                  <a:pt x="2341" y="290"/>
                </a:lnTo>
                <a:lnTo>
                  <a:pt x="2341" y="290"/>
                </a:lnTo>
                <a:lnTo>
                  <a:pt x="2342" y="290"/>
                </a:lnTo>
                <a:lnTo>
                  <a:pt x="2342" y="290"/>
                </a:lnTo>
                <a:lnTo>
                  <a:pt x="2342" y="290"/>
                </a:lnTo>
                <a:lnTo>
                  <a:pt x="2342" y="290"/>
                </a:lnTo>
                <a:lnTo>
                  <a:pt x="2342" y="289"/>
                </a:lnTo>
                <a:lnTo>
                  <a:pt x="2342" y="289"/>
                </a:lnTo>
                <a:lnTo>
                  <a:pt x="2343" y="289"/>
                </a:lnTo>
                <a:lnTo>
                  <a:pt x="2343" y="289"/>
                </a:lnTo>
                <a:lnTo>
                  <a:pt x="2343" y="289"/>
                </a:lnTo>
                <a:lnTo>
                  <a:pt x="2343" y="289"/>
                </a:lnTo>
                <a:lnTo>
                  <a:pt x="2343" y="289"/>
                </a:lnTo>
                <a:lnTo>
                  <a:pt x="2343" y="289"/>
                </a:lnTo>
                <a:lnTo>
                  <a:pt x="2344" y="289"/>
                </a:lnTo>
                <a:lnTo>
                  <a:pt x="2344" y="289"/>
                </a:lnTo>
                <a:lnTo>
                  <a:pt x="2344" y="289"/>
                </a:lnTo>
                <a:lnTo>
                  <a:pt x="2344" y="289"/>
                </a:lnTo>
                <a:lnTo>
                  <a:pt x="2344" y="289"/>
                </a:lnTo>
                <a:lnTo>
                  <a:pt x="2344" y="289"/>
                </a:lnTo>
                <a:lnTo>
                  <a:pt x="2345" y="289"/>
                </a:lnTo>
                <a:lnTo>
                  <a:pt x="2345" y="289"/>
                </a:lnTo>
                <a:lnTo>
                  <a:pt x="2345" y="289"/>
                </a:lnTo>
                <a:lnTo>
                  <a:pt x="2345" y="288"/>
                </a:lnTo>
                <a:lnTo>
                  <a:pt x="2345" y="288"/>
                </a:lnTo>
                <a:lnTo>
                  <a:pt x="2345" y="288"/>
                </a:lnTo>
                <a:lnTo>
                  <a:pt x="2345" y="288"/>
                </a:lnTo>
                <a:lnTo>
                  <a:pt x="2345" y="288"/>
                </a:lnTo>
                <a:lnTo>
                  <a:pt x="2345" y="288"/>
                </a:lnTo>
                <a:lnTo>
                  <a:pt x="2346" y="288"/>
                </a:lnTo>
                <a:lnTo>
                  <a:pt x="2346" y="288"/>
                </a:lnTo>
                <a:lnTo>
                  <a:pt x="2346" y="288"/>
                </a:lnTo>
                <a:lnTo>
                  <a:pt x="2346" y="288"/>
                </a:lnTo>
                <a:lnTo>
                  <a:pt x="2346" y="288"/>
                </a:lnTo>
                <a:lnTo>
                  <a:pt x="2346" y="288"/>
                </a:lnTo>
                <a:lnTo>
                  <a:pt x="2346" y="288"/>
                </a:lnTo>
                <a:lnTo>
                  <a:pt x="2346" y="288"/>
                </a:lnTo>
                <a:lnTo>
                  <a:pt x="2346" y="288"/>
                </a:lnTo>
                <a:lnTo>
                  <a:pt x="2346" y="288"/>
                </a:lnTo>
                <a:lnTo>
                  <a:pt x="2346" y="288"/>
                </a:lnTo>
                <a:lnTo>
                  <a:pt x="2347" y="288"/>
                </a:lnTo>
                <a:lnTo>
                  <a:pt x="2347" y="288"/>
                </a:lnTo>
                <a:lnTo>
                  <a:pt x="2347" y="288"/>
                </a:lnTo>
                <a:lnTo>
                  <a:pt x="2347" y="288"/>
                </a:lnTo>
                <a:lnTo>
                  <a:pt x="2347" y="288"/>
                </a:lnTo>
                <a:lnTo>
                  <a:pt x="2347" y="288"/>
                </a:lnTo>
                <a:lnTo>
                  <a:pt x="2347" y="288"/>
                </a:lnTo>
                <a:lnTo>
                  <a:pt x="2347" y="288"/>
                </a:lnTo>
                <a:lnTo>
                  <a:pt x="2347" y="288"/>
                </a:lnTo>
                <a:lnTo>
                  <a:pt x="2347" y="288"/>
                </a:lnTo>
                <a:lnTo>
                  <a:pt x="2347" y="288"/>
                </a:lnTo>
                <a:lnTo>
                  <a:pt x="2347" y="287"/>
                </a:lnTo>
                <a:lnTo>
                  <a:pt x="2347" y="287"/>
                </a:lnTo>
                <a:lnTo>
                  <a:pt x="2348" y="287"/>
                </a:lnTo>
                <a:lnTo>
                  <a:pt x="2348" y="287"/>
                </a:lnTo>
                <a:lnTo>
                  <a:pt x="2348" y="287"/>
                </a:lnTo>
                <a:lnTo>
                  <a:pt x="2348" y="287"/>
                </a:lnTo>
                <a:lnTo>
                  <a:pt x="2348" y="287"/>
                </a:lnTo>
                <a:lnTo>
                  <a:pt x="2348" y="287"/>
                </a:lnTo>
                <a:lnTo>
                  <a:pt x="2348" y="287"/>
                </a:lnTo>
                <a:lnTo>
                  <a:pt x="2348" y="287"/>
                </a:lnTo>
                <a:lnTo>
                  <a:pt x="2348" y="287"/>
                </a:lnTo>
                <a:lnTo>
                  <a:pt x="2348" y="287"/>
                </a:lnTo>
                <a:lnTo>
                  <a:pt x="2348" y="287"/>
                </a:lnTo>
                <a:lnTo>
                  <a:pt x="2348" y="287"/>
                </a:lnTo>
                <a:lnTo>
                  <a:pt x="2348" y="287"/>
                </a:lnTo>
                <a:lnTo>
                  <a:pt x="2348"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lnTo>
                  <a:pt x="2349" y="287"/>
                </a:lnTo>
                <a:cubicBezTo>
                  <a:pt x="2346" y="289"/>
                  <a:pt x="2342" y="290"/>
                  <a:pt x="2339" y="292"/>
                </a:cubicBezTo>
                <a:cubicBezTo>
                  <a:pt x="2346" y="289"/>
                  <a:pt x="2352" y="285"/>
                  <a:pt x="2360" y="284"/>
                </a:cubicBezTo>
                <a:cubicBezTo>
                  <a:pt x="2361" y="283"/>
                  <a:pt x="2369" y="280"/>
                  <a:pt x="2371" y="279"/>
                </a:cubicBezTo>
                <a:lnTo>
                  <a:pt x="2371" y="279"/>
                </a:lnTo>
                <a:cubicBezTo>
                  <a:pt x="2371" y="279"/>
                  <a:pt x="2371" y="279"/>
                  <a:pt x="2371" y="279"/>
                </a:cubicBezTo>
                <a:cubicBezTo>
                  <a:pt x="2384" y="273"/>
                  <a:pt x="2398" y="270"/>
                  <a:pt x="2410" y="263"/>
                </a:cubicBezTo>
                <a:cubicBezTo>
                  <a:pt x="2404" y="266"/>
                  <a:pt x="2397" y="268"/>
                  <a:pt x="2390" y="270"/>
                </a:cubicBezTo>
                <a:cubicBezTo>
                  <a:pt x="2390" y="270"/>
                  <a:pt x="2391" y="269"/>
                  <a:pt x="2392" y="269"/>
                </a:cubicBezTo>
                <a:cubicBezTo>
                  <a:pt x="2392" y="269"/>
                  <a:pt x="2393" y="269"/>
                  <a:pt x="2394" y="268"/>
                </a:cubicBezTo>
                <a:cubicBezTo>
                  <a:pt x="2385" y="272"/>
                  <a:pt x="2376" y="275"/>
                  <a:pt x="2367" y="278"/>
                </a:cubicBezTo>
                <a:lnTo>
                  <a:pt x="2367" y="278"/>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4" y="280"/>
                </a:lnTo>
                <a:lnTo>
                  <a:pt x="2364" y="280"/>
                </a:lnTo>
                <a:lnTo>
                  <a:pt x="2364" y="280"/>
                </a:lnTo>
                <a:lnTo>
                  <a:pt x="2364" y="280"/>
                </a:lnTo>
                <a:lnTo>
                  <a:pt x="2364" y="280"/>
                </a:lnTo>
                <a:lnTo>
                  <a:pt x="2364" y="280"/>
                </a:lnTo>
                <a:lnTo>
                  <a:pt x="2364" y="280"/>
                </a:lnTo>
                <a:lnTo>
                  <a:pt x="2364" y="280"/>
                </a:lnTo>
                <a:lnTo>
                  <a:pt x="2364" y="280"/>
                </a:lnTo>
                <a:lnTo>
                  <a:pt x="2363" y="280"/>
                </a:lnTo>
                <a:lnTo>
                  <a:pt x="2363" y="280"/>
                </a:lnTo>
                <a:cubicBezTo>
                  <a:pt x="2349" y="286"/>
                  <a:pt x="2341" y="289"/>
                  <a:pt x="2338" y="291"/>
                </a:cubicBezTo>
                <a:lnTo>
                  <a:pt x="2338" y="291"/>
                </a:lnTo>
                <a:lnTo>
                  <a:pt x="2338" y="291"/>
                </a:lnTo>
                <a:lnTo>
                  <a:pt x="2338" y="291"/>
                </a:lnTo>
                <a:lnTo>
                  <a:pt x="2337" y="292"/>
                </a:lnTo>
                <a:lnTo>
                  <a:pt x="2337" y="292"/>
                </a:lnTo>
                <a:lnTo>
                  <a:pt x="2336" y="292"/>
                </a:lnTo>
                <a:lnTo>
                  <a:pt x="2336" y="292"/>
                </a:lnTo>
                <a:lnTo>
                  <a:pt x="2336" y="292"/>
                </a:lnTo>
                <a:lnTo>
                  <a:pt x="2336" y="292"/>
                </a:lnTo>
                <a:lnTo>
                  <a:pt x="2336" y="292"/>
                </a:lnTo>
                <a:moveTo>
                  <a:pt x="618" y="1716"/>
                </a:moveTo>
                <a:lnTo>
                  <a:pt x="618" y="1716"/>
                </a:lnTo>
                <a:lnTo>
                  <a:pt x="618" y="1716"/>
                </a:lnTo>
                <a:close/>
                <a:moveTo>
                  <a:pt x="619" y="1716"/>
                </a:moveTo>
                <a:lnTo>
                  <a:pt x="619" y="1716"/>
                </a:lnTo>
                <a:close/>
                <a:moveTo>
                  <a:pt x="801" y="1635"/>
                </a:moveTo>
                <a:lnTo>
                  <a:pt x="1168" y="1473"/>
                </a:lnTo>
                <a:cubicBezTo>
                  <a:pt x="1163" y="1479"/>
                  <a:pt x="1159" y="1487"/>
                  <a:pt x="1154" y="1495"/>
                </a:cubicBezTo>
                <a:cubicBezTo>
                  <a:pt x="1169" y="1497"/>
                  <a:pt x="1173" y="1497"/>
                  <a:pt x="1226" y="1462"/>
                </a:cubicBezTo>
                <a:cubicBezTo>
                  <a:pt x="1227" y="1464"/>
                  <a:pt x="1228" y="1467"/>
                  <a:pt x="1228" y="1469"/>
                </a:cubicBezTo>
                <a:cubicBezTo>
                  <a:pt x="1243" y="1474"/>
                  <a:pt x="1243" y="1474"/>
                  <a:pt x="1247" y="1480"/>
                </a:cubicBezTo>
                <a:cubicBezTo>
                  <a:pt x="1250" y="1480"/>
                  <a:pt x="1250" y="1480"/>
                  <a:pt x="1282" y="1453"/>
                </a:cubicBezTo>
                <a:cubicBezTo>
                  <a:pt x="1281" y="1458"/>
                  <a:pt x="1279" y="1464"/>
                  <a:pt x="1277" y="1469"/>
                </a:cubicBezTo>
                <a:cubicBezTo>
                  <a:pt x="1298" y="1475"/>
                  <a:pt x="1315" y="1462"/>
                  <a:pt x="1334" y="1460"/>
                </a:cubicBezTo>
                <a:cubicBezTo>
                  <a:pt x="1335" y="1460"/>
                  <a:pt x="1335" y="1460"/>
                  <a:pt x="1335" y="1460"/>
                </a:cubicBezTo>
                <a:cubicBezTo>
                  <a:pt x="1338" y="1460"/>
                  <a:pt x="1341" y="1459"/>
                  <a:pt x="1343" y="1458"/>
                </a:cubicBezTo>
                <a:cubicBezTo>
                  <a:pt x="1344" y="1457"/>
                  <a:pt x="1345" y="1454"/>
                  <a:pt x="1346" y="1452"/>
                </a:cubicBezTo>
                <a:cubicBezTo>
                  <a:pt x="1343" y="1447"/>
                  <a:pt x="1343" y="1447"/>
                  <a:pt x="1373" y="1411"/>
                </a:cubicBezTo>
                <a:cubicBezTo>
                  <a:pt x="1345" y="1419"/>
                  <a:pt x="1322" y="1437"/>
                  <a:pt x="1294" y="1444"/>
                </a:cubicBezTo>
                <a:cubicBezTo>
                  <a:pt x="1291" y="1444"/>
                  <a:pt x="1291" y="1444"/>
                  <a:pt x="1291" y="1444"/>
                </a:cubicBezTo>
                <a:cubicBezTo>
                  <a:pt x="1289" y="1443"/>
                  <a:pt x="1286" y="1441"/>
                  <a:pt x="1284" y="1440"/>
                </a:cubicBezTo>
                <a:cubicBezTo>
                  <a:pt x="1286" y="1439"/>
                  <a:pt x="1289" y="1437"/>
                  <a:pt x="1290" y="1436"/>
                </a:cubicBezTo>
                <a:cubicBezTo>
                  <a:pt x="1293" y="1436"/>
                  <a:pt x="1296" y="1437"/>
                  <a:pt x="1298" y="1437"/>
                </a:cubicBezTo>
                <a:cubicBezTo>
                  <a:pt x="1299" y="1435"/>
                  <a:pt x="1300" y="1432"/>
                  <a:pt x="1301" y="1430"/>
                </a:cubicBezTo>
                <a:cubicBezTo>
                  <a:pt x="1299" y="1427"/>
                  <a:pt x="1297" y="1421"/>
                  <a:pt x="1297" y="1417"/>
                </a:cubicBezTo>
                <a:lnTo>
                  <a:pt x="1297" y="1416"/>
                </a:lnTo>
                <a:lnTo>
                  <a:pt x="1317" y="1407"/>
                </a:lnTo>
                <a:cubicBezTo>
                  <a:pt x="1317" y="1404"/>
                  <a:pt x="1317" y="1401"/>
                  <a:pt x="1315" y="1399"/>
                </a:cubicBezTo>
                <a:cubicBezTo>
                  <a:pt x="1314" y="1398"/>
                  <a:pt x="1313" y="1398"/>
                  <a:pt x="1313" y="1398"/>
                </a:cubicBezTo>
                <a:cubicBezTo>
                  <a:pt x="1312" y="1397"/>
                  <a:pt x="1312" y="1396"/>
                  <a:pt x="1313" y="1395"/>
                </a:cubicBezTo>
                <a:cubicBezTo>
                  <a:pt x="1314" y="1392"/>
                  <a:pt x="1325" y="1381"/>
                  <a:pt x="1330" y="1384"/>
                </a:cubicBezTo>
                <a:cubicBezTo>
                  <a:pt x="1331" y="1386"/>
                  <a:pt x="1331" y="1387"/>
                  <a:pt x="1330" y="1391"/>
                </a:cubicBezTo>
                <a:cubicBezTo>
                  <a:pt x="1329" y="1397"/>
                  <a:pt x="1330" y="1400"/>
                  <a:pt x="1331" y="1401"/>
                </a:cubicBezTo>
                <a:lnTo>
                  <a:pt x="1599" y="1282"/>
                </a:lnTo>
                <a:cubicBezTo>
                  <a:pt x="1569" y="1301"/>
                  <a:pt x="1542" y="1322"/>
                  <a:pt x="1511" y="1339"/>
                </a:cubicBezTo>
                <a:cubicBezTo>
                  <a:pt x="1510" y="1339"/>
                  <a:pt x="1509" y="1339"/>
                  <a:pt x="1508" y="1339"/>
                </a:cubicBezTo>
                <a:cubicBezTo>
                  <a:pt x="1506" y="1338"/>
                  <a:pt x="1506" y="1338"/>
                  <a:pt x="1490" y="1348"/>
                </a:cubicBezTo>
                <a:cubicBezTo>
                  <a:pt x="1484" y="1351"/>
                  <a:pt x="1476" y="1349"/>
                  <a:pt x="1469" y="1353"/>
                </a:cubicBezTo>
                <a:cubicBezTo>
                  <a:pt x="1466" y="1355"/>
                  <a:pt x="1466" y="1356"/>
                  <a:pt x="1466" y="1358"/>
                </a:cubicBezTo>
                <a:cubicBezTo>
                  <a:pt x="1466" y="1358"/>
                  <a:pt x="1466" y="1358"/>
                  <a:pt x="1474" y="1359"/>
                </a:cubicBezTo>
                <a:cubicBezTo>
                  <a:pt x="1475" y="1359"/>
                  <a:pt x="1485" y="1370"/>
                  <a:pt x="1471" y="1370"/>
                </a:cubicBezTo>
                <a:cubicBezTo>
                  <a:pt x="1471" y="1370"/>
                  <a:pt x="1440" y="1375"/>
                  <a:pt x="1431" y="1386"/>
                </a:cubicBezTo>
                <a:cubicBezTo>
                  <a:pt x="1427" y="1390"/>
                  <a:pt x="1417" y="1403"/>
                  <a:pt x="1443" y="1405"/>
                </a:cubicBezTo>
                <a:cubicBezTo>
                  <a:pt x="1456" y="1406"/>
                  <a:pt x="1450" y="1423"/>
                  <a:pt x="1457" y="1430"/>
                </a:cubicBezTo>
                <a:cubicBezTo>
                  <a:pt x="1464" y="1436"/>
                  <a:pt x="1475" y="1435"/>
                  <a:pt x="1480" y="1435"/>
                </a:cubicBezTo>
                <a:cubicBezTo>
                  <a:pt x="1484" y="1442"/>
                  <a:pt x="1474" y="1447"/>
                  <a:pt x="1477" y="1453"/>
                </a:cubicBezTo>
                <a:cubicBezTo>
                  <a:pt x="1484" y="1454"/>
                  <a:pt x="1487" y="1440"/>
                  <a:pt x="1494" y="1445"/>
                </a:cubicBezTo>
                <a:cubicBezTo>
                  <a:pt x="1498" y="1448"/>
                  <a:pt x="1499" y="1459"/>
                  <a:pt x="1487" y="1461"/>
                </a:cubicBezTo>
                <a:cubicBezTo>
                  <a:pt x="1456" y="1467"/>
                  <a:pt x="1457" y="1472"/>
                  <a:pt x="1459" y="1480"/>
                </a:cubicBezTo>
                <a:cubicBezTo>
                  <a:pt x="1459" y="1481"/>
                  <a:pt x="1460" y="1481"/>
                  <a:pt x="1460" y="1481"/>
                </a:cubicBezTo>
                <a:cubicBezTo>
                  <a:pt x="1464" y="1479"/>
                  <a:pt x="1466" y="1476"/>
                  <a:pt x="1470" y="1473"/>
                </a:cubicBezTo>
                <a:cubicBezTo>
                  <a:pt x="1470" y="1473"/>
                  <a:pt x="1470" y="1473"/>
                  <a:pt x="1470" y="1474"/>
                </a:cubicBezTo>
                <a:cubicBezTo>
                  <a:pt x="1477" y="1472"/>
                  <a:pt x="1481" y="1463"/>
                  <a:pt x="1488" y="1468"/>
                </a:cubicBezTo>
                <a:cubicBezTo>
                  <a:pt x="1489" y="1468"/>
                  <a:pt x="1489" y="1470"/>
                  <a:pt x="1489" y="1471"/>
                </a:cubicBezTo>
                <a:cubicBezTo>
                  <a:pt x="1493" y="1471"/>
                  <a:pt x="1500" y="1467"/>
                  <a:pt x="1516" y="1457"/>
                </a:cubicBezTo>
                <a:cubicBezTo>
                  <a:pt x="1517" y="1458"/>
                  <a:pt x="1517" y="1458"/>
                  <a:pt x="1517" y="1458"/>
                </a:cubicBezTo>
                <a:cubicBezTo>
                  <a:pt x="1513" y="1470"/>
                  <a:pt x="1504" y="1481"/>
                  <a:pt x="1489" y="1490"/>
                </a:cubicBezTo>
                <a:cubicBezTo>
                  <a:pt x="1480" y="1496"/>
                  <a:pt x="1475" y="1498"/>
                  <a:pt x="1474" y="1503"/>
                </a:cubicBezTo>
                <a:cubicBezTo>
                  <a:pt x="1480" y="1505"/>
                  <a:pt x="1483" y="1497"/>
                  <a:pt x="1489" y="1500"/>
                </a:cubicBezTo>
                <a:cubicBezTo>
                  <a:pt x="1487" y="1510"/>
                  <a:pt x="1477" y="1511"/>
                  <a:pt x="1473" y="1518"/>
                </a:cubicBezTo>
                <a:cubicBezTo>
                  <a:pt x="1477" y="1520"/>
                  <a:pt x="1475" y="1525"/>
                  <a:pt x="1477" y="1528"/>
                </a:cubicBezTo>
                <a:cubicBezTo>
                  <a:pt x="1484" y="1529"/>
                  <a:pt x="1533" y="1485"/>
                  <a:pt x="1533" y="1485"/>
                </a:cubicBezTo>
                <a:cubicBezTo>
                  <a:pt x="1544" y="1475"/>
                  <a:pt x="1544" y="1472"/>
                  <a:pt x="1544" y="1471"/>
                </a:cubicBezTo>
                <a:cubicBezTo>
                  <a:pt x="1544" y="1471"/>
                  <a:pt x="1544" y="1471"/>
                  <a:pt x="1543" y="1471"/>
                </a:cubicBezTo>
                <a:cubicBezTo>
                  <a:pt x="1536" y="1473"/>
                  <a:pt x="1531" y="1479"/>
                  <a:pt x="1525" y="1482"/>
                </a:cubicBezTo>
                <a:cubicBezTo>
                  <a:pt x="1525" y="1482"/>
                  <a:pt x="1524" y="1482"/>
                  <a:pt x="1524" y="1482"/>
                </a:cubicBezTo>
                <a:cubicBezTo>
                  <a:pt x="1530" y="1469"/>
                  <a:pt x="1548" y="1471"/>
                  <a:pt x="1552" y="1456"/>
                </a:cubicBezTo>
                <a:cubicBezTo>
                  <a:pt x="1551" y="1457"/>
                  <a:pt x="1533" y="1462"/>
                  <a:pt x="1524" y="1468"/>
                </a:cubicBezTo>
                <a:cubicBezTo>
                  <a:pt x="1519" y="1472"/>
                  <a:pt x="1518" y="1472"/>
                  <a:pt x="1516" y="1472"/>
                </a:cubicBezTo>
                <a:lnTo>
                  <a:pt x="1516" y="1472"/>
                </a:lnTo>
                <a:cubicBezTo>
                  <a:pt x="1516" y="1472"/>
                  <a:pt x="1516" y="1472"/>
                  <a:pt x="1515" y="1471"/>
                </a:cubicBezTo>
                <a:cubicBezTo>
                  <a:pt x="1516" y="1465"/>
                  <a:pt x="1522" y="1461"/>
                  <a:pt x="1522" y="1461"/>
                </a:cubicBezTo>
                <a:cubicBezTo>
                  <a:pt x="1530" y="1459"/>
                  <a:pt x="1534" y="1452"/>
                  <a:pt x="1541" y="1448"/>
                </a:cubicBezTo>
                <a:cubicBezTo>
                  <a:pt x="1549" y="1444"/>
                  <a:pt x="1558" y="1444"/>
                  <a:pt x="1566" y="1439"/>
                </a:cubicBezTo>
                <a:cubicBezTo>
                  <a:pt x="1569" y="1437"/>
                  <a:pt x="1574" y="1433"/>
                  <a:pt x="1576" y="1429"/>
                </a:cubicBezTo>
                <a:cubicBezTo>
                  <a:pt x="1573" y="1428"/>
                  <a:pt x="1573" y="1428"/>
                  <a:pt x="1554" y="1429"/>
                </a:cubicBezTo>
                <a:cubicBezTo>
                  <a:pt x="1554" y="1429"/>
                  <a:pt x="1554" y="1429"/>
                  <a:pt x="1554" y="1428"/>
                </a:cubicBezTo>
                <a:cubicBezTo>
                  <a:pt x="1573" y="1404"/>
                  <a:pt x="1573" y="1404"/>
                  <a:pt x="1583" y="1402"/>
                </a:cubicBezTo>
                <a:cubicBezTo>
                  <a:pt x="1585" y="1402"/>
                  <a:pt x="1591" y="1401"/>
                  <a:pt x="1596" y="1392"/>
                </a:cubicBezTo>
                <a:cubicBezTo>
                  <a:pt x="1600" y="1386"/>
                  <a:pt x="1589" y="1383"/>
                  <a:pt x="1592" y="1376"/>
                </a:cubicBezTo>
                <a:cubicBezTo>
                  <a:pt x="1593" y="1371"/>
                  <a:pt x="1601" y="1372"/>
                  <a:pt x="1602" y="1366"/>
                </a:cubicBezTo>
                <a:cubicBezTo>
                  <a:pt x="1594" y="1360"/>
                  <a:pt x="1590" y="1363"/>
                  <a:pt x="1584" y="1366"/>
                </a:cubicBezTo>
                <a:cubicBezTo>
                  <a:pt x="1580" y="1369"/>
                  <a:pt x="1574" y="1372"/>
                  <a:pt x="1571" y="1370"/>
                </a:cubicBezTo>
                <a:cubicBezTo>
                  <a:pt x="1572" y="1362"/>
                  <a:pt x="1567" y="1354"/>
                  <a:pt x="1571" y="1347"/>
                </a:cubicBezTo>
                <a:cubicBezTo>
                  <a:pt x="1575" y="1340"/>
                  <a:pt x="1583" y="1341"/>
                  <a:pt x="1589" y="1337"/>
                </a:cubicBezTo>
                <a:cubicBezTo>
                  <a:pt x="1590" y="1336"/>
                  <a:pt x="1593" y="1331"/>
                  <a:pt x="1588" y="1329"/>
                </a:cubicBezTo>
                <a:cubicBezTo>
                  <a:pt x="1587" y="1326"/>
                  <a:pt x="1591" y="1324"/>
                  <a:pt x="1591" y="1321"/>
                </a:cubicBezTo>
                <a:cubicBezTo>
                  <a:pt x="1591" y="1321"/>
                  <a:pt x="1591" y="1321"/>
                  <a:pt x="1590" y="1320"/>
                </a:cubicBezTo>
                <a:cubicBezTo>
                  <a:pt x="1579" y="1321"/>
                  <a:pt x="1570" y="1331"/>
                  <a:pt x="1558" y="1332"/>
                </a:cubicBezTo>
                <a:cubicBezTo>
                  <a:pt x="1560" y="1331"/>
                  <a:pt x="1576" y="1317"/>
                  <a:pt x="1577" y="1317"/>
                </a:cubicBezTo>
                <a:lnTo>
                  <a:pt x="1623" y="1289"/>
                </a:lnTo>
                <a:cubicBezTo>
                  <a:pt x="1630" y="1285"/>
                  <a:pt x="1640" y="1287"/>
                  <a:pt x="1644" y="1279"/>
                </a:cubicBezTo>
                <a:cubicBezTo>
                  <a:pt x="1645" y="1276"/>
                  <a:pt x="1643" y="1273"/>
                  <a:pt x="1645" y="1270"/>
                </a:cubicBezTo>
                <a:cubicBezTo>
                  <a:pt x="1647" y="1268"/>
                  <a:pt x="1650" y="1269"/>
                  <a:pt x="1651" y="1270"/>
                </a:cubicBezTo>
                <a:cubicBezTo>
                  <a:pt x="1658" y="1273"/>
                  <a:pt x="1667" y="1268"/>
                  <a:pt x="1667" y="1262"/>
                </a:cubicBezTo>
                <a:cubicBezTo>
                  <a:pt x="1667" y="1262"/>
                  <a:pt x="1667" y="1262"/>
                  <a:pt x="1660" y="1262"/>
                </a:cubicBezTo>
                <a:cubicBezTo>
                  <a:pt x="1660" y="1260"/>
                  <a:pt x="1661" y="1257"/>
                  <a:pt x="1660" y="1255"/>
                </a:cubicBezTo>
                <a:lnTo>
                  <a:pt x="1637" y="1260"/>
                </a:lnTo>
                <a:cubicBezTo>
                  <a:pt x="1624" y="1267"/>
                  <a:pt x="1611" y="1274"/>
                  <a:pt x="1599" y="1282"/>
                </a:cubicBezTo>
                <a:lnTo>
                  <a:pt x="1331" y="1401"/>
                </a:lnTo>
                <a:lnTo>
                  <a:pt x="1331" y="1401"/>
                </a:lnTo>
                <a:cubicBezTo>
                  <a:pt x="1333" y="1403"/>
                  <a:pt x="1336" y="1403"/>
                  <a:pt x="1337" y="1406"/>
                </a:cubicBezTo>
                <a:cubicBezTo>
                  <a:pt x="1337" y="1406"/>
                  <a:pt x="1338" y="1407"/>
                  <a:pt x="1338" y="1407"/>
                </a:cubicBezTo>
                <a:cubicBezTo>
                  <a:pt x="1338" y="1407"/>
                  <a:pt x="1338" y="1410"/>
                  <a:pt x="1336" y="1411"/>
                </a:cubicBezTo>
                <a:cubicBezTo>
                  <a:pt x="1335" y="1412"/>
                  <a:pt x="1334" y="1412"/>
                  <a:pt x="1333" y="1413"/>
                </a:cubicBezTo>
                <a:cubicBezTo>
                  <a:pt x="1328" y="1416"/>
                  <a:pt x="1325" y="1421"/>
                  <a:pt x="1319" y="1423"/>
                </a:cubicBezTo>
                <a:cubicBezTo>
                  <a:pt x="1318" y="1423"/>
                  <a:pt x="1316" y="1424"/>
                  <a:pt x="1316" y="1422"/>
                </a:cubicBezTo>
                <a:cubicBezTo>
                  <a:pt x="1316" y="1418"/>
                  <a:pt x="1320" y="1416"/>
                  <a:pt x="1320" y="1412"/>
                </a:cubicBezTo>
                <a:cubicBezTo>
                  <a:pt x="1320" y="1412"/>
                  <a:pt x="1320" y="1411"/>
                  <a:pt x="1320" y="1411"/>
                </a:cubicBezTo>
                <a:cubicBezTo>
                  <a:pt x="1319" y="1410"/>
                  <a:pt x="1318" y="1409"/>
                  <a:pt x="1318" y="1408"/>
                </a:cubicBezTo>
                <a:moveTo>
                  <a:pt x="1317" y="1407"/>
                </a:moveTo>
                <a:lnTo>
                  <a:pt x="1297" y="1416"/>
                </a:lnTo>
                <a:lnTo>
                  <a:pt x="1297" y="1414"/>
                </a:lnTo>
                <a:lnTo>
                  <a:pt x="1297" y="1414"/>
                </a:lnTo>
                <a:cubicBezTo>
                  <a:pt x="1296" y="1412"/>
                  <a:pt x="1296" y="1409"/>
                  <a:pt x="1295" y="1407"/>
                </a:cubicBezTo>
                <a:cubicBezTo>
                  <a:pt x="1297" y="1406"/>
                  <a:pt x="1299" y="1403"/>
                  <a:pt x="1301" y="1402"/>
                </a:cubicBezTo>
                <a:cubicBezTo>
                  <a:pt x="1306" y="1398"/>
                  <a:pt x="1306" y="1398"/>
                  <a:pt x="1306" y="1398"/>
                </a:cubicBezTo>
                <a:lnTo>
                  <a:pt x="1306" y="1397"/>
                </a:lnTo>
                <a:cubicBezTo>
                  <a:pt x="1303" y="1394"/>
                  <a:pt x="1299" y="1389"/>
                  <a:pt x="1299" y="1385"/>
                </a:cubicBezTo>
                <a:cubicBezTo>
                  <a:pt x="1324" y="1347"/>
                  <a:pt x="1324" y="1347"/>
                  <a:pt x="1325" y="1346"/>
                </a:cubicBezTo>
                <a:cubicBezTo>
                  <a:pt x="1323" y="1322"/>
                  <a:pt x="1349" y="1322"/>
                  <a:pt x="1361" y="1310"/>
                </a:cubicBezTo>
                <a:cubicBezTo>
                  <a:pt x="1361" y="1308"/>
                  <a:pt x="1360" y="1305"/>
                  <a:pt x="1360" y="1303"/>
                </a:cubicBezTo>
                <a:cubicBezTo>
                  <a:pt x="1355" y="1303"/>
                  <a:pt x="1349" y="1303"/>
                  <a:pt x="1345" y="1304"/>
                </a:cubicBezTo>
                <a:cubicBezTo>
                  <a:pt x="1347" y="1299"/>
                  <a:pt x="1350" y="1293"/>
                  <a:pt x="1353" y="1288"/>
                </a:cubicBezTo>
                <a:cubicBezTo>
                  <a:pt x="1353" y="1286"/>
                  <a:pt x="1353" y="1286"/>
                  <a:pt x="1353" y="1286"/>
                </a:cubicBezTo>
                <a:lnTo>
                  <a:pt x="1353" y="1286"/>
                </a:lnTo>
                <a:lnTo>
                  <a:pt x="1352" y="1286"/>
                </a:lnTo>
                <a:cubicBezTo>
                  <a:pt x="1352" y="1286"/>
                  <a:pt x="1352" y="1286"/>
                  <a:pt x="1352" y="1286"/>
                </a:cubicBezTo>
                <a:lnTo>
                  <a:pt x="1352" y="1286"/>
                </a:lnTo>
                <a:cubicBezTo>
                  <a:pt x="1352" y="1283"/>
                  <a:pt x="1352" y="1280"/>
                  <a:pt x="1352" y="1278"/>
                </a:cubicBezTo>
                <a:cubicBezTo>
                  <a:pt x="1354" y="1278"/>
                  <a:pt x="1357" y="1277"/>
                  <a:pt x="1359" y="1277"/>
                </a:cubicBezTo>
                <a:cubicBezTo>
                  <a:pt x="1362" y="1280"/>
                  <a:pt x="1365" y="1285"/>
                  <a:pt x="1367" y="1289"/>
                </a:cubicBezTo>
                <a:cubicBezTo>
                  <a:pt x="1406" y="1287"/>
                  <a:pt x="1407" y="1283"/>
                  <a:pt x="1413" y="1267"/>
                </a:cubicBezTo>
                <a:cubicBezTo>
                  <a:pt x="1416" y="1266"/>
                  <a:pt x="1419" y="1265"/>
                  <a:pt x="1421" y="1265"/>
                </a:cubicBezTo>
                <a:cubicBezTo>
                  <a:pt x="1447" y="1202"/>
                  <a:pt x="1344" y="1229"/>
                  <a:pt x="1328" y="1236"/>
                </a:cubicBezTo>
                <a:cubicBezTo>
                  <a:pt x="1272" y="1263"/>
                  <a:pt x="1272" y="1263"/>
                  <a:pt x="1262" y="1265"/>
                </a:cubicBezTo>
                <a:cubicBezTo>
                  <a:pt x="1263" y="1265"/>
                  <a:pt x="1348" y="1215"/>
                  <a:pt x="1382" y="1203"/>
                </a:cubicBezTo>
                <a:cubicBezTo>
                  <a:pt x="1386" y="1202"/>
                  <a:pt x="1386" y="1202"/>
                  <a:pt x="1386" y="1202"/>
                </a:cubicBezTo>
                <a:cubicBezTo>
                  <a:pt x="1391" y="1201"/>
                  <a:pt x="1397" y="1200"/>
                  <a:pt x="1401" y="1199"/>
                </a:cubicBezTo>
                <a:cubicBezTo>
                  <a:pt x="1401" y="1199"/>
                  <a:pt x="1401" y="1199"/>
                  <a:pt x="1401" y="1199"/>
                </a:cubicBezTo>
                <a:lnTo>
                  <a:pt x="1401" y="1199"/>
                </a:lnTo>
                <a:cubicBezTo>
                  <a:pt x="1428" y="1206"/>
                  <a:pt x="1444" y="1170"/>
                  <a:pt x="1472" y="1183"/>
                </a:cubicBezTo>
                <a:cubicBezTo>
                  <a:pt x="1472" y="1183"/>
                  <a:pt x="1508" y="1223"/>
                  <a:pt x="1510" y="1250"/>
                </a:cubicBezTo>
                <a:cubicBezTo>
                  <a:pt x="1527" y="1251"/>
                  <a:pt x="1544" y="1262"/>
                  <a:pt x="1561" y="1255"/>
                </a:cubicBezTo>
                <a:cubicBezTo>
                  <a:pt x="1574" y="1251"/>
                  <a:pt x="1620" y="1243"/>
                  <a:pt x="1620" y="1243"/>
                </a:cubicBezTo>
                <a:cubicBezTo>
                  <a:pt x="1629" y="1243"/>
                  <a:pt x="1629" y="1243"/>
                  <a:pt x="1642" y="1249"/>
                </a:cubicBezTo>
                <a:cubicBezTo>
                  <a:pt x="1700" y="1227"/>
                  <a:pt x="1700" y="1227"/>
                  <a:pt x="1713" y="1216"/>
                </a:cubicBezTo>
                <a:lnTo>
                  <a:pt x="1760" y="1152"/>
                </a:lnTo>
                <a:cubicBezTo>
                  <a:pt x="1752" y="1151"/>
                  <a:pt x="1752" y="1151"/>
                  <a:pt x="1737" y="1158"/>
                </a:cubicBezTo>
                <a:cubicBezTo>
                  <a:pt x="1745" y="1145"/>
                  <a:pt x="1759" y="1137"/>
                  <a:pt x="1768" y="1124"/>
                </a:cubicBezTo>
                <a:cubicBezTo>
                  <a:pt x="1766" y="1123"/>
                  <a:pt x="1763" y="1121"/>
                  <a:pt x="1761" y="1120"/>
                </a:cubicBezTo>
                <a:cubicBezTo>
                  <a:pt x="1761" y="1118"/>
                  <a:pt x="1762" y="1115"/>
                  <a:pt x="1762" y="1112"/>
                </a:cubicBezTo>
                <a:cubicBezTo>
                  <a:pt x="1779" y="1113"/>
                  <a:pt x="1779" y="1113"/>
                  <a:pt x="1785" y="1112"/>
                </a:cubicBezTo>
                <a:cubicBezTo>
                  <a:pt x="1786" y="1108"/>
                  <a:pt x="1789" y="1102"/>
                  <a:pt x="1792" y="1098"/>
                </a:cubicBezTo>
                <a:cubicBezTo>
                  <a:pt x="1789" y="1094"/>
                  <a:pt x="1784" y="1091"/>
                  <a:pt x="1780" y="1089"/>
                </a:cubicBezTo>
                <a:cubicBezTo>
                  <a:pt x="1780" y="1081"/>
                  <a:pt x="1787" y="1075"/>
                  <a:pt x="1789" y="1068"/>
                </a:cubicBezTo>
                <a:cubicBezTo>
                  <a:pt x="1787" y="1064"/>
                  <a:pt x="1785" y="1058"/>
                  <a:pt x="1785" y="1054"/>
                </a:cubicBezTo>
                <a:cubicBezTo>
                  <a:pt x="1808" y="1028"/>
                  <a:pt x="1808" y="1028"/>
                  <a:pt x="1810" y="1014"/>
                </a:cubicBezTo>
                <a:cubicBezTo>
                  <a:pt x="1807" y="1014"/>
                  <a:pt x="1804" y="1013"/>
                  <a:pt x="1802" y="1013"/>
                </a:cubicBezTo>
                <a:cubicBezTo>
                  <a:pt x="1832" y="990"/>
                  <a:pt x="1870" y="955"/>
                  <a:pt x="1870" y="955"/>
                </a:cubicBezTo>
                <a:cubicBezTo>
                  <a:pt x="1902" y="942"/>
                  <a:pt x="1914" y="908"/>
                  <a:pt x="1938" y="886"/>
                </a:cubicBezTo>
                <a:cubicBezTo>
                  <a:pt x="1963" y="861"/>
                  <a:pt x="1986" y="833"/>
                  <a:pt x="2014" y="810"/>
                </a:cubicBezTo>
                <a:cubicBezTo>
                  <a:pt x="1972" y="817"/>
                  <a:pt x="1937" y="841"/>
                  <a:pt x="1897" y="850"/>
                </a:cubicBezTo>
                <a:cubicBezTo>
                  <a:pt x="1894" y="850"/>
                  <a:pt x="1894" y="850"/>
                  <a:pt x="1894" y="850"/>
                </a:cubicBezTo>
                <a:lnTo>
                  <a:pt x="1894" y="850"/>
                </a:lnTo>
                <a:cubicBezTo>
                  <a:pt x="1894" y="850"/>
                  <a:pt x="1894" y="850"/>
                  <a:pt x="1894" y="850"/>
                </a:cubicBezTo>
                <a:lnTo>
                  <a:pt x="1894" y="850"/>
                </a:lnTo>
                <a:lnTo>
                  <a:pt x="1894" y="850"/>
                </a:lnTo>
                <a:cubicBezTo>
                  <a:pt x="1890" y="850"/>
                  <a:pt x="1884" y="851"/>
                  <a:pt x="1879" y="851"/>
                </a:cubicBezTo>
                <a:cubicBezTo>
                  <a:pt x="1893" y="828"/>
                  <a:pt x="1893" y="828"/>
                  <a:pt x="1901" y="820"/>
                </a:cubicBezTo>
                <a:cubicBezTo>
                  <a:pt x="1900" y="817"/>
                  <a:pt x="1900" y="814"/>
                  <a:pt x="1899" y="812"/>
                </a:cubicBezTo>
                <a:cubicBezTo>
                  <a:pt x="1912" y="798"/>
                  <a:pt x="1959" y="770"/>
                  <a:pt x="2013" y="739"/>
                </a:cubicBezTo>
                <a:cubicBezTo>
                  <a:pt x="2008" y="738"/>
                  <a:pt x="2001" y="739"/>
                  <a:pt x="1997" y="740"/>
                </a:cubicBezTo>
                <a:cubicBezTo>
                  <a:pt x="2001" y="736"/>
                  <a:pt x="2006" y="732"/>
                  <a:pt x="2011" y="729"/>
                </a:cubicBezTo>
                <a:cubicBezTo>
                  <a:pt x="2012" y="727"/>
                  <a:pt x="2012" y="727"/>
                  <a:pt x="2012" y="727"/>
                </a:cubicBezTo>
                <a:cubicBezTo>
                  <a:pt x="2012" y="727"/>
                  <a:pt x="2012" y="727"/>
                  <a:pt x="2012" y="727"/>
                </a:cubicBezTo>
                <a:cubicBezTo>
                  <a:pt x="2013" y="725"/>
                  <a:pt x="2015" y="722"/>
                  <a:pt x="2016" y="720"/>
                </a:cubicBezTo>
                <a:lnTo>
                  <a:pt x="2016" y="720"/>
                </a:lnTo>
                <a:cubicBezTo>
                  <a:pt x="2011" y="722"/>
                  <a:pt x="2004" y="723"/>
                  <a:pt x="1999" y="725"/>
                </a:cubicBezTo>
                <a:cubicBezTo>
                  <a:pt x="1999" y="722"/>
                  <a:pt x="2000" y="719"/>
                  <a:pt x="2000" y="717"/>
                </a:cubicBezTo>
                <a:cubicBezTo>
                  <a:pt x="2025" y="706"/>
                  <a:pt x="2025" y="706"/>
                  <a:pt x="2075" y="660"/>
                </a:cubicBezTo>
                <a:cubicBezTo>
                  <a:pt x="2079" y="654"/>
                  <a:pt x="2079" y="654"/>
                  <a:pt x="2079" y="654"/>
                </a:cubicBezTo>
                <a:cubicBezTo>
                  <a:pt x="2076" y="651"/>
                  <a:pt x="2070" y="649"/>
                  <a:pt x="2066" y="649"/>
                </a:cubicBezTo>
                <a:cubicBezTo>
                  <a:pt x="2069" y="635"/>
                  <a:pt x="2076" y="623"/>
                  <a:pt x="2080" y="610"/>
                </a:cubicBezTo>
                <a:cubicBezTo>
                  <a:pt x="2058" y="611"/>
                  <a:pt x="1852" y="718"/>
                  <a:pt x="1837" y="736"/>
                </a:cubicBezTo>
                <a:cubicBezTo>
                  <a:pt x="1813" y="764"/>
                  <a:pt x="1708" y="846"/>
                  <a:pt x="1648" y="838"/>
                </a:cubicBezTo>
                <a:cubicBezTo>
                  <a:pt x="1634" y="845"/>
                  <a:pt x="1623" y="852"/>
                  <a:pt x="1611" y="859"/>
                </a:cubicBezTo>
                <a:lnTo>
                  <a:pt x="1611" y="859"/>
                </a:lnTo>
                <a:lnTo>
                  <a:pt x="1611" y="859"/>
                </a:lnTo>
                <a:lnTo>
                  <a:pt x="1611" y="859"/>
                </a:lnTo>
                <a:lnTo>
                  <a:pt x="1610" y="859"/>
                </a:lnTo>
                <a:lnTo>
                  <a:pt x="1611" y="859"/>
                </a:lnTo>
                <a:lnTo>
                  <a:pt x="1611" y="859"/>
                </a:lnTo>
                <a:lnTo>
                  <a:pt x="1611" y="859"/>
                </a:lnTo>
                <a:lnTo>
                  <a:pt x="1611" y="859"/>
                </a:lnTo>
                <a:cubicBezTo>
                  <a:pt x="1622" y="851"/>
                  <a:pt x="1633" y="844"/>
                  <a:pt x="1644" y="837"/>
                </a:cubicBezTo>
                <a:lnTo>
                  <a:pt x="1644" y="837"/>
                </a:lnTo>
                <a:cubicBezTo>
                  <a:pt x="1641" y="835"/>
                  <a:pt x="1640" y="834"/>
                  <a:pt x="1635" y="838"/>
                </a:cubicBezTo>
                <a:cubicBezTo>
                  <a:pt x="1621" y="847"/>
                  <a:pt x="1610" y="858"/>
                  <a:pt x="1597" y="868"/>
                </a:cubicBezTo>
                <a:cubicBezTo>
                  <a:pt x="1554" y="900"/>
                  <a:pt x="1509" y="929"/>
                  <a:pt x="1467" y="962"/>
                </a:cubicBezTo>
                <a:lnTo>
                  <a:pt x="1469" y="958"/>
                </a:lnTo>
                <a:cubicBezTo>
                  <a:pt x="1471" y="955"/>
                  <a:pt x="1475" y="952"/>
                  <a:pt x="1477" y="949"/>
                </a:cubicBezTo>
                <a:cubicBezTo>
                  <a:pt x="1470" y="951"/>
                  <a:pt x="1461" y="954"/>
                  <a:pt x="1455" y="958"/>
                </a:cubicBezTo>
                <a:cubicBezTo>
                  <a:pt x="1478" y="920"/>
                  <a:pt x="1511" y="894"/>
                  <a:pt x="1546" y="871"/>
                </a:cubicBezTo>
                <a:cubicBezTo>
                  <a:pt x="1546" y="871"/>
                  <a:pt x="1546" y="871"/>
                  <a:pt x="1546" y="871"/>
                </a:cubicBezTo>
                <a:cubicBezTo>
                  <a:pt x="1545" y="873"/>
                  <a:pt x="1543" y="876"/>
                  <a:pt x="1543" y="877"/>
                </a:cubicBezTo>
                <a:cubicBezTo>
                  <a:pt x="1543" y="877"/>
                  <a:pt x="1543" y="878"/>
                  <a:pt x="1542" y="879"/>
                </a:cubicBezTo>
                <a:cubicBezTo>
                  <a:pt x="1541" y="880"/>
                  <a:pt x="1540" y="882"/>
                  <a:pt x="1539" y="883"/>
                </a:cubicBezTo>
                <a:cubicBezTo>
                  <a:pt x="1535" y="887"/>
                  <a:pt x="1535" y="887"/>
                  <a:pt x="1535" y="888"/>
                </a:cubicBezTo>
                <a:cubicBezTo>
                  <a:pt x="1535" y="888"/>
                  <a:pt x="1535" y="888"/>
                  <a:pt x="1535" y="889"/>
                </a:cubicBezTo>
                <a:cubicBezTo>
                  <a:pt x="1535" y="888"/>
                  <a:pt x="1536" y="888"/>
                  <a:pt x="1537" y="887"/>
                </a:cubicBezTo>
                <a:cubicBezTo>
                  <a:pt x="1541" y="885"/>
                  <a:pt x="1554" y="875"/>
                  <a:pt x="1557" y="871"/>
                </a:cubicBezTo>
                <a:cubicBezTo>
                  <a:pt x="1558" y="870"/>
                  <a:pt x="1560" y="867"/>
                  <a:pt x="1560" y="861"/>
                </a:cubicBezTo>
                <a:cubicBezTo>
                  <a:pt x="1599" y="836"/>
                  <a:pt x="1639" y="812"/>
                  <a:pt x="1670" y="779"/>
                </a:cubicBezTo>
                <a:cubicBezTo>
                  <a:pt x="1673" y="772"/>
                  <a:pt x="1673" y="772"/>
                  <a:pt x="1673" y="772"/>
                </a:cubicBezTo>
                <a:cubicBezTo>
                  <a:pt x="1694" y="689"/>
                  <a:pt x="1812" y="693"/>
                  <a:pt x="1825" y="603"/>
                </a:cubicBezTo>
                <a:cubicBezTo>
                  <a:pt x="1988" y="493"/>
                  <a:pt x="2038" y="480"/>
                  <a:pt x="2139" y="453"/>
                </a:cubicBezTo>
                <a:cubicBezTo>
                  <a:pt x="2142" y="456"/>
                  <a:pt x="2145" y="460"/>
                  <a:pt x="2147" y="462"/>
                </a:cubicBezTo>
                <a:cubicBezTo>
                  <a:pt x="2168" y="455"/>
                  <a:pt x="2171" y="453"/>
                  <a:pt x="2183" y="444"/>
                </a:cubicBezTo>
                <a:cubicBezTo>
                  <a:pt x="2186" y="446"/>
                  <a:pt x="2191" y="448"/>
                  <a:pt x="2194" y="450"/>
                </a:cubicBezTo>
                <a:cubicBezTo>
                  <a:pt x="2194" y="454"/>
                  <a:pt x="2195" y="459"/>
                  <a:pt x="2195" y="462"/>
                </a:cubicBezTo>
                <a:cubicBezTo>
                  <a:pt x="2225" y="456"/>
                  <a:pt x="2337" y="419"/>
                  <a:pt x="2338" y="419"/>
                </a:cubicBezTo>
                <a:cubicBezTo>
                  <a:pt x="2334" y="431"/>
                  <a:pt x="2322" y="436"/>
                  <a:pt x="2315" y="446"/>
                </a:cubicBezTo>
                <a:cubicBezTo>
                  <a:pt x="2331" y="441"/>
                  <a:pt x="2331" y="441"/>
                  <a:pt x="2353" y="428"/>
                </a:cubicBezTo>
                <a:cubicBezTo>
                  <a:pt x="2345" y="438"/>
                  <a:pt x="2345" y="438"/>
                  <a:pt x="2320" y="450"/>
                </a:cubicBezTo>
                <a:cubicBezTo>
                  <a:pt x="2332" y="454"/>
                  <a:pt x="2449" y="436"/>
                  <a:pt x="2531" y="371"/>
                </a:cubicBezTo>
                <a:cubicBezTo>
                  <a:pt x="2523" y="370"/>
                  <a:pt x="2523" y="370"/>
                  <a:pt x="2427" y="395"/>
                </a:cubicBezTo>
                <a:cubicBezTo>
                  <a:pt x="2430" y="393"/>
                  <a:pt x="2434" y="390"/>
                  <a:pt x="2437" y="387"/>
                </a:cubicBezTo>
                <a:cubicBezTo>
                  <a:pt x="2420" y="390"/>
                  <a:pt x="2405" y="399"/>
                  <a:pt x="2388" y="402"/>
                </a:cubicBezTo>
                <a:cubicBezTo>
                  <a:pt x="2417" y="359"/>
                  <a:pt x="2470" y="369"/>
                  <a:pt x="2509" y="348"/>
                </a:cubicBezTo>
                <a:cubicBezTo>
                  <a:pt x="2490" y="349"/>
                  <a:pt x="2490" y="349"/>
                  <a:pt x="2464" y="355"/>
                </a:cubicBezTo>
                <a:cubicBezTo>
                  <a:pt x="2548" y="311"/>
                  <a:pt x="2704" y="272"/>
                  <a:pt x="2755" y="259"/>
                </a:cubicBezTo>
                <a:cubicBezTo>
                  <a:pt x="2752" y="262"/>
                  <a:pt x="2748" y="265"/>
                  <a:pt x="2745" y="268"/>
                </a:cubicBezTo>
                <a:cubicBezTo>
                  <a:pt x="2786" y="274"/>
                  <a:pt x="2786" y="274"/>
                  <a:pt x="2841" y="246"/>
                </a:cubicBezTo>
                <a:cubicBezTo>
                  <a:pt x="2838" y="244"/>
                  <a:pt x="2834" y="241"/>
                  <a:pt x="2831" y="238"/>
                </a:cubicBezTo>
                <a:cubicBezTo>
                  <a:pt x="2699" y="272"/>
                  <a:pt x="2564" y="288"/>
                  <a:pt x="2434" y="331"/>
                </a:cubicBezTo>
                <a:cubicBezTo>
                  <a:pt x="2459" y="311"/>
                  <a:pt x="2490" y="308"/>
                  <a:pt x="2518" y="296"/>
                </a:cubicBezTo>
                <a:cubicBezTo>
                  <a:pt x="2521" y="298"/>
                  <a:pt x="2525" y="300"/>
                  <a:pt x="2528" y="302"/>
                </a:cubicBezTo>
                <a:cubicBezTo>
                  <a:pt x="2552" y="292"/>
                  <a:pt x="2599" y="273"/>
                  <a:pt x="2599" y="273"/>
                </a:cubicBezTo>
                <a:cubicBezTo>
                  <a:pt x="2580" y="271"/>
                  <a:pt x="2580" y="271"/>
                  <a:pt x="2496" y="295"/>
                </a:cubicBezTo>
                <a:cubicBezTo>
                  <a:pt x="2509" y="268"/>
                  <a:pt x="2585" y="241"/>
                  <a:pt x="2593" y="238"/>
                </a:cubicBezTo>
                <a:lnTo>
                  <a:pt x="2584" y="229"/>
                </a:lnTo>
                <a:cubicBezTo>
                  <a:pt x="2569" y="234"/>
                  <a:pt x="2569" y="234"/>
                  <a:pt x="2537" y="243"/>
                </a:cubicBezTo>
                <a:cubicBezTo>
                  <a:pt x="2540" y="242"/>
                  <a:pt x="2545" y="240"/>
                  <a:pt x="2548" y="239"/>
                </a:cubicBezTo>
                <a:cubicBezTo>
                  <a:pt x="2553" y="238"/>
                  <a:pt x="2553" y="238"/>
                  <a:pt x="2553" y="238"/>
                </a:cubicBezTo>
                <a:cubicBezTo>
                  <a:pt x="2553" y="237"/>
                  <a:pt x="2553" y="237"/>
                  <a:pt x="2553" y="237"/>
                </a:cubicBezTo>
                <a:cubicBezTo>
                  <a:pt x="2554" y="237"/>
                  <a:pt x="2554" y="237"/>
                  <a:pt x="2554" y="237"/>
                </a:cubicBezTo>
                <a:cubicBezTo>
                  <a:pt x="2612" y="216"/>
                  <a:pt x="2647" y="203"/>
                  <a:pt x="2681" y="191"/>
                </a:cubicBezTo>
                <a:cubicBezTo>
                  <a:pt x="2667" y="197"/>
                  <a:pt x="2661" y="203"/>
                  <a:pt x="2655" y="209"/>
                </a:cubicBezTo>
                <a:cubicBezTo>
                  <a:pt x="2657" y="209"/>
                  <a:pt x="2658" y="209"/>
                  <a:pt x="2660" y="210"/>
                </a:cubicBezTo>
                <a:cubicBezTo>
                  <a:pt x="2657" y="212"/>
                  <a:pt x="2653" y="213"/>
                  <a:pt x="2650" y="216"/>
                </a:cubicBezTo>
                <a:cubicBezTo>
                  <a:pt x="2656" y="216"/>
                  <a:pt x="2662" y="213"/>
                  <a:pt x="2668" y="215"/>
                </a:cubicBezTo>
                <a:cubicBezTo>
                  <a:pt x="2660" y="220"/>
                  <a:pt x="2649" y="218"/>
                  <a:pt x="2642" y="224"/>
                </a:cubicBezTo>
                <a:cubicBezTo>
                  <a:pt x="2643" y="224"/>
                  <a:pt x="2643" y="224"/>
                  <a:pt x="2644" y="224"/>
                </a:cubicBezTo>
                <a:cubicBezTo>
                  <a:pt x="2627" y="231"/>
                  <a:pt x="2594" y="246"/>
                  <a:pt x="2590" y="249"/>
                </a:cubicBezTo>
                <a:cubicBezTo>
                  <a:pt x="2590" y="250"/>
                  <a:pt x="2591" y="251"/>
                  <a:pt x="2591" y="251"/>
                </a:cubicBezTo>
                <a:cubicBezTo>
                  <a:pt x="2591" y="251"/>
                  <a:pt x="2592" y="251"/>
                  <a:pt x="2593" y="251"/>
                </a:cubicBezTo>
                <a:cubicBezTo>
                  <a:pt x="2593" y="252"/>
                  <a:pt x="2593" y="253"/>
                  <a:pt x="2594" y="253"/>
                </a:cubicBezTo>
                <a:cubicBezTo>
                  <a:pt x="2594" y="253"/>
                  <a:pt x="2613" y="248"/>
                  <a:pt x="2617" y="243"/>
                </a:cubicBezTo>
                <a:cubicBezTo>
                  <a:pt x="2616" y="243"/>
                  <a:pt x="2614" y="243"/>
                  <a:pt x="2612" y="243"/>
                </a:cubicBezTo>
                <a:cubicBezTo>
                  <a:pt x="2622" y="241"/>
                  <a:pt x="2632" y="237"/>
                  <a:pt x="2642" y="236"/>
                </a:cubicBezTo>
                <a:cubicBezTo>
                  <a:pt x="2629" y="242"/>
                  <a:pt x="2629" y="242"/>
                  <a:pt x="2628" y="242"/>
                </a:cubicBezTo>
                <a:cubicBezTo>
                  <a:pt x="2634" y="241"/>
                  <a:pt x="2639" y="238"/>
                  <a:pt x="2645" y="240"/>
                </a:cubicBezTo>
                <a:cubicBezTo>
                  <a:pt x="2640" y="242"/>
                  <a:pt x="2635" y="242"/>
                  <a:pt x="2631" y="246"/>
                </a:cubicBezTo>
                <a:cubicBezTo>
                  <a:pt x="2633" y="246"/>
                  <a:pt x="2635" y="245"/>
                  <a:pt x="2636" y="245"/>
                </a:cubicBezTo>
                <a:cubicBezTo>
                  <a:pt x="2631" y="247"/>
                  <a:pt x="2626" y="248"/>
                  <a:pt x="2622" y="251"/>
                </a:cubicBezTo>
                <a:cubicBezTo>
                  <a:pt x="2624" y="250"/>
                  <a:pt x="2627" y="250"/>
                  <a:pt x="2634" y="249"/>
                </a:cubicBezTo>
                <a:cubicBezTo>
                  <a:pt x="2639" y="247"/>
                  <a:pt x="2683" y="230"/>
                  <a:pt x="2683" y="229"/>
                </a:cubicBezTo>
                <a:cubicBezTo>
                  <a:pt x="2683" y="229"/>
                  <a:pt x="2682" y="229"/>
                  <a:pt x="2681" y="229"/>
                </a:cubicBezTo>
                <a:cubicBezTo>
                  <a:pt x="2683" y="228"/>
                  <a:pt x="2684" y="227"/>
                  <a:pt x="2693" y="225"/>
                </a:cubicBezTo>
                <a:cubicBezTo>
                  <a:pt x="2716" y="218"/>
                  <a:pt x="2716" y="218"/>
                  <a:pt x="2780" y="202"/>
                </a:cubicBezTo>
                <a:cubicBezTo>
                  <a:pt x="2836" y="189"/>
                  <a:pt x="2843" y="189"/>
                  <a:pt x="2859" y="190"/>
                </a:cubicBezTo>
                <a:cubicBezTo>
                  <a:pt x="2862" y="190"/>
                  <a:pt x="2871" y="190"/>
                  <a:pt x="2882" y="187"/>
                </a:cubicBezTo>
                <a:cubicBezTo>
                  <a:pt x="2882" y="187"/>
                  <a:pt x="2882" y="187"/>
                  <a:pt x="2882" y="187"/>
                </a:cubicBezTo>
                <a:lnTo>
                  <a:pt x="2882" y="187"/>
                </a:lnTo>
                <a:lnTo>
                  <a:pt x="2882" y="187"/>
                </a:lnTo>
                <a:cubicBezTo>
                  <a:pt x="2882" y="187"/>
                  <a:pt x="2882" y="187"/>
                  <a:pt x="2883" y="186"/>
                </a:cubicBezTo>
                <a:cubicBezTo>
                  <a:pt x="2888" y="185"/>
                  <a:pt x="2892" y="184"/>
                  <a:pt x="2897" y="183"/>
                </a:cubicBezTo>
                <a:cubicBezTo>
                  <a:pt x="2897" y="182"/>
                  <a:pt x="2897" y="181"/>
                  <a:pt x="2897" y="180"/>
                </a:cubicBezTo>
                <a:cubicBezTo>
                  <a:pt x="2898" y="179"/>
                  <a:pt x="2900" y="178"/>
                  <a:pt x="2900" y="178"/>
                </a:cubicBezTo>
                <a:cubicBezTo>
                  <a:pt x="2882" y="173"/>
                  <a:pt x="2868" y="187"/>
                  <a:pt x="2851" y="187"/>
                </a:cubicBezTo>
                <a:cubicBezTo>
                  <a:pt x="2853" y="186"/>
                  <a:pt x="2858" y="184"/>
                  <a:pt x="2869" y="181"/>
                </a:cubicBezTo>
                <a:cubicBezTo>
                  <a:pt x="2875" y="180"/>
                  <a:pt x="2888" y="175"/>
                  <a:pt x="2890" y="172"/>
                </a:cubicBezTo>
                <a:cubicBezTo>
                  <a:pt x="2884" y="172"/>
                  <a:pt x="2832" y="181"/>
                  <a:pt x="2814" y="185"/>
                </a:cubicBezTo>
                <a:cubicBezTo>
                  <a:pt x="2806" y="188"/>
                  <a:pt x="2801" y="189"/>
                  <a:pt x="2796" y="186"/>
                </a:cubicBezTo>
                <a:cubicBezTo>
                  <a:pt x="2830" y="175"/>
                  <a:pt x="2868" y="182"/>
                  <a:pt x="2900" y="161"/>
                </a:cubicBezTo>
                <a:cubicBezTo>
                  <a:pt x="2892" y="162"/>
                  <a:pt x="2885" y="164"/>
                  <a:pt x="2866" y="168"/>
                </a:cubicBezTo>
                <a:cubicBezTo>
                  <a:pt x="2866" y="168"/>
                  <a:pt x="2865" y="168"/>
                  <a:pt x="2865" y="167"/>
                </a:cubicBezTo>
                <a:cubicBezTo>
                  <a:pt x="2874" y="164"/>
                  <a:pt x="2874" y="164"/>
                  <a:pt x="2874" y="163"/>
                </a:cubicBezTo>
                <a:cubicBezTo>
                  <a:pt x="2874" y="162"/>
                  <a:pt x="2873" y="162"/>
                  <a:pt x="2873" y="161"/>
                </a:cubicBezTo>
                <a:cubicBezTo>
                  <a:pt x="2889" y="150"/>
                  <a:pt x="2911" y="159"/>
                  <a:pt x="2927" y="148"/>
                </a:cubicBezTo>
                <a:cubicBezTo>
                  <a:pt x="2919" y="148"/>
                  <a:pt x="2919" y="148"/>
                  <a:pt x="2917" y="147"/>
                </a:cubicBezTo>
                <a:cubicBezTo>
                  <a:pt x="2932" y="140"/>
                  <a:pt x="2949" y="145"/>
                  <a:pt x="2964" y="139"/>
                </a:cubicBezTo>
                <a:cubicBezTo>
                  <a:pt x="2965" y="137"/>
                  <a:pt x="2965" y="135"/>
                  <a:pt x="2964" y="134"/>
                </a:cubicBezTo>
                <a:cubicBezTo>
                  <a:pt x="2969" y="130"/>
                  <a:pt x="2969" y="130"/>
                  <a:pt x="2970" y="128"/>
                </a:cubicBezTo>
                <a:cubicBezTo>
                  <a:pt x="2969" y="128"/>
                  <a:pt x="2968" y="128"/>
                  <a:pt x="2968" y="128"/>
                </a:cubicBezTo>
                <a:cubicBezTo>
                  <a:pt x="2968" y="128"/>
                  <a:pt x="2968" y="128"/>
                  <a:pt x="2968" y="128"/>
                </a:cubicBezTo>
                <a:cubicBezTo>
                  <a:pt x="2967" y="127"/>
                  <a:pt x="2966" y="126"/>
                  <a:pt x="2965" y="125"/>
                </a:cubicBezTo>
                <a:cubicBezTo>
                  <a:pt x="2960" y="125"/>
                  <a:pt x="2954" y="127"/>
                  <a:pt x="2949" y="127"/>
                </a:cubicBezTo>
                <a:cubicBezTo>
                  <a:pt x="2949" y="127"/>
                  <a:pt x="2950" y="126"/>
                  <a:pt x="2950" y="125"/>
                </a:cubicBezTo>
                <a:cubicBezTo>
                  <a:pt x="2929" y="124"/>
                  <a:pt x="2901" y="135"/>
                  <a:pt x="2898" y="137"/>
                </a:cubicBezTo>
                <a:lnTo>
                  <a:pt x="2898" y="137"/>
                </a:lnTo>
                <a:lnTo>
                  <a:pt x="2898" y="137"/>
                </a:lnTo>
                <a:lnTo>
                  <a:pt x="2897" y="137"/>
                </a:lnTo>
                <a:cubicBezTo>
                  <a:pt x="2897" y="137"/>
                  <a:pt x="2897" y="137"/>
                  <a:pt x="2897" y="137"/>
                </a:cubicBezTo>
                <a:cubicBezTo>
                  <a:pt x="2897" y="137"/>
                  <a:pt x="2897" y="137"/>
                  <a:pt x="2897" y="137"/>
                </a:cubicBezTo>
                <a:lnTo>
                  <a:pt x="2897" y="137"/>
                </a:lnTo>
                <a:cubicBezTo>
                  <a:pt x="2897" y="137"/>
                  <a:pt x="2897" y="137"/>
                  <a:pt x="2896" y="137"/>
                </a:cubicBezTo>
                <a:cubicBezTo>
                  <a:pt x="2896" y="137"/>
                  <a:pt x="2896" y="138"/>
                  <a:pt x="2895" y="138"/>
                </a:cubicBezTo>
                <a:cubicBezTo>
                  <a:pt x="2879" y="145"/>
                  <a:pt x="2879" y="145"/>
                  <a:pt x="2877" y="145"/>
                </a:cubicBezTo>
                <a:cubicBezTo>
                  <a:pt x="2881" y="143"/>
                  <a:pt x="2881" y="143"/>
                  <a:pt x="2881" y="140"/>
                </a:cubicBezTo>
                <a:cubicBezTo>
                  <a:pt x="2892" y="135"/>
                  <a:pt x="2892" y="135"/>
                  <a:pt x="2892" y="135"/>
                </a:cubicBezTo>
                <a:cubicBezTo>
                  <a:pt x="2888" y="133"/>
                  <a:pt x="2888" y="133"/>
                  <a:pt x="2830" y="154"/>
                </a:cubicBezTo>
                <a:lnTo>
                  <a:pt x="2830" y="154"/>
                </a:lnTo>
                <a:lnTo>
                  <a:pt x="2830" y="154"/>
                </a:lnTo>
                <a:cubicBezTo>
                  <a:pt x="2796" y="171"/>
                  <a:pt x="2781" y="173"/>
                  <a:pt x="2777" y="173"/>
                </a:cubicBezTo>
                <a:cubicBezTo>
                  <a:pt x="2777" y="173"/>
                  <a:pt x="2776" y="172"/>
                  <a:pt x="2776" y="171"/>
                </a:cubicBezTo>
                <a:cubicBezTo>
                  <a:pt x="2792" y="161"/>
                  <a:pt x="2815" y="164"/>
                  <a:pt x="2828" y="147"/>
                </a:cubicBezTo>
                <a:cubicBezTo>
                  <a:pt x="2811" y="149"/>
                  <a:pt x="2767" y="162"/>
                  <a:pt x="2733" y="173"/>
                </a:cubicBezTo>
                <a:cubicBezTo>
                  <a:pt x="2771" y="160"/>
                  <a:pt x="2819" y="145"/>
                  <a:pt x="2898" y="120"/>
                </a:cubicBezTo>
                <a:lnTo>
                  <a:pt x="2898" y="120"/>
                </a:lnTo>
                <a:lnTo>
                  <a:pt x="2898" y="120"/>
                </a:lnTo>
                <a:lnTo>
                  <a:pt x="2898" y="120"/>
                </a:lnTo>
                <a:lnTo>
                  <a:pt x="2898" y="120"/>
                </a:lnTo>
                <a:lnTo>
                  <a:pt x="2897" y="120"/>
                </a:lnTo>
                <a:lnTo>
                  <a:pt x="2897" y="120"/>
                </a:lnTo>
                <a:lnTo>
                  <a:pt x="2897" y="120"/>
                </a:lnTo>
                <a:lnTo>
                  <a:pt x="2897" y="120"/>
                </a:lnTo>
                <a:lnTo>
                  <a:pt x="2897" y="120"/>
                </a:lnTo>
                <a:lnTo>
                  <a:pt x="2897" y="120"/>
                </a:lnTo>
                <a:lnTo>
                  <a:pt x="2897" y="120"/>
                </a:lnTo>
                <a:lnTo>
                  <a:pt x="2897" y="120"/>
                </a:lnTo>
                <a:lnTo>
                  <a:pt x="2897" y="120"/>
                </a:lnTo>
                <a:lnTo>
                  <a:pt x="2896" y="120"/>
                </a:lnTo>
                <a:lnTo>
                  <a:pt x="2896" y="120"/>
                </a:lnTo>
                <a:lnTo>
                  <a:pt x="2896" y="120"/>
                </a:lnTo>
                <a:lnTo>
                  <a:pt x="2896" y="120"/>
                </a:lnTo>
                <a:lnTo>
                  <a:pt x="2896" y="120"/>
                </a:lnTo>
                <a:lnTo>
                  <a:pt x="2896" y="120"/>
                </a:lnTo>
                <a:lnTo>
                  <a:pt x="2896" y="120"/>
                </a:lnTo>
                <a:lnTo>
                  <a:pt x="2896" y="120"/>
                </a:lnTo>
                <a:lnTo>
                  <a:pt x="2896" y="120"/>
                </a:lnTo>
                <a:lnTo>
                  <a:pt x="2896" y="120"/>
                </a:lnTo>
                <a:lnTo>
                  <a:pt x="2895" y="120"/>
                </a:lnTo>
                <a:lnTo>
                  <a:pt x="2895" y="120"/>
                </a:lnTo>
                <a:lnTo>
                  <a:pt x="2895" y="120"/>
                </a:lnTo>
                <a:lnTo>
                  <a:pt x="2895" y="120"/>
                </a:lnTo>
                <a:lnTo>
                  <a:pt x="2895" y="120"/>
                </a:lnTo>
                <a:lnTo>
                  <a:pt x="2895" y="120"/>
                </a:lnTo>
                <a:lnTo>
                  <a:pt x="2895" y="120"/>
                </a:lnTo>
                <a:lnTo>
                  <a:pt x="2895" y="120"/>
                </a:lnTo>
                <a:lnTo>
                  <a:pt x="2895" y="120"/>
                </a:lnTo>
                <a:lnTo>
                  <a:pt x="2895" y="120"/>
                </a:lnTo>
                <a:lnTo>
                  <a:pt x="2895" y="120"/>
                </a:lnTo>
                <a:lnTo>
                  <a:pt x="2895" y="120"/>
                </a:lnTo>
                <a:lnTo>
                  <a:pt x="2895"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4"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3"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lnTo>
                  <a:pt x="2892" y="120"/>
                </a:lnTo>
                <a:cubicBezTo>
                  <a:pt x="2892" y="120"/>
                  <a:pt x="2892" y="120"/>
                  <a:pt x="2892" y="120"/>
                </a:cubicBezTo>
                <a:cubicBezTo>
                  <a:pt x="2867" y="123"/>
                  <a:pt x="2841" y="127"/>
                  <a:pt x="2817" y="133"/>
                </a:cubicBezTo>
                <a:lnTo>
                  <a:pt x="2817" y="133"/>
                </a:lnTo>
                <a:lnTo>
                  <a:pt x="2815" y="133"/>
                </a:lnTo>
                <a:lnTo>
                  <a:pt x="2817" y="133"/>
                </a:lnTo>
                <a:lnTo>
                  <a:pt x="2817" y="133"/>
                </a:lnTo>
                <a:cubicBezTo>
                  <a:pt x="2841" y="127"/>
                  <a:pt x="2866" y="123"/>
                  <a:pt x="2891" y="119"/>
                </a:cubicBezTo>
                <a:cubicBezTo>
                  <a:pt x="2909" y="113"/>
                  <a:pt x="2928" y="112"/>
                  <a:pt x="2947" y="107"/>
                </a:cubicBezTo>
                <a:cubicBezTo>
                  <a:pt x="2941" y="107"/>
                  <a:pt x="2941" y="107"/>
                  <a:pt x="2931" y="108"/>
                </a:cubicBezTo>
                <a:cubicBezTo>
                  <a:pt x="2938" y="105"/>
                  <a:pt x="2938" y="105"/>
                  <a:pt x="3008" y="92"/>
                </a:cubicBezTo>
                <a:lnTo>
                  <a:pt x="3003" y="92"/>
                </a:lnTo>
                <a:cubicBezTo>
                  <a:pt x="3008" y="88"/>
                  <a:pt x="3008" y="88"/>
                  <a:pt x="3026" y="84"/>
                </a:cubicBezTo>
                <a:cubicBezTo>
                  <a:pt x="3024" y="85"/>
                  <a:pt x="3022" y="85"/>
                  <a:pt x="3020" y="86"/>
                </a:cubicBezTo>
                <a:cubicBezTo>
                  <a:pt x="3029" y="86"/>
                  <a:pt x="3070" y="75"/>
                  <a:pt x="3109" y="65"/>
                </a:cubicBezTo>
                <a:cubicBezTo>
                  <a:pt x="3108" y="65"/>
                  <a:pt x="3105" y="64"/>
                  <a:pt x="3104" y="64"/>
                </a:cubicBezTo>
                <a:cubicBezTo>
                  <a:pt x="3109" y="63"/>
                  <a:pt x="3118" y="62"/>
                  <a:pt x="3130" y="59"/>
                </a:cubicBezTo>
                <a:cubicBezTo>
                  <a:pt x="3075" y="68"/>
                  <a:pt x="3054" y="73"/>
                  <a:pt x="2998" y="85"/>
                </a:cubicBezTo>
                <a:cubicBezTo>
                  <a:pt x="2825" y="125"/>
                  <a:pt x="2815" y="127"/>
                  <a:pt x="2716" y="156"/>
                </a:cubicBezTo>
                <a:lnTo>
                  <a:pt x="2688" y="165"/>
                </a:lnTo>
                <a:cubicBezTo>
                  <a:pt x="2679" y="167"/>
                  <a:pt x="2671" y="170"/>
                  <a:pt x="2662" y="173"/>
                </a:cubicBezTo>
                <a:cubicBezTo>
                  <a:pt x="2602" y="193"/>
                  <a:pt x="2528" y="219"/>
                  <a:pt x="2460" y="244"/>
                </a:cubicBezTo>
                <a:lnTo>
                  <a:pt x="2459" y="244"/>
                </a:lnTo>
                <a:lnTo>
                  <a:pt x="2459" y="244"/>
                </a:lnTo>
                <a:lnTo>
                  <a:pt x="2459" y="244"/>
                </a:lnTo>
                <a:lnTo>
                  <a:pt x="2459" y="244"/>
                </a:lnTo>
                <a:lnTo>
                  <a:pt x="2459" y="244"/>
                </a:lnTo>
                <a:lnTo>
                  <a:pt x="2458" y="244"/>
                </a:lnTo>
                <a:lnTo>
                  <a:pt x="2458" y="244"/>
                </a:lnTo>
                <a:lnTo>
                  <a:pt x="2458" y="244"/>
                </a:lnTo>
                <a:cubicBezTo>
                  <a:pt x="2450" y="247"/>
                  <a:pt x="2443" y="250"/>
                  <a:pt x="2435" y="253"/>
                </a:cubicBezTo>
                <a:cubicBezTo>
                  <a:pt x="2438" y="252"/>
                  <a:pt x="2441" y="251"/>
                  <a:pt x="2445" y="249"/>
                </a:cubicBezTo>
                <a:cubicBezTo>
                  <a:pt x="2428" y="255"/>
                  <a:pt x="2411" y="262"/>
                  <a:pt x="2395" y="268"/>
                </a:cubicBezTo>
                <a:lnTo>
                  <a:pt x="2395" y="268"/>
                </a:lnTo>
                <a:lnTo>
                  <a:pt x="2395" y="268"/>
                </a:lnTo>
                <a:lnTo>
                  <a:pt x="2395" y="268"/>
                </a:lnTo>
                <a:lnTo>
                  <a:pt x="2395" y="268"/>
                </a:lnTo>
                <a:lnTo>
                  <a:pt x="2395" y="268"/>
                </a:lnTo>
                <a:lnTo>
                  <a:pt x="2395" y="268"/>
                </a:lnTo>
                <a:lnTo>
                  <a:pt x="2395" y="268"/>
                </a:lnTo>
                <a:lnTo>
                  <a:pt x="2394" y="268"/>
                </a:lnTo>
                <a:lnTo>
                  <a:pt x="2394" y="268"/>
                </a:lnTo>
                <a:lnTo>
                  <a:pt x="2394" y="268"/>
                </a:lnTo>
                <a:lnTo>
                  <a:pt x="2394" y="268"/>
                </a:lnTo>
                <a:lnTo>
                  <a:pt x="2394" y="268"/>
                </a:lnTo>
                <a:lnTo>
                  <a:pt x="2394" y="268"/>
                </a:lnTo>
                <a:lnTo>
                  <a:pt x="2394" y="268"/>
                </a:lnTo>
                <a:lnTo>
                  <a:pt x="2394" y="268"/>
                </a:lnTo>
                <a:lnTo>
                  <a:pt x="2394" y="268"/>
                </a:lnTo>
                <a:lnTo>
                  <a:pt x="2394" y="268"/>
                </a:lnTo>
                <a:lnTo>
                  <a:pt x="2394" y="268"/>
                </a:lnTo>
                <a:lnTo>
                  <a:pt x="2394" y="268"/>
                </a:lnTo>
                <a:lnTo>
                  <a:pt x="2394" y="268"/>
                </a:lnTo>
                <a:lnTo>
                  <a:pt x="2395" y="268"/>
                </a:lnTo>
                <a:lnTo>
                  <a:pt x="2395" y="268"/>
                </a:lnTo>
                <a:lnTo>
                  <a:pt x="2395" y="268"/>
                </a:lnTo>
                <a:lnTo>
                  <a:pt x="2395" y="268"/>
                </a:lnTo>
                <a:lnTo>
                  <a:pt x="2395" y="268"/>
                </a:lnTo>
                <a:lnTo>
                  <a:pt x="2395" y="268"/>
                </a:lnTo>
                <a:lnTo>
                  <a:pt x="2395" y="268"/>
                </a:lnTo>
                <a:lnTo>
                  <a:pt x="2395" y="268"/>
                </a:lnTo>
                <a:cubicBezTo>
                  <a:pt x="2397" y="267"/>
                  <a:pt x="2398" y="267"/>
                  <a:pt x="2399" y="266"/>
                </a:cubicBezTo>
                <a:lnTo>
                  <a:pt x="2399" y="266"/>
                </a:lnTo>
                <a:cubicBezTo>
                  <a:pt x="2395" y="267"/>
                  <a:pt x="2390" y="269"/>
                  <a:pt x="2384" y="272"/>
                </a:cubicBezTo>
                <a:lnTo>
                  <a:pt x="2384" y="272"/>
                </a:lnTo>
                <a:lnTo>
                  <a:pt x="2383" y="272"/>
                </a:lnTo>
                <a:lnTo>
                  <a:pt x="2384" y="272"/>
                </a:lnTo>
                <a:lnTo>
                  <a:pt x="2384" y="272"/>
                </a:lnTo>
                <a:cubicBezTo>
                  <a:pt x="2391" y="269"/>
                  <a:pt x="2398" y="266"/>
                  <a:pt x="2405" y="263"/>
                </a:cubicBezTo>
                <a:cubicBezTo>
                  <a:pt x="2389" y="269"/>
                  <a:pt x="2377" y="274"/>
                  <a:pt x="2367" y="278"/>
                </a:cubicBezTo>
                <a:lnTo>
                  <a:pt x="2367" y="278"/>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6" y="279"/>
                </a:lnTo>
                <a:lnTo>
                  <a:pt x="2365" y="279"/>
                </a:lnTo>
                <a:lnTo>
                  <a:pt x="2365" y="279"/>
                </a:lnTo>
                <a:lnTo>
                  <a:pt x="2364" y="280"/>
                </a:lnTo>
                <a:lnTo>
                  <a:pt x="2364" y="280"/>
                </a:lnTo>
                <a:lnTo>
                  <a:pt x="2364" y="280"/>
                </a:lnTo>
                <a:lnTo>
                  <a:pt x="2364" y="280"/>
                </a:lnTo>
                <a:lnTo>
                  <a:pt x="2364" y="280"/>
                </a:lnTo>
                <a:lnTo>
                  <a:pt x="2364" y="280"/>
                </a:lnTo>
                <a:lnTo>
                  <a:pt x="2364" y="280"/>
                </a:lnTo>
                <a:lnTo>
                  <a:pt x="2364" y="280"/>
                </a:lnTo>
                <a:lnTo>
                  <a:pt x="2364" y="280"/>
                </a:lnTo>
                <a:lnTo>
                  <a:pt x="2363" y="280"/>
                </a:lnTo>
                <a:lnTo>
                  <a:pt x="2363" y="280"/>
                </a:lnTo>
                <a:lnTo>
                  <a:pt x="2363" y="280"/>
                </a:lnTo>
                <a:lnTo>
                  <a:pt x="2363" y="280"/>
                </a:lnTo>
                <a:lnTo>
                  <a:pt x="2362" y="280"/>
                </a:lnTo>
                <a:lnTo>
                  <a:pt x="2362" y="280"/>
                </a:lnTo>
                <a:lnTo>
                  <a:pt x="2362" y="281"/>
                </a:lnTo>
                <a:lnTo>
                  <a:pt x="2362" y="281"/>
                </a:lnTo>
                <a:lnTo>
                  <a:pt x="2361" y="281"/>
                </a:lnTo>
                <a:lnTo>
                  <a:pt x="2361" y="281"/>
                </a:lnTo>
                <a:lnTo>
                  <a:pt x="2361" y="281"/>
                </a:lnTo>
                <a:lnTo>
                  <a:pt x="2361" y="281"/>
                </a:lnTo>
                <a:lnTo>
                  <a:pt x="2360" y="281"/>
                </a:lnTo>
                <a:lnTo>
                  <a:pt x="2360" y="281"/>
                </a:lnTo>
                <a:lnTo>
                  <a:pt x="2359" y="282"/>
                </a:lnTo>
                <a:lnTo>
                  <a:pt x="2359" y="282"/>
                </a:lnTo>
                <a:lnTo>
                  <a:pt x="2359" y="282"/>
                </a:lnTo>
                <a:lnTo>
                  <a:pt x="2359" y="282"/>
                </a:lnTo>
                <a:lnTo>
                  <a:pt x="2356" y="283"/>
                </a:lnTo>
                <a:lnTo>
                  <a:pt x="2356" y="283"/>
                </a:lnTo>
                <a:lnTo>
                  <a:pt x="2352" y="285"/>
                </a:lnTo>
                <a:lnTo>
                  <a:pt x="2352" y="285"/>
                </a:lnTo>
                <a:lnTo>
                  <a:pt x="2352" y="285"/>
                </a:lnTo>
                <a:lnTo>
                  <a:pt x="2350" y="286"/>
                </a:lnTo>
                <a:lnTo>
                  <a:pt x="2350" y="286"/>
                </a:lnTo>
                <a:lnTo>
                  <a:pt x="2350" y="286"/>
                </a:lnTo>
                <a:lnTo>
                  <a:pt x="2350" y="286"/>
                </a:lnTo>
                <a:lnTo>
                  <a:pt x="2349" y="286"/>
                </a:lnTo>
                <a:lnTo>
                  <a:pt x="2349" y="286"/>
                </a:lnTo>
                <a:lnTo>
                  <a:pt x="2349" y="286"/>
                </a:lnTo>
                <a:lnTo>
                  <a:pt x="2348" y="286"/>
                </a:lnTo>
                <a:lnTo>
                  <a:pt x="2348" y="287"/>
                </a:lnTo>
                <a:lnTo>
                  <a:pt x="2348" y="287"/>
                </a:lnTo>
                <a:lnTo>
                  <a:pt x="2348" y="287"/>
                </a:lnTo>
                <a:lnTo>
                  <a:pt x="2348" y="287"/>
                </a:lnTo>
                <a:lnTo>
                  <a:pt x="2347" y="287"/>
                </a:lnTo>
                <a:lnTo>
                  <a:pt x="2347" y="287"/>
                </a:lnTo>
                <a:lnTo>
                  <a:pt x="2347" y="287"/>
                </a:lnTo>
                <a:lnTo>
                  <a:pt x="2347" y="287"/>
                </a:lnTo>
                <a:lnTo>
                  <a:pt x="2346" y="287"/>
                </a:lnTo>
                <a:lnTo>
                  <a:pt x="2346" y="287"/>
                </a:lnTo>
                <a:lnTo>
                  <a:pt x="2346" y="287"/>
                </a:lnTo>
                <a:lnTo>
                  <a:pt x="2345" y="288"/>
                </a:lnTo>
                <a:lnTo>
                  <a:pt x="2345" y="288"/>
                </a:lnTo>
                <a:lnTo>
                  <a:pt x="2345" y="288"/>
                </a:lnTo>
                <a:lnTo>
                  <a:pt x="2344" y="288"/>
                </a:lnTo>
                <a:lnTo>
                  <a:pt x="2344" y="288"/>
                </a:lnTo>
                <a:lnTo>
                  <a:pt x="2344" y="288"/>
                </a:lnTo>
                <a:lnTo>
                  <a:pt x="2344" y="288"/>
                </a:lnTo>
                <a:lnTo>
                  <a:pt x="2344" y="288"/>
                </a:lnTo>
                <a:lnTo>
                  <a:pt x="2343" y="289"/>
                </a:lnTo>
                <a:lnTo>
                  <a:pt x="2343" y="289"/>
                </a:lnTo>
                <a:lnTo>
                  <a:pt x="2343" y="289"/>
                </a:lnTo>
                <a:lnTo>
                  <a:pt x="2343" y="289"/>
                </a:lnTo>
                <a:lnTo>
                  <a:pt x="2342" y="289"/>
                </a:lnTo>
                <a:lnTo>
                  <a:pt x="2342" y="289"/>
                </a:lnTo>
                <a:lnTo>
                  <a:pt x="2342" y="289"/>
                </a:lnTo>
                <a:lnTo>
                  <a:pt x="2342" y="289"/>
                </a:lnTo>
                <a:lnTo>
                  <a:pt x="2342" y="289"/>
                </a:lnTo>
                <a:lnTo>
                  <a:pt x="2341" y="289"/>
                </a:lnTo>
                <a:lnTo>
                  <a:pt x="2341" y="290"/>
                </a:lnTo>
                <a:lnTo>
                  <a:pt x="2341" y="290"/>
                </a:lnTo>
                <a:lnTo>
                  <a:pt x="2341" y="290"/>
                </a:lnTo>
                <a:lnTo>
                  <a:pt x="2341" y="290"/>
                </a:lnTo>
                <a:lnTo>
                  <a:pt x="2340" y="290"/>
                </a:lnTo>
                <a:lnTo>
                  <a:pt x="2340" y="290"/>
                </a:lnTo>
                <a:lnTo>
                  <a:pt x="2340" y="290"/>
                </a:lnTo>
                <a:lnTo>
                  <a:pt x="2340" y="290"/>
                </a:lnTo>
                <a:lnTo>
                  <a:pt x="2339" y="290"/>
                </a:lnTo>
                <a:lnTo>
                  <a:pt x="2339" y="290"/>
                </a:lnTo>
                <a:lnTo>
                  <a:pt x="2339" y="291"/>
                </a:lnTo>
                <a:lnTo>
                  <a:pt x="2339" y="291"/>
                </a:lnTo>
                <a:lnTo>
                  <a:pt x="2338" y="291"/>
                </a:lnTo>
                <a:lnTo>
                  <a:pt x="2338" y="291"/>
                </a:lnTo>
                <a:lnTo>
                  <a:pt x="2338" y="291"/>
                </a:lnTo>
                <a:lnTo>
                  <a:pt x="2337" y="291"/>
                </a:lnTo>
                <a:lnTo>
                  <a:pt x="2337" y="291"/>
                </a:lnTo>
                <a:lnTo>
                  <a:pt x="2336" y="292"/>
                </a:lnTo>
                <a:lnTo>
                  <a:pt x="2336" y="292"/>
                </a:lnTo>
                <a:lnTo>
                  <a:pt x="2336" y="292"/>
                </a:lnTo>
                <a:lnTo>
                  <a:pt x="2336" y="292"/>
                </a:lnTo>
                <a:moveTo>
                  <a:pt x="1168" y="1473"/>
                </a:moveTo>
                <a:lnTo>
                  <a:pt x="801" y="1635"/>
                </a:lnTo>
                <a:cubicBezTo>
                  <a:pt x="804" y="1630"/>
                  <a:pt x="806" y="1625"/>
                  <a:pt x="808" y="1619"/>
                </a:cubicBezTo>
                <a:cubicBezTo>
                  <a:pt x="806" y="1624"/>
                  <a:pt x="804" y="1630"/>
                  <a:pt x="802" y="1635"/>
                </a:cubicBezTo>
                <a:cubicBezTo>
                  <a:pt x="816" y="1619"/>
                  <a:pt x="838" y="1583"/>
                  <a:pt x="838" y="1583"/>
                </a:cubicBezTo>
                <a:cubicBezTo>
                  <a:pt x="835" y="1590"/>
                  <a:pt x="831" y="1597"/>
                  <a:pt x="827" y="1604"/>
                </a:cubicBezTo>
                <a:cubicBezTo>
                  <a:pt x="831" y="1602"/>
                  <a:pt x="831" y="1602"/>
                  <a:pt x="853" y="1562"/>
                </a:cubicBezTo>
                <a:lnTo>
                  <a:pt x="855" y="1558"/>
                </a:lnTo>
                <a:lnTo>
                  <a:pt x="855" y="1558"/>
                </a:lnTo>
                <a:lnTo>
                  <a:pt x="855" y="1558"/>
                </a:lnTo>
                <a:cubicBezTo>
                  <a:pt x="854" y="1563"/>
                  <a:pt x="853" y="1568"/>
                  <a:pt x="851" y="1572"/>
                </a:cubicBezTo>
                <a:cubicBezTo>
                  <a:pt x="864" y="1562"/>
                  <a:pt x="917" y="1502"/>
                  <a:pt x="918" y="1502"/>
                </a:cubicBezTo>
                <a:cubicBezTo>
                  <a:pt x="890" y="1548"/>
                  <a:pt x="850" y="1585"/>
                  <a:pt x="818" y="1627"/>
                </a:cubicBezTo>
                <a:cubicBezTo>
                  <a:pt x="866" y="1599"/>
                  <a:pt x="876" y="1536"/>
                  <a:pt x="927" y="1512"/>
                </a:cubicBezTo>
                <a:cubicBezTo>
                  <a:pt x="898" y="1545"/>
                  <a:pt x="898" y="1545"/>
                  <a:pt x="895" y="1555"/>
                </a:cubicBezTo>
                <a:cubicBezTo>
                  <a:pt x="928" y="1549"/>
                  <a:pt x="938" y="1516"/>
                  <a:pt x="960" y="1498"/>
                </a:cubicBezTo>
                <a:cubicBezTo>
                  <a:pt x="961" y="1500"/>
                  <a:pt x="961" y="1503"/>
                  <a:pt x="961" y="1505"/>
                </a:cubicBezTo>
                <a:cubicBezTo>
                  <a:pt x="974" y="1511"/>
                  <a:pt x="974" y="1511"/>
                  <a:pt x="982" y="1509"/>
                </a:cubicBezTo>
                <a:cubicBezTo>
                  <a:pt x="981" y="1505"/>
                  <a:pt x="977" y="1500"/>
                  <a:pt x="974" y="1497"/>
                </a:cubicBezTo>
                <a:cubicBezTo>
                  <a:pt x="975" y="1495"/>
                  <a:pt x="976" y="1493"/>
                  <a:pt x="977" y="1491"/>
                </a:cubicBezTo>
                <a:cubicBezTo>
                  <a:pt x="998" y="1487"/>
                  <a:pt x="1002" y="1487"/>
                  <a:pt x="1005" y="1502"/>
                </a:cubicBezTo>
                <a:cubicBezTo>
                  <a:pt x="1007" y="1503"/>
                  <a:pt x="1010" y="1503"/>
                  <a:pt x="1013" y="1504"/>
                </a:cubicBezTo>
                <a:cubicBezTo>
                  <a:pt x="1014" y="1502"/>
                  <a:pt x="1017" y="1500"/>
                  <a:pt x="1018" y="1499"/>
                </a:cubicBezTo>
                <a:cubicBezTo>
                  <a:pt x="1018" y="1501"/>
                  <a:pt x="1017" y="1505"/>
                  <a:pt x="1016" y="1507"/>
                </a:cubicBezTo>
                <a:cubicBezTo>
                  <a:pt x="1019" y="1507"/>
                  <a:pt x="1022" y="1506"/>
                  <a:pt x="1024" y="1506"/>
                </a:cubicBezTo>
                <a:cubicBezTo>
                  <a:pt x="1024" y="1508"/>
                  <a:pt x="1025" y="1511"/>
                  <a:pt x="1025" y="1513"/>
                </a:cubicBezTo>
                <a:cubicBezTo>
                  <a:pt x="1032" y="1509"/>
                  <a:pt x="1032" y="1509"/>
                  <a:pt x="1074" y="1457"/>
                </a:cubicBezTo>
                <a:cubicBezTo>
                  <a:pt x="1096" y="1429"/>
                  <a:pt x="1132" y="1429"/>
                  <a:pt x="1160" y="1411"/>
                </a:cubicBezTo>
                <a:cubicBezTo>
                  <a:pt x="1159" y="1413"/>
                  <a:pt x="1157" y="1416"/>
                  <a:pt x="1156" y="1419"/>
                </a:cubicBezTo>
                <a:cubicBezTo>
                  <a:pt x="1157" y="1421"/>
                  <a:pt x="1157" y="1421"/>
                  <a:pt x="1157" y="1421"/>
                </a:cubicBezTo>
                <a:cubicBezTo>
                  <a:pt x="1201" y="1424"/>
                  <a:pt x="1208" y="1408"/>
                  <a:pt x="1215" y="1391"/>
                </a:cubicBezTo>
                <a:cubicBezTo>
                  <a:pt x="1215" y="1395"/>
                  <a:pt x="1213" y="1402"/>
                  <a:pt x="1212" y="1406"/>
                </a:cubicBezTo>
                <a:cubicBezTo>
                  <a:pt x="1220" y="1409"/>
                  <a:pt x="1220" y="1409"/>
                  <a:pt x="1238" y="1398"/>
                </a:cubicBezTo>
                <a:lnTo>
                  <a:pt x="1233" y="1404"/>
                </a:lnTo>
                <a:cubicBezTo>
                  <a:pt x="1235" y="1406"/>
                  <a:pt x="1238" y="1407"/>
                  <a:pt x="1240" y="1409"/>
                </a:cubicBezTo>
                <a:cubicBezTo>
                  <a:pt x="1247" y="1407"/>
                  <a:pt x="1255" y="1407"/>
                  <a:pt x="1262" y="1405"/>
                </a:cubicBezTo>
                <a:cubicBezTo>
                  <a:pt x="1264" y="1408"/>
                  <a:pt x="1264" y="1408"/>
                  <a:pt x="1264" y="1408"/>
                </a:cubicBezTo>
                <a:cubicBezTo>
                  <a:pt x="1267" y="1407"/>
                  <a:pt x="1270" y="1406"/>
                  <a:pt x="1272" y="1406"/>
                </a:cubicBezTo>
                <a:cubicBezTo>
                  <a:pt x="1271" y="1408"/>
                  <a:pt x="1270" y="1410"/>
                  <a:pt x="1269" y="1412"/>
                </a:cubicBezTo>
                <a:cubicBezTo>
                  <a:pt x="1268" y="1412"/>
                  <a:pt x="1208" y="1421"/>
                  <a:pt x="1168" y="1473"/>
                </a:cubicBezTo>
                <a:close/>
                <a:moveTo>
                  <a:pt x="618" y="1716"/>
                </a:moveTo>
                <a:lnTo>
                  <a:pt x="618" y="1716"/>
                </a:lnTo>
                <a:lnTo>
                  <a:pt x="618" y="1716"/>
                </a:lnTo>
                <a:lnTo>
                  <a:pt x="618" y="1716"/>
                </a:lnTo>
                <a:lnTo>
                  <a:pt x="618" y="1716"/>
                </a:lnTo>
                <a:lnTo>
                  <a:pt x="618" y="1716"/>
                </a:lnTo>
                <a:lnTo>
                  <a:pt x="618" y="1716"/>
                </a:lnTo>
                <a:cubicBezTo>
                  <a:pt x="618" y="1716"/>
                  <a:pt x="618" y="1716"/>
                  <a:pt x="619" y="1716"/>
                </a:cubicBezTo>
                <a:lnTo>
                  <a:pt x="618" y="1716"/>
                </a:lnTo>
                <a:close/>
                <a:moveTo>
                  <a:pt x="47" y="3225"/>
                </a:moveTo>
                <a:lnTo>
                  <a:pt x="47" y="3225"/>
                </a:lnTo>
                <a:cubicBezTo>
                  <a:pt x="47" y="3224"/>
                  <a:pt x="47" y="3224"/>
                  <a:pt x="47" y="3224"/>
                </a:cubicBezTo>
                <a:cubicBezTo>
                  <a:pt x="46" y="3225"/>
                  <a:pt x="45" y="3237"/>
                  <a:pt x="45" y="3238"/>
                </a:cubicBezTo>
                <a:cubicBezTo>
                  <a:pt x="45" y="3238"/>
                  <a:pt x="46" y="3236"/>
                  <a:pt x="46" y="3234"/>
                </a:cubicBezTo>
                <a:cubicBezTo>
                  <a:pt x="47" y="3231"/>
                  <a:pt x="47" y="3227"/>
                  <a:pt x="47" y="3225"/>
                </a:cubicBezTo>
                <a:close/>
                <a:moveTo>
                  <a:pt x="993" y="5388"/>
                </a:moveTo>
                <a:lnTo>
                  <a:pt x="993" y="5388"/>
                </a:lnTo>
                <a:cubicBezTo>
                  <a:pt x="996" y="5386"/>
                  <a:pt x="1001" y="5385"/>
                  <a:pt x="1005" y="5383"/>
                </a:cubicBezTo>
                <a:cubicBezTo>
                  <a:pt x="1020" y="5308"/>
                  <a:pt x="1093" y="5257"/>
                  <a:pt x="1098" y="5177"/>
                </a:cubicBezTo>
                <a:cubicBezTo>
                  <a:pt x="1101" y="5069"/>
                  <a:pt x="1101" y="5060"/>
                  <a:pt x="934" y="4851"/>
                </a:cubicBezTo>
                <a:lnTo>
                  <a:pt x="932" y="4849"/>
                </a:lnTo>
                <a:lnTo>
                  <a:pt x="924" y="4838"/>
                </a:lnTo>
                <a:lnTo>
                  <a:pt x="922" y="4837"/>
                </a:lnTo>
                <a:lnTo>
                  <a:pt x="919" y="4832"/>
                </a:lnTo>
                <a:lnTo>
                  <a:pt x="915" y="4827"/>
                </a:lnTo>
                <a:lnTo>
                  <a:pt x="915" y="4827"/>
                </a:lnTo>
                <a:lnTo>
                  <a:pt x="911" y="4822"/>
                </a:lnTo>
                <a:lnTo>
                  <a:pt x="907" y="4817"/>
                </a:lnTo>
                <a:lnTo>
                  <a:pt x="905" y="4816"/>
                </a:lnTo>
                <a:lnTo>
                  <a:pt x="903" y="4812"/>
                </a:lnTo>
                <a:lnTo>
                  <a:pt x="899" y="4807"/>
                </a:lnTo>
                <a:lnTo>
                  <a:pt x="896" y="4804"/>
                </a:lnTo>
                <a:lnTo>
                  <a:pt x="894" y="4802"/>
                </a:lnTo>
                <a:lnTo>
                  <a:pt x="890" y="4797"/>
                </a:lnTo>
                <a:lnTo>
                  <a:pt x="886" y="4791"/>
                </a:lnTo>
                <a:cubicBezTo>
                  <a:pt x="884" y="4789"/>
                  <a:pt x="716" y="4624"/>
                  <a:pt x="676" y="4650"/>
                </a:cubicBezTo>
                <a:cubicBezTo>
                  <a:pt x="673" y="4652"/>
                  <a:pt x="670" y="4657"/>
                  <a:pt x="667" y="4659"/>
                </a:cubicBezTo>
                <a:cubicBezTo>
                  <a:pt x="672" y="4613"/>
                  <a:pt x="672" y="4610"/>
                  <a:pt x="653" y="4561"/>
                </a:cubicBezTo>
                <a:cubicBezTo>
                  <a:pt x="600" y="4545"/>
                  <a:pt x="602" y="4466"/>
                  <a:pt x="539" y="4462"/>
                </a:cubicBezTo>
                <a:cubicBezTo>
                  <a:pt x="531" y="4480"/>
                  <a:pt x="518" y="4496"/>
                  <a:pt x="507" y="4513"/>
                </a:cubicBezTo>
                <a:cubicBezTo>
                  <a:pt x="526" y="4451"/>
                  <a:pt x="526" y="4451"/>
                  <a:pt x="471" y="4385"/>
                </a:cubicBezTo>
                <a:lnTo>
                  <a:pt x="460" y="4385"/>
                </a:lnTo>
                <a:cubicBezTo>
                  <a:pt x="454" y="4402"/>
                  <a:pt x="457" y="4421"/>
                  <a:pt x="453" y="4439"/>
                </a:cubicBezTo>
                <a:cubicBezTo>
                  <a:pt x="454" y="4414"/>
                  <a:pt x="454" y="4361"/>
                  <a:pt x="454" y="4361"/>
                </a:cubicBezTo>
                <a:cubicBezTo>
                  <a:pt x="444" y="4372"/>
                  <a:pt x="444" y="4372"/>
                  <a:pt x="423" y="4415"/>
                </a:cubicBezTo>
                <a:cubicBezTo>
                  <a:pt x="436" y="4366"/>
                  <a:pt x="452" y="4347"/>
                  <a:pt x="454" y="4345"/>
                </a:cubicBezTo>
                <a:cubicBezTo>
                  <a:pt x="457" y="4346"/>
                  <a:pt x="461" y="4349"/>
                  <a:pt x="464" y="4350"/>
                </a:cubicBezTo>
                <a:cubicBezTo>
                  <a:pt x="466" y="4348"/>
                  <a:pt x="470" y="4344"/>
                  <a:pt x="472" y="4342"/>
                </a:cubicBezTo>
                <a:cubicBezTo>
                  <a:pt x="470" y="4339"/>
                  <a:pt x="468" y="4335"/>
                  <a:pt x="466" y="4332"/>
                </a:cubicBezTo>
                <a:cubicBezTo>
                  <a:pt x="458" y="4329"/>
                  <a:pt x="457" y="4328"/>
                  <a:pt x="457" y="4328"/>
                </a:cubicBezTo>
                <a:cubicBezTo>
                  <a:pt x="464" y="4326"/>
                  <a:pt x="473" y="4324"/>
                  <a:pt x="480" y="4322"/>
                </a:cubicBezTo>
                <a:cubicBezTo>
                  <a:pt x="485" y="4256"/>
                  <a:pt x="490" y="4028"/>
                  <a:pt x="340" y="3866"/>
                </a:cubicBezTo>
                <a:cubicBezTo>
                  <a:pt x="336" y="3867"/>
                  <a:pt x="332" y="3868"/>
                  <a:pt x="328" y="3868"/>
                </a:cubicBezTo>
                <a:cubicBezTo>
                  <a:pt x="313" y="3854"/>
                  <a:pt x="230" y="3543"/>
                  <a:pt x="230" y="3541"/>
                </a:cubicBezTo>
                <a:cubicBezTo>
                  <a:pt x="234" y="3542"/>
                  <a:pt x="239" y="3542"/>
                  <a:pt x="242" y="3542"/>
                </a:cubicBezTo>
                <a:cubicBezTo>
                  <a:pt x="255" y="3521"/>
                  <a:pt x="250" y="3500"/>
                  <a:pt x="244" y="3479"/>
                </a:cubicBezTo>
                <a:lnTo>
                  <a:pt x="250" y="3483"/>
                </a:lnTo>
                <a:cubicBezTo>
                  <a:pt x="250" y="3483"/>
                  <a:pt x="251" y="3483"/>
                  <a:pt x="251" y="3483"/>
                </a:cubicBezTo>
                <a:cubicBezTo>
                  <a:pt x="254" y="3482"/>
                  <a:pt x="256" y="3476"/>
                  <a:pt x="256" y="3475"/>
                </a:cubicBezTo>
                <a:cubicBezTo>
                  <a:pt x="258" y="3470"/>
                  <a:pt x="258" y="3465"/>
                  <a:pt x="258" y="3461"/>
                </a:cubicBezTo>
                <a:cubicBezTo>
                  <a:pt x="259" y="3456"/>
                  <a:pt x="261" y="3452"/>
                  <a:pt x="262" y="3448"/>
                </a:cubicBezTo>
                <a:cubicBezTo>
                  <a:pt x="262" y="3445"/>
                  <a:pt x="262" y="3444"/>
                  <a:pt x="261" y="3443"/>
                </a:cubicBezTo>
                <a:cubicBezTo>
                  <a:pt x="260" y="3443"/>
                  <a:pt x="260" y="3442"/>
                  <a:pt x="259" y="3442"/>
                </a:cubicBezTo>
                <a:cubicBezTo>
                  <a:pt x="254" y="3440"/>
                  <a:pt x="252" y="3443"/>
                  <a:pt x="252" y="3445"/>
                </a:cubicBezTo>
                <a:cubicBezTo>
                  <a:pt x="248" y="3453"/>
                  <a:pt x="250" y="3461"/>
                  <a:pt x="249" y="3469"/>
                </a:cubicBezTo>
                <a:cubicBezTo>
                  <a:pt x="248" y="3472"/>
                  <a:pt x="247" y="3472"/>
                  <a:pt x="246" y="3473"/>
                </a:cubicBezTo>
                <a:cubicBezTo>
                  <a:pt x="245" y="3473"/>
                  <a:pt x="244" y="3473"/>
                  <a:pt x="243" y="3475"/>
                </a:cubicBezTo>
                <a:lnTo>
                  <a:pt x="243" y="3475"/>
                </a:lnTo>
                <a:cubicBezTo>
                  <a:pt x="239" y="3460"/>
                  <a:pt x="236" y="3444"/>
                  <a:pt x="240" y="3429"/>
                </a:cubicBezTo>
                <a:cubicBezTo>
                  <a:pt x="220" y="3406"/>
                  <a:pt x="220" y="3406"/>
                  <a:pt x="206" y="3400"/>
                </a:cubicBezTo>
                <a:cubicBezTo>
                  <a:pt x="200" y="3404"/>
                  <a:pt x="191" y="3408"/>
                  <a:pt x="184" y="3411"/>
                </a:cubicBezTo>
                <a:cubicBezTo>
                  <a:pt x="156" y="3392"/>
                  <a:pt x="182" y="3341"/>
                  <a:pt x="141" y="3332"/>
                </a:cubicBezTo>
                <a:cubicBezTo>
                  <a:pt x="137" y="3301"/>
                  <a:pt x="143" y="3175"/>
                  <a:pt x="143" y="3174"/>
                </a:cubicBezTo>
                <a:cubicBezTo>
                  <a:pt x="137" y="3186"/>
                  <a:pt x="137" y="3186"/>
                  <a:pt x="132" y="3217"/>
                </a:cubicBezTo>
                <a:cubicBezTo>
                  <a:pt x="129" y="3217"/>
                  <a:pt x="129" y="3217"/>
                  <a:pt x="93" y="3329"/>
                </a:cubicBezTo>
                <a:lnTo>
                  <a:pt x="93" y="3329"/>
                </a:lnTo>
                <a:lnTo>
                  <a:pt x="92" y="3329"/>
                </a:lnTo>
                <a:lnTo>
                  <a:pt x="92" y="3329"/>
                </a:lnTo>
                <a:lnTo>
                  <a:pt x="92" y="3328"/>
                </a:lnTo>
                <a:lnTo>
                  <a:pt x="92" y="3328"/>
                </a:lnTo>
                <a:lnTo>
                  <a:pt x="92" y="3328"/>
                </a:lnTo>
                <a:lnTo>
                  <a:pt x="92" y="3328"/>
                </a:lnTo>
                <a:lnTo>
                  <a:pt x="92" y="3327"/>
                </a:lnTo>
                <a:lnTo>
                  <a:pt x="92" y="3327"/>
                </a:lnTo>
                <a:lnTo>
                  <a:pt x="92" y="3327"/>
                </a:lnTo>
                <a:lnTo>
                  <a:pt x="92" y="3327"/>
                </a:lnTo>
                <a:lnTo>
                  <a:pt x="92" y="3327"/>
                </a:lnTo>
                <a:lnTo>
                  <a:pt x="92" y="3326"/>
                </a:lnTo>
                <a:lnTo>
                  <a:pt x="92" y="3326"/>
                </a:lnTo>
                <a:lnTo>
                  <a:pt x="92" y="3326"/>
                </a:lnTo>
                <a:lnTo>
                  <a:pt x="91" y="3325"/>
                </a:lnTo>
                <a:lnTo>
                  <a:pt x="91" y="3325"/>
                </a:lnTo>
                <a:lnTo>
                  <a:pt x="91" y="3325"/>
                </a:lnTo>
                <a:lnTo>
                  <a:pt x="91" y="3324"/>
                </a:lnTo>
                <a:lnTo>
                  <a:pt x="91" y="3324"/>
                </a:lnTo>
                <a:lnTo>
                  <a:pt x="91" y="3324"/>
                </a:lnTo>
                <a:lnTo>
                  <a:pt x="91" y="3324"/>
                </a:lnTo>
                <a:lnTo>
                  <a:pt x="91" y="3324"/>
                </a:lnTo>
                <a:lnTo>
                  <a:pt x="91" y="3323"/>
                </a:lnTo>
                <a:lnTo>
                  <a:pt x="91" y="3323"/>
                </a:lnTo>
                <a:lnTo>
                  <a:pt x="91" y="3323"/>
                </a:lnTo>
                <a:lnTo>
                  <a:pt x="91" y="3323"/>
                </a:lnTo>
                <a:lnTo>
                  <a:pt x="91" y="3322"/>
                </a:lnTo>
                <a:lnTo>
                  <a:pt x="91" y="3322"/>
                </a:lnTo>
                <a:lnTo>
                  <a:pt x="91" y="3322"/>
                </a:lnTo>
                <a:lnTo>
                  <a:pt x="91" y="3322"/>
                </a:lnTo>
                <a:lnTo>
                  <a:pt x="90" y="3322"/>
                </a:lnTo>
                <a:lnTo>
                  <a:pt x="90" y="3322"/>
                </a:lnTo>
                <a:lnTo>
                  <a:pt x="90" y="3321"/>
                </a:lnTo>
                <a:lnTo>
                  <a:pt x="90" y="3321"/>
                </a:lnTo>
                <a:lnTo>
                  <a:pt x="90" y="3321"/>
                </a:lnTo>
                <a:lnTo>
                  <a:pt x="90" y="3321"/>
                </a:lnTo>
                <a:lnTo>
                  <a:pt x="90" y="3320"/>
                </a:lnTo>
                <a:lnTo>
                  <a:pt x="90" y="3320"/>
                </a:lnTo>
                <a:lnTo>
                  <a:pt x="90" y="3320"/>
                </a:lnTo>
                <a:lnTo>
                  <a:pt x="90" y="3320"/>
                </a:lnTo>
                <a:lnTo>
                  <a:pt x="90" y="3319"/>
                </a:lnTo>
                <a:lnTo>
                  <a:pt x="90" y="3319"/>
                </a:lnTo>
                <a:lnTo>
                  <a:pt x="90" y="3318"/>
                </a:lnTo>
                <a:lnTo>
                  <a:pt x="90" y="3318"/>
                </a:lnTo>
                <a:lnTo>
                  <a:pt x="90" y="3318"/>
                </a:lnTo>
                <a:lnTo>
                  <a:pt x="90" y="3317"/>
                </a:lnTo>
                <a:lnTo>
                  <a:pt x="89" y="3317"/>
                </a:lnTo>
                <a:lnTo>
                  <a:pt x="89" y="3317"/>
                </a:lnTo>
                <a:lnTo>
                  <a:pt x="89" y="3317"/>
                </a:lnTo>
                <a:lnTo>
                  <a:pt x="89" y="3316"/>
                </a:lnTo>
                <a:lnTo>
                  <a:pt x="89" y="3316"/>
                </a:lnTo>
                <a:lnTo>
                  <a:pt x="89" y="3316"/>
                </a:lnTo>
                <a:lnTo>
                  <a:pt x="89" y="3316"/>
                </a:lnTo>
                <a:lnTo>
                  <a:pt x="89" y="3315"/>
                </a:lnTo>
                <a:lnTo>
                  <a:pt x="89" y="3315"/>
                </a:lnTo>
                <a:lnTo>
                  <a:pt x="89" y="3315"/>
                </a:lnTo>
                <a:lnTo>
                  <a:pt x="89" y="3315"/>
                </a:lnTo>
                <a:lnTo>
                  <a:pt x="89" y="3315"/>
                </a:lnTo>
                <a:cubicBezTo>
                  <a:pt x="86" y="3298"/>
                  <a:pt x="88" y="3282"/>
                  <a:pt x="93" y="3267"/>
                </a:cubicBezTo>
                <a:lnTo>
                  <a:pt x="93" y="3266"/>
                </a:lnTo>
                <a:cubicBezTo>
                  <a:pt x="93" y="3264"/>
                  <a:pt x="94" y="3262"/>
                  <a:pt x="95" y="3260"/>
                </a:cubicBezTo>
                <a:lnTo>
                  <a:pt x="95" y="3260"/>
                </a:lnTo>
                <a:lnTo>
                  <a:pt x="95" y="3259"/>
                </a:lnTo>
                <a:lnTo>
                  <a:pt x="96" y="3257"/>
                </a:lnTo>
                <a:lnTo>
                  <a:pt x="96" y="3257"/>
                </a:lnTo>
                <a:lnTo>
                  <a:pt x="96" y="3255"/>
                </a:lnTo>
                <a:lnTo>
                  <a:pt x="97" y="3254"/>
                </a:lnTo>
                <a:cubicBezTo>
                  <a:pt x="111" y="3215"/>
                  <a:pt x="137" y="3177"/>
                  <a:pt x="134" y="3134"/>
                </a:cubicBezTo>
                <a:lnTo>
                  <a:pt x="134" y="3134"/>
                </a:lnTo>
                <a:cubicBezTo>
                  <a:pt x="133" y="3132"/>
                  <a:pt x="133" y="3130"/>
                  <a:pt x="133" y="3127"/>
                </a:cubicBezTo>
                <a:lnTo>
                  <a:pt x="133" y="3127"/>
                </a:lnTo>
                <a:lnTo>
                  <a:pt x="132" y="3124"/>
                </a:lnTo>
                <a:cubicBezTo>
                  <a:pt x="124" y="3134"/>
                  <a:pt x="118" y="3147"/>
                  <a:pt x="109" y="3157"/>
                </a:cubicBezTo>
                <a:cubicBezTo>
                  <a:pt x="106" y="3155"/>
                  <a:pt x="102" y="3152"/>
                  <a:pt x="99" y="3150"/>
                </a:cubicBezTo>
                <a:lnTo>
                  <a:pt x="99" y="3151"/>
                </a:lnTo>
                <a:lnTo>
                  <a:pt x="99" y="3151"/>
                </a:lnTo>
                <a:lnTo>
                  <a:pt x="99" y="3151"/>
                </a:lnTo>
                <a:lnTo>
                  <a:pt x="99" y="3151"/>
                </a:lnTo>
                <a:lnTo>
                  <a:pt x="99" y="3151"/>
                </a:lnTo>
                <a:lnTo>
                  <a:pt x="99" y="3151"/>
                </a:lnTo>
                <a:lnTo>
                  <a:pt x="99" y="3151"/>
                </a:lnTo>
                <a:lnTo>
                  <a:pt x="99" y="3151"/>
                </a:lnTo>
                <a:lnTo>
                  <a:pt x="99" y="3151"/>
                </a:lnTo>
                <a:lnTo>
                  <a:pt x="99" y="3151"/>
                </a:lnTo>
                <a:lnTo>
                  <a:pt x="99" y="3151"/>
                </a:lnTo>
                <a:lnTo>
                  <a:pt x="98" y="3152"/>
                </a:lnTo>
                <a:lnTo>
                  <a:pt x="98" y="3152"/>
                </a:lnTo>
                <a:cubicBezTo>
                  <a:pt x="96" y="3155"/>
                  <a:pt x="94" y="3157"/>
                  <a:pt x="92" y="3160"/>
                </a:cubicBezTo>
                <a:cubicBezTo>
                  <a:pt x="91" y="3159"/>
                  <a:pt x="91" y="3159"/>
                  <a:pt x="91" y="3159"/>
                </a:cubicBezTo>
                <a:cubicBezTo>
                  <a:pt x="91" y="3156"/>
                  <a:pt x="90" y="3151"/>
                  <a:pt x="90" y="3148"/>
                </a:cubicBezTo>
                <a:cubicBezTo>
                  <a:pt x="65" y="3180"/>
                  <a:pt x="70" y="3222"/>
                  <a:pt x="53" y="3257"/>
                </a:cubicBezTo>
                <a:cubicBezTo>
                  <a:pt x="45" y="3222"/>
                  <a:pt x="58" y="3189"/>
                  <a:pt x="59" y="3155"/>
                </a:cubicBezTo>
                <a:cubicBezTo>
                  <a:pt x="59" y="3153"/>
                  <a:pt x="59" y="3153"/>
                  <a:pt x="59" y="3153"/>
                </a:cubicBezTo>
                <a:lnTo>
                  <a:pt x="59" y="3153"/>
                </a:lnTo>
                <a:lnTo>
                  <a:pt x="59" y="3153"/>
                </a:lnTo>
                <a:lnTo>
                  <a:pt x="59" y="3153"/>
                </a:lnTo>
                <a:lnTo>
                  <a:pt x="59" y="3153"/>
                </a:lnTo>
                <a:lnTo>
                  <a:pt x="59" y="3153"/>
                </a:lnTo>
                <a:lnTo>
                  <a:pt x="59" y="3153"/>
                </a:lnTo>
                <a:cubicBezTo>
                  <a:pt x="59" y="3148"/>
                  <a:pt x="59" y="3144"/>
                  <a:pt x="59" y="3139"/>
                </a:cubicBezTo>
                <a:cubicBezTo>
                  <a:pt x="59" y="3139"/>
                  <a:pt x="59" y="3139"/>
                  <a:pt x="59" y="3139"/>
                </a:cubicBezTo>
                <a:lnTo>
                  <a:pt x="59" y="3139"/>
                </a:lnTo>
                <a:cubicBezTo>
                  <a:pt x="59" y="3136"/>
                  <a:pt x="60" y="3133"/>
                  <a:pt x="60" y="3131"/>
                </a:cubicBezTo>
                <a:cubicBezTo>
                  <a:pt x="56" y="3140"/>
                  <a:pt x="56" y="3150"/>
                  <a:pt x="53" y="3160"/>
                </a:cubicBezTo>
                <a:lnTo>
                  <a:pt x="48" y="3186"/>
                </a:lnTo>
                <a:lnTo>
                  <a:pt x="48" y="3187"/>
                </a:lnTo>
                <a:cubicBezTo>
                  <a:pt x="44" y="3217"/>
                  <a:pt x="38" y="3258"/>
                  <a:pt x="38" y="3261"/>
                </a:cubicBezTo>
                <a:cubicBezTo>
                  <a:pt x="38" y="3259"/>
                  <a:pt x="39" y="3259"/>
                  <a:pt x="41" y="3240"/>
                </a:cubicBezTo>
                <a:cubicBezTo>
                  <a:pt x="43" y="3225"/>
                  <a:pt x="46" y="3204"/>
                  <a:pt x="47" y="3202"/>
                </a:cubicBezTo>
                <a:cubicBezTo>
                  <a:pt x="47" y="3202"/>
                  <a:pt x="47" y="3203"/>
                  <a:pt x="47" y="3204"/>
                </a:cubicBezTo>
                <a:cubicBezTo>
                  <a:pt x="48" y="3202"/>
                  <a:pt x="48" y="3200"/>
                  <a:pt x="49" y="3198"/>
                </a:cubicBezTo>
                <a:cubicBezTo>
                  <a:pt x="49" y="3198"/>
                  <a:pt x="49" y="3198"/>
                  <a:pt x="49" y="3198"/>
                </a:cubicBezTo>
                <a:lnTo>
                  <a:pt x="49" y="3198"/>
                </a:lnTo>
                <a:cubicBezTo>
                  <a:pt x="49" y="3198"/>
                  <a:pt x="49" y="3198"/>
                  <a:pt x="49" y="3198"/>
                </a:cubicBezTo>
                <a:cubicBezTo>
                  <a:pt x="49" y="3198"/>
                  <a:pt x="49" y="3199"/>
                  <a:pt x="49" y="3199"/>
                </a:cubicBezTo>
                <a:cubicBezTo>
                  <a:pt x="50" y="3194"/>
                  <a:pt x="50" y="3188"/>
                  <a:pt x="52" y="3183"/>
                </a:cubicBezTo>
                <a:cubicBezTo>
                  <a:pt x="52" y="3187"/>
                  <a:pt x="51" y="3191"/>
                  <a:pt x="52" y="3196"/>
                </a:cubicBezTo>
                <a:cubicBezTo>
                  <a:pt x="39" y="3347"/>
                  <a:pt x="11" y="3497"/>
                  <a:pt x="3" y="3649"/>
                </a:cubicBezTo>
                <a:cubicBezTo>
                  <a:pt x="3" y="3656"/>
                  <a:pt x="3" y="3659"/>
                  <a:pt x="3" y="3660"/>
                </a:cubicBezTo>
                <a:lnTo>
                  <a:pt x="3" y="3660"/>
                </a:lnTo>
                <a:cubicBezTo>
                  <a:pt x="3" y="3660"/>
                  <a:pt x="3" y="3659"/>
                  <a:pt x="3" y="3659"/>
                </a:cubicBezTo>
                <a:cubicBezTo>
                  <a:pt x="3" y="3659"/>
                  <a:pt x="3" y="3660"/>
                  <a:pt x="2" y="3660"/>
                </a:cubicBezTo>
                <a:cubicBezTo>
                  <a:pt x="2" y="3660"/>
                  <a:pt x="2" y="3660"/>
                  <a:pt x="2" y="3660"/>
                </a:cubicBezTo>
                <a:cubicBezTo>
                  <a:pt x="2" y="3661"/>
                  <a:pt x="2" y="3662"/>
                  <a:pt x="2" y="3662"/>
                </a:cubicBezTo>
                <a:cubicBezTo>
                  <a:pt x="2" y="3665"/>
                  <a:pt x="2" y="3670"/>
                  <a:pt x="2" y="3673"/>
                </a:cubicBezTo>
                <a:cubicBezTo>
                  <a:pt x="2" y="3679"/>
                  <a:pt x="2" y="3684"/>
                  <a:pt x="2" y="3689"/>
                </a:cubicBezTo>
                <a:cubicBezTo>
                  <a:pt x="2" y="3688"/>
                  <a:pt x="2" y="3686"/>
                  <a:pt x="2" y="3685"/>
                </a:cubicBezTo>
                <a:lnTo>
                  <a:pt x="2" y="3686"/>
                </a:lnTo>
                <a:cubicBezTo>
                  <a:pt x="1" y="3692"/>
                  <a:pt x="1" y="3694"/>
                  <a:pt x="1" y="3706"/>
                </a:cubicBezTo>
                <a:cubicBezTo>
                  <a:pt x="1" y="3722"/>
                  <a:pt x="0" y="3735"/>
                  <a:pt x="0" y="3749"/>
                </a:cubicBezTo>
                <a:lnTo>
                  <a:pt x="0" y="3762"/>
                </a:lnTo>
                <a:cubicBezTo>
                  <a:pt x="9" y="4024"/>
                  <a:pt x="18" y="4321"/>
                  <a:pt x="108" y="4694"/>
                </a:cubicBezTo>
                <a:lnTo>
                  <a:pt x="175" y="4932"/>
                </a:lnTo>
                <a:lnTo>
                  <a:pt x="177" y="4938"/>
                </a:lnTo>
                <a:cubicBezTo>
                  <a:pt x="201" y="5013"/>
                  <a:pt x="269" y="5211"/>
                  <a:pt x="373" y="5432"/>
                </a:cubicBezTo>
                <a:cubicBezTo>
                  <a:pt x="582" y="5827"/>
                  <a:pt x="650" y="5946"/>
                  <a:pt x="982" y="6336"/>
                </a:cubicBezTo>
                <a:lnTo>
                  <a:pt x="982" y="6335"/>
                </a:lnTo>
                <a:cubicBezTo>
                  <a:pt x="1008" y="6363"/>
                  <a:pt x="1013" y="6369"/>
                  <a:pt x="1031" y="6379"/>
                </a:cubicBezTo>
                <a:cubicBezTo>
                  <a:pt x="985" y="6305"/>
                  <a:pt x="917" y="6248"/>
                  <a:pt x="866" y="6177"/>
                </a:cubicBezTo>
                <a:cubicBezTo>
                  <a:pt x="867" y="6178"/>
                  <a:pt x="938" y="6264"/>
                  <a:pt x="979" y="6282"/>
                </a:cubicBezTo>
                <a:cubicBezTo>
                  <a:pt x="977" y="6269"/>
                  <a:pt x="977" y="6269"/>
                  <a:pt x="943" y="6195"/>
                </a:cubicBezTo>
                <a:cubicBezTo>
                  <a:pt x="945" y="6193"/>
                  <a:pt x="947" y="6190"/>
                  <a:pt x="949" y="6188"/>
                </a:cubicBezTo>
                <a:cubicBezTo>
                  <a:pt x="931" y="6086"/>
                  <a:pt x="846" y="6001"/>
                  <a:pt x="867" y="5888"/>
                </a:cubicBezTo>
                <a:cubicBezTo>
                  <a:pt x="917" y="5872"/>
                  <a:pt x="917" y="5872"/>
                  <a:pt x="918" y="5869"/>
                </a:cubicBezTo>
                <a:cubicBezTo>
                  <a:pt x="954" y="5856"/>
                  <a:pt x="972" y="5891"/>
                  <a:pt x="1000" y="5899"/>
                </a:cubicBezTo>
                <a:cubicBezTo>
                  <a:pt x="1003" y="5890"/>
                  <a:pt x="1000" y="5879"/>
                  <a:pt x="1004" y="5870"/>
                </a:cubicBezTo>
                <a:cubicBezTo>
                  <a:pt x="1010" y="5869"/>
                  <a:pt x="1017" y="5867"/>
                  <a:pt x="1022" y="5864"/>
                </a:cubicBezTo>
                <a:cubicBezTo>
                  <a:pt x="1009" y="5807"/>
                  <a:pt x="1009" y="5807"/>
                  <a:pt x="1015" y="5759"/>
                </a:cubicBezTo>
                <a:cubicBezTo>
                  <a:pt x="1017" y="5758"/>
                  <a:pt x="1020" y="5756"/>
                  <a:pt x="1022" y="5754"/>
                </a:cubicBezTo>
                <a:cubicBezTo>
                  <a:pt x="1022" y="5753"/>
                  <a:pt x="1005" y="5555"/>
                  <a:pt x="999" y="5535"/>
                </a:cubicBezTo>
                <a:cubicBezTo>
                  <a:pt x="960" y="5424"/>
                  <a:pt x="970" y="5401"/>
                  <a:pt x="970" y="5400"/>
                </a:cubicBezTo>
                <a:cubicBezTo>
                  <a:pt x="975" y="5399"/>
                  <a:pt x="983" y="5399"/>
                  <a:pt x="987" y="5401"/>
                </a:cubicBezTo>
                <a:cubicBezTo>
                  <a:pt x="989" y="5398"/>
                  <a:pt x="990" y="5393"/>
                  <a:pt x="992" y="5390"/>
                </a:cubicBezTo>
                <a:lnTo>
                  <a:pt x="993" y="5388"/>
                </a:lnTo>
                <a:close/>
                <a:moveTo>
                  <a:pt x="618" y="1716"/>
                </a:moveTo>
                <a:lnTo>
                  <a:pt x="618" y="1716"/>
                </a:lnTo>
                <a:lnTo>
                  <a:pt x="618" y="1716"/>
                </a:lnTo>
                <a:lnTo>
                  <a:pt x="618" y="1716"/>
                </a:lnTo>
                <a:lnTo>
                  <a:pt x="618" y="1716"/>
                </a:lnTo>
                <a:lnTo>
                  <a:pt x="618" y="1717"/>
                </a:lnTo>
                <a:lnTo>
                  <a:pt x="618" y="1716"/>
                </a:lnTo>
                <a:cubicBezTo>
                  <a:pt x="618" y="1716"/>
                  <a:pt x="618" y="1716"/>
                  <a:pt x="618" y="1716"/>
                </a:cubicBezTo>
                <a:close/>
                <a:moveTo>
                  <a:pt x="7488" y="2973"/>
                </a:moveTo>
                <a:lnTo>
                  <a:pt x="7488" y="2973"/>
                </a:lnTo>
                <a:cubicBezTo>
                  <a:pt x="7493" y="2990"/>
                  <a:pt x="7497" y="3007"/>
                  <a:pt x="7501" y="3023"/>
                </a:cubicBezTo>
                <a:cubicBezTo>
                  <a:pt x="7498" y="3006"/>
                  <a:pt x="7493" y="2990"/>
                  <a:pt x="7488" y="2973"/>
                </a:cubicBezTo>
                <a:close/>
                <a:moveTo>
                  <a:pt x="2336" y="292"/>
                </a:moveTo>
                <a:lnTo>
                  <a:pt x="2335" y="292"/>
                </a:lnTo>
                <a:cubicBezTo>
                  <a:pt x="2270" y="321"/>
                  <a:pt x="2221" y="342"/>
                  <a:pt x="2179" y="362"/>
                </a:cubicBezTo>
                <a:lnTo>
                  <a:pt x="2178" y="362"/>
                </a:lnTo>
                <a:lnTo>
                  <a:pt x="2178" y="362"/>
                </a:lnTo>
                <a:cubicBezTo>
                  <a:pt x="2178" y="362"/>
                  <a:pt x="2178" y="362"/>
                  <a:pt x="2178" y="362"/>
                </a:cubicBezTo>
                <a:cubicBezTo>
                  <a:pt x="2181" y="361"/>
                  <a:pt x="2185" y="359"/>
                  <a:pt x="2188" y="358"/>
                </a:cubicBezTo>
                <a:cubicBezTo>
                  <a:pt x="2181" y="364"/>
                  <a:pt x="2172" y="366"/>
                  <a:pt x="2164" y="370"/>
                </a:cubicBezTo>
                <a:cubicBezTo>
                  <a:pt x="2164" y="370"/>
                  <a:pt x="2164" y="370"/>
                  <a:pt x="2164" y="370"/>
                </a:cubicBezTo>
                <a:cubicBezTo>
                  <a:pt x="2163" y="372"/>
                  <a:pt x="2140" y="383"/>
                  <a:pt x="2140" y="384"/>
                </a:cubicBezTo>
                <a:cubicBezTo>
                  <a:pt x="2150" y="377"/>
                  <a:pt x="2161" y="373"/>
                  <a:pt x="2171" y="366"/>
                </a:cubicBezTo>
                <a:cubicBezTo>
                  <a:pt x="2170" y="366"/>
                  <a:pt x="2169" y="366"/>
                  <a:pt x="2168" y="367"/>
                </a:cubicBezTo>
                <a:cubicBezTo>
                  <a:pt x="2084" y="406"/>
                  <a:pt x="2023" y="437"/>
                  <a:pt x="1906" y="503"/>
                </a:cubicBezTo>
                <a:cubicBezTo>
                  <a:pt x="1733" y="609"/>
                  <a:pt x="1519" y="742"/>
                  <a:pt x="1287" y="946"/>
                </a:cubicBezTo>
                <a:cubicBezTo>
                  <a:pt x="1038" y="1182"/>
                  <a:pt x="900" y="1312"/>
                  <a:pt x="646" y="1675"/>
                </a:cubicBezTo>
                <a:lnTo>
                  <a:pt x="607" y="1735"/>
                </a:lnTo>
                <a:lnTo>
                  <a:pt x="606" y="1735"/>
                </a:lnTo>
                <a:lnTo>
                  <a:pt x="606" y="1735"/>
                </a:lnTo>
                <a:lnTo>
                  <a:pt x="605" y="1737"/>
                </a:lnTo>
                <a:lnTo>
                  <a:pt x="605" y="1737"/>
                </a:lnTo>
                <a:lnTo>
                  <a:pt x="589" y="1763"/>
                </a:lnTo>
                <a:lnTo>
                  <a:pt x="588" y="1763"/>
                </a:lnTo>
                <a:lnTo>
                  <a:pt x="589" y="1763"/>
                </a:lnTo>
                <a:lnTo>
                  <a:pt x="589" y="1763"/>
                </a:lnTo>
                <a:lnTo>
                  <a:pt x="588" y="1763"/>
                </a:lnTo>
                <a:lnTo>
                  <a:pt x="588" y="1763"/>
                </a:lnTo>
                <a:lnTo>
                  <a:pt x="588" y="1763"/>
                </a:lnTo>
                <a:lnTo>
                  <a:pt x="588" y="1763"/>
                </a:lnTo>
                <a:lnTo>
                  <a:pt x="588" y="1763"/>
                </a:lnTo>
                <a:lnTo>
                  <a:pt x="588" y="1763"/>
                </a:lnTo>
                <a:lnTo>
                  <a:pt x="588" y="1763"/>
                </a:lnTo>
                <a:moveTo>
                  <a:pt x="7558" y="3403"/>
                </a:moveTo>
                <a:lnTo>
                  <a:pt x="7558" y="3403"/>
                </a:lnTo>
                <a:cubicBezTo>
                  <a:pt x="7569" y="3522"/>
                  <a:pt x="7576" y="3551"/>
                  <a:pt x="7558" y="3403"/>
                </a:cubicBezTo>
                <a:close/>
                <a:moveTo>
                  <a:pt x="7522" y="3201"/>
                </a:moveTo>
                <a:lnTo>
                  <a:pt x="7522" y="3201"/>
                </a:lnTo>
                <a:cubicBezTo>
                  <a:pt x="7522" y="3200"/>
                  <a:pt x="7522" y="3195"/>
                  <a:pt x="7521" y="3192"/>
                </a:cubicBezTo>
                <a:cubicBezTo>
                  <a:pt x="7521" y="3189"/>
                  <a:pt x="7520" y="3188"/>
                  <a:pt x="7520" y="3188"/>
                </a:cubicBezTo>
                <a:cubicBezTo>
                  <a:pt x="7520" y="3188"/>
                  <a:pt x="7520" y="3188"/>
                  <a:pt x="7520" y="3188"/>
                </a:cubicBezTo>
                <a:cubicBezTo>
                  <a:pt x="7520" y="3192"/>
                  <a:pt x="7521" y="3200"/>
                  <a:pt x="7522" y="3201"/>
                </a:cubicBezTo>
                <a:close/>
                <a:moveTo>
                  <a:pt x="7513" y="3149"/>
                </a:moveTo>
                <a:lnTo>
                  <a:pt x="7513" y="3149"/>
                </a:lnTo>
                <a:cubicBezTo>
                  <a:pt x="7512" y="3145"/>
                  <a:pt x="7511" y="3141"/>
                  <a:pt x="7511" y="3140"/>
                </a:cubicBezTo>
                <a:cubicBezTo>
                  <a:pt x="7511" y="3141"/>
                  <a:pt x="7511" y="3141"/>
                  <a:pt x="7511" y="3141"/>
                </a:cubicBezTo>
                <a:cubicBezTo>
                  <a:pt x="7511" y="3142"/>
                  <a:pt x="7514" y="3163"/>
                  <a:pt x="7515" y="3165"/>
                </a:cubicBezTo>
                <a:cubicBezTo>
                  <a:pt x="7516" y="3163"/>
                  <a:pt x="7514" y="3154"/>
                  <a:pt x="7513" y="3149"/>
                </a:cubicBezTo>
                <a:close/>
                <a:moveTo>
                  <a:pt x="5759" y="2739"/>
                </a:moveTo>
                <a:lnTo>
                  <a:pt x="5759" y="2738"/>
                </a:lnTo>
                <a:lnTo>
                  <a:pt x="5759" y="2738"/>
                </a:lnTo>
                <a:lnTo>
                  <a:pt x="5759" y="2738"/>
                </a:lnTo>
                <a:lnTo>
                  <a:pt x="5759" y="2738"/>
                </a:lnTo>
                <a:lnTo>
                  <a:pt x="5759" y="2737"/>
                </a:lnTo>
                <a:lnTo>
                  <a:pt x="5759" y="2737"/>
                </a:lnTo>
                <a:lnTo>
                  <a:pt x="5759" y="2737"/>
                </a:lnTo>
                <a:lnTo>
                  <a:pt x="5759" y="2737"/>
                </a:lnTo>
                <a:lnTo>
                  <a:pt x="5759" y="2737"/>
                </a:lnTo>
                <a:lnTo>
                  <a:pt x="5759" y="2737"/>
                </a:lnTo>
                <a:lnTo>
                  <a:pt x="5758" y="2737"/>
                </a:lnTo>
                <a:lnTo>
                  <a:pt x="5758" y="2737"/>
                </a:lnTo>
                <a:lnTo>
                  <a:pt x="5758" y="2737"/>
                </a:lnTo>
                <a:lnTo>
                  <a:pt x="5758" y="2737"/>
                </a:lnTo>
                <a:lnTo>
                  <a:pt x="5758" y="2737"/>
                </a:lnTo>
                <a:lnTo>
                  <a:pt x="5758" y="2736"/>
                </a:lnTo>
                <a:lnTo>
                  <a:pt x="5758" y="2736"/>
                </a:lnTo>
                <a:lnTo>
                  <a:pt x="5758" y="2736"/>
                </a:lnTo>
                <a:lnTo>
                  <a:pt x="5758" y="2736"/>
                </a:lnTo>
                <a:lnTo>
                  <a:pt x="5758" y="2736"/>
                </a:lnTo>
                <a:lnTo>
                  <a:pt x="5758" y="2736"/>
                </a:lnTo>
                <a:lnTo>
                  <a:pt x="5758" y="2736"/>
                </a:lnTo>
                <a:lnTo>
                  <a:pt x="5758" y="2736"/>
                </a:lnTo>
                <a:lnTo>
                  <a:pt x="5758" y="2736"/>
                </a:lnTo>
                <a:lnTo>
                  <a:pt x="5758" y="2735"/>
                </a:lnTo>
                <a:lnTo>
                  <a:pt x="5758" y="2735"/>
                </a:lnTo>
                <a:cubicBezTo>
                  <a:pt x="5757" y="2733"/>
                  <a:pt x="5757" y="2731"/>
                  <a:pt x="5756" y="2729"/>
                </a:cubicBezTo>
                <a:lnTo>
                  <a:pt x="5756" y="2729"/>
                </a:lnTo>
                <a:lnTo>
                  <a:pt x="5756" y="2729"/>
                </a:lnTo>
                <a:lnTo>
                  <a:pt x="5756" y="2729"/>
                </a:lnTo>
                <a:lnTo>
                  <a:pt x="5756" y="2729"/>
                </a:lnTo>
                <a:lnTo>
                  <a:pt x="5756" y="2729"/>
                </a:lnTo>
                <a:lnTo>
                  <a:pt x="5756" y="2729"/>
                </a:lnTo>
                <a:lnTo>
                  <a:pt x="5756" y="2728"/>
                </a:lnTo>
                <a:lnTo>
                  <a:pt x="5756" y="2729"/>
                </a:lnTo>
                <a:cubicBezTo>
                  <a:pt x="5754" y="2731"/>
                  <a:pt x="5754" y="2734"/>
                  <a:pt x="5755" y="2736"/>
                </a:cubicBezTo>
                <a:cubicBezTo>
                  <a:pt x="5756" y="2738"/>
                  <a:pt x="5756" y="2738"/>
                  <a:pt x="5760" y="2741"/>
                </a:cubicBezTo>
                <a:cubicBezTo>
                  <a:pt x="5763" y="2745"/>
                  <a:pt x="5767" y="2749"/>
                  <a:pt x="5770" y="2752"/>
                </a:cubicBezTo>
                <a:lnTo>
                  <a:pt x="5768" y="2764"/>
                </a:lnTo>
                <a:lnTo>
                  <a:pt x="5768" y="2764"/>
                </a:lnTo>
                <a:cubicBezTo>
                  <a:pt x="5758" y="2757"/>
                  <a:pt x="5747" y="2744"/>
                  <a:pt x="5741" y="2733"/>
                </a:cubicBezTo>
                <a:cubicBezTo>
                  <a:pt x="5743" y="2727"/>
                  <a:pt x="5746" y="2718"/>
                  <a:pt x="5751" y="2714"/>
                </a:cubicBezTo>
                <a:cubicBezTo>
                  <a:pt x="5754" y="2711"/>
                  <a:pt x="5757" y="2708"/>
                  <a:pt x="5760" y="2705"/>
                </a:cubicBezTo>
                <a:cubicBezTo>
                  <a:pt x="5761" y="2710"/>
                  <a:pt x="5762" y="2715"/>
                  <a:pt x="5762" y="2720"/>
                </a:cubicBezTo>
                <a:lnTo>
                  <a:pt x="5762" y="2720"/>
                </a:lnTo>
                <a:lnTo>
                  <a:pt x="5762" y="2721"/>
                </a:lnTo>
                <a:lnTo>
                  <a:pt x="5762" y="2721"/>
                </a:lnTo>
                <a:lnTo>
                  <a:pt x="5762" y="2721"/>
                </a:lnTo>
                <a:lnTo>
                  <a:pt x="5762" y="2721"/>
                </a:lnTo>
                <a:lnTo>
                  <a:pt x="5762" y="2722"/>
                </a:lnTo>
                <a:lnTo>
                  <a:pt x="5761" y="2722"/>
                </a:lnTo>
                <a:lnTo>
                  <a:pt x="5761" y="2722"/>
                </a:lnTo>
                <a:lnTo>
                  <a:pt x="5761" y="2722"/>
                </a:lnTo>
                <a:lnTo>
                  <a:pt x="5761" y="2723"/>
                </a:lnTo>
                <a:lnTo>
                  <a:pt x="5761" y="2723"/>
                </a:lnTo>
                <a:lnTo>
                  <a:pt x="5761" y="2723"/>
                </a:lnTo>
                <a:lnTo>
                  <a:pt x="5761" y="2723"/>
                </a:lnTo>
                <a:lnTo>
                  <a:pt x="5761" y="2724"/>
                </a:lnTo>
                <a:lnTo>
                  <a:pt x="5761" y="2724"/>
                </a:lnTo>
                <a:lnTo>
                  <a:pt x="5761" y="2724"/>
                </a:lnTo>
                <a:lnTo>
                  <a:pt x="5761" y="2724"/>
                </a:lnTo>
                <a:lnTo>
                  <a:pt x="5760" y="2726"/>
                </a:lnTo>
                <a:lnTo>
                  <a:pt x="5760" y="2726"/>
                </a:lnTo>
                <a:lnTo>
                  <a:pt x="5760" y="2726"/>
                </a:lnTo>
                <a:lnTo>
                  <a:pt x="5760" y="2727"/>
                </a:lnTo>
                <a:lnTo>
                  <a:pt x="5760" y="2727"/>
                </a:lnTo>
                <a:lnTo>
                  <a:pt x="5760" y="2727"/>
                </a:lnTo>
                <a:lnTo>
                  <a:pt x="5760" y="2727"/>
                </a:lnTo>
                <a:lnTo>
                  <a:pt x="5759" y="2729"/>
                </a:lnTo>
                <a:lnTo>
                  <a:pt x="5759" y="2729"/>
                </a:lnTo>
                <a:lnTo>
                  <a:pt x="5759" y="2729"/>
                </a:lnTo>
                <a:lnTo>
                  <a:pt x="5759" y="2729"/>
                </a:lnTo>
                <a:lnTo>
                  <a:pt x="5759" y="2729"/>
                </a:lnTo>
                <a:lnTo>
                  <a:pt x="5759" y="2730"/>
                </a:lnTo>
                <a:lnTo>
                  <a:pt x="5759" y="2730"/>
                </a:lnTo>
                <a:lnTo>
                  <a:pt x="5759" y="2730"/>
                </a:lnTo>
                <a:lnTo>
                  <a:pt x="5759" y="2730"/>
                </a:lnTo>
                <a:lnTo>
                  <a:pt x="5759" y="2731"/>
                </a:lnTo>
                <a:lnTo>
                  <a:pt x="5759" y="2731"/>
                </a:lnTo>
                <a:lnTo>
                  <a:pt x="5759" y="2731"/>
                </a:lnTo>
                <a:lnTo>
                  <a:pt x="5759" y="2731"/>
                </a:lnTo>
                <a:lnTo>
                  <a:pt x="5759" y="2731"/>
                </a:lnTo>
                <a:lnTo>
                  <a:pt x="5759" y="2731"/>
                </a:lnTo>
                <a:lnTo>
                  <a:pt x="5759" y="2732"/>
                </a:lnTo>
                <a:lnTo>
                  <a:pt x="5759" y="2732"/>
                </a:lnTo>
                <a:lnTo>
                  <a:pt x="5759" y="2732"/>
                </a:lnTo>
                <a:lnTo>
                  <a:pt x="5759" y="2732"/>
                </a:lnTo>
                <a:lnTo>
                  <a:pt x="5759" y="2732"/>
                </a:lnTo>
                <a:lnTo>
                  <a:pt x="5759" y="2732"/>
                </a:lnTo>
                <a:lnTo>
                  <a:pt x="5759" y="2733"/>
                </a:lnTo>
                <a:lnTo>
                  <a:pt x="5759" y="2733"/>
                </a:lnTo>
                <a:lnTo>
                  <a:pt x="5759" y="2733"/>
                </a:lnTo>
                <a:lnTo>
                  <a:pt x="5759" y="2733"/>
                </a:lnTo>
                <a:lnTo>
                  <a:pt x="5759" y="2733"/>
                </a:lnTo>
                <a:lnTo>
                  <a:pt x="5759" y="2733"/>
                </a:lnTo>
                <a:lnTo>
                  <a:pt x="5759" y="2734"/>
                </a:lnTo>
                <a:lnTo>
                  <a:pt x="5759" y="2734"/>
                </a:lnTo>
                <a:lnTo>
                  <a:pt x="5759" y="2734"/>
                </a:lnTo>
                <a:lnTo>
                  <a:pt x="5759" y="2734"/>
                </a:lnTo>
                <a:lnTo>
                  <a:pt x="5759" y="2735"/>
                </a:lnTo>
                <a:lnTo>
                  <a:pt x="5759" y="2735"/>
                </a:lnTo>
                <a:cubicBezTo>
                  <a:pt x="5759" y="2737"/>
                  <a:pt x="5759" y="2738"/>
                  <a:pt x="5759" y="2739"/>
                </a:cubicBezTo>
                <a:close/>
                <a:moveTo>
                  <a:pt x="7543" y="3325"/>
                </a:moveTo>
                <a:lnTo>
                  <a:pt x="7543" y="3325"/>
                </a:lnTo>
                <a:cubicBezTo>
                  <a:pt x="7541" y="3312"/>
                  <a:pt x="7539" y="3298"/>
                  <a:pt x="7538" y="3285"/>
                </a:cubicBezTo>
                <a:cubicBezTo>
                  <a:pt x="7539" y="3288"/>
                  <a:pt x="7540" y="3294"/>
                  <a:pt x="7541" y="3298"/>
                </a:cubicBezTo>
                <a:cubicBezTo>
                  <a:pt x="7542" y="3303"/>
                  <a:pt x="7542" y="3303"/>
                  <a:pt x="7542" y="3303"/>
                </a:cubicBezTo>
                <a:cubicBezTo>
                  <a:pt x="7542" y="3303"/>
                  <a:pt x="7542" y="3303"/>
                  <a:pt x="7542" y="3303"/>
                </a:cubicBezTo>
                <a:lnTo>
                  <a:pt x="7542" y="3303"/>
                </a:lnTo>
                <a:cubicBezTo>
                  <a:pt x="7544" y="3310"/>
                  <a:pt x="7551" y="3341"/>
                  <a:pt x="7558" y="3403"/>
                </a:cubicBezTo>
                <a:cubicBezTo>
                  <a:pt x="7556" y="3379"/>
                  <a:pt x="7554" y="3356"/>
                  <a:pt x="7552" y="3335"/>
                </a:cubicBezTo>
                <a:lnTo>
                  <a:pt x="7551" y="3330"/>
                </a:lnTo>
                <a:cubicBezTo>
                  <a:pt x="7543" y="3288"/>
                  <a:pt x="7537" y="3245"/>
                  <a:pt x="7529" y="3203"/>
                </a:cubicBezTo>
                <a:cubicBezTo>
                  <a:pt x="7530" y="3207"/>
                  <a:pt x="7530" y="3212"/>
                  <a:pt x="7530" y="3216"/>
                </a:cubicBezTo>
                <a:cubicBezTo>
                  <a:pt x="7530" y="3214"/>
                  <a:pt x="7472" y="2924"/>
                  <a:pt x="7472" y="2914"/>
                </a:cubicBezTo>
                <a:cubicBezTo>
                  <a:pt x="7477" y="2934"/>
                  <a:pt x="7483" y="2953"/>
                  <a:pt x="7488" y="2973"/>
                </a:cubicBezTo>
                <a:cubicBezTo>
                  <a:pt x="7451" y="2826"/>
                  <a:pt x="7402" y="2648"/>
                  <a:pt x="7358" y="2513"/>
                </a:cubicBezTo>
                <a:lnTo>
                  <a:pt x="7357" y="2510"/>
                </a:lnTo>
                <a:cubicBezTo>
                  <a:pt x="7314" y="2391"/>
                  <a:pt x="7314" y="2391"/>
                  <a:pt x="7206" y="2150"/>
                </a:cubicBezTo>
                <a:cubicBezTo>
                  <a:pt x="7112" y="1972"/>
                  <a:pt x="7062" y="1878"/>
                  <a:pt x="7008" y="1790"/>
                </a:cubicBezTo>
                <a:lnTo>
                  <a:pt x="7008" y="1789"/>
                </a:lnTo>
                <a:lnTo>
                  <a:pt x="7008" y="1789"/>
                </a:lnTo>
                <a:lnTo>
                  <a:pt x="6998" y="1774"/>
                </a:lnTo>
                <a:lnTo>
                  <a:pt x="6998" y="1773"/>
                </a:lnTo>
                <a:lnTo>
                  <a:pt x="6996" y="1771"/>
                </a:lnTo>
                <a:lnTo>
                  <a:pt x="6995" y="1768"/>
                </a:lnTo>
                <a:lnTo>
                  <a:pt x="6993" y="1766"/>
                </a:lnTo>
                <a:lnTo>
                  <a:pt x="6993" y="1765"/>
                </a:lnTo>
                <a:lnTo>
                  <a:pt x="6991" y="1762"/>
                </a:lnTo>
                <a:lnTo>
                  <a:pt x="6989" y="1759"/>
                </a:lnTo>
                <a:lnTo>
                  <a:pt x="6989" y="1759"/>
                </a:lnTo>
                <a:lnTo>
                  <a:pt x="6987" y="1756"/>
                </a:lnTo>
                <a:lnTo>
                  <a:pt x="6987" y="1755"/>
                </a:lnTo>
                <a:cubicBezTo>
                  <a:pt x="6955" y="1705"/>
                  <a:pt x="6920" y="1654"/>
                  <a:pt x="6872" y="1587"/>
                </a:cubicBezTo>
                <a:lnTo>
                  <a:pt x="6869" y="1583"/>
                </a:lnTo>
                <a:lnTo>
                  <a:pt x="6860" y="1570"/>
                </a:lnTo>
                <a:cubicBezTo>
                  <a:pt x="6788" y="1470"/>
                  <a:pt x="6710" y="1374"/>
                  <a:pt x="6626" y="1283"/>
                </a:cubicBezTo>
                <a:cubicBezTo>
                  <a:pt x="6611" y="1265"/>
                  <a:pt x="6596" y="1247"/>
                  <a:pt x="6581" y="1230"/>
                </a:cubicBezTo>
                <a:cubicBezTo>
                  <a:pt x="6572" y="1219"/>
                  <a:pt x="6562" y="1208"/>
                  <a:pt x="6552" y="1197"/>
                </a:cubicBezTo>
                <a:lnTo>
                  <a:pt x="6494" y="1137"/>
                </a:lnTo>
                <a:cubicBezTo>
                  <a:pt x="6316" y="968"/>
                  <a:pt x="6148" y="809"/>
                  <a:pt x="5866" y="621"/>
                </a:cubicBezTo>
                <a:cubicBezTo>
                  <a:pt x="5627" y="475"/>
                  <a:pt x="5596" y="456"/>
                  <a:pt x="5385" y="354"/>
                </a:cubicBezTo>
                <a:cubicBezTo>
                  <a:pt x="5169" y="260"/>
                  <a:pt x="5157" y="254"/>
                  <a:pt x="5014" y="205"/>
                </a:cubicBezTo>
                <a:cubicBezTo>
                  <a:pt x="4825" y="144"/>
                  <a:pt x="4821" y="143"/>
                  <a:pt x="4715" y="116"/>
                </a:cubicBezTo>
                <a:cubicBezTo>
                  <a:pt x="4547" y="77"/>
                  <a:pt x="4547" y="77"/>
                  <a:pt x="4460" y="61"/>
                </a:cubicBezTo>
                <a:lnTo>
                  <a:pt x="4444" y="59"/>
                </a:lnTo>
                <a:cubicBezTo>
                  <a:pt x="4440" y="59"/>
                  <a:pt x="4435" y="58"/>
                  <a:pt x="4432" y="58"/>
                </a:cubicBezTo>
                <a:cubicBezTo>
                  <a:pt x="4445" y="65"/>
                  <a:pt x="4449" y="67"/>
                  <a:pt x="4540" y="83"/>
                </a:cubicBezTo>
                <a:cubicBezTo>
                  <a:pt x="4548" y="85"/>
                  <a:pt x="4558" y="88"/>
                  <a:pt x="4564" y="93"/>
                </a:cubicBezTo>
                <a:lnTo>
                  <a:pt x="4564" y="93"/>
                </a:lnTo>
                <a:cubicBezTo>
                  <a:pt x="4565" y="93"/>
                  <a:pt x="4565" y="93"/>
                  <a:pt x="4565" y="93"/>
                </a:cubicBezTo>
                <a:cubicBezTo>
                  <a:pt x="4572" y="95"/>
                  <a:pt x="4582" y="97"/>
                  <a:pt x="4589" y="98"/>
                </a:cubicBezTo>
                <a:cubicBezTo>
                  <a:pt x="4582" y="98"/>
                  <a:pt x="4572" y="97"/>
                  <a:pt x="4565" y="97"/>
                </a:cubicBezTo>
                <a:cubicBezTo>
                  <a:pt x="4571" y="100"/>
                  <a:pt x="4571" y="100"/>
                  <a:pt x="4633" y="115"/>
                </a:cubicBezTo>
                <a:cubicBezTo>
                  <a:pt x="4624" y="114"/>
                  <a:pt x="4614" y="113"/>
                  <a:pt x="4606" y="112"/>
                </a:cubicBezTo>
                <a:cubicBezTo>
                  <a:pt x="4619" y="126"/>
                  <a:pt x="4637" y="130"/>
                  <a:pt x="4649" y="131"/>
                </a:cubicBezTo>
                <a:cubicBezTo>
                  <a:pt x="4654" y="133"/>
                  <a:pt x="4654" y="133"/>
                  <a:pt x="4654" y="133"/>
                </a:cubicBezTo>
                <a:cubicBezTo>
                  <a:pt x="4654" y="133"/>
                  <a:pt x="4654" y="133"/>
                  <a:pt x="4654" y="133"/>
                </a:cubicBezTo>
                <a:cubicBezTo>
                  <a:pt x="4654" y="133"/>
                  <a:pt x="4654" y="133"/>
                  <a:pt x="4655" y="133"/>
                </a:cubicBezTo>
                <a:cubicBezTo>
                  <a:pt x="4655" y="133"/>
                  <a:pt x="4655" y="133"/>
                  <a:pt x="4655" y="133"/>
                </a:cubicBezTo>
                <a:cubicBezTo>
                  <a:pt x="4655" y="133"/>
                  <a:pt x="4655" y="133"/>
                  <a:pt x="4655" y="133"/>
                </a:cubicBezTo>
                <a:cubicBezTo>
                  <a:pt x="4655" y="133"/>
                  <a:pt x="4655" y="133"/>
                  <a:pt x="4655" y="133"/>
                </a:cubicBezTo>
                <a:lnTo>
                  <a:pt x="4655" y="133"/>
                </a:lnTo>
                <a:cubicBezTo>
                  <a:pt x="4686" y="145"/>
                  <a:pt x="4719" y="143"/>
                  <a:pt x="4750" y="153"/>
                </a:cubicBezTo>
                <a:cubicBezTo>
                  <a:pt x="4752" y="154"/>
                  <a:pt x="4752" y="154"/>
                  <a:pt x="4752" y="154"/>
                </a:cubicBezTo>
                <a:cubicBezTo>
                  <a:pt x="4756" y="155"/>
                  <a:pt x="4761" y="156"/>
                  <a:pt x="4765" y="157"/>
                </a:cubicBezTo>
                <a:cubicBezTo>
                  <a:pt x="4772" y="159"/>
                  <a:pt x="4772" y="159"/>
                  <a:pt x="4772" y="159"/>
                </a:cubicBezTo>
                <a:cubicBezTo>
                  <a:pt x="4792" y="178"/>
                  <a:pt x="4792" y="178"/>
                  <a:pt x="4860" y="197"/>
                </a:cubicBezTo>
                <a:cubicBezTo>
                  <a:pt x="4854" y="204"/>
                  <a:pt x="4854" y="204"/>
                  <a:pt x="4854" y="204"/>
                </a:cubicBezTo>
                <a:cubicBezTo>
                  <a:pt x="4820" y="202"/>
                  <a:pt x="4787" y="193"/>
                  <a:pt x="4754" y="189"/>
                </a:cubicBezTo>
                <a:cubicBezTo>
                  <a:pt x="4754" y="193"/>
                  <a:pt x="4755" y="198"/>
                  <a:pt x="4756" y="201"/>
                </a:cubicBezTo>
                <a:cubicBezTo>
                  <a:pt x="4753" y="203"/>
                  <a:pt x="4748" y="204"/>
                  <a:pt x="4745" y="206"/>
                </a:cubicBezTo>
                <a:cubicBezTo>
                  <a:pt x="4821" y="232"/>
                  <a:pt x="4821" y="232"/>
                  <a:pt x="4823" y="241"/>
                </a:cubicBezTo>
                <a:cubicBezTo>
                  <a:pt x="4826" y="243"/>
                  <a:pt x="4830" y="245"/>
                  <a:pt x="4834" y="247"/>
                </a:cubicBezTo>
                <a:cubicBezTo>
                  <a:pt x="4826" y="247"/>
                  <a:pt x="4815" y="246"/>
                  <a:pt x="4808" y="244"/>
                </a:cubicBezTo>
                <a:cubicBezTo>
                  <a:pt x="4811" y="262"/>
                  <a:pt x="4815" y="265"/>
                  <a:pt x="4829" y="270"/>
                </a:cubicBezTo>
                <a:cubicBezTo>
                  <a:pt x="4830" y="271"/>
                  <a:pt x="4830" y="271"/>
                  <a:pt x="4830" y="271"/>
                </a:cubicBezTo>
                <a:cubicBezTo>
                  <a:pt x="4826" y="270"/>
                  <a:pt x="4821" y="269"/>
                  <a:pt x="4818" y="269"/>
                </a:cubicBezTo>
                <a:lnTo>
                  <a:pt x="4807" y="269"/>
                </a:lnTo>
                <a:cubicBezTo>
                  <a:pt x="4810" y="270"/>
                  <a:pt x="4815" y="272"/>
                  <a:pt x="4818" y="273"/>
                </a:cubicBezTo>
                <a:cubicBezTo>
                  <a:pt x="4815" y="274"/>
                  <a:pt x="4811" y="276"/>
                  <a:pt x="4808" y="277"/>
                </a:cubicBezTo>
                <a:cubicBezTo>
                  <a:pt x="4889" y="317"/>
                  <a:pt x="4889" y="317"/>
                  <a:pt x="4904" y="333"/>
                </a:cubicBezTo>
                <a:cubicBezTo>
                  <a:pt x="4866" y="310"/>
                  <a:pt x="4724" y="254"/>
                  <a:pt x="4723" y="254"/>
                </a:cubicBezTo>
                <a:cubicBezTo>
                  <a:pt x="4715" y="251"/>
                  <a:pt x="4702" y="248"/>
                  <a:pt x="4700" y="248"/>
                </a:cubicBezTo>
                <a:cubicBezTo>
                  <a:pt x="4688" y="246"/>
                  <a:pt x="4682" y="246"/>
                  <a:pt x="4674" y="246"/>
                </a:cubicBezTo>
                <a:cubicBezTo>
                  <a:pt x="4648" y="245"/>
                  <a:pt x="4648" y="245"/>
                  <a:pt x="4639" y="246"/>
                </a:cubicBezTo>
                <a:cubicBezTo>
                  <a:pt x="4641" y="252"/>
                  <a:pt x="4646" y="260"/>
                  <a:pt x="4650" y="264"/>
                </a:cubicBezTo>
                <a:cubicBezTo>
                  <a:pt x="4603" y="264"/>
                  <a:pt x="4586" y="264"/>
                  <a:pt x="4582" y="268"/>
                </a:cubicBezTo>
                <a:cubicBezTo>
                  <a:pt x="4608" y="278"/>
                  <a:pt x="4695" y="322"/>
                  <a:pt x="4695" y="322"/>
                </a:cubicBezTo>
                <a:cubicBezTo>
                  <a:pt x="4677" y="323"/>
                  <a:pt x="4638" y="315"/>
                  <a:pt x="4625" y="311"/>
                </a:cubicBezTo>
                <a:cubicBezTo>
                  <a:pt x="4634" y="317"/>
                  <a:pt x="4645" y="320"/>
                  <a:pt x="4654" y="328"/>
                </a:cubicBezTo>
                <a:cubicBezTo>
                  <a:pt x="4657" y="327"/>
                  <a:pt x="4657" y="327"/>
                  <a:pt x="4657" y="327"/>
                </a:cubicBezTo>
                <a:cubicBezTo>
                  <a:pt x="4683" y="332"/>
                  <a:pt x="4702" y="351"/>
                  <a:pt x="4726" y="362"/>
                </a:cubicBezTo>
                <a:lnTo>
                  <a:pt x="4733" y="366"/>
                </a:lnTo>
                <a:lnTo>
                  <a:pt x="4733" y="366"/>
                </a:lnTo>
                <a:lnTo>
                  <a:pt x="4733" y="366"/>
                </a:lnTo>
                <a:cubicBezTo>
                  <a:pt x="4729" y="366"/>
                  <a:pt x="4724" y="365"/>
                  <a:pt x="4721" y="364"/>
                </a:cubicBezTo>
                <a:cubicBezTo>
                  <a:pt x="4719" y="367"/>
                  <a:pt x="4718" y="371"/>
                  <a:pt x="4716" y="374"/>
                </a:cubicBezTo>
                <a:cubicBezTo>
                  <a:pt x="4757" y="411"/>
                  <a:pt x="4785" y="417"/>
                  <a:pt x="4806" y="421"/>
                </a:cubicBezTo>
                <a:cubicBezTo>
                  <a:pt x="4814" y="421"/>
                  <a:pt x="4814" y="421"/>
                  <a:pt x="4814" y="421"/>
                </a:cubicBezTo>
                <a:cubicBezTo>
                  <a:pt x="4817" y="423"/>
                  <a:pt x="4822" y="425"/>
                  <a:pt x="4825" y="427"/>
                </a:cubicBezTo>
                <a:cubicBezTo>
                  <a:pt x="4822" y="426"/>
                  <a:pt x="4817" y="426"/>
                  <a:pt x="4814" y="425"/>
                </a:cubicBezTo>
                <a:cubicBezTo>
                  <a:pt x="4812" y="454"/>
                  <a:pt x="4811" y="455"/>
                  <a:pt x="4802" y="465"/>
                </a:cubicBezTo>
                <a:cubicBezTo>
                  <a:pt x="4810" y="475"/>
                  <a:pt x="4860" y="492"/>
                  <a:pt x="4913" y="508"/>
                </a:cubicBezTo>
                <a:cubicBezTo>
                  <a:pt x="4907" y="508"/>
                  <a:pt x="4899" y="508"/>
                  <a:pt x="4884" y="507"/>
                </a:cubicBezTo>
                <a:cubicBezTo>
                  <a:pt x="4883" y="507"/>
                  <a:pt x="4883" y="507"/>
                  <a:pt x="4883" y="507"/>
                </a:cubicBezTo>
                <a:cubicBezTo>
                  <a:pt x="4877" y="508"/>
                  <a:pt x="4868" y="512"/>
                  <a:pt x="4863" y="516"/>
                </a:cubicBezTo>
                <a:cubicBezTo>
                  <a:pt x="4869" y="520"/>
                  <a:pt x="4877" y="526"/>
                  <a:pt x="4883" y="529"/>
                </a:cubicBezTo>
                <a:cubicBezTo>
                  <a:pt x="4877" y="531"/>
                  <a:pt x="4868" y="532"/>
                  <a:pt x="4862" y="530"/>
                </a:cubicBezTo>
                <a:cubicBezTo>
                  <a:pt x="4868" y="542"/>
                  <a:pt x="4868" y="542"/>
                  <a:pt x="4888" y="549"/>
                </a:cubicBezTo>
                <a:cubicBezTo>
                  <a:pt x="4895" y="549"/>
                  <a:pt x="4895" y="549"/>
                  <a:pt x="4895" y="549"/>
                </a:cubicBezTo>
                <a:cubicBezTo>
                  <a:pt x="4895" y="549"/>
                  <a:pt x="4895" y="549"/>
                  <a:pt x="4895" y="549"/>
                </a:cubicBezTo>
                <a:cubicBezTo>
                  <a:pt x="4924" y="545"/>
                  <a:pt x="4930" y="548"/>
                  <a:pt x="4942" y="553"/>
                </a:cubicBezTo>
                <a:cubicBezTo>
                  <a:pt x="4929" y="558"/>
                  <a:pt x="4914" y="558"/>
                  <a:pt x="4902" y="567"/>
                </a:cubicBezTo>
                <a:cubicBezTo>
                  <a:pt x="4815" y="524"/>
                  <a:pt x="4794" y="517"/>
                  <a:pt x="4793" y="516"/>
                </a:cubicBezTo>
                <a:lnTo>
                  <a:pt x="4793" y="516"/>
                </a:lnTo>
                <a:lnTo>
                  <a:pt x="4793" y="516"/>
                </a:lnTo>
                <a:cubicBezTo>
                  <a:pt x="4845" y="542"/>
                  <a:pt x="4845" y="542"/>
                  <a:pt x="4846" y="543"/>
                </a:cubicBezTo>
                <a:cubicBezTo>
                  <a:pt x="4844" y="551"/>
                  <a:pt x="4844" y="551"/>
                  <a:pt x="4844" y="551"/>
                </a:cubicBezTo>
                <a:cubicBezTo>
                  <a:pt x="4849" y="557"/>
                  <a:pt x="4855" y="562"/>
                  <a:pt x="4861" y="566"/>
                </a:cubicBezTo>
                <a:cubicBezTo>
                  <a:pt x="4818" y="548"/>
                  <a:pt x="4779" y="539"/>
                  <a:pt x="4755" y="545"/>
                </a:cubicBezTo>
                <a:cubicBezTo>
                  <a:pt x="4757" y="552"/>
                  <a:pt x="4762" y="559"/>
                  <a:pt x="4767" y="563"/>
                </a:cubicBezTo>
                <a:cubicBezTo>
                  <a:pt x="4978" y="692"/>
                  <a:pt x="4978" y="692"/>
                  <a:pt x="4986" y="700"/>
                </a:cubicBezTo>
                <a:cubicBezTo>
                  <a:pt x="4927" y="714"/>
                  <a:pt x="4869" y="687"/>
                  <a:pt x="4810" y="690"/>
                </a:cubicBezTo>
                <a:cubicBezTo>
                  <a:pt x="4808" y="693"/>
                  <a:pt x="4806" y="697"/>
                  <a:pt x="4804" y="700"/>
                </a:cubicBezTo>
                <a:cubicBezTo>
                  <a:pt x="4848" y="734"/>
                  <a:pt x="4848" y="734"/>
                  <a:pt x="4855" y="745"/>
                </a:cubicBezTo>
                <a:cubicBezTo>
                  <a:pt x="4853" y="748"/>
                  <a:pt x="4849" y="751"/>
                  <a:pt x="4847" y="754"/>
                </a:cubicBezTo>
                <a:cubicBezTo>
                  <a:pt x="4836" y="751"/>
                  <a:pt x="4826" y="746"/>
                  <a:pt x="4815" y="744"/>
                </a:cubicBezTo>
                <a:cubicBezTo>
                  <a:pt x="4809" y="773"/>
                  <a:pt x="4753" y="789"/>
                  <a:pt x="4753" y="789"/>
                </a:cubicBezTo>
                <a:cubicBezTo>
                  <a:pt x="4750" y="792"/>
                  <a:pt x="4747" y="794"/>
                  <a:pt x="4745" y="797"/>
                </a:cubicBezTo>
                <a:cubicBezTo>
                  <a:pt x="4742" y="796"/>
                  <a:pt x="4737" y="795"/>
                  <a:pt x="4734" y="794"/>
                </a:cubicBezTo>
                <a:cubicBezTo>
                  <a:pt x="4729" y="797"/>
                  <a:pt x="4720" y="800"/>
                  <a:pt x="4713" y="800"/>
                </a:cubicBezTo>
                <a:cubicBezTo>
                  <a:pt x="4705" y="822"/>
                  <a:pt x="4705" y="822"/>
                  <a:pt x="4696" y="831"/>
                </a:cubicBezTo>
                <a:cubicBezTo>
                  <a:pt x="4698" y="837"/>
                  <a:pt x="4698" y="847"/>
                  <a:pt x="4695" y="853"/>
                </a:cubicBezTo>
                <a:lnTo>
                  <a:pt x="4694" y="860"/>
                </a:lnTo>
                <a:cubicBezTo>
                  <a:pt x="4699" y="868"/>
                  <a:pt x="4705" y="877"/>
                  <a:pt x="4710" y="884"/>
                </a:cubicBezTo>
                <a:cubicBezTo>
                  <a:pt x="4677" y="901"/>
                  <a:pt x="4663" y="890"/>
                  <a:pt x="4629" y="863"/>
                </a:cubicBezTo>
                <a:cubicBezTo>
                  <a:pt x="4630" y="854"/>
                  <a:pt x="4631" y="842"/>
                  <a:pt x="4631" y="834"/>
                </a:cubicBezTo>
                <a:cubicBezTo>
                  <a:pt x="4603" y="825"/>
                  <a:pt x="4575" y="820"/>
                  <a:pt x="4547" y="811"/>
                </a:cubicBezTo>
                <a:cubicBezTo>
                  <a:pt x="4565" y="840"/>
                  <a:pt x="4603" y="848"/>
                  <a:pt x="4617" y="881"/>
                </a:cubicBezTo>
                <a:cubicBezTo>
                  <a:pt x="4643" y="885"/>
                  <a:pt x="4658" y="910"/>
                  <a:pt x="4682" y="918"/>
                </a:cubicBezTo>
                <a:cubicBezTo>
                  <a:pt x="4673" y="919"/>
                  <a:pt x="4661" y="917"/>
                  <a:pt x="4653" y="914"/>
                </a:cubicBezTo>
                <a:cubicBezTo>
                  <a:pt x="4651" y="917"/>
                  <a:pt x="4649" y="923"/>
                  <a:pt x="4648" y="926"/>
                </a:cubicBezTo>
                <a:cubicBezTo>
                  <a:pt x="4623" y="919"/>
                  <a:pt x="4623" y="919"/>
                  <a:pt x="4608" y="913"/>
                </a:cubicBezTo>
                <a:cubicBezTo>
                  <a:pt x="4603" y="921"/>
                  <a:pt x="4603" y="921"/>
                  <a:pt x="4603" y="921"/>
                </a:cubicBezTo>
                <a:cubicBezTo>
                  <a:pt x="4599" y="928"/>
                  <a:pt x="4595" y="939"/>
                  <a:pt x="4596" y="947"/>
                </a:cubicBezTo>
                <a:cubicBezTo>
                  <a:pt x="4589" y="953"/>
                  <a:pt x="4581" y="960"/>
                  <a:pt x="4575" y="966"/>
                </a:cubicBezTo>
                <a:cubicBezTo>
                  <a:pt x="4581" y="973"/>
                  <a:pt x="4590" y="981"/>
                  <a:pt x="4597" y="987"/>
                </a:cubicBezTo>
                <a:cubicBezTo>
                  <a:pt x="4603" y="992"/>
                  <a:pt x="4603" y="992"/>
                  <a:pt x="4603" y="992"/>
                </a:cubicBezTo>
                <a:cubicBezTo>
                  <a:pt x="4603" y="992"/>
                  <a:pt x="4603" y="992"/>
                  <a:pt x="4603" y="992"/>
                </a:cubicBezTo>
                <a:cubicBezTo>
                  <a:pt x="4603" y="992"/>
                  <a:pt x="4603" y="992"/>
                  <a:pt x="4603" y="992"/>
                </a:cubicBezTo>
                <a:lnTo>
                  <a:pt x="4602" y="992"/>
                </a:lnTo>
                <a:cubicBezTo>
                  <a:pt x="4602" y="992"/>
                  <a:pt x="4602" y="992"/>
                  <a:pt x="4602" y="992"/>
                </a:cubicBezTo>
                <a:cubicBezTo>
                  <a:pt x="4602" y="992"/>
                  <a:pt x="4601" y="992"/>
                  <a:pt x="4601" y="992"/>
                </a:cubicBezTo>
                <a:cubicBezTo>
                  <a:pt x="4601" y="992"/>
                  <a:pt x="4601" y="992"/>
                  <a:pt x="4601" y="992"/>
                </a:cubicBezTo>
                <a:cubicBezTo>
                  <a:pt x="4601" y="992"/>
                  <a:pt x="4600" y="992"/>
                  <a:pt x="4600" y="992"/>
                </a:cubicBezTo>
                <a:cubicBezTo>
                  <a:pt x="4599" y="996"/>
                  <a:pt x="4596" y="1001"/>
                  <a:pt x="4595" y="1005"/>
                </a:cubicBezTo>
                <a:cubicBezTo>
                  <a:pt x="4579" y="1006"/>
                  <a:pt x="4575" y="1006"/>
                  <a:pt x="4553" y="1003"/>
                </a:cubicBezTo>
                <a:cubicBezTo>
                  <a:pt x="4543" y="998"/>
                  <a:pt x="4543" y="998"/>
                  <a:pt x="4543" y="998"/>
                </a:cubicBezTo>
                <a:cubicBezTo>
                  <a:pt x="4538" y="997"/>
                  <a:pt x="4533" y="996"/>
                  <a:pt x="4529" y="995"/>
                </a:cubicBezTo>
                <a:cubicBezTo>
                  <a:pt x="4528" y="999"/>
                  <a:pt x="4527" y="1005"/>
                  <a:pt x="4526" y="1010"/>
                </a:cubicBezTo>
                <a:cubicBezTo>
                  <a:pt x="4532" y="1015"/>
                  <a:pt x="4542" y="1022"/>
                  <a:pt x="4549" y="1027"/>
                </a:cubicBezTo>
                <a:cubicBezTo>
                  <a:pt x="4553" y="1025"/>
                  <a:pt x="4558" y="1022"/>
                  <a:pt x="4561" y="1020"/>
                </a:cubicBezTo>
                <a:cubicBezTo>
                  <a:pt x="4567" y="1026"/>
                  <a:pt x="4575" y="1034"/>
                  <a:pt x="4581" y="1041"/>
                </a:cubicBezTo>
                <a:cubicBezTo>
                  <a:pt x="4577" y="1047"/>
                  <a:pt x="4577" y="1047"/>
                  <a:pt x="4577" y="1047"/>
                </a:cubicBezTo>
                <a:lnTo>
                  <a:pt x="4577" y="1047"/>
                </a:lnTo>
                <a:cubicBezTo>
                  <a:pt x="4577" y="1047"/>
                  <a:pt x="4577" y="1047"/>
                  <a:pt x="4577" y="1047"/>
                </a:cubicBezTo>
                <a:cubicBezTo>
                  <a:pt x="4577" y="1047"/>
                  <a:pt x="4577" y="1047"/>
                  <a:pt x="4577" y="1047"/>
                </a:cubicBezTo>
                <a:cubicBezTo>
                  <a:pt x="4548" y="1056"/>
                  <a:pt x="4524" y="1031"/>
                  <a:pt x="4497" y="1034"/>
                </a:cubicBezTo>
                <a:cubicBezTo>
                  <a:pt x="4460" y="995"/>
                  <a:pt x="4410" y="971"/>
                  <a:pt x="4374" y="932"/>
                </a:cubicBezTo>
                <a:cubicBezTo>
                  <a:pt x="4551" y="959"/>
                  <a:pt x="4558" y="938"/>
                  <a:pt x="4571" y="900"/>
                </a:cubicBezTo>
                <a:cubicBezTo>
                  <a:pt x="4498" y="825"/>
                  <a:pt x="4380" y="883"/>
                  <a:pt x="4305" y="812"/>
                </a:cubicBezTo>
                <a:cubicBezTo>
                  <a:pt x="4297" y="816"/>
                  <a:pt x="4282" y="822"/>
                  <a:pt x="4252" y="812"/>
                </a:cubicBezTo>
                <a:cubicBezTo>
                  <a:pt x="4249" y="805"/>
                  <a:pt x="4248" y="793"/>
                  <a:pt x="4249" y="785"/>
                </a:cubicBezTo>
                <a:cubicBezTo>
                  <a:pt x="4189" y="774"/>
                  <a:pt x="4189" y="774"/>
                  <a:pt x="4176" y="769"/>
                </a:cubicBezTo>
                <a:cubicBezTo>
                  <a:pt x="4176" y="777"/>
                  <a:pt x="4174" y="789"/>
                  <a:pt x="4173" y="797"/>
                </a:cubicBezTo>
                <a:cubicBezTo>
                  <a:pt x="4170" y="794"/>
                  <a:pt x="4166" y="790"/>
                  <a:pt x="4163" y="786"/>
                </a:cubicBezTo>
                <a:cubicBezTo>
                  <a:pt x="4157" y="792"/>
                  <a:pt x="4151" y="801"/>
                  <a:pt x="4148" y="809"/>
                </a:cubicBezTo>
                <a:cubicBezTo>
                  <a:pt x="4144" y="801"/>
                  <a:pt x="4143" y="790"/>
                  <a:pt x="4145" y="782"/>
                </a:cubicBezTo>
                <a:cubicBezTo>
                  <a:pt x="4128" y="785"/>
                  <a:pt x="4126" y="786"/>
                  <a:pt x="4094" y="800"/>
                </a:cubicBezTo>
                <a:cubicBezTo>
                  <a:pt x="4095" y="805"/>
                  <a:pt x="4096" y="810"/>
                  <a:pt x="4097" y="815"/>
                </a:cubicBezTo>
                <a:cubicBezTo>
                  <a:pt x="4094" y="812"/>
                  <a:pt x="4090" y="808"/>
                  <a:pt x="4086" y="806"/>
                </a:cubicBezTo>
                <a:cubicBezTo>
                  <a:pt x="4079" y="809"/>
                  <a:pt x="4068" y="813"/>
                  <a:pt x="4060" y="815"/>
                </a:cubicBezTo>
                <a:cubicBezTo>
                  <a:pt x="4060" y="819"/>
                  <a:pt x="4059" y="825"/>
                  <a:pt x="4059" y="830"/>
                </a:cubicBezTo>
                <a:cubicBezTo>
                  <a:pt x="4056" y="826"/>
                  <a:pt x="4053" y="822"/>
                  <a:pt x="4050" y="818"/>
                </a:cubicBezTo>
                <a:cubicBezTo>
                  <a:pt x="4044" y="823"/>
                  <a:pt x="4036" y="832"/>
                  <a:pt x="4033" y="840"/>
                </a:cubicBezTo>
                <a:cubicBezTo>
                  <a:pt x="4030" y="836"/>
                  <a:pt x="4027" y="831"/>
                  <a:pt x="4025" y="827"/>
                </a:cubicBezTo>
                <a:cubicBezTo>
                  <a:pt x="4021" y="828"/>
                  <a:pt x="4016" y="830"/>
                  <a:pt x="4011" y="831"/>
                </a:cubicBezTo>
                <a:cubicBezTo>
                  <a:pt x="4007" y="836"/>
                  <a:pt x="4007" y="836"/>
                  <a:pt x="4007" y="836"/>
                </a:cubicBezTo>
                <a:cubicBezTo>
                  <a:pt x="4003" y="843"/>
                  <a:pt x="3998" y="854"/>
                  <a:pt x="3997" y="862"/>
                </a:cubicBezTo>
                <a:cubicBezTo>
                  <a:pt x="3991" y="867"/>
                  <a:pt x="3984" y="877"/>
                  <a:pt x="3981" y="885"/>
                </a:cubicBezTo>
                <a:cubicBezTo>
                  <a:pt x="3977" y="886"/>
                  <a:pt x="3972" y="887"/>
                  <a:pt x="3968" y="888"/>
                </a:cubicBezTo>
                <a:cubicBezTo>
                  <a:pt x="3966" y="884"/>
                  <a:pt x="3964" y="879"/>
                  <a:pt x="3962" y="875"/>
                </a:cubicBezTo>
                <a:cubicBezTo>
                  <a:pt x="3959" y="878"/>
                  <a:pt x="3956" y="882"/>
                  <a:pt x="3953" y="885"/>
                </a:cubicBezTo>
                <a:cubicBezTo>
                  <a:pt x="3945" y="879"/>
                  <a:pt x="3945" y="879"/>
                  <a:pt x="3945" y="879"/>
                </a:cubicBezTo>
                <a:cubicBezTo>
                  <a:pt x="3927" y="903"/>
                  <a:pt x="3897" y="913"/>
                  <a:pt x="3876" y="933"/>
                </a:cubicBezTo>
                <a:cubicBezTo>
                  <a:pt x="3927" y="907"/>
                  <a:pt x="3927" y="907"/>
                  <a:pt x="3956" y="898"/>
                </a:cubicBezTo>
                <a:cubicBezTo>
                  <a:pt x="3959" y="902"/>
                  <a:pt x="3962" y="907"/>
                  <a:pt x="3964" y="911"/>
                </a:cubicBezTo>
                <a:cubicBezTo>
                  <a:pt x="3930" y="928"/>
                  <a:pt x="3919" y="968"/>
                  <a:pt x="3888" y="989"/>
                </a:cubicBezTo>
                <a:cubicBezTo>
                  <a:pt x="3887" y="993"/>
                  <a:pt x="3887" y="999"/>
                  <a:pt x="3886" y="1003"/>
                </a:cubicBezTo>
                <a:cubicBezTo>
                  <a:pt x="3882" y="1004"/>
                  <a:pt x="3876" y="1005"/>
                  <a:pt x="3872" y="1006"/>
                </a:cubicBezTo>
                <a:cubicBezTo>
                  <a:pt x="3864" y="1041"/>
                  <a:pt x="3851" y="1100"/>
                  <a:pt x="3681" y="1171"/>
                </a:cubicBezTo>
                <a:cubicBezTo>
                  <a:pt x="3598" y="1206"/>
                  <a:pt x="3648" y="1355"/>
                  <a:pt x="3649" y="1356"/>
                </a:cubicBezTo>
                <a:cubicBezTo>
                  <a:pt x="3649" y="1357"/>
                  <a:pt x="3696" y="1416"/>
                  <a:pt x="3755" y="1372"/>
                </a:cubicBezTo>
                <a:lnTo>
                  <a:pt x="3826" y="1318"/>
                </a:lnTo>
                <a:cubicBezTo>
                  <a:pt x="3877" y="1354"/>
                  <a:pt x="3867" y="1425"/>
                  <a:pt x="3910" y="1465"/>
                </a:cubicBezTo>
                <a:cubicBezTo>
                  <a:pt x="3906" y="1472"/>
                  <a:pt x="3903" y="1483"/>
                  <a:pt x="3903" y="1491"/>
                </a:cubicBezTo>
                <a:cubicBezTo>
                  <a:pt x="3909" y="1497"/>
                  <a:pt x="3914" y="1506"/>
                  <a:pt x="3916" y="1514"/>
                </a:cubicBezTo>
                <a:cubicBezTo>
                  <a:pt x="3928" y="1521"/>
                  <a:pt x="3943" y="1519"/>
                  <a:pt x="3956" y="1523"/>
                </a:cubicBezTo>
                <a:cubicBezTo>
                  <a:pt x="3959" y="1515"/>
                  <a:pt x="3961" y="1503"/>
                  <a:pt x="3960" y="1495"/>
                </a:cubicBezTo>
                <a:cubicBezTo>
                  <a:pt x="3968" y="1492"/>
                  <a:pt x="3978" y="1488"/>
                  <a:pt x="3986" y="1486"/>
                </a:cubicBezTo>
                <a:cubicBezTo>
                  <a:pt x="3999" y="1484"/>
                  <a:pt x="3999" y="1484"/>
                  <a:pt x="3999" y="1484"/>
                </a:cubicBezTo>
                <a:cubicBezTo>
                  <a:pt x="4070" y="1475"/>
                  <a:pt x="4025" y="1399"/>
                  <a:pt x="4039" y="1362"/>
                </a:cubicBezTo>
                <a:cubicBezTo>
                  <a:pt x="4051" y="1330"/>
                  <a:pt x="4110" y="1333"/>
                  <a:pt x="4101" y="1289"/>
                </a:cubicBezTo>
                <a:cubicBezTo>
                  <a:pt x="4042" y="1253"/>
                  <a:pt x="4042" y="1253"/>
                  <a:pt x="4062" y="1138"/>
                </a:cubicBezTo>
                <a:cubicBezTo>
                  <a:pt x="4062" y="1134"/>
                  <a:pt x="4067" y="1129"/>
                  <a:pt x="4069" y="1126"/>
                </a:cubicBezTo>
                <a:cubicBezTo>
                  <a:pt x="4081" y="1108"/>
                  <a:pt x="4106" y="1108"/>
                  <a:pt x="4117" y="1090"/>
                </a:cubicBezTo>
                <a:cubicBezTo>
                  <a:pt x="4135" y="1063"/>
                  <a:pt x="4106" y="1011"/>
                  <a:pt x="4149" y="1001"/>
                </a:cubicBezTo>
                <a:cubicBezTo>
                  <a:pt x="4153" y="1000"/>
                  <a:pt x="4159" y="1002"/>
                  <a:pt x="4163" y="1003"/>
                </a:cubicBezTo>
                <a:cubicBezTo>
                  <a:pt x="4175" y="1002"/>
                  <a:pt x="4175" y="1002"/>
                  <a:pt x="4175" y="1002"/>
                </a:cubicBezTo>
                <a:lnTo>
                  <a:pt x="4175" y="1002"/>
                </a:lnTo>
                <a:cubicBezTo>
                  <a:pt x="4210" y="1008"/>
                  <a:pt x="4210" y="1008"/>
                  <a:pt x="4216" y="1010"/>
                </a:cubicBezTo>
                <a:cubicBezTo>
                  <a:pt x="4220" y="1018"/>
                  <a:pt x="4226" y="1028"/>
                  <a:pt x="4230" y="1035"/>
                </a:cubicBezTo>
                <a:cubicBezTo>
                  <a:pt x="4188" y="1054"/>
                  <a:pt x="4197" y="1116"/>
                  <a:pt x="4149" y="1129"/>
                </a:cubicBezTo>
                <a:cubicBezTo>
                  <a:pt x="4149" y="1131"/>
                  <a:pt x="4161" y="1302"/>
                  <a:pt x="4249" y="1283"/>
                </a:cubicBezTo>
                <a:cubicBezTo>
                  <a:pt x="4257" y="1278"/>
                  <a:pt x="4257" y="1278"/>
                  <a:pt x="4257" y="1278"/>
                </a:cubicBezTo>
                <a:lnTo>
                  <a:pt x="4390" y="1231"/>
                </a:lnTo>
                <a:cubicBezTo>
                  <a:pt x="4411" y="1256"/>
                  <a:pt x="4411" y="1256"/>
                  <a:pt x="4439" y="1256"/>
                </a:cubicBezTo>
                <a:cubicBezTo>
                  <a:pt x="4393" y="1299"/>
                  <a:pt x="4393" y="1299"/>
                  <a:pt x="4330" y="1293"/>
                </a:cubicBezTo>
                <a:cubicBezTo>
                  <a:pt x="4329" y="1293"/>
                  <a:pt x="4329" y="1293"/>
                  <a:pt x="4329" y="1293"/>
                </a:cubicBezTo>
                <a:cubicBezTo>
                  <a:pt x="4329" y="1293"/>
                  <a:pt x="4329" y="1293"/>
                  <a:pt x="4329" y="1293"/>
                </a:cubicBezTo>
                <a:lnTo>
                  <a:pt x="4329" y="1293"/>
                </a:lnTo>
                <a:cubicBezTo>
                  <a:pt x="4275" y="1302"/>
                  <a:pt x="4272" y="1303"/>
                  <a:pt x="4261" y="1324"/>
                </a:cubicBezTo>
                <a:cubicBezTo>
                  <a:pt x="4272" y="1352"/>
                  <a:pt x="4272" y="1352"/>
                  <a:pt x="4308" y="1368"/>
                </a:cubicBezTo>
                <a:cubicBezTo>
                  <a:pt x="4303" y="1400"/>
                  <a:pt x="4327" y="1421"/>
                  <a:pt x="4336" y="1448"/>
                </a:cubicBezTo>
                <a:cubicBezTo>
                  <a:pt x="4314" y="1460"/>
                  <a:pt x="4314" y="1460"/>
                  <a:pt x="4243" y="1401"/>
                </a:cubicBezTo>
                <a:cubicBezTo>
                  <a:pt x="4223" y="1405"/>
                  <a:pt x="4215" y="1408"/>
                  <a:pt x="4219" y="1442"/>
                </a:cubicBezTo>
                <a:cubicBezTo>
                  <a:pt x="4215" y="1445"/>
                  <a:pt x="4211" y="1449"/>
                  <a:pt x="4208" y="1452"/>
                </a:cubicBezTo>
                <a:cubicBezTo>
                  <a:pt x="4211" y="1478"/>
                  <a:pt x="4225" y="1501"/>
                  <a:pt x="4228" y="1528"/>
                </a:cubicBezTo>
                <a:cubicBezTo>
                  <a:pt x="4213" y="1541"/>
                  <a:pt x="4213" y="1541"/>
                  <a:pt x="4187" y="1541"/>
                </a:cubicBezTo>
                <a:cubicBezTo>
                  <a:pt x="4188" y="1545"/>
                  <a:pt x="4190" y="1550"/>
                  <a:pt x="4191" y="1554"/>
                </a:cubicBezTo>
                <a:cubicBezTo>
                  <a:pt x="4152" y="1607"/>
                  <a:pt x="4122" y="1556"/>
                  <a:pt x="4121" y="1555"/>
                </a:cubicBezTo>
                <a:cubicBezTo>
                  <a:pt x="4059" y="1544"/>
                  <a:pt x="4026" y="1613"/>
                  <a:pt x="3966" y="1611"/>
                </a:cubicBezTo>
                <a:cubicBezTo>
                  <a:pt x="3962" y="1603"/>
                  <a:pt x="3955" y="1594"/>
                  <a:pt x="3949" y="1589"/>
                </a:cubicBezTo>
                <a:cubicBezTo>
                  <a:pt x="3946" y="1589"/>
                  <a:pt x="3946" y="1589"/>
                  <a:pt x="3946" y="1589"/>
                </a:cubicBezTo>
                <a:lnTo>
                  <a:pt x="3945" y="1589"/>
                </a:lnTo>
                <a:cubicBezTo>
                  <a:pt x="3946" y="1585"/>
                  <a:pt x="3947" y="1579"/>
                  <a:pt x="3948" y="1575"/>
                </a:cubicBezTo>
                <a:cubicBezTo>
                  <a:pt x="3944" y="1572"/>
                  <a:pt x="3939" y="1569"/>
                  <a:pt x="3935" y="1567"/>
                </a:cubicBezTo>
                <a:cubicBezTo>
                  <a:pt x="3927" y="1570"/>
                  <a:pt x="3916" y="1574"/>
                  <a:pt x="3908" y="1576"/>
                </a:cubicBezTo>
                <a:lnTo>
                  <a:pt x="3908" y="1576"/>
                </a:lnTo>
                <a:cubicBezTo>
                  <a:pt x="3850" y="1600"/>
                  <a:pt x="3850" y="1600"/>
                  <a:pt x="3842" y="1600"/>
                </a:cubicBezTo>
                <a:cubicBezTo>
                  <a:pt x="3842" y="1596"/>
                  <a:pt x="3841" y="1591"/>
                  <a:pt x="3841" y="1587"/>
                </a:cubicBezTo>
                <a:cubicBezTo>
                  <a:pt x="3840" y="1587"/>
                  <a:pt x="3748" y="1562"/>
                  <a:pt x="3817" y="1486"/>
                </a:cubicBezTo>
                <a:cubicBezTo>
                  <a:pt x="3823" y="1480"/>
                  <a:pt x="3834" y="1475"/>
                  <a:pt x="3840" y="1469"/>
                </a:cubicBezTo>
                <a:cubicBezTo>
                  <a:pt x="3827" y="1467"/>
                  <a:pt x="3827" y="1467"/>
                  <a:pt x="3823" y="1415"/>
                </a:cubicBezTo>
                <a:cubicBezTo>
                  <a:pt x="3819" y="1414"/>
                  <a:pt x="3814" y="1411"/>
                  <a:pt x="3810" y="1410"/>
                </a:cubicBezTo>
                <a:cubicBezTo>
                  <a:pt x="3736" y="1487"/>
                  <a:pt x="3736" y="1487"/>
                  <a:pt x="3737" y="1508"/>
                </a:cubicBezTo>
                <a:cubicBezTo>
                  <a:pt x="3753" y="1521"/>
                  <a:pt x="3761" y="1553"/>
                  <a:pt x="3762" y="1602"/>
                </a:cubicBezTo>
                <a:cubicBezTo>
                  <a:pt x="3754" y="1604"/>
                  <a:pt x="3744" y="1611"/>
                  <a:pt x="3739" y="1618"/>
                </a:cubicBezTo>
                <a:cubicBezTo>
                  <a:pt x="3730" y="1615"/>
                  <a:pt x="3730" y="1615"/>
                  <a:pt x="3696" y="1614"/>
                </a:cubicBezTo>
                <a:cubicBezTo>
                  <a:pt x="3693" y="1617"/>
                  <a:pt x="3690" y="1622"/>
                  <a:pt x="3687" y="1625"/>
                </a:cubicBezTo>
                <a:cubicBezTo>
                  <a:pt x="3675" y="1625"/>
                  <a:pt x="3659" y="1625"/>
                  <a:pt x="3628" y="1629"/>
                </a:cubicBezTo>
                <a:cubicBezTo>
                  <a:pt x="3625" y="1633"/>
                  <a:pt x="3621" y="1638"/>
                  <a:pt x="3619" y="1642"/>
                </a:cubicBezTo>
                <a:cubicBezTo>
                  <a:pt x="3620" y="1650"/>
                  <a:pt x="3619" y="1661"/>
                  <a:pt x="3616" y="1669"/>
                </a:cubicBezTo>
                <a:cubicBezTo>
                  <a:pt x="3609" y="1665"/>
                  <a:pt x="3602" y="1656"/>
                  <a:pt x="3599" y="1648"/>
                </a:cubicBezTo>
                <a:cubicBezTo>
                  <a:pt x="3527" y="1715"/>
                  <a:pt x="3527" y="1715"/>
                  <a:pt x="3440" y="1760"/>
                </a:cubicBezTo>
                <a:cubicBezTo>
                  <a:pt x="3437" y="1783"/>
                  <a:pt x="3437" y="1783"/>
                  <a:pt x="3365" y="1823"/>
                </a:cubicBezTo>
                <a:cubicBezTo>
                  <a:pt x="3367" y="1827"/>
                  <a:pt x="3371" y="1832"/>
                  <a:pt x="3373" y="1835"/>
                </a:cubicBezTo>
                <a:cubicBezTo>
                  <a:pt x="3363" y="1838"/>
                  <a:pt x="3327" y="1847"/>
                  <a:pt x="3305" y="1829"/>
                </a:cubicBezTo>
                <a:cubicBezTo>
                  <a:pt x="3294" y="1821"/>
                  <a:pt x="3294" y="1821"/>
                  <a:pt x="3294" y="1821"/>
                </a:cubicBezTo>
                <a:cubicBezTo>
                  <a:pt x="3290" y="1824"/>
                  <a:pt x="3286" y="1828"/>
                  <a:pt x="3282" y="1831"/>
                </a:cubicBezTo>
                <a:cubicBezTo>
                  <a:pt x="3288" y="1847"/>
                  <a:pt x="3289" y="1850"/>
                  <a:pt x="3277" y="1873"/>
                </a:cubicBezTo>
                <a:cubicBezTo>
                  <a:pt x="3258" y="1871"/>
                  <a:pt x="3239" y="1876"/>
                  <a:pt x="3221" y="1875"/>
                </a:cubicBezTo>
                <a:cubicBezTo>
                  <a:pt x="3215" y="1869"/>
                  <a:pt x="3205" y="1862"/>
                  <a:pt x="3197" y="1858"/>
                </a:cubicBezTo>
                <a:cubicBezTo>
                  <a:pt x="3192" y="1860"/>
                  <a:pt x="3192" y="1860"/>
                  <a:pt x="3150" y="1866"/>
                </a:cubicBezTo>
                <a:cubicBezTo>
                  <a:pt x="3150" y="1879"/>
                  <a:pt x="3156" y="1893"/>
                  <a:pt x="3151" y="1906"/>
                </a:cubicBezTo>
                <a:cubicBezTo>
                  <a:pt x="3171" y="1908"/>
                  <a:pt x="3189" y="1914"/>
                  <a:pt x="3208" y="1918"/>
                </a:cubicBezTo>
                <a:cubicBezTo>
                  <a:pt x="3210" y="1921"/>
                  <a:pt x="3212" y="1927"/>
                  <a:pt x="3213" y="1930"/>
                </a:cubicBezTo>
                <a:cubicBezTo>
                  <a:pt x="3257" y="1936"/>
                  <a:pt x="3233" y="2001"/>
                  <a:pt x="3279" y="2004"/>
                </a:cubicBezTo>
                <a:cubicBezTo>
                  <a:pt x="3281" y="2004"/>
                  <a:pt x="3281" y="2004"/>
                  <a:pt x="3281" y="2004"/>
                </a:cubicBezTo>
                <a:cubicBezTo>
                  <a:pt x="3286" y="2028"/>
                  <a:pt x="3286" y="2052"/>
                  <a:pt x="3296" y="2075"/>
                </a:cubicBezTo>
                <a:cubicBezTo>
                  <a:pt x="3290" y="2069"/>
                  <a:pt x="3281" y="2062"/>
                  <a:pt x="3274" y="2057"/>
                </a:cubicBezTo>
                <a:cubicBezTo>
                  <a:pt x="3253" y="2091"/>
                  <a:pt x="3270" y="2134"/>
                  <a:pt x="3245" y="2166"/>
                </a:cubicBezTo>
                <a:cubicBezTo>
                  <a:pt x="3236" y="2178"/>
                  <a:pt x="3211" y="2202"/>
                  <a:pt x="3184" y="2172"/>
                </a:cubicBezTo>
                <a:cubicBezTo>
                  <a:pt x="3002" y="2174"/>
                  <a:pt x="2940" y="2120"/>
                  <a:pt x="2940" y="2119"/>
                </a:cubicBezTo>
                <a:cubicBezTo>
                  <a:pt x="2923" y="2122"/>
                  <a:pt x="2923" y="2122"/>
                  <a:pt x="2903" y="2145"/>
                </a:cubicBezTo>
                <a:cubicBezTo>
                  <a:pt x="2892" y="2145"/>
                  <a:pt x="2878" y="2146"/>
                  <a:pt x="2867" y="2147"/>
                </a:cubicBezTo>
                <a:cubicBezTo>
                  <a:pt x="2864" y="2150"/>
                  <a:pt x="2860" y="2155"/>
                  <a:pt x="2857" y="2158"/>
                </a:cubicBezTo>
                <a:cubicBezTo>
                  <a:pt x="2868" y="2195"/>
                  <a:pt x="2875" y="2219"/>
                  <a:pt x="2832" y="2328"/>
                </a:cubicBezTo>
                <a:lnTo>
                  <a:pt x="2830" y="2333"/>
                </a:lnTo>
                <a:cubicBezTo>
                  <a:pt x="2816" y="2359"/>
                  <a:pt x="2790" y="2377"/>
                  <a:pt x="2784" y="2407"/>
                </a:cubicBezTo>
                <a:cubicBezTo>
                  <a:pt x="2786" y="2411"/>
                  <a:pt x="2787" y="2411"/>
                  <a:pt x="2792" y="2410"/>
                </a:cubicBezTo>
                <a:cubicBezTo>
                  <a:pt x="2810" y="2407"/>
                  <a:pt x="2813" y="2437"/>
                  <a:pt x="2813" y="2438"/>
                </a:cubicBezTo>
                <a:lnTo>
                  <a:pt x="2797" y="2501"/>
                </a:lnTo>
                <a:cubicBezTo>
                  <a:pt x="2796" y="2506"/>
                  <a:pt x="2791" y="2508"/>
                  <a:pt x="2789" y="2512"/>
                </a:cubicBezTo>
                <a:cubicBezTo>
                  <a:pt x="2794" y="2523"/>
                  <a:pt x="2806" y="2517"/>
                  <a:pt x="2815" y="2520"/>
                </a:cubicBezTo>
                <a:cubicBezTo>
                  <a:pt x="2823" y="2522"/>
                  <a:pt x="2830" y="2529"/>
                  <a:pt x="2837" y="2534"/>
                </a:cubicBezTo>
                <a:cubicBezTo>
                  <a:pt x="2843" y="2537"/>
                  <a:pt x="2862" y="2529"/>
                  <a:pt x="2873" y="2524"/>
                </a:cubicBezTo>
                <a:cubicBezTo>
                  <a:pt x="2881" y="2521"/>
                  <a:pt x="2886" y="2519"/>
                  <a:pt x="2904" y="2540"/>
                </a:cubicBezTo>
                <a:cubicBezTo>
                  <a:pt x="2921" y="2559"/>
                  <a:pt x="2908" y="2604"/>
                  <a:pt x="2944" y="2604"/>
                </a:cubicBezTo>
                <a:cubicBezTo>
                  <a:pt x="2954" y="2605"/>
                  <a:pt x="2959" y="2595"/>
                  <a:pt x="2962" y="2589"/>
                </a:cubicBezTo>
                <a:cubicBezTo>
                  <a:pt x="2964" y="2583"/>
                  <a:pt x="2964" y="2583"/>
                  <a:pt x="3033" y="2568"/>
                </a:cubicBezTo>
                <a:cubicBezTo>
                  <a:pt x="3064" y="2562"/>
                  <a:pt x="3093" y="2581"/>
                  <a:pt x="3124" y="2572"/>
                </a:cubicBezTo>
                <a:cubicBezTo>
                  <a:pt x="3147" y="2564"/>
                  <a:pt x="3149" y="2533"/>
                  <a:pt x="3172" y="2527"/>
                </a:cubicBezTo>
                <a:cubicBezTo>
                  <a:pt x="3188" y="2522"/>
                  <a:pt x="3205" y="2531"/>
                  <a:pt x="3221" y="2523"/>
                </a:cubicBezTo>
                <a:cubicBezTo>
                  <a:pt x="3222" y="2522"/>
                  <a:pt x="3223" y="2521"/>
                  <a:pt x="3224" y="2520"/>
                </a:cubicBezTo>
                <a:cubicBezTo>
                  <a:pt x="3229" y="2509"/>
                  <a:pt x="3219" y="2494"/>
                  <a:pt x="3231" y="2484"/>
                </a:cubicBezTo>
                <a:cubicBezTo>
                  <a:pt x="3239" y="2478"/>
                  <a:pt x="3252" y="2480"/>
                  <a:pt x="3258" y="2469"/>
                </a:cubicBezTo>
                <a:cubicBezTo>
                  <a:pt x="3242" y="2428"/>
                  <a:pt x="3242" y="2428"/>
                  <a:pt x="3244" y="2417"/>
                </a:cubicBezTo>
                <a:cubicBezTo>
                  <a:pt x="3248" y="2399"/>
                  <a:pt x="3271" y="2396"/>
                  <a:pt x="3277" y="2379"/>
                </a:cubicBezTo>
                <a:cubicBezTo>
                  <a:pt x="3277" y="2378"/>
                  <a:pt x="3277" y="2377"/>
                  <a:pt x="3278" y="2376"/>
                </a:cubicBezTo>
                <a:cubicBezTo>
                  <a:pt x="3280" y="2371"/>
                  <a:pt x="3282" y="2364"/>
                  <a:pt x="3285" y="2361"/>
                </a:cubicBezTo>
                <a:cubicBezTo>
                  <a:pt x="3328" y="2322"/>
                  <a:pt x="3385" y="2313"/>
                  <a:pt x="3433" y="2286"/>
                </a:cubicBezTo>
                <a:cubicBezTo>
                  <a:pt x="3475" y="2262"/>
                  <a:pt x="3445" y="2197"/>
                  <a:pt x="3495" y="2177"/>
                </a:cubicBezTo>
                <a:cubicBezTo>
                  <a:pt x="3541" y="2159"/>
                  <a:pt x="3575" y="2223"/>
                  <a:pt x="3622" y="2196"/>
                </a:cubicBezTo>
                <a:cubicBezTo>
                  <a:pt x="3672" y="2167"/>
                  <a:pt x="3734" y="2132"/>
                  <a:pt x="3747" y="2131"/>
                </a:cubicBezTo>
                <a:cubicBezTo>
                  <a:pt x="3787" y="2129"/>
                  <a:pt x="3816" y="2162"/>
                  <a:pt x="3816" y="2162"/>
                </a:cubicBezTo>
                <a:cubicBezTo>
                  <a:pt x="3864" y="2251"/>
                  <a:pt x="3972" y="2280"/>
                  <a:pt x="4023" y="2366"/>
                </a:cubicBezTo>
                <a:cubicBezTo>
                  <a:pt x="4032" y="2365"/>
                  <a:pt x="4044" y="2366"/>
                  <a:pt x="4053" y="2366"/>
                </a:cubicBezTo>
                <a:cubicBezTo>
                  <a:pt x="4054" y="2375"/>
                  <a:pt x="4058" y="2385"/>
                  <a:pt x="4062" y="2392"/>
                </a:cubicBezTo>
                <a:cubicBezTo>
                  <a:pt x="4082" y="2393"/>
                  <a:pt x="4099" y="2393"/>
                  <a:pt x="4117" y="2393"/>
                </a:cubicBezTo>
                <a:lnTo>
                  <a:pt x="4117" y="2393"/>
                </a:lnTo>
                <a:lnTo>
                  <a:pt x="4117" y="2393"/>
                </a:lnTo>
                <a:lnTo>
                  <a:pt x="4117" y="2393"/>
                </a:lnTo>
                <a:lnTo>
                  <a:pt x="4117" y="2393"/>
                </a:lnTo>
                <a:cubicBezTo>
                  <a:pt x="4100" y="2393"/>
                  <a:pt x="4083" y="2394"/>
                  <a:pt x="4066" y="2394"/>
                </a:cubicBezTo>
                <a:cubicBezTo>
                  <a:pt x="4071" y="2396"/>
                  <a:pt x="4074" y="2398"/>
                  <a:pt x="4085" y="2400"/>
                </a:cubicBezTo>
                <a:cubicBezTo>
                  <a:pt x="4091" y="2401"/>
                  <a:pt x="4092" y="2401"/>
                  <a:pt x="4094" y="2404"/>
                </a:cubicBezTo>
                <a:cubicBezTo>
                  <a:pt x="4099" y="2409"/>
                  <a:pt x="4099" y="2415"/>
                  <a:pt x="4102" y="2420"/>
                </a:cubicBezTo>
                <a:cubicBezTo>
                  <a:pt x="4104" y="2423"/>
                  <a:pt x="4107" y="2425"/>
                  <a:pt x="4108" y="2429"/>
                </a:cubicBezTo>
                <a:lnTo>
                  <a:pt x="4120" y="2455"/>
                </a:lnTo>
                <a:cubicBezTo>
                  <a:pt x="4120" y="2455"/>
                  <a:pt x="4125" y="2468"/>
                  <a:pt x="4114" y="2473"/>
                </a:cubicBezTo>
                <a:cubicBezTo>
                  <a:pt x="4102" y="2478"/>
                  <a:pt x="4102" y="2482"/>
                  <a:pt x="4102" y="2486"/>
                </a:cubicBezTo>
                <a:cubicBezTo>
                  <a:pt x="4102" y="2496"/>
                  <a:pt x="4094" y="2504"/>
                  <a:pt x="4100" y="2514"/>
                </a:cubicBezTo>
                <a:cubicBezTo>
                  <a:pt x="4101" y="2517"/>
                  <a:pt x="4108" y="2526"/>
                  <a:pt x="4121" y="2519"/>
                </a:cubicBezTo>
                <a:cubicBezTo>
                  <a:pt x="4125" y="2517"/>
                  <a:pt x="4130" y="2513"/>
                  <a:pt x="4132" y="2510"/>
                </a:cubicBezTo>
                <a:cubicBezTo>
                  <a:pt x="4132" y="2509"/>
                  <a:pt x="4133" y="2508"/>
                  <a:pt x="4134" y="2506"/>
                </a:cubicBezTo>
                <a:cubicBezTo>
                  <a:pt x="4136" y="2503"/>
                  <a:pt x="4135" y="2499"/>
                  <a:pt x="4137" y="2496"/>
                </a:cubicBezTo>
                <a:cubicBezTo>
                  <a:pt x="4139" y="2492"/>
                  <a:pt x="4142" y="2489"/>
                  <a:pt x="4145" y="2485"/>
                </a:cubicBezTo>
                <a:cubicBezTo>
                  <a:pt x="4149" y="2478"/>
                  <a:pt x="4144" y="2469"/>
                  <a:pt x="4152" y="2463"/>
                </a:cubicBezTo>
                <a:cubicBezTo>
                  <a:pt x="4157" y="2459"/>
                  <a:pt x="4167" y="2463"/>
                  <a:pt x="4169" y="2454"/>
                </a:cubicBezTo>
                <a:cubicBezTo>
                  <a:pt x="4173" y="2432"/>
                  <a:pt x="4158" y="2425"/>
                  <a:pt x="4148" y="2420"/>
                </a:cubicBezTo>
                <a:cubicBezTo>
                  <a:pt x="4141" y="2417"/>
                  <a:pt x="4129" y="2411"/>
                  <a:pt x="4137" y="2392"/>
                </a:cubicBezTo>
                <a:cubicBezTo>
                  <a:pt x="4140" y="2385"/>
                  <a:pt x="4145" y="2374"/>
                  <a:pt x="4147" y="2366"/>
                </a:cubicBezTo>
                <a:cubicBezTo>
                  <a:pt x="4160" y="2366"/>
                  <a:pt x="4160" y="2366"/>
                  <a:pt x="4203" y="2384"/>
                </a:cubicBezTo>
                <a:cubicBezTo>
                  <a:pt x="4213" y="2389"/>
                  <a:pt x="4221" y="2389"/>
                  <a:pt x="4228" y="2389"/>
                </a:cubicBezTo>
                <a:lnTo>
                  <a:pt x="4228" y="2389"/>
                </a:lnTo>
                <a:lnTo>
                  <a:pt x="4228" y="2389"/>
                </a:lnTo>
                <a:lnTo>
                  <a:pt x="4228" y="2389"/>
                </a:lnTo>
                <a:lnTo>
                  <a:pt x="4229" y="2389"/>
                </a:lnTo>
                <a:lnTo>
                  <a:pt x="4229" y="2389"/>
                </a:lnTo>
                <a:lnTo>
                  <a:pt x="4229" y="2389"/>
                </a:lnTo>
                <a:lnTo>
                  <a:pt x="4230" y="2389"/>
                </a:lnTo>
                <a:lnTo>
                  <a:pt x="4230" y="2389"/>
                </a:lnTo>
                <a:lnTo>
                  <a:pt x="4230" y="2389"/>
                </a:lnTo>
                <a:lnTo>
                  <a:pt x="4231" y="2389"/>
                </a:lnTo>
                <a:cubicBezTo>
                  <a:pt x="4198" y="2337"/>
                  <a:pt x="4133" y="2338"/>
                  <a:pt x="4090" y="2305"/>
                </a:cubicBezTo>
                <a:cubicBezTo>
                  <a:pt x="4092" y="2301"/>
                  <a:pt x="4094" y="2296"/>
                  <a:pt x="4096" y="2292"/>
                </a:cubicBezTo>
                <a:cubicBezTo>
                  <a:pt x="4093" y="2289"/>
                  <a:pt x="4090" y="2285"/>
                  <a:pt x="4087" y="2282"/>
                </a:cubicBezTo>
                <a:cubicBezTo>
                  <a:pt x="4067" y="2283"/>
                  <a:pt x="4038" y="2284"/>
                  <a:pt x="4021" y="2267"/>
                </a:cubicBezTo>
                <a:lnTo>
                  <a:pt x="3909" y="2104"/>
                </a:lnTo>
                <a:cubicBezTo>
                  <a:pt x="3907" y="2099"/>
                  <a:pt x="3904" y="2093"/>
                  <a:pt x="3902" y="2089"/>
                </a:cubicBezTo>
                <a:cubicBezTo>
                  <a:pt x="3904" y="2085"/>
                  <a:pt x="3906" y="2080"/>
                  <a:pt x="3908" y="2076"/>
                </a:cubicBezTo>
                <a:cubicBezTo>
                  <a:pt x="3922" y="2073"/>
                  <a:pt x="3935" y="2068"/>
                  <a:pt x="3949" y="2064"/>
                </a:cubicBezTo>
                <a:cubicBezTo>
                  <a:pt x="3962" y="2080"/>
                  <a:pt x="3969" y="2100"/>
                  <a:pt x="3987" y="2112"/>
                </a:cubicBezTo>
                <a:cubicBezTo>
                  <a:pt x="3990" y="2108"/>
                  <a:pt x="3993" y="2103"/>
                  <a:pt x="3995" y="2099"/>
                </a:cubicBezTo>
                <a:lnTo>
                  <a:pt x="4172" y="2228"/>
                </a:lnTo>
                <a:cubicBezTo>
                  <a:pt x="4175" y="2228"/>
                  <a:pt x="4175" y="2228"/>
                  <a:pt x="4175" y="2228"/>
                </a:cubicBezTo>
                <a:cubicBezTo>
                  <a:pt x="4176" y="2228"/>
                  <a:pt x="4176" y="2228"/>
                  <a:pt x="4176" y="2228"/>
                </a:cubicBezTo>
                <a:cubicBezTo>
                  <a:pt x="4191" y="2232"/>
                  <a:pt x="4202" y="2242"/>
                  <a:pt x="4214" y="2250"/>
                </a:cubicBezTo>
                <a:cubicBezTo>
                  <a:pt x="4218" y="2248"/>
                  <a:pt x="4223" y="2245"/>
                  <a:pt x="4226" y="2243"/>
                </a:cubicBezTo>
                <a:cubicBezTo>
                  <a:pt x="4233" y="2250"/>
                  <a:pt x="4243" y="2258"/>
                  <a:pt x="4251" y="2262"/>
                </a:cubicBezTo>
                <a:cubicBezTo>
                  <a:pt x="4255" y="2261"/>
                  <a:pt x="4260" y="2259"/>
                  <a:pt x="4264" y="2257"/>
                </a:cubicBezTo>
                <a:cubicBezTo>
                  <a:pt x="4279" y="2295"/>
                  <a:pt x="4264" y="2338"/>
                  <a:pt x="4283" y="2376"/>
                </a:cubicBezTo>
                <a:cubicBezTo>
                  <a:pt x="4325" y="2382"/>
                  <a:pt x="4362" y="2382"/>
                  <a:pt x="4397" y="2380"/>
                </a:cubicBezTo>
                <a:cubicBezTo>
                  <a:pt x="4362" y="2382"/>
                  <a:pt x="4327" y="2384"/>
                  <a:pt x="4292" y="2386"/>
                </a:cubicBezTo>
                <a:cubicBezTo>
                  <a:pt x="4298" y="2391"/>
                  <a:pt x="4305" y="2395"/>
                  <a:pt x="4310" y="2400"/>
                </a:cubicBezTo>
                <a:cubicBezTo>
                  <a:pt x="4314" y="2404"/>
                  <a:pt x="4315" y="2405"/>
                  <a:pt x="4322" y="2417"/>
                </a:cubicBezTo>
                <a:cubicBezTo>
                  <a:pt x="4325" y="2422"/>
                  <a:pt x="4344" y="2440"/>
                  <a:pt x="4344" y="2440"/>
                </a:cubicBezTo>
                <a:cubicBezTo>
                  <a:pt x="4345" y="2440"/>
                  <a:pt x="4347" y="2442"/>
                  <a:pt x="4351" y="2442"/>
                </a:cubicBezTo>
                <a:cubicBezTo>
                  <a:pt x="4357" y="2442"/>
                  <a:pt x="4362" y="2439"/>
                  <a:pt x="4368" y="2440"/>
                </a:cubicBezTo>
                <a:cubicBezTo>
                  <a:pt x="4370" y="2440"/>
                  <a:pt x="4374" y="2441"/>
                  <a:pt x="4375" y="2445"/>
                </a:cubicBezTo>
                <a:cubicBezTo>
                  <a:pt x="4376" y="2449"/>
                  <a:pt x="4373" y="2455"/>
                  <a:pt x="4373" y="2455"/>
                </a:cubicBezTo>
                <a:cubicBezTo>
                  <a:pt x="4367" y="2466"/>
                  <a:pt x="4377" y="2485"/>
                  <a:pt x="4379" y="2486"/>
                </a:cubicBezTo>
                <a:cubicBezTo>
                  <a:pt x="4380" y="2486"/>
                  <a:pt x="4381" y="2487"/>
                  <a:pt x="4382" y="2487"/>
                </a:cubicBezTo>
                <a:cubicBezTo>
                  <a:pt x="4386" y="2486"/>
                  <a:pt x="4389" y="2482"/>
                  <a:pt x="4394" y="2482"/>
                </a:cubicBezTo>
                <a:cubicBezTo>
                  <a:pt x="4398" y="2482"/>
                  <a:pt x="4401" y="2485"/>
                  <a:pt x="4405" y="2484"/>
                </a:cubicBezTo>
                <a:cubicBezTo>
                  <a:pt x="4409" y="2483"/>
                  <a:pt x="4408" y="2479"/>
                  <a:pt x="4411" y="2478"/>
                </a:cubicBezTo>
                <a:cubicBezTo>
                  <a:pt x="4414" y="2476"/>
                  <a:pt x="4417" y="2477"/>
                  <a:pt x="4420" y="2475"/>
                </a:cubicBezTo>
                <a:cubicBezTo>
                  <a:pt x="4420" y="2472"/>
                  <a:pt x="4416" y="2470"/>
                  <a:pt x="4405" y="2468"/>
                </a:cubicBezTo>
                <a:cubicBezTo>
                  <a:pt x="4391" y="2466"/>
                  <a:pt x="4387" y="2448"/>
                  <a:pt x="4387" y="2448"/>
                </a:cubicBezTo>
                <a:cubicBezTo>
                  <a:pt x="4387" y="2444"/>
                  <a:pt x="4392" y="2426"/>
                  <a:pt x="4405" y="2437"/>
                </a:cubicBezTo>
                <a:cubicBezTo>
                  <a:pt x="4407" y="2439"/>
                  <a:pt x="4406" y="2441"/>
                  <a:pt x="4404" y="2443"/>
                </a:cubicBezTo>
                <a:cubicBezTo>
                  <a:pt x="4400" y="2449"/>
                  <a:pt x="4408" y="2454"/>
                  <a:pt x="4411" y="2454"/>
                </a:cubicBezTo>
                <a:cubicBezTo>
                  <a:pt x="4415" y="2455"/>
                  <a:pt x="4420" y="2455"/>
                  <a:pt x="4423" y="2455"/>
                </a:cubicBezTo>
                <a:cubicBezTo>
                  <a:pt x="4426" y="2454"/>
                  <a:pt x="4429" y="2450"/>
                  <a:pt x="4433" y="2452"/>
                </a:cubicBezTo>
                <a:cubicBezTo>
                  <a:pt x="4438" y="2453"/>
                  <a:pt x="4439" y="2462"/>
                  <a:pt x="4446" y="2460"/>
                </a:cubicBezTo>
                <a:cubicBezTo>
                  <a:pt x="4450" y="2459"/>
                  <a:pt x="4450" y="2452"/>
                  <a:pt x="4450" y="2448"/>
                </a:cubicBezTo>
                <a:cubicBezTo>
                  <a:pt x="4449" y="2440"/>
                  <a:pt x="4449" y="2440"/>
                  <a:pt x="4450" y="2440"/>
                </a:cubicBezTo>
                <a:cubicBezTo>
                  <a:pt x="4454" y="2437"/>
                  <a:pt x="4458" y="2442"/>
                  <a:pt x="4462" y="2439"/>
                </a:cubicBezTo>
                <a:cubicBezTo>
                  <a:pt x="4462" y="2438"/>
                  <a:pt x="4462" y="2437"/>
                  <a:pt x="4460" y="2435"/>
                </a:cubicBezTo>
                <a:cubicBezTo>
                  <a:pt x="4456" y="2432"/>
                  <a:pt x="4456" y="2429"/>
                  <a:pt x="4457" y="2423"/>
                </a:cubicBezTo>
                <a:cubicBezTo>
                  <a:pt x="4458" y="2419"/>
                  <a:pt x="4459" y="2416"/>
                  <a:pt x="4464" y="2415"/>
                </a:cubicBezTo>
                <a:cubicBezTo>
                  <a:pt x="4468" y="2414"/>
                  <a:pt x="4468" y="2414"/>
                  <a:pt x="4468" y="2413"/>
                </a:cubicBezTo>
                <a:cubicBezTo>
                  <a:pt x="4472" y="2409"/>
                  <a:pt x="4462" y="2408"/>
                  <a:pt x="4459" y="2405"/>
                </a:cubicBezTo>
                <a:cubicBezTo>
                  <a:pt x="4453" y="2400"/>
                  <a:pt x="4450" y="2391"/>
                  <a:pt x="4445" y="2385"/>
                </a:cubicBezTo>
                <a:cubicBezTo>
                  <a:pt x="4444" y="2384"/>
                  <a:pt x="4442" y="2382"/>
                  <a:pt x="4441" y="2381"/>
                </a:cubicBezTo>
                <a:cubicBezTo>
                  <a:pt x="4439" y="2380"/>
                  <a:pt x="4439" y="2380"/>
                  <a:pt x="4437" y="2378"/>
                </a:cubicBezTo>
                <a:cubicBezTo>
                  <a:pt x="4436" y="2370"/>
                  <a:pt x="4438" y="2358"/>
                  <a:pt x="4441" y="2351"/>
                </a:cubicBezTo>
                <a:cubicBezTo>
                  <a:pt x="4449" y="2352"/>
                  <a:pt x="4460" y="2356"/>
                  <a:pt x="4467" y="2360"/>
                </a:cubicBezTo>
                <a:cubicBezTo>
                  <a:pt x="4470" y="2358"/>
                  <a:pt x="4475" y="2354"/>
                  <a:pt x="4479" y="2352"/>
                </a:cubicBezTo>
                <a:cubicBezTo>
                  <a:pt x="4482" y="2296"/>
                  <a:pt x="4576" y="2316"/>
                  <a:pt x="4586" y="2324"/>
                </a:cubicBezTo>
                <a:cubicBezTo>
                  <a:pt x="4590" y="2327"/>
                  <a:pt x="4592" y="2332"/>
                  <a:pt x="4595" y="2336"/>
                </a:cubicBezTo>
                <a:cubicBezTo>
                  <a:pt x="4613" y="2335"/>
                  <a:pt x="4632" y="2334"/>
                  <a:pt x="4650" y="2332"/>
                </a:cubicBezTo>
                <a:cubicBezTo>
                  <a:pt x="4663" y="2312"/>
                  <a:pt x="4663" y="2312"/>
                  <a:pt x="4730" y="2310"/>
                </a:cubicBezTo>
                <a:cubicBezTo>
                  <a:pt x="4724" y="2317"/>
                  <a:pt x="4720" y="2328"/>
                  <a:pt x="4718" y="2337"/>
                </a:cubicBezTo>
                <a:cubicBezTo>
                  <a:pt x="4681" y="2342"/>
                  <a:pt x="4641" y="2326"/>
                  <a:pt x="4607" y="2351"/>
                </a:cubicBezTo>
                <a:cubicBezTo>
                  <a:pt x="4606" y="2355"/>
                  <a:pt x="4606" y="2361"/>
                  <a:pt x="4605" y="2365"/>
                </a:cubicBezTo>
                <a:cubicBezTo>
                  <a:pt x="4605" y="2371"/>
                  <a:pt x="4605" y="2380"/>
                  <a:pt x="4605" y="2387"/>
                </a:cubicBezTo>
                <a:cubicBezTo>
                  <a:pt x="4612" y="2390"/>
                  <a:pt x="4612" y="2390"/>
                  <a:pt x="4652" y="2430"/>
                </a:cubicBezTo>
                <a:cubicBezTo>
                  <a:pt x="4648" y="2441"/>
                  <a:pt x="4639" y="2455"/>
                  <a:pt x="4630" y="2463"/>
                </a:cubicBezTo>
                <a:cubicBezTo>
                  <a:pt x="4642" y="2468"/>
                  <a:pt x="4658" y="2476"/>
                  <a:pt x="4670" y="2482"/>
                </a:cubicBezTo>
                <a:cubicBezTo>
                  <a:pt x="4687" y="2562"/>
                  <a:pt x="4838" y="2589"/>
                  <a:pt x="4850" y="2560"/>
                </a:cubicBezTo>
                <a:cubicBezTo>
                  <a:pt x="4853" y="2554"/>
                  <a:pt x="4852" y="2544"/>
                  <a:pt x="4853" y="2538"/>
                </a:cubicBezTo>
                <a:cubicBezTo>
                  <a:pt x="4896" y="2535"/>
                  <a:pt x="4927" y="2577"/>
                  <a:pt x="4972" y="2572"/>
                </a:cubicBezTo>
                <a:cubicBezTo>
                  <a:pt x="5010" y="2568"/>
                  <a:pt x="5026" y="2544"/>
                  <a:pt x="5044" y="2518"/>
                </a:cubicBezTo>
                <a:cubicBezTo>
                  <a:pt x="5091" y="2511"/>
                  <a:pt x="5125" y="2509"/>
                  <a:pt x="5125" y="2509"/>
                </a:cubicBezTo>
                <a:cubicBezTo>
                  <a:pt x="5103" y="2627"/>
                  <a:pt x="5236" y="2759"/>
                  <a:pt x="5106" y="2867"/>
                </a:cubicBezTo>
                <a:cubicBezTo>
                  <a:pt x="5096" y="2875"/>
                  <a:pt x="5078" y="2879"/>
                  <a:pt x="5064" y="2882"/>
                </a:cubicBezTo>
                <a:cubicBezTo>
                  <a:pt x="4928" y="2906"/>
                  <a:pt x="4790" y="2877"/>
                  <a:pt x="4653" y="2898"/>
                </a:cubicBezTo>
                <a:cubicBezTo>
                  <a:pt x="4643" y="2889"/>
                  <a:pt x="4628" y="2878"/>
                  <a:pt x="4615" y="2872"/>
                </a:cubicBezTo>
                <a:cubicBezTo>
                  <a:pt x="4612" y="2872"/>
                  <a:pt x="4612" y="2872"/>
                  <a:pt x="4612" y="2872"/>
                </a:cubicBezTo>
                <a:cubicBezTo>
                  <a:pt x="4585" y="2872"/>
                  <a:pt x="4584" y="2872"/>
                  <a:pt x="4529" y="2859"/>
                </a:cubicBezTo>
                <a:cubicBezTo>
                  <a:pt x="4528" y="2853"/>
                  <a:pt x="4527" y="2844"/>
                  <a:pt x="4526" y="2838"/>
                </a:cubicBezTo>
                <a:cubicBezTo>
                  <a:pt x="4436" y="2775"/>
                  <a:pt x="4359" y="2864"/>
                  <a:pt x="4360" y="2896"/>
                </a:cubicBezTo>
                <a:cubicBezTo>
                  <a:pt x="4370" y="3088"/>
                  <a:pt x="4148" y="2949"/>
                  <a:pt x="4123" y="2933"/>
                </a:cubicBezTo>
                <a:cubicBezTo>
                  <a:pt x="4113" y="2926"/>
                  <a:pt x="4113" y="2926"/>
                  <a:pt x="4088" y="2879"/>
                </a:cubicBezTo>
                <a:cubicBezTo>
                  <a:pt x="4085" y="2878"/>
                  <a:pt x="3858" y="2824"/>
                  <a:pt x="3845" y="2782"/>
                </a:cubicBezTo>
                <a:cubicBezTo>
                  <a:pt x="3834" y="2787"/>
                  <a:pt x="3817" y="2789"/>
                  <a:pt x="3806" y="2787"/>
                </a:cubicBezTo>
                <a:cubicBezTo>
                  <a:pt x="3804" y="2780"/>
                  <a:pt x="3801" y="2771"/>
                  <a:pt x="3799" y="2764"/>
                </a:cubicBezTo>
                <a:cubicBezTo>
                  <a:pt x="3871" y="2693"/>
                  <a:pt x="3875" y="2689"/>
                  <a:pt x="3821" y="2639"/>
                </a:cubicBezTo>
                <a:cubicBezTo>
                  <a:pt x="3829" y="2629"/>
                  <a:pt x="3841" y="2618"/>
                  <a:pt x="3852" y="2612"/>
                </a:cubicBezTo>
                <a:cubicBezTo>
                  <a:pt x="3849" y="2606"/>
                  <a:pt x="3846" y="2599"/>
                  <a:pt x="3843" y="2593"/>
                </a:cubicBezTo>
                <a:cubicBezTo>
                  <a:pt x="3837" y="2596"/>
                  <a:pt x="3830" y="2599"/>
                  <a:pt x="3824" y="2601"/>
                </a:cubicBezTo>
                <a:cubicBezTo>
                  <a:pt x="3816" y="2590"/>
                  <a:pt x="3805" y="2577"/>
                  <a:pt x="3796" y="2567"/>
                </a:cubicBezTo>
                <a:cubicBezTo>
                  <a:pt x="3294" y="2599"/>
                  <a:pt x="3189" y="2612"/>
                  <a:pt x="3093" y="2658"/>
                </a:cubicBezTo>
                <a:cubicBezTo>
                  <a:pt x="3082" y="2664"/>
                  <a:pt x="3057" y="2676"/>
                  <a:pt x="3015" y="2644"/>
                </a:cubicBezTo>
                <a:cubicBezTo>
                  <a:pt x="3003" y="2647"/>
                  <a:pt x="2987" y="2652"/>
                  <a:pt x="2975" y="2656"/>
                </a:cubicBezTo>
                <a:cubicBezTo>
                  <a:pt x="2958" y="2645"/>
                  <a:pt x="2948" y="2625"/>
                  <a:pt x="2928" y="2618"/>
                </a:cubicBezTo>
                <a:lnTo>
                  <a:pt x="2703" y="2801"/>
                </a:lnTo>
                <a:cubicBezTo>
                  <a:pt x="2648" y="2862"/>
                  <a:pt x="2651" y="2908"/>
                  <a:pt x="2652" y="2928"/>
                </a:cubicBezTo>
                <a:cubicBezTo>
                  <a:pt x="2654" y="2978"/>
                  <a:pt x="2532" y="3071"/>
                  <a:pt x="2456" y="3062"/>
                </a:cubicBezTo>
                <a:cubicBezTo>
                  <a:pt x="2456" y="3062"/>
                  <a:pt x="2456" y="3062"/>
                  <a:pt x="2456" y="3062"/>
                </a:cubicBezTo>
                <a:cubicBezTo>
                  <a:pt x="2456" y="3062"/>
                  <a:pt x="2456" y="3062"/>
                  <a:pt x="2456" y="3062"/>
                </a:cubicBezTo>
                <a:cubicBezTo>
                  <a:pt x="2421" y="3076"/>
                  <a:pt x="2392" y="3088"/>
                  <a:pt x="2217" y="3331"/>
                </a:cubicBezTo>
                <a:cubicBezTo>
                  <a:pt x="2122" y="3464"/>
                  <a:pt x="2122" y="3464"/>
                  <a:pt x="2141" y="3501"/>
                </a:cubicBezTo>
                <a:cubicBezTo>
                  <a:pt x="2152" y="3522"/>
                  <a:pt x="2175" y="3566"/>
                  <a:pt x="2154" y="3690"/>
                </a:cubicBezTo>
                <a:lnTo>
                  <a:pt x="2054" y="4022"/>
                </a:lnTo>
                <a:cubicBezTo>
                  <a:pt x="2065" y="4042"/>
                  <a:pt x="2071" y="4053"/>
                  <a:pt x="2116" y="4109"/>
                </a:cubicBezTo>
                <a:cubicBezTo>
                  <a:pt x="2122" y="4106"/>
                  <a:pt x="2129" y="4103"/>
                  <a:pt x="2135" y="4100"/>
                </a:cubicBezTo>
                <a:cubicBezTo>
                  <a:pt x="2140" y="4103"/>
                  <a:pt x="2147" y="4108"/>
                  <a:pt x="2153" y="4111"/>
                </a:cubicBezTo>
                <a:cubicBezTo>
                  <a:pt x="2153" y="4118"/>
                  <a:pt x="2152" y="4126"/>
                  <a:pt x="2152" y="4132"/>
                </a:cubicBezTo>
                <a:cubicBezTo>
                  <a:pt x="2147" y="4136"/>
                  <a:pt x="2140" y="4140"/>
                  <a:pt x="2135" y="4144"/>
                </a:cubicBezTo>
                <a:cubicBezTo>
                  <a:pt x="2196" y="4232"/>
                  <a:pt x="2220" y="4340"/>
                  <a:pt x="2283" y="4427"/>
                </a:cubicBezTo>
                <a:lnTo>
                  <a:pt x="2491" y="4631"/>
                </a:lnTo>
                <a:cubicBezTo>
                  <a:pt x="2493" y="4632"/>
                  <a:pt x="2495" y="4634"/>
                  <a:pt x="2497" y="4635"/>
                </a:cubicBezTo>
                <a:lnTo>
                  <a:pt x="2500" y="4637"/>
                </a:lnTo>
                <a:lnTo>
                  <a:pt x="2503" y="4639"/>
                </a:lnTo>
                <a:lnTo>
                  <a:pt x="2507" y="4641"/>
                </a:lnTo>
                <a:lnTo>
                  <a:pt x="2510" y="4642"/>
                </a:lnTo>
                <a:lnTo>
                  <a:pt x="2514" y="4644"/>
                </a:lnTo>
                <a:lnTo>
                  <a:pt x="2516" y="4645"/>
                </a:lnTo>
                <a:lnTo>
                  <a:pt x="2520" y="4647"/>
                </a:lnTo>
                <a:lnTo>
                  <a:pt x="2523" y="4649"/>
                </a:lnTo>
                <a:lnTo>
                  <a:pt x="2526" y="4650"/>
                </a:lnTo>
                <a:lnTo>
                  <a:pt x="2530" y="4651"/>
                </a:lnTo>
                <a:lnTo>
                  <a:pt x="2533" y="4653"/>
                </a:lnTo>
                <a:lnTo>
                  <a:pt x="2537" y="4654"/>
                </a:lnTo>
                <a:lnTo>
                  <a:pt x="2540" y="4655"/>
                </a:lnTo>
                <a:lnTo>
                  <a:pt x="2543" y="4656"/>
                </a:lnTo>
                <a:lnTo>
                  <a:pt x="2547" y="4658"/>
                </a:lnTo>
                <a:lnTo>
                  <a:pt x="2549" y="4658"/>
                </a:lnTo>
                <a:lnTo>
                  <a:pt x="2553" y="4660"/>
                </a:lnTo>
                <a:lnTo>
                  <a:pt x="2554" y="4660"/>
                </a:lnTo>
                <a:cubicBezTo>
                  <a:pt x="2556" y="4660"/>
                  <a:pt x="2557" y="4661"/>
                  <a:pt x="2559" y="4661"/>
                </a:cubicBezTo>
                <a:lnTo>
                  <a:pt x="2560" y="4661"/>
                </a:lnTo>
                <a:lnTo>
                  <a:pt x="2564" y="4662"/>
                </a:lnTo>
                <a:lnTo>
                  <a:pt x="2566" y="4663"/>
                </a:lnTo>
                <a:lnTo>
                  <a:pt x="2566" y="4663"/>
                </a:lnTo>
                <a:lnTo>
                  <a:pt x="2569" y="4664"/>
                </a:lnTo>
                <a:cubicBezTo>
                  <a:pt x="2570" y="4664"/>
                  <a:pt x="2572" y="4664"/>
                  <a:pt x="2573" y="4665"/>
                </a:cubicBezTo>
                <a:lnTo>
                  <a:pt x="2574" y="4665"/>
                </a:lnTo>
                <a:lnTo>
                  <a:pt x="2580" y="4666"/>
                </a:lnTo>
                <a:lnTo>
                  <a:pt x="2583" y="4666"/>
                </a:lnTo>
                <a:lnTo>
                  <a:pt x="2586" y="4667"/>
                </a:lnTo>
                <a:lnTo>
                  <a:pt x="2590" y="4667"/>
                </a:lnTo>
                <a:lnTo>
                  <a:pt x="2594" y="4668"/>
                </a:lnTo>
                <a:lnTo>
                  <a:pt x="2596" y="4668"/>
                </a:lnTo>
                <a:lnTo>
                  <a:pt x="2600" y="4669"/>
                </a:lnTo>
                <a:lnTo>
                  <a:pt x="2603" y="4669"/>
                </a:lnTo>
                <a:lnTo>
                  <a:pt x="2607" y="4669"/>
                </a:lnTo>
                <a:lnTo>
                  <a:pt x="2610" y="4670"/>
                </a:lnTo>
                <a:lnTo>
                  <a:pt x="2614" y="4670"/>
                </a:lnTo>
                <a:lnTo>
                  <a:pt x="2617" y="4670"/>
                </a:lnTo>
                <a:lnTo>
                  <a:pt x="2621" y="4670"/>
                </a:lnTo>
                <a:lnTo>
                  <a:pt x="2624" y="4670"/>
                </a:lnTo>
                <a:lnTo>
                  <a:pt x="2629" y="4670"/>
                </a:lnTo>
                <a:lnTo>
                  <a:pt x="2630" y="4670"/>
                </a:lnTo>
                <a:cubicBezTo>
                  <a:pt x="2635" y="4670"/>
                  <a:pt x="2640" y="4670"/>
                  <a:pt x="2644" y="4670"/>
                </a:cubicBezTo>
                <a:lnTo>
                  <a:pt x="2644" y="4670"/>
                </a:lnTo>
                <a:cubicBezTo>
                  <a:pt x="2732" y="4669"/>
                  <a:pt x="2821" y="4642"/>
                  <a:pt x="2907" y="4660"/>
                </a:cubicBezTo>
                <a:lnTo>
                  <a:pt x="2908" y="4660"/>
                </a:lnTo>
                <a:cubicBezTo>
                  <a:pt x="2920" y="4662"/>
                  <a:pt x="2932" y="4666"/>
                  <a:pt x="2944" y="4670"/>
                </a:cubicBezTo>
                <a:cubicBezTo>
                  <a:pt x="2950" y="4673"/>
                  <a:pt x="2958" y="4675"/>
                  <a:pt x="2964" y="4676"/>
                </a:cubicBezTo>
                <a:cubicBezTo>
                  <a:pt x="3070" y="4683"/>
                  <a:pt x="3161" y="4630"/>
                  <a:pt x="3257" y="4600"/>
                </a:cubicBezTo>
                <a:lnTo>
                  <a:pt x="3258" y="4600"/>
                </a:lnTo>
                <a:moveTo>
                  <a:pt x="3289" y="4592"/>
                </a:moveTo>
                <a:cubicBezTo>
                  <a:pt x="3294" y="4591"/>
                  <a:pt x="3299" y="4589"/>
                  <a:pt x="3304" y="4588"/>
                </a:cubicBezTo>
                <a:lnTo>
                  <a:pt x="3305" y="4588"/>
                </a:lnTo>
                <a:lnTo>
                  <a:pt x="3306" y="4588"/>
                </a:lnTo>
                <a:cubicBezTo>
                  <a:pt x="3312" y="4587"/>
                  <a:pt x="3318" y="4586"/>
                  <a:pt x="3324" y="4585"/>
                </a:cubicBezTo>
                <a:lnTo>
                  <a:pt x="3324" y="4585"/>
                </a:lnTo>
                <a:lnTo>
                  <a:pt x="3324" y="4585"/>
                </a:lnTo>
                <a:lnTo>
                  <a:pt x="3329" y="4584"/>
                </a:lnTo>
                <a:lnTo>
                  <a:pt x="3330" y="4584"/>
                </a:lnTo>
                <a:lnTo>
                  <a:pt x="3331" y="4584"/>
                </a:lnTo>
                <a:lnTo>
                  <a:pt x="3336" y="4583"/>
                </a:lnTo>
                <a:lnTo>
                  <a:pt x="3336" y="4583"/>
                </a:lnTo>
                <a:lnTo>
                  <a:pt x="3342" y="4583"/>
                </a:lnTo>
                <a:lnTo>
                  <a:pt x="3342" y="4583"/>
                </a:lnTo>
                <a:lnTo>
                  <a:pt x="3349" y="4582"/>
                </a:lnTo>
                <a:lnTo>
                  <a:pt x="3350" y="4582"/>
                </a:lnTo>
                <a:lnTo>
                  <a:pt x="3351" y="4582"/>
                </a:lnTo>
                <a:lnTo>
                  <a:pt x="3352" y="4582"/>
                </a:lnTo>
                <a:lnTo>
                  <a:pt x="3352" y="4582"/>
                </a:lnTo>
                <a:lnTo>
                  <a:pt x="3353" y="4582"/>
                </a:lnTo>
                <a:lnTo>
                  <a:pt x="3353" y="4582"/>
                </a:lnTo>
                <a:lnTo>
                  <a:pt x="3354" y="4582"/>
                </a:lnTo>
                <a:lnTo>
                  <a:pt x="3355" y="4582"/>
                </a:lnTo>
                <a:lnTo>
                  <a:pt x="3355" y="4582"/>
                </a:lnTo>
                <a:lnTo>
                  <a:pt x="3356" y="4582"/>
                </a:lnTo>
                <a:lnTo>
                  <a:pt x="3357" y="4582"/>
                </a:lnTo>
                <a:lnTo>
                  <a:pt x="3358" y="4582"/>
                </a:lnTo>
                <a:lnTo>
                  <a:pt x="3358" y="4582"/>
                </a:lnTo>
                <a:lnTo>
                  <a:pt x="3359" y="4582"/>
                </a:lnTo>
                <a:lnTo>
                  <a:pt x="3360" y="4583"/>
                </a:lnTo>
                <a:lnTo>
                  <a:pt x="3361" y="4583"/>
                </a:lnTo>
                <a:lnTo>
                  <a:pt x="3362" y="4583"/>
                </a:lnTo>
                <a:lnTo>
                  <a:pt x="3362" y="4583"/>
                </a:lnTo>
                <a:lnTo>
                  <a:pt x="3363" y="4583"/>
                </a:lnTo>
                <a:lnTo>
                  <a:pt x="3363" y="4583"/>
                </a:lnTo>
                <a:lnTo>
                  <a:pt x="3365" y="4583"/>
                </a:lnTo>
                <a:lnTo>
                  <a:pt x="3365" y="4583"/>
                </a:lnTo>
                <a:lnTo>
                  <a:pt x="3366" y="4583"/>
                </a:lnTo>
                <a:lnTo>
                  <a:pt x="3367" y="4584"/>
                </a:lnTo>
                <a:lnTo>
                  <a:pt x="3369" y="4584"/>
                </a:lnTo>
                <a:lnTo>
                  <a:pt x="3369" y="4584"/>
                </a:lnTo>
                <a:lnTo>
                  <a:pt x="3370" y="4584"/>
                </a:lnTo>
                <a:lnTo>
                  <a:pt x="3371" y="4584"/>
                </a:lnTo>
                <a:lnTo>
                  <a:pt x="3372" y="4584"/>
                </a:lnTo>
                <a:lnTo>
                  <a:pt x="3373" y="4585"/>
                </a:lnTo>
                <a:lnTo>
                  <a:pt x="3373" y="4585"/>
                </a:lnTo>
                <a:lnTo>
                  <a:pt x="3374" y="4585"/>
                </a:lnTo>
                <a:lnTo>
                  <a:pt x="3375" y="4585"/>
                </a:lnTo>
                <a:lnTo>
                  <a:pt x="3376" y="4585"/>
                </a:lnTo>
                <a:lnTo>
                  <a:pt x="3377" y="4586"/>
                </a:lnTo>
                <a:lnTo>
                  <a:pt x="3377" y="4586"/>
                </a:lnTo>
                <a:lnTo>
                  <a:pt x="3379" y="4586"/>
                </a:lnTo>
                <a:lnTo>
                  <a:pt x="3379" y="4586"/>
                </a:lnTo>
                <a:cubicBezTo>
                  <a:pt x="3399" y="4593"/>
                  <a:pt x="3422" y="4607"/>
                  <a:pt x="3439" y="4635"/>
                </a:cubicBezTo>
                <a:lnTo>
                  <a:pt x="3439" y="4635"/>
                </a:lnTo>
                <a:cubicBezTo>
                  <a:pt x="3448" y="4650"/>
                  <a:pt x="3456" y="4669"/>
                  <a:pt x="3460" y="4694"/>
                </a:cubicBezTo>
                <a:cubicBezTo>
                  <a:pt x="3476" y="4785"/>
                  <a:pt x="3655" y="4719"/>
                  <a:pt x="3656" y="4718"/>
                </a:cubicBezTo>
                <a:cubicBezTo>
                  <a:pt x="3670" y="4720"/>
                  <a:pt x="3687" y="4725"/>
                  <a:pt x="3700" y="4731"/>
                </a:cubicBezTo>
                <a:cubicBezTo>
                  <a:pt x="3701" y="4738"/>
                  <a:pt x="3702" y="4747"/>
                  <a:pt x="3703" y="4754"/>
                </a:cubicBezTo>
                <a:cubicBezTo>
                  <a:pt x="3715" y="4757"/>
                  <a:pt x="3732" y="4758"/>
                  <a:pt x="3744" y="4754"/>
                </a:cubicBezTo>
                <a:cubicBezTo>
                  <a:pt x="3782" y="4803"/>
                  <a:pt x="3776" y="4833"/>
                  <a:pt x="3771" y="4856"/>
                </a:cubicBezTo>
                <a:lnTo>
                  <a:pt x="3768" y="4873"/>
                </a:lnTo>
                <a:cubicBezTo>
                  <a:pt x="3763" y="4916"/>
                  <a:pt x="3744" y="4957"/>
                  <a:pt x="3747" y="5001"/>
                </a:cubicBezTo>
                <a:cubicBezTo>
                  <a:pt x="3751" y="5003"/>
                  <a:pt x="3755" y="5006"/>
                  <a:pt x="3759" y="5008"/>
                </a:cubicBezTo>
                <a:cubicBezTo>
                  <a:pt x="3759" y="5012"/>
                  <a:pt x="3760" y="5016"/>
                  <a:pt x="3760" y="5020"/>
                </a:cubicBezTo>
                <a:cubicBezTo>
                  <a:pt x="3753" y="5020"/>
                  <a:pt x="3744" y="5018"/>
                  <a:pt x="3738" y="5016"/>
                </a:cubicBezTo>
                <a:cubicBezTo>
                  <a:pt x="3718" y="5067"/>
                  <a:pt x="3718" y="5067"/>
                  <a:pt x="3708" y="5071"/>
                </a:cubicBezTo>
                <a:cubicBezTo>
                  <a:pt x="3706" y="5074"/>
                  <a:pt x="3704" y="5079"/>
                  <a:pt x="3702" y="5083"/>
                </a:cubicBezTo>
                <a:cubicBezTo>
                  <a:pt x="3758" y="5196"/>
                  <a:pt x="3758" y="5196"/>
                  <a:pt x="3790" y="5225"/>
                </a:cubicBezTo>
                <a:lnTo>
                  <a:pt x="3893" y="5335"/>
                </a:lnTo>
                <a:cubicBezTo>
                  <a:pt x="3920" y="5413"/>
                  <a:pt x="3978" y="5479"/>
                  <a:pt x="3989" y="5563"/>
                </a:cubicBezTo>
                <a:cubicBezTo>
                  <a:pt x="4005" y="5675"/>
                  <a:pt x="4005" y="5675"/>
                  <a:pt x="4008" y="5680"/>
                </a:cubicBezTo>
                <a:cubicBezTo>
                  <a:pt x="4057" y="5761"/>
                  <a:pt x="4014" y="5799"/>
                  <a:pt x="3984" y="5814"/>
                </a:cubicBezTo>
                <a:cubicBezTo>
                  <a:pt x="3968" y="5823"/>
                  <a:pt x="3966" y="5828"/>
                  <a:pt x="3965" y="5843"/>
                </a:cubicBezTo>
                <a:cubicBezTo>
                  <a:pt x="3944" y="5853"/>
                  <a:pt x="3946" y="5879"/>
                  <a:pt x="3929" y="5892"/>
                </a:cubicBezTo>
                <a:cubicBezTo>
                  <a:pt x="3926" y="5911"/>
                  <a:pt x="3918" y="5972"/>
                  <a:pt x="3886" y="5990"/>
                </a:cubicBezTo>
                <a:cubicBezTo>
                  <a:pt x="3886" y="5991"/>
                  <a:pt x="3885" y="6106"/>
                  <a:pt x="3888" y="6113"/>
                </a:cubicBezTo>
                <a:lnTo>
                  <a:pt x="4037" y="6322"/>
                </a:lnTo>
                <a:cubicBezTo>
                  <a:pt x="4090" y="6382"/>
                  <a:pt x="3996" y="6471"/>
                  <a:pt x="4077" y="6523"/>
                </a:cubicBezTo>
                <a:cubicBezTo>
                  <a:pt x="4077" y="6524"/>
                  <a:pt x="4075" y="6597"/>
                  <a:pt x="4139" y="6610"/>
                </a:cubicBezTo>
                <a:cubicBezTo>
                  <a:pt x="4250" y="6789"/>
                  <a:pt x="4250" y="6789"/>
                  <a:pt x="4206" y="6786"/>
                </a:cubicBezTo>
                <a:cubicBezTo>
                  <a:pt x="4206" y="6790"/>
                  <a:pt x="4205" y="6795"/>
                  <a:pt x="4205" y="6799"/>
                </a:cubicBezTo>
                <a:cubicBezTo>
                  <a:pt x="4225" y="6818"/>
                  <a:pt x="4225" y="6818"/>
                  <a:pt x="4228" y="6827"/>
                </a:cubicBezTo>
                <a:cubicBezTo>
                  <a:pt x="4226" y="6830"/>
                  <a:pt x="4224" y="6835"/>
                  <a:pt x="4222" y="6838"/>
                </a:cubicBezTo>
                <a:cubicBezTo>
                  <a:pt x="4229" y="6840"/>
                  <a:pt x="4240" y="6840"/>
                  <a:pt x="4247" y="6838"/>
                </a:cubicBezTo>
                <a:cubicBezTo>
                  <a:pt x="4263" y="6867"/>
                  <a:pt x="4317" y="6884"/>
                  <a:pt x="4345" y="6875"/>
                </a:cubicBezTo>
                <a:cubicBezTo>
                  <a:pt x="4354" y="6835"/>
                  <a:pt x="4572" y="6796"/>
                  <a:pt x="4646" y="6797"/>
                </a:cubicBezTo>
                <a:cubicBezTo>
                  <a:pt x="4726" y="6797"/>
                  <a:pt x="5113" y="6520"/>
                  <a:pt x="5077" y="6427"/>
                </a:cubicBezTo>
                <a:cubicBezTo>
                  <a:pt x="5077" y="6427"/>
                  <a:pt x="5077" y="6426"/>
                  <a:pt x="5077" y="6426"/>
                </a:cubicBezTo>
                <a:cubicBezTo>
                  <a:pt x="5124" y="6370"/>
                  <a:pt x="5216" y="6383"/>
                  <a:pt x="5253" y="6311"/>
                </a:cubicBezTo>
                <a:cubicBezTo>
                  <a:pt x="5251" y="6308"/>
                  <a:pt x="5249" y="6304"/>
                  <a:pt x="5247" y="6301"/>
                </a:cubicBezTo>
                <a:cubicBezTo>
                  <a:pt x="5296" y="6194"/>
                  <a:pt x="5253" y="6139"/>
                  <a:pt x="5251" y="6137"/>
                </a:cubicBezTo>
                <a:cubicBezTo>
                  <a:pt x="5259" y="6110"/>
                  <a:pt x="5259" y="6110"/>
                  <a:pt x="5567" y="5887"/>
                </a:cubicBezTo>
                <a:cubicBezTo>
                  <a:pt x="5631" y="5840"/>
                  <a:pt x="5662" y="5808"/>
                  <a:pt x="5652" y="5585"/>
                </a:cubicBezTo>
                <a:cubicBezTo>
                  <a:pt x="5658" y="5581"/>
                  <a:pt x="5666" y="5574"/>
                  <a:pt x="5670" y="5567"/>
                </a:cubicBezTo>
                <a:cubicBezTo>
                  <a:pt x="5668" y="5555"/>
                  <a:pt x="5668" y="5555"/>
                  <a:pt x="5625" y="5508"/>
                </a:cubicBezTo>
                <a:cubicBezTo>
                  <a:pt x="5632" y="5451"/>
                  <a:pt x="5602" y="5392"/>
                  <a:pt x="5628" y="5335"/>
                </a:cubicBezTo>
                <a:cubicBezTo>
                  <a:pt x="5591" y="5242"/>
                  <a:pt x="5591" y="5242"/>
                  <a:pt x="5613" y="5201"/>
                </a:cubicBezTo>
                <a:cubicBezTo>
                  <a:pt x="5662" y="5110"/>
                  <a:pt x="5728" y="5030"/>
                  <a:pt x="5775" y="4938"/>
                </a:cubicBezTo>
                <a:cubicBezTo>
                  <a:pt x="5851" y="4791"/>
                  <a:pt x="5943" y="4705"/>
                  <a:pt x="5993" y="4658"/>
                </a:cubicBezTo>
                <a:lnTo>
                  <a:pt x="5995" y="4657"/>
                </a:lnTo>
                <a:cubicBezTo>
                  <a:pt x="6026" y="4622"/>
                  <a:pt x="6085" y="4520"/>
                  <a:pt x="6085" y="4519"/>
                </a:cubicBezTo>
                <a:lnTo>
                  <a:pt x="6090" y="4509"/>
                </a:lnTo>
                <a:cubicBezTo>
                  <a:pt x="6123" y="4447"/>
                  <a:pt x="6147" y="4377"/>
                  <a:pt x="6174" y="4268"/>
                </a:cubicBezTo>
                <a:cubicBezTo>
                  <a:pt x="6181" y="4239"/>
                  <a:pt x="6192" y="4212"/>
                  <a:pt x="6200" y="4184"/>
                </a:cubicBezTo>
                <a:cubicBezTo>
                  <a:pt x="6220" y="4118"/>
                  <a:pt x="6220" y="4113"/>
                  <a:pt x="6219" y="4102"/>
                </a:cubicBezTo>
                <a:cubicBezTo>
                  <a:pt x="6219" y="4100"/>
                  <a:pt x="6219" y="4098"/>
                  <a:pt x="6218" y="4096"/>
                </a:cubicBezTo>
                <a:cubicBezTo>
                  <a:pt x="6217" y="4075"/>
                  <a:pt x="6225" y="4055"/>
                  <a:pt x="6227" y="4034"/>
                </a:cubicBezTo>
                <a:cubicBezTo>
                  <a:pt x="6229" y="4016"/>
                  <a:pt x="6219" y="3999"/>
                  <a:pt x="6220" y="3980"/>
                </a:cubicBezTo>
                <a:cubicBezTo>
                  <a:pt x="6220" y="3972"/>
                  <a:pt x="6225" y="3964"/>
                  <a:pt x="6226" y="3955"/>
                </a:cubicBezTo>
                <a:cubicBezTo>
                  <a:pt x="6226" y="3953"/>
                  <a:pt x="6225" y="3951"/>
                  <a:pt x="6223" y="3949"/>
                </a:cubicBezTo>
                <a:cubicBezTo>
                  <a:pt x="6215" y="3952"/>
                  <a:pt x="6206" y="3949"/>
                  <a:pt x="6197" y="3952"/>
                </a:cubicBezTo>
                <a:cubicBezTo>
                  <a:pt x="6186" y="3959"/>
                  <a:pt x="6190" y="3976"/>
                  <a:pt x="6178" y="3982"/>
                </a:cubicBezTo>
                <a:cubicBezTo>
                  <a:pt x="6167" y="3987"/>
                  <a:pt x="6145" y="3999"/>
                  <a:pt x="6144" y="3999"/>
                </a:cubicBezTo>
                <a:cubicBezTo>
                  <a:pt x="6144" y="4000"/>
                  <a:pt x="6143" y="4001"/>
                  <a:pt x="6142" y="4002"/>
                </a:cubicBezTo>
                <a:cubicBezTo>
                  <a:pt x="6139" y="4006"/>
                  <a:pt x="6136" y="4009"/>
                  <a:pt x="6129" y="4014"/>
                </a:cubicBezTo>
                <a:cubicBezTo>
                  <a:pt x="6118" y="4021"/>
                  <a:pt x="6104" y="4018"/>
                  <a:pt x="6092" y="4021"/>
                </a:cubicBezTo>
                <a:cubicBezTo>
                  <a:pt x="6080" y="4024"/>
                  <a:pt x="6075" y="4036"/>
                  <a:pt x="6064" y="4040"/>
                </a:cubicBezTo>
                <a:cubicBezTo>
                  <a:pt x="6061" y="4042"/>
                  <a:pt x="6058" y="4042"/>
                  <a:pt x="6055" y="4043"/>
                </a:cubicBezTo>
                <a:lnTo>
                  <a:pt x="6053" y="4043"/>
                </a:lnTo>
                <a:cubicBezTo>
                  <a:pt x="6021" y="4047"/>
                  <a:pt x="6009" y="4084"/>
                  <a:pt x="5978" y="4088"/>
                </a:cubicBezTo>
                <a:cubicBezTo>
                  <a:pt x="5874" y="4101"/>
                  <a:pt x="5853" y="4104"/>
                  <a:pt x="5834" y="4089"/>
                </a:cubicBezTo>
                <a:lnTo>
                  <a:pt x="5834" y="4088"/>
                </a:lnTo>
                <a:lnTo>
                  <a:pt x="5834" y="4088"/>
                </a:lnTo>
                <a:lnTo>
                  <a:pt x="5834" y="4088"/>
                </a:lnTo>
                <a:lnTo>
                  <a:pt x="5834" y="4088"/>
                </a:lnTo>
                <a:lnTo>
                  <a:pt x="5833" y="4088"/>
                </a:lnTo>
                <a:lnTo>
                  <a:pt x="5833" y="4087"/>
                </a:lnTo>
                <a:lnTo>
                  <a:pt x="5833" y="4087"/>
                </a:lnTo>
                <a:lnTo>
                  <a:pt x="5833" y="4087"/>
                </a:lnTo>
                <a:lnTo>
                  <a:pt x="5832" y="4087"/>
                </a:lnTo>
                <a:lnTo>
                  <a:pt x="5832" y="4087"/>
                </a:lnTo>
                <a:lnTo>
                  <a:pt x="5832" y="4086"/>
                </a:lnTo>
                <a:lnTo>
                  <a:pt x="5832" y="4086"/>
                </a:lnTo>
                <a:lnTo>
                  <a:pt x="5832" y="4086"/>
                </a:lnTo>
                <a:lnTo>
                  <a:pt x="5831" y="4086"/>
                </a:lnTo>
                <a:lnTo>
                  <a:pt x="5831" y="4086"/>
                </a:lnTo>
                <a:lnTo>
                  <a:pt x="5831" y="4086"/>
                </a:lnTo>
                <a:lnTo>
                  <a:pt x="5831" y="4085"/>
                </a:lnTo>
                <a:lnTo>
                  <a:pt x="5830" y="4085"/>
                </a:lnTo>
                <a:lnTo>
                  <a:pt x="5830" y="4085"/>
                </a:lnTo>
                <a:lnTo>
                  <a:pt x="5830" y="4085"/>
                </a:lnTo>
                <a:lnTo>
                  <a:pt x="5830" y="4085"/>
                </a:lnTo>
                <a:lnTo>
                  <a:pt x="5830" y="4084"/>
                </a:lnTo>
                <a:lnTo>
                  <a:pt x="5828" y="4083"/>
                </a:lnTo>
                <a:lnTo>
                  <a:pt x="5828" y="4083"/>
                </a:lnTo>
                <a:lnTo>
                  <a:pt x="5828" y="4083"/>
                </a:lnTo>
                <a:lnTo>
                  <a:pt x="5825" y="4079"/>
                </a:lnTo>
                <a:lnTo>
                  <a:pt x="5825" y="4079"/>
                </a:lnTo>
                <a:lnTo>
                  <a:pt x="5820" y="4074"/>
                </a:lnTo>
                <a:lnTo>
                  <a:pt x="5820" y="4074"/>
                </a:lnTo>
                <a:lnTo>
                  <a:pt x="5820" y="4074"/>
                </a:lnTo>
                <a:lnTo>
                  <a:pt x="5820" y="4074"/>
                </a:lnTo>
                <a:lnTo>
                  <a:pt x="5820" y="4073"/>
                </a:lnTo>
                <a:lnTo>
                  <a:pt x="5819" y="4073"/>
                </a:lnTo>
                <a:lnTo>
                  <a:pt x="5819" y="4073"/>
                </a:lnTo>
                <a:lnTo>
                  <a:pt x="5819" y="4072"/>
                </a:lnTo>
                <a:cubicBezTo>
                  <a:pt x="5812" y="4073"/>
                  <a:pt x="5804" y="4075"/>
                  <a:pt x="5797" y="4076"/>
                </a:cubicBezTo>
                <a:cubicBezTo>
                  <a:pt x="5800" y="4063"/>
                  <a:pt x="5808" y="4048"/>
                  <a:pt x="5817" y="4039"/>
                </a:cubicBezTo>
                <a:cubicBezTo>
                  <a:pt x="5812" y="4001"/>
                  <a:pt x="5756" y="3945"/>
                  <a:pt x="5650" y="3872"/>
                </a:cubicBezTo>
                <a:cubicBezTo>
                  <a:pt x="5643" y="3871"/>
                  <a:pt x="5643" y="3871"/>
                  <a:pt x="5643" y="3871"/>
                </a:cubicBezTo>
                <a:lnTo>
                  <a:pt x="5643" y="3871"/>
                </a:lnTo>
                <a:cubicBezTo>
                  <a:pt x="5638" y="3873"/>
                  <a:pt x="5630" y="3877"/>
                  <a:pt x="5625" y="3880"/>
                </a:cubicBezTo>
                <a:cubicBezTo>
                  <a:pt x="5622" y="3874"/>
                  <a:pt x="5619" y="3866"/>
                  <a:pt x="5616" y="3860"/>
                </a:cubicBezTo>
                <a:cubicBezTo>
                  <a:pt x="5614" y="3860"/>
                  <a:pt x="5441" y="3720"/>
                  <a:pt x="5407" y="3538"/>
                </a:cubicBezTo>
                <a:cubicBezTo>
                  <a:pt x="5399" y="3495"/>
                  <a:pt x="5047" y="2989"/>
                  <a:pt x="5043" y="2986"/>
                </a:cubicBezTo>
                <a:cubicBezTo>
                  <a:pt x="5048" y="2968"/>
                  <a:pt x="5048" y="2968"/>
                  <a:pt x="5048" y="2968"/>
                </a:cubicBezTo>
                <a:cubicBezTo>
                  <a:pt x="5064" y="3007"/>
                  <a:pt x="5144" y="3091"/>
                  <a:pt x="5152" y="3095"/>
                </a:cubicBezTo>
                <a:cubicBezTo>
                  <a:pt x="5157" y="3091"/>
                  <a:pt x="5163" y="3085"/>
                  <a:pt x="5168" y="3080"/>
                </a:cubicBezTo>
                <a:cubicBezTo>
                  <a:pt x="5159" y="3038"/>
                  <a:pt x="5168" y="2984"/>
                  <a:pt x="5171" y="2973"/>
                </a:cubicBezTo>
                <a:cubicBezTo>
                  <a:pt x="5186" y="3030"/>
                  <a:pt x="5186" y="3030"/>
                  <a:pt x="5181" y="3059"/>
                </a:cubicBezTo>
                <a:cubicBezTo>
                  <a:pt x="5240" y="3079"/>
                  <a:pt x="5362" y="3288"/>
                  <a:pt x="5363" y="3290"/>
                </a:cubicBezTo>
                <a:cubicBezTo>
                  <a:pt x="5443" y="3314"/>
                  <a:pt x="5454" y="3347"/>
                  <a:pt x="5493" y="3468"/>
                </a:cubicBezTo>
                <a:cubicBezTo>
                  <a:pt x="5530" y="3581"/>
                  <a:pt x="5662" y="3608"/>
                  <a:pt x="5711" y="3710"/>
                </a:cubicBezTo>
                <a:cubicBezTo>
                  <a:pt x="5753" y="3796"/>
                  <a:pt x="5764" y="3894"/>
                  <a:pt x="5816" y="3976"/>
                </a:cubicBezTo>
                <a:cubicBezTo>
                  <a:pt x="5820" y="3981"/>
                  <a:pt x="5826" y="3987"/>
                  <a:pt x="5830" y="3991"/>
                </a:cubicBezTo>
                <a:cubicBezTo>
                  <a:pt x="5909" y="3986"/>
                  <a:pt x="6024" y="3868"/>
                  <a:pt x="6025" y="3867"/>
                </a:cubicBezTo>
                <a:lnTo>
                  <a:pt x="6029" y="3862"/>
                </a:lnTo>
                <a:cubicBezTo>
                  <a:pt x="6203" y="3727"/>
                  <a:pt x="6218" y="3705"/>
                  <a:pt x="6230" y="3685"/>
                </a:cubicBezTo>
                <a:cubicBezTo>
                  <a:pt x="6192" y="3636"/>
                  <a:pt x="6283" y="3579"/>
                  <a:pt x="6305" y="3579"/>
                </a:cubicBezTo>
                <a:lnTo>
                  <a:pt x="6306" y="3579"/>
                </a:lnTo>
                <a:lnTo>
                  <a:pt x="6306" y="3579"/>
                </a:lnTo>
                <a:lnTo>
                  <a:pt x="6306" y="3579"/>
                </a:lnTo>
                <a:lnTo>
                  <a:pt x="6307" y="3579"/>
                </a:lnTo>
                <a:lnTo>
                  <a:pt x="6307" y="3579"/>
                </a:lnTo>
                <a:cubicBezTo>
                  <a:pt x="6326" y="3578"/>
                  <a:pt x="6333" y="3566"/>
                  <a:pt x="6336" y="3551"/>
                </a:cubicBezTo>
                <a:lnTo>
                  <a:pt x="6336" y="3551"/>
                </a:lnTo>
                <a:lnTo>
                  <a:pt x="6336" y="3550"/>
                </a:lnTo>
                <a:lnTo>
                  <a:pt x="6336" y="3550"/>
                </a:lnTo>
                <a:lnTo>
                  <a:pt x="6336" y="3549"/>
                </a:lnTo>
                <a:lnTo>
                  <a:pt x="6337" y="3548"/>
                </a:lnTo>
                <a:lnTo>
                  <a:pt x="6337" y="3548"/>
                </a:lnTo>
                <a:cubicBezTo>
                  <a:pt x="6339" y="3536"/>
                  <a:pt x="6339" y="3523"/>
                  <a:pt x="6342" y="3512"/>
                </a:cubicBezTo>
                <a:lnTo>
                  <a:pt x="6342" y="3512"/>
                </a:lnTo>
                <a:lnTo>
                  <a:pt x="6342" y="3510"/>
                </a:lnTo>
                <a:lnTo>
                  <a:pt x="6342" y="3510"/>
                </a:lnTo>
                <a:lnTo>
                  <a:pt x="6342" y="3509"/>
                </a:lnTo>
                <a:lnTo>
                  <a:pt x="6342" y="3509"/>
                </a:lnTo>
                <a:lnTo>
                  <a:pt x="6343" y="3508"/>
                </a:lnTo>
                <a:lnTo>
                  <a:pt x="6343" y="3508"/>
                </a:lnTo>
                <a:lnTo>
                  <a:pt x="6343" y="3507"/>
                </a:lnTo>
                <a:lnTo>
                  <a:pt x="6343" y="3507"/>
                </a:lnTo>
                <a:lnTo>
                  <a:pt x="6343" y="3506"/>
                </a:lnTo>
                <a:lnTo>
                  <a:pt x="6343" y="3506"/>
                </a:lnTo>
                <a:lnTo>
                  <a:pt x="6344" y="3505"/>
                </a:lnTo>
                <a:lnTo>
                  <a:pt x="6344" y="3504"/>
                </a:lnTo>
                <a:lnTo>
                  <a:pt x="6344" y="3504"/>
                </a:lnTo>
                <a:lnTo>
                  <a:pt x="6344" y="3503"/>
                </a:lnTo>
                <a:lnTo>
                  <a:pt x="6344" y="3503"/>
                </a:lnTo>
                <a:lnTo>
                  <a:pt x="6344" y="3503"/>
                </a:lnTo>
                <a:lnTo>
                  <a:pt x="6345" y="3502"/>
                </a:lnTo>
                <a:lnTo>
                  <a:pt x="6345" y="3501"/>
                </a:lnTo>
                <a:lnTo>
                  <a:pt x="6345" y="3501"/>
                </a:lnTo>
                <a:lnTo>
                  <a:pt x="6345" y="3500"/>
                </a:lnTo>
                <a:lnTo>
                  <a:pt x="6346" y="3500"/>
                </a:lnTo>
                <a:lnTo>
                  <a:pt x="6346" y="3499"/>
                </a:lnTo>
                <a:lnTo>
                  <a:pt x="6346" y="3499"/>
                </a:lnTo>
                <a:lnTo>
                  <a:pt x="6347" y="3498"/>
                </a:lnTo>
                <a:lnTo>
                  <a:pt x="6347" y="3497"/>
                </a:lnTo>
                <a:lnTo>
                  <a:pt x="6347" y="3497"/>
                </a:lnTo>
                <a:lnTo>
                  <a:pt x="6347" y="3497"/>
                </a:lnTo>
                <a:lnTo>
                  <a:pt x="6348" y="3496"/>
                </a:lnTo>
                <a:lnTo>
                  <a:pt x="6348" y="3496"/>
                </a:lnTo>
                <a:lnTo>
                  <a:pt x="6348" y="3495"/>
                </a:lnTo>
                <a:lnTo>
                  <a:pt x="6349" y="3495"/>
                </a:lnTo>
                <a:cubicBezTo>
                  <a:pt x="6371" y="3464"/>
                  <a:pt x="6373" y="3421"/>
                  <a:pt x="6408" y="3397"/>
                </a:cubicBezTo>
                <a:cubicBezTo>
                  <a:pt x="6418" y="3393"/>
                  <a:pt x="6418" y="3393"/>
                  <a:pt x="6418" y="3393"/>
                </a:cubicBezTo>
                <a:cubicBezTo>
                  <a:pt x="6420" y="3393"/>
                  <a:pt x="6420" y="3393"/>
                  <a:pt x="6420" y="3393"/>
                </a:cubicBezTo>
                <a:cubicBezTo>
                  <a:pt x="6428" y="3358"/>
                  <a:pt x="6401" y="3327"/>
                  <a:pt x="6410" y="3292"/>
                </a:cubicBezTo>
                <a:cubicBezTo>
                  <a:pt x="6414" y="3292"/>
                  <a:pt x="6419" y="3293"/>
                  <a:pt x="6423" y="3294"/>
                </a:cubicBezTo>
                <a:cubicBezTo>
                  <a:pt x="6424" y="3294"/>
                  <a:pt x="6447" y="3144"/>
                  <a:pt x="6446" y="3143"/>
                </a:cubicBezTo>
                <a:cubicBezTo>
                  <a:pt x="6442" y="3142"/>
                  <a:pt x="6436" y="3140"/>
                  <a:pt x="6431" y="3138"/>
                </a:cubicBezTo>
                <a:cubicBezTo>
                  <a:pt x="6409" y="3128"/>
                  <a:pt x="6411" y="3099"/>
                  <a:pt x="6390" y="3088"/>
                </a:cubicBezTo>
                <a:cubicBezTo>
                  <a:pt x="6358" y="3073"/>
                  <a:pt x="6320" y="3097"/>
                  <a:pt x="6290" y="3072"/>
                </a:cubicBezTo>
                <a:cubicBezTo>
                  <a:pt x="6276" y="3060"/>
                  <a:pt x="6276" y="3060"/>
                  <a:pt x="6232" y="2960"/>
                </a:cubicBezTo>
                <a:cubicBezTo>
                  <a:pt x="6208" y="3013"/>
                  <a:pt x="6200" y="3072"/>
                  <a:pt x="6166" y="3122"/>
                </a:cubicBezTo>
                <a:cubicBezTo>
                  <a:pt x="6118" y="3126"/>
                  <a:pt x="6114" y="3128"/>
                  <a:pt x="6098" y="3147"/>
                </a:cubicBezTo>
                <a:cubicBezTo>
                  <a:pt x="6090" y="3151"/>
                  <a:pt x="6090" y="3151"/>
                  <a:pt x="6090" y="3151"/>
                </a:cubicBezTo>
                <a:cubicBezTo>
                  <a:pt x="6078" y="3145"/>
                  <a:pt x="6067" y="3136"/>
                  <a:pt x="6053" y="3131"/>
                </a:cubicBezTo>
                <a:cubicBezTo>
                  <a:pt x="6056" y="3098"/>
                  <a:pt x="6046" y="3043"/>
                  <a:pt x="6021" y="3024"/>
                </a:cubicBezTo>
                <a:cubicBezTo>
                  <a:pt x="6018" y="3027"/>
                  <a:pt x="6013" y="3030"/>
                  <a:pt x="6010" y="3033"/>
                </a:cubicBezTo>
                <a:cubicBezTo>
                  <a:pt x="6007" y="3052"/>
                  <a:pt x="6012" y="3078"/>
                  <a:pt x="6024" y="3116"/>
                </a:cubicBezTo>
                <a:cubicBezTo>
                  <a:pt x="6023" y="3115"/>
                  <a:pt x="5966" y="3052"/>
                  <a:pt x="5967" y="3024"/>
                </a:cubicBezTo>
                <a:cubicBezTo>
                  <a:pt x="5931" y="2988"/>
                  <a:pt x="5931" y="2988"/>
                  <a:pt x="5913" y="2975"/>
                </a:cubicBezTo>
                <a:cubicBezTo>
                  <a:pt x="5860" y="2937"/>
                  <a:pt x="5857" y="2858"/>
                  <a:pt x="5795" y="2826"/>
                </a:cubicBezTo>
                <a:cubicBezTo>
                  <a:pt x="5814" y="2813"/>
                  <a:pt x="5834" y="2803"/>
                  <a:pt x="5851" y="2788"/>
                </a:cubicBezTo>
                <a:cubicBezTo>
                  <a:pt x="5859" y="2790"/>
                  <a:pt x="5870" y="2789"/>
                  <a:pt x="5877" y="2786"/>
                </a:cubicBezTo>
                <a:cubicBezTo>
                  <a:pt x="5882" y="2781"/>
                  <a:pt x="5882" y="2781"/>
                  <a:pt x="5882" y="2781"/>
                </a:cubicBezTo>
                <a:cubicBezTo>
                  <a:pt x="5883" y="2781"/>
                  <a:pt x="5883" y="2781"/>
                  <a:pt x="5883" y="2781"/>
                </a:cubicBezTo>
                <a:cubicBezTo>
                  <a:pt x="5911" y="2812"/>
                  <a:pt x="6056" y="2965"/>
                  <a:pt x="6123" y="2953"/>
                </a:cubicBezTo>
                <a:cubicBezTo>
                  <a:pt x="6125" y="2952"/>
                  <a:pt x="6125" y="2952"/>
                  <a:pt x="6125" y="2952"/>
                </a:cubicBezTo>
                <a:cubicBezTo>
                  <a:pt x="6134" y="2952"/>
                  <a:pt x="6145" y="2955"/>
                  <a:pt x="6152" y="2959"/>
                </a:cubicBezTo>
                <a:cubicBezTo>
                  <a:pt x="6156" y="2957"/>
                  <a:pt x="6161" y="2956"/>
                  <a:pt x="6165" y="2954"/>
                </a:cubicBezTo>
                <a:cubicBezTo>
                  <a:pt x="6217" y="2849"/>
                  <a:pt x="6255" y="2918"/>
                  <a:pt x="6262" y="2933"/>
                </a:cubicBezTo>
                <a:cubicBezTo>
                  <a:pt x="6298" y="3010"/>
                  <a:pt x="6413" y="2942"/>
                  <a:pt x="6414" y="2941"/>
                </a:cubicBezTo>
                <a:cubicBezTo>
                  <a:pt x="6422" y="2942"/>
                  <a:pt x="6432" y="2945"/>
                  <a:pt x="6439" y="2949"/>
                </a:cubicBezTo>
                <a:cubicBezTo>
                  <a:pt x="6442" y="2947"/>
                  <a:pt x="6446" y="2943"/>
                  <a:pt x="6448" y="2940"/>
                </a:cubicBezTo>
                <a:cubicBezTo>
                  <a:pt x="6452" y="2941"/>
                  <a:pt x="6457" y="2943"/>
                  <a:pt x="6461" y="2944"/>
                </a:cubicBezTo>
                <a:cubicBezTo>
                  <a:pt x="6478" y="2924"/>
                  <a:pt x="6509" y="2923"/>
                  <a:pt x="6523" y="2899"/>
                </a:cubicBezTo>
                <a:cubicBezTo>
                  <a:pt x="6559" y="2890"/>
                  <a:pt x="6592" y="2883"/>
                  <a:pt x="6616" y="2848"/>
                </a:cubicBezTo>
                <a:cubicBezTo>
                  <a:pt x="6634" y="2855"/>
                  <a:pt x="6640" y="2875"/>
                  <a:pt x="6654" y="2887"/>
                </a:cubicBezTo>
                <a:cubicBezTo>
                  <a:pt x="6661" y="2885"/>
                  <a:pt x="6672" y="2887"/>
                  <a:pt x="6679" y="2891"/>
                </a:cubicBezTo>
                <a:lnTo>
                  <a:pt x="6679" y="2892"/>
                </a:lnTo>
                <a:lnTo>
                  <a:pt x="6679" y="2892"/>
                </a:lnTo>
                <a:lnTo>
                  <a:pt x="6679" y="2893"/>
                </a:lnTo>
                <a:lnTo>
                  <a:pt x="6679" y="2893"/>
                </a:lnTo>
                <a:lnTo>
                  <a:pt x="6679" y="2894"/>
                </a:lnTo>
                <a:lnTo>
                  <a:pt x="6679" y="2894"/>
                </a:lnTo>
                <a:lnTo>
                  <a:pt x="6679" y="2895"/>
                </a:lnTo>
                <a:lnTo>
                  <a:pt x="6679" y="2895"/>
                </a:lnTo>
                <a:lnTo>
                  <a:pt x="6679" y="2895"/>
                </a:lnTo>
                <a:lnTo>
                  <a:pt x="6679" y="2896"/>
                </a:lnTo>
                <a:lnTo>
                  <a:pt x="6679" y="2896"/>
                </a:lnTo>
                <a:lnTo>
                  <a:pt x="6679" y="2897"/>
                </a:lnTo>
                <a:lnTo>
                  <a:pt x="6679" y="2898"/>
                </a:lnTo>
                <a:lnTo>
                  <a:pt x="6679" y="2898"/>
                </a:lnTo>
                <a:lnTo>
                  <a:pt x="6679" y="2899"/>
                </a:lnTo>
                <a:lnTo>
                  <a:pt x="6679" y="2900"/>
                </a:lnTo>
                <a:lnTo>
                  <a:pt x="6679" y="2900"/>
                </a:lnTo>
                <a:lnTo>
                  <a:pt x="6679" y="2900"/>
                </a:lnTo>
                <a:lnTo>
                  <a:pt x="6679" y="2901"/>
                </a:lnTo>
                <a:lnTo>
                  <a:pt x="6679" y="2901"/>
                </a:lnTo>
                <a:lnTo>
                  <a:pt x="6679" y="2902"/>
                </a:lnTo>
                <a:lnTo>
                  <a:pt x="6679" y="2902"/>
                </a:lnTo>
                <a:lnTo>
                  <a:pt x="6679" y="2902"/>
                </a:lnTo>
                <a:lnTo>
                  <a:pt x="6679" y="2903"/>
                </a:lnTo>
                <a:lnTo>
                  <a:pt x="6679" y="2904"/>
                </a:lnTo>
                <a:lnTo>
                  <a:pt x="6679" y="2904"/>
                </a:lnTo>
                <a:lnTo>
                  <a:pt x="6679" y="2905"/>
                </a:lnTo>
                <a:lnTo>
                  <a:pt x="6679" y="2906"/>
                </a:lnTo>
                <a:cubicBezTo>
                  <a:pt x="6683" y="2931"/>
                  <a:pt x="6706" y="2933"/>
                  <a:pt x="6735" y="2935"/>
                </a:cubicBezTo>
                <a:cubicBezTo>
                  <a:pt x="6761" y="3002"/>
                  <a:pt x="6795" y="2959"/>
                  <a:pt x="6809" y="2941"/>
                </a:cubicBezTo>
                <a:cubicBezTo>
                  <a:pt x="6809" y="2958"/>
                  <a:pt x="6794" y="2994"/>
                  <a:pt x="6777" y="3004"/>
                </a:cubicBezTo>
                <a:cubicBezTo>
                  <a:pt x="6789" y="3021"/>
                  <a:pt x="6850" y="3065"/>
                  <a:pt x="6869" y="3066"/>
                </a:cubicBezTo>
                <a:cubicBezTo>
                  <a:pt x="6897" y="3035"/>
                  <a:pt x="6897" y="3032"/>
                  <a:pt x="6883" y="2957"/>
                </a:cubicBezTo>
                <a:cubicBezTo>
                  <a:pt x="6973" y="3081"/>
                  <a:pt x="6994" y="3235"/>
                  <a:pt x="7065" y="3368"/>
                </a:cubicBezTo>
                <a:cubicBezTo>
                  <a:pt x="7132" y="3493"/>
                  <a:pt x="7167" y="3632"/>
                  <a:pt x="7234" y="3757"/>
                </a:cubicBezTo>
                <a:cubicBezTo>
                  <a:pt x="7238" y="3758"/>
                  <a:pt x="7243" y="3760"/>
                  <a:pt x="7247" y="3761"/>
                </a:cubicBezTo>
                <a:cubicBezTo>
                  <a:pt x="7261" y="3726"/>
                  <a:pt x="7248" y="3684"/>
                  <a:pt x="7276" y="3652"/>
                </a:cubicBezTo>
                <a:cubicBezTo>
                  <a:pt x="7266" y="3610"/>
                  <a:pt x="7270" y="3582"/>
                  <a:pt x="7275" y="3566"/>
                </a:cubicBezTo>
                <a:cubicBezTo>
                  <a:pt x="7281" y="3561"/>
                  <a:pt x="7281" y="3561"/>
                  <a:pt x="7281" y="3561"/>
                </a:cubicBezTo>
                <a:lnTo>
                  <a:pt x="7281" y="3561"/>
                </a:lnTo>
                <a:cubicBezTo>
                  <a:pt x="7285" y="3436"/>
                  <a:pt x="7217" y="3323"/>
                  <a:pt x="7217" y="3198"/>
                </a:cubicBezTo>
                <a:cubicBezTo>
                  <a:pt x="7221" y="3195"/>
                  <a:pt x="7225" y="3191"/>
                  <a:pt x="7228" y="3188"/>
                </a:cubicBezTo>
                <a:cubicBezTo>
                  <a:pt x="7226" y="3073"/>
                  <a:pt x="7224" y="2999"/>
                  <a:pt x="7223" y="2942"/>
                </a:cubicBezTo>
                <a:lnTo>
                  <a:pt x="7223" y="2940"/>
                </a:lnTo>
                <a:lnTo>
                  <a:pt x="7223" y="2937"/>
                </a:lnTo>
                <a:lnTo>
                  <a:pt x="7223" y="2932"/>
                </a:lnTo>
                <a:lnTo>
                  <a:pt x="7223" y="2932"/>
                </a:lnTo>
                <a:lnTo>
                  <a:pt x="7223" y="2927"/>
                </a:lnTo>
                <a:lnTo>
                  <a:pt x="7223" y="2925"/>
                </a:lnTo>
                <a:lnTo>
                  <a:pt x="7223" y="2922"/>
                </a:lnTo>
                <a:lnTo>
                  <a:pt x="7223" y="2918"/>
                </a:lnTo>
                <a:lnTo>
                  <a:pt x="7223" y="2918"/>
                </a:lnTo>
                <a:lnTo>
                  <a:pt x="7223" y="2913"/>
                </a:lnTo>
                <a:lnTo>
                  <a:pt x="7223" y="2911"/>
                </a:lnTo>
                <a:lnTo>
                  <a:pt x="7223" y="2909"/>
                </a:lnTo>
                <a:lnTo>
                  <a:pt x="7223" y="2905"/>
                </a:lnTo>
                <a:lnTo>
                  <a:pt x="7223" y="2905"/>
                </a:lnTo>
                <a:lnTo>
                  <a:pt x="7223" y="2900"/>
                </a:lnTo>
                <a:lnTo>
                  <a:pt x="7223" y="2898"/>
                </a:lnTo>
                <a:lnTo>
                  <a:pt x="7223" y="2896"/>
                </a:lnTo>
                <a:lnTo>
                  <a:pt x="7223" y="2892"/>
                </a:lnTo>
                <a:lnTo>
                  <a:pt x="7223" y="2891"/>
                </a:lnTo>
                <a:lnTo>
                  <a:pt x="7223" y="2887"/>
                </a:lnTo>
                <a:lnTo>
                  <a:pt x="7223" y="2885"/>
                </a:lnTo>
                <a:lnTo>
                  <a:pt x="7223" y="2883"/>
                </a:lnTo>
                <a:lnTo>
                  <a:pt x="7223" y="2879"/>
                </a:lnTo>
                <a:lnTo>
                  <a:pt x="7223" y="2879"/>
                </a:lnTo>
                <a:lnTo>
                  <a:pt x="7223" y="2875"/>
                </a:lnTo>
                <a:lnTo>
                  <a:pt x="7224" y="2873"/>
                </a:lnTo>
                <a:lnTo>
                  <a:pt x="7224" y="2871"/>
                </a:lnTo>
                <a:lnTo>
                  <a:pt x="7224" y="2867"/>
                </a:lnTo>
                <a:lnTo>
                  <a:pt x="7224" y="2866"/>
                </a:lnTo>
                <a:lnTo>
                  <a:pt x="7224" y="2863"/>
                </a:lnTo>
                <a:lnTo>
                  <a:pt x="7224" y="2860"/>
                </a:lnTo>
                <a:lnTo>
                  <a:pt x="7224" y="2859"/>
                </a:lnTo>
                <a:lnTo>
                  <a:pt x="7224" y="2855"/>
                </a:lnTo>
                <a:lnTo>
                  <a:pt x="7224" y="2854"/>
                </a:lnTo>
                <a:lnTo>
                  <a:pt x="7224" y="2851"/>
                </a:lnTo>
                <a:lnTo>
                  <a:pt x="7224" y="2848"/>
                </a:lnTo>
                <a:lnTo>
                  <a:pt x="7224" y="2847"/>
                </a:lnTo>
                <a:lnTo>
                  <a:pt x="7224" y="2843"/>
                </a:lnTo>
                <a:lnTo>
                  <a:pt x="7224" y="2842"/>
                </a:lnTo>
                <a:lnTo>
                  <a:pt x="7224" y="2839"/>
                </a:lnTo>
                <a:lnTo>
                  <a:pt x="7224" y="2836"/>
                </a:lnTo>
                <a:lnTo>
                  <a:pt x="7224" y="2836"/>
                </a:lnTo>
                <a:lnTo>
                  <a:pt x="7224" y="2832"/>
                </a:lnTo>
                <a:lnTo>
                  <a:pt x="7224" y="2830"/>
                </a:lnTo>
                <a:lnTo>
                  <a:pt x="7224" y="2828"/>
                </a:lnTo>
                <a:lnTo>
                  <a:pt x="7224" y="2824"/>
                </a:lnTo>
                <a:lnTo>
                  <a:pt x="7224" y="2824"/>
                </a:lnTo>
                <a:lnTo>
                  <a:pt x="7225" y="2820"/>
                </a:lnTo>
                <a:lnTo>
                  <a:pt x="7225" y="2818"/>
                </a:lnTo>
                <a:lnTo>
                  <a:pt x="7225" y="2812"/>
                </a:lnTo>
                <a:lnTo>
                  <a:pt x="7225" y="2812"/>
                </a:lnTo>
                <a:cubicBezTo>
                  <a:pt x="7226" y="2774"/>
                  <a:pt x="7228" y="2732"/>
                  <a:pt x="7232" y="2673"/>
                </a:cubicBezTo>
                <a:lnTo>
                  <a:pt x="7232" y="2673"/>
                </a:lnTo>
                <a:lnTo>
                  <a:pt x="7232" y="2667"/>
                </a:lnTo>
                <a:lnTo>
                  <a:pt x="7232" y="2664"/>
                </a:lnTo>
                <a:lnTo>
                  <a:pt x="7232" y="2661"/>
                </a:lnTo>
                <a:lnTo>
                  <a:pt x="7233" y="2654"/>
                </a:lnTo>
                <a:cubicBezTo>
                  <a:pt x="7234" y="2659"/>
                  <a:pt x="7237" y="2665"/>
                  <a:pt x="7238" y="2669"/>
                </a:cubicBezTo>
                <a:cubicBezTo>
                  <a:pt x="7247" y="2658"/>
                  <a:pt x="7254" y="2649"/>
                  <a:pt x="7253" y="2585"/>
                </a:cubicBezTo>
                <a:cubicBezTo>
                  <a:pt x="7246" y="2578"/>
                  <a:pt x="7246" y="2578"/>
                  <a:pt x="7246" y="2578"/>
                </a:cubicBezTo>
                <a:lnTo>
                  <a:pt x="7246" y="2578"/>
                </a:lnTo>
                <a:cubicBezTo>
                  <a:pt x="7246" y="2578"/>
                  <a:pt x="7246" y="2578"/>
                  <a:pt x="7246" y="2578"/>
                </a:cubicBezTo>
                <a:cubicBezTo>
                  <a:pt x="7246" y="2578"/>
                  <a:pt x="7246" y="2578"/>
                  <a:pt x="7246" y="2578"/>
                </a:cubicBezTo>
                <a:cubicBezTo>
                  <a:pt x="7245" y="2574"/>
                  <a:pt x="7243" y="2569"/>
                  <a:pt x="7242" y="2566"/>
                </a:cubicBezTo>
                <a:cubicBezTo>
                  <a:pt x="7243" y="2566"/>
                  <a:pt x="7323" y="2599"/>
                  <a:pt x="7412" y="2894"/>
                </a:cubicBezTo>
                <a:cubicBezTo>
                  <a:pt x="7415" y="2892"/>
                  <a:pt x="7420" y="2890"/>
                  <a:pt x="7423" y="2887"/>
                </a:cubicBezTo>
                <a:cubicBezTo>
                  <a:pt x="7423" y="2887"/>
                  <a:pt x="7423" y="2887"/>
                  <a:pt x="7423" y="2887"/>
                </a:cubicBezTo>
                <a:lnTo>
                  <a:pt x="7423" y="2887"/>
                </a:lnTo>
                <a:cubicBezTo>
                  <a:pt x="7418" y="2847"/>
                  <a:pt x="7405" y="2777"/>
                  <a:pt x="7405" y="2776"/>
                </a:cubicBezTo>
                <a:cubicBezTo>
                  <a:pt x="7405" y="2777"/>
                  <a:pt x="7438" y="2836"/>
                  <a:pt x="7494" y="3049"/>
                </a:cubicBezTo>
                <a:cubicBezTo>
                  <a:pt x="7507" y="3137"/>
                  <a:pt x="7528" y="3225"/>
                  <a:pt x="7541" y="3315"/>
                </a:cubicBezTo>
                <a:cubicBezTo>
                  <a:pt x="7543" y="3325"/>
                  <a:pt x="7543" y="3325"/>
                  <a:pt x="7543" y="3325"/>
                </a:cubicBezTo>
                <a:lnTo>
                  <a:pt x="7543" y="3325"/>
                </a:lnTo>
                <a:moveTo>
                  <a:pt x="5439" y="4614"/>
                </a:moveTo>
                <a:lnTo>
                  <a:pt x="5439" y="4614"/>
                </a:lnTo>
                <a:cubicBezTo>
                  <a:pt x="5444" y="4609"/>
                  <a:pt x="5455" y="4615"/>
                  <a:pt x="5455" y="4633"/>
                </a:cubicBezTo>
                <a:cubicBezTo>
                  <a:pt x="5454" y="4681"/>
                  <a:pt x="5454" y="4684"/>
                  <a:pt x="5458" y="4691"/>
                </a:cubicBezTo>
                <a:cubicBezTo>
                  <a:pt x="5459" y="4694"/>
                  <a:pt x="5473" y="4720"/>
                  <a:pt x="5478" y="4718"/>
                </a:cubicBezTo>
                <a:cubicBezTo>
                  <a:pt x="5484" y="4716"/>
                  <a:pt x="5491" y="4730"/>
                  <a:pt x="5488" y="4737"/>
                </a:cubicBezTo>
                <a:cubicBezTo>
                  <a:pt x="5487" y="4739"/>
                  <a:pt x="5485" y="4741"/>
                  <a:pt x="5482" y="4741"/>
                </a:cubicBezTo>
                <a:cubicBezTo>
                  <a:pt x="5478" y="4741"/>
                  <a:pt x="5473" y="4741"/>
                  <a:pt x="5449" y="4707"/>
                </a:cubicBezTo>
                <a:cubicBezTo>
                  <a:pt x="5443" y="4698"/>
                  <a:pt x="5437" y="4683"/>
                  <a:pt x="5434" y="4674"/>
                </a:cubicBezTo>
                <a:cubicBezTo>
                  <a:pt x="5426" y="4650"/>
                  <a:pt x="5435" y="4618"/>
                  <a:pt x="5439" y="4614"/>
                </a:cubicBezTo>
                <a:close/>
                <a:moveTo>
                  <a:pt x="4952" y="5983"/>
                </a:moveTo>
                <a:lnTo>
                  <a:pt x="4952" y="5983"/>
                </a:lnTo>
                <a:cubicBezTo>
                  <a:pt x="4951" y="5984"/>
                  <a:pt x="4951" y="5985"/>
                  <a:pt x="4950" y="5985"/>
                </a:cubicBezTo>
                <a:cubicBezTo>
                  <a:pt x="4939" y="5991"/>
                  <a:pt x="4927" y="5983"/>
                  <a:pt x="4916" y="5988"/>
                </a:cubicBezTo>
                <a:cubicBezTo>
                  <a:pt x="4908" y="5991"/>
                  <a:pt x="4894" y="6003"/>
                  <a:pt x="4880" y="6015"/>
                </a:cubicBezTo>
                <a:cubicBezTo>
                  <a:pt x="4866" y="6027"/>
                  <a:pt x="4863" y="6030"/>
                  <a:pt x="4855" y="6031"/>
                </a:cubicBezTo>
                <a:cubicBezTo>
                  <a:pt x="4849" y="6031"/>
                  <a:pt x="4852" y="6027"/>
                  <a:pt x="4855" y="6024"/>
                </a:cubicBezTo>
                <a:cubicBezTo>
                  <a:pt x="4855" y="6023"/>
                  <a:pt x="4865" y="6015"/>
                  <a:pt x="4869" y="6011"/>
                </a:cubicBezTo>
                <a:lnTo>
                  <a:pt x="4917" y="5967"/>
                </a:lnTo>
                <a:cubicBezTo>
                  <a:pt x="4919" y="5966"/>
                  <a:pt x="4925" y="5963"/>
                  <a:pt x="4948" y="5972"/>
                </a:cubicBezTo>
                <a:cubicBezTo>
                  <a:pt x="4949" y="5972"/>
                  <a:pt x="4953" y="5976"/>
                  <a:pt x="4952" y="5981"/>
                </a:cubicBezTo>
                <a:cubicBezTo>
                  <a:pt x="4952" y="5982"/>
                  <a:pt x="4952" y="5983"/>
                  <a:pt x="4952" y="5983"/>
                </a:cubicBezTo>
                <a:close/>
                <a:moveTo>
                  <a:pt x="5009" y="5529"/>
                </a:moveTo>
                <a:lnTo>
                  <a:pt x="5009" y="5529"/>
                </a:lnTo>
                <a:cubicBezTo>
                  <a:pt x="5009" y="5531"/>
                  <a:pt x="5008" y="5534"/>
                  <a:pt x="5006" y="5535"/>
                </a:cubicBezTo>
                <a:lnTo>
                  <a:pt x="4979" y="5573"/>
                </a:lnTo>
                <a:cubicBezTo>
                  <a:pt x="4973" y="5581"/>
                  <a:pt x="4971" y="5581"/>
                  <a:pt x="4969" y="5582"/>
                </a:cubicBezTo>
                <a:lnTo>
                  <a:pt x="4969" y="5582"/>
                </a:lnTo>
                <a:cubicBezTo>
                  <a:pt x="4962" y="5582"/>
                  <a:pt x="4957" y="5575"/>
                  <a:pt x="4960" y="5566"/>
                </a:cubicBezTo>
                <a:cubicBezTo>
                  <a:pt x="4961" y="5564"/>
                  <a:pt x="4962" y="5562"/>
                  <a:pt x="4963" y="5560"/>
                </a:cubicBezTo>
                <a:cubicBezTo>
                  <a:pt x="4963" y="5559"/>
                  <a:pt x="4964" y="5558"/>
                  <a:pt x="4965" y="5557"/>
                </a:cubicBezTo>
                <a:cubicBezTo>
                  <a:pt x="4966" y="5555"/>
                  <a:pt x="4969" y="5552"/>
                  <a:pt x="4970" y="5550"/>
                </a:cubicBezTo>
                <a:cubicBezTo>
                  <a:pt x="4974" y="5544"/>
                  <a:pt x="4976" y="5539"/>
                  <a:pt x="4980" y="5533"/>
                </a:cubicBezTo>
                <a:cubicBezTo>
                  <a:pt x="4981" y="5531"/>
                  <a:pt x="4986" y="5523"/>
                  <a:pt x="4990" y="5519"/>
                </a:cubicBezTo>
                <a:cubicBezTo>
                  <a:pt x="4998" y="5511"/>
                  <a:pt x="5010" y="5519"/>
                  <a:pt x="5010" y="5525"/>
                </a:cubicBezTo>
                <a:cubicBezTo>
                  <a:pt x="5010" y="5526"/>
                  <a:pt x="5010" y="5528"/>
                  <a:pt x="5009" y="5529"/>
                </a:cubicBezTo>
                <a:close/>
                <a:moveTo>
                  <a:pt x="5015" y="5101"/>
                </a:moveTo>
                <a:lnTo>
                  <a:pt x="5015" y="5101"/>
                </a:lnTo>
                <a:cubicBezTo>
                  <a:pt x="5016" y="5090"/>
                  <a:pt x="5017" y="5083"/>
                  <a:pt x="5020" y="5081"/>
                </a:cubicBezTo>
                <a:cubicBezTo>
                  <a:pt x="5021" y="5080"/>
                  <a:pt x="5024" y="5080"/>
                  <a:pt x="5025" y="5082"/>
                </a:cubicBezTo>
                <a:cubicBezTo>
                  <a:pt x="5026" y="5083"/>
                  <a:pt x="5026" y="5084"/>
                  <a:pt x="5027" y="5086"/>
                </a:cubicBezTo>
                <a:cubicBezTo>
                  <a:pt x="5027" y="5089"/>
                  <a:pt x="5028" y="5091"/>
                  <a:pt x="5028" y="5094"/>
                </a:cubicBezTo>
                <a:cubicBezTo>
                  <a:pt x="5029" y="5096"/>
                  <a:pt x="5030" y="5099"/>
                  <a:pt x="5030" y="5101"/>
                </a:cubicBezTo>
                <a:cubicBezTo>
                  <a:pt x="5030" y="5101"/>
                  <a:pt x="5030" y="5101"/>
                  <a:pt x="5030" y="5102"/>
                </a:cubicBezTo>
                <a:cubicBezTo>
                  <a:pt x="5030" y="5102"/>
                  <a:pt x="5030" y="5102"/>
                  <a:pt x="5030" y="5102"/>
                </a:cubicBezTo>
                <a:cubicBezTo>
                  <a:pt x="5030" y="5102"/>
                  <a:pt x="5022" y="5109"/>
                  <a:pt x="5022" y="5109"/>
                </a:cubicBezTo>
                <a:cubicBezTo>
                  <a:pt x="5020" y="5110"/>
                  <a:pt x="5019" y="5111"/>
                  <a:pt x="5018" y="5111"/>
                </a:cubicBezTo>
                <a:cubicBezTo>
                  <a:pt x="5015" y="5111"/>
                  <a:pt x="5015" y="5106"/>
                  <a:pt x="5015" y="5101"/>
                </a:cubicBezTo>
                <a:close/>
                <a:moveTo>
                  <a:pt x="5057" y="5509"/>
                </a:moveTo>
                <a:lnTo>
                  <a:pt x="5057" y="5509"/>
                </a:lnTo>
                <a:cubicBezTo>
                  <a:pt x="5057" y="5510"/>
                  <a:pt x="5054" y="5524"/>
                  <a:pt x="5050" y="5528"/>
                </a:cubicBezTo>
                <a:cubicBezTo>
                  <a:pt x="5050" y="5529"/>
                  <a:pt x="5045" y="5535"/>
                  <a:pt x="5037" y="5537"/>
                </a:cubicBezTo>
                <a:cubicBezTo>
                  <a:pt x="5032" y="5537"/>
                  <a:pt x="5033" y="5534"/>
                  <a:pt x="5033" y="5532"/>
                </a:cubicBezTo>
                <a:cubicBezTo>
                  <a:pt x="5033" y="5531"/>
                  <a:pt x="5034" y="5530"/>
                  <a:pt x="5034" y="5530"/>
                </a:cubicBezTo>
                <a:cubicBezTo>
                  <a:pt x="5036" y="5527"/>
                  <a:pt x="5038" y="5524"/>
                  <a:pt x="5040" y="5521"/>
                </a:cubicBezTo>
                <a:cubicBezTo>
                  <a:pt x="5042" y="5515"/>
                  <a:pt x="5042" y="5515"/>
                  <a:pt x="5043" y="5513"/>
                </a:cubicBezTo>
                <a:cubicBezTo>
                  <a:pt x="5044" y="5512"/>
                  <a:pt x="5045" y="5510"/>
                  <a:pt x="5046" y="5509"/>
                </a:cubicBezTo>
                <a:cubicBezTo>
                  <a:pt x="5052" y="5502"/>
                  <a:pt x="5056" y="5504"/>
                  <a:pt x="5057" y="5507"/>
                </a:cubicBezTo>
                <a:cubicBezTo>
                  <a:pt x="5057" y="5508"/>
                  <a:pt x="5057" y="5509"/>
                  <a:pt x="5057" y="5509"/>
                </a:cubicBezTo>
                <a:close/>
                <a:moveTo>
                  <a:pt x="5170" y="5903"/>
                </a:moveTo>
                <a:lnTo>
                  <a:pt x="5170" y="5903"/>
                </a:lnTo>
                <a:cubicBezTo>
                  <a:pt x="5170" y="5903"/>
                  <a:pt x="5155" y="5910"/>
                  <a:pt x="5147" y="5912"/>
                </a:cubicBezTo>
                <a:cubicBezTo>
                  <a:pt x="5131" y="5913"/>
                  <a:pt x="5106" y="5911"/>
                  <a:pt x="5104" y="5909"/>
                </a:cubicBezTo>
                <a:cubicBezTo>
                  <a:pt x="5104" y="5907"/>
                  <a:pt x="5108" y="5906"/>
                  <a:pt x="5111" y="5906"/>
                </a:cubicBezTo>
                <a:cubicBezTo>
                  <a:pt x="5121" y="5904"/>
                  <a:pt x="5123" y="5905"/>
                  <a:pt x="5124" y="5906"/>
                </a:cubicBezTo>
                <a:cubicBezTo>
                  <a:pt x="5124" y="5906"/>
                  <a:pt x="5126" y="5907"/>
                  <a:pt x="5131" y="5906"/>
                </a:cubicBezTo>
                <a:cubicBezTo>
                  <a:pt x="5136" y="5906"/>
                  <a:pt x="5141" y="5903"/>
                  <a:pt x="5147" y="5903"/>
                </a:cubicBezTo>
                <a:cubicBezTo>
                  <a:pt x="5155" y="5902"/>
                  <a:pt x="5169" y="5902"/>
                  <a:pt x="5170" y="5902"/>
                </a:cubicBezTo>
                <a:cubicBezTo>
                  <a:pt x="5170" y="5902"/>
                  <a:pt x="5170" y="5902"/>
                  <a:pt x="5170" y="5903"/>
                </a:cubicBezTo>
                <a:close/>
                <a:moveTo>
                  <a:pt x="5338" y="5663"/>
                </a:moveTo>
                <a:lnTo>
                  <a:pt x="5338" y="5663"/>
                </a:lnTo>
                <a:cubicBezTo>
                  <a:pt x="5326" y="5682"/>
                  <a:pt x="5325" y="5684"/>
                  <a:pt x="5324" y="5689"/>
                </a:cubicBezTo>
                <a:cubicBezTo>
                  <a:pt x="5320" y="5708"/>
                  <a:pt x="5323" y="5729"/>
                  <a:pt x="5321" y="5749"/>
                </a:cubicBezTo>
                <a:cubicBezTo>
                  <a:pt x="5320" y="5765"/>
                  <a:pt x="5320" y="5765"/>
                  <a:pt x="5329" y="5776"/>
                </a:cubicBezTo>
                <a:cubicBezTo>
                  <a:pt x="5334" y="5781"/>
                  <a:pt x="5334" y="5793"/>
                  <a:pt x="5333" y="5797"/>
                </a:cubicBezTo>
                <a:cubicBezTo>
                  <a:pt x="5333" y="5800"/>
                  <a:pt x="5332" y="5800"/>
                  <a:pt x="5330" y="5801"/>
                </a:cubicBezTo>
                <a:cubicBezTo>
                  <a:pt x="5326" y="5798"/>
                  <a:pt x="5326" y="5791"/>
                  <a:pt x="5319" y="5790"/>
                </a:cubicBezTo>
                <a:cubicBezTo>
                  <a:pt x="5312" y="5789"/>
                  <a:pt x="5312" y="5797"/>
                  <a:pt x="5307" y="5799"/>
                </a:cubicBezTo>
                <a:cubicBezTo>
                  <a:pt x="5301" y="5798"/>
                  <a:pt x="5301" y="5795"/>
                  <a:pt x="5301" y="5787"/>
                </a:cubicBezTo>
                <a:cubicBezTo>
                  <a:pt x="5301" y="5785"/>
                  <a:pt x="5300" y="5779"/>
                  <a:pt x="5299" y="5774"/>
                </a:cubicBezTo>
                <a:cubicBezTo>
                  <a:pt x="5298" y="5768"/>
                  <a:pt x="5294" y="5763"/>
                  <a:pt x="5293" y="5757"/>
                </a:cubicBezTo>
                <a:cubicBezTo>
                  <a:pt x="5291" y="5746"/>
                  <a:pt x="5295" y="5735"/>
                  <a:pt x="5290" y="5724"/>
                </a:cubicBezTo>
                <a:cubicBezTo>
                  <a:pt x="5277" y="5694"/>
                  <a:pt x="5277" y="5694"/>
                  <a:pt x="5283" y="5685"/>
                </a:cubicBezTo>
                <a:cubicBezTo>
                  <a:pt x="5302" y="5658"/>
                  <a:pt x="5302" y="5658"/>
                  <a:pt x="5299" y="5654"/>
                </a:cubicBezTo>
                <a:cubicBezTo>
                  <a:pt x="5299" y="5654"/>
                  <a:pt x="5296" y="5650"/>
                  <a:pt x="5296" y="5643"/>
                </a:cubicBezTo>
                <a:cubicBezTo>
                  <a:pt x="5296" y="5636"/>
                  <a:pt x="5299" y="5600"/>
                  <a:pt x="5302" y="5592"/>
                </a:cubicBezTo>
                <a:cubicBezTo>
                  <a:pt x="5303" y="5588"/>
                  <a:pt x="5304" y="5586"/>
                  <a:pt x="5304" y="5584"/>
                </a:cubicBezTo>
                <a:cubicBezTo>
                  <a:pt x="5303" y="5573"/>
                  <a:pt x="5288" y="5571"/>
                  <a:pt x="5288" y="5559"/>
                </a:cubicBezTo>
                <a:cubicBezTo>
                  <a:pt x="5289" y="5541"/>
                  <a:pt x="5298" y="5533"/>
                  <a:pt x="5298" y="5533"/>
                </a:cubicBezTo>
                <a:cubicBezTo>
                  <a:pt x="5302" y="5530"/>
                  <a:pt x="5329" y="5558"/>
                  <a:pt x="5328" y="5568"/>
                </a:cubicBezTo>
                <a:cubicBezTo>
                  <a:pt x="5324" y="5618"/>
                  <a:pt x="5324" y="5618"/>
                  <a:pt x="5326" y="5623"/>
                </a:cubicBezTo>
                <a:cubicBezTo>
                  <a:pt x="5330" y="5632"/>
                  <a:pt x="5339" y="5639"/>
                  <a:pt x="5342" y="5649"/>
                </a:cubicBezTo>
                <a:cubicBezTo>
                  <a:pt x="5343" y="5652"/>
                  <a:pt x="5344" y="5655"/>
                  <a:pt x="5338" y="5663"/>
                </a:cubicBezTo>
                <a:close/>
                <a:moveTo>
                  <a:pt x="5186" y="5071"/>
                </a:moveTo>
                <a:lnTo>
                  <a:pt x="5186" y="5071"/>
                </a:lnTo>
                <a:cubicBezTo>
                  <a:pt x="5187" y="5051"/>
                  <a:pt x="5201" y="5032"/>
                  <a:pt x="5192" y="5011"/>
                </a:cubicBezTo>
                <a:cubicBezTo>
                  <a:pt x="5184" y="4992"/>
                  <a:pt x="5202" y="4981"/>
                  <a:pt x="5206" y="4966"/>
                </a:cubicBezTo>
                <a:cubicBezTo>
                  <a:pt x="5213" y="4943"/>
                  <a:pt x="5250" y="4933"/>
                  <a:pt x="5250" y="4932"/>
                </a:cubicBezTo>
                <a:cubicBezTo>
                  <a:pt x="5252" y="4932"/>
                  <a:pt x="5253" y="4933"/>
                  <a:pt x="5254" y="4933"/>
                </a:cubicBezTo>
                <a:cubicBezTo>
                  <a:pt x="5266" y="4930"/>
                  <a:pt x="5268" y="4914"/>
                  <a:pt x="5281" y="4911"/>
                </a:cubicBezTo>
                <a:cubicBezTo>
                  <a:pt x="5293" y="4909"/>
                  <a:pt x="5293" y="4925"/>
                  <a:pt x="5304" y="4925"/>
                </a:cubicBezTo>
                <a:cubicBezTo>
                  <a:pt x="5308" y="4925"/>
                  <a:pt x="5311" y="4922"/>
                  <a:pt x="5315" y="4922"/>
                </a:cubicBezTo>
                <a:cubicBezTo>
                  <a:pt x="5331" y="4923"/>
                  <a:pt x="5325" y="4948"/>
                  <a:pt x="5343" y="4948"/>
                </a:cubicBezTo>
                <a:cubicBezTo>
                  <a:pt x="5353" y="4947"/>
                  <a:pt x="5362" y="4939"/>
                  <a:pt x="5372" y="4942"/>
                </a:cubicBezTo>
                <a:cubicBezTo>
                  <a:pt x="5373" y="4942"/>
                  <a:pt x="5373" y="4943"/>
                  <a:pt x="5373" y="4943"/>
                </a:cubicBezTo>
                <a:cubicBezTo>
                  <a:pt x="5372" y="4944"/>
                  <a:pt x="5367" y="4947"/>
                  <a:pt x="5363" y="4950"/>
                </a:cubicBezTo>
                <a:cubicBezTo>
                  <a:pt x="5359" y="4952"/>
                  <a:pt x="5355" y="4956"/>
                  <a:pt x="5350" y="4959"/>
                </a:cubicBezTo>
                <a:cubicBezTo>
                  <a:pt x="5344" y="4963"/>
                  <a:pt x="5335" y="4961"/>
                  <a:pt x="5331" y="4969"/>
                </a:cubicBezTo>
                <a:cubicBezTo>
                  <a:pt x="5327" y="4975"/>
                  <a:pt x="5333" y="4982"/>
                  <a:pt x="5331" y="4988"/>
                </a:cubicBezTo>
                <a:cubicBezTo>
                  <a:pt x="5329" y="4994"/>
                  <a:pt x="5324" y="4997"/>
                  <a:pt x="5322" y="5002"/>
                </a:cubicBezTo>
                <a:cubicBezTo>
                  <a:pt x="5318" y="5010"/>
                  <a:pt x="5318" y="5019"/>
                  <a:pt x="5314" y="5027"/>
                </a:cubicBezTo>
                <a:cubicBezTo>
                  <a:pt x="5314" y="5028"/>
                  <a:pt x="5314" y="5028"/>
                  <a:pt x="5310" y="5031"/>
                </a:cubicBezTo>
                <a:cubicBezTo>
                  <a:pt x="5308" y="5032"/>
                  <a:pt x="5307" y="5034"/>
                  <a:pt x="5306" y="5035"/>
                </a:cubicBezTo>
                <a:cubicBezTo>
                  <a:pt x="5305" y="5036"/>
                  <a:pt x="5305" y="5037"/>
                  <a:pt x="5304" y="5038"/>
                </a:cubicBezTo>
                <a:cubicBezTo>
                  <a:pt x="5301" y="5043"/>
                  <a:pt x="5302" y="5050"/>
                  <a:pt x="5299" y="5055"/>
                </a:cubicBezTo>
                <a:cubicBezTo>
                  <a:pt x="5296" y="5062"/>
                  <a:pt x="5289" y="5065"/>
                  <a:pt x="5287" y="5072"/>
                </a:cubicBezTo>
                <a:cubicBezTo>
                  <a:pt x="5284" y="5078"/>
                  <a:pt x="5286" y="5080"/>
                  <a:pt x="5292" y="5079"/>
                </a:cubicBezTo>
                <a:cubicBezTo>
                  <a:pt x="5312" y="5074"/>
                  <a:pt x="5312" y="5074"/>
                  <a:pt x="5312" y="5074"/>
                </a:cubicBezTo>
                <a:cubicBezTo>
                  <a:pt x="5312" y="5075"/>
                  <a:pt x="5312" y="5075"/>
                  <a:pt x="5312" y="5076"/>
                </a:cubicBezTo>
                <a:cubicBezTo>
                  <a:pt x="5311" y="5077"/>
                  <a:pt x="5310" y="5078"/>
                  <a:pt x="5310" y="5079"/>
                </a:cubicBezTo>
                <a:cubicBezTo>
                  <a:pt x="5306" y="5083"/>
                  <a:pt x="5300" y="5084"/>
                  <a:pt x="5296" y="5088"/>
                </a:cubicBezTo>
                <a:cubicBezTo>
                  <a:pt x="5293" y="5092"/>
                  <a:pt x="5294" y="5097"/>
                  <a:pt x="5291" y="5101"/>
                </a:cubicBezTo>
                <a:cubicBezTo>
                  <a:pt x="5291" y="5102"/>
                  <a:pt x="5290" y="5102"/>
                  <a:pt x="5288" y="5103"/>
                </a:cubicBezTo>
                <a:cubicBezTo>
                  <a:pt x="5279" y="5107"/>
                  <a:pt x="5276" y="5095"/>
                  <a:pt x="5267" y="5095"/>
                </a:cubicBezTo>
                <a:cubicBezTo>
                  <a:pt x="5256" y="5096"/>
                  <a:pt x="5248" y="5106"/>
                  <a:pt x="5236" y="5108"/>
                </a:cubicBezTo>
                <a:cubicBezTo>
                  <a:pt x="5231" y="5104"/>
                  <a:pt x="5230" y="5091"/>
                  <a:pt x="5222" y="5095"/>
                </a:cubicBezTo>
                <a:cubicBezTo>
                  <a:pt x="5207" y="5101"/>
                  <a:pt x="5208" y="5120"/>
                  <a:pt x="5194" y="5127"/>
                </a:cubicBezTo>
                <a:cubicBezTo>
                  <a:pt x="5191" y="5125"/>
                  <a:pt x="5191" y="5125"/>
                  <a:pt x="5186" y="5094"/>
                </a:cubicBezTo>
                <a:cubicBezTo>
                  <a:pt x="5185" y="5084"/>
                  <a:pt x="5186" y="5071"/>
                  <a:pt x="5186" y="5071"/>
                </a:cubicBezTo>
                <a:close/>
                <a:moveTo>
                  <a:pt x="5174" y="5425"/>
                </a:moveTo>
                <a:lnTo>
                  <a:pt x="5174" y="5425"/>
                </a:lnTo>
                <a:cubicBezTo>
                  <a:pt x="5174" y="5426"/>
                  <a:pt x="5175" y="5427"/>
                  <a:pt x="5176" y="5428"/>
                </a:cubicBezTo>
                <a:cubicBezTo>
                  <a:pt x="5179" y="5431"/>
                  <a:pt x="5183" y="5432"/>
                  <a:pt x="5186" y="5434"/>
                </a:cubicBezTo>
                <a:cubicBezTo>
                  <a:pt x="5199" y="5445"/>
                  <a:pt x="5203" y="5448"/>
                  <a:pt x="5203" y="5448"/>
                </a:cubicBezTo>
                <a:cubicBezTo>
                  <a:pt x="5205" y="5449"/>
                  <a:pt x="5207" y="5451"/>
                  <a:pt x="5208" y="5452"/>
                </a:cubicBezTo>
                <a:cubicBezTo>
                  <a:pt x="5209" y="5453"/>
                  <a:pt x="5210" y="5454"/>
                  <a:pt x="5210" y="5455"/>
                </a:cubicBezTo>
                <a:cubicBezTo>
                  <a:pt x="5213" y="5459"/>
                  <a:pt x="5214" y="5464"/>
                  <a:pt x="5217" y="5468"/>
                </a:cubicBezTo>
                <a:cubicBezTo>
                  <a:pt x="5218" y="5470"/>
                  <a:pt x="5219" y="5471"/>
                  <a:pt x="5220" y="5472"/>
                </a:cubicBezTo>
                <a:cubicBezTo>
                  <a:pt x="5224" y="5475"/>
                  <a:pt x="5224" y="5477"/>
                  <a:pt x="5224" y="5478"/>
                </a:cubicBezTo>
                <a:cubicBezTo>
                  <a:pt x="5224" y="5479"/>
                  <a:pt x="5224" y="5479"/>
                  <a:pt x="5224" y="5479"/>
                </a:cubicBezTo>
                <a:cubicBezTo>
                  <a:pt x="5223" y="5481"/>
                  <a:pt x="5219" y="5481"/>
                  <a:pt x="5217" y="5479"/>
                </a:cubicBezTo>
                <a:cubicBezTo>
                  <a:pt x="5213" y="5476"/>
                  <a:pt x="5211" y="5470"/>
                  <a:pt x="5206" y="5466"/>
                </a:cubicBezTo>
                <a:cubicBezTo>
                  <a:pt x="5205" y="5465"/>
                  <a:pt x="5204" y="5464"/>
                  <a:pt x="5202" y="5464"/>
                </a:cubicBezTo>
                <a:cubicBezTo>
                  <a:pt x="5202" y="5464"/>
                  <a:pt x="5201" y="5465"/>
                  <a:pt x="5201" y="5465"/>
                </a:cubicBezTo>
                <a:cubicBezTo>
                  <a:pt x="5197" y="5467"/>
                  <a:pt x="5194" y="5468"/>
                  <a:pt x="5189" y="5469"/>
                </a:cubicBezTo>
                <a:cubicBezTo>
                  <a:pt x="5181" y="5469"/>
                  <a:pt x="5179" y="5468"/>
                  <a:pt x="5177" y="5464"/>
                </a:cubicBezTo>
                <a:cubicBezTo>
                  <a:pt x="5176" y="5463"/>
                  <a:pt x="5175" y="5460"/>
                  <a:pt x="5175" y="5452"/>
                </a:cubicBezTo>
                <a:cubicBezTo>
                  <a:pt x="5175" y="5448"/>
                  <a:pt x="5175" y="5446"/>
                  <a:pt x="5173" y="5445"/>
                </a:cubicBezTo>
                <a:cubicBezTo>
                  <a:pt x="5171" y="5444"/>
                  <a:pt x="5169" y="5445"/>
                  <a:pt x="5167" y="5444"/>
                </a:cubicBezTo>
                <a:cubicBezTo>
                  <a:pt x="5166" y="5443"/>
                  <a:pt x="5165" y="5441"/>
                  <a:pt x="5164" y="5440"/>
                </a:cubicBezTo>
                <a:cubicBezTo>
                  <a:pt x="5162" y="5436"/>
                  <a:pt x="5163" y="5432"/>
                  <a:pt x="5165" y="5429"/>
                </a:cubicBezTo>
                <a:cubicBezTo>
                  <a:pt x="5167" y="5426"/>
                  <a:pt x="5171" y="5423"/>
                  <a:pt x="5174" y="5425"/>
                </a:cubicBezTo>
                <a:close/>
                <a:moveTo>
                  <a:pt x="5158" y="4803"/>
                </a:moveTo>
                <a:lnTo>
                  <a:pt x="5158" y="4803"/>
                </a:lnTo>
                <a:lnTo>
                  <a:pt x="5161" y="4799"/>
                </a:lnTo>
                <a:lnTo>
                  <a:pt x="5169" y="4798"/>
                </a:lnTo>
                <a:cubicBezTo>
                  <a:pt x="5169" y="4801"/>
                  <a:pt x="5169" y="4801"/>
                  <a:pt x="5124" y="4882"/>
                </a:cubicBezTo>
                <a:cubicBezTo>
                  <a:pt x="5121" y="4879"/>
                  <a:pt x="5118" y="4876"/>
                  <a:pt x="5115" y="4874"/>
                </a:cubicBezTo>
                <a:cubicBezTo>
                  <a:pt x="5117" y="4865"/>
                  <a:pt x="5117" y="4865"/>
                  <a:pt x="5158" y="4803"/>
                </a:cubicBezTo>
                <a:close/>
                <a:moveTo>
                  <a:pt x="5095" y="5398"/>
                </a:moveTo>
                <a:lnTo>
                  <a:pt x="5095" y="5398"/>
                </a:lnTo>
                <a:cubicBezTo>
                  <a:pt x="5104" y="5414"/>
                  <a:pt x="5093" y="5433"/>
                  <a:pt x="5104" y="5448"/>
                </a:cubicBezTo>
                <a:lnTo>
                  <a:pt x="5131" y="5487"/>
                </a:lnTo>
                <a:cubicBezTo>
                  <a:pt x="5132" y="5487"/>
                  <a:pt x="5133" y="5489"/>
                  <a:pt x="5133" y="5490"/>
                </a:cubicBezTo>
                <a:cubicBezTo>
                  <a:pt x="5133" y="5490"/>
                  <a:pt x="5134" y="5493"/>
                  <a:pt x="5133" y="5499"/>
                </a:cubicBezTo>
                <a:cubicBezTo>
                  <a:pt x="5130" y="5512"/>
                  <a:pt x="5128" y="5515"/>
                  <a:pt x="5123" y="5516"/>
                </a:cubicBezTo>
                <a:lnTo>
                  <a:pt x="5092" y="5505"/>
                </a:lnTo>
                <a:cubicBezTo>
                  <a:pt x="5085" y="5496"/>
                  <a:pt x="5099" y="5491"/>
                  <a:pt x="5098" y="5483"/>
                </a:cubicBezTo>
                <a:cubicBezTo>
                  <a:pt x="5096" y="5468"/>
                  <a:pt x="5081" y="5466"/>
                  <a:pt x="5074" y="5456"/>
                </a:cubicBezTo>
                <a:cubicBezTo>
                  <a:pt x="5067" y="5445"/>
                  <a:pt x="5076" y="5429"/>
                  <a:pt x="5062" y="5420"/>
                </a:cubicBezTo>
                <a:cubicBezTo>
                  <a:pt x="5042" y="5406"/>
                  <a:pt x="5042" y="5406"/>
                  <a:pt x="5033" y="5376"/>
                </a:cubicBezTo>
                <a:cubicBezTo>
                  <a:pt x="5029" y="5364"/>
                  <a:pt x="5027" y="5357"/>
                  <a:pt x="5027" y="5354"/>
                </a:cubicBezTo>
                <a:cubicBezTo>
                  <a:pt x="5027" y="5344"/>
                  <a:pt x="5041" y="5338"/>
                  <a:pt x="5036" y="5326"/>
                </a:cubicBezTo>
                <a:cubicBezTo>
                  <a:pt x="5033" y="5315"/>
                  <a:pt x="5022" y="5309"/>
                  <a:pt x="5019" y="5298"/>
                </a:cubicBezTo>
                <a:cubicBezTo>
                  <a:pt x="5018" y="5292"/>
                  <a:pt x="5019" y="5284"/>
                  <a:pt x="5022" y="5271"/>
                </a:cubicBezTo>
                <a:cubicBezTo>
                  <a:pt x="5027" y="5255"/>
                  <a:pt x="5027" y="5255"/>
                  <a:pt x="5027" y="5253"/>
                </a:cubicBezTo>
                <a:cubicBezTo>
                  <a:pt x="5026" y="5248"/>
                  <a:pt x="5020" y="5247"/>
                  <a:pt x="5020" y="5242"/>
                </a:cubicBezTo>
                <a:cubicBezTo>
                  <a:pt x="5020" y="5241"/>
                  <a:pt x="5023" y="5193"/>
                  <a:pt x="5027" y="5189"/>
                </a:cubicBezTo>
                <a:cubicBezTo>
                  <a:pt x="5028" y="5188"/>
                  <a:pt x="5028" y="5188"/>
                  <a:pt x="5029" y="5188"/>
                </a:cubicBezTo>
                <a:cubicBezTo>
                  <a:pt x="5036" y="5195"/>
                  <a:pt x="5030" y="5203"/>
                  <a:pt x="5032" y="5211"/>
                </a:cubicBezTo>
                <a:cubicBezTo>
                  <a:pt x="5034" y="5221"/>
                  <a:pt x="5041" y="5228"/>
                  <a:pt x="5044" y="5237"/>
                </a:cubicBezTo>
                <a:cubicBezTo>
                  <a:pt x="5056" y="5273"/>
                  <a:pt x="5074" y="5335"/>
                  <a:pt x="5059" y="5354"/>
                </a:cubicBezTo>
                <a:cubicBezTo>
                  <a:pt x="5048" y="5370"/>
                  <a:pt x="5070" y="5379"/>
                  <a:pt x="5072" y="5379"/>
                </a:cubicBezTo>
                <a:cubicBezTo>
                  <a:pt x="5086" y="5379"/>
                  <a:pt x="5095" y="5396"/>
                  <a:pt x="5095" y="5398"/>
                </a:cubicBezTo>
                <a:close/>
                <a:moveTo>
                  <a:pt x="5044" y="4991"/>
                </a:moveTo>
                <a:lnTo>
                  <a:pt x="5044" y="4991"/>
                </a:lnTo>
                <a:cubicBezTo>
                  <a:pt x="5044" y="4991"/>
                  <a:pt x="5048" y="4985"/>
                  <a:pt x="5051" y="4979"/>
                </a:cubicBezTo>
                <a:cubicBezTo>
                  <a:pt x="5055" y="4973"/>
                  <a:pt x="5055" y="4970"/>
                  <a:pt x="5056" y="4967"/>
                </a:cubicBezTo>
                <a:cubicBezTo>
                  <a:pt x="5057" y="4966"/>
                  <a:pt x="5057" y="4964"/>
                  <a:pt x="5058" y="4962"/>
                </a:cubicBezTo>
                <a:cubicBezTo>
                  <a:pt x="5062" y="4959"/>
                  <a:pt x="5072" y="4968"/>
                  <a:pt x="5072" y="4976"/>
                </a:cubicBezTo>
                <a:cubicBezTo>
                  <a:pt x="5072" y="4976"/>
                  <a:pt x="5072" y="4977"/>
                  <a:pt x="5072" y="4977"/>
                </a:cubicBezTo>
                <a:cubicBezTo>
                  <a:pt x="5072" y="4979"/>
                  <a:pt x="5071" y="4985"/>
                  <a:pt x="5065" y="4989"/>
                </a:cubicBezTo>
                <a:cubicBezTo>
                  <a:pt x="5064" y="4990"/>
                  <a:pt x="5048" y="5000"/>
                  <a:pt x="5040" y="5002"/>
                </a:cubicBezTo>
                <a:cubicBezTo>
                  <a:pt x="5039" y="5002"/>
                  <a:pt x="5037" y="5002"/>
                  <a:pt x="5039" y="4998"/>
                </a:cubicBezTo>
                <a:cubicBezTo>
                  <a:pt x="5039" y="4997"/>
                  <a:pt x="5042" y="4993"/>
                  <a:pt x="5044" y="4991"/>
                </a:cubicBezTo>
                <a:close/>
                <a:moveTo>
                  <a:pt x="6110" y="5530"/>
                </a:moveTo>
                <a:lnTo>
                  <a:pt x="6110" y="5530"/>
                </a:lnTo>
                <a:cubicBezTo>
                  <a:pt x="6089" y="5543"/>
                  <a:pt x="6095" y="5569"/>
                  <a:pt x="6086" y="5587"/>
                </a:cubicBezTo>
                <a:cubicBezTo>
                  <a:pt x="6077" y="5607"/>
                  <a:pt x="6053" y="5605"/>
                  <a:pt x="6042" y="5622"/>
                </a:cubicBezTo>
                <a:cubicBezTo>
                  <a:pt x="6042" y="5622"/>
                  <a:pt x="6027" y="5660"/>
                  <a:pt x="6024" y="5668"/>
                </a:cubicBezTo>
                <a:cubicBezTo>
                  <a:pt x="6026" y="5670"/>
                  <a:pt x="6028" y="5674"/>
                  <a:pt x="6028" y="5676"/>
                </a:cubicBezTo>
                <a:cubicBezTo>
                  <a:pt x="6027" y="5677"/>
                  <a:pt x="6026" y="5678"/>
                  <a:pt x="6025" y="5679"/>
                </a:cubicBezTo>
                <a:cubicBezTo>
                  <a:pt x="6025" y="5679"/>
                  <a:pt x="6025" y="5679"/>
                  <a:pt x="6023" y="5680"/>
                </a:cubicBezTo>
                <a:cubicBezTo>
                  <a:pt x="6012" y="5688"/>
                  <a:pt x="6010" y="5701"/>
                  <a:pt x="6000" y="5710"/>
                </a:cubicBezTo>
                <a:cubicBezTo>
                  <a:pt x="5998" y="5708"/>
                  <a:pt x="5996" y="5706"/>
                  <a:pt x="5994" y="5704"/>
                </a:cubicBezTo>
                <a:cubicBezTo>
                  <a:pt x="5994" y="5704"/>
                  <a:pt x="5978" y="5718"/>
                  <a:pt x="5978" y="5727"/>
                </a:cubicBezTo>
                <a:cubicBezTo>
                  <a:pt x="5978" y="5733"/>
                  <a:pt x="5977" y="5736"/>
                  <a:pt x="5970" y="5737"/>
                </a:cubicBezTo>
                <a:cubicBezTo>
                  <a:pt x="5970" y="5735"/>
                  <a:pt x="5969" y="5732"/>
                  <a:pt x="5967" y="5730"/>
                </a:cubicBezTo>
                <a:cubicBezTo>
                  <a:pt x="5962" y="5732"/>
                  <a:pt x="5962" y="5732"/>
                  <a:pt x="5922" y="5772"/>
                </a:cubicBezTo>
                <a:cubicBezTo>
                  <a:pt x="5894" y="5760"/>
                  <a:pt x="5887" y="5796"/>
                  <a:pt x="5867" y="5804"/>
                </a:cubicBezTo>
                <a:cubicBezTo>
                  <a:pt x="5866" y="5803"/>
                  <a:pt x="5865" y="5802"/>
                  <a:pt x="5864" y="5800"/>
                </a:cubicBezTo>
                <a:cubicBezTo>
                  <a:pt x="5854" y="5803"/>
                  <a:pt x="5852" y="5816"/>
                  <a:pt x="5842" y="5819"/>
                </a:cubicBezTo>
                <a:cubicBezTo>
                  <a:pt x="5838" y="5816"/>
                  <a:pt x="5830" y="5809"/>
                  <a:pt x="5823" y="5818"/>
                </a:cubicBezTo>
                <a:cubicBezTo>
                  <a:pt x="5814" y="5831"/>
                  <a:pt x="5817" y="5848"/>
                  <a:pt x="5808" y="5861"/>
                </a:cubicBezTo>
                <a:cubicBezTo>
                  <a:pt x="5782" y="5898"/>
                  <a:pt x="5782" y="5898"/>
                  <a:pt x="5781" y="5902"/>
                </a:cubicBezTo>
                <a:cubicBezTo>
                  <a:pt x="5787" y="5910"/>
                  <a:pt x="5787" y="5910"/>
                  <a:pt x="5786" y="5914"/>
                </a:cubicBezTo>
                <a:cubicBezTo>
                  <a:pt x="5785" y="5924"/>
                  <a:pt x="5776" y="5930"/>
                  <a:pt x="5776" y="5939"/>
                </a:cubicBezTo>
                <a:cubicBezTo>
                  <a:pt x="5776" y="5946"/>
                  <a:pt x="5786" y="5945"/>
                  <a:pt x="5785" y="5952"/>
                </a:cubicBezTo>
                <a:cubicBezTo>
                  <a:pt x="5784" y="5959"/>
                  <a:pt x="5781" y="5967"/>
                  <a:pt x="5781" y="5975"/>
                </a:cubicBezTo>
                <a:cubicBezTo>
                  <a:pt x="5774" y="6029"/>
                  <a:pt x="5774" y="6029"/>
                  <a:pt x="5769" y="6035"/>
                </a:cubicBezTo>
                <a:cubicBezTo>
                  <a:pt x="5743" y="6065"/>
                  <a:pt x="5738" y="6074"/>
                  <a:pt x="5736" y="6077"/>
                </a:cubicBezTo>
                <a:cubicBezTo>
                  <a:pt x="5726" y="6095"/>
                  <a:pt x="5708" y="6107"/>
                  <a:pt x="5699" y="6124"/>
                </a:cubicBezTo>
                <a:cubicBezTo>
                  <a:pt x="5677" y="6162"/>
                  <a:pt x="5672" y="6172"/>
                  <a:pt x="5685" y="6187"/>
                </a:cubicBezTo>
                <a:cubicBezTo>
                  <a:pt x="5686" y="6187"/>
                  <a:pt x="5688" y="6187"/>
                  <a:pt x="5690" y="6186"/>
                </a:cubicBezTo>
                <a:cubicBezTo>
                  <a:pt x="5691" y="6187"/>
                  <a:pt x="5692" y="6189"/>
                  <a:pt x="5692" y="6190"/>
                </a:cubicBezTo>
                <a:cubicBezTo>
                  <a:pt x="5673" y="6224"/>
                  <a:pt x="5673" y="6224"/>
                  <a:pt x="5674" y="6277"/>
                </a:cubicBezTo>
                <a:cubicBezTo>
                  <a:pt x="5711" y="6307"/>
                  <a:pt x="5711" y="6307"/>
                  <a:pt x="5814" y="6254"/>
                </a:cubicBezTo>
                <a:cubicBezTo>
                  <a:pt x="5842" y="6239"/>
                  <a:pt x="5878" y="6170"/>
                  <a:pt x="5878" y="6170"/>
                </a:cubicBezTo>
                <a:cubicBezTo>
                  <a:pt x="5904" y="6119"/>
                  <a:pt x="5904" y="6119"/>
                  <a:pt x="6019" y="5928"/>
                </a:cubicBezTo>
                <a:cubicBezTo>
                  <a:pt x="6053" y="5872"/>
                  <a:pt x="6063" y="5833"/>
                  <a:pt x="6066" y="5815"/>
                </a:cubicBezTo>
                <a:cubicBezTo>
                  <a:pt x="6069" y="5798"/>
                  <a:pt x="6081" y="5786"/>
                  <a:pt x="6088" y="5772"/>
                </a:cubicBezTo>
                <a:cubicBezTo>
                  <a:pt x="6095" y="5757"/>
                  <a:pt x="6087" y="5741"/>
                  <a:pt x="6091" y="5726"/>
                </a:cubicBezTo>
                <a:cubicBezTo>
                  <a:pt x="6095" y="5715"/>
                  <a:pt x="6095" y="5715"/>
                  <a:pt x="6099" y="5710"/>
                </a:cubicBezTo>
                <a:cubicBezTo>
                  <a:pt x="6103" y="5712"/>
                  <a:pt x="6103" y="5712"/>
                  <a:pt x="6105" y="5735"/>
                </a:cubicBezTo>
                <a:cubicBezTo>
                  <a:pt x="6106" y="5736"/>
                  <a:pt x="6107" y="5737"/>
                  <a:pt x="6108" y="5737"/>
                </a:cubicBezTo>
                <a:cubicBezTo>
                  <a:pt x="6114" y="5734"/>
                  <a:pt x="6114" y="5734"/>
                  <a:pt x="6121" y="5705"/>
                </a:cubicBezTo>
                <a:cubicBezTo>
                  <a:pt x="6122" y="5704"/>
                  <a:pt x="6143" y="5540"/>
                  <a:pt x="6110" y="5530"/>
                </a:cubicBezTo>
                <a:close/>
                <a:moveTo>
                  <a:pt x="7486" y="3024"/>
                </a:moveTo>
                <a:lnTo>
                  <a:pt x="7486" y="3024"/>
                </a:lnTo>
                <a:cubicBezTo>
                  <a:pt x="7486" y="3024"/>
                  <a:pt x="7486" y="3024"/>
                  <a:pt x="7486" y="3024"/>
                </a:cubicBezTo>
                <a:cubicBezTo>
                  <a:pt x="7486" y="3026"/>
                  <a:pt x="7489" y="3041"/>
                  <a:pt x="7490" y="3043"/>
                </a:cubicBezTo>
                <a:cubicBezTo>
                  <a:pt x="7491" y="3042"/>
                  <a:pt x="7490" y="3037"/>
                  <a:pt x="7489" y="3035"/>
                </a:cubicBezTo>
                <a:cubicBezTo>
                  <a:pt x="7488" y="3031"/>
                  <a:pt x="7487" y="3025"/>
                  <a:pt x="7486" y="3024"/>
                </a:cubicBezTo>
                <a:close/>
                <a:moveTo>
                  <a:pt x="7501" y="3092"/>
                </a:moveTo>
                <a:lnTo>
                  <a:pt x="7501" y="3092"/>
                </a:lnTo>
                <a:cubicBezTo>
                  <a:pt x="7501" y="3091"/>
                  <a:pt x="7501" y="3090"/>
                  <a:pt x="7501" y="3089"/>
                </a:cubicBezTo>
                <a:cubicBezTo>
                  <a:pt x="7501" y="3089"/>
                  <a:pt x="7501" y="3088"/>
                  <a:pt x="7501" y="3088"/>
                </a:cubicBezTo>
                <a:cubicBezTo>
                  <a:pt x="7501" y="3087"/>
                  <a:pt x="7501" y="3086"/>
                  <a:pt x="7501" y="3085"/>
                </a:cubicBezTo>
                <a:cubicBezTo>
                  <a:pt x="7501" y="3080"/>
                  <a:pt x="7498" y="3069"/>
                  <a:pt x="7500" y="3086"/>
                </a:cubicBezTo>
                <a:cubicBezTo>
                  <a:pt x="7500" y="3088"/>
                  <a:pt x="7500" y="3090"/>
                  <a:pt x="7500" y="3092"/>
                </a:cubicBezTo>
                <a:cubicBezTo>
                  <a:pt x="7500" y="3092"/>
                  <a:pt x="7501" y="3098"/>
                  <a:pt x="7502" y="3099"/>
                </a:cubicBezTo>
                <a:cubicBezTo>
                  <a:pt x="7503" y="3097"/>
                  <a:pt x="7501" y="3094"/>
                  <a:pt x="7501" y="3092"/>
                </a:cubicBezTo>
                <a:close/>
                <a:moveTo>
                  <a:pt x="7358" y="3729"/>
                </a:moveTo>
                <a:lnTo>
                  <a:pt x="7358" y="3729"/>
                </a:lnTo>
                <a:cubicBezTo>
                  <a:pt x="7354" y="3723"/>
                  <a:pt x="7358" y="3716"/>
                  <a:pt x="7357" y="3710"/>
                </a:cubicBezTo>
                <a:cubicBezTo>
                  <a:pt x="7356" y="3708"/>
                  <a:pt x="7355" y="3705"/>
                  <a:pt x="7354" y="3702"/>
                </a:cubicBezTo>
                <a:cubicBezTo>
                  <a:pt x="7350" y="3691"/>
                  <a:pt x="7342" y="3682"/>
                  <a:pt x="7338" y="3671"/>
                </a:cubicBezTo>
                <a:cubicBezTo>
                  <a:pt x="7334" y="3662"/>
                  <a:pt x="7331" y="3653"/>
                  <a:pt x="7328" y="3645"/>
                </a:cubicBezTo>
                <a:cubicBezTo>
                  <a:pt x="7328" y="3644"/>
                  <a:pt x="7306" y="3595"/>
                  <a:pt x="7299" y="3591"/>
                </a:cubicBezTo>
                <a:cubicBezTo>
                  <a:pt x="7299" y="3591"/>
                  <a:pt x="7298" y="3592"/>
                  <a:pt x="7298" y="3592"/>
                </a:cubicBezTo>
                <a:cubicBezTo>
                  <a:pt x="7285" y="3608"/>
                  <a:pt x="7292" y="3616"/>
                  <a:pt x="7292" y="3616"/>
                </a:cubicBezTo>
                <a:cubicBezTo>
                  <a:pt x="7293" y="3615"/>
                  <a:pt x="7293" y="3615"/>
                  <a:pt x="7295" y="3613"/>
                </a:cubicBezTo>
                <a:cubicBezTo>
                  <a:pt x="7300" y="3617"/>
                  <a:pt x="7302" y="3681"/>
                  <a:pt x="7301" y="3694"/>
                </a:cubicBezTo>
                <a:cubicBezTo>
                  <a:pt x="7300" y="3707"/>
                  <a:pt x="7313" y="3775"/>
                  <a:pt x="7313" y="3776"/>
                </a:cubicBezTo>
                <a:cubicBezTo>
                  <a:pt x="7314" y="3779"/>
                  <a:pt x="7330" y="3847"/>
                  <a:pt x="7333" y="3849"/>
                </a:cubicBezTo>
                <a:cubicBezTo>
                  <a:pt x="7333" y="3849"/>
                  <a:pt x="7335" y="3850"/>
                  <a:pt x="7338" y="3848"/>
                </a:cubicBezTo>
                <a:cubicBezTo>
                  <a:pt x="7341" y="3845"/>
                  <a:pt x="7341" y="3840"/>
                  <a:pt x="7345" y="3837"/>
                </a:cubicBezTo>
                <a:cubicBezTo>
                  <a:pt x="7348" y="3834"/>
                  <a:pt x="7353" y="3835"/>
                  <a:pt x="7356" y="3832"/>
                </a:cubicBezTo>
                <a:cubicBezTo>
                  <a:pt x="7358" y="3830"/>
                  <a:pt x="7359" y="3827"/>
                  <a:pt x="7360" y="3823"/>
                </a:cubicBezTo>
                <a:cubicBezTo>
                  <a:pt x="7367" y="3805"/>
                  <a:pt x="7369" y="3781"/>
                  <a:pt x="7367" y="3754"/>
                </a:cubicBezTo>
                <a:cubicBezTo>
                  <a:pt x="7366" y="3750"/>
                  <a:pt x="7365" y="3737"/>
                  <a:pt x="7358" y="3729"/>
                </a:cubicBezTo>
                <a:close/>
                <a:moveTo>
                  <a:pt x="3075" y="247"/>
                </a:moveTo>
                <a:lnTo>
                  <a:pt x="3075" y="247"/>
                </a:lnTo>
                <a:lnTo>
                  <a:pt x="3075" y="247"/>
                </a:lnTo>
                <a:lnTo>
                  <a:pt x="3075" y="247"/>
                </a:lnTo>
                <a:lnTo>
                  <a:pt x="3075" y="247"/>
                </a:lnTo>
                <a:lnTo>
                  <a:pt x="3076" y="247"/>
                </a:lnTo>
                <a:lnTo>
                  <a:pt x="3076" y="247"/>
                </a:lnTo>
                <a:cubicBezTo>
                  <a:pt x="3083" y="247"/>
                  <a:pt x="3090" y="245"/>
                  <a:pt x="3096" y="246"/>
                </a:cubicBezTo>
                <a:cubicBezTo>
                  <a:pt x="3090" y="247"/>
                  <a:pt x="3083" y="247"/>
                  <a:pt x="3076" y="247"/>
                </a:cubicBezTo>
                <a:lnTo>
                  <a:pt x="3076" y="247"/>
                </a:lnTo>
                <a:lnTo>
                  <a:pt x="3075" y="247"/>
                </a:lnTo>
                <a:lnTo>
                  <a:pt x="3075" y="247"/>
                </a:lnTo>
                <a:lnTo>
                  <a:pt x="3075" y="247"/>
                </a:lnTo>
                <a:close/>
                <a:moveTo>
                  <a:pt x="3260" y="191"/>
                </a:moveTo>
                <a:lnTo>
                  <a:pt x="3260" y="191"/>
                </a:lnTo>
                <a:cubicBezTo>
                  <a:pt x="3260" y="191"/>
                  <a:pt x="3260" y="191"/>
                  <a:pt x="3259" y="191"/>
                </a:cubicBezTo>
                <a:cubicBezTo>
                  <a:pt x="3245" y="189"/>
                  <a:pt x="3231" y="194"/>
                  <a:pt x="3217" y="193"/>
                </a:cubicBezTo>
                <a:cubicBezTo>
                  <a:pt x="3219" y="192"/>
                  <a:pt x="3221" y="192"/>
                  <a:pt x="3222" y="191"/>
                </a:cubicBezTo>
                <a:lnTo>
                  <a:pt x="3222" y="191"/>
                </a:lnTo>
                <a:cubicBezTo>
                  <a:pt x="3222" y="191"/>
                  <a:pt x="3222" y="191"/>
                  <a:pt x="3222" y="191"/>
                </a:cubicBezTo>
                <a:cubicBezTo>
                  <a:pt x="3222" y="191"/>
                  <a:pt x="3222" y="191"/>
                  <a:pt x="3223" y="191"/>
                </a:cubicBezTo>
                <a:cubicBezTo>
                  <a:pt x="3224" y="190"/>
                  <a:pt x="3226" y="190"/>
                  <a:pt x="3228" y="189"/>
                </a:cubicBezTo>
                <a:cubicBezTo>
                  <a:pt x="3225" y="189"/>
                  <a:pt x="3172" y="198"/>
                  <a:pt x="3172" y="198"/>
                </a:cubicBezTo>
                <a:cubicBezTo>
                  <a:pt x="3176" y="199"/>
                  <a:pt x="3176" y="199"/>
                  <a:pt x="3177" y="200"/>
                </a:cubicBezTo>
                <a:cubicBezTo>
                  <a:pt x="3174" y="201"/>
                  <a:pt x="3170" y="201"/>
                  <a:pt x="3168" y="203"/>
                </a:cubicBezTo>
                <a:cubicBezTo>
                  <a:pt x="3175" y="204"/>
                  <a:pt x="3175" y="204"/>
                  <a:pt x="3176" y="205"/>
                </a:cubicBezTo>
                <a:cubicBezTo>
                  <a:pt x="3176" y="205"/>
                  <a:pt x="3176" y="205"/>
                  <a:pt x="3176" y="206"/>
                </a:cubicBezTo>
                <a:cubicBezTo>
                  <a:pt x="3174" y="207"/>
                  <a:pt x="3174" y="207"/>
                  <a:pt x="3169" y="208"/>
                </a:cubicBezTo>
                <a:cubicBezTo>
                  <a:pt x="3164" y="209"/>
                  <a:pt x="3164" y="209"/>
                  <a:pt x="3164" y="211"/>
                </a:cubicBezTo>
                <a:cubicBezTo>
                  <a:pt x="3164" y="211"/>
                  <a:pt x="3152" y="214"/>
                  <a:pt x="3150" y="209"/>
                </a:cubicBezTo>
                <a:cubicBezTo>
                  <a:pt x="3151" y="208"/>
                  <a:pt x="3153" y="208"/>
                  <a:pt x="3155" y="206"/>
                </a:cubicBezTo>
                <a:cubicBezTo>
                  <a:pt x="3152" y="205"/>
                  <a:pt x="3150" y="206"/>
                  <a:pt x="3148" y="205"/>
                </a:cubicBezTo>
                <a:cubicBezTo>
                  <a:pt x="3148" y="205"/>
                  <a:pt x="3148" y="204"/>
                  <a:pt x="3148" y="204"/>
                </a:cubicBezTo>
                <a:cubicBezTo>
                  <a:pt x="3141" y="204"/>
                  <a:pt x="3130" y="208"/>
                  <a:pt x="3130" y="208"/>
                </a:cubicBezTo>
                <a:cubicBezTo>
                  <a:pt x="3130" y="208"/>
                  <a:pt x="3130" y="208"/>
                  <a:pt x="3130" y="208"/>
                </a:cubicBezTo>
                <a:cubicBezTo>
                  <a:pt x="3127" y="209"/>
                  <a:pt x="3124" y="209"/>
                  <a:pt x="3122" y="210"/>
                </a:cubicBezTo>
                <a:cubicBezTo>
                  <a:pt x="3122" y="210"/>
                  <a:pt x="3122" y="210"/>
                  <a:pt x="3123" y="210"/>
                </a:cubicBezTo>
                <a:cubicBezTo>
                  <a:pt x="3118" y="214"/>
                  <a:pt x="3111" y="213"/>
                  <a:pt x="3110" y="213"/>
                </a:cubicBezTo>
                <a:cubicBezTo>
                  <a:pt x="3098" y="209"/>
                  <a:pt x="3091" y="219"/>
                  <a:pt x="3082" y="222"/>
                </a:cubicBezTo>
                <a:cubicBezTo>
                  <a:pt x="3082" y="222"/>
                  <a:pt x="3081" y="223"/>
                  <a:pt x="3081" y="223"/>
                </a:cubicBezTo>
                <a:cubicBezTo>
                  <a:pt x="3084" y="223"/>
                  <a:pt x="3088" y="221"/>
                  <a:pt x="3091" y="224"/>
                </a:cubicBezTo>
                <a:cubicBezTo>
                  <a:pt x="3089" y="225"/>
                  <a:pt x="3089" y="225"/>
                  <a:pt x="3088" y="226"/>
                </a:cubicBezTo>
                <a:cubicBezTo>
                  <a:pt x="3095" y="225"/>
                  <a:pt x="3101" y="219"/>
                  <a:pt x="3108" y="223"/>
                </a:cubicBezTo>
                <a:cubicBezTo>
                  <a:pt x="3099" y="226"/>
                  <a:pt x="3090" y="225"/>
                  <a:pt x="3082" y="230"/>
                </a:cubicBezTo>
                <a:cubicBezTo>
                  <a:pt x="3090" y="231"/>
                  <a:pt x="3098" y="224"/>
                  <a:pt x="3107" y="228"/>
                </a:cubicBezTo>
                <a:cubicBezTo>
                  <a:pt x="3103" y="229"/>
                  <a:pt x="3099" y="230"/>
                  <a:pt x="3095" y="232"/>
                </a:cubicBezTo>
                <a:cubicBezTo>
                  <a:pt x="3109" y="232"/>
                  <a:pt x="3122" y="223"/>
                  <a:pt x="3137" y="229"/>
                </a:cubicBezTo>
                <a:cubicBezTo>
                  <a:pt x="3129" y="230"/>
                  <a:pt x="3120" y="228"/>
                  <a:pt x="3113" y="231"/>
                </a:cubicBezTo>
                <a:cubicBezTo>
                  <a:pt x="3123" y="233"/>
                  <a:pt x="3134" y="230"/>
                  <a:pt x="3143" y="236"/>
                </a:cubicBezTo>
                <a:cubicBezTo>
                  <a:pt x="3143" y="236"/>
                  <a:pt x="3144" y="237"/>
                  <a:pt x="3144" y="238"/>
                </a:cubicBezTo>
                <a:cubicBezTo>
                  <a:pt x="3144" y="238"/>
                  <a:pt x="3160" y="234"/>
                  <a:pt x="3162" y="233"/>
                </a:cubicBezTo>
                <a:cubicBezTo>
                  <a:pt x="3159" y="233"/>
                  <a:pt x="3159" y="233"/>
                  <a:pt x="3159" y="232"/>
                </a:cubicBezTo>
                <a:cubicBezTo>
                  <a:pt x="3168" y="230"/>
                  <a:pt x="3168" y="230"/>
                  <a:pt x="3171" y="228"/>
                </a:cubicBezTo>
                <a:cubicBezTo>
                  <a:pt x="3169" y="228"/>
                  <a:pt x="3168" y="227"/>
                  <a:pt x="3166" y="227"/>
                </a:cubicBezTo>
                <a:cubicBezTo>
                  <a:pt x="3168" y="226"/>
                  <a:pt x="3171" y="226"/>
                  <a:pt x="3174" y="226"/>
                </a:cubicBezTo>
                <a:cubicBezTo>
                  <a:pt x="3176" y="226"/>
                  <a:pt x="3181" y="226"/>
                  <a:pt x="3194" y="224"/>
                </a:cubicBezTo>
                <a:cubicBezTo>
                  <a:pt x="3197" y="223"/>
                  <a:pt x="3206" y="222"/>
                  <a:pt x="3214" y="220"/>
                </a:cubicBezTo>
                <a:cubicBezTo>
                  <a:pt x="3211" y="221"/>
                  <a:pt x="3209" y="220"/>
                  <a:pt x="3206" y="218"/>
                </a:cubicBezTo>
                <a:cubicBezTo>
                  <a:pt x="3215" y="213"/>
                  <a:pt x="3226" y="217"/>
                  <a:pt x="3235" y="213"/>
                </a:cubicBezTo>
                <a:cubicBezTo>
                  <a:pt x="3235" y="212"/>
                  <a:pt x="3233" y="212"/>
                  <a:pt x="3233" y="212"/>
                </a:cubicBezTo>
                <a:cubicBezTo>
                  <a:pt x="3238" y="210"/>
                  <a:pt x="3239" y="209"/>
                  <a:pt x="3239" y="208"/>
                </a:cubicBezTo>
                <a:cubicBezTo>
                  <a:pt x="3243" y="207"/>
                  <a:pt x="3247" y="208"/>
                  <a:pt x="3251" y="207"/>
                </a:cubicBezTo>
                <a:cubicBezTo>
                  <a:pt x="3251" y="206"/>
                  <a:pt x="3251" y="206"/>
                  <a:pt x="3251" y="206"/>
                </a:cubicBezTo>
                <a:cubicBezTo>
                  <a:pt x="3251" y="206"/>
                  <a:pt x="3251" y="206"/>
                  <a:pt x="3252" y="205"/>
                </a:cubicBezTo>
                <a:cubicBezTo>
                  <a:pt x="3259" y="204"/>
                  <a:pt x="3270" y="203"/>
                  <a:pt x="3270" y="203"/>
                </a:cubicBezTo>
                <a:cubicBezTo>
                  <a:pt x="3276" y="202"/>
                  <a:pt x="3292" y="200"/>
                  <a:pt x="3296" y="197"/>
                </a:cubicBezTo>
                <a:cubicBezTo>
                  <a:pt x="3296" y="197"/>
                  <a:pt x="3295" y="197"/>
                  <a:pt x="3295" y="196"/>
                </a:cubicBezTo>
                <a:cubicBezTo>
                  <a:pt x="3297" y="196"/>
                  <a:pt x="3298" y="195"/>
                  <a:pt x="3300" y="195"/>
                </a:cubicBezTo>
                <a:cubicBezTo>
                  <a:pt x="3300" y="194"/>
                  <a:pt x="3300" y="194"/>
                  <a:pt x="3300" y="194"/>
                </a:cubicBezTo>
                <a:cubicBezTo>
                  <a:pt x="3292" y="193"/>
                  <a:pt x="3284" y="197"/>
                  <a:pt x="3276" y="194"/>
                </a:cubicBezTo>
                <a:cubicBezTo>
                  <a:pt x="3279" y="193"/>
                  <a:pt x="3279" y="193"/>
                  <a:pt x="3280" y="193"/>
                </a:cubicBezTo>
                <a:cubicBezTo>
                  <a:pt x="3273" y="192"/>
                  <a:pt x="3266" y="194"/>
                  <a:pt x="3260" y="191"/>
                </a:cubicBezTo>
                <a:cubicBezTo>
                  <a:pt x="3260" y="191"/>
                  <a:pt x="3260" y="191"/>
                  <a:pt x="3260" y="191"/>
                </a:cubicBezTo>
                <a:close/>
                <a:moveTo>
                  <a:pt x="3358" y="1324"/>
                </a:moveTo>
                <a:lnTo>
                  <a:pt x="3358" y="1324"/>
                </a:lnTo>
                <a:cubicBezTo>
                  <a:pt x="3382" y="1307"/>
                  <a:pt x="3342" y="1309"/>
                  <a:pt x="3350" y="1326"/>
                </a:cubicBezTo>
                <a:cubicBezTo>
                  <a:pt x="3351" y="1328"/>
                  <a:pt x="3357" y="1325"/>
                  <a:pt x="3358" y="1324"/>
                </a:cubicBezTo>
                <a:close/>
                <a:moveTo>
                  <a:pt x="2918" y="1014"/>
                </a:moveTo>
                <a:lnTo>
                  <a:pt x="2918" y="1014"/>
                </a:lnTo>
                <a:cubicBezTo>
                  <a:pt x="2919" y="1015"/>
                  <a:pt x="2919" y="1015"/>
                  <a:pt x="2937" y="1014"/>
                </a:cubicBezTo>
                <a:cubicBezTo>
                  <a:pt x="2951" y="1014"/>
                  <a:pt x="2951" y="1031"/>
                  <a:pt x="2962" y="1035"/>
                </a:cubicBezTo>
                <a:cubicBezTo>
                  <a:pt x="2970" y="1038"/>
                  <a:pt x="2978" y="1038"/>
                  <a:pt x="2986" y="1041"/>
                </a:cubicBezTo>
                <a:cubicBezTo>
                  <a:pt x="2991" y="1043"/>
                  <a:pt x="2995" y="1047"/>
                  <a:pt x="2999" y="1049"/>
                </a:cubicBezTo>
                <a:cubicBezTo>
                  <a:pt x="3002" y="1050"/>
                  <a:pt x="3006" y="1050"/>
                  <a:pt x="3009" y="1050"/>
                </a:cubicBezTo>
                <a:cubicBezTo>
                  <a:pt x="3010" y="1050"/>
                  <a:pt x="3012" y="1050"/>
                  <a:pt x="3013" y="1049"/>
                </a:cubicBezTo>
                <a:cubicBezTo>
                  <a:pt x="3026" y="1047"/>
                  <a:pt x="3037" y="1041"/>
                  <a:pt x="3049" y="1038"/>
                </a:cubicBezTo>
                <a:cubicBezTo>
                  <a:pt x="3063" y="1036"/>
                  <a:pt x="3077" y="1036"/>
                  <a:pt x="3091" y="1031"/>
                </a:cubicBezTo>
                <a:cubicBezTo>
                  <a:pt x="3091" y="1031"/>
                  <a:pt x="3135" y="1013"/>
                  <a:pt x="3146" y="999"/>
                </a:cubicBezTo>
                <a:cubicBezTo>
                  <a:pt x="3147" y="998"/>
                  <a:pt x="3149" y="995"/>
                  <a:pt x="3149" y="993"/>
                </a:cubicBezTo>
                <a:cubicBezTo>
                  <a:pt x="3151" y="986"/>
                  <a:pt x="3144" y="980"/>
                  <a:pt x="3146" y="973"/>
                </a:cubicBezTo>
                <a:cubicBezTo>
                  <a:pt x="3148" y="966"/>
                  <a:pt x="3158" y="964"/>
                  <a:pt x="3156" y="955"/>
                </a:cubicBezTo>
                <a:cubicBezTo>
                  <a:pt x="3153" y="953"/>
                  <a:pt x="3150" y="957"/>
                  <a:pt x="3146" y="956"/>
                </a:cubicBezTo>
                <a:cubicBezTo>
                  <a:pt x="3146" y="954"/>
                  <a:pt x="3146" y="953"/>
                  <a:pt x="3144" y="951"/>
                </a:cubicBezTo>
                <a:cubicBezTo>
                  <a:pt x="3143" y="950"/>
                  <a:pt x="3143" y="950"/>
                  <a:pt x="3142" y="950"/>
                </a:cubicBezTo>
                <a:cubicBezTo>
                  <a:pt x="3139" y="947"/>
                  <a:pt x="3135" y="949"/>
                  <a:pt x="3131" y="948"/>
                </a:cubicBezTo>
                <a:cubicBezTo>
                  <a:pt x="3125" y="947"/>
                  <a:pt x="3127" y="939"/>
                  <a:pt x="3122" y="937"/>
                </a:cubicBezTo>
                <a:cubicBezTo>
                  <a:pt x="3114" y="936"/>
                  <a:pt x="3111" y="944"/>
                  <a:pt x="3106" y="947"/>
                </a:cubicBezTo>
                <a:cubicBezTo>
                  <a:pt x="3100" y="946"/>
                  <a:pt x="3096" y="950"/>
                  <a:pt x="3090" y="950"/>
                </a:cubicBezTo>
                <a:cubicBezTo>
                  <a:pt x="3090" y="950"/>
                  <a:pt x="3090" y="950"/>
                  <a:pt x="3090" y="950"/>
                </a:cubicBezTo>
                <a:lnTo>
                  <a:pt x="3090" y="950"/>
                </a:lnTo>
                <a:cubicBezTo>
                  <a:pt x="3090" y="950"/>
                  <a:pt x="3090" y="950"/>
                  <a:pt x="3089" y="950"/>
                </a:cubicBezTo>
                <a:cubicBezTo>
                  <a:pt x="3086" y="951"/>
                  <a:pt x="3084" y="954"/>
                  <a:pt x="3080" y="954"/>
                </a:cubicBezTo>
                <a:cubicBezTo>
                  <a:pt x="3082" y="948"/>
                  <a:pt x="3082" y="948"/>
                  <a:pt x="3081" y="947"/>
                </a:cubicBezTo>
                <a:cubicBezTo>
                  <a:pt x="3078" y="945"/>
                  <a:pt x="3074" y="948"/>
                  <a:pt x="3071" y="946"/>
                </a:cubicBezTo>
                <a:cubicBezTo>
                  <a:pt x="3069" y="945"/>
                  <a:pt x="3069" y="941"/>
                  <a:pt x="3066" y="939"/>
                </a:cubicBezTo>
                <a:cubicBezTo>
                  <a:pt x="3066" y="939"/>
                  <a:pt x="3065" y="939"/>
                  <a:pt x="3065" y="939"/>
                </a:cubicBezTo>
                <a:cubicBezTo>
                  <a:pt x="3054" y="937"/>
                  <a:pt x="3047" y="947"/>
                  <a:pt x="3037" y="947"/>
                </a:cubicBezTo>
                <a:cubicBezTo>
                  <a:pt x="3029" y="948"/>
                  <a:pt x="3022" y="937"/>
                  <a:pt x="3013" y="944"/>
                </a:cubicBezTo>
                <a:cubicBezTo>
                  <a:pt x="3007" y="948"/>
                  <a:pt x="2994" y="958"/>
                  <a:pt x="2982" y="953"/>
                </a:cubicBezTo>
                <a:cubicBezTo>
                  <a:pt x="2984" y="948"/>
                  <a:pt x="2984" y="947"/>
                  <a:pt x="2983" y="945"/>
                </a:cubicBezTo>
                <a:cubicBezTo>
                  <a:pt x="2982" y="944"/>
                  <a:pt x="2981" y="944"/>
                  <a:pt x="2981" y="944"/>
                </a:cubicBezTo>
                <a:cubicBezTo>
                  <a:pt x="2973" y="946"/>
                  <a:pt x="2971" y="955"/>
                  <a:pt x="2963" y="957"/>
                </a:cubicBezTo>
                <a:cubicBezTo>
                  <a:pt x="2954" y="960"/>
                  <a:pt x="2944" y="955"/>
                  <a:pt x="2934" y="958"/>
                </a:cubicBezTo>
                <a:cubicBezTo>
                  <a:pt x="2933" y="959"/>
                  <a:pt x="2929" y="960"/>
                  <a:pt x="2925" y="965"/>
                </a:cubicBezTo>
                <a:cubicBezTo>
                  <a:pt x="2926" y="965"/>
                  <a:pt x="2926" y="966"/>
                  <a:pt x="2927" y="966"/>
                </a:cubicBezTo>
                <a:cubicBezTo>
                  <a:pt x="2936" y="966"/>
                  <a:pt x="2955" y="966"/>
                  <a:pt x="2960" y="972"/>
                </a:cubicBezTo>
                <a:cubicBezTo>
                  <a:pt x="2955" y="995"/>
                  <a:pt x="2927" y="995"/>
                  <a:pt x="2918" y="1014"/>
                </a:cubicBezTo>
                <a:close/>
                <a:moveTo>
                  <a:pt x="3606" y="395"/>
                </a:moveTo>
                <a:lnTo>
                  <a:pt x="3606" y="395"/>
                </a:lnTo>
                <a:cubicBezTo>
                  <a:pt x="3585" y="375"/>
                  <a:pt x="3560" y="398"/>
                  <a:pt x="3539" y="388"/>
                </a:cubicBezTo>
                <a:cubicBezTo>
                  <a:pt x="3538" y="388"/>
                  <a:pt x="3498" y="403"/>
                  <a:pt x="3482" y="404"/>
                </a:cubicBezTo>
                <a:cubicBezTo>
                  <a:pt x="3501" y="395"/>
                  <a:pt x="3521" y="390"/>
                  <a:pt x="3540" y="379"/>
                </a:cubicBezTo>
                <a:cubicBezTo>
                  <a:pt x="3539" y="377"/>
                  <a:pt x="3539" y="374"/>
                  <a:pt x="3539" y="372"/>
                </a:cubicBezTo>
                <a:cubicBezTo>
                  <a:pt x="3521" y="369"/>
                  <a:pt x="3505" y="379"/>
                  <a:pt x="3487" y="380"/>
                </a:cubicBezTo>
                <a:cubicBezTo>
                  <a:pt x="3496" y="377"/>
                  <a:pt x="3506" y="376"/>
                  <a:pt x="3516" y="373"/>
                </a:cubicBezTo>
                <a:cubicBezTo>
                  <a:pt x="3516" y="371"/>
                  <a:pt x="3517" y="368"/>
                  <a:pt x="3518" y="365"/>
                </a:cubicBezTo>
                <a:lnTo>
                  <a:pt x="3517" y="365"/>
                </a:lnTo>
                <a:cubicBezTo>
                  <a:pt x="3497" y="361"/>
                  <a:pt x="3477" y="363"/>
                  <a:pt x="3457" y="362"/>
                </a:cubicBezTo>
                <a:cubicBezTo>
                  <a:pt x="3457" y="362"/>
                  <a:pt x="3506" y="348"/>
                  <a:pt x="3522" y="363"/>
                </a:cubicBezTo>
                <a:cubicBezTo>
                  <a:pt x="3522" y="363"/>
                  <a:pt x="3522" y="363"/>
                  <a:pt x="3526" y="363"/>
                </a:cubicBezTo>
                <a:cubicBezTo>
                  <a:pt x="3549" y="362"/>
                  <a:pt x="3549" y="362"/>
                  <a:pt x="3556" y="363"/>
                </a:cubicBezTo>
                <a:lnTo>
                  <a:pt x="3556" y="363"/>
                </a:lnTo>
                <a:cubicBezTo>
                  <a:pt x="3556" y="363"/>
                  <a:pt x="3556" y="363"/>
                  <a:pt x="3559" y="362"/>
                </a:cubicBezTo>
                <a:cubicBezTo>
                  <a:pt x="3563" y="361"/>
                  <a:pt x="3569" y="358"/>
                  <a:pt x="3572" y="355"/>
                </a:cubicBezTo>
                <a:cubicBezTo>
                  <a:pt x="3563" y="348"/>
                  <a:pt x="3563" y="346"/>
                  <a:pt x="3563" y="338"/>
                </a:cubicBezTo>
                <a:cubicBezTo>
                  <a:pt x="3565" y="336"/>
                  <a:pt x="3567" y="335"/>
                  <a:pt x="3569" y="334"/>
                </a:cubicBezTo>
                <a:cubicBezTo>
                  <a:pt x="3569" y="332"/>
                  <a:pt x="3568" y="329"/>
                  <a:pt x="3568" y="327"/>
                </a:cubicBezTo>
                <a:cubicBezTo>
                  <a:pt x="3566" y="326"/>
                  <a:pt x="3563" y="326"/>
                  <a:pt x="3561" y="325"/>
                </a:cubicBezTo>
                <a:cubicBezTo>
                  <a:pt x="3562" y="324"/>
                  <a:pt x="3564" y="321"/>
                  <a:pt x="3565" y="320"/>
                </a:cubicBezTo>
                <a:cubicBezTo>
                  <a:pt x="3551" y="321"/>
                  <a:pt x="3538" y="311"/>
                  <a:pt x="3524" y="314"/>
                </a:cubicBezTo>
                <a:cubicBezTo>
                  <a:pt x="3524" y="314"/>
                  <a:pt x="3524" y="314"/>
                  <a:pt x="3524" y="314"/>
                </a:cubicBezTo>
                <a:cubicBezTo>
                  <a:pt x="3523" y="314"/>
                  <a:pt x="3523" y="314"/>
                  <a:pt x="3487" y="320"/>
                </a:cubicBezTo>
                <a:cubicBezTo>
                  <a:pt x="3490" y="317"/>
                  <a:pt x="3494" y="314"/>
                  <a:pt x="3498" y="311"/>
                </a:cubicBezTo>
                <a:cubicBezTo>
                  <a:pt x="3494" y="313"/>
                  <a:pt x="3488" y="314"/>
                  <a:pt x="3484" y="313"/>
                </a:cubicBezTo>
                <a:cubicBezTo>
                  <a:pt x="3484" y="311"/>
                  <a:pt x="3485" y="309"/>
                  <a:pt x="3485" y="306"/>
                </a:cubicBezTo>
                <a:cubicBezTo>
                  <a:pt x="3469" y="308"/>
                  <a:pt x="3453" y="315"/>
                  <a:pt x="3436" y="317"/>
                </a:cubicBezTo>
                <a:cubicBezTo>
                  <a:pt x="3437" y="315"/>
                  <a:pt x="3438" y="312"/>
                  <a:pt x="3439" y="310"/>
                </a:cubicBezTo>
                <a:cubicBezTo>
                  <a:pt x="3438" y="310"/>
                  <a:pt x="3412" y="325"/>
                  <a:pt x="3402" y="331"/>
                </a:cubicBezTo>
                <a:cubicBezTo>
                  <a:pt x="3402" y="331"/>
                  <a:pt x="3401" y="331"/>
                  <a:pt x="3398" y="329"/>
                </a:cubicBezTo>
                <a:cubicBezTo>
                  <a:pt x="3404" y="325"/>
                  <a:pt x="3407" y="317"/>
                  <a:pt x="3412" y="311"/>
                </a:cubicBezTo>
                <a:cubicBezTo>
                  <a:pt x="3411" y="309"/>
                  <a:pt x="3411" y="306"/>
                  <a:pt x="3411" y="304"/>
                </a:cubicBezTo>
                <a:cubicBezTo>
                  <a:pt x="3371" y="317"/>
                  <a:pt x="3371" y="317"/>
                  <a:pt x="3370" y="317"/>
                </a:cubicBezTo>
                <a:cubicBezTo>
                  <a:pt x="3378" y="313"/>
                  <a:pt x="3379" y="313"/>
                  <a:pt x="3388" y="303"/>
                </a:cubicBezTo>
                <a:cubicBezTo>
                  <a:pt x="3354" y="313"/>
                  <a:pt x="3354" y="313"/>
                  <a:pt x="3341" y="314"/>
                </a:cubicBezTo>
                <a:cubicBezTo>
                  <a:pt x="3381" y="302"/>
                  <a:pt x="3381" y="302"/>
                  <a:pt x="3388" y="298"/>
                </a:cubicBezTo>
                <a:cubicBezTo>
                  <a:pt x="3369" y="300"/>
                  <a:pt x="3350" y="298"/>
                  <a:pt x="3331" y="299"/>
                </a:cubicBezTo>
                <a:cubicBezTo>
                  <a:pt x="3335" y="298"/>
                  <a:pt x="3339" y="294"/>
                  <a:pt x="3341" y="290"/>
                </a:cubicBezTo>
                <a:cubicBezTo>
                  <a:pt x="3323" y="289"/>
                  <a:pt x="3307" y="300"/>
                  <a:pt x="3288" y="299"/>
                </a:cubicBezTo>
                <a:cubicBezTo>
                  <a:pt x="3289" y="297"/>
                  <a:pt x="3291" y="295"/>
                  <a:pt x="3292" y="293"/>
                </a:cubicBezTo>
                <a:cubicBezTo>
                  <a:pt x="3289" y="293"/>
                  <a:pt x="3289" y="293"/>
                  <a:pt x="3267" y="298"/>
                </a:cubicBezTo>
                <a:cubicBezTo>
                  <a:pt x="3272" y="296"/>
                  <a:pt x="3278" y="294"/>
                  <a:pt x="3283" y="292"/>
                </a:cubicBezTo>
                <a:cubicBezTo>
                  <a:pt x="3218" y="292"/>
                  <a:pt x="3218" y="292"/>
                  <a:pt x="3208" y="298"/>
                </a:cubicBezTo>
                <a:cubicBezTo>
                  <a:pt x="3210" y="300"/>
                  <a:pt x="3211" y="302"/>
                  <a:pt x="3213" y="304"/>
                </a:cubicBezTo>
                <a:cubicBezTo>
                  <a:pt x="3160" y="319"/>
                  <a:pt x="3105" y="284"/>
                  <a:pt x="3052" y="311"/>
                </a:cubicBezTo>
                <a:cubicBezTo>
                  <a:pt x="3052" y="313"/>
                  <a:pt x="3052" y="316"/>
                  <a:pt x="3052" y="318"/>
                </a:cubicBezTo>
                <a:cubicBezTo>
                  <a:pt x="3041" y="322"/>
                  <a:pt x="3041" y="322"/>
                  <a:pt x="3033" y="326"/>
                </a:cubicBezTo>
                <a:cubicBezTo>
                  <a:pt x="3033" y="326"/>
                  <a:pt x="3033" y="326"/>
                  <a:pt x="3033" y="326"/>
                </a:cubicBezTo>
                <a:lnTo>
                  <a:pt x="3033" y="327"/>
                </a:lnTo>
                <a:cubicBezTo>
                  <a:pt x="3033" y="327"/>
                  <a:pt x="3033" y="327"/>
                  <a:pt x="3038" y="329"/>
                </a:cubicBezTo>
                <a:cubicBezTo>
                  <a:pt x="3040" y="329"/>
                  <a:pt x="3042" y="329"/>
                  <a:pt x="3045" y="329"/>
                </a:cubicBezTo>
                <a:cubicBezTo>
                  <a:pt x="3044" y="331"/>
                  <a:pt x="3042" y="333"/>
                  <a:pt x="3041" y="335"/>
                </a:cubicBezTo>
                <a:cubicBezTo>
                  <a:pt x="3043" y="336"/>
                  <a:pt x="3046" y="337"/>
                  <a:pt x="3049" y="338"/>
                </a:cubicBezTo>
                <a:cubicBezTo>
                  <a:pt x="3049" y="338"/>
                  <a:pt x="3049" y="338"/>
                  <a:pt x="3049" y="339"/>
                </a:cubicBezTo>
                <a:cubicBezTo>
                  <a:pt x="3049" y="339"/>
                  <a:pt x="3049" y="339"/>
                  <a:pt x="3048" y="340"/>
                </a:cubicBezTo>
                <a:cubicBezTo>
                  <a:pt x="3041" y="343"/>
                  <a:pt x="3041" y="343"/>
                  <a:pt x="3027" y="341"/>
                </a:cubicBezTo>
                <a:cubicBezTo>
                  <a:pt x="3026" y="339"/>
                  <a:pt x="3025" y="336"/>
                  <a:pt x="3025" y="334"/>
                </a:cubicBezTo>
                <a:cubicBezTo>
                  <a:pt x="2988" y="331"/>
                  <a:pt x="2988" y="331"/>
                  <a:pt x="2977" y="350"/>
                </a:cubicBezTo>
                <a:cubicBezTo>
                  <a:pt x="2961" y="346"/>
                  <a:pt x="2961" y="346"/>
                  <a:pt x="2956" y="349"/>
                </a:cubicBezTo>
                <a:cubicBezTo>
                  <a:pt x="2956" y="349"/>
                  <a:pt x="2956" y="349"/>
                  <a:pt x="2951" y="353"/>
                </a:cubicBezTo>
                <a:cubicBezTo>
                  <a:pt x="2949" y="354"/>
                  <a:pt x="2946" y="356"/>
                  <a:pt x="2944" y="358"/>
                </a:cubicBezTo>
                <a:cubicBezTo>
                  <a:pt x="2944" y="360"/>
                  <a:pt x="2944" y="363"/>
                  <a:pt x="2944" y="365"/>
                </a:cubicBezTo>
                <a:cubicBezTo>
                  <a:pt x="2946" y="364"/>
                  <a:pt x="2949" y="363"/>
                  <a:pt x="2951" y="362"/>
                </a:cubicBezTo>
                <a:cubicBezTo>
                  <a:pt x="2955" y="364"/>
                  <a:pt x="2961" y="365"/>
                  <a:pt x="2965" y="366"/>
                </a:cubicBezTo>
                <a:cubicBezTo>
                  <a:pt x="2961" y="368"/>
                  <a:pt x="2955" y="370"/>
                  <a:pt x="2951" y="372"/>
                </a:cubicBezTo>
                <a:cubicBezTo>
                  <a:pt x="2963" y="370"/>
                  <a:pt x="2965" y="371"/>
                  <a:pt x="2973" y="373"/>
                </a:cubicBezTo>
                <a:cubicBezTo>
                  <a:pt x="2971" y="374"/>
                  <a:pt x="2967" y="376"/>
                  <a:pt x="2965" y="378"/>
                </a:cubicBezTo>
                <a:cubicBezTo>
                  <a:pt x="2967" y="377"/>
                  <a:pt x="2971" y="377"/>
                  <a:pt x="2973" y="377"/>
                </a:cubicBezTo>
                <a:cubicBezTo>
                  <a:pt x="2976" y="380"/>
                  <a:pt x="2978" y="385"/>
                  <a:pt x="2978" y="389"/>
                </a:cubicBezTo>
                <a:cubicBezTo>
                  <a:pt x="2914" y="448"/>
                  <a:pt x="2901" y="454"/>
                  <a:pt x="2816" y="496"/>
                </a:cubicBezTo>
                <a:cubicBezTo>
                  <a:pt x="2818" y="497"/>
                  <a:pt x="2820" y="499"/>
                  <a:pt x="2822" y="501"/>
                </a:cubicBezTo>
                <a:cubicBezTo>
                  <a:pt x="2792" y="518"/>
                  <a:pt x="2752" y="512"/>
                  <a:pt x="2727" y="540"/>
                </a:cubicBezTo>
                <a:cubicBezTo>
                  <a:pt x="2728" y="542"/>
                  <a:pt x="2729" y="544"/>
                  <a:pt x="2730" y="546"/>
                </a:cubicBezTo>
                <a:cubicBezTo>
                  <a:pt x="2737" y="545"/>
                  <a:pt x="2737" y="545"/>
                  <a:pt x="2787" y="526"/>
                </a:cubicBezTo>
                <a:cubicBezTo>
                  <a:pt x="2784" y="529"/>
                  <a:pt x="2780" y="535"/>
                  <a:pt x="2780" y="539"/>
                </a:cubicBezTo>
                <a:cubicBezTo>
                  <a:pt x="2764" y="547"/>
                  <a:pt x="2745" y="547"/>
                  <a:pt x="2732" y="562"/>
                </a:cubicBezTo>
                <a:cubicBezTo>
                  <a:pt x="2737" y="561"/>
                  <a:pt x="2743" y="561"/>
                  <a:pt x="2747" y="561"/>
                </a:cubicBezTo>
                <a:cubicBezTo>
                  <a:pt x="2744" y="564"/>
                  <a:pt x="2740" y="569"/>
                  <a:pt x="2740" y="574"/>
                </a:cubicBezTo>
                <a:cubicBezTo>
                  <a:pt x="2740" y="574"/>
                  <a:pt x="2740" y="574"/>
                  <a:pt x="2742" y="576"/>
                </a:cubicBezTo>
                <a:cubicBezTo>
                  <a:pt x="2741" y="577"/>
                  <a:pt x="2618" y="661"/>
                  <a:pt x="2593" y="646"/>
                </a:cubicBezTo>
                <a:cubicBezTo>
                  <a:pt x="2593" y="644"/>
                  <a:pt x="2593" y="641"/>
                  <a:pt x="2592" y="639"/>
                </a:cubicBezTo>
                <a:cubicBezTo>
                  <a:pt x="2497" y="677"/>
                  <a:pt x="2497" y="677"/>
                  <a:pt x="2492" y="681"/>
                </a:cubicBezTo>
                <a:cubicBezTo>
                  <a:pt x="2492" y="685"/>
                  <a:pt x="2491" y="691"/>
                  <a:pt x="2488" y="695"/>
                </a:cubicBezTo>
                <a:cubicBezTo>
                  <a:pt x="2423" y="711"/>
                  <a:pt x="2365" y="790"/>
                  <a:pt x="2364" y="791"/>
                </a:cubicBezTo>
                <a:cubicBezTo>
                  <a:pt x="2375" y="787"/>
                  <a:pt x="2385" y="782"/>
                  <a:pt x="2396" y="778"/>
                </a:cubicBezTo>
                <a:cubicBezTo>
                  <a:pt x="2397" y="780"/>
                  <a:pt x="2398" y="783"/>
                  <a:pt x="2399" y="785"/>
                </a:cubicBezTo>
                <a:cubicBezTo>
                  <a:pt x="2403" y="784"/>
                  <a:pt x="2409" y="783"/>
                  <a:pt x="2413" y="784"/>
                </a:cubicBezTo>
                <a:cubicBezTo>
                  <a:pt x="2411" y="787"/>
                  <a:pt x="2407" y="792"/>
                  <a:pt x="2404" y="795"/>
                </a:cubicBezTo>
                <a:cubicBezTo>
                  <a:pt x="2403" y="793"/>
                  <a:pt x="2402" y="790"/>
                  <a:pt x="2401" y="788"/>
                </a:cubicBezTo>
                <a:cubicBezTo>
                  <a:pt x="2341" y="796"/>
                  <a:pt x="2290" y="876"/>
                  <a:pt x="2290" y="877"/>
                </a:cubicBezTo>
                <a:cubicBezTo>
                  <a:pt x="2291" y="879"/>
                  <a:pt x="2293" y="882"/>
                  <a:pt x="2294" y="883"/>
                </a:cubicBezTo>
                <a:cubicBezTo>
                  <a:pt x="2268" y="909"/>
                  <a:pt x="2268" y="909"/>
                  <a:pt x="2246" y="956"/>
                </a:cubicBezTo>
                <a:cubicBezTo>
                  <a:pt x="2250" y="955"/>
                  <a:pt x="2255" y="953"/>
                  <a:pt x="2259" y="952"/>
                </a:cubicBezTo>
                <a:cubicBezTo>
                  <a:pt x="2262" y="954"/>
                  <a:pt x="2267" y="958"/>
                  <a:pt x="2270" y="960"/>
                </a:cubicBezTo>
                <a:cubicBezTo>
                  <a:pt x="2275" y="958"/>
                  <a:pt x="2282" y="957"/>
                  <a:pt x="2287" y="958"/>
                </a:cubicBezTo>
                <a:cubicBezTo>
                  <a:pt x="2276" y="973"/>
                  <a:pt x="2276" y="973"/>
                  <a:pt x="2275" y="981"/>
                </a:cubicBezTo>
                <a:cubicBezTo>
                  <a:pt x="2277" y="981"/>
                  <a:pt x="2280" y="982"/>
                  <a:pt x="2283" y="982"/>
                </a:cubicBezTo>
                <a:cubicBezTo>
                  <a:pt x="2277" y="994"/>
                  <a:pt x="2264" y="1000"/>
                  <a:pt x="2261" y="1013"/>
                </a:cubicBezTo>
                <a:cubicBezTo>
                  <a:pt x="2263" y="1015"/>
                  <a:pt x="2265" y="1017"/>
                  <a:pt x="2266" y="1018"/>
                </a:cubicBezTo>
                <a:cubicBezTo>
                  <a:pt x="2266" y="1021"/>
                  <a:pt x="2266" y="1024"/>
                  <a:pt x="2266" y="1026"/>
                </a:cubicBezTo>
                <a:cubicBezTo>
                  <a:pt x="2284" y="1030"/>
                  <a:pt x="2291" y="1022"/>
                  <a:pt x="2305" y="1005"/>
                </a:cubicBezTo>
                <a:cubicBezTo>
                  <a:pt x="2307" y="1006"/>
                  <a:pt x="2309" y="1007"/>
                  <a:pt x="2311" y="1008"/>
                </a:cubicBezTo>
                <a:cubicBezTo>
                  <a:pt x="2328" y="1000"/>
                  <a:pt x="2337" y="983"/>
                  <a:pt x="2354" y="975"/>
                </a:cubicBezTo>
                <a:cubicBezTo>
                  <a:pt x="2355" y="977"/>
                  <a:pt x="2357" y="979"/>
                  <a:pt x="2358" y="981"/>
                </a:cubicBezTo>
                <a:cubicBezTo>
                  <a:pt x="2404" y="946"/>
                  <a:pt x="2404" y="946"/>
                  <a:pt x="2407" y="930"/>
                </a:cubicBezTo>
                <a:cubicBezTo>
                  <a:pt x="2419" y="928"/>
                  <a:pt x="2427" y="917"/>
                  <a:pt x="2441" y="919"/>
                </a:cubicBezTo>
                <a:cubicBezTo>
                  <a:pt x="2441" y="921"/>
                  <a:pt x="2442" y="924"/>
                  <a:pt x="2443" y="926"/>
                </a:cubicBezTo>
                <a:cubicBezTo>
                  <a:pt x="2444" y="925"/>
                  <a:pt x="2515" y="903"/>
                  <a:pt x="2520" y="882"/>
                </a:cubicBezTo>
                <a:cubicBezTo>
                  <a:pt x="2518" y="881"/>
                  <a:pt x="2516" y="880"/>
                  <a:pt x="2514" y="879"/>
                </a:cubicBezTo>
                <a:cubicBezTo>
                  <a:pt x="2516" y="876"/>
                  <a:pt x="2521" y="872"/>
                  <a:pt x="2525" y="871"/>
                </a:cubicBezTo>
                <a:cubicBezTo>
                  <a:pt x="2543" y="885"/>
                  <a:pt x="2553" y="859"/>
                  <a:pt x="2553" y="858"/>
                </a:cubicBezTo>
                <a:cubicBezTo>
                  <a:pt x="2553" y="858"/>
                  <a:pt x="2599" y="838"/>
                  <a:pt x="2615" y="831"/>
                </a:cubicBezTo>
                <a:cubicBezTo>
                  <a:pt x="2620" y="835"/>
                  <a:pt x="2642" y="839"/>
                  <a:pt x="2642" y="839"/>
                </a:cubicBezTo>
                <a:cubicBezTo>
                  <a:pt x="2644" y="837"/>
                  <a:pt x="2666" y="825"/>
                  <a:pt x="2676" y="821"/>
                </a:cubicBezTo>
                <a:cubicBezTo>
                  <a:pt x="2678" y="822"/>
                  <a:pt x="2681" y="824"/>
                  <a:pt x="2683" y="825"/>
                </a:cubicBezTo>
                <a:cubicBezTo>
                  <a:pt x="2654" y="836"/>
                  <a:pt x="2652" y="839"/>
                  <a:pt x="2646" y="848"/>
                </a:cubicBezTo>
                <a:cubicBezTo>
                  <a:pt x="2655" y="848"/>
                  <a:pt x="2655" y="848"/>
                  <a:pt x="2674" y="838"/>
                </a:cubicBezTo>
                <a:cubicBezTo>
                  <a:pt x="2674" y="838"/>
                  <a:pt x="2725" y="845"/>
                  <a:pt x="2767" y="822"/>
                </a:cubicBezTo>
                <a:lnTo>
                  <a:pt x="2871" y="769"/>
                </a:lnTo>
                <a:cubicBezTo>
                  <a:pt x="2870" y="777"/>
                  <a:pt x="2869" y="784"/>
                  <a:pt x="2869" y="792"/>
                </a:cubicBezTo>
                <a:cubicBezTo>
                  <a:pt x="2871" y="793"/>
                  <a:pt x="2873" y="795"/>
                  <a:pt x="2875" y="796"/>
                </a:cubicBezTo>
                <a:cubicBezTo>
                  <a:pt x="2885" y="794"/>
                  <a:pt x="2894" y="790"/>
                  <a:pt x="2905" y="788"/>
                </a:cubicBezTo>
                <a:cubicBezTo>
                  <a:pt x="2905" y="788"/>
                  <a:pt x="2905" y="788"/>
                  <a:pt x="2906" y="793"/>
                </a:cubicBezTo>
                <a:cubicBezTo>
                  <a:pt x="2937" y="803"/>
                  <a:pt x="3074" y="786"/>
                  <a:pt x="3098" y="755"/>
                </a:cubicBezTo>
                <a:cubicBezTo>
                  <a:pt x="3071" y="752"/>
                  <a:pt x="3048" y="729"/>
                  <a:pt x="3019" y="740"/>
                </a:cubicBezTo>
                <a:cubicBezTo>
                  <a:pt x="3017" y="739"/>
                  <a:pt x="3014" y="738"/>
                  <a:pt x="3013" y="737"/>
                </a:cubicBezTo>
                <a:cubicBezTo>
                  <a:pt x="3033" y="725"/>
                  <a:pt x="3059" y="734"/>
                  <a:pt x="3079" y="721"/>
                </a:cubicBezTo>
                <a:cubicBezTo>
                  <a:pt x="3080" y="719"/>
                  <a:pt x="3080" y="715"/>
                  <a:pt x="3081" y="713"/>
                </a:cubicBezTo>
                <a:cubicBezTo>
                  <a:pt x="3074" y="710"/>
                  <a:pt x="3067" y="711"/>
                  <a:pt x="3061" y="707"/>
                </a:cubicBezTo>
                <a:cubicBezTo>
                  <a:pt x="3090" y="703"/>
                  <a:pt x="3090" y="703"/>
                  <a:pt x="3099" y="696"/>
                </a:cubicBezTo>
                <a:cubicBezTo>
                  <a:pt x="3096" y="695"/>
                  <a:pt x="3091" y="692"/>
                  <a:pt x="3087" y="689"/>
                </a:cubicBezTo>
                <a:cubicBezTo>
                  <a:pt x="3091" y="688"/>
                  <a:pt x="3097" y="687"/>
                  <a:pt x="3101" y="688"/>
                </a:cubicBezTo>
                <a:cubicBezTo>
                  <a:pt x="3104" y="694"/>
                  <a:pt x="3104" y="694"/>
                  <a:pt x="3115" y="704"/>
                </a:cubicBezTo>
                <a:cubicBezTo>
                  <a:pt x="3111" y="714"/>
                  <a:pt x="3105" y="723"/>
                  <a:pt x="3101" y="733"/>
                </a:cubicBezTo>
                <a:cubicBezTo>
                  <a:pt x="3101" y="735"/>
                  <a:pt x="3102" y="737"/>
                  <a:pt x="3103" y="739"/>
                </a:cubicBezTo>
                <a:cubicBezTo>
                  <a:pt x="3113" y="741"/>
                  <a:pt x="3121" y="736"/>
                  <a:pt x="3131" y="735"/>
                </a:cubicBezTo>
                <a:cubicBezTo>
                  <a:pt x="3129" y="737"/>
                  <a:pt x="3127" y="740"/>
                  <a:pt x="3126" y="742"/>
                </a:cubicBezTo>
                <a:cubicBezTo>
                  <a:pt x="3145" y="747"/>
                  <a:pt x="3148" y="726"/>
                  <a:pt x="3159" y="718"/>
                </a:cubicBezTo>
                <a:cubicBezTo>
                  <a:pt x="3159" y="716"/>
                  <a:pt x="3158" y="713"/>
                  <a:pt x="3158" y="711"/>
                </a:cubicBezTo>
                <a:cubicBezTo>
                  <a:pt x="3156" y="710"/>
                  <a:pt x="3153" y="710"/>
                  <a:pt x="3151" y="710"/>
                </a:cubicBezTo>
                <a:cubicBezTo>
                  <a:pt x="3153" y="706"/>
                  <a:pt x="3155" y="701"/>
                  <a:pt x="3155" y="697"/>
                </a:cubicBezTo>
                <a:cubicBezTo>
                  <a:pt x="3159" y="694"/>
                  <a:pt x="3164" y="691"/>
                  <a:pt x="3167" y="688"/>
                </a:cubicBezTo>
                <a:cubicBezTo>
                  <a:pt x="3163" y="682"/>
                  <a:pt x="3161" y="675"/>
                  <a:pt x="3157" y="669"/>
                </a:cubicBezTo>
                <a:cubicBezTo>
                  <a:pt x="3152" y="668"/>
                  <a:pt x="3146" y="669"/>
                  <a:pt x="3141" y="670"/>
                </a:cubicBezTo>
                <a:cubicBezTo>
                  <a:pt x="3139" y="669"/>
                  <a:pt x="3137" y="667"/>
                  <a:pt x="3135" y="665"/>
                </a:cubicBezTo>
                <a:cubicBezTo>
                  <a:pt x="3136" y="664"/>
                  <a:pt x="3139" y="662"/>
                  <a:pt x="3140" y="660"/>
                </a:cubicBezTo>
                <a:cubicBezTo>
                  <a:pt x="3142" y="661"/>
                  <a:pt x="3145" y="663"/>
                  <a:pt x="3146" y="664"/>
                </a:cubicBezTo>
                <a:cubicBezTo>
                  <a:pt x="3159" y="660"/>
                  <a:pt x="3164" y="647"/>
                  <a:pt x="3175" y="640"/>
                </a:cubicBezTo>
                <a:cubicBezTo>
                  <a:pt x="3176" y="642"/>
                  <a:pt x="3177" y="645"/>
                  <a:pt x="3178" y="646"/>
                </a:cubicBezTo>
                <a:cubicBezTo>
                  <a:pt x="3175" y="650"/>
                  <a:pt x="3171" y="655"/>
                  <a:pt x="3168" y="659"/>
                </a:cubicBezTo>
                <a:cubicBezTo>
                  <a:pt x="3170" y="666"/>
                  <a:pt x="3175" y="672"/>
                  <a:pt x="3177" y="679"/>
                </a:cubicBezTo>
                <a:cubicBezTo>
                  <a:pt x="3179" y="679"/>
                  <a:pt x="3182" y="679"/>
                  <a:pt x="3184" y="679"/>
                </a:cubicBezTo>
                <a:cubicBezTo>
                  <a:pt x="3191" y="669"/>
                  <a:pt x="3205" y="666"/>
                  <a:pt x="3211" y="655"/>
                </a:cubicBezTo>
                <a:cubicBezTo>
                  <a:pt x="3211" y="655"/>
                  <a:pt x="3211" y="655"/>
                  <a:pt x="3210" y="655"/>
                </a:cubicBezTo>
                <a:cubicBezTo>
                  <a:pt x="3210" y="653"/>
                  <a:pt x="3208" y="650"/>
                  <a:pt x="3207" y="648"/>
                </a:cubicBezTo>
                <a:cubicBezTo>
                  <a:pt x="3207" y="648"/>
                  <a:pt x="3207" y="648"/>
                  <a:pt x="3207" y="648"/>
                </a:cubicBezTo>
                <a:lnTo>
                  <a:pt x="3207" y="648"/>
                </a:lnTo>
                <a:cubicBezTo>
                  <a:pt x="3207" y="648"/>
                  <a:pt x="3207" y="648"/>
                  <a:pt x="3205" y="645"/>
                </a:cubicBezTo>
                <a:cubicBezTo>
                  <a:pt x="3203" y="641"/>
                  <a:pt x="3200" y="636"/>
                  <a:pt x="3197" y="633"/>
                </a:cubicBezTo>
                <a:cubicBezTo>
                  <a:pt x="3199" y="622"/>
                  <a:pt x="3204" y="622"/>
                  <a:pt x="3212" y="624"/>
                </a:cubicBezTo>
                <a:cubicBezTo>
                  <a:pt x="3211" y="626"/>
                  <a:pt x="3211" y="629"/>
                  <a:pt x="3211" y="631"/>
                </a:cubicBezTo>
                <a:cubicBezTo>
                  <a:pt x="3213" y="635"/>
                  <a:pt x="3217" y="639"/>
                  <a:pt x="3220" y="642"/>
                </a:cubicBezTo>
                <a:cubicBezTo>
                  <a:pt x="3260" y="639"/>
                  <a:pt x="3260" y="639"/>
                  <a:pt x="3268" y="631"/>
                </a:cubicBezTo>
                <a:cubicBezTo>
                  <a:pt x="3266" y="628"/>
                  <a:pt x="3263" y="623"/>
                  <a:pt x="3260" y="620"/>
                </a:cubicBezTo>
                <a:cubicBezTo>
                  <a:pt x="3260" y="620"/>
                  <a:pt x="3260" y="620"/>
                  <a:pt x="3254" y="619"/>
                </a:cubicBezTo>
                <a:cubicBezTo>
                  <a:pt x="3254" y="617"/>
                  <a:pt x="3253" y="615"/>
                  <a:pt x="3252" y="613"/>
                </a:cubicBezTo>
                <a:cubicBezTo>
                  <a:pt x="3255" y="612"/>
                  <a:pt x="3258" y="611"/>
                  <a:pt x="3260" y="610"/>
                </a:cubicBezTo>
                <a:cubicBezTo>
                  <a:pt x="3276" y="618"/>
                  <a:pt x="3276" y="618"/>
                  <a:pt x="3293" y="611"/>
                </a:cubicBezTo>
                <a:cubicBezTo>
                  <a:pt x="3294" y="613"/>
                  <a:pt x="3296" y="615"/>
                  <a:pt x="3297" y="617"/>
                </a:cubicBezTo>
                <a:lnTo>
                  <a:pt x="3297" y="617"/>
                </a:lnTo>
                <a:lnTo>
                  <a:pt x="3297" y="617"/>
                </a:lnTo>
                <a:cubicBezTo>
                  <a:pt x="3297" y="617"/>
                  <a:pt x="3297" y="617"/>
                  <a:pt x="3297" y="617"/>
                </a:cubicBezTo>
                <a:cubicBezTo>
                  <a:pt x="3297" y="617"/>
                  <a:pt x="3297" y="617"/>
                  <a:pt x="3297" y="617"/>
                </a:cubicBezTo>
                <a:lnTo>
                  <a:pt x="3297" y="617"/>
                </a:lnTo>
                <a:lnTo>
                  <a:pt x="3297" y="617"/>
                </a:lnTo>
                <a:lnTo>
                  <a:pt x="3297" y="617"/>
                </a:lnTo>
                <a:cubicBezTo>
                  <a:pt x="3298" y="617"/>
                  <a:pt x="3298" y="617"/>
                  <a:pt x="3299" y="617"/>
                </a:cubicBezTo>
                <a:cubicBezTo>
                  <a:pt x="3299" y="617"/>
                  <a:pt x="3299" y="617"/>
                  <a:pt x="3305" y="617"/>
                </a:cubicBezTo>
                <a:cubicBezTo>
                  <a:pt x="3308" y="615"/>
                  <a:pt x="3311" y="609"/>
                  <a:pt x="3311" y="605"/>
                </a:cubicBezTo>
                <a:cubicBezTo>
                  <a:pt x="3310" y="604"/>
                  <a:pt x="3307" y="602"/>
                  <a:pt x="3305" y="601"/>
                </a:cubicBezTo>
                <a:cubicBezTo>
                  <a:pt x="3309" y="599"/>
                  <a:pt x="3311" y="593"/>
                  <a:pt x="3312" y="589"/>
                </a:cubicBezTo>
                <a:cubicBezTo>
                  <a:pt x="3308" y="592"/>
                  <a:pt x="3302" y="595"/>
                  <a:pt x="3298" y="597"/>
                </a:cubicBezTo>
                <a:cubicBezTo>
                  <a:pt x="3300" y="594"/>
                  <a:pt x="3303" y="589"/>
                  <a:pt x="3305" y="585"/>
                </a:cubicBezTo>
                <a:cubicBezTo>
                  <a:pt x="3320" y="580"/>
                  <a:pt x="3320" y="580"/>
                  <a:pt x="3326" y="581"/>
                </a:cubicBezTo>
                <a:cubicBezTo>
                  <a:pt x="3327" y="583"/>
                  <a:pt x="3328" y="585"/>
                  <a:pt x="3328" y="587"/>
                </a:cubicBezTo>
                <a:cubicBezTo>
                  <a:pt x="3334" y="583"/>
                  <a:pt x="3346" y="574"/>
                  <a:pt x="3356" y="549"/>
                </a:cubicBezTo>
                <a:lnTo>
                  <a:pt x="3356" y="549"/>
                </a:lnTo>
                <a:cubicBezTo>
                  <a:pt x="3356" y="549"/>
                  <a:pt x="3356" y="549"/>
                  <a:pt x="3355" y="549"/>
                </a:cubicBezTo>
                <a:cubicBezTo>
                  <a:pt x="3351" y="548"/>
                  <a:pt x="3346" y="545"/>
                  <a:pt x="3343" y="542"/>
                </a:cubicBezTo>
                <a:cubicBezTo>
                  <a:pt x="3345" y="539"/>
                  <a:pt x="3347" y="533"/>
                  <a:pt x="3348" y="529"/>
                </a:cubicBezTo>
                <a:cubicBezTo>
                  <a:pt x="3363" y="535"/>
                  <a:pt x="3384" y="517"/>
                  <a:pt x="3395" y="537"/>
                </a:cubicBezTo>
                <a:cubicBezTo>
                  <a:pt x="3410" y="532"/>
                  <a:pt x="3414" y="523"/>
                  <a:pt x="3416" y="517"/>
                </a:cubicBezTo>
                <a:cubicBezTo>
                  <a:pt x="3404" y="520"/>
                  <a:pt x="3403" y="518"/>
                  <a:pt x="3398" y="511"/>
                </a:cubicBezTo>
                <a:cubicBezTo>
                  <a:pt x="3396" y="511"/>
                  <a:pt x="3393" y="510"/>
                  <a:pt x="3391" y="510"/>
                </a:cubicBezTo>
                <a:cubicBezTo>
                  <a:pt x="3403" y="502"/>
                  <a:pt x="3406" y="503"/>
                  <a:pt x="3418" y="506"/>
                </a:cubicBezTo>
                <a:cubicBezTo>
                  <a:pt x="3419" y="504"/>
                  <a:pt x="3421" y="502"/>
                  <a:pt x="3422" y="500"/>
                </a:cubicBezTo>
                <a:cubicBezTo>
                  <a:pt x="3419" y="499"/>
                  <a:pt x="3415" y="495"/>
                  <a:pt x="3412" y="492"/>
                </a:cubicBezTo>
                <a:cubicBezTo>
                  <a:pt x="3405" y="493"/>
                  <a:pt x="3399" y="497"/>
                  <a:pt x="3391" y="497"/>
                </a:cubicBezTo>
                <a:cubicBezTo>
                  <a:pt x="3423" y="478"/>
                  <a:pt x="3457" y="464"/>
                  <a:pt x="3487" y="442"/>
                </a:cubicBezTo>
                <a:cubicBezTo>
                  <a:pt x="3489" y="443"/>
                  <a:pt x="3491" y="445"/>
                  <a:pt x="3493" y="446"/>
                </a:cubicBezTo>
                <a:cubicBezTo>
                  <a:pt x="3532" y="430"/>
                  <a:pt x="3532" y="430"/>
                  <a:pt x="3539" y="424"/>
                </a:cubicBezTo>
                <a:cubicBezTo>
                  <a:pt x="3535" y="422"/>
                  <a:pt x="3530" y="420"/>
                  <a:pt x="3526" y="419"/>
                </a:cubicBezTo>
                <a:cubicBezTo>
                  <a:pt x="3550" y="404"/>
                  <a:pt x="3580" y="415"/>
                  <a:pt x="3604" y="402"/>
                </a:cubicBezTo>
                <a:cubicBezTo>
                  <a:pt x="3605" y="400"/>
                  <a:pt x="3605" y="397"/>
                  <a:pt x="3606" y="395"/>
                </a:cubicBezTo>
                <a:close/>
                <a:moveTo>
                  <a:pt x="3234" y="1556"/>
                </a:moveTo>
                <a:lnTo>
                  <a:pt x="3234" y="1556"/>
                </a:lnTo>
                <a:cubicBezTo>
                  <a:pt x="3235" y="1554"/>
                  <a:pt x="3235" y="1551"/>
                  <a:pt x="3233" y="1550"/>
                </a:cubicBezTo>
                <a:lnTo>
                  <a:pt x="3233" y="1550"/>
                </a:lnTo>
                <a:cubicBezTo>
                  <a:pt x="3231" y="1550"/>
                  <a:pt x="3229" y="1551"/>
                  <a:pt x="3225" y="1554"/>
                </a:cubicBezTo>
                <a:cubicBezTo>
                  <a:pt x="3224" y="1556"/>
                  <a:pt x="3224" y="1556"/>
                  <a:pt x="3222" y="1559"/>
                </a:cubicBezTo>
                <a:cubicBezTo>
                  <a:pt x="3219" y="1561"/>
                  <a:pt x="3216" y="1562"/>
                  <a:pt x="3214" y="1565"/>
                </a:cubicBezTo>
                <a:cubicBezTo>
                  <a:pt x="3213" y="1565"/>
                  <a:pt x="3213" y="1567"/>
                  <a:pt x="3214" y="1568"/>
                </a:cubicBezTo>
                <a:cubicBezTo>
                  <a:pt x="3216" y="1573"/>
                  <a:pt x="3229" y="1569"/>
                  <a:pt x="3234" y="1556"/>
                </a:cubicBezTo>
                <a:close/>
                <a:moveTo>
                  <a:pt x="3966" y="543"/>
                </a:moveTo>
                <a:lnTo>
                  <a:pt x="3966" y="543"/>
                </a:lnTo>
                <a:cubicBezTo>
                  <a:pt x="3966" y="543"/>
                  <a:pt x="3966" y="543"/>
                  <a:pt x="3967" y="543"/>
                </a:cubicBezTo>
                <a:cubicBezTo>
                  <a:pt x="3971" y="544"/>
                  <a:pt x="3972" y="538"/>
                  <a:pt x="3975" y="539"/>
                </a:cubicBezTo>
                <a:cubicBezTo>
                  <a:pt x="3982" y="540"/>
                  <a:pt x="3986" y="547"/>
                  <a:pt x="3994" y="547"/>
                </a:cubicBezTo>
                <a:cubicBezTo>
                  <a:pt x="3995" y="545"/>
                  <a:pt x="3997" y="548"/>
                  <a:pt x="3999" y="547"/>
                </a:cubicBezTo>
                <a:lnTo>
                  <a:pt x="4005" y="532"/>
                </a:lnTo>
                <a:cubicBezTo>
                  <a:pt x="4006" y="530"/>
                  <a:pt x="4009" y="530"/>
                  <a:pt x="4011" y="530"/>
                </a:cubicBezTo>
                <a:cubicBezTo>
                  <a:pt x="4011" y="530"/>
                  <a:pt x="4011" y="530"/>
                  <a:pt x="4012" y="530"/>
                </a:cubicBezTo>
                <a:cubicBezTo>
                  <a:pt x="4012" y="527"/>
                  <a:pt x="4010" y="520"/>
                  <a:pt x="3996" y="524"/>
                </a:cubicBezTo>
                <a:cubicBezTo>
                  <a:pt x="3996" y="524"/>
                  <a:pt x="3996" y="524"/>
                  <a:pt x="3995" y="524"/>
                </a:cubicBezTo>
                <a:cubicBezTo>
                  <a:pt x="3990" y="520"/>
                  <a:pt x="3989" y="513"/>
                  <a:pt x="3983" y="511"/>
                </a:cubicBezTo>
                <a:cubicBezTo>
                  <a:pt x="3979" y="509"/>
                  <a:pt x="3974" y="512"/>
                  <a:pt x="3971" y="509"/>
                </a:cubicBezTo>
                <a:cubicBezTo>
                  <a:pt x="3970" y="509"/>
                  <a:pt x="3960" y="500"/>
                  <a:pt x="3958" y="494"/>
                </a:cubicBezTo>
                <a:cubicBezTo>
                  <a:pt x="3957" y="490"/>
                  <a:pt x="3955" y="488"/>
                  <a:pt x="3953" y="487"/>
                </a:cubicBezTo>
                <a:cubicBezTo>
                  <a:pt x="3953" y="488"/>
                  <a:pt x="3953" y="488"/>
                  <a:pt x="3953" y="488"/>
                </a:cubicBezTo>
                <a:cubicBezTo>
                  <a:pt x="3952" y="488"/>
                  <a:pt x="3935" y="482"/>
                  <a:pt x="3935" y="476"/>
                </a:cubicBezTo>
                <a:cubicBezTo>
                  <a:pt x="3938" y="475"/>
                  <a:pt x="3942" y="477"/>
                  <a:pt x="3944" y="479"/>
                </a:cubicBezTo>
                <a:cubicBezTo>
                  <a:pt x="3948" y="472"/>
                  <a:pt x="3959" y="477"/>
                  <a:pt x="3959" y="477"/>
                </a:cubicBezTo>
                <a:cubicBezTo>
                  <a:pt x="3963" y="481"/>
                  <a:pt x="3971" y="489"/>
                  <a:pt x="3975" y="475"/>
                </a:cubicBezTo>
                <a:cubicBezTo>
                  <a:pt x="3976" y="475"/>
                  <a:pt x="3976" y="475"/>
                  <a:pt x="3980" y="475"/>
                </a:cubicBezTo>
                <a:cubicBezTo>
                  <a:pt x="3980" y="474"/>
                  <a:pt x="3980" y="474"/>
                  <a:pt x="3980" y="473"/>
                </a:cubicBezTo>
                <a:cubicBezTo>
                  <a:pt x="3981" y="472"/>
                  <a:pt x="3981" y="472"/>
                  <a:pt x="3988" y="474"/>
                </a:cubicBezTo>
                <a:cubicBezTo>
                  <a:pt x="3993" y="476"/>
                  <a:pt x="3994" y="467"/>
                  <a:pt x="3994" y="466"/>
                </a:cubicBezTo>
                <a:cubicBezTo>
                  <a:pt x="3994" y="462"/>
                  <a:pt x="3999" y="463"/>
                  <a:pt x="4001" y="460"/>
                </a:cubicBezTo>
                <a:cubicBezTo>
                  <a:pt x="4001" y="459"/>
                  <a:pt x="4002" y="457"/>
                  <a:pt x="3999" y="452"/>
                </a:cubicBezTo>
                <a:cubicBezTo>
                  <a:pt x="3995" y="444"/>
                  <a:pt x="3992" y="443"/>
                  <a:pt x="3990" y="442"/>
                </a:cubicBezTo>
                <a:cubicBezTo>
                  <a:pt x="3990" y="442"/>
                  <a:pt x="3989" y="442"/>
                  <a:pt x="3989" y="442"/>
                </a:cubicBezTo>
                <a:cubicBezTo>
                  <a:pt x="3984" y="441"/>
                  <a:pt x="3978" y="443"/>
                  <a:pt x="3973" y="442"/>
                </a:cubicBezTo>
                <a:cubicBezTo>
                  <a:pt x="3968" y="442"/>
                  <a:pt x="3964" y="437"/>
                  <a:pt x="3958" y="437"/>
                </a:cubicBezTo>
                <a:cubicBezTo>
                  <a:pt x="3958" y="437"/>
                  <a:pt x="3957" y="444"/>
                  <a:pt x="3957" y="447"/>
                </a:cubicBezTo>
                <a:cubicBezTo>
                  <a:pt x="3954" y="444"/>
                  <a:pt x="3953" y="441"/>
                  <a:pt x="3951" y="438"/>
                </a:cubicBezTo>
                <a:cubicBezTo>
                  <a:pt x="3949" y="437"/>
                  <a:pt x="3946" y="437"/>
                  <a:pt x="3944" y="436"/>
                </a:cubicBezTo>
                <a:cubicBezTo>
                  <a:pt x="3943" y="434"/>
                  <a:pt x="3941" y="437"/>
                  <a:pt x="3941" y="440"/>
                </a:cubicBezTo>
                <a:cubicBezTo>
                  <a:pt x="3941" y="444"/>
                  <a:pt x="3945" y="447"/>
                  <a:pt x="3946" y="451"/>
                </a:cubicBezTo>
                <a:cubicBezTo>
                  <a:pt x="3938" y="453"/>
                  <a:pt x="3938" y="438"/>
                  <a:pt x="3931" y="442"/>
                </a:cubicBezTo>
                <a:cubicBezTo>
                  <a:pt x="3931" y="444"/>
                  <a:pt x="3933" y="446"/>
                  <a:pt x="3932" y="449"/>
                </a:cubicBezTo>
                <a:cubicBezTo>
                  <a:pt x="3929" y="447"/>
                  <a:pt x="3928" y="442"/>
                  <a:pt x="3925" y="440"/>
                </a:cubicBezTo>
                <a:cubicBezTo>
                  <a:pt x="3923" y="441"/>
                  <a:pt x="3923" y="441"/>
                  <a:pt x="3913" y="431"/>
                </a:cubicBezTo>
                <a:lnTo>
                  <a:pt x="3913" y="431"/>
                </a:lnTo>
                <a:cubicBezTo>
                  <a:pt x="3909" y="435"/>
                  <a:pt x="3912" y="440"/>
                  <a:pt x="3911" y="445"/>
                </a:cubicBezTo>
                <a:cubicBezTo>
                  <a:pt x="3911" y="446"/>
                  <a:pt x="3909" y="445"/>
                  <a:pt x="3908" y="447"/>
                </a:cubicBezTo>
                <a:cubicBezTo>
                  <a:pt x="3908" y="447"/>
                  <a:pt x="3908" y="448"/>
                  <a:pt x="3908" y="448"/>
                </a:cubicBezTo>
                <a:cubicBezTo>
                  <a:pt x="3906" y="446"/>
                  <a:pt x="3905" y="443"/>
                  <a:pt x="3902" y="442"/>
                </a:cubicBezTo>
                <a:cubicBezTo>
                  <a:pt x="3901" y="443"/>
                  <a:pt x="3895" y="449"/>
                  <a:pt x="3900" y="456"/>
                </a:cubicBezTo>
                <a:cubicBezTo>
                  <a:pt x="3903" y="460"/>
                  <a:pt x="3902" y="461"/>
                  <a:pt x="3901" y="463"/>
                </a:cubicBezTo>
                <a:cubicBezTo>
                  <a:pt x="3897" y="462"/>
                  <a:pt x="3895" y="459"/>
                  <a:pt x="3891" y="458"/>
                </a:cubicBezTo>
                <a:cubicBezTo>
                  <a:pt x="3890" y="459"/>
                  <a:pt x="3890" y="459"/>
                  <a:pt x="3890" y="464"/>
                </a:cubicBezTo>
                <a:cubicBezTo>
                  <a:pt x="3890" y="464"/>
                  <a:pt x="3890" y="464"/>
                  <a:pt x="3889" y="464"/>
                </a:cubicBezTo>
                <a:cubicBezTo>
                  <a:pt x="3888" y="462"/>
                  <a:pt x="3881" y="458"/>
                  <a:pt x="3880" y="457"/>
                </a:cubicBezTo>
                <a:cubicBezTo>
                  <a:pt x="3880" y="458"/>
                  <a:pt x="3879" y="459"/>
                  <a:pt x="3879" y="459"/>
                </a:cubicBezTo>
                <a:cubicBezTo>
                  <a:pt x="3879" y="459"/>
                  <a:pt x="3878" y="459"/>
                  <a:pt x="3877" y="459"/>
                </a:cubicBezTo>
                <a:cubicBezTo>
                  <a:pt x="3877" y="460"/>
                  <a:pt x="3877" y="460"/>
                  <a:pt x="3890" y="491"/>
                </a:cubicBezTo>
                <a:cubicBezTo>
                  <a:pt x="3890" y="491"/>
                  <a:pt x="3890" y="491"/>
                  <a:pt x="3890" y="491"/>
                </a:cubicBezTo>
                <a:cubicBezTo>
                  <a:pt x="3890" y="491"/>
                  <a:pt x="3890" y="491"/>
                  <a:pt x="3890" y="491"/>
                </a:cubicBezTo>
                <a:cubicBezTo>
                  <a:pt x="3889" y="490"/>
                  <a:pt x="3889" y="490"/>
                  <a:pt x="3888" y="488"/>
                </a:cubicBezTo>
                <a:cubicBezTo>
                  <a:pt x="3888" y="488"/>
                  <a:pt x="3887" y="488"/>
                  <a:pt x="3887" y="488"/>
                </a:cubicBezTo>
                <a:cubicBezTo>
                  <a:pt x="3873" y="471"/>
                  <a:pt x="3873" y="471"/>
                  <a:pt x="3873" y="472"/>
                </a:cubicBezTo>
                <a:cubicBezTo>
                  <a:pt x="3870" y="469"/>
                  <a:pt x="3870" y="465"/>
                  <a:pt x="3865" y="464"/>
                </a:cubicBezTo>
                <a:cubicBezTo>
                  <a:pt x="3862" y="464"/>
                  <a:pt x="3864" y="468"/>
                  <a:pt x="3864" y="470"/>
                </a:cubicBezTo>
                <a:cubicBezTo>
                  <a:pt x="3863" y="470"/>
                  <a:pt x="3863" y="470"/>
                  <a:pt x="3863" y="471"/>
                </a:cubicBezTo>
                <a:cubicBezTo>
                  <a:pt x="3863" y="471"/>
                  <a:pt x="3856" y="465"/>
                  <a:pt x="3853" y="462"/>
                </a:cubicBezTo>
                <a:cubicBezTo>
                  <a:pt x="3847" y="463"/>
                  <a:pt x="3849" y="469"/>
                  <a:pt x="3845" y="471"/>
                </a:cubicBezTo>
                <a:cubicBezTo>
                  <a:pt x="3845" y="471"/>
                  <a:pt x="3845" y="471"/>
                  <a:pt x="3845" y="470"/>
                </a:cubicBezTo>
                <a:cubicBezTo>
                  <a:pt x="3844" y="468"/>
                  <a:pt x="3843" y="466"/>
                  <a:pt x="3842" y="464"/>
                </a:cubicBezTo>
                <a:cubicBezTo>
                  <a:pt x="3841" y="462"/>
                  <a:pt x="3832" y="455"/>
                  <a:pt x="3828" y="468"/>
                </a:cubicBezTo>
                <a:cubicBezTo>
                  <a:pt x="3827" y="469"/>
                  <a:pt x="3827" y="469"/>
                  <a:pt x="3827" y="469"/>
                </a:cubicBezTo>
                <a:cubicBezTo>
                  <a:pt x="3826" y="468"/>
                  <a:pt x="3825" y="467"/>
                  <a:pt x="3824" y="466"/>
                </a:cubicBezTo>
                <a:cubicBezTo>
                  <a:pt x="3821" y="468"/>
                  <a:pt x="3824" y="474"/>
                  <a:pt x="3825" y="476"/>
                </a:cubicBezTo>
                <a:cubicBezTo>
                  <a:pt x="3828" y="483"/>
                  <a:pt x="3831" y="495"/>
                  <a:pt x="3830" y="497"/>
                </a:cubicBezTo>
                <a:cubicBezTo>
                  <a:pt x="3828" y="495"/>
                  <a:pt x="3827" y="493"/>
                  <a:pt x="3823" y="495"/>
                </a:cubicBezTo>
                <a:cubicBezTo>
                  <a:pt x="3811" y="500"/>
                  <a:pt x="3841" y="521"/>
                  <a:pt x="3841" y="522"/>
                </a:cubicBezTo>
                <a:cubicBezTo>
                  <a:pt x="3843" y="517"/>
                  <a:pt x="3839" y="513"/>
                  <a:pt x="3840" y="509"/>
                </a:cubicBezTo>
                <a:cubicBezTo>
                  <a:pt x="3840" y="508"/>
                  <a:pt x="3840" y="508"/>
                  <a:pt x="3841" y="508"/>
                </a:cubicBezTo>
                <a:cubicBezTo>
                  <a:pt x="3841" y="508"/>
                  <a:pt x="3842" y="509"/>
                  <a:pt x="3843" y="509"/>
                </a:cubicBezTo>
                <a:cubicBezTo>
                  <a:pt x="3848" y="512"/>
                  <a:pt x="3848" y="512"/>
                  <a:pt x="3851" y="519"/>
                </a:cubicBezTo>
                <a:cubicBezTo>
                  <a:pt x="3853" y="523"/>
                  <a:pt x="3858" y="518"/>
                  <a:pt x="3861" y="521"/>
                </a:cubicBezTo>
                <a:lnTo>
                  <a:pt x="3868" y="542"/>
                </a:lnTo>
                <a:cubicBezTo>
                  <a:pt x="3870" y="554"/>
                  <a:pt x="3881" y="558"/>
                  <a:pt x="3884" y="558"/>
                </a:cubicBezTo>
                <a:cubicBezTo>
                  <a:pt x="3884" y="558"/>
                  <a:pt x="3884" y="558"/>
                  <a:pt x="3884" y="558"/>
                </a:cubicBezTo>
                <a:cubicBezTo>
                  <a:pt x="3884" y="558"/>
                  <a:pt x="3884" y="558"/>
                  <a:pt x="3885" y="558"/>
                </a:cubicBezTo>
                <a:lnTo>
                  <a:pt x="3885" y="558"/>
                </a:lnTo>
                <a:cubicBezTo>
                  <a:pt x="3898" y="559"/>
                  <a:pt x="3899" y="573"/>
                  <a:pt x="3908" y="579"/>
                </a:cubicBezTo>
                <a:cubicBezTo>
                  <a:pt x="3912" y="581"/>
                  <a:pt x="3919" y="578"/>
                  <a:pt x="3919" y="577"/>
                </a:cubicBezTo>
                <a:cubicBezTo>
                  <a:pt x="3925" y="568"/>
                  <a:pt x="3920" y="557"/>
                  <a:pt x="3922" y="548"/>
                </a:cubicBezTo>
                <a:cubicBezTo>
                  <a:pt x="3923" y="544"/>
                  <a:pt x="3928" y="545"/>
                  <a:pt x="3929" y="541"/>
                </a:cubicBezTo>
                <a:cubicBezTo>
                  <a:pt x="3930" y="541"/>
                  <a:pt x="3930" y="540"/>
                  <a:pt x="3930" y="540"/>
                </a:cubicBezTo>
                <a:cubicBezTo>
                  <a:pt x="3930" y="535"/>
                  <a:pt x="3927" y="531"/>
                  <a:pt x="3928" y="526"/>
                </a:cubicBezTo>
                <a:cubicBezTo>
                  <a:pt x="3929" y="523"/>
                  <a:pt x="3932" y="522"/>
                  <a:pt x="3932" y="518"/>
                </a:cubicBezTo>
                <a:cubicBezTo>
                  <a:pt x="3932" y="517"/>
                  <a:pt x="3931" y="515"/>
                  <a:pt x="3931" y="514"/>
                </a:cubicBezTo>
                <a:cubicBezTo>
                  <a:pt x="3931" y="511"/>
                  <a:pt x="3939" y="503"/>
                  <a:pt x="3941" y="504"/>
                </a:cubicBezTo>
                <a:cubicBezTo>
                  <a:pt x="3947" y="506"/>
                  <a:pt x="3950" y="512"/>
                  <a:pt x="3954" y="517"/>
                </a:cubicBezTo>
                <a:cubicBezTo>
                  <a:pt x="3959" y="521"/>
                  <a:pt x="3964" y="525"/>
                  <a:pt x="3969" y="529"/>
                </a:cubicBezTo>
                <a:cubicBezTo>
                  <a:pt x="3961" y="528"/>
                  <a:pt x="3963" y="539"/>
                  <a:pt x="3966" y="543"/>
                </a:cubicBezTo>
                <a:close/>
                <a:moveTo>
                  <a:pt x="4274" y="357"/>
                </a:moveTo>
                <a:lnTo>
                  <a:pt x="4274" y="357"/>
                </a:lnTo>
                <a:cubicBezTo>
                  <a:pt x="4274" y="356"/>
                  <a:pt x="4273" y="356"/>
                  <a:pt x="4273" y="356"/>
                </a:cubicBezTo>
                <a:cubicBezTo>
                  <a:pt x="4272" y="356"/>
                  <a:pt x="4250" y="346"/>
                  <a:pt x="4245" y="348"/>
                </a:cubicBezTo>
                <a:cubicBezTo>
                  <a:pt x="4244" y="348"/>
                  <a:pt x="4244" y="348"/>
                  <a:pt x="4243" y="349"/>
                </a:cubicBezTo>
                <a:cubicBezTo>
                  <a:pt x="4243" y="349"/>
                  <a:pt x="4243" y="349"/>
                  <a:pt x="4243" y="350"/>
                </a:cubicBezTo>
                <a:cubicBezTo>
                  <a:pt x="4244" y="350"/>
                  <a:pt x="4245" y="351"/>
                  <a:pt x="4248" y="352"/>
                </a:cubicBezTo>
                <a:cubicBezTo>
                  <a:pt x="4249" y="353"/>
                  <a:pt x="4252" y="354"/>
                  <a:pt x="4252" y="356"/>
                </a:cubicBezTo>
                <a:cubicBezTo>
                  <a:pt x="4253" y="357"/>
                  <a:pt x="4247" y="357"/>
                  <a:pt x="4247" y="357"/>
                </a:cubicBezTo>
                <a:cubicBezTo>
                  <a:pt x="4245" y="357"/>
                  <a:pt x="4245" y="357"/>
                  <a:pt x="4245" y="357"/>
                </a:cubicBezTo>
                <a:cubicBezTo>
                  <a:pt x="4245" y="360"/>
                  <a:pt x="4262" y="367"/>
                  <a:pt x="4269" y="367"/>
                </a:cubicBezTo>
                <a:cubicBezTo>
                  <a:pt x="4272" y="367"/>
                  <a:pt x="4282" y="365"/>
                  <a:pt x="4276" y="361"/>
                </a:cubicBezTo>
                <a:cubicBezTo>
                  <a:pt x="4273" y="359"/>
                  <a:pt x="4273" y="358"/>
                  <a:pt x="4274" y="357"/>
                </a:cubicBezTo>
                <a:close/>
                <a:moveTo>
                  <a:pt x="3458" y="1677"/>
                </a:moveTo>
                <a:lnTo>
                  <a:pt x="3458" y="1677"/>
                </a:lnTo>
                <a:cubicBezTo>
                  <a:pt x="3459" y="1674"/>
                  <a:pt x="3461" y="1659"/>
                  <a:pt x="3443" y="1649"/>
                </a:cubicBezTo>
                <a:cubicBezTo>
                  <a:pt x="3443" y="1649"/>
                  <a:pt x="3408" y="1631"/>
                  <a:pt x="3398" y="1636"/>
                </a:cubicBezTo>
                <a:cubicBezTo>
                  <a:pt x="3391" y="1639"/>
                  <a:pt x="3391" y="1639"/>
                  <a:pt x="3380" y="1633"/>
                </a:cubicBezTo>
                <a:cubicBezTo>
                  <a:pt x="3380" y="1633"/>
                  <a:pt x="3379" y="1632"/>
                  <a:pt x="3379" y="1631"/>
                </a:cubicBezTo>
                <a:cubicBezTo>
                  <a:pt x="3395" y="1618"/>
                  <a:pt x="3395" y="1618"/>
                  <a:pt x="3394" y="1615"/>
                </a:cubicBezTo>
                <a:cubicBezTo>
                  <a:pt x="3393" y="1602"/>
                  <a:pt x="3380" y="1596"/>
                  <a:pt x="3375" y="1585"/>
                </a:cubicBezTo>
                <a:cubicBezTo>
                  <a:pt x="3385" y="1588"/>
                  <a:pt x="3385" y="1588"/>
                  <a:pt x="3386" y="1587"/>
                </a:cubicBezTo>
                <a:cubicBezTo>
                  <a:pt x="3389" y="1583"/>
                  <a:pt x="3375" y="1554"/>
                  <a:pt x="3375" y="1554"/>
                </a:cubicBezTo>
                <a:cubicBezTo>
                  <a:pt x="3373" y="1552"/>
                  <a:pt x="3373" y="1552"/>
                  <a:pt x="3358" y="1556"/>
                </a:cubicBezTo>
                <a:cubicBezTo>
                  <a:pt x="3356" y="1553"/>
                  <a:pt x="3356" y="1553"/>
                  <a:pt x="3351" y="1554"/>
                </a:cubicBezTo>
                <a:cubicBezTo>
                  <a:pt x="3351" y="1554"/>
                  <a:pt x="3351" y="1554"/>
                  <a:pt x="3351" y="1553"/>
                </a:cubicBezTo>
                <a:cubicBezTo>
                  <a:pt x="3353" y="1545"/>
                  <a:pt x="3346" y="1540"/>
                  <a:pt x="3345" y="1534"/>
                </a:cubicBezTo>
                <a:cubicBezTo>
                  <a:pt x="3345" y="1527"/>
                  <a:pt x="3347" y="1521"/>
                  <a:pt x="3347" y="1514"/>
                </a:cubicBezTo>
                <a:cubicBezTo>
                  <a:pt x="3350" y="1490"/>
                  <a:pt x="3330" y="1451"/>
                  <a:pt x="3296" y="1478"/>
                </a:cubicBezTo>
                <a:cubicBezTo>
                  <a:pt x="3317" y="1451"/>
                  <a:pt x="3342" y="1427"/>
                  <a:pt x="3362" y="1399"/>
                </a:cubicBezTo>
                <a:cubicBezTo>
                  <a:pt x="3377" y="1379"/>
                  <a:pt x="3303" y="1384"/>
                  <a:pt x="3302" y="1384"/>
                </a:cubicBezTo>
                <a:cubicBezTo>
                  <a:pt x="3302" y="1383"/>
                  <a:pt x="3301" y="1383"/>
                  <a:pt x="3300" y="1382"/>
                </a:cubicBezTo>
                <a:cubicBezTo>
                  <a:pt x="3305" y="1378"/>
                  <a:pt x="3304" y="1371"/>
                  <a:pt x="3309" y="1366"/>
                </a:cubicBezTo>
                <a:cubicBezTo>
                  <a:pt x="3315" y="1361"/>
                  <a:pt x="3322" y="1359"/>
                  <a:pt x="3328" y="1356"/>
                </a:cubicBezTo>
                <a:cubicBezTo>
                  <a:pt x="3342" y="1347"/>
                  <a:pt x="3331" y="1342"/>
                  <a:pt x="3326" y="1340"/>
                </a:cubicBezTo>
                <a:cubicBezTo>
                  <a:pt x="3308" y="1340"/>
                  <a:pt x="3292" y="1331"/>
                  <a:pt x="3274" y="1338"/>
                </a:cubicBezTo>
                <a:cubicBezTo>
                  <a:pt x="3267" y="1341"/>
                  <a:pt x="3258" y="1356"/>
                  <a:pt x="3252" y="1369"/>
                </a:cubicBezTo>
                <a:cubicBezTo>
                  <a:pt x="3242" y="1369"/>
                  <a:pt x="3237" y="1379"/>
                  <a:pt x="3228" y="1382"/>
                </a:cubicBezTo>
                <a:cubicBezTo>
                  <a:pt x="3227" y="1380"/>
                  <a:pt x="3226" y="1378"/>
                  <a:pt x="3224" y="1378"/>
                </a:cubicBezTo>
                <a:cubicBezTo>
                  <a:pt x="3224" y="1378"/>
                  <a:pt x="3224" y="1378"/>
                  <a:pt x="3222" y="1378"/>
                </a:cubicBezTo>
                <a:cubicBezTo>
                  <a:pt x="3206" y="1383"/>
                  <a:pt x="3206" y="1406"/>
                  <a:pt x="3206" y="1406"/>
                </a:cubicBezTo>
                <a:cubicBezTo>
                  <a:pt x="3209" y="1408"/>
                  <a:pt x="3209" y="1408"/>
                  <a:pt x="3224" y="1400"/>
                </a:cubicBezTo>
                <a:cubicBezTo>
                  <a:pt x="3224" y="1401"/>
                  <a:pt x="3225" y="1402"/>
                  <a:pt x="3225" y="1402"/>
                </a:cubicBezTo>
                <a:cubicBezTo>
                  <a:pt x="3222" y="1408"/>
                  <a:pt x="3222" y="1415"/>
                  <a:pt x="3219" y="1420"/>
                </a:cubicBezTo>
                <a:cubicBezTo>
                  <a:pt x="3218" y="1421"/>
                  <a:pt x="3217" y="1421"/>
                  <a:pt x="3216" y="1421"/>
                </a:cubicBezTo>
                <a:cubicBezTo>
                  <a:pt x="3213" y="1415"/>
                  <a:pt x="3212" y="1416"/>
                  <a:pt x="3210" y="1416"/>
                </a:cubicBezTo>
                <a:cubicBezTo>
                  <a:pt x="3203" y="1417"/>
                  <a:pt x="3197" y="1434"/>
                  <a:pt x="3198" y="1439"/>
                </a:cubicBezTo>
                <a:cubicBezTo>
                  <a:pt x="3198" y="1447"/>
                  <a:pt x="3208" y="1444"/>
                  <a:pt x="3212" y="1448"/>
                </a:cubicBezTo>
                <a:cubicBezTo>
                  <a:pt x="3212" y="1456"/>
                  <a:pt x="3212" y="1456"/>
                  <a:pt x="3214" y="1460"/>
                </a:cubicBezTo>
                <a:cubicBezTo>
                  <a:pt x="3212" y="1473"/>
                  <a:pt x="3190" y="1480"/>
                  <a:pt x="3200" y="1497"/>
                </a:cubicBezTo>
                <a:cubicBezTo>
                  <a:pt x="3201" y="1496"/>
                  <a:pt x="3201" y="1496"/>
                  <a:pt x="3216" y="1478"/>
                </a:cubicBezTo>
                <a:cubicBezTo>
                  <a:pt x="3221" y="1472"/>
                  <a:pt x="3221" y="1472"/>
                  <a:pt x="3237" y="1467"/>
                </a:cubicBezTo>
                <a:cubicBezTo>
                  <a:pt x="3239" y="1466"/>
                  <a:pt x="3242" y="1465"/>
                  <a:pt x="3244" y="1465"/>
                </a:cubicBezTo>
                <a:cubicBezTo>
                  <a:pt x="3240" y="1476"/>
                  <a:pt x="3248" y="1488"/>
                  <a:pt x="3236" y="1497"/>
                </a:cubicBezTo>
                <a:cubicBezTo>
                  <a:pt x="3213" y="1516"/>
                  <a:pt x="3213" y="1516"/>
                  <a:pt x="3220" y="1527"/>
                </a:cubicBezTo>
                <a:cubicBezTo>
                  <a:pt x="3225" y="1527"/>
                  <a:pt x="3228" y="1523"/>
                  <a:pt x="3232" y="1521"/>
                </a:cubicBezTo>
                <a:cubicBezTo>
                  <a:pt x="3232" y="1521"/>
                  <a:pt x="3232" y="1521"/>
                  <a:pt x="3233" y="1522"/>
                </a:cubicBezTo>
                <a:cubicBezTo>
                  <a:pt x="3236" y="1534"/>
                  <a:pt x="3236" y="1534"/>
                  <a:pt x="3251" y="1525"/>
                </a:cubicBezTo>
                <a:lnTo>
                  <a:pt x="3251" y="1525"/>
                </a:lnTo>
                <a:cubicBezTo>
                  <a:pt x="3251" y="1525"/>
                  <a:pt x="3251" y="1525"/>
                  <a:pt x="3252" y="1525"/>
                </a:cubicBezTo>
                <a:cubicBezTo>
                  <a:pt x="3253" y="1527"/>
                  <a:pt x="3254" y="1530"/>
                  <a:pt x="3255" y="1532"/>
                </a:cubicBezTo>
                <a:cubicBezTo>
                  <a:pt x="3266" y="1534"/>
                  <a:pt x="3275" y="1518"/>
                  <a:pt x="3285" y="1528"/>
                </a:cubicBezTo>
                <a:cubicBezTo>
                  <a:pt x="3270" y="1544"/>
                  <a:pt x="3270" y="1544"/>
                  <a:pt x="3271" y="1548"/>
                </a:cubicBezTo>
                <a:cubicBezTo>
                  <a:pt x="3274" y="1560"/>
                  <a:pt x="3290" y="1558"/>
                  <a:pt x="3295" y="1568"/>
                </a:cubicBezTo>
                <a:cubicBezTo>
                  <a:pt x="3274" y="1614"/>
                  <a:pt x="3272" y="1618"/>
                  <a:pt x="3220" y="1600"/>
                </a:cubicBezTo>
                <a:cubicBezTo>
                  <a:pt x="3214" y="1598"/>
                  <a:pt x="3212" y="1604"/>
                  <a:pt x="3212" y="1604"/>
                </a:cubicBezTo>
                <a:cubicBezTo>
                  <a:pt x="3211" y="1609"/>
                  <a:pt x="3217" y="1611"/>
                  <a:pt x="3217" y="1615"/>
                </a:cubicBezTo>
                <a:cubicBezTo>
                  <a:pt x="3217" y="1625"/>
                  <a:pt x="3205" y="1621"/>
                  <a:pt x="3202" y="1627"/>
                </a:cubicBezTo>
                <a:cubicBezTo>
                  <a:pt x="3201" y="1629"/>
                  <a:pt x="3201" y="1631"/>
                  <a:pt x="3202" y="1633"/>
                </a:cubicBezTo>
                <a:cubicBezTo>
                  <a:pt x="3209" y="1634"/>
                  <a:pt x="3214" y="1627"/>
                  <a:pt x="3221" y="1627"/>
                </a:cubicBezTo>
                <a:cubicBezTo>
                  <a:pt x="3231" y="1626"/>
                  <a:pt x="3223" y="1652"/>
                  <a:pt x="3220" y="1656"/>
                </a:cubicBezTo>
                <a:cubicBezTo>
                  <a:pt x="3216" y="1660"/>
                  <a:pt x="3189" y="1670"/>
                  <a:pt x="3181" y="1671"/>
                </a:cubicBezTo>
                <a:cubicBezTo>
                  <a:pt x="3176" y="1672"/>
                  <a:pt x="3172" y="1672"/>
                  <a:pt x="3170" y="1674"/>
                </a:cubicBezTo>
                <a:cubicBezTo>
                  <a:pt x="3169" y="1676"/>
                  <a:pt x="3168" y="1687"/>
                  <a:pt x="3175" y="1691"/>
                </a:cubicBezTo>
                <a:cubicBezTo>
                  <a:pt x="3186" y="1696"/>
                  <a:pt x="3197" y="1686"/>
                  <a:pt x="3208" y="1689"/>
                </a:cubicBezTo>
                <a:cubicBezTo>
                  <a:pt x="3217" y="1691"/>
                  <a:pt x="3232" y="1696"/>
                  <a:pt x="3234" y="1703"/>
                </a:cubicBezTo>
                <a:cubicBezTo>
                  <a:pt x="3235" y="1706"/>
                  <a:pt x="3238" y="1707"/>
                  <a:pt x="3240" y="1707"/>
                </a:cubicBezTo>
                <a:cubicBezTo>
                  <a:pt x="3240" y="1707"/>
                  <a:pt x="3247" y="1709"/>
                  <a:pt x="3252" y="1705"/>
                </a:cubicBezTo>
                <a:cubicBezTo>
                  <a:pt x="3260" y="1698"/>
                  <a:pt x="3270" y="1704"/>
                  <a:pt x="3279" y="1703"/>
                </a:cubicBezTo>
                <a:cubicBezTo>
                  <a:pt x="3264" y="1709"/>
                  <a:pt x="3254" y="1724"/>
                  <a:pt x="3236" y="1722"/>
                </a:cubicBezTo>
                <a:cubicBezTo>
                  <a:pt x="3204" y="1718"/>
                  <a:pt x="3204" y="1718"/>
                  <a:pt x="3188" y="1727"/>
                </a:cubicBezTo>
                <a:cubicBezTo>
                  <a:pt x="3187" y="1727"/>
                  <a:pt x="3141" y="1773"/>
                  <a:pt x="3139" y="1776"/>
                </a:cubicBezTo>
                <a:cubicBezTo>
                  <a:pt x="3144" y="1781"/>
                  <a:pt x="3144" y="1781"/>
                  <a:pt x="3169" y="1766"/>
                </a:cubicBezTo>
                <a:cubicBezTo>
                  <a:pt x="3177" y="1761"/>
                  <a:pt x="3192" y="1755"/>
                  <a:pt x="3200" y="1770"/>
                </a:cubicBezTo>
                <a:cubicBezTo>
                  <a:pt x="3201" y="1771"/>
                  <a:pt x="3202" y="1771"/>
                  <a:pt x="3202" y="1771"/>
                </a:cubicBezTo>
                <a:cubicBezTo>
                  <a:pt x="3214" y="1763"/>
                  <a:pt x="3219" y="1747"/>
                  <a:pt x="3236" y="1745"/>
                </a:cubicBezTo>
                <a:cubicBezTo>
                  <a:pt x="3247" y="1744"/>
                  <a:pt x="3256" y="1755"/>
                  <a:pt x="3267" y="1753"/>
                </a:cubicBezTo>
                <a:cubicBezTo>
                  <a:pt x="3280" y="1750"/>
                  <a:pt x="3291" y="1740"/>
                  <a:pt x="3305" y="1741"/>
                </a:cubicBezTo>
                <a:cubicBezTo>
                  <a:pt x="3310" y="1741"/>
                  <a:pt x="3324" y="1745"/>
                  <a:pt x="3326" y="1746"/>
                </a:cubicBezTo>
                <a:cubicBezTo>
                  <a:pt x="3330" y="1748"/>
                  <a:pt x="3330" y="1748"/>
                  <a:pt x="3351" y="1749"/>
                </a:cubicBezTo>
                <a:cubicBezTo>
                  <a:pt x="3359" y="1749"/>
                  <a:pt x="3366" y="1756"/>
                  <a:pt x="3374" y="1757"/>
                </a:cubicBezTo>
                <a:cubicBezTo>
                  <a:pt x="3384" y="1759"/>
                  <a:pt x="3394" y="1753"/>
                  <a:pt x="3404" y="1754"/>
                </a:cubicBezTo>
                <a:cubicBezTo>
                  <a:pt x="3404" y="1754"/>
                  <a:pt x="3404" y="1754"/>
                  <a:pt x="3404" y="1754"/>
                </a:cubicBezTo>
                <a:lnTo>
                  <a:pt x="3404" y="1754"/>
                </a:lnTo>
                <a:cubicBezTo>
                  <a:pt x="3404" y="1754"/>
                  <a:pt x="3435" y="1748"/>
                  <a:pt x="3434" y="1735"/>
                </a:cubicBezTo>
                <a:cubicBezTo>
                  <a:pt x="3421" y="1727"/>
                  <a:pt x="3405" y="1735"/>
                  <a:pt x="3393" y="1724"/>
                </a:cubicBezTo>
                <a:cubicBezTo>
                  <a:pt x="3415" y="1722"/>
                  <a:pt x="3415" y="1720"/>
                  <a:pt x="3414" y="1704"/>
                </a:cubicBezTo>
                <a:cubicBezTo>
                  <a:pt x="3414" y="1704"/>
                  <a:pt x="3415" y="1703"/>
                  <a:pt x="3416" y="1702"/>
                </a:cubicBezTo>
                <a:cubicBezTo>
                  <a:pt x="3417" y="1703"/>
                  <a:pt x="3419" y="1705"/>
                  <a:pt x="3420" y="1705"/>
                </a:cubicBezTo>
                <a:cubicBezTo>
                  <a:pt x="3430" y="1712"/>
                  <a:pt x="3428" y="1702"/>
                  <a:pt x="3427" y="1694"/>
                </a:cubicBezTo>
                <a:cubicBezTo>
                  <a:pt x="3448" y="1695"/>
                  <a:pt x="3453" y="1696"/>
                  <a:pt x="3458" y="1677"/>
                </a:cubicBezTo>
                <a:close/>
                <a:moveTo>
                  <a:pt x="3177" y="1476"/>
                </a:moveTo>
                <a:lnTo>
                  <a:pt x="3177" y="1476"/>
                </a:lnTo>
                <a:cubicBezTo>
                  <a:pt x="3179" y="1481"/>
                  <a:pt x="3188" y="1485"/>
                  <a:pt x="3191" y="1478"/>
                </a:cubicBezTo>
                <a:cubicBezTo>
                  <a:pt x="3193" y="1472"/>
                  <a:pt x="3185" y="1468"/>
                  <a:pt x="3183" y="1467"/>
                </a:cubicBezTo>
                <a:cubicBezTo>
                  <a:pt x="3178" y="1467"/>
                  <a:pt x="3175" y="1473"/>
                  <a:pt x="3177" y="1476"/>
                </a:cubicBezTo>
                <a:close/>
                <a:moveTo>
                  <a:pt x="2985" y="913"/>
                </a:moveTo>
                <a:lnTo>
                  <a:pt x="2985" y="913"/>
                </a:lnTo>
                <a:cubicBezTo>
                  <a:pt x="2983" y="913"/>
                  <a:pt x="2982" y="914"/>
                  <a:pt x="2980" y="913"/>
                </a:cubicBezTo>
                <a:cubicBezTo>
                  <a:pt x="2975" y="911"/>
                  <a:pt x="2975" y="911"/>
                  <a:pt x="2975" y="912"/>
                </a:cubicBezTo>
                <a:cubicBezTo>
                  <a:pt x="2972" y="913"/>
                  <a:pt x="2970" y="915"/>
                  <a:pt x="2967" y="916"/>
                </a:cubicBezTo>
                <a:cubicBezTo>
                  <a:pt x="2964" y="917"/>
                  <a:pt x="2960" y="918"/>
                  <a:pt x="2956" y="920"/>
                </a:cubicBezTo>
                <a:cubicBezTo>
                  <a:pt x="2956" y="920"/>
                  <a:pt x="2955" y="921"/>
                  <a:pt x="2954" y="921"/>
                </a:cubicBezTo>
                <a:cubicBezTo>
                  <a:pt x="2954" y="921"/>
                  <a:pt x="2938" y="929"/>
                  <a:pt x="2937" y="930"/>
                </a:cubicBezTo>
                <a:cubicBezTo>
                  <a:pt x="2934" y="932"/>
                  <a:pt x="2933" y="935"/>
                  <a:pt x="2934" y="935"/>
                </a:cubicBezTo>
                <a:cubicBezTo>
                  <a:pt x="2935" y="935"/>
                  <a:pt x="2937" y="935"/>
                  <a:pt x="2939" y="934"/>
                </a:cubicBezTo>
                <a:cubicBezTo>
                  <a:pt x="2945" y="933"/>
                  <a:pt x="2948" y="933"/>
                  <a:pt x="2952" y="934"/>
                </a:cubicBezTo>
                <a:cubicBezTo>
                  <a:pt x="2952" y="934"/>
                  <a:pt x="2952" y="934"/>
                  <a:pt x="2952" y="934"/>
                </a:cubicBezTo>
                <a:cubicBezTo>
                  <a:pt x="2968" y="938"/>
                  <a:pt x="2969" y="939"/>
                  <a:pt x="2970" y="940"/>
                </a:cubicBezTo>
                <a:cubicBezTo>
                  <a:pt x="2970" y="940"/>
                  <a:pt x="2970" y="941"/>
                  <a:pt x="2973" y="941"/>
                </a:cubicBezTo>
                <a:cubicBezTo>
                  <a:pt x="2977" y="941"/>
                  <a:pt x="2979" y="937"/>
                  <a:pt x="2982" y="936"/>
                </a:cubicBezTo>
                <a:cubicBezTo>
                  <a:pt x="2984" y="935"/>
                  <a:pt x="2984" y="936"/>
                  <a:pt x="2984" y="936"/>
                </a:cubicBezTo>
                <a:cubicBezTo>
                  <a:pt x="2985" y="938"/>
                  <a:pt x="2989" y="936"/>
                  <a:pt x="2989" y="936"/>
                </a:cubicBezTo>
                <a:cubicBezTo>
                  <a:pt x="2992" y="936"/>
                  <a:pt x="2993" y="934"/>
                  <a:pt x="2994" y="933"/>
                </a:cubicBezTo>
                <a:cubicBezTo>
                  <a:pt x="2997" y="931"/>
                  <a:pt x="2998" y="927"/>
                  <a:pt x="2998" y="926"/>
                </a:cubicBezTo>
                <a:cubicBezTo>
                  <a:pt x="2997" y="926"/>
                  <a:pt x="2997" y="925"/>
                  <a:pt x="2997" y="925"/>
                </a:cubicBezTo>
                <a:cubicBezTo>
                  <a:pt x="2996" y="924"/>
                  <a:pt x="2991" y="924"/>
                  <a:pt x="2985" y="927"/>
                </a:cubicBezTo>
                <a:cubicBezTo>
                  <a:pt x="2984" y="927"/>
                  <a:pt x="2983" y="928"/>
                  <a:pt x="2982" y="928"/>
                </a:cubicBezTo>
                <a:cubicBezTo>
                  <a:pt x="2975" y="929"/>
                  <a:pt x="2991" y="917"/>
                  <a:pt x="2985" y="913"/>
                </a:cubicBezTo>
                <a:close/>
                <a:moveTo>
                  <a:pt x="3165" y="1398"/>
                </a:moveTo>
                <a:lnTo>
                  <a:pt x="3165" y="1398"/>
                </a:lnTo>
                <a:cubicBezTo>
                  <a:pt x="3165" y="1399"/>
                  <a:pt x="3165" y="1399"/>
                  <a:pt x="3165" y="1400"/>
                </a:cubicBezTo>
                <a:cubicBezTo>
                  <a:pt x="3164" y="1401"/>
                  <a:pt x="3164" y="1402"/>
                  <a:pt x="3165" y="1403"/>
                </a:cubicBezTo>
                <a:cubicBezTo>
                  <a:pt x="3165" y="1404"/>
                  <a:pt x="3167" y="1404"/>
                  <a:pt x="3170" y="1402"/>
                </a:cubicBezTo>
                <a:cubicBezTo>
                  <a:pt x="3172" y="1398"/>
                  <a:pt x="3172" y="1393"/>
                  <a:pt x="3176" y="1390"/>
                </a:cubicBezTo>
                <a:cubicBezTo>
                  <a:pt x="3180" y="1387"/>
                  <a:pt x="3180" y="1386"/>
                  <a:pt x="3181" y="1384"/>
                </a:cubicBezTo>
                <a:cubicBezTo>
                  <a:pt x="3182" y="1381"/>
                  <a:pt x="3184" y="1377"/>
                  <a:pt x="3185" y="1376"/>
                </a:cubicBezTo>
                <a:cubicBezTo>
                  <a:pt x="3187" y="1374"/>
                  <a:pt x="3190" y="1373"/>
                  <a:pt x="3192" y="1372"/>
                </a:cubicBezTo>
                <a:cubicBezTo>
                  <a:pt x="3194" y="1370"/>
                  <a:pt x="3195" y="1368"/>
                  <a:pt x="3197" y="1366"/>
                </a:cubicBezTo>
                <a:cubicBezTo>
                  <a:pt x="3198" y="1366"/>
                  <a:pt x="3199" y="1365"/>
                  <a:pt x="3200" y="1365"/>
                </a:cubicBezTo>
                <a:lnTo>
                  <a:pt x="3200" y="1365"/>
                </a:lnTo>
                <a:cubicBezTo>
                  <a:pt x="3200" y="1365"/>
                  <a:pt x="3200" y="1365"/>
                  <a:pt x="3200" y="1365"/>
                </a:cubicBezTo>
                <a:cubicBezTo>
                  <a:pt x="3202" y="1365"/>
                  <a:pt x="3202" y="1365"/>
                  <a:pt x="3207" y="1363"/>
                </a:cubicBezTo>
                <a:cubicBezTo>
                  <a:pt x="3210" y="1361"/>
                  <a:pt x="3211" y="1361"/>
                  <a:pt x="3212" y="1362"/>
                </a:cubicBezTo>
                <a:cubicBezTo>
                  <a:pt x="3214" y="1362"/>
                  <a:pt x="3214" y="1362"/>
                  <a:pt x="3214" y="1362"/>
                </a:cubicBezTo>
                <a:cubicBezTo>
                  <a:pt x="3218" y="1360"/>
                  <a:pt x="3219" y="1357"/>
                  <a:pt x="3222" y="1354"/>
                </a:cubicBezTo>
                <a:cubicBezTo>
                  <a:pt x="3223" y="1354"/>
                  <a:pt x="3224" y="1354"/>
                  <a:pt x="3225" y="1353"/>
                </a:cubicBezTo>
                <a:cubicBezTo>
                  <a:pt x="3225" y="1353"/>
                  <a:pt x="3225" y="1353"/>
                  <a:pt x="3226" y="1352"/>
                </a:cubicBezTo>
                <a:cubicBezTo>
                  <a:pt x="3226" y="1352"/>
                  <a:pt x="3226" y="1352"/>
                  <a:pt x="3226" y="1351"/>
                </a:cubicBezTo>
                <a:cubicBezTo>
                  <a:pt x="3227" y="1349"/>
                  <a:pt x="3227" y="1348"/>
                  <a:pt x="3226" y="1348"/>
                </a:cubicBezTo>
                <a:cubicBezTo>
                  <a:pt x="3224" y="1347"/>
                  <a:pt x="3223" y="1348"/>
                  <a:pt x="3221" y="1347"/>
                </a:cubicBezTo>
                <a:cubicBezTo>
                  <a:pt x="3218" y="1347"/>
                  <a:pt x="3215" y="1345"/>
                  <a:pt x="3212" y="1345"/>
                </a:cubicBezTo>
                <a:cubicBezTo>
                  <a:pt x="3212" y="1345"/>
                  <a:pt x="3211" y="1345"/>
                  <a:pt x="3211" y="1345"/>
                </a:cubicBezTo>
                <a:cubicBezTo>
                  <a:pt x="3209" y="1344"/>
                  <a:pt x="3206" y="1344"/>
                  <a:pt x="3194" y="1355"/>
                </a:cubicBezTo>
                <a:cubicBezTo>
                  <a:pt x="3190" y="1358"/>
                  <a:pt x="3187" y="1362"/>
                  <a:pt x="3184" y="1366"/>
                </a:cubicBezTo>
                <a:cubicBezTo>
                  <a:pt x="3181" y="1369"/>
                  <a:pt x="3176" y="1371"/>
                  <a:pt x="3174" y="1375"/>
                </a:cubicBezTo>
                <a:cubicBezTo>
                  <a:pt x="3171" y="1378"/>
                  <a:pt x="3173" y="1383"/>
                  <a:pt x="3172" y="1387"/>
                </a:cubicBezTo>
                <a:cubicBezTo>
                  <a:pt x="3170" y="1391"/>
                  <a:pt x="3167" y="1394"/>
                  <a:pt x="3165" y="1398"/>
                </a:cubicBezTo>
                <a:close/>
                <a:moveTo>
                  <a:pt x="3002" y="1683"/>
                </a:moveTo>
                <a:lnTo>
                  <a:pt x="3002" y="1683"/>
                </a:lnTo>
                <a:cubicBezTo>
                  <a:pt x="3005" y="1683"/>
                  <a:pt x="3009" y="1682"/>
                  <a:pt x="3012" y="1681"/>
                </a:cubicBezTo>
                <a:cubicBezTo>
                  <a:pt x="3034" y="1676"/>
                  <a:pt x="3052" y="1661"/>
                  <a:pt x="3073" y="1656"/>
                </a:cubicBezTo>
                <a:cubicBezTo>
                  <a:pt x="3074" y="1656"/>
                  <a:pt x="3099" y="1651"/>
                  <a:pt x="3103" y="1653"/>
                </a:cubicBezTo>
                <a:cubicBezTo>
                  <a:pt x="3113" y="1656"/>
                  <a:pt x="3116" y="1654"/>
                  <a:pt x="3117" y="1653"/>
                </a:cubicBezTo>
                <a:cubicBezTo>
                  <a:pt x="3117" y="1653"/>
                  <a:pt x="3137" y="1629"/>
                  <a:pt x="3145" y="1611"/>
                </a:cubicBezTo>
                <a:cubicBezTo>
                  <a:pt x="3148" y="1605"/>
                  <a:pt x="3141" y="1597"/>
                  <a:pt x="3149" y="1592"/>
                </a:cubicBezTo>
                <a:cubicBezTo>
                  <a:pt x="3158" y="1588"/>
                  <a:pt x="3150" y="1578"/>
                  <a:pt x="3153" y="1571"/>
                </a:cubicBezTo>
                <a:cubicBezTo>
                  <a:pt x="3159" y="1553"/>
                  <a:pt x="3163" y="1552"/>
                  <a:pt x="3170" y="1551"/>
                </a:cubicBezTo>
                <a:cubicBezTo>
                  <a:pt x="3177" y="1550"/>
                  <a:pt x="3184" y="1549"/>
                  <a:pt x="3186" y="1546"/>
                </a:cubicBezTo>
                <a:cubicBezTo>
                  <a:pt x="3188" y="1544"/>
                  <a:pt x="3189" y="1541"/>
                  <a:pt x="3187" y="1536"/>
                </a:cubicBezTo>
                <a:lnTo>
                  <a:pt x="3171" y="1504"/>
                </a:lnTo>
                <a:cubicBezTo>
                  <a:pt x="3171" y="1503"/>
                  <a:pt x="3170" y="1503"/>
                  <a:pt x="3169" y="1502"/>
                </a:cubicBezTo>
                <a:cubicBezTo>
                  <a:pt x="3165" y="1500"/>
                  <a:pt x="3160" y="1501"/>
                  <a:pt x="3156" y="1500"/>
                </a:cubicBezTo>
                <a:cubicBezTo>
                  <a:pt x="3148" y="1499"/>
                  <a:pt x="3148" y="1488"/>
                  <a:pt x="3141" y="1486"/>
                </a:cubicBezTo>
                <a:cubicBezTo>
                  <a:pt x="3135" y="1486"/>
                  <a:pt x="3132" y="1498"/>
                  <a:pt x="3125" y="1493"/>
                </a:cubicBezTo>
                <a:cubicBezTo>
                  <a:pt x="3116" y="1487"/>
                  <a:pt x="3112" y="1491"/>
                  <a:pt x="3109" y="1494"/>
                </a:cubicBezTo>
                <a:cubicBezTo>
                  <a:pt x="3100" y="1505"/>
                  <a:pt x="3094" y="1518"/>
                  <a:pt x="3085" y="1529"/>
                </a:cubicBezTo>
                <a:cubicBezTo>
                  <a:pt x="3083" y="1531"/>
                  <a:pt x="3080" y="1531"/>
                  <a:pt x="3075" y="1531"/>
                </a:cubicBezTo>
                <a:cubicBezTo>
                  <a:pt x="3064" y="1530"/>
                  <a:pt x="3058" y="1530"/>
                  <a:pt x="3051" y="1536"/>
                </a:cubicBezTo>
                <a:cubicBezTo>
                  <a:pt x="3045" y="1540"/>
                  <a:pt x="3044" y="1548"/>
                  <a:pt x="3040" y="1553"/>
                </a:cubicBezTo>
                <a:cubicBezTo>
                  <a:pt x="3035" y="1560"/>
                  <a:pt x="3028" y="1565"/>
                  <a:pt x="3023" y="1571"/>
                </a:cubicBezTo>
                <a:cubicBezTo>
                  <a:pt x="3019" y="1577"/>
                  <a:pt x="3017" y="1581"/>
                  <a:pt x="3023" y="1587"/>
                </a:cubicBezTo>
                <a:cubicBezTo>
                  <a:pt x="3028" y="1591"/>
                  <a:pt x="3030" y="1593"/>
                  <a:pt x="3017" y="1610"/>
                </a:cubicBezTo>
                <a:cubicBezTo>
                  <a:pt x="3006" y="1624"/>
                  <a:pt x="2988" y="1632"/>
                  <a:pt x="2980" y="1649"/>
                </a:cubicBezTo>
                <a:cubicBezTo>
                  <a:pt x="2978" y="1655"/>
                  <a:pt x="2978" y="1668"/>
                  <a:pt x="2979" y="1673"/>
                </a:cubicBezTo>
                <a:cubicBezTo>
                  <a:pt x="2981" y="1683"/>
                  <a:pt x="2986" y="1686"/>
                  <a:pt x="3002" y="1683"/>
                </a:cubicBezTo>
                <a:close/>
                <a:moveTo>
                  <a:pt x="2435" y="471"/>
                </a:moveTo>
                <a:lnTo>
                  <a:pt x="2435" y="471"/>
                </a:lnTo>
                <a:cubicBezTo>
                  <a:pt x="2431" y="468"/>
                  <a:pt x="2431" y="468"/>
                  <a:pt x="2431" y="467"/>
                </a:cubicBezTo>
                <a:cubicBezTo>
                  <a:pt x="2426" y="466"/>
                  <a:pt x="2374" y="478"/>
                  <a:pt x="2368" y="489"/>
                </a:cubicBezTo>
                <a:cubicBezTo>
                  <a:pt x="2368" y="489"/>
                  <a:pt x="2364" y="498"/>
                  <a:pt x="2376" y="497"/>
                </a:cubicBezTo>
                <a:cubicBezTo>
                  <a:pt x="2389" y="496"/>
                  <a:pt x="2401" y="489"/>
                  <a:pt x="2414" y="485"/>
                </a:cubicBezTo>
                <a:cubicBezTo>
                  <a:pt x="2415" y="485"/>
                  <a:pt x="2416" y="485"/>
                  <a:pt x="2417" y="485"/>
                </a:cubicBezTo>
                <a:cubicBezTo>
                  <a:pt x="2419" y="484"/>
                  <a:pt x="2423" y="483"/>
                  <a:pt x="2425" y="481"/>
                </a:cubicBezTo>
                <a:cubicBezTo>
                  <a:pt x="2425" y="481"/>
                  <a:pt x="2434" y="472"/>
                  <a:pt x="2435" y="471"/>
                </a:cubicBezTo>
                <a:close/>
                <a:moveTo>
                  <a:pt x="2919" y="210"/>
                </a:moveTo>
                <a:lnTo>
                  <a:pt x="2919" y="210"/>
                </a:lnTo>
                <a:lnTo>
                  <a:pt x="2978" y="205"/>
                </a:lnTo>
                <a:cubicBezTo>
                  <a:pt x="2989" y="205"/>
                  <a:pt x="3013" y="202"/>
                  <a:pt x="3020" y="197"/>
                </a:cubicBezTo>
                <a:cubicBezTo>
                  <a:pt x="3016" y="196"/>
                  <a:pt x="3013" y="198"/>
                  <a:pt x="3010" y="196"/>
                </a:cubicBezTo>
                <a:cubicBezTo>
                  <a:pt x="3011" y="195"/>
                  <a:pt x="3012" y="195"/>
                  <a:pt x="3019" y="193"/>
                </a:cubicBezTo>
                <a:cubicBezTo>
                  <a:pt x="3025" y="192"/>
                  <a:pt x="3030" y="190"/>
                  <a:pt x="3029" y="187"/>
                </a:cubicBezTo>
                <a:cubicBezTo>
                  <a:pt x="3024" y="187"/>
                  <a:pt x="3015" y="189"/>
                  <a:pt x="3012" y="190"/>
                </a:cubicBezTo>
                <a:cubicBezTo>
                  <a:pt x="3012" y="190"/>
                  <a:pt x="2988" y="196"/>
                  <a:pt x="2983" y="196"/>
                </a:cubicBezTo>
                <a:cubicBezTo>
                  <a:pt x="2983" y="196"/>
                  <a:pt x="2999" y="189"/>
                  <a:pt x="3020" y="186"/>
                </a:cubicBezTo>
                <a:cubicBezTo>
                  <a:pt x="3027" y="185"/>
                  <a:pt x="3027" y="185"/>
                  <a:pt x="3029" y="184"/>
                </a:cubicBezTo>
                <a:cubicBezTo>
                  <a:pt x="3025" y="183"/>
                  <a:pt x="3014" y="184"/>
                  <a:pt x="3010" y="185"/>
                </a:cubicBezTo>
                <a:cubicBezTo>
                  <a:pt x="3009" y="185"/>
                  <a:pt x="2990" y="189"/>
                  <a:pt x="2986" y="188"/>
                </a:cubicBezTo>
                <a:cubicBezTo>
                  <a:pt x="2987" y="188"/>
                  <a:pt x="3006" y="182"/>
                  <a:pt x="3011" y="181"/>
                </a:cubicBezTo>
                <a:cubicBezTo>
                  <a:pt x="3012" y="181"/>
                  <a:pt x="3047" y="175"/>
                  <a:pt x="3056" y="171"/>
                </a:cubicBezTo>
                <a:cubicBezTo>
                  <a:pt x="3056" y="171"/>
                  <a:pt x="3056" y="171"/>
                  <a:pt x="3056" y="171"/>
                </a:cubicBezTo>
                <a:cubicBezTo>
                  <a:pt x="3049" y="171"/>
                  <a:pt x="3017" y="174"/>
                  <a:pt x="3009" y="177"/>
                </a:cubicBezTo>
                <a:lnTo>
                  <a:pt x="3009" y="177"/>
                </a:lnTo>
                <a:cubicBezTo>
                  <a:pt x="3009" y="177"/>
                  <a:pt x="3009" y="177"/>
                  <a:pt x="3009" y="177"/>
                </a:cubicBezTo>
                <a:lnTo>
                  <a:pt x="3009" y="177"/>
                </a:lnTo>
                <a:cubicBezTo>
                  <a:pt x="2999" y="182"/>
                  <a:pt x="2987" y="181"/>
                  <a:pt x="2976" y="186"/>
                </a:cubicBezTo>
                <a:cubicBezTo>
                  <a:pt x="2972" y="188"/>
                  <a:pt x="2972" y="189"/>
                  <a:pt x="2974" y="192"/>
                </a:cubicBezTo>
                <a:cubicBezTo>
                  <a:pt x="2970" y="199"/>
                  <a:pt x="2966" y="199"/>
                  <a:pt x="2956" y="199"/>
                </a:cubicBezTo>
                <a:cubicBezTo>
                  <a:pt x="2956" y="199"/>
                  <a:pt x="2956" y="198"/>
                  <a:pt x="2956" y="198"/>
                </a:cubicBezTo>
                <a:cubicBezTo>
                  <a:pt x="2957" y="198"/>
                  <a:pt x="2957" y="197"/>
                  <a:pt x="2958" y="197"/>
                </a:cubicBezTo>
                <a:cubicBezTo>
                  <a:pt x="2958" y="197"/>
                  <a:pt x="2958" y="196"/>
                  <a:pt x="2958" y="196"/>
                </a:cubicBezTo>
                <a:cubicBezTo>
                  <a:pt x="2958" y="196"/>
                  <a:pt x="2928" y="199"/>
                  <a:pt x="2924" y="203"/>
                </a:cubicBezTo>
                <a:cubicBezTo>
                  <a:pt x="2924" y="203"/>
                  <a:pt x="2924" y="204"/>
                  <a:pt x="2924" y="204"/>
                </a:cubicBezTo>
                <a:cubicBezTo>
                  <a:pt x="2925" y="204"/>
                  <a:pt x="2927" y="205"/>
                  <a:pt x="2928" y="205"/>
                </a:cubicBezTo>
                <a:cubicBezTo>
                  <a:pt x="2928" y="205"/>
                  <a:pt x="2928" y="205"/>
                  <a:pt x="2929" y="205"/>
                </a:cubicBezTo>
                <a:cubicBezTo>
                  <a:pt x="2926" y="208"/>
                  <a:pt x="2921" y="207"/>
                  <a:pt x="2919" y="210"/>
                </a:cubicBezTo>
                <a:close/>
                <a:moveTo>
                  <a:pt x="3053" y="211"/>
                </a:moveTo>
                <a:lnTo>
                  <a:pt x="3053" y="211"/>
                </a:lnTo>
                <a:cubicBezTo>
                  <a:pt x="3050" y="213"/>
                  <a:pt x="3050" y="213"/>
                  <a:pt x="3050" y="214"/>
                </a:cubicBezTo>
                <a:cubicBezTo>
                  <a:pt x="3050" y="214"/>
                  <a:pt x="3051" y="215"/>
                  <a:pt x="3060" y="215"/>
                </a:cubicBezTo>
                <a:cubicBezTo>
                  <a:pt x="3066" y="214"/>
                  <a:pt x="3068" y="213"/>
                  <a:pt x="3068" y="212"/>
                </a:cubicBezTo>
                <a:cubicBezTo>
                  <a:pt x="3069" y="211"/>
                  <a:pt x="3069" y="211"/>
                  <a:pt x="3068" y="210"/>
                </a:cubicBezTo>
                <a:cubicBezTo>
                  <a:pt x="3068" y="210"/>
                  <a:pt x="3067" y="210"/>
                  <a:pt x="3068" y="208"/>
                </a:cubicBezTo>
                <a:cubicBezTo>
                  <a:pt x="3069" y="207"/>
                  <a:pt x="3072" y="206"/>
                  <a:pt x="3073" y="205"/>
                </a:cubicBezTo>
                <a:cubicBezTo>
                  <a:pt x="3075" y="205"/>
                  <a:pt x="3075" y="204"/>
                  <a:pt x="3075" y="204"/>
                </a:cubicBezTo>
                <a:cubicBezTo>
                  <a:pt x="3073" y="201"/>
                  <a:pt x="3062" y="202"/>
                  <a:pt x="3058" y="204"/>
                </a:cubicBezTo>
                <a:cubicBezTo>
                  <a:pt x="3058" y="204"/>
                  <a:pt x="3057" y="204"/>
                  <a:pt x="3056" y="205"/>
                </a:cubicBezTo>
                <a:cubicBezTo>
                  <a:pt x="3056" y="205"/>
                  <a:pt x="3056" y="206"/>
                  <a:pt x="3057" y="206"/>
                </a:cubicBezTo>
                <a:cubicBezTo>
                  <a:pt x="3058" y="206"/>
                  <a:pt x="3059" y="207"/>
                  <a:pt x="3058" y="208"/>
                </a:cubicBezTo>
                <a:cubicBezTo>
                  <a:pt x="3057" y="209"/>
                  <a:pt x="3056" y="210"/>
                  <a:pt x="3053" y="211"/>
                </a:cubicBezTo>
                <a:close/>
                <a:moveTo>
                  <a:pt x="2888" y="230"/>
                </a:moveTo>
                <a:lnTo>
                  <a:pt x="2888" y="230"/>
                </a:lnTo>
                <a:cubicBezTo>
                  <a:pt x="2884" y="232"/>
                  <a:pt x="2880" y="231"/>
                  <a:pt x="2876" y="233"/>
                </a:cubicBezTo>
                <a:cubicBezTo>
                  <a:pt x="2876" y="233"/>
                  <a:pt x="2876" y="233"/>
                  <a:pt x="2876" y="234"/>
                </a:cubicBezTo>
                <a:cubicBezTo>
                  <a:pt x="2875" y="234"/>
                  <a:pt x="2875" y="234"/>
                  <a:pt x="2870" y="238"/>
                </a:cubicBezTo>
                <a:cubicBezTo>
                  <a:pt x="2871" y="239"/>
                  <a:pt x="2871" y="239"/>
                  <a:pt x="2880" y="238"/>
                </a:cubicBezTo>
                <a:cubicBezTo>
                  <a:pt x="2901" y="235"/>
                  <a:pt x="2907" y="233"/>
                  <a:pt x="2911" y="232"/>
                </a:cubicBezTo>
                <a:cubicBezTo>
                  <a:pt x="2911" y="232"/>
                  <a:pt x="2938" y="224"/>
                  <a:pt x="2939" y="223"/>
                </a:cubicBezTo>
                <a:cubicBezTo>
                  <a:pt x="2940" y="223"/>
                  <a:pt x="2940" y="223"/>
                  <a:pt x="2940" y="223"/>
                </a:cubicBezTo>
                <a:cubicBezTo>
                  <a:pt x="2937" y="220"/>
                  <a:pt x="2933" y="223"/>
                  <a:pt x="2930" y="221"/>
                </a:cubicBezTo>
                <a:cubicBezTo>
                  <a:pt x="2930" y="220"/>
                  <a:pt x="2930" y="220"/>
                  <a:pt x="2930" y="220"/>
                </a:cubicBezTo>
                <a:cubicBezTo>
                  <a:pt x="2926" y="218"/>
                  <a:pt x="2922" y="220"/>
                  <a:pt x="2919" y="220"/>
                </a:cubicBezTo>
                <a:cubicBezTo>
                  <a:pt x="2917" y="220"/>
                  <a:pt x="2915" y="220"/>
                  <a:pt x="2914" y="220"/>
                </a:cubicBezTo>
                <a:cubicBezTo>
                  <a:pt x="2913" y="220"/>
                  <a:pt x="2913" y="220"/>
                  <a:pt x="2913" y="220"/>
                </a:cubicBezTo>
                <a:cubicBezTo>
                  <a:pt x="2910" y="220"/>
                  <a:pt x="2904" y="222"/>
                  <a:pt x="2904" y="222"/>
                </a:cubicBezTo>
                <a:cubicBezTo>
                  <a:pt x="2904" y="223"/>
                  <a:pt x="2905" y="222"/>
                  <a:pt x="2906" y="223"/>
                </a:cubicBezTo>
                <a:cubicBezTo>
                  <a:pt x="2901" y="224"/>
                  <a:pt x="2896" y="224"/>
                  <a:pt x="2892" y="226"/>
                </a:cubicBezTo>
                <a:cubicBezTo>
                  <a:pt x="2888" y="227"/>
                  <a:pt x="2888" y="229"/>
                  <a:pt x="2888" y="230"/>
                </a:cubicBezTo>
                <a:close/>
                <a:moveTo>
                  <a:pt x="2825" y="309"/>
                </a:moveTo>
                <a:lnTo>
                  <a:pt x="2825" y="309"/>
                </a:lnTo>
                <a:cubicBezTo>
                  <a:pt x="2827" y="313"/>
                  <a:pt x="2834" y="311"/>
                  <a:pt x="2834" y="316"/>
                </a:cubicBezTo>
                <a:cubicBezTo>
                  <a:pt x="2841" y="319"/>
                  <a:pt x="2847" y="313"/>
                  <a:pt x="2853" y="311"/>
                </a:cubicBezTo>
                <a:cubicBezTo>
                  <a:pt x="2860" y="310"/>
                  <a:pt x="2867" y="312"/>
                  <a:pt x="2874" y="311"/>
                </a:cubicBezTo>
                <a:cubicBezTo>
                  <a:pt x="2875" y="311"/>
                  <a:pt x="2875" y="311"/>
                  <a:pt x="2876" y="311"/>
                </a:cubicBezTo>
                <a:lnTo>
                  <a:pt x="2896" y="303"/>
                </a:lnTo>
                <a:cubicBezTo>
                  <a:pt x="2898" y="301"/>
                  <a:pt x="2898" y="298"/>
                  <a:pt x="2900" y="296"/>
                </a:cubicBezTo>
                <a:cubicBezTo>
                  <a:pt x="2904" y="293"/>
                  <a:pt x="2908" y="292"/>
                  <a:pt x="2912" y="290"/>
                </a:cubicBezTo>
                <a:cubicBezTo>
                  <a:pt x="2912" y="289"/>
                  <a:pt x="2912" y="289"/>
                  <a:pt x="2912" y="289"/>
                </a:cubicBezTo>
                <a:cubicBezTo>
                  <a:pt x="2911" y="288"/>
                  <a:pt x="2911" y="288"/>
                  <a:pt x="2905" y="286"/>
                </a:cubicBezTo>
                <a:cubicBezTo>
                  <a:pt x="2905" y="285"/>
                  <a:pt x="2905" y="285"/>
                  <a:pt x="2913" y="280"/>
                </a:cubicBezTo>
                <a:cubicBezTo>
                  <a:pt x="2913" y="280"/>
                  <a:pt x="2913" y="280"/>
                  <a:pt x="2913" y="279"/>
                </a:cubicBezTo>
                <a:cubicBezTo>
                  <a:pt x="2911" y="279"/>
                  <a:pt x="2907" y="279"/>
                  <a:pt x="2905" y="278"/>
                </a:cubicBezTo>
                <a:cubicBezTo>
                  <a:pt x="2902" y="274"/>
                  <a:pt x="2898" y="273"/>
                  <a:pt x="2894" y="271"/>
                </a:cubicBezTo>
                <a:cubicBezTo>
                  <a:pt x="2894" y="271"/>
                  <a:pt x="2894" y="271"/>
                  <a:pt x="2894" y="271"/>
                </a:cubicBezTo>
                <a:cubicBezTo>
                  <a:pt x="2894" y="271"/>
                  <a:pt x="2894" y="271"/>
                  <a:pt x="2895" y="270"/>
                </a:cubicBezTo>
                <a:cubicBezTo>
                  <a:pt x="2898" y="268"/>
                  <a:pt x="2901" y="267"/>
                  <a:pt x="2904" y="265"/>
                </a:cubicBezTo>
                <a:cubicBezTo>
                  <a:pt x="2903" y="265"/>
                  <a:pt x="2901" y="265"/>
                  <a:pt x="2899" y="265"/>
                </a:cubicBezTo>
                <a:cubicBezTo>
                  <a:pt x="2904" y="262"/>
                  <a:pt x="2904" y="262"/>
                  <a:pt x="2905" y="262"/>
                </a:cubicBezTo>
                <a:cubicBezTo>
                  <a:pt x="2903" y="261"/>
                  <a:pt x="2902" y="261"/>
                  <a:pt x="2900" y="261"/>
                </a:cubicBezTo>
                <a:cubicBezTo>
                  <a:pt x="2903" y="259"/>
                  <a:pt x="2907" y="260"/>
                  <a:pt x="2910" y="257"/>
                </a:cubicBezTo>
                <a:cubicBezTo>
                  <a:pt x="2901" y="257"/>
                  <a:pt x="2901" y="257"/>
                  <a:pt x="2901" y="257"/>
                </a:cubicBezTo>
                <a:cubicBezTo>
                  <a:pt x="2901" y="257"/>
                  <a:pt x="2911" y="253"/>
                  <a:pt x="2918" y="253"/>
                </a:cubicBezTo>
                <a:cubicBezTo>
                  <a:pt x="2918" y="253"/>
                  <a:pt x="2929" y="252"/>
                  <a:pt x="2930" y="249"/>
                </a:cubicBezTo>
                <a:cubicBezTo>
                  <a:pt x="2930" y="249"/>
                  <a:pt x="2930" y="249"/>
                  <a:pt x="2929" y="249"/>
                </a:cubicBezTo>
                <a:cubicBezTo>
                  <a:pt x="2933" y="248"/>
                  <a:pt x="2936" y="248"/>
                  <a:pt x="2939" y="246"/>
                </a:cubicBezTo>
                <a:cubicBezTo>
                  <a:pt x="2939" y="246"/>
                  <a:pt x="2939" y="246"/>
                  <a:pt x="2939" y="246"/>
                </a:cubicBezTo>
                <a:cubicBezTo>
                  <a:pt x="2938" y="245"/>
                  <a:pt x="2936" y="245"/>
                  <a:pt x="2935" y="244"/>
                </a:cubicBezTo>
                <a:cubicBezTo>
                  <a:pt x="2936" y="243"/>
                  <a:pt x="2938" y="243"/>
                  <a:pt x="2939" y="241"/>
                </a:cubicBezTo>
                <a:cubicBezTo>
                  <a:pt x="2939" y="241"/>
                  <a:pt x="2939" y="240"/>
                  <a:pt x="2939" y="240"/>
                </a:cubicBezTo>
                <a:cubicBezTo>
                  <a:pt x="2955" y="236"/>
                  <a:pt x="2972" y="242"/>
                  <a:pt x="2987" y="232"/>
                </a:cubicBezTo>
                <a:cubicBezTo>
                  <a:pt x="2987" y="232"/>
                  <a:pt x="2987" y="232"/>
                  <a:pt x="2987" y="232"/>
                </a:cubicBezTo>
                <a:cubicBezTo>
                  <a:pt x="2985" y="231"/>
                  <a:pt x="2984" y="230"/>
                  <a:pt x="2982" y="230"/>
                </a:cubicBezTo>
                <a:cubicBezTo>
                  <a:pt x="2984" y="227"/>
                  <a:pt x="2987" y="227"/>
                  <a:pt x="2990" y="225"/>
                </a:cubicBezTo>
                <a:lnTo>
                  <a:pt x="2990" y="225"/>
                </a:lnTo>
                <a:cubicBezTo>
                  <a:pt x="2990" y="225"/>
                  <a:pt x="2990" y="225"/>
                  <a:pt x="2990" y="224"/>
                </a:cubicBezTo>
                <a:cubicBezTo>
                  <a:pt x="2987" y="223"/>
                  <a:pt x="2983" y="224"/>
                  <a:pt x="2981" y="224"/>
                </a:cubicBezTo>
                <a:cubicBezTo>
                  <a:pt x="2966" y="227"/>
                  <a:pt x="2950" y="233"/>
                  <a:pt x="2935" y="237"/>
                </a:cubicBezTo>
                <a:cubicBezTo>
                  <a:pt x="2923" y="239"/>
                  <a:pt x="2911" y="238"/>
                  <a:pt x="2900" y="241"/>
                </a:cubicBezTo>
                <a:cubicBezTo>
                  <a:pt x="2900" y="241"/>
                  <a:pt x="2868" y="248"/>
                  <a:pt x="2860" y="252"/>
                </a:cubicBezTo>
                <a:cubicBezTo>
                  <a:pt x="2864" y="252"/>
                  <a:pt x="2868" y="251"/>
                  <a:pt x="2872" y="252"/>
                </a:cubicBezTo>
                <a:cubicBezTo>
                  <a:pt x="2867" y="255"/>
                  <a:pt x="2860" y="255"/>
                  <a:pt x="2855" y="258"/>
                </a:cubicBezTo>
                <a:cubicBezTo>
                  <a:pt x="2855" y="258"/>
                  <a:pt x="2855" y="258"/>
                  <a:pt x="2855" y="259"/>
                </a:cubicBezTo>
                <a:cubicBezTo>
                  <a:pt x="2852" y="262"/>
                  <a:pt x="2847" y="262"/>
                  <a:pt x="2845" y="266"/>
                </a:cubicBezTo>
                <a:cubicBezTo>
                  <a:pt x="2851" y="266"/>
                  <a:pt x="2856" y="261"/>
                  <a:pt x="2863" y="263"/>
                </a:cubicBezTo>
                <a:cubicBezTo>
                  <a:pt x="2858" y="266"/>
                  <a:pt x="2858" y="266"/>
                  <a:pt x="2858" y="267"/>
                </a:cubicBezTo>
                <a:cubicBezTo>
                  <a:pt x="2858" y="267"/>
                  <a:pt x="2858" y="267"/>
                  <a:pt x="2858" y="268"/>
                </a:cubicBezTo>
                <a:cubicBezTo>
                  <a:pt x="2857" y="268"/>
                  <a:pt x="2854" y="269"/>
                  <a:pt x="2845" y="270"/>
                </a:cubicBezTo>
                <a:cubicBezTo>
                  <a:pt x="2839" y="271"/>
                  <a:pt x="2839" y="271"/>
                  <a:pt x="2838" y="272"/>
                </a:cubicBezTo>
                <a:cubicBezTo>
                  <a:pt x="2839" y="273"/>
                  <a:pt x="2839" y="273"/>
                  <a:pt x="2841" y="273"/>
                </a:cubicBezTo>
                <a:cubicBezTo>
                  <a:pt x="2841" y="274"/>
                  <a:pt x="2841" y="274"/>
                  <a:pt x="2841" y="274"/>
                </a:cubicBezTo>
                <a:cubicBezTo>
                  <a:pt x="2840" y="276"/>
                  <a:pt x="2837" y="277"/>
                  <a:pt x="2836" y="280"/>
                </a:cubicBezTo>
                <a:cubicBezTo>
                  <a:pt x="2837" y="280"/>
                  <a:pt x="2838" y="281"/>
                  <a:pt x="2838" y="281"/>
                </a:cubicBezTo>
                <a:cubicBezTo>
                  <a:pt x="2837" y="284"/>
                  <a:pt x="2833" y="284"/>
                  <a:pt x="2832" y="287"/>
                </a:cubicBezTo>
                <a:cubicBezTo>
                  <a:pt x="2835" y="288"/>
                  <a:pt x="2838" y="286"/>
                  <a:pt x="2842" y="287"/>
                </a:cubicBezTo>
                <a:cubicBezTo>
                  <a:pt x="2840" y="288"/>
                  <a:pt x="2837" y="288"/>
                  <a:pt x="2836" y="289"/>
                </a:cubicBezTo>
                <a:cubicBezTo>
                  <a:pt x="2837" y="289"/>
                  <a:pt x="2837" y="289"/>
                  <a:pt x="2838" y="289"/>
                </a:cubicBezTo>
                <a:cubicBezTo>
                  <a:pt x="2838" y="290"/>
                  <a:pt x="2838" y="290"/>
                  <a:pt x="2839" y="290"/>
                </a:cubicBezTo>
                <a:cubicBezTo>
                  <a:pt x="2833" y="294"/>
                  <a:pt x="2833" y="294"/>
                  <a:pt x="2833" y="295"/>
                </a:cubicBezTo>
                <a:cubicBezTo>
                  <a:pt x="2833" y="295"/>
                  <a:pt x="2833" y="295"/>
                  <a:pt x="2833" y="295"/>
                </a:cubicBezTo>
                <a:cubicBezTo>
                  <a:pt x="2833" y="295"/>
                  <a:pt x="2833" y="295"/>
                  <a:pt x="2832" y="296"/>
                </a:cubicBezTo>
                <a:cubicBezTo>
                  <a:pt x="2831" y="298"/>
                  <a:pt x="2831" y="298"/>
                  <a:pt x="2831" y="299"/>
                </a:cubicBezTo>
                <a:cubicBezTo>
                  <a:pt x="2839" y="300"/>
                  <a:pt x="2845" y="293"/>
                  <a:pt x="2853" y="295"/>
                </a:cubicBezTo>
                <a:cubicBezTo>
                  <a:pt x="2826" y="308"/>
                  <a:pt x="2826" y="308"/>
                  <a:pt x="2825" y="309"/>
                </a:cubicBezTo>
                <a:close/>
                <a:moveTo>
                  <a:pt x="2846" y="224"/>
                </a:moveTo>
                <a:lnTo>
                  <a:pt x="2846" y="224"/>
                </a:lnTo>
                <a:cubicBezTo>
                  <a:pt x="2846" y="224"/>
                  <a:pt x="2846" y="224"/>
                  <a:pt x="2846" y="223"/>
                </a:cubicBezTo>
                <a:cubicBezTo>
                  <a:pt x="2842" y="222"/>
                  <a:pt x="2842" y="222"/>
                  <a:pt x="2844" y="218"/>
                </a:cubicBezTo>
                <a:cubicBezTo>
                  <a:pt x="2844" y="218"/>
                  <a:pt x="2843" y="218"/>
                  <a:pt x="2843" y="218"/>
                </a:cubicBezTo>
                <a:cubicBezTo>
                  <a:pt x="2847" y="212"/>
                  <a:pt x="2857" y="216"/>
                  <a:pt x="2860" y="208"/>
                </a:cubicBezTo>
                <a:cubicBezTo>
                  <a:pt x="2856" y="207"/>
                  <a:pt x="2854" y="208"/>
                  <a:pt x="2853" y="208"/>
                </a:cubicBezTo>
                <a:cubicBezTo>
                  <a:pt x="2843" y="213"/>
                  <a:pt x="2799" y="222"/>
                  <a:pt x="2793" y="220"/>
                </a:cubicBezTo>
                <a:cubicBezTo>
                  <a:pt x="2802" y="211"/>
                  <a:pt x="2817" y="216"/>
                  <a:pt x="2827" y="206"/>
                </a:cubicBezTo>
                <a:cubicBezTo>
                  <a:pt x="2820" y="203"/>
                  <a:pt x="2807" y="207"/>
                  <a:pt x="2781" y="216"/>
                </a:cubicBezTo>
                <a:cubicBezTo>
                  <a:pt x="2778" y="217"/>
                  <a:pt x="2776" y="219"/>
                  <a:pt x="2773" y="221"/>
                </a:cubicBezTo>
                <a:cubicBezTo>
                  <a:pt x="2766" y="224"/>
                  <a:pt x="2759" y="226"/>
                  <a:pt x="2752" y="228"/>
                </a:cubicBezTo>
                <a:cubicBezTo>
                  <a:pt x="2737" y="233"/>
                  <a:pt x="2722" y="236"/>
                  <a:pt x="2708" y="242"/>
                </a:cubicBezTo>
                <a:cubicBezTo>
                  <a:pt x="2700" y="245"/>
                  <a:pt x="2700" y="246"/>
                  <a:pt x="2699" y="246"/>
                </a:cubicBezTo>
                <a:cubicBezTo>
                  <a:pt x="2700" y="247"/>
                  <a:pt x="2700" y="247"/>
                  <a:pt x="2700" y="247"/>
                </a:cubicBezTo>
                <a:cubicBezTo>
                  <a:pt x="2708" y="246"/>
                  <a:pt x="2716" y="241"/>
                  <a:pt x="2725" y="242"/>
                </a:cubicBezTo>
                <a:cubicBezTo>
                  <a:pt x="2721" y="244"/>
                  <a:pt x="2717" y="244"/>
                  <a:pt x="2713" y="246"/>
                </a:cubicBezTo>
                <a:cubicBezTo>
                  <a:pt x="2712" y="246"/>
                  <a:pt x="2712" y="246"/>
                  <a:pt x="2710" y="249"/>
                </a:cubicBezTo>
                <a:cubicBezTo>
                  <a:pt x="2714" y="252"/>
                  <a:pt x="2714" y="252"/>
                  <a:pt x="2746" y="247"/>
                </a:cubicBezTo>
                <a:cubicBezTo>
                  <a:pt x="2746" y="247"/>
                  <a:pt x="2792" y="238"/>
                  <a:pt x="2796" y="236"/>
                </a:cubicBezTo>
                <a:cubicBezTo>
                  <a:pt x="2793" y="236"/>
                  <a:pt x="2791" y="236"/>
                  <a:pt x="2784" y="238"/>
                </a:cubicBezTo>
                <a:cubicBezTo>
                  <a:pt x="2770" y="241"/>
                  <a:pt x="2769" y="241"/>
                  <a:pt x="2768" y="240"/>
                </a:cubicBezTo>
                <a:cubicBezTo>
                  <a:pt x="2777" y="237"/>
                  <a:pt x="2786" y="237"/>
                  <a:pt x="2794" y="233"/>
                </a:cubicBezTo>
                <a:cubicBezTo>
                  <a:pt x="2794" y="233"/>
                  <a:pt x="2794" y="232"/>
                  <a:pt x="2794" y="232"/>
                </a:cubicBezTo>
                <a:cubicBezTo>
                  <a:pt x="2793" y="231"/>
                  <a:pt x="2791" y="232"/>
                  <a:pt x="2789" y="230"/>
                </a:cubicBezTo>
                <a:cubicBezTo>
                  <a:pt x="2808" y="224"/>
                  <a:pt x="2828" y="237"/>
                  <a:pt x="2846" y="224"/>
                </a:cubicBezTo>
                <a:close/>
                <a:moveTo>
                  <a:pt x="3219" y="134"/>
                </a:moveTo>
                <a:lnTo>
                  <a:pt x="3219" y="134"/>
                </a:lnTo>
                <a:cubicBezTo>
                  <a:pt x="3218" y="134"/>
                  <a:pt x="3209" y="134"/>
                  <a:pt x="3208" y="135"/>
                </a:cubicBezTo>
                <a:cubicBezTo>
                  <a:pt x="3208" y="135"/>
                  <a:pt x="3208" y="135"/>
                  <a:pt x="3208" y="135"/>
                </a:cubicBezTo>
                <a:cubicBezTo>
                  <a:pt x="3209" y="136"/>
                  <a:pt x="3210" y="135"/>
                  <a:pt x="3211" y="136"/>
                </a:cubicBezTo>
                <a:cubicBezTo>
                  <a:pt x="3211" y="137"/>
                  <a:pt x="3206" y="138"/>
                  <a:pt x="3203" y="139"/>
                </a:cubicBezTo>
                <a:cubicBezTo>
                  <a:pt x="3200" y="140"/>
                  <a:pt x="3200" y="140"/>
                  <a:pt x="3199" y="140"/>
                </a:cubicBezTo>
                <a:cubicBezTo>
                  <a:pt x="3199" y="141"/>
                  <a:pt x="3200" y="141"/>
                  <a:pt x="3201" y="141"/>
                </a:cubicBezTo>
                <a:cubicBezTo>
                  <a:pt x="3201" y="141"/>
                  <a:pt x="3201" y="141"/>
                  <a:pt x="3201" y="141"/>
                </a:cubicBezTo>
                <a:cubicBezTo>
                  <a:pt x="3198" y="143"/>
                  <a:pt x="3195" y="141"/>
                  <a:pt x="3192" y="143"/>
                </a:cubicBezTo>
                <a:cubicBezTo>
                  <a:pt x="3192" y="143"/>
                  <a:pt x="3192" y="143"/>
                  <a:pt x="3192" y="143"/>
                </a:cubicBezTo>
                <a:cubicBezTo>
                  <a:pt x="3194" y="144"/>
                  <a:pt x="3189" y="145"/>
                  <a:pt x="3188" y="146"/>
                </a:cubicBezTo>
                <a:cubicBezTo>
                  <a:pt x="3189" y="146"/>
                  <a:pt x="3189" y="147"/>
                  <a:pt x="3191" y="147"/>
                </a:cubicBezTo>
                <a:cubicBezTo>
                  <a:pt x="3202" y="147"/>
                  <a:pt x="3221" y="142"/>
                  <a:pt x="3221" y="142"/>
                </a:cubicBezTo>
                <a:cubicBezTo>
                  <a:pt x="3221" y="142"/>
                  <a:pt x="3221" y="141"/>
                  <a:pt x="3221" y="141"/>
                </a:cubicBezTo>
                <a:cubicBezTo>
                  <a:pt x="3219" y="140"/>
                  <a:pt x="3217" y="140"/>
                  <a:pt x="3215" y="139"/>
                </a:cubicBezTo>
                <a:cubicBezTo>
                  <a:pt x="3215" y="139"/>
                  <a:pt x="3215" y="139"/>
                  <a:pt x="3217" y="138"/>
                </a:cubicBezTo>
                <a:cubicBezTo>
                  <a:pt x="3220" y="137"/>
                  <a:pt x="3220" y="137"/>
                  <a:pt x="3220" y="137"/>
                </a:cubicBezTo>
                <a:cubicBezTo>
                  <a:pt x="3219" y="136"/>
                  <a:pt x="3218" y="136"/>
                  <a:pt x="3218" y="135"/>
                </a:cubicBezTo>
                <a:cubicBezTo>
                  <a:pt x="3218" y="135"/>
                  <a:pt x="3218" y="135"/>
                  <a:pt x="3219" y="134"/>
                </a:cubicBezTo>
                <a:close/>
                <a:moveTo>
                  <a:pt x="4225" y="414"/>
                </a:moveTo>
                <a:lnTo>
                  <a:pt x="4225" y="414"/>
                </a:lnTo>
                <a:cubicBezTo>
                  <a:pt x="4225" y="414"/>
                  <a:pt x="4225" y="414"/>
                  <a:pt x="4225" y="414"/>
                </a:cubicBezTo>
                <a:cubicBezTo>
                  <a:pt x="4225" y="413"/>
                  <a:pt x="4223" y="413"/>
                  <a:pt x="4222" y="412"/>
                </a:cubicBezTo>
                <a:cubicBezTo>
                  <a:pt x="4221" y="411"/>
                  <a:pt x="4211" y="406"/>
                  <a:pt x="4209" y="406"/>
                </a:cubicBezTo>
                <a:cubicBezTo>
                  <a:pt x="4208" y="406"/>
                  <a:pt x="4208" y="407"/>
                  <a:pt x="4208" y="407"/>
                </a:cubicBezTo>
                <a:cubicBezTo>
                  <a:pt x="4208" y="409"/>
                  <a:pt x="4210" y="409"/>
                  <a:pt x="4210" y="411"/>
                </a:cubicBezTo>
                <a:cubicBezTo>
                  <a:pt x="4210" y="411"/>
                  <a:pt x="4209" y="410"/>
                  <a:pt x="4206" y="409"/>
                </a:cubicBezTo>
                <a:lnTo>
                  <a:pt x="4195" y="406"/>
                </a:lnTo>
                <a:cubicBezTo>
                  <a:pt x="4195" y="407"/>
                  <a:pt x="4196" y="407"/>
                  <a:pt x="4195" y="408"/>
                </a:cubicBezTo>
                <a:cubicBezTo>
                  <a:pt x="4194" y="408"/>
                  <a:pt x="4186" y="400"/>
                  <a:pt x="4186" y="399"/>
                </a:cubicBezTo>
                <a:cubicBezTo>
                  <a:pt x="4189" y="397"/>
                  <a:pt x="4192" y="400"/>
                  <a:pt x="4195" y="400"/>
                </a:cubicBezTo>
                <a:cubicBezTo>
                  <a:pt x="4195" y="399"/>
                  <a:pt x="4195" y="399"/>
                  <a:pt x="4195" y="399"/>
                </a:cubicBezTo>
                <a:cubicBezTo>
                  <a:pt x="4195" y="398"/>
                  <a:pt x="4195" y="398"/>
                  <a:pt x="4191" y="394"/>
                </a:cubicBezTo>
                <a:cubicBezTo>
                  <a:pt x="4191" y="394"/>
                  <a:pt x="4192" y="394"/>
                  <a:pt x="4192" y="394"/>
                </a:cubicBezTo>
                <a:cubicBezTo>
                  <a:pt x="4192" y="393"/>
                  <a:pt x="4192" y="393"/>
                  <a:pt x="4191" y="392"/>
                </a:cubicBezTo>
                <a:cubicBezTo>
                  <a:pt x="4187" y="390"/>
                  <a:pt x="4184" y="389"/>
                  <a:pt x="4182" y="388"/>
                </a:cubicBezTo>
                <a:cubicBezTo>
                  <a:pt x="4182" y="388"/>
                  <a:pt x="4163" y="381"/>
                  <a:pt x="4163" y="381"/>
                </a:cubicBezTo>
                <a:cubicBezTo>
                  <a:pt x="4163" y="381"/>
                  <a:pt x="4162" y="381"/>
                  <a:pt x="4162" y="381"/>
                </a:cubicBezTo>
                <a:cubicBezTo>
                  <a:pt x="4163" y="384"/>
                  <a:pt x="4168" y="385"/>
                  <a:pt x="4168" y="389"/>
                </a:cubicBezTo>
                <a:cubicBezTo>
                  <a:pt x="4167" y="389"/>
                  <a:pt x="4167" y="389"/>
                  <a:pt x="4167" y="389"/>
                </a:cubicBezTo>
                <a:lnTo>
                  <a:pt x="4167" y="389"/>
                </a:lnTo>
                <a:lnTo>
                  <a:pt x="4167" y="389"/>
                </a:lnTo>
                <a:lnTo>
                  <a:pt x="4167" y="389"/>
                </a:lnTo>
                <a:cubicBezTo>
                  <a:pt x="4167" y="389"/>
                  <a:pt x="4167" y="389"/>
                  <a:pt x="4167" y="389"/>
                </a:cubicBezTo>
                <a:cubicBezTo>
                  <a:pt x="4166" y="389"/>
                  <a:pt x="4166" y="389"/>
                  <a:pt x="4166" y="391"/>
                </a:cubicBezTo>
                <a:cubicBezTo>
                  <a:pt x="4166" y="391"/>
                  <a:pt x="4166" y="392"/>
                  <a:pt x="4166" y="392"/>
                </a:cubicBezTo>
                <a:cubicBezTo>
                  <a:pt x="4165" y="392"/>
                  <a:pt x="4165" y="392"/>
                  <a:pt x="4165" y="392"/>
                </a:cubicBezTo>
                <a:cubicBezTo>
                  <a:pt x="4165" y="393"/>
                  <a:pt x="4167" y="394"/>
                  <a:pt x="4168" y="395"/>
                </a:cubicBezTo>
                <a:cubicBezTo>
                  <a:pt x="4165" y="395"/>
                  <a:pt x="4164" y="393"/>
                  <a:pt x="4161" y="394"/>
                </a:cubicBezTo>
                <a:cubicBezTo>
                  <a:pt x="4159" y="394"/>
                  <a:pt x="4159" y="396"/>
                  <a:pt x="4158" y="397"/>
                </a:cubicBezTo>
                <a:cubicBezTo>
                  <a:pt x="4156" y="398"/>
                  <a:pt x="4155" y="398"/>
                  <a:pt x="4154" y="398"/>
                </a:cubicBezTo>
                <a:cubicBezTo>
                  <a:pt x="4154" y="399"/>
                  <a:pt x="4154" y="399"/>
                  <a:pt x="4154" y="399"/>
                </a:cubicBezTo>
                <a:cubicBezTo>
                  <a:pt x="4154" y="399"/>
                  <a:pt x="4154" y="400"/>
                  <a:pt x="4154" y="400"/>
                </a:cubicBezTo>
                <a:cubicBezTo>
                  <a:pt x="4154" y="401"/>
                  <a:pt x="4153" y="401"/>
                  <a:pt x="4150" y="401"/>
                </a:cubicBezTo>
                <a:cubicBezTo>
                  <a:pt x="4141" y="401"/>
                  <a:pt x="4144" y="405"/>
                  <a:pt x="4145" y="406"/>
                </a:cubicBezTo>
                <a:cubicBezTo>
                  <a:pt x="4147" y="408"/>
                  <a:pt x="4150" y="409"/>
                  <a:pt x="4150" y="410"/>
                </a:cubicBezTo>
                <a:cubicBezTo>
                  <a:pt x="4151" y="410"/>
                  <a:pt x="4152" y="410"/>
                  <a:pt x="4153" y="409"/>
                </a:cubicBezTo>
                <a:cubicBezTo>
                  <a:pt x="4153" y="409"/>
                  <a:pt x="4153" y="409"/>
                  <a:pt x="4160" y="409"/>
                </a:cubicBezTo>
                <a:cubicBezTo>
                  <a:pt x="4167" y="409"/>
                  <a:pt x="4171" y="416"/>
                  <a:pt x="4178" y="417"/>
                </a:cubicBezTo>
                <a:cubicBezTo>
                  <a:pt x="4180" y="417"/>
                  <a:pt x="4180" y="417"/>
                  <a:pt x="4180" y="414"/>
                </a:cubicBezTo>
                <a:cubicBezTo>
                  <a:pt x="4181" y="414"/>
                  <a:pt x="4181" y="414"/>
                  <a:pt x="4184" y="416"/>
                </a:cubicBezTo>
                <a:cubicBezTo>
                  <a:pt x="4191" y="420"/>
                  <a:pt x="4191" y="420"/>
                  <a:pt x="4192" y="420"/>
                </a:cubicBezTo>
                <a:cubicBezTo>
                  <a:pt x="4192" y="418"/>
                  <a:pt x="4191" y="417"/>
                  <a:pt x="4191" y="416"/>
                </a:cubicBezTo>
                <a:cubicBezTo>
                  <a:pt x="4193" y="416"/>
                  <a:pt x="4195" y="417"/>
                  <a:pt x="4196" y="415"/>
                </a:cubicBezTo>
                <a:cubicBezTo>
                  <a:pt x="4197" y="414"/>
                  <a:pt x="4197" y="414"/>
                  <a:pt x="4195" y="412"/>
                </a:cubicBezTo>
                <a:cubicBezTo>
                  <a:pt x="4200" y="413"/>
                  <a:pt x="4203" y="419"/>
                  <a:pt x="4209" y="419"/>
                </a:cubicBezTo>
                <a:cubicBezTo>
                  <a:pt x="4210" y="417"/>
                  <a:pt x="4207" y="416"/>
                  <a:pt x="4207" y="414"/>
                </a:cubicBezTo>
                <a:cubicBezTo>
                  <a:pt x="4210" y="413"/>
                  <a:pt x="4213" y="416"/>
                  <a:pt x="4217" y="416"/>
                </a:cubicBezTo>
                <a:cubicBezTo>
                  <a:pt x="4217" y="416"/>
                  <a:pt x="4217" y="416"/>
                  <a:pt x="4217" y="416"/>
                </a:cubicBezTo>
                <a:cubicBezTo>
                  <a:pt x="4216" y="414"/>
                  <a:pt x="4216" y="414"/>
                  <a:pt x="4225" y="414"/>
                </a:cubicBezTo>
                <a:close/>
                <a:moveTo>
                  <a:pt x="3134" y="132"/>
                </a:moveTo>
                <a:lnTo>
                  <a:pt x="3134" y="132"/>
                </a:lnTo>
                <a:cubicBezTo>
                  <a:pt x="3133" y="133"/>
                  <a:pt x="3133" y="133"/>
                  <a:pt x="3135" y="133"/>
                </a:cubicBezTo>
                <a:cubicBezTo>
                  <a:pt x="3138" y="133"/>
                  <a:pt x="3142" y="132"/>
                  <a:pt x="3146" y="130"/>
                </a:cubicBezTo>
                <a:cubicBezTo>
                  <a:pt x="3147" y="130"/>
                  <a:pt x="3148" y="130"/>
                  <a:pt x="3149" y="129"/>
                </a:cubicBezTo>
                <a:cubicBezTo>
                  <a:pt x="3147" y="128"/>
                  <a:pt x="3137" y="129"/>
                  <a:pt x="3137" y="129"/>
                </a:cubicBezTo>
                <a:cubicBezTo>
                  <a:pt x="3137" y="130"/>
                  <a:pt x="3137" y="130"/>
                  <a:pt x="3136" y="130"/>
                </a:cubicBezTo>
                <a:cubicBezTo>
                  <a:pt x="3136" y="131"/>
                  <a:pt x="3135" y="131"/>
                  <a:pt x="3134" y="132"/>
                </a:cubicBezTo>
                <a:close/>
                <a:moveTo>
                  <a:pt x="3165" y="117"/>
                </a:moveTo>
                <a:lnTo>
                  <a:pt x="3165" y="117"/>
                </a:lnTo>
                <a:cubicBezTo>
                  <a:pt x="3147" y="116"/>
                  <a:pt x="3145" y="119"/>
                  <a:pt x="3144" y="119"/>
                </a:cubicBezTo>
                <a:cubicBezTo>
                  <a:pt x="3146" y="120"/>
                  <a:pt x="3148" y="120"/>
                  <a:pt x="3149" y="121"/>
                </a:cubicBezTo>
                <a:cubicBezTo>
                  <a:pt x="3149" y="122"/>
                  <a:pt x="3148" y="122"/>
                  <a:pt x="3148" y="122"/>
                </a:cubicBezTo>
                <a:cubicBezTo>
                  <a:pt x="3148" y="123"/>
                  <a:pt x="3152" y="124"/>
                  <a:pt x="3165" y="123"/>
                </a:cubicBezTo>
                <a:cubicBezTo>
                  <a:pt x="3174" y="122"/>
                  <a:pt x="3178" y="122"/>
                  <a:pt x="3180" y="123"/>
                </a:cubicBezTo>
                <a:cubicBezTo>
                  <a:pt x="3180" y="123"/>
                  <a:pt x="3180" y="123"/>
                  <a:pt x="3180" y="123"/>
                </a:cubicBezTo>
                <a:cubicBezTo>
                  <a:pt x="3180" y="124"/>
                  <a:pt x="3180" y="124"/>
                  <a:pt x="3179" y="124"/>
                </a:cubicBezTo>
                <a:cubicBezTo>
                  <a:pt x="3180" y="124"/>
                  <a:pt x="3180" y="124"/>
                  <a:pt x="3181" y="124"/>
                </a:cubicBezTo>
                <a:cubicBezTo>
                  <a:pt x="3188" y="125"/>
                  <a:pt x="3200" y="122"/>
                  <a:pt x="3200" y="122"/>
                </a:cubicBezTo>
                <a:lnTo>
                  <a:pt x="3201" y="122"/>
                </a:lnTo>
                <a:cubicBezTo>
                  <a:pt x="3201" y="122"/>
                  <a:pt x="3201" y="122"/>
                  <a:pt x="3201" y="122"/>
                </a:cubicBezTo>
                <a:cubicBezTo>
                  <a:pt x="3198" y="120"/>
                  <a:pt x="3195" y="120"/>
                  <a:pt x="3192" y="119"/>
                </a:cubicBezTo>
                <a:cubicBezTo>
                  <a:pt x="3192" y="119"/>
                  <a:pt x="3192" y="119"/>
                  <a:pt x="3192" y="119"/>
                </a:cubicBezTo>
                <a:cubicBezTo>
                  <a:pt x="3194" y="118"/>
                  <a:pt x="3204" y="116"/>
                  <a:pt x="3207" y="115"/>
                </a:cubicBezTo>
                <a:cubicBezTo>
                  <a:pt x="3209" y="115"/>
                  <a:pt x="3209" y="115"/>
                  <a:pt x="3210" y="114"/>
                </a:cubicBezTo>
                <a:cubicBezTo>
                  <a:pt x="3209" y="113"/>
                  <a:pt x="3207" y="113"/>
                  <a:pt x="3206" y="111"/>
                </a:cubicBezTo>
                <a:cubicBezTo>
                  <a:pt x="3206" y="111"/>
                  <a:pt x="3206" y="111"/>
                  <a:pt x="3206" y="111"/>
                </a:cubicBezTo>
                <a:cubicBezTo>
                  <a:pt x="3202" y="109"/>
                  <a:pt x="3197" y="110"/>
                  <a:pt x="3194" y="108"/>
                </a:cubicBezTo>
                <a:cubicBezTo>
                  <a:pt x="3193" y="108"/>
                  <a:pt x="3193" y="107"/>
                  <a:pt x="3193" y="107"/>
                </a:cubicBezTo>
                <a:cubicBezTo>
                  <a:pt x="3194" y="107"/>
                  <a:pt x="3194" y="106"/>
                  <a:pt x="3195" y="106"/>
                </a:cubicBezTo>
                <a:cubicBezTo>
                  <a:pt x="3194" y="105"/>
                  <a:pt x="3192" y="106"/>
                  <a:pt x="3191" y="105"/>
                </a:cubicBezTo>
                <a:cubicBezTo>
                  <a:pt x="3192" y="103"/>
                  <a:pt x="3194" y="103"/>
                  <a:pt x="3195" y="102"/>
                </a:cubicBezTo>
                <a:lnTo>
                  <a:pt x="3195" y="101"/>
                </a:lnTo>
                <a:cubicBezTo>
                  <a:pt x="3193" y="100"/>
                  <a:pt x="3184" y="100"/>
                  <a:pt x="3182" y="101"/>
                </a:cubicBezTo>
                <a:cubicBezTo>
                  <a:pt x="3182" y="101"/>
                  <a:pt x="3182" y="101"/>
                  <a:pt x="3182" y="101"/>
                </a:cubicBezTo>
                <a:cubicBezTo>
                  <a:pt x="3181" y="101"/>
                  <a:pt x="3181" y="102"/>
                  <a:pt x="3175" y="103"/>
                </a:cubicBezTo>
                <a:cubicBezTo>
                  <a:pt x="3169" y="104"/>
                  <a:pt x="3169" y="104"/>
                  <a:pt x="3168" y="105"/>
                </a:cubicBezTo>
                <a:cubicBezTo>
                  <a:pt x="3170" y="106"/>
                  <a:pt x="3173" y="105"/>
                  <a:pt x="3174" y="106"/>
                </a:cubicBezTo>
                <a:cubicBezTo>
                  <a:pt x="3174" y="106"/>
                  <a:pt x="3174" y="106"/>
                  <a:pt x="3166" y="107"/>
                </a:cubicBezTo>
                <a:cubicBezTo>
                  <a:pt x="3151" y="108"/>
                  <a:pt x="3150" y="109"/>
                  <a:pt x="3150" y="110"/>
                </a:cubicBezTo>
                <a:cubicBezTo>
                  <a:pt x="3151" y="110"/>
                  <a:pt x="3153" y="110"/>
                  <a:pt x="3159" y="110"/>
                </a:cubicBezTo>
                <a:cubicBezTo>
                  <a:pt x="3166" y="110"/>
                  <a:pt x="3167" y="110"/>
                  <a:pt x="3169" y="110"/>
                </a:cubicBezTo>
                <a:cubicBezTo>
                  <a:pt x="3169" y="110"/>
                  <a:pt x="3169" y="110"/>
                  <a:pt x="3169" y="111"/>
                </a:cubicBezTo>
                <a:cubicBezTo>
                  <a:pt x="3165" y="112"/>
                  <a:pt x="3161" y="111"/>
                  <a:pt x="3157" y="113"/>
                </a:cubicBezTo>
                <a:cubicBezTo>
                  <a:pt x="3158" y="113"/>
                  <a:pt x="3158" y="113"/>
                  <a:pt x="3163" y="113"/>
                </a:cubicBezTo>
                <a:cubicBezTo>
                  <a:pt x="3167" y="113"/>
                  <a:pt x="3167" y="113"/>
                  <a:pt x="3169" y="114"/>
                </a:cubicBezTo>
                <a:cubicBezTo>
                  <a:pt x="3169" y="114"/>
                  <a:pt x="3169" y="114"/>
                  <a:pt x="3169" y="114"/>
                </a:cubicBezTo>
                <a:cubicBezTo>
                  <a:pt x="3172" y="115"/>
                  <a:pt x="3175" y="114"/>
                  <a:pt x="3177" y="115"/>
                </a:cubicBezTo>
                <a:cubicBezTo>
                  <a:pt x="3176" y="116"/>
                  <a:pt x="3174" y="116"/>
                  <a:pt x="3173" y="117"/>
                </a:cubicBezTo>
                <a:cubicBezTo>
                  <a:pt x="3172" y="117"/>
                  <a:pt x="3171" y="117"/>
                  <a:pt x="3165" y="117"/>
                </a:cubicBezTo>
                <a:close/>
                <a:moveTo>
                  <a:pt x="2075" y="767"/>
                </a:moveTo>
                <a:lnTo>
                  <a:pt x="2075" y="767"/>
                </a:lnTo>
                <a:cubicBezTo>
                  <a:pt x="2073" y="769"/>
                  <a:pt x="2072" y="770"/>
                  <a:pt x="2072" y="771"/>
                </a:cubicBezTo>
                <a:cubicBezTo>
                  <a:pt x="2071" y="772"/>
                  <a:pt x="2075" y="771"/>
                  <a:pt x="2079" y="769"/>
                </a:cubicBezTo>
                <a:cubicBezTo>
                  <a:pt x="2085" y="765"/>
                  <a:pt x="2091" y="760"/>
                  <a:pt x="2089" y="758"/>
                </a:cubicBezTo>
                <a:cubicBezTo>
                  <a:pt x="2089" y="757"/>
                  <a:pt x="2088" y="757"/>
                  <a:pt x="2087" y="757"/>
                </a:cubicBezTo>
                <a:cubicBezTo>
                  <a:pt x="2086" y="757"/>
                  <a:pt x="2080" y="758"/>
                  <a:pt x="2076" y="761"/>
                </a:cubicBezTo>
                <a:cubicBezTo>
                  <a:pt x="2076" y="761"/>
                  <a:pt x="2075" y="762"/>
                  <a:pt x="2076" y="763"/>
                </a:cubicBezTo>
                <a:cubicBezTo>
                  <a:pt x="2076" y="764"/>
                  <a:pt x="2077" y="763"/>
                  <a:pt x="2078" y="764"/>
                </a:cubicBezTo>
                <a:cubicBezTo>
                  <a:pt x="2078" y="764"/>
                  <a:pt x="2078" y="765"/>
                  <a:pt x="2075" y="767"/>
                </a:cubicBezTo>
                <a:close/>
                <a:moveTo>
                  <a:pt x="2030" y="609"/>
                </a:moveTo>
                <a:lnTo>
                  <a:pt x="2030" y="609"/>
                </a:lnTo>
                <a:cubicBezTo>
                  <a:pt x="2030" y="609"/>
                  <a:pt x="2030" y="609"/>
                  <a:pt x="2031" y="609"/>
                </a:cubicBezTo>
                <a:cubicBezTo>
                  <a:pt x="2034" y="608"/>
                  <a:pt x="2038" y="606"/>
                  <a:pt x="2041" y="605"/>
                </a:cubicBezTo>
                <a:cubicBezTo>
                  <a:pt x="2045" y="604"/>
                  <a:pt x="2049" y="603"/>
                  <a:pt x="2053" y="602"/>
                </a:cubicBezTo>
                <a:cubicBezTo>
                  <a:pt x="2054" y="601"/>
                  <a:pt x="2056" y="600"/>
                  <a:pt x="2058" y="599"/>
                </a:cubicBezTo>
                <a:cubicBezTo>
                  <a:pt x="2063" y="597"/>
                  <a:pt x="2072" y="592"/>
                  <a:pt x="2073" y="589"/>
                </a:cubicBezTo>
                <a:cubicBezTo>
                  <a:pt x="2073" y="589"/>
                  <a:pt x="2073" y="589"/>
                  <a:pt x="2073" y="589"/>
                </a:cubicBezTo>
                <a:cubicBezTo>
                  <a:pt x="2073" y="589"/>
                  <a:pt x="2073" y="588"/>
                  <a:pt x="2073" y="588"/>
                </a:cubicBezTo>
                <a:cubicBezTo>
                  <a:pt x="2060" y="587"/>
                  <a:pt x="2030" y="606"/>
                  <a:pt x="2030" y="609"/>
                </a:cubicBezTo>
                <a:close/>
                <a:moveTo>
                  <a:pt x="2088" y="556"/>
                </a:moveTo>
                <a:lnTo>
                  <a:pt x="2088" y="556"/>
                </a:lnTo>
                <a:cubicBezTo>
                  <a:pt x="2090" y="555"/>
                  <a:pt x="2093" y="555"/>
                  <a:pt x="2096" y="555"/>
                </a:cubicBezTo>
                <a:cubicBezTo>
                  <a:pt x="2096" y="554"/>
                  <a:pt x="2097" y="554"/>
                  <a:pt x="2098" y="554"/>
                </a:cubicBezTo>
                <a:cubicBezTo>
                  <a:pt x="2098" y="554"/>
                  <a:pt x="2102" y="553"/>
                  <a:pt x="2105" y="552"/>
                </a:cubicBezTo>
                <a:cubicBezTo>
                  <a:pt x="2109" y="551"/>
                  <a:pt x="2109" y="550"/>
                  <a:pt x="2110" y="549"/>
                </a:cubicBezTo>
                <a:cubicBezTo>
                  <a:pt x="2110" y="547"/>
                  <a:pt x="2109" y="545"/>
                  <a:pt x="2107" y="545"/>
                </a:cubicBezTo>
                <a:cubicBezTo>
                  <a:pt x="2107" y="545"/>
                  <a:pt x="2106" y="545"/>
                  <a:pt x="2106" y="544"/>
                </a:cubicBezTo>
                <a:cubicBezTo>
                  <a:pt x="2105" y="543"/>
                  <a:pt x="2107" y="542"/>
                  <a:pt x="2107" y="540"/>
                </a:cubicBezTo>
                <a:cubicBezTo>
                  <a:pt x="2106" y="540"/>
                  <a:pt x="2106" y="540"/>
                  <a:pt x="2104" y="540"/>
                </a:cubicBezTo>
                <a:cubicBezTo>
                  <a:pt x="2101" y="541"/>
                  <a:pt x="2098" y="542"/>
                  <a:pt x="2094" y="543"/>
                </a:cubicBezTo>
                <a:cubicBezTo>
                  <a:pt x="2091" y="543"/>
                  <a:pt x="2088" y="543"/>
                  <a:pt x="2086" y="544"/>
                </a:cubicBezTo>
                <a:cubicBezTo>
                  <a:pt x="2085" y="544"/>
                  <a:pt x="2083" y="545"/>
                  <a:pt x="2083" y="545"/>
                </a:cubicBezTo>
                <a:cubicBezTo>
                  <a:pt x="2077" y="548"/>
                  <a:pt x="2072" y="552"/>
                  <a:pt x="2072" y="552"/>
                </a:cubicBezTo>
                <a:cubicBezTo>
                  <a:pt x="2071" y="553"/>
                  <a:pt x="2071" y="553"/>
                  <a:pt x="2072" y="554"/>
                </a:cubicBezTo>
                <a:cubicBezTo>
                  <a:pt x="2073" y="554"/>
                  <a:pt x="2073" y="554"/>
                  <a:pt x="2073" y="555"/>
                </a:cubicBezTo>
                <a:cubicBezTo>
                  <a:pt x="2072" y="556"/>
                  <a:pt x="2070" y="556"/>
                  <a:pt x="2070" y="558"/>
                </a:cubicBezTo>
                <a:cubicBezTo>
                  <a:pt x="2070" y="558"/>
                  <a:pt x="2070" y="558"/>
                  <a:pt x="2070" y="558"/>
                </a:cubicBezTo>
                <a:cubicBezTo>
                  <a:pt x="2071" y="559"/>
                  <a:pt x="2072" y="559"/>
                  <a:pt x="2077" y="558"/>
                </a:cubicBezTo>
                <a:cubicBezTo>
                  <a:pt x="2081" y="557"/>
                  <a:pt x="2084" y="556"/>
                  <a:pt x="2088" y="556"/>
                </a:cubicBezTo>
                <a:close/>
                <a:moveTo>
                  <a:pt x="2267" y="635"/>
                </a:moveTo>
                <a:lnTo>
                  <a:pt x="2267" y="635"/>
                </a:lnTo>
                <a:cubicBezTo>
                  <a:pt x="2275" y="625"/>
                  <a:pt x="2315" y="591"/>
                  <a:pt x="2342" y="589"/>
                </a:cubicBezTo>
                <a:cubicBezTo>
                  <a:pt x="2342" y="590"/>
                  <a:pt x="2341" y="591"/>
                  <a:pt x="2340" y="592"/>
                </a:cubicBezTo>
                <a:cubicBezTo>
                  <a:pt x="2356" y="590"/>
                  <a:pt x="2356" y="590"/>
                  <a:pt x="2362" y="590"/>
                </a:cubicBezTo>
                <a:cubicBezTo>
                  <a:pt x="2362" y="590"/>
                  <a:pt x="2335" y="611"/>
                  <a:pt x="2326" y="619"/>
                </a:cubicBezTo>
                <a:cubicBezTo>
                  <a:pt x="2328" y="620"/>
                  <a:pt x="2330" y="622"/>
                  <a:pt x="2332" y="623"/>
                </a:cubicBezTo>
                <a:cubicBezTo>
                  <a:pt x="2326" y="623"/>
                  <a:pt x="2318" y="624"/>
                  <a:pt x="2299" y="642"/>
                </a:cubicBezTo>
                <a:cubicBezTo>
                  <a:pt x="2300" y="643"/>
                  <a:pt x="2301" y="644"/>
                  <a:pt x="2302" y="645"/>
                </a:cubicBezTo>
                <a:cubicBezTo>
                  <a:pt x="2300" y="650"/>
                  <a:pt x="2294" y="652"/>
                  <a:pt x="2294" y="658"/>
                </a:cubicBezTo>
                <a:cubicBezTo>
                  <a:pt x="2284" y="664"/>
                  <a:pt x="2284" y="664"/>
                  <a:pt x="2281" y="667"/>
                </a:cubicBezTo>
                <a:cubicBezTo>
                  <a:pt x="2297" y="662"/>
                  <a:pt x="2310" y="650"/>
                  <a:pt x="2326" y="644"/>
                </a:cubicBezTo>
                <a:cubicBezTo>
                  <a:pt x="2342" y="652"/>
                  <a:pt x="2351" y="646"/>
                  <a:pt x="2376" y="630"/>
                </a:cubicBezTo>
                <a:cubicBezTo>
                  <a:pt x="2377" y="630"/>
                  <a:pt x="2379" y="631"/>
                  <a:pt x="2380" y="631"/>
                </a:cubicBezTo>
                <a:cubicBezTo>
                  <a:pt x="2378" y="633"/>
                  <a:pt x="2378" y="636"/>
                  <a:pt x="2378" y="639"/>
                </a:cubicBezTo>
                <a:cubicBezTo>
                  <a:pt x="2382" y="638"/>
                  <a:pt x="2385" y="636"/>
                  <a:pt x="2389" y="634"/>
                </a:cubicBezTo>
                <a:cubicBezTo>
                  <a:pt x="2390" y="635"/>
                  <a:pt x="2392" y="635"/>
                  <a:pt x="2392" y="636"/>
                </a:cubicBezTo>
                <a:cubicBezTo>
                  <a:pt x="2394" y="636"/>
                  <a:pt x="2403" y="632"/>
                  <a:pt x="2414" y="617"/>
                </a:cubicBezTo>
                <a:cubicBezTo>
                  <a:pt x="2402" y="612"/>
                  <a:pt x="2402" y="612"/>
                  <a:pt x="2396" y="613"/>
                </a:cubicBezTo>
                <a:cubicBezTo>
                  <a:pt x="2395" y="612"/>
                  <a:pt x="2394" y="611"/>
                  <a:pt x="2394" y="610"/>
                </a:cubicBezTo>
                <a:cubicBezTo>
                  <a:pt x="2401" y="607"/>
                  <a:pt x="2410" y="609"/>
                  <a:pt x="2416" y="601"/>
                </a:cubicBezTo>
                <a:cubicBezTo>
                  <a:pt x="2415" y="601"/>
                  <a:pt x="2413" y="601"/>
                  <a:pt x="2412" y="601"/>
                </a:cubicBezTo>
                <a:cubicBezTo>
                  <a:pt x="2412" y="600"/>
                  <a:pt x="2411" y="599"/>
                  <a:pt x="2411" y="598"/>
                </a:cubicBezTo>
                <a:cubicBezTo>
                  <a:pt x="2419" y="587"/>
                  <a:pt x="2433" y="586"/>
                  <a:pt x="2441" y="577"/>
                </a:cubicBezTo>
                <a:cubicBezTo>
                  <a:pt x="2441" y="576"/>
                  <a:pt x="2440" y="574"/>
                  <a:pt x="2440" y="573"/>
                </a:cubicBezTo>
                <a:cubicBezTo>
                  <a:pt x="2447" y="568"/>
                  <a:pt x="2447" y="568"/>
                  <a:pt x="2448" y="564"/>
                </a:cubicBezTo>
                <a:cubicBezTo>
                  <a:pt x="2445" y="564"/>
                  <a:pt x="2442" y="564"/>
                  <a:pt x="2440" y="565"/>
                </a:cubicBezTo>
                <a:cubicBezTo>
                  <a:pt x="2440" y="563"/>
                  <a:pt x="2439" y="560"/>
                  <a:pt x="2439" y="558"/>
                </a:cubicBezTo>
                <a:cubicBezTo>
                  <a:pt x="2450" y="552"/>
                  <a:pt x="2450" y="552"/>
                  <a:pt x="2453" y="542"/>
                </a:cubicBezTo>
                <a:cubicBezTo>
                  <a:pt x="2453" y="542"/>
                  <a:pt x="2451" y="540"/>
                  <a:pt x="2451" y="540"/>
                </a:cubicBezTo>
                <a:cubicBezTo>
                  <a:pt x="2498" y="499"/>
                  <a:pt x="2542" y="495"/>
                  <a:pt x="2542" y="495"/>
                </a:cubicBezTo>
                <a:cubicBezTo>
                  <a:pt x="2544" y="497"/>
                  <a:pt x="2545" y="500"/>
                  <a:pt x="2546" y="502"/>
                </a:cubicBezTo>
                <a:cubicBezTo>
                  <a:pt x="2556" y="500"/>
                  <a:pt x="2570" y="489"/>
                  <a:pt x="2576" y="484"/>
                </a:cubicBezTo>
                <a:cubicBezTo>
                  <a:pt x="2567" y="485"/>
                  <a:pt x="2558" y="489"/>
                  <a:pt x="2549" y="488"/>
                </a:cubicBezTo>
                <a:cubicBezTo>
                  <a:pt x="2551" y="486"/>
                  <a:pt x="2554" y="485"/>
                  <a:pt x="2556" y="483"/>
                </a:cubicBezTo>
                <a:cubicBezTo>
                  <a:pt x="2556" y="482"/>
                  <a:pt x="2556" y="481"/>
                  <a:pt x="2557" y="480"/>
                </a:cubicBezTo>
                <a:cubicBezTo>
                  <a:pt x="2548" y="480"/>
                  <a:pt x="2548" y="480"/>
                  <a:pt x="2545" y="480"/>
                </a:cubicBezTo>
                <a:cubicBezTo>
                  <a:pt x="2559" y="466"/>
                  <a:pt x="2588" y="488"/>
                  <a:pt x="2596" y="465"/>
                </a:cubicBezTo>
                <a:cubicBezTo>
                  <a:pt x="2594" y="464"/>
                  <a:pt x="2591" y="463"/>
                  <a:pt x="2589" y="462"/>
                </a:cubicBezTo>
                <a:cubicBezTo>
                  <a:pt x="2591" y="460"/>
                  <a:pt x="2593" y="459"/>
                  <a:pt x="2595" y="458"/>
                </a:cubicBezTo>
                <a:cubicBezTo>
                  <a:pt x="2584" y="457"/>
                  <a:pt x="2574" y="461"/>
                  <a:pt x="2563" y="462"/>
                </a:cubicBezTo>
                <a:cubicBezTo>
                  <a:pt x="2577" y="455"/>
                  <a:pt x="2596" y="461"/>
                  <a:pt x="2609" y="448"/>
                </a:cubicBezTo>
                <a:cubicBezTo>
                  <a:pt x="2597" y="447"/>
                  <a:pt x="2597" y="447"/>
                  <a:pt x="2594" y="444"/>
                </a:cubicBezTo>
                <a:cubicBezTo>
                  <a:pt x="2588" y="446"/>
                  <a:pt x="2582" y="450"/>
                  <a:pt x="2575" y="451"/>
                </a:cubicBezTo>
                <a:cubicBezTo>
                  <a:pt x="2589" y="419"/>
                  <a:pt x="2632" y="456"/>
                  <a:pt x="2645" y="423"/>
                </a:cubicBezTo>
                <a:cubicBezTo>
                  <a:pt x="2636" y="424"/>
                  <a:pt x="2627" y="427"/>
                  <a:pt x="2618" y="426"/>
                </a:cubicBezTo>
                <a:cubicBezTo>
                  <a:pt x="2634" y="416"/>
                  <a:pt x="2634" y="416"/>
                  <a:pt x="2651" y="409"/>
                </a:cubicBezTo>
                <a:cubicBezTo>
                  <a:pt x="2650" y="408"/>
                  <a:pt x="2650" y="406"/>
                  <a:pt x="2650" y="405"/>
                </a:cubicBezTo>
                <a:cubicBezTo>
                  <a:pt x="2655" y="405"/>
                  <a:pt x="2658" y="405"/>
                  <a:pt x="2671" y="400"/>
                </a:cubicBezTo>
                <a:cubicBezTo>
                  <a:pt x="2671" y="399"/>
                  <a:pt x="2671" y="397"/>
                  <a:pt x="2671" y="396"/>
                </a:cubicBezTo>
                <a:cubicBezTo>
                  <a:pt x="2659" y="395"/>
                  <a:pt x="2659" y="395"/>
                  <a:pt x="2658" y="394"/>
                </a:cubicBezTo>
                <a:cubicBezTo>
                  <a:pt x="2667" y="390"/>
                  <a:pt x="2667" y="390"/>
                  <a:pt x="2671" y="390"/>
                </a:cubicBezTo>
                <a:cubicBezTo>
                  <a:pt x="2670" y="390"/>
                  <a:pt x="2669" y="392"/>
                  <a:pt x="2668" y="392"/>
                </a:cubicBezTo>
                <a:cubicBezTo>
                  <a:pt x="2682" y="392"/>
                  <a:pt x="2692" y="387"/>
                  <a:pt x="2696" y="385"/>
                </a:cubicBezTo>
                <a:cubicBezTo>
                  <a:pt x="2697" y="384"/>
                  <a:pt x="2697" y="382"/>
                  <a:pt x="2697" y="381"/>
                </a:cubicBezTo>
                <a:cubicBezTo>
                  <a:pt x="2697" y="381"/>
                  <a:pt x="2697" y="381"/>
                  <a:pt x="2697" y="381"/>
                </a:cubicBezTo>
                <a:cubicBezTo>
                  <a:pt x="2697" y="381"/>
                  <a:pt x="2697" y="381"/>
                  <a:pt x="2697" y="381"/>
                </a:cubicBezTo>
                <a:lnTo>
                  <a:pt x="2697" y="381"/>
                </a:lnTo>
                <a:cubicBezTo>
                  <a:pt x="2697" y="381"/>
                  <a:pt x="2697" y="381"/>
                  <a:pt x="2697" y="381"/>
                </a:cubicBezTo>
                <a:cubicBezTo>
                  <a:pt x="2697" y="381"/>
                  <a:pt x="2697" y="381"/>
                  <a:pt x="2697" y="381"/>
                </a:cubicBezTo>
                <a:lnTo>
                  <a:pt x="2697" y="381"/>
                </a:lnTo>
                <a:cubicBezTo>
                  <a:pt x="2697" y="381"/>
                  <a:pt x="2697" y="381"/>
                  <a:pt x="2698" y="379"/>
                </a:cubicBezTo>
                <a:cubicBezTo>
                  <a:pt x="2702" y="375"/>
                  <a:pt x="2708" y="373"/>
                  <a:pt x="2711" y="367"/>
                </a:cubicBezTo>
                <a:cubicBezTo>
                  <a:pt x="2711" y="367"/>
                  <a:pt x="2711" y="367"/>
                  <a:pt x="2711" y="366"/>
                </a:cubicBezTo>
                <a:cubicBezTo>
                  <a:pt x="2711" y="366"/>
                  <a:pt x="2711" y="366"/>
                  <a:pt x="2709" y="365"/>
                </a:cubicBezTo>
                <a:cubicBezTo>
                  <a:pt x="2701" y="363"/>
                  <a:pt x="2678" y="370"/>
                  <a:pt x="2661" y="375"/>
                </a:cubicBezTo>
                <a:cubicBezTo>
                  <a:pt x="2660" y="375"/>
                  <a:pt x="2659" y="374"/>
                  <a:pt x="2658" y="373"/>
                </a:cubicBezTo>
                <a:cubicBezTo>
                  <a:pt x="2664" y="364"/>
                  <a:pt x="2676" y="369"/>
                  <a:pt x="2683" y="362"/>
                </a:cubicBezTo>
                <a:cubicBezTo>
                  <a:pt x="2682" y="362"/>
                  <a:pt x="2680" y="361"/>
                  <a:pt x="2679" y="361"/>
                </a:cubicBezTo>
                <a:cubicBezTo>
                  <a:pt x="2681" y="360"/>
                  <a:pt x="2684" y="358"/>
                  <a:pt x="2686" y="357"/>
                </a:cubicBezTo>
                <a:cubicBezTo>
                  <a:pt x="2680" y="357"/>
                  <a:pt x="2674" y="358"/>
                  <a:pt x="2668" y="359"/>
                </a:cubicBezTo>
                <a:cubicBezTo>
                  <a:pt x="2668" y="359"/>
                  <a:pt x="2668" y="359"/>
                  <a:pt x="2668" y="359"/>
                </a:cubicBezTo>
                <a:cubicBezTo>
                  <a:pt x="2668" y="359"/>
                  <a:pt x="2668" y="359"/>
                  <a:pt x="2667" y="359"/>
                </a:cubicBezTo>
                <a:cubicBezTo>
                  <a:pt x="2665" y="359"/>
                  <a:pt x="2662" y="359"/>
                  <a:pt x="2660" y="359"/>
                </a:cubicBezTo>
                <a:cubicBezTo>
                  <a:pt x="2703" y="341"/>
                  <a:pt x="2743" y="338"/>
                  <a:pt x="2744" y="338"/>
                </a:cubicBezTo>
                <a:cubicBezTo>
                  <a:pt x="2734" y="348"/>
                  <a:pt x="2718" y="342"/>
                  <a:pt x="2710" y="355"/>
                </a:cubicBezTo>
                <a:cubicBezTo>
                  <a:pt x="2721" y="358"/>
                  <a:pt x="2721" y="358"/>
                  <a:pt x="2723" y="371"/>
                </a:cubicBezTo>
                <a:cubicBezTo>
                  <a:pt x="2772" y="356"/>
                  <a:pt x="2768" y="344"/>
                  <a:pt x="2765" y="337"/>
                </a:cubicBezTo>
                <a:cubicBezTo>
                  <a:pt x="2769" y="335"/>
                  <a:pt x="2773" y="331"/>
                  <a:pt x="2777" y="329"/>
                </a:cubicBezTo>
                <a:cubicBezTo>
                  <a:pt x="2764" y="325"/>
                  <a:pt x="2754" y="340"/>
                  <a:pt x="2741" y="335"/>
                </a:cubicBezTo>
                <a:cubicBezTo>
                  <a:pt x="2752" y="329"/>
                  <a:pt x="2768" y="333"/>
                  <a:pt x="2776" y="319"/>
                </a:cubicBezTo>
                <a:cubicBezTo>
                  <a:pt x="2771" y="312"/>
                  <a:pt x="2762" y="314"/>
                  <a:pt x="2756" y="308"/>
                </a:cubicBezTo>
                <a:cubicBezTo>
                  <a:pt x="2747" y="310"/>
                  <a:pt x="2740" y="313"/>
                  <a:pt x="2731" y="313"/>
                </a:cubicBezTo>
                <a:cubicBezTo>
                  <a:pt x="2732" y="312"/>
                  <a:pt x="2733" y="311"/>
                  <a:pt x="2734" y="311"/>
                </a:cubicBezTo>
                <a:cubicBezTo>
                  <a:pt x="2723" y="312"/>
                  <a:pt x="2721" y="312"/>
                  <a:pt x="2699" y="320"/>
                </a:cubicBezTo>
                <a:cubicBezTo>
                  <a:pt x="2698" y="321"/>
                  <a:pt x="2698" y="323"/>
                  <a:pt x="2698" y="324"/>
                </a:cubicBezTo>
                <a:cubicBezTo>
                  <a:pt x="2691" y="326"/>
                  <a:pt x="2684" y="327"/>
                  <a:pt x="2678" y="330"/>
                </a:cubicBezTo>
                <a:cubicBezTo>
                  <a:pt x="2681" y="328"/>
                  <a:pt x="2683" y="325"/>
                  <a:pt x="2686" y="323"/>
                </a:cubicBezTo>
                <a:cubicBezTo>
                  <a:pt x="2682" y="324"/>
                  <a:pt x="2677" y="325"/>
                  <a:pt x="2673" y="325"/>
                </a:cubicBezTo>
                <a:cubicBezTo>
                  <a:pt x="2673" y="325"/>
                  <a:pt x="2673" y="325"/>
                  <a:pt x="2673" y="325"/>
                </a:cubicBezTo>
                <a:cubicBezTo>
                  <a:pt x="2673" y="325"/>
                  <a:pt x="2673" y="325"/>
                  <a:pt x="2672" y="325"/>
                </a:cubicBezTo>
                <a:cubicBezTo>
                  <a:pt x="2668" y="325"/>
                  <a:pt x="2651" y="332"/>
                  <a:pt x="2646" y="336"/>
                </a:cubicBezTo>
                <a:cubicBezTo>
                  <a:pt x="2648" y="336"/>
                  <a:pt x="2651" y="336"/>
                  <a:pt x="2653" y="336"/>
                </a:cubicBezTo>
                <a:cubicBezTo>
                  <a:pt x="2648" y="338"/>
                  <a:pt x="2607" y="348"/>
                  <a:pt x="2601" y="349"/>
                </a:cubicBezTo>
                <a:cubicBezTo>
                  <a:pt x="2612" y="342"/>
                  <a:pt x="2612" y="342"/>
                  <a:pt x="2614" y="339"/>
                </a:cubicBezTo>
                <a:cubicBezTo>
                  <a:pt x="2611" y="339"/>
                  <a:pt x="2608" y="339"/>
                  <a:pt x="2606" y="338"/>
                </a:cubicBezTo>
                <a:cubicBezTo>
                  <a:pt x="2610" y="326"/>
                  <a:pt x="2610" y="326"/>
                  <a:pt x="2618" y="320"/>
                </a:cubicBezTo>
                <a:cubicBezTo>
                  <a:pt x="2617" y="319"/>
                  <a:pt x="2617" y="317"/>
                  <a:pt x="2617" y="316"/>
                </a:cubicBezTo>
                <a:cubicBezTo>
                  <a:pt x="2593" y="324"/>
                  <a:pt x="2589" y="328"/>
                  <a:pt x="2586" y="331"/>
                </a:cubicBezTo>
                <a:cubicBezTo>
                  <a:pt x="2586" y="331"/>
                  <a:pt x="2586" y="331"/>
                  <a:pt x="2586" y="331"/>
                </a:cubicBezTo>
                <a:cubicBezTo>
                  <a:pt x="2582" y="333"/>
                  <a:pt x="2578" y="335"/>
                  <a:pt x="2575" y="337"/>
                </a:cubicBezTo>
                <a:cubicBezTo>
                  <a:pt x="2574" y="338"/>
                  <a:pt x="2574" y="339"/>
                  <a:pt x="2574" y="340"/>
                </a:cubicBezTo>
                <a:cubicBezTo>
                  <a:pt x="2576" y="340"/>
                  <a:pt x="2579" y="340"/>
                  <a:pt x="2582" y="340"/>
                </a:cubicBezTo>
                <a:cubicBezTo>
                  <a:pt x="2580" y="341"/>
                  <a:pt x="2577" y="343"/>
                  <a:pt x="2576" y="344"/>
                </a:cubicBezTo>
                <a:cubicBezTo>
                  <a:pt x="2577" y="344"/>
                  <a:pt x="2578" y="344"/>
                  <a:pt x="2579" y="344"/>
                </a:cubicBezTo>
                <a:cubicBezTo>
                  <a:pt x="2559" y="352"/>
                  <a:pt x="2551" y="354"/>
                  <a:pt x="2543" y="374"/>
                </a:cubicBezTo>
                <a:cubicBezTo>
                  <a:pt x="2544" y="375"/>
                  <a:pt x="2545" y="377"/>
                  <a:pt x="2545" y="378"/>
                </a:cubicBezTo>
                <a:cubicBezTo>
                  <a:pt x="2541" y="381"/>
                  <a:pt x="2537" y="383"/>
                  <a:pt x="2534" y="387"/>
                </a:cubicBezTo>
                <a:cubicBezTo>
                  <a:pt x="2539" y="386"/>
                  <a:pt x="2543" y="382"/>
                  <a:pt x="2549" y="382"/>
                </a:cubicBezTo>
                <a:cubicBezTo>
                  <a:pt x="2547" y="384"/>
                  <a:pt x="2544" y="386"/>
                  <a:pt x="2543" y="388"/>
                </a:cubicBezTo>
                <a:cubicBezTo>
                  <a:pt x="2544" y="389"/>
                  <a:pt x="2545" y="390"/>
                  <a:pt x="2545" y="391"/>
                </a:cubicBezTo>
                <a:cubicBezTo>
                  <a:pt x="2541" y="398"/>
                  <a:pt x="2532" y="402"/>
                  <a:pt x="2528" y="410"/>
                </a:cubicBezTo>
                <a:cubicBezTo>
                  <a:pt x="2544" y="417"/>
                  <a:pt x="2552" y="397"/>
                  <a:pt x="2566" y="398"/>
                </a:cubicBezTo>
                <a:cubicBezTo>
                  <a:pt x="2566" y="399"/>
                  <a:pt x="2567" y="400"/>
                  <a:pt x="2567" y="401"/>
                </a:cubicBezTo>
                <a:cubicBezTo>
                  <a:pt x="2547" y="413"/>
                  <a:pt x="2509" y="436"/>
                  <a:pt x="2472" y="461"/>
                </a:cubicBezTo>
                <a:cubicBezTo>
                  <a:pt x="2473" y="461"/>
                  <a:pt x="2474" y="463"/>
                  <a:pt x="2474" y="463"/>
                </a:cubicBezTo>
                <a:cubicBezTo>
                  <a:pt x="2469" y="466"/>
                  <a:pt x="2469" y="466"/>
                  <a:pt x="2463" y="469"/>
                </a:cubicBezTo>
                <a:cubicBezTo>
                  <a:pt x="2462" y="468"/>
                  <a:pt x="2461" y="467"/>
                  <a:pt x="2460" y="467"/>
                </a:cubicBezTo>
                <a:cubicBezTo>
                  <a:pt x="2455" y="468"/>
                  <a:pt x="2445" y="471"/>
                  <a:pt x="2439" y="477"/>
                </a:cubicBezTo>
                <a:cubicBezTo>
                  <a:pt x="2448" y="476"/>
                  <a:pt x="2448" y="476"/>
                  <a:pt x="2452" y="476"/>
                </a:cubicBezTo>
                <a:cubicBezTo>
                  <a:pt x="2452" y="477"/>
                  <a:pt x="2453" y="479"/>
                  <a:pt x="2453" y="480"/>
                </a:cubicBezTo>
                <a:cubicBezTo>
                  <a:pt x="2455" y="479"/>
                  <a:pt x="2459" y="479"/>
                  <a:pt x="2461" y="479"/>
                </a:cubicBezTo>
                <a:cubicBezTo>
                  <a:pt x="2453" y="483"/>
                  <a:pt x="2443" y="483"/>
                  <a:pt x="2437" y="490"/>
                </a:cubicBezTo>
                <a:cubicBezTo>
                  <a:pt x="2438" y="490"/>
                  <a:pt x="2439" y="491"/>
                  <a:pt x="2440" y="492"/>
                </a:cubicBezTo>
                <a:cubicBezTo>
                  <a:pt x="2432" y="498"/>
                  <a:pt x="2373" y="529"/>
                  <a:pt x="2372" y="529"/>
                </a:cubicBezTo>
                <a:cubicBezTo>
                  <a:pt x="2372" y="529"/>
                  <a:pt x="2331" y="537"/>
                  <a:pt x="2313" y="537"/>
                </a:cubicBezTo>
                <a:cubicBezTo>
                  <a:pt x="2293" y="538"/>
                  <a:pt x="2281" y="559"/>
                  <a:pt x="2262" y="563"/>
                </a:cubicBezTo>
                <a:cubicBezTo>
                  <a:pt x="2263" y="562"/>
                  <a:pt x="2264" y="561"/>
                  <a:pt x="2265" y="560"/>
                </a:cubicBezTo>
                <a:cubicBezTo>
                  <a:pt x="2265" y="559"/>
                  <a:pt x="2265" y="558"/>
                  <a:pt x="2265" y="557"/>
                </a:cubicBezTo>
                <a:cubicBezTo>
                  <a:pt x="2257" y="558"/>
                  <a:pt x="2257" y="558"/>
                  <a:pt x="2254" y="556"/>
                </a:cubicBezTo>
                <a:cubicBezTo>
                  <a:pt x="2254" y="555"/>
                  <a:pt x="2254" y="554"/>
                  <a:pt x="2254" y="552"/>
                </a:cubicBezTo>
                <a:cubicBezTo>
                  <a:pt x="2252" y="553"/>
                  <a:pt x="2249" y="552"/>
                  <a:pt x="2247" y="550"/>
                </a:cubicBezTo>
                <a:cubicBezTo>
                  <a:pt x="2245" y="551"/>
                  <a:pt x="2241" y="551"/>
                  <a:pt x="2239" y="550"/>
                </a:cubicBezTo>
                <a:cubicBezTo>
                  <a:pt x="2250" y="540"/>
                  <a:pt x="2250" y="540"/>
                  <a:pt x="2250" y="536"/>
                </a:cubicBezTo>
                <a:cubicBezTo>
                  <a:pt x="2250" y="536"/>
                  <a:pt x="2249" y="535"/>
                  <a:pt x="2248" y="534"/>
                </a:cubicBezTo>
                <a:cubicBezTo>
                  <a:pt x="2211" y="541"/>
                  <a:pt x="2192" y="545"/>
                  <a:pt x="2187" y="565"/>
                </a:cubicBezTo>
                <a:cubicBezTo>
                  <a:pt x="2192" y="570"/>
                  <a:pt x="2200" y="568"/>
                  <a:pt x="2206" y="569"/>
                </a:cubicBezTo>
                <a:cubicBezTo>
                  <a:pt x="2202" y="576"/>
                  <a:pt x="2202" y="576"/>
                  <a:pt x="2201" y="579"/>
                </a:cubicBezTo>
                <a:cubicBezTo>
                  <a:pt x="2206" y="577"/>
                  <a:pt x="2211" y="575"/>
                  <a:pt x="2216" y="574"/>
                </a:cubicBezTo>
                <a:cubicBezTo>
                  <a:pt x="2216" y="574"/>
                  <a:pt x="2216" y="574"/>
                  <a:pt x="2216" y="574"/>
                </a:cubicBezTo>
                <a:cubicBezTo>
                  <a:pt x="2216" y="574"/>
                  <a:pt x="2216" y="574"/>
                  <a:pt x="2215" y="576"/>
                </a:cubicBezTo>
                <a:cubicBezTo>
                  <a:pt x="2214" y="580"/>
                  <a:pt x="2211" y="582"/>
                  <a:pt x="2210" y="586"/>
                </a:cubicBezTo>
                <a:cubicBezTo>
                  <a:pt x="2211" y="586"/>
                  <a:pt x="2213" y="586"/>
                  <a:pt x="2214" y="587"/>
                </a:cubicBezTo>
                <a:cubicBezTo>
                  <a:pt x="2214" y="587"/>
                  <a:pt x="2214" y="587"/>
                  <a:pt x="2213" y="588"/>
                </a:cubicBezTo>
                <a:cubicBezTo>
                  <a:pt x="2202" y="594"/>
                  <a:pt x="2174" y="617"/>
                  <a:pt x="2174" y="618"/>
                </a:cubicBezTo>
                <a:cubicBezTo>
                  <a:pt x="2174" y="618"/>
                  <a:pt x="2174" y="618"/>
                  <a:pt x="2174" y="618"/>
                </a:cubicBezTo>
                <a:cubicBezTo>
                  <a:pt x="2174" y="618"/>
                  <a:pt x="2174" y="618"/>
                  <a:pt x="2173" y="620"/>
                </a:cubicBezTo>
                <a:cubicBezTo>
                  <a:pt x="2152" y="638"/>
                  <a:pt x="2152" y="638"/>
                  <a:pt x="2151" y="638"/>
                </a:cubicBezTo>
                <a:lnTo>
                  <a:pt x="2151" y="638"/>
                </a:lnTo>
                <a:lnTo>
                  <a:pt x="2151" y="638"/>
                </a:lnTo>
                <a:lnTo>
                  <a:pt x="2151" y="638"/>
                </a:lnTo>
                <a:lnTo>
                  <a:pt x="2151" y="638"/>
                </a:lnTo>
                <a:lnTo>
                  <a:pt x="2151" y="638"/>
                </a:lnTo>
                <a:lnTo>
                  <a:pt x="2151" y="638"/>
                </a:lnTo>
                <a:cubicBezTo>
                  <a:pt x="2151" y="638"/>
                  <a:pt x="2151" y="638"/>
                  <a:pt x="2149" y="637"/>
                </a:cubicBezTo>
                <a:cubicBezTo>
                  <a:pt x="2146" y="639"/>
                  <a:pt x="2143" y="640"/>
                  <a:pt x="2130" y="650"/>
                </a:cubicBezTo>
                <a:cubicBezTo>
                  <a:pt x="2130" y="651"/>
                  <a:pt x="2130" y="652"/>
                  <a:pt x="2130" y="653"/>
                </a:cubicBezTo>
                <a:cubicBezTo>
                  <a:pt x="2132" y="654"/>
                  <a:pt x="2133" y="654"/>
                  <a:pt x="2134" y="654"/>
                </a:cubicBezTo>
                <a:cubicBezTo>
                  <a:pt x="2118" y="665"/>
                  <a:pt x="2118" y="665"/>
                  <a:pt x="2117" y="666"/>
                </a:cubicBezTo>
                <a:cubicBezTo>
                  <a:pt x="2118" y="666"/>
                  <a:pt x="2119" y="666"/>
                  <a:pt x="2120" y="666"/>
                </a:cubicBezTo>
                <a:cubicBezTo>
                  <a:pt x="2117" y="671"/>
                  <a:pt x="2117" y="671"/>
                  <a:pt x="2121" y="680"/>
                </a:cubicBezTo>
                <a:cubicBezTo>
                  <a:pt x="2089" y="711"/>
                  <a:pt x="2084" y="715"/>
                  <a:pt x="2090" y="739"/>
                </a:cubicBezTo>
                <a:cubicBezTo>
                  <a:pt x="2097" y="737"/>
                  <a:pt x="2098" y="736"/>
                  <a:pt x="2105" y="730"/>
                </a:cubicBezTo>
                <a:cubicBezTo>
                  <a:pt x="2105" y="729"/>
                  <a:pt x="2141" y="691"/>
                  <a:pt x="2141" y="690"/>
                </a:cubicBezTo>
                <a:cubicBezTo>
                  <a:pt x="2141" y="690"/>
                  <a:pt x="2171" y="655"/>
                  <a:pt x="2181" y="656"/>
                </a:cubicBezTo>
                <a:cubicBezTo>
                  <a:pt x="2181" y="657"/>
                  <a:pt x="2182" y="658"/>
                  <a:pt x="2182" y="659"/>
                </a:cubicBezTo>
                <a:cubicBezTo>
                  <a:pt x="2181" y="661"/>
                  <a:pt x="2180" y="663"/>
                  <a:pt x="2180" y="666"/>
                </a:cubicBezTo>
                <a:cubicBezTo>
                  <a:pt x="2182" y="665"/>
                  <a:pt x="2185" y="664"/>
                  <a:pt x="2188" y="664"/>
                </a:cubicBezTo>
                <a:cubicBezTo>
                  <a:pt x="2180" y="673"/>
                  <a:pt x="2167" y="676"/>
                  <a:pt x="2163" y="688"/>
                </a:cubicBezTo>
                <a:cubicBezTo>
                  <a:pt x="2164" y="689"/>
                  <a:pt x="2164" y="690"/>
                  <a:pt x="2165" y="691"/>
                </a:cubicBezTo>
                <a:cubicBezTo>
                  <a:pt x="2155" y="697"/>
                  <a:pt x="2155" y="697"/>
                  <a:pt x="2154" y="701"/>
                </a:cubicBezTo>
                <a:cubicBezTo>
                  <a:pt x="2156" y="706"/>
                  <a:pt x="2152" y="711"/>
                  <a:pt x="2154" y="715"/>
                </a:cubicBezTo>
                <a:cubicBezTo>
                  <a:pt x="2156" y="715"/>
                  <a:pt x="2158" y="716"/>
                  <a:pt x="2160" y="717"/>
                </a:cubicBezTo>
                <a:cubicBezTo>
                  <a:pt x="2182" y="703"/>
                  <a:pt x="2182" y="703"/>
                  <a:pt x="2186" y="703"/>
                </a:cubicBezTo>
                <a:cubicBezTo>
                  <a:pt x="2184" y="705"/>
                  <a:pt x="2183" y="708"/>
                  <a:pt x="2181" y="710"/>
                </a:cubicBezTo>
                <a:cubicBezTo>
                  <a:pt x="2212" y="694"/>
                  <a:pt x="2266" y="636"/>
                  <a:pt x="2267" y="635"/>
                </a:cubicBezTo>
                <a:close/>
                <a:moveTo>
                  <a:pt x="2116" y="586"/>
                </a:moveTo>
                <a:lnTo>
                  <a:pt x="2116" y="586"/>
                </a:lnTo>
                <a:cubicBezTo>
                  <a:pt x="2116" y="586"/>
                  <a:pt x="2116" y="586"/>
                  <a:pt x="2116" y="586"/>
                </a:cubicBezTo>
                <a:cubicBezTo>
                  <a:pt x="2117" y="588"/>
                  <a:pt x="2119" y="588"/>
                  <a:pt x="2124" y="586"/>
                </a:cubicBezTo>
                <a:cubicBezTo>
                  <a:pt x="2133" y="582"/>
                  <a:pt x="2138" y="576"/>
                  <a:pt x="2138" y="572"/>
                </a:cubicBezTo>
                <a:lnTo>
                  <a:pt x="2138" y="572"/>
                </a:lnTo>
                <a:cubicBezTo>
                  <a:pt x="2138" y="572"/>
                  <a:pt x="2138" y="572"/>
                  <a:pt x="2138" y="572"/>
                </a:cubicBezTo>
                <a:cubicBezTo>
                  <a:pt x="2137" y="570"/>
                  <a:pt x="2117" y="581"/>
                  <a:pt x="2116" y="586"/>
                </a:cubicBezTo>
                <a:close/>
                <a:moveTo>
                  <a:pt x="2497" y="426"/>
                </a:moveTo>
                <a:lnTo>
                  <a:pt x="2497" y="426"/>
                </a:lnTo>
                <a:cubicBezTo>
                  <a:pt x="2497" y="426"/>
                  <a:pt x="2495" y="426"/>
                  <a:pt x="2492" y="427"/>
                </a:cubicBezTo>
                <a:cubicBezTo>
                  <a:pt x="2489" y="428"/>
                  <a:pt x="2482" y="429"/>
                  <a:pt x="2481" y="428"/>
                </a:cubicBezTo>
                <a:cubicBezTo>
                  <a:pt x="2477" y="423"/>
                  <a:pt x="2466" y="431"/>
                  <a:pt x="2465" y="433"/>
                </a:cubicBezTo>
                <a:cubicBezTo>
                  <a:pt x="2466" y="434"/>
                  <a:pt x="2481" y="432"/>
                  <a:pt x="2487" y="431"/>
                </a:cubicBezTo>
                <a:cubicBezTo>
                  <a:pt x="2489" y="430"/>
                  <a:pt x="2496" y="428"/>
                  <a:pt x="2497" y="426"/>
                </a:cubicBezTo>
                <a:close/>
                <a:moveTo>
                  <a:pt x="2149" y="502"/>
                </a:moveTo>
                <a:lnTo>
                  <a:pt x="2149" y="502"/>
                </a:lnTo>
                <a:cubicBezTo>
                  <a:pt x="2135" y="508"/>
                  <a:pt x="2129" y="510"/>
                  <a:pt x="2129" y="514"/>
                </a:cubicBezTo>
                <a:cubicBezTo>
                  <a:pt x="2130" y="514"/>
                  <a:pt x="2131" y="515"/>
                  <a:pt x="2150" y="510"/>
                </a:cubicBezTo>
                <a:cubicBezTo>
                  <a:pt x="2158" y="507"/>
                  <a:pt x="2158" y="507"/>
                  <a:pt x="2160" y="508"/>
                </a:cubicBezTo>
                <a:cubicBezTo>
                  <a:pt x="2160" y="509"/>
                  <a:pt x="2160" y="510"/>
                  <a:pt x="2160" y="511"/>
                </a:cubicBezTo>
                <a:lnTo>
                  <a:pt x="2161" y="512"/>
                </a:lnTo>
                <a:cubicBezTo>
                  <a:pt x="2162" y="511"/>
                  <a:pt x="2163" y="511"/>
                  <a:pt x="2169" y="508"/>
                </a:cubicBezTo>
                <a:cubicBezTo>
                  <a:pt x="2180" y="503"/>
                  <a:pt x="2181" y="503"/>
                  <a:pt x="2183" y="504"/>
                </a:cubicBezTo>
                <a:cubicBezTo>
                  <a:pt x="2183" y="505"/>
                  <a:pt x="2183" y="505"/>
                  <a:pt x="2182" y="508"/>
                </a:cubicBezTo>
                <a:cubicBezTo>
                  <a:pt x="2184" y="508"/>
                  <a:pt x="2186" y="506"/>
                  <a:pt x="2188" y="507"/>
                </a:cubicBezTo>
                <a:cubicBezTo>
                  <a:pt x="2187" y="508"/>
                  <a:pt x="2187" y="508"/>
                  <a:pt x="2183" y="510"/>
                </a:cubicBezTo>
                <a:cubicBezTo>
                  <a:pt x="2180" y="511"/>
                  <a:pt x="2176" y="512"/>
                  <a:pt x="2174" y="514"/>
                </a:cubicBezTo>
                <a:cubicBezTo>
                  <a:pt x="2171" y="516"/>
                  <a:pt x="2171" y="520"/>
                  <a:pt x="2167" y="522"/>
                </a:cubicBezTo>
                <a:cubicBezTo>
                  <a:pt x="2164" y="524"/>
                  <a:pt x="2160" y="524"/>
                  <a:pt x="2157" y="527"/>
                </a:cubicBezTo>
                <a:lnTo>
                  <a:pt x="2157" y="527"/>
                </a:lnTo>
                <a:cubicBezTo>
                  <a:pt x="2157" y="527"/>
                  <a:pt x="2157" y="527"/>
                  <a:pt x="2157" y="527"/>
                </a:cubicBezTo>
                <a:cubicBezTo>
                  <a:pt x="2157" y="527"/>
                  <a:pt x="2152" y="534"/>
                  <a:pt x="2139" y="545"/>
                </a:cubicBezTo>
                <a:cubicBezTo>
                  <a:pt x="2139" y="545"/>
                  <a:pt x="2139" y="545"/>
                  <a:pt x="2139" y="545"/>
                </a:cubicBezTo>
                <a:cubicBezTo>
                  <a:pt x="2145" y="545"/>
                  <a:pt x="2151" y="546"/>
                  <a:pt x="2156" y="544"/>
                </a:cubicBezTo>
                <a:cubicBezTo>
                  <a:pt x="2161" y="542"/>
                  <a:pt x="2168" y="536"/>
                  <a:pt x="2168" y="535"/>
                </a:cubicBezTo>
                <a:cubicBezTo>
                  <a:pt x="2168" y="535"/>
                  <a:pt x="2168" y="535"/>
                  <a:pt x="2168" y="535"/>
                </a:cubicBezTo>
                <a:cubicBezTo>
                  <a:pt x="2168" y="531"/>
                  <a:pt x="2173" y="531"/>
                  <a:pt x="2173" y="527"/>
                </a:cubicBezTo>
                <a:cubicBezTo>
                  <a:pt x="2173" y="524"/>
                  <a:pt x="2169" y="526"/>
                  <a:pt x="2167" y="526"/>
                </a:cubicBezTo>
                <a:cubicBezTo>
                  <a:pt x="2168" y="524"/>
                  <a:pt x="2170" y="523"/>
                  <a:pt x="2175" y="521"/>
                </a:cubicBezTo>
                <a:cubicBezTo>
                  <a:pt x="2182" y="519"/>
                  <a:pt x="2191" y="517"/>
                  <a:pt x="2210" y="505"/>
                </a:cubicBezTo>
                <a:cubicBezTo>
                  <a:pt x="2212" y="504"/>
                  <a:pt x="2212" y="501"/>
                  <a:pt x="2214" y="499"/>
                </a:cubicBezTo>
                <a:cubicBezTo>
                  <a:pt x="2217" y="496"/>
                  <a:pt x="2221" y="494"/>
                  <a:pt x="2224" y="492"/>
                </a:cubicBezTo>
                <a:cubicBezTo>
                  <a:pt x="2230" y="488"/>
                  <a:pt x="2235" y="485"/>
                  <a:pt x="2240" y="480"/>
                </a:cubicBezTo>
                <a:cubicBezTo>
                  <a:pt x="2240" y="480"/>
                  <a:pt x="2240" y="480"/>
                  <a:pt x="2240" y="480"/>
                </a:cubicBezTo>
                <a:cubicBezTo>
                  <a:pt x="2240" y="480"/>
                  <a:pt x="2240" y="480"/>
                  <a:pt x="2241" y="480"/>
                </a:cubicBezTo>
                <a:cubicBezTo>
                  <a:pt x="2247" y="474"/>
                  <a:pt x="2254" y="471"/>
                  <a:pt x="2260" y="465"/>
                </a:cubicBezTo>
                <a:lnTo>
                  <a:pt x="2260" y="465"/>
                </a:lnTo>
                <a:cubicBezTo>
                  <a:pt x="2257" y="465"/>
                  <a:pt x="2254" y="466"/>
                  <a:pt x="2251" y="467"/>
                </a:cubicBezTo>
                <a:cubicBezTo>
                  <a:pt x="2251" y="467"/>
                  <a:pt x="2250" y="467"/>
                  <a:pt x="2250" y="466"/>
                </a:cubicBezTo>
                <a:cubicBezTo>
                  <a:pt x="2263" y="458"/>
                  <a:pt x="2279" y="456"/>
                  <a:pt x="2289" y="444"/>
                </a:cubicBezTo>
                <a:cubicBezTo>
                  <a:pt x="2287" y="443"/>
                  <a:pt x="2217" y="467"/>
                  <a:pt x="2201" y="475"/>
                </a:cubicBezTo>
                <a:cubicBezTo>
                  <a:pt x="2190" y="480"/>
                  <a:pt x="2189" y="480"/>
                  <a:pt x="2188" y="480"/>
                </a:cubicBezTo>
                <a:cubicBezTo>
                  <a:pt x="2188" y="480"/>
                  <a:pt x="2188" y="480"/>
                  <a:pt x="2187" y="480"/>
                </a:cubicBezTo>
                <a:cubicBezTo>
                  <a:pt x="2177" y="478"/>
                  <a:pt x="2177" y="478"/>
                  <a:pt x="2166" y="481"/>
                </a:cubicBezTo>
                <a:cubicBezTo>
                  <a:pt x="2166" y="482"/>
                  <a:pt x="2162" y="483"/>
                  <a:pt x="2161" y="484"/>
                </a:cubicBezTo>
                <a:cubicBezTo>
                  <a:pt x="2160" y="486"/>
                  <a:pt x="2162" y="487"/>
                  <a:pt x="2161" y="489"/>
                </a:cubicBezTo>
                <a:cubicBezTo>
                  <a:pt x="2161" y="489"/>
                  <a:pt x="2161" y="490"/>
                  <a:pt x="2162" y="490"/>
                </a:cubicBezTo>
                <a:cubicBezTo>
                  <a:pt x="2164" y="490"/>
                  <a:pt x="2166" y="489"/>
                  <a:pt x="2168" y="489"/>
                </a:cubicBezTo>
                <a:cubicBezTo>
                  <a:pt x="2169" y="490"/>
                  <a:pt x="2169" y="490"/>
                  <a:pt x="2169" y="490"/>
                </a:cubicBezTo>
                <a:cubicBezTo>
                  <a:pt x="2166" y="495"/>
                  <a:pt x="2163" y="496"/>
                  <a:pt x="2149" y="502"/>
                </a:cubicBezTo>
                <a:close/>
                <a:moveTo>
                  <a:pt x="2401" y="497"/>
                </a:moveTo>
                <a:lnTo>
                  <a:pt x="2401" y="497"/>
                </a:lnTo>
                <a:cubicBezTo>
                  <a:pt x="2401" y="498"/>
                  <a:pt x="2402" y="498"/>
                  <a:pt x="2402" y="498"/>
                </a:cubicBezTo>
                <a:cubicBezTo>
                  <a:pt x="2403" y="499"/>
                  <a:pt x="2403" y="499"/>
                  <a:pt x="2404" y="499"/>
                </a:cubicBezTo>
                <a:cubicBezTo>
                  <a:pt x="2405" y="500"/>
                  <a:pt x="2406" y="500"/>
                  <a:pt x="2407" y="501"/>
                </a:cubicBezTo>
                <a:cubicBezTo>
                  <a:pt x="2407" y="501"/>
                  <a:pt x="2407" y="501"/>
                  <a:pt x="2407" y="501"/>
                </a:cubicBezTo>
                <a:cubicBezTo>
                  <a:pt x="2408" y="501"/>
                  <a:pt x="2409" y="501"/>
                  <a:pt x="2412" y="501"/>
                </a:cubicBezTo>
                <a:cubicBezTo>
                  <a:pt x="2415" y="500"/>
                  <a:pt x="2417" y="499"/>
                  <a:pt x="2418" y="497"/>
                </a:cubicBezTo>
                <a:cubicBezTo>
                  <a:pt x="2418" y="497"/>
                  <a:pt x="2418" y="497"/>
                  <a:pt x="2420" y="493"/>
                </a:cubicBezTo>
                <a:cubicBezTo>
                  <a:pt x="2420" y="492"/>
                  <a:pt x="2421" y="491"/>
                  <a:pt x="2422" y="490"/>
                </a:cubicBezTo>
                <a:cubicBezTo>
                  <a:pt x="2422" y="490"/>
                  <a:pt x="2422" y="489"/>
                  <a:pt x="2422" y="489"/>
                </a:cubicBezTo>
                <a:cubicBezTo>
                  <a:pt x="2420" y="486"/>
                  <a:pt x="2402" y="494"/>
                  <a:pt x="2401" y="497"/>
                </a:cubicBezTo>
                <a:close/>
                <a:moveTo>
                  <a:pt x="2615" y="331"/>
                </a:moveTo>
                <a:lnTo>
                  <a:pt x="2615" y="331"/>
                </a:lnTo>
                <a:cubicBezTo>
                  <a:pt x="2612" y="335"/>
                  <a:pt x="2621" y="334"/>
                  <a:pt x="2623" y="338"/>
                </a:cubicBezTo>
                <a:cubicBezTo>
                  <a:pt x="2623" y="339"/>
                  <a:pt x="2623" y="339"/>
                  <a:pt x="2623" y="341"/>
                </a:cubicBezTo>
                <a:cubicBezTo>
                  <a:pt x="2624" y="342"/>
                  <a:pt x="2624" y="342"/>
                  <a:pt x="2626" y="342"/>
                </a:cubicBezTo>
                <a:cubicBezTo>
                  <a:pt x="2627" y="342"/>
                  <a:pt x="2627" y="341"/>
                  <a:pt x="2628" y="341"/>
                </a:cubicBezTo>
                <a:cubicBezTo>
                  <a:pt x="2636" y="339"/>
                  <a:pt x="2642" y="332"/>
                  <a:pt x="2649" y="328"/>
                </a:cubicBezTo>
                <a:cubicBezTo>
                  <a:pt x="2667" y="319"/>
                  <a:pt x="2688" y="319"/>
                  <a:pt x="2706" y="312"/>
                </a:cubicBezTo>
                <a:cubicBezTo>
                  <a:pt x="2709" y="311"/>
                  <a:pt x="2711" y="310"/>
                  <a:pt x="2713" y="309"/>
                </a:cubicBezTo>
                <a:cubicBezTo>
                  <a:pt x="2728" y="302"/>
                  <a:pt x="2771" y="299"/>
                  <a:pt x="2777" y="302"/>
                </a:cubicBezTo>
                <a:cubicBezTo>
                  <a:pt x="2781" y="304"/>
                  <a:pt x="2785" y="301"/>
                  <a:pt x="2791" y="294"/>
                </a:cubicBezTo>
                <a:cubicBezTo>
                  <a:pt x="2791" y="294"/>
                  <a:pt x="2791" y="293"/>
                  <a:pt x="2791" y="293"/>
                </a:cubicBezTo>
                <a:cubicBezTo>
                  <a:pt x="2772" y="282"/>
                  <a:pt x="2772" y="282"/>
                  <a:pt x="2688" y="295"/>
                </a:cubicBezTo>
                <a:cubicBezTo>
                  <a:pt x="2688" y="295"/>
                  <a:pt x="2650" y="304"/>
                  <a:pt x="2647" y="306"/>
                </a:cubicBezTo>
                <a:cubicBezTo>
                  <a:pt x="2645" y="306"/>
                  <a:pt x="2631" y="317"/>
                  <a:pt x="2631" y="318"/>
                </a:cubicBezTo>
                <a:cubicBezTo>
                  <a:pt x="2631" y="319"/>
                  <a:pt x="2631" y="319"/>
                  <a:pt x="2635" y="320"/>
                </a:cubicBezTo>
                <a:cubicBezTo>
                  <a:pt x="2629" y="325"/>
                  <a:pt x="2620" y="324"/>
                  <a:pt x="2615" y="331"/>
                </a:cubicBezTo>
                <a:close/>
                <a:moveTo>
                  <a:pt x="2986" y="122"/>
                </a:moveTo>
                <a:lnTo>
                  <a:pt x="2986" y="122"/>
                </a:lnTo>
                <a:cubicBezTo>
                  <a:pt x="2985" y="127"/>
                  <a:pt x="2981" y="129"/>
                  <a:pt x="2979" y="133"/>
                </a:cubicBezTo>
                <a:cubicBezTo>
                  <a:pt x="2979" y="133"/>
                  <a:pt x="2979" y="134"/>
                  <a:pt x="2980" y="134"/>
                </a:cubicBezTo>
                <a:cubicBezTo>
                  <a:pt x="2980" y="134"/>
                  <a:pt x="3047" y="122"/>
                  <a:pt x="3052" y="119"/>
                </a:cubicBezTo>
                <a:cubicBezTo>
                  <a:pt x="3051" y="117"/>
                  <a:pt x="3048" y="117"/>
                  <a:pt x="3047" y="116"/>
                </a:cubicBezTo>
                <a:cubicBezTo>
                  <a:pt x="3064" y="110"/>
                  <a:pt x="3083" y="110"/>
                  <a:pt x="3101" y="105"/>
                </a:cubicBezTo>
                <a:cubicBezTo>
                  <a:pt x="3102" y="105"/>
                  <a:pt x="3102" y="105"/>
                  <a:pt x="3102" y="105"/>
                </a:cubicBezTo>
                <a:cubicBezTo>
                  <a:pt x="3102" y="105"/>
                  <a:pt x="3102" y="104"/>
                  <a:pt x="3102" y="104"/>
                </a:cubicBezTo>
                <a:cubicBezTo>
                  <a:pt x="3102" y="104"/>
                  <a:pt x="3102" y="103"/>
                  <a:pt x="3102" y="103"/>
                </a:cubicBezTo>
                <a:cubicBezTo>
                  <a:pt x="3110" y="99"/>
                  <a:pt x="3120" y="98"/>
                  <a:pt x="3129" y="94"/>
                </a:cubicBezTo>
                <a:cubicBezTo>
                  <a:pt x="3125" y="94"/>
                  <a:pt x="3110" y="95"/>
                  <a:pt x="3101" y="97"/>
                </a:cubicBezTo>
                <a:cubicBezTo>
                  <a:pt x="3089" y="99"/>
                  <a:pt x="3078" y="96"/>
                  <a:pt x="3066" y="96"/>
                </a:cubicBezTo>
                <a:cubicBezTo>
                  <a:pt x="3066" y="96"/>
                  <a:pt x="3066" y="95"/>
                  <a:pt x="3066" y="95"/>
                </a:cubicBezTo>
                <a:cubicBezTo>
                  <a:pt x="3057" y="95"/>
                  <a:pt x="3049" y="93"/>
                  <a:pt x="3040" y="95"/>
                </a:cubicBezTo>
                <a:cubicBezTo>
                  <a:pt x="3026" y="97"/>
                  <a:pt x="3013" y="101"/>
                  <a:pt x="2999" y="104"/>
                </a:cubicBezTo>
                <a:cubicBezTo>
                  <a:pt x="2988" y="106"/>
                  <a:pt x="2977" y="108"/>
                  <a:pt x="2965" y="110"/>
                </a:cubicBezTo>
                <a:cubicBezTo>
                  <a:pt x="2965" y="110"/>
                  <a:pt x="2964" y="110"/>
                  <a:pt x="2963" y="111"/>
                </a:cubicBezTo>
                <a:cubicBezTo>
                  <a:pt x="2964" y="111"/>
                  <a:pt x="2964" y="111"/>
                  <a:pt x="2964" y="111"/>
                </a:cubicBezTo>
                <a:cubicBezTo>
                  <a:pt x="2963" y="112"/>
                  <a:pt x="2962" y="112"/>
                  <a:pt x="2961" y="113"/>
                </a:cubicBezTo>
                <a:cubicBezTo>
                  <a:pt x="2961" y="114"/>
                  <a:pt x="2962" y="114"/>
                  <a:pt x="2962" y="114"/>
                </a:cubicBezTo>
                <a:cubicBezTo>
                  <a:pt x="2961" y="114"/>
                  <a:pt x="2961" y="115"/>
                  <a:pt x="2957" y="115"/>
                </a:cubicBezTo>
                <a:cubicBezTo>
                  <a:pt x="2951" y="117"/>
                  <a:pt x="2951" y="118"/>
                  <a:pt x="2950" y="119"/>
                </a:cubicBezTo>
                <a:cubicBezTo>
                  <a:pt x="2961" y="119"/>
                  <a:pt x="2971" y="116"/>
                  <a:pt x="2982" y="117"/>
                </a:cubicBezTo>
                <a:cubicBezTo>
                  <a:pt x="2978" y="118"/>
                  <a:pt x="2974" y="118"/>
                  <a:pt x="2971" y="121"/>
                </a:cubicBezTo>
                <a:cubicBezTo>
                  <a:pt x="2976" y="121"/>
                  <a:pt x="2982" y="116"/>
                  <a:pt x="2986" y="122"/>
                </a:cubicBezTo>
                <a:close/>
                <a:moveTo>
                  <a:pt x="2181" y="361"/>
                </a:moveTo>
                <a:lnTo>
                  <a:pt x="2181" y="361"/>
                </a:lnTo>
                <a:cubicBezTo>
                  <a:pt x="2169" y="366"/>
                  <a:pt x="2169" y="366"/>
                  <a:pt x="2163" y="369"/>
                </a:cubicBezTo>
                <a:cubicBezTo>
                  <a:pt x="2163" y="369"/>
                  <a:pt x="2162" y="369"/>
                  <a:pt x="2162" y="369"/>
                </a:cubicBezTo>
                <a:cubicBezTo>
                  <a:pt x="2164" y="368"/>
                  <a:pt x="2166" y="367"/>
                  <a:pt x="2168" y="367"/>
                </a:cubicBezTo>
                <a:cubicBezTo>
                  <a:pt x="2171" y="365"/>
                  <a:pt x="2175" y="363"/>
                  <a:pt x="2178" y="362"/>
                </a:cubicBezTo>
                <a:lnTo>
                  <a:pt x="2178" y="362"/>
                </a:lnTo>
                <a:lnTo>
                  <a:pt x="2179" y="362"/>
                </a:lnTo>
                <a:cubicBezTo>
                  <a:pt x="2179" y="361"/>
                  <a:pt x="2180" y="361"/>
                  <a:pt x="2181" y="361"/>
                </a:cubicBezTo>
                <a:close/>
                <a:moveTo>
                  <a:pt x="3588" y="7"/>
                </a:moveTo>
                <a:lnTo>
                  <a:pt x="3588" y="7"/>
                </a:lnTo>
                <a:lnTo>
                  <a:pt x="3589" y="7"/>
                </a:lnTo>
                <a:lnTo>
                  <a:pt x="3589" y="7"/>
                </a:lnTo>
                <a:cubicBezTo>
                  <a:pt x="3606" y="6"/>
                  <a:pt x="3623" y="5"/>
                  <a:pt x="3638" y="4"/>
                </a:cubicBezTo>
                <a:lnTo>
                  <a:pt x="3638" y="4"/>
                </a:lnTo>
                <a:lnTo>
                  <a:pt x="3639" y="4"/>
                </a:lnTo>
                <a:lnTo>
                  <a:pt x="3639" y="4"/>
                </a:lnTo>
                <a:lnTo>
                  <a:pt x="3639" y="4"/>
                </a:lnTo>
                <a:lnTo>
                  <a:pt x="3638" y="4"/>
                </a:lnTo>
                <a:lnTo>
                  <a:pt x="3638" y="4"/>
                </a:lnTo>
                <a:cubicBezTo>
                  <a:pt x="3616" y="5"/>
                  <a:pt x="3611" y="5"/>
                  <a:pt x="3589" y="7"/>
                </a:cubicBezTo>
                <a:lnTo>
                  <a:pt x="3589" y="7"/>
                </a:lnTo>
                <a:lnTo>
                  <a:pt x="3588" y="7"/>
                </a:lnTo>
                <a:lnTo>
                  <a:pt x="3588" y="7"/>
                </a:lnTo>
                <a:lnTo>
                  <a:pt x="3588" y="7"/>
                </a:lnTo>
                <a:cubicBezTo>
                  <a:pt x="3542" y="10"/>
                  <a:pt x="3493" y="13"/>
                  <a:pt x="3453" y="16"/>
                </a:cubicBezTo>
                <a:cubicBezTo>
                  <a:pt x="3320" y="30"/>
                  <a:pt x="3312" y="31"/>
                  <a:pt x="3248" y="40"/>
                </a:cubicBezTo>
                <a:lnTo>
                  <a:pt x="3248" y="40"/>
                </a:lnTo>
                <a:cubicBezTo>
                  <a:pt x="3325" y="29"/>
                  <a:pt x="3432" y="17"/>
                  <a:pt x="3567" y="8"/>
                </a:cubicBezTo>
                <a:lnTo>
                  <a:pt x="3588" y="7"/>
                </a:lnTo>
                <a:lnTo>
                  <a:pt x="3588" y="7"/>
                </a:lnTo>
                <a:close/>
                <a:moveTo>
                  <a:pt x="2476" y="238"/>
                </a:moveTo>
                <a:lnTo>
                  <a:pt x="2476" y="238"/>
                </a:lnTo>
                <a:cubicBezTo>
                  <a:pt x="2465" y="241"/>
                  <a:pt x="2455" y="245"/>
                  <a:pt x="2445" y="249"/>
                </a:cubicBezTo>
                <a:lnTo>
                  <a:pt x="2458" y="244"/>
                </a:lnTo>
                <a:lnTo>
                  <a:pt x="2458" y="244"/>
                </a:lnTo>
                <a:lnTo>
                  <a:pt x="2458" y="244"/>
                </a:lnTo>
                <a:lnTo>
                  <a:pt x="2459" y="244"/>
                </a:lnTo>
                <a:lnTo>
                  <a:pt x="2459" y="244"/>
                </a:lnTo>
                <a:lnTo>
                  <a:pt x="2459" y="244"/>
                </a:lnTo>
                <a:lnTo>
                  <a:pt x="2459" y="244"/>
                </a:lnTo>
                <a:lnTo>
                  <a:pt x="2459" y="244"/>
                </a:lnTo>
                <a:lnTo>
                  <a:pt x="2460" y="244"/>
                </a:lnTo>
                <a:cubicBezTo>
                  <a:pt x="2465" y="242"/>
                  <a:pt x="2471" y="240"/>
                  <a:pt x="2476" y="238"/>
                </a:cubicBezTo>
                <a:close/>
                <a:moveTo>
                  <a:pt x="132" y="3124"/>
                </a:moveTo>
                <a:close/>
                <a:moveTo>
                  <a:pt x="4207" y="2401"/>
                </a:moveTo>
                <a:lnTo>
                  <a:pt x="4207" y="2401"/>
                </a:lnTo>
                <a:cubicBezTo>
                  <a:pt x="4207" y="2406"/>
                  <a:pt x="4207" y="2411"/>
                  <a:pt x="4209" y="2413"/>
                </a:cubicBezTo>
                <a:cubicBezTo>
                  <a:pt x="4212" y="2416"/>
                  <a:pt x="4224" y="2414"/>
                  <a:pt x="4227" y="2408"/>
                </a:cubicBezTo>
                <a:cubicBezTo>
                  <a:pt x="4229" y="2405"/>
                  <a:pt x="4231" y="2393"/>
                  <a:pt x="4231" y="2390"/>
                </a:cubicBezTo>
                <a:cubicBezTo>
                  <a:pt x="4231" y="2390"/>
                  <a:pt x="4231" y="2389"/>
                  <a:pt x="4231" y="2389"/>
                </a:cubicBezTo>
                <a:lnTo>
                  <a:pt x="4230" y="2389"/>
                </a:lnTo>
                <a:lnTo>
                  <a:pt x="4230" y="2389"/>
                </a:lnTo>
                <a:lnTo>
                  <a:pt x="4230" y="2389"/>
                </a:lnTo>
                <a:lnTo>
                  <a:pt x="4229" y="2389"/>
                </a:lnTo>
                <a:lnTo>
                  <a:pt x="4229" y="2389"/>
                </a:lnTo>
                <a:lnTo>
                  <a:pt x="4229" y="2389"/>
                </a:lnTo>
                <a:lnTo>
                  <a:pt x="4228" y="2389"/>
                </a:lnTo>
                <a:lnTo>
                  <a:pt x="4228" y="2389"/>
                </a:lnTo>
                <a:lnTo>
                  <a:pt x="4228" y="2389"/>
                </a:lnTo>
                <a:lnTo>
                  <a:pt x="4228" y="2389"/>
                </a:lnTo>
                <a:lnTo>
                  <a:pt x="4206" y="2390"/>
                </a:lnTo>
                <a:cubicBezTo>
                  <a:pt x="4207" y="2392"/>
                  <a:pt x="4207" y="2394"/>
                  <a:pt x="4207" y="2401"/>
                </a:cubicBezTo>
                <a:close/>
                <a:moveTo>
                  <a:pt x="5792" y="1820"/>
                </a:moveTo>
                <a:lnTo>
                  <a:pt x="5792" y="1820"/>
                </a:lnTo>
                <a:cubicBezTo>
                  <a:pt x="5799" y="1824"/>
                  <a:pt x="5799" y="1832"/>
                  <a:pt x="5803" y="1838"/>
                </a:cubicBezTo>
                <a:cubicBezTo>
                  <a:pt x="5804" y="1840"/>
                  <a:pt x="5805" y="1841"/>
                  <a:pt x="5806" y="1842"/>
                </a:cubicBezTo>
                <a:cubicBezTo>
                  <a:pt x="5808" y="1846"/>
                  <a:pt x="5808" y="1850"/>
                  <a:pt x="5810" y="1854"/>
                </a:cubicBezTo>
                <a:cubicBezTo>
                  <a:pt x="5810" y="1854"/>
                  <a:pt x="5811" y="1856"/>
                  <a:pt x="5812" y="1857"/>
                </a:cubicBezTo>
                <a:cubicBezTo>
                  <a:pt x="5814" y="1857"/>
                  <a:pt x="5816" y="1853"/>
                  <a:pt x="5815" y="1850"/>
                </a:cubicBezTo>
                <a:cubicBezTo>
                  <a:pt x="5815" y="1846"/>
                  <a:pt x="5815" y="1846"/>
                  <a:pt x="5808" y="1833"/>
                </a:cubicBezTo>
                <a:cubicBezTo>
                  <a:pt x="5805" y="1828"/>
                  <a:pt x="5812" y="1826"/>
                  <a:pt x="5811" y="1822"/>
                </a:cubicBezTo>
                <a:cubicBezTo>
                  <a:pt x="5811" y="1820"/>
                  <a:pt x="5810" y="1817"/>
                  <a:pt x="5809" y="1815"/>
                </a:cubicBezTo>
                <a:cubicBezTo>
                  <a:pt x="5806" y="1810"/>
                  <a:pt x="5800" y="1803"/>
                  <a:pt x="5795" y="1802"/>
                </a:cubicBezTo>
                <a:cubicBezTo>
                  <a:pt x="5795" y="1802"/>
                  <a:pt x="5794" y="1802"/>
                  <a:pt x="5793" y="1801"/>
                </a:cubicBezTo>
                <a:cubicBezTo>
                  <a:pt x="5791" y="1799"/>
                  <a:pt x="5789" y="1797"/>
                  <a:pt x="5787" y="1795"/>
                </a:cubicBezTo>
                <a:cubicBezTo>
                  <a:pt x="5783" y="1791"/>
                  <a:pt x="5782" y="1791"/>
                  <a:pt x="5780" y="1791"/>
                </a:cubicBezTo>
                <a:cubicBezTo>
                  <a:pt x="5776" y="1795"/>
                  <a:pt x="5777" y="1805"/>
                  <a:pt x="5778" y="1807"/>
                </a:cubicBezTo>
                <a:cubicBezTo>
                  <a:pt x="5780" y="1813"/>
                  <a:pt x="5784" y="1815"/>
                  <a:pt x="5792" y="1820"/>
                </a:cubicBezTo>
                <a:close/>
                <a:moveTo>
                  <a:pt x="3281" y="4594"/>
                </a:moveTo>
                <a:lnTo>
                  <a:pt x="3282" y="4594"/>
                </a:lnTo>
                <a:lnTo>
                  <a:pt x="3287" y="4592"/>
                </a:lnTo>
                <a:lnTo>
                  <a:pt x="3287" y="4592"/>
                </a:lnTo>
                <a:lnTo>
                  <a:pt x="3289" y="4592"/>
                </a:lnTo>
                <a:moveTo>
                  <a:pt x="5468" y="4097"/>
                </a:moveTo>
                <a:lnTo>
                  <a:pt x="5468" y="4097"/>
                </a:lnTo>
                <a:cubicBezTo>
                  <a:pt x="5469" y="4096"/>
                  <a:pt x="5482" y="4085"/>
                  <a:pt x="5488" y="4083"/>
                </a:cubicBezTo>
                <a:cubicBezTo>
                  <a:pt x="5494" y="4082"/>
                  <a:pt x="5495" y="4087"/>
                  <a:pt x="5495" y="4089"/>
                </a:cubicBezTo>
                <a:cubicBezTo>
                  <a:pt x="5495" y="4090"/>
                  <a:pt x="5495" y="4091"/>
                  <a:pt x="5495" y="4091"/>
                </a:cubicBezTo>
                <a:cubicBezTo>
                  <a:pt x="5495" y="4092"/>
                  <a:pt x="5495" y="4094"/>
                  <a:pt x="5495" y="4095"/>
                </a:cubicBezTo>
                <a:cubicBezTo>
                  <a:pt x="5495" y="4099"/>
                  <a:pt x="5495" y="4103"/>
                  <a:pt x="5495" y="4107"/>
                </a:cubicBezTo>
                <a:cubicBezTo>
                  <a:pt x="5494" y="4111"/>
                  <a:pt x="5495" y="4115"/>
                  <a:pt x="5495" y="4119"/>
                </a:cubicBezTo>
                <a:cubicBezTo>
                  <a:pt x="5494" y="4123"/>
                  <a:pt x="5493" y="4124"/>
                  <a:pt x="5491" y="4124"/>
                </a:cubicBezTo>
                <a:cubicBezTo>
                  <a:pt x="5490" y="4124"/>
                  <a:pt x="5490" y="4124"/>
                  <a:pt x="5489" y="4124"/>
                </a:cubicBezTo>
                <a:cubicBezTo>
                  <a:pt x="5487" y="4123"/>
                  <a:pt x="5485" y="4122"/>
                  <a:pt x="5483" y="4122"/>
                </a:cubicBezTo>
                <a:cubicBezTo>
                  <a:pt x="5482" y="4121"/>
                  <a:pt x="5480" y="4121"/>
                  <a:pt x="5479" y="4121"/>
                </a:cubicBezTo>
                <a:cubicBezTo>
                  <a:pt x="5477" y="4121"/>
                  <a:pt x="5474" y="4121"/>
                  <a:pt x="5473" y="4120"/>
                </a:cubicBezTo>
                <a:cubicBezTo>
                  <a:pt x="5471" y="4117"/>
                  <a:pt x="5462" y="4104"/>
                  <a:pt x="5468" y="4097"/>
                </a:cubicBezTo>
                <a:close/>
                <a:moveTo>
                  <a:pt x="5770" y="1715"/>
                </a:moveTo>
                <a:lnTo>
                  <a:pt x="5770" y="1715"/>
                </a:lnTo>
                <a:cubicBezTo>
                  <a:pt x="5770" y="1715"/>
                  <a:pt x="5771" y="1714"/>
                  <a:pt x="5771" y="1714"/>
                </a:cubicBezTo>
                <a:lnTo>
                  <a:pt x="5771" y="1714"/>
                </a:lnTo>
                <a:lnTo>
                  <a:pt x="5771" y="1714"/>
                </a:lnTo>
                <a:cubicBezTo>
                  <a:pt x="5772" y="1713"/>
                  <a:pt x="5773" y="1713"/>
                  <a:pt x="5774" y="1714"/>
                </a:cubicBezTo>
                <a:cubicBezTo>
                  <a:pt x="5776" y="1714"/>
                  <a:pt x="5779" y="1716"/>
                  <a:pt x="5780" y="1717"/>
                </a:cubicBezTo>
                <a:cubicBezTo>
                  <a:pt x="5783" y="1720"/>
                  <a:pt x="5784" y="1720"/>
                  <a:pt x="5785" y="1719"/>
                </a:cubicBezTo>
                <a:cubicBezTo>
                  <a:pt x="5786" y="1718"/>
                  <a:pt x="5789" y="1719"/>
                  <a:pt x="5791" y="1720"/>
                </a:cubicBezTo>
                <a:cubicBezTo>
                  <a:pt x="5795" y="1721"/>
                  <a:pt x="5795" y="1721"/>
                  <a:pt x="5797" y="1720"/>
                </a:cubicBezTo>
                <a:cubicBezTo>
                  <a:pt x="5798" y="1719"/>
                  <a:pt x="5810" y="1715"/>
                  <a:pt x="5813" y="1723"/>
                </a:cubicBezTo>
                <a:cubicBezTo>
                  <a:pt x="5815" y="1729"/>
                  <a:pt x="5814" y="1740"/>
                  <a:pt x="5809" y="1739"/>
                </a:cubicBezTo>
                <a:cubicBezTo>
                  <a:pt x="5808" y="1738"/>
                  <a:pt x="5808" y="1738"/>
                  <a:pt x="5807" y="1738"/>
                </a:cubicBezTo>
                <a:cubicBezTo>
                  <a:pt x="5803" y="1733"/>
                  <a:pt x="5801" y="1732"/>
                  <a:pt x="5799" y="1731"/>
                </a:cubicBezTo>
                <a:cubicBezTo>
                  <a:pt x="5797" y="1730"/>
                  <a:pt x="5796" y="1733"/>
                  <a:pt x="5795" y="1733"/>
                </a:cubicBezTo>
                <a:cubicBezTo>
                  <a:pt x="5792" y="1733"/>
                  <a:pt x="5790" y="1731"/>
                  <a:pt x="5787" y="1731"/>
                </a:cubicBezTo>
                <a:cubicBezTo>
                  <a:pt x="5786" y="1731"/>
                  <a:pt x="5785" y="1731"/>
                  <a:pt x="5784" y="1733"/>
                </a:cubicBezTo>
                <a:cubicBezTo>
                  <a:pt x="5783" y="1735"/>
                  <a:pt x="5782" y="1736"/>
                  <a:pt x="5780" y="1737"/>
                </a:cubicBezTo>
                <a:cubicBezTo>
                  <a:pt x="5771" y="1739"/>
                  <a:pt x="5768" y="1718"/>
                  <a:pt x="5770" y="1715"/>
                </a:cubicBezTo>
                <a:close/>
                <a:moveTo>
                  <a:pt x="5770" y="1769"/>
                </a:moveTo>
                <a:lnTo>
                  <a:pt x="5770" y="1769"/>
                </a:lnTo>
                <a:cubicBezTo>
                  <a:pt x="5776" y="1766"/>
                  <a:pt x="5771" y="1782"/>
                  <a:pt x="5778" y="1780"/>
                </a:cubicBezTo>
                <a:cubicBezTo>
                  <a:pt x="5786" y="1775"/>
                  <a:pt x="5784" y="1763"/>
                  <a:pt x="5773" y="1756"/>
                </a:cubicBezTo>
                <a:cubicBezTo>
                  <a:pt x="5771" y="1755"/>
                  <a:pt x="5767" y="1753"/>
                  <a:pt x="5769" y="1748"/>
                </a:cubicBezTo>
                <a:cubicBezTo>
                  <a:pt x="5770" y="1746"/>
                  <a:pt x="5772" y="1743"/>
                  <a:pt x="5777" y="1749"/>
                </a:cubicBezTo>
                <a:cubicBezTo>
                  <a:pt x="5780" y="1753"/>
                  <a:pt x="5785" y="1758"/>
                  <a:pt x="5786" y="1755"/>
                </a:cubicBezTo>
                <a:cubicBezTo>
                  <a:pt x="5786" y="1755"/>
                  <a:pt x="5786" y="1754"/>
                  <a:pt x="5786" y="1753"/>
                </a:cubicBezTo>
                <a:cubicBezTo>
                  <a:pt x="5786" y="1741"/>
                  <a:pt x="5812" y="1746"/>
                  <a:pt x="5813" y="1746"/>
                </a:cubicBezTo>
                <a:cubicBezTo>
                  <a:pt x="5814" y="1747"/>
                  <a:pt x="5814" y="1747"/>
                  <a:pt x="5815" y="1749"/>
                </a:cubicBezTo>
                <a:cubicBezTo>
                  <a:pt x="5815" y="1749"/>
                  <a:pt x="5822" y="1766"/>
                  <a:pt x="5830" y="1771"/>
                </a:cubicBezTo>
                <a:cubicBezTo>
                  <a:pt x="5843" y="1778"/>
                  <a:pt x="5857" y="1787"/>
                  <a:pt x="5863" y="1793"/>
                </a:cubicBezTo>
                <a:cubicBezTo>
                  <a:pt x="5866" y="1795"/>
                  <a:pt x="5868" y="1797"/>
                  <a:pt x="5868" y="1799"/>
                </a:cubicBezTo>
                <a:cubicBezTo>
                  <a:pt x="5872" y="1806"/>
                  <a:pt x="5869" y="1850"/>
                  <a:pt x="5866" y="1856"/>
                </a:cubicBezTo>
                <a:cubicBezTo>
                  <a:pt x="5864" y="1862"/>
                  <a:pt x="5834" y="1879"/>
                  <a:pt x="5830" y="1878"/>
                </a:cubicBezTo>
                <a:cubicBezTo>
                  <a:pt x="5827" y="1877"/>
                  <a:pt x="5824" y="1871"/>
                  <a:pt x="5822" y="1874"/>
                </a:cubicBezTo>
                <a:cubicBezTo>
                  <a:pt x="5820" y="1878"/>
                  <a:pt x="5799" y="1875"/>
                  <a:pt x="5795" y="1868"/>
                </a:cubicBezTo>
                <a:cubicBezTo>
                  <a:pt x="5792" y="1864"/>
                  <a:pt x="5792" y="1859"/>
                  <a:pt x="5790" y="1855"/>
                </a:cubicBezTo>
                <a:cubicBezTo>
                  <a:pt x="5787" y="1850"/>
                  <a:pt x="5782" y="1848"/>
                  <a:pt x="5779" y="1844"/>
                </a:cubicBezTo>
                <a:cubicBezTo>
                  <a:pt x="5772" y="1835"/>
                  <a:pt x="5767" y="1817"/>
                  <a:pt x="5767" y="1817"/>
                </a:cubicBezTo>
                <a:cubicBezTo>
                  <a:pt x="5766" y="1813"/>
                  <a:pt x="5768" y="1810"/>
                  <a:pt x="5767" y="1806"/>
                </a:cubicBezTo>
                <a:cubicBezTo>
                  <a:pt x="5763" y="1799"/>
                  <a:pt x="5758" y="1789"/>
                  <a:pt x="5758" y="1783"/>
                </a:cubicBezTo>
                <a:cubicBezTo>
                  <a:pt x="5759" y="1775"/>
                  <a:pt x="5769" y="1769"/>
                  <a:pt x="5770" y="1769"/>
                </a:cubicBezTo>
                <a:close/>
                <a:moveTo>
                  <a:pt x="5866" y="2015"/>
                </a:moveTo>
                <a:lnTo>
                  <a:pt x="5866" y="2015"/>
                </a:lnTo>
                <a:cubicBezTo>
                  <a:pt x="5866" y="2015"/>
                  <a:pt x="5866" y="2015"/>
                  <a:pt x="5866" y="2015"/>
                </a:cubicBezTo>
                <a:cubicBezTo>
                  <a:pt x="5858" y="2018"/>
                  <a:pt x="5851" y="2011"/>
                  <a:pt x="5847" y="2006"/>
                </a:cubicBezTo>
                <a:cubicBezTo>
                  <a:pt x="5838" y="1994"/>
                  <a:pt x="5835" y="1984"/>
                  <a:pt x="5838" y="1980"/>
                </a:cubicBezTo>
                <a:cubicBezTo>
                  <a:pt x="5839" y="1978"/>
                  <a:pt x="5845" y="1978"/>
                  <a:pt x="5849" y="1981"/>
                </a:cubicBezTo>
                <a:cubicBezTo>
                  <a:pt x="5852" y="1984"/>
                  <a:pt x="5852" y="1988"/>
                  <a:pt x="5854" y="1991"/>
                </a:cubicBezTo>
                <a:cubicBezTo>
                  <a:pt x="5854" y="1992"/>
                  <a:pt x="5854" y="1992"/>
                  <a:pt x="5856" y="1994"/>
                </a:cubicBezTo>
                <a:cubicBezTo>
                  <a:pt x="5859" y="1996"/>
                  <a:pt x="5862" y="2000"/>
                  <a:pt x="5864" y="2003"/>
                </a:cubicBezTo>
                <a:cubicBezTo>
                  <a:pt x="5865" y="2003"/>
                  <a:pt x="5865" y="2004"/>
                  <a:pt x="5865" y="2004"/>
                </a:cubicBezTo>
                <a:cubicBezTo>
                  <a:pt x="5866" y="2005"/>
                  <a:pt x="5867" y="2007"/>
                  <a:pt x="5867" y="2008"/>
                </a:cubicBezTo>
                <a:cubicBezTo>
                  <a:pt x="5870" y="2014"/>
                  <a:pt x="5867" y="2015"/>
                  <a:pt x="5866" y="2015"/>
                </a:cubicBezTo>
                <a:close/>
                <a:moveTo>
                  <a:pt x="5042" y="543"/>
                </a:moveTo>
                <a:lnTo>
                  <a:pt x="5042" y="543"/>
                </a:lnTo>
                <a:cubicBezTo>
                  <a:pt x="5044" y="541"/>
                  <a:pt x="5047" y="538"/>
                  <a:pt x="5050" y="536"/>
                </a:cubicBezTo>
                <a:cubicBezTo>
                  <a:pt x="5052" y="539"/>
                  <a:pt x="5055" y="542"/>
                  <a:pt x="5058" y="544"/>
                </a:cubicBezTo>
                <a:cubicBezTo>
                  <a:pt x="5029" y="550"/>
                  <a:pt x="5012" y="546"/>
                  <a:pt x="4970" y="524"/>
                </a:cubicBezTo>
                <a:cubicBezTo>
                  <a:pt x="5010" y="535"/>
                  <a:pt x="5041" y="543"/>
                  <a:pt x="5042" y="543"/>
                </a:cubicBezTo>
                <a:close/>
                <a:moveTo>
                  <a:pt x="4958" y="616"/>
                </a:moveTo>
                <a:lnTo>
                  <a:pt x="4958" y="616"/>
                </a:lnTo>
                <a:cubicBezTo>
                  <a:pt x="4975" y="623"/>
                  <a:pt x="4991" y="630"/>
                  <a:pt x="5007" y="640"/>
                </a:cubicBezTo>
                <a:cubicBezTo>
                  <a:pt x="5012" y="637"/>
                  <a:pt x="5018" y="630"/>
                  <a:pt x="5021" y="625"/>
                </a:cubicBezTo>
                <a:cubicBezTo>
                  <a:pt x="5037" y="621"/>
                  <a:pt x="5037" y="621"/>
                  <a:pt x="5202" y="653"/>
                </a:cubicBezTo>
                <a:cubicBezTo>
                  <a:pt x="5163" y="653"/>
                  <a:pt x="5163" y="653"/>
                  <a:pt x="5044" y="629"/>
                </a:cubicBezTo>
                <a:cubicBezTo>
                  <a:pt x="5038" y="632"/>
                  <a:pt x="5032" y="639"/>
                  <a:pt x="5029" y="644"/>
                </a:cubicBezTo>
                <a:cubicBezTo>
                  <a:pt x="5074" y="676"/>
                  <a:pt x="5074" y="676"/>
                  <a:pt x="5138" y="743"/>
                </a:cubicBezTo>
                <a:cubicBezTo>
                  <a:pt x="5122" y="757"/>
                  <a:pt x="5094" y="761"/>
                  <a:pt x="5075" y="751"/>
                </a:cubicBezTo>
                <a:cubicBezTo>
                  <a:pt x="5081" y="751"/>
                  <a:pt x="5090" y="752"/>
                  <a:pt x="5096" y="753"/>
                </a:cubicBezTo>
                <a:cubicBezTo>
                  <a:pt x="5094" y="751"/>
                  <a:pt x="5090" y="748"/>
                  <a:pt x="5087" y="746"/>
                </a:cubicBezTo>
                <a:cubicBezTo>
                  <a:pt x="5094" y="747"/>
                  <a:pt x="5104" y="748"/>
                  <a:pt x="5111" y="747"/>
                </a:cubicBezTo>
                <a:cubicBezTo>
                  <a:pt x="5110" y="744"/>
                  <a:pt x="5110" y="739"/>
                  <a:pt x="5109" y="736"/>
                </a:cubicBezTo>
                <a:cubicBezTo>
                  <a:pt x="5106" y="734"/>
                  <a:pt x="5102" y="732"/>
                  <a:pt x="5098" y="730"/>
                </a:cubicBezTo>
                <a:cubicBezTo>
                  <a:pt x="5097" y="728"/>
                  <a:pt x="5097" y="728"/>
                  <a:pt x="5097" y="728"/>
                </a:cubicBezTo>
                <a:cubicBezTo>
                  <a:pt x="5076" y="697"/>
                  <a:pt x="5020" y="653"/>
                  <a:pt x="4958" y="616"/>
                </a:cubicBezTo>
                <a:close/>
                <a:moveTo>
                  <a:pt x="5250" y="2552"/>
                </a:moveTo>
                <a:lnTo>
                  <a:pt x="5250" y="2552"/>
                </a:lnTo>
                <a:cubicBezTo>
                  <a:pt x="5238" y="2553"/>
                  <a:pt x="5220" y="2535"/>
                  <a:pt x="5223" y="2531"/>
                </a:cubicBezTo>
                <a:cubicBezTo>
                  <a:pt x="5224" y="2529"/>
                  <a:pt x="5226" y="2530"/>
                  <a:pt x="5227" y="2531"/>
                </a:cubicBezTo>
                <a:cubicBezTo>
                  <a:pt x="5228" y="2531"/>
                  <a:pt x="5229" y="2532"/>
                  <a:pt x="5230" y="2532"/>
                </a:cubicBezTo>
                <a:cubicBezTo>
                  <a:pt x="5230" y="2532"/>
                  <a:pt x="5235" y="2536"/>
                  <a:pt x="5240" y="2539"/>
                </a:cubicBezTo>
                <a:cubicBezTo>
                  <a:pt x="5243" y="2541"/>
                  <a:pt x="5247" y="2541"/>
                  <a:pt x="5250" y="2543"/>
                </a:cubicBezTo>
                <a:cubicBezTo>
                  <a:pt x="5250" y="2543"/>
                  <a:pt x="5252" y="2545"/>
                  <a:pt x="5253" y="2547"/>
                </a:cubicBezTo>
                <a:cubicBezTo>
                  <a:pt x="5253" y="2547"/>
                  <a:pt x="5253" y="2547"/>
                  <a:pt x="5253" y="2548"/>
                </a:cubicBezTo>
                <a:cubicBezTo>
                  <a:pt x="5254" y="2551"/>
                  <a:pt x="5251" y="2552"/>
                  <a:pt x="5250" y="2552"/>
                </a:cubicBezTo>
                <a:close/>
                <a:moveTo>
                  <a:pt x="5197" y="2240"/>
                </a:moveTo>
                <a:lnTo>
                  <a:pt x="5197" y="2240"/>
                </a:lnTo>
                <a:cubicBezTo>
                  <a:pt x="5180" y="2232"/>
                  <a:pt x="5173" y="2252"/>
                  <a:pt x="5161" y="2256"/>
                </a:cubicBezTo>
                <a:lnTo>
                  <a:pt x="5161" y="2256"/>
                </a:lnTo>
                <a:cubicBezTo>
                  <a:pt x="5161" y="2256"/>
                  <a:pt x="5161" y="2256"/>
                  <a:pt x="5161" y="2256"/>
                </a:cubicBezTo>
                <a:cubicBezTo>
                  <a:pt x="5153" y="2256"/>
                  <a:pt x="5144" y="2254"/>
                  <a:pt x="5139" y="2253"/>
                </a:cubicBezTo>
                <a:cubicBezTo>
                  <a:pt x="5126" y="2249"/>
                  <a:pt x="5113" y="2253"/>
                  <a:pt x="5101" y="2249"/>
                </a:cubicBezTo>
                <a:cubicBezTo>
                  <a:pt x="5083" y="2244"/>
                  <a:pt x="5064" y="2247"/>
                  <a:pt x="5047" y="2240"/>
                </a:cubicBezTo>
                <a:cubicBezTo>
                  <a:pt x="5045" y="2239"/>
                  <a:pt x="5045" y="2239"/>
                  <a:pt x="5029" y="2219"/>
                </a:cubicBezTo>
                <a:cubicBezTo>
                  <a:pt x="5001" y="2223"/>
                  <a:pt x="5001" y="2223"/>
                  <a:pt x="4996" y="2222"/>
                </a:cubicBezTo>
                <a:cubicBezTo>
                  <a:pt x="4987" y="2219"/>
                  <a:pt x="4986" y="2208"/>
                  <a:pt x="4978" y="2204"/>
                </a:cubicBezTo>
                <a:cubicBezTo>
                  <a:pt x="4952" y="2227"/>
                  <a:pt x="4918" y="2199"/>
                  <a:pt x="4893" y="2219"/>
                </a:cubicBezTo>
                <a:cubicBezTo>
                  <a:pt x="4880" y="2229"/>
                  <a:pt x="4865" y="2234"/>
                  <a:pt x="4852" y="2244"/>
                </a:cubicBezTo>
                <a:cubicBezTo>
                  <a:pt x="4834" y="2258"/>
                  <a:pt x="4834" y="2258"/>
                  <a:pt x="4834" y="2263"/>
                </a:cubicBezTo>
                <a:cubicBezTo>
                  <a:pt x="4833" y="2267"/>
                  <a:pt x="4833" y="2272"/>
                  <a:pt x="4827" y="2274"/>
                </a:cubicBezTo>
                <a:cubicBezTo>
                  <a:pt x="4821" y="2277"/>
                  <a:pt x="4810" y="2279"/>
                  <a:pt x="4805" y="2279"/>
                </a:cubicBezTo>
                <a:cubicBezTo>
                  <a:pt x="4789" y="2279"/>
                  <a:pt x="4773" y="2281"/>
                  <a:pt x="4758" y="2280"/>
                </a:cubicBezTo>
                <a:cubicBezTo>
                  <a:pt x="4744" y="2278"/>
                  <a:pt x="4730" y="2287"/>
                  <a:pt x="4716" y="2281"/>
                </a:cubicBezTo>
                <a:cubicBezTo>
                  <a:pt x="4704" y="2276"/>
                  <a:pt x="4689" y="2277"/>
                  <a:pt x="4678" y="2267"/>
                </a:cubicBezTo>
                <a:lnTo>
                  <a:pt x="4634" y="2205"/>
                </a:lnTo>
                <a:cubicBezTo>
                  <a:pt x="4634" y="2205"/>
                  <a:pt x="4636" y="2193"/>
                  <a:pt x="4645" y="2202"/>
                </a:cubicBezTo>
                <a:cubicBezTo>
                  <a:pt x="4646" y="2203"/>
                  <a:pt x="4647" y="2204"/>
                  <a:pt x="4648" y="2205"/>
                </a:cubicBezTo>
                <a:cubicBezTo>
                  <a:pt x="4649" y="2204"/>
                  <a:pt x="4650" y="2204"/>
                  <a:pt x="4651" y="2203"/>
                </a:cubicBezTo>
                <a:cubicBezTo>
                  <a:pt x="4643" y="2172"/>
                  <a:pt x="4643" y="2172"/>
                  <a:pt x="4645" y="2157"/>
                </a:cubicBezTo>
                <a:cubicBezTo>
                  <a:pt x="4645" y="2155"/>
                  <a:pt x="4645" y="2154"/>
                  <a:pt x="4646" y="2153"/>
                </a:cubicBezTo>
                <a:cubicBezTo>
                  <a:pt x="4648" y="2145"/>
                  <a:pt x="4660" y="2147"/>
                  <a:pt x="4662" y="2139"/>
                </a:cubicBezTo>
                <a:cubicBezTo>
                  <a:pt x="4666" y="2129"/>
                  <a:pt x="4660" y="2121"/>
                  <a:pt x="4660" y="2112"/>
                </a:cubicBezTo>
                <a:cubicBezTo>
                  <a:pt x="4659" y="2108"/>
                  <a:pt x="4664" y="2068"/>
                  <a:pt x="4664" y="2068"/>
                </a:cubicBezTo>
                <a:cubicBezTo>
                  <a:pt x="4665" y="2068"/>
                  <a:pt x="4665" y="2068"/>
                  <a:pt x="4665" y="2068"/>
                </a:cubicBezTo>
                <a:cubicBezTo>
                  <a:pt x="4690" y="2056"/>
                  <a:pt x="4668" y="2022"/>
                  <a:pt x="4693" y="2009"/>
                </a:cubicBezTo>
                <a:lnTo>
                  <a:pt x="4693" y="2009"/>
                </a:lnTo>
                <a:cubicBezTo>
                  <a:pt x="4700" y="2008"/>
                  <a:pt x="4700" y="2008"/>
                  <a:pt x="4713" y="1972"/>
                </a:cubicBezTo>
                <a:cubicBezTo>
                  <a:pt x="4717" y="1961"/>
                  <a:pt x="4717" y="1961"/>
                  <a:pt x="4746" y="1954"/>
                </a:cubicBezTo>
                <a:cubicBezTo>
                  <a:pt x="4746" y="1954"/>
                  <a:pt x="4767" y="1949"/>
                  <a:pt x="4812" y="1961"/>
                </a:cubicBezTo>
                <a:cubicBezTo>
                  <a:pt x="4811" y="1962"/>
                  <a:pt x="4811" y="1964"/>
                  <a:pt x="4810" y="1965"/>
                </a:cubicBezTo>
                <a:cubicBezTo>
                  <a:pt x="4799" y="1969"/>
                  <a:pt x="4799" y="1970"/>
                  <a:pt x="4797" y="1975"/>
                </a:cubicBezTo>
                <a:cubicBezTo>
                  <a:pt x="4809" y="1988"/>
                  <a:pt x="4820" y="1983"/>
                  <a:pt x="4829" y="1979"/>
                </a:cubicBezTo>
                <a:cubicBezTo>
                  <a:pt x="4840" y="1974"/>
                  <a:pt x="4841" y="1974"/>
                  <a:pt x="4859" y="1990"/>
                </a:cubicBezTo>
                <a:cubicBezTo>
                  <a:pt x="4860" y="2011"/>
                  <a:pt x="4826" y="2001"/>
                  <a:pt x="4827" y="2023"/>
                </a:cubicBezTo>
                <a:cubicBezTo>
                  <a:pt x="4831" y="2023"/>
                  <a:pt x="4831" y="2023"/>
                  <a:pt x="4879" y="2039"/>
                </a:cubicBezTo>
                <a:cubicBezTo>
                  <a:pt x="4883" y="2048"/>
                  <a:pt x="4877" y="2058"/>
                  <a:pt x="4881" y="2067"/>
                </a:cubicBezTo>
                <a:cubicBezTo>
                  <a:pt x="4882" y="2068"/>
                  <a:pt x="4886" y="2073"/>
                  <a:pt x="4896" y="2072"/>
                </a:cubicBezTo>
                <a:cubicBezTo>
                  <a:pt x="4901" y="2072"/>
                  <a:pt x="4940" y="2034"/>
                  <a:pt x="4941" y="2031"/>
                </a:cubicBezTo>
                <a:cubicBezTo>
                  <a:pt x="4942" y="2030"/>
                  <a:pt x="4942" y="2028"/>
                  <a:pt x="4943" y="2026"/>
                </a:cubicBezTo>
                <a:cubicBezTo>
                  <a:pt x="4915" y="2016"/>
                  <a:pt x="4899" y="1999"/>
                  <a:pt x="4896" y="1975"/>
                </a:cubicBezTo>
                <a:cubicBezTo>
                  <a:pt x="4906" y="1964"/>
                  <a:pt x="4912" y="1951"/>
                  <a:pt x="4924" y="1942"/>
                </a:cubicBezTo>
                <a:lnTo>
                  <a:pt x="4998" y="1900"/>
                </a:lnTo>
                <a:lnTo>
                  <a:pt x="4998" y="1900"/>
                </a:lnTo>
                <a:cubicBezTo>
                  <a:pt x="5001" y="1899"/>
                  <a:pt x="5001" y="1899"/>
                  <a:pt x="5001" y="1899"/>
                </a:cubicBezTo>
                <a:cubicBezTo>
                  <a:pt x="5018" y="1895"/>
                  <a:pt x="5030" y="1881"/>
                  <a:pt x="5048" y="1879"/>
                </a:cubicBezTo>
                <a:cubicBezTo>
                  <a:pt x="5052" y="1878"/>
                  <a:pt x="5059" y="1887"/>
                  <a:pt x="5057" y="1893"/>
                </a:cubicBezTo>
                <a:cubicBezTo>
                  <a:pt x="5055" y="1898"/>
                  <a:pt x="5049" y="1908"/>
                  <a:pt x="5033" y="1912"/>
                </a:cubicBezTo>
                <a:cubicBezTo>
                  <a:pt x="5028" y="1923"/>
                  <a:pt x="5009" y="1921"/>
                  <a:pt x="5011" y="1937"/>
                </a:cubicBezTo>
                <a:cubicBezTo>
                  <a:pt x="5013" y="1951"/>
                  <a:pt x="5029" y="1946"/>
                  <a:pt x="5038" y="1951"/>
                </a:cubicBezTo>
                <a:cubicBezTo>
                  <a:pt x="5044" y="1955"/>
                  <a:pt x="5042" y="1960"/>
                  <a:pt x="5041" y="1963"/>
                </a:cubicBezTo>
                <a:cubicBezTo>
                  <a:pt x="5038" y="1968"/>
                  <a:pt x="5041" y="1974"/>
                  <a:pt x="5038" y="1979"/>
                </a:cubicBezTo>
                <a:lnTo>
                  <a:pt x="5022" y="2008"/>
                </a:lnTo>
                <a:cubicBezTo>
                  <a:pt x="5020" y="2009"/>
                  <a:pt x="5017" y="2011"/>
                  <a:pt x="5017" y="2014"/>
                </a:cubicBezTo>
                <a:cubicBezTo>
                  <a:pt x="5019" y="2024"/>
                  <a:pt x="5019" y="2024"/>
                  <a:pt x="5056" y="2039"/>
                </a:cubicBezTo>
                <a:cubicBezTo>
                  <a:pt x="5073" y="2046"/>
                  <a:pt x="5092" y="2037"/>
                  <a:pt x="5108" y="2047"/>
                </a:cubicBezTo>
                <a:cubicBezTo>
                  <a:pt x="5144" y="2069"/>
                  <a:pt x="5171" y="2105"/>
                  <a:pt x="5213" y="2120"/>
                </a:cubicBezTo>
                <a:cubicBezTo>
                  <a:pt x="5226" y="2125"/>
                  <a:pt x="5272" y="2144"/>
                  <a:pt x="5282" y="2178"/>
                </a:cubicBezTo>
                <a:cubicBezTo>
                  <a:pt x="5301" y="2242"/>
                  <a:pt x="5224" y="2254"/>
                  <a:pt x="5197" y="2240"/>
                </a:cubicBezTo>
                <a:close/>
                <a:moveTo>
                  <a:pt x="5365" y="2221"/>
                </a:moveTo>
                <a:lnTo>
                  <a:pt x="5365" y="2221"/>
                </a:lnTo>
                <a:cubicBezTo>
                  <a:pt x="5361" y="2221"/>
                  <a:pt x="5357" y="2216"/>
                  <a:pt x="5357" y="2215"/>
                </a:cubicBezTo>
                <a:cubicBezTo>
                  <a:pt x="5355" y="2213"/>
                  <a:pt x="5353" y="2209"/>
                  <a:pt x="5355" y="2207"/>
                </a:cubicBezTo>
                <a:cubicBezTo>
                  <a:pt x="5357" y="2205"/>
                  <a:pt x="5366" y="2209"/>
                  <a:pt x="5367" y="2214"/>
                </a:cubicBezTo>
                <a:cubicBezTo>
                  <a:pt x="5368" y="2217"/>
                  <a:pt x="5367" y="2220"/>
                  <a:pt x="5365" y="2221"/>
                </a:cubicBezTo>
                <a:close/>
                <a:moveTo>
                  <a:pt x="5405" y="2329"/>
                </a:moveTo>
                <a:lnTo>
                  <a:pt x="5405" y="2329"/>
                </a:lnTo>
                <a:cubicBezTo>
                  <a:pt x="5397" y="2334"/>
                  <a:pt x="5397" y="2336"/>
                  <a:pt x="5402" y="2343"/>
                </a:cubicBezTo>
                <a:cubicBezTo>
                  <a:pt x="5406" y="2349"/>
                  <a:pt x="5408" y="2353"/>
                  <a:pt x="5404" y="2359"/>
                </a:cubicBezTo>
                <a:cubicBezTo>
                  <a:pt x="5403" y="2360"/>
                  <a:pt x="5402" y="2360"/>
                  <a:pt x="5401" y="2360"/>
                </a:cubicBezTo>
                <a:cubicBezTo>
                  <a:pt x="5398" y="2360"/>
                  <a:pt x="5397" y="2357"/>
                  <a:pt x="5395" y="2356"/>
                </a:cubicBezTo>
                <a:cubicBezTo>
                  <a:pt x="5393" y="2356"/>
                  <a:pt x="5393" y="2356"/>
                  <a:pt x="5387" y="2357"/>
                </a:cubicBezTo>
                <a:cubicBezTo>
                  <a:pt x="5375" y="2358"/>
                  <a:pt x="5369" y="2354"/>
                  <a:pt x="5369" y="2354"/>
                </a:cubicBezTo>
                <a:cubicBezTo>
                  <a:pt x="5366" y="2350"/>
                  <a:pt x="5372" y="2342"/>
                  <a:pt x="5372" y="2341"/>
                </a:cubicBezTo>
                <a:cubicBezTo>
                  <a:pt x="5373" y="2340"/>
                  <a:pt x="5374" y="2339"/>
                  <a:pt x="5375" y="2339"/>
                </a:cubicBezTo>
                <a:cubicBezTo>
                  <a:pt x="5378" y="2337"/>
                  <a:pt x="5382" y="2336"/>
                  <a:pt x="5384" y="2334"/>
                </a:cubicBezTo>
                <a:cubicBezTo>
                  <a:pt x="5389" y="2331"/>
                  <a:pt x="5391" y="2326"/>
                  <a:pt x="5396" y="2324"/>
                </a:cubicBezTo>
                <a:cubicBezTo>
                  <a:pt x="5405" y="2319"/>
                  <a:pt x="5409" y="2320"/>
                  <a:pt x="5410" y="2322"/>
                </a:cubicBezTo>
                <a:cubicBezTo>
                  <a:pt x="5410" y="2322"/>
                  <a:pt x="5410" y="2323"/>
                  <a:pt x="5410" y="2323"/>
                </a:cubicBezTo>
                <a:cubicBezTo>
                  <a:pt x="5409" y="2325"/>
                  <a:pt x="5408" y="2326"/>
                  <a:pt x="5405" y="2329"/>
                </a:cubicBezTo>
                <a:close/>
                <a:moveTo>
                  <a:pt x="5456" y="2231"/>
                </a:moveTo>
                <a:lnTo>
                  <a:pt x="5456" y="2231"/>
                </a:lnTo>
                <a:cubicBezTo>
                  <a:pt x="5454" y="2231"/>
                  <a:pt x="5453" y="2231"/>
                  <a:pt x="5452" y="2230"/>
                </a:cubicBezTo>
                <a:cubicBezTo>
                  <a:pt x="5450" y="2229"/>
                  <a:pt x="5448" y="2227"/>
                  <a:pt x="5446" y="2225"/>
                </a:cubicBezTo>
                <a:cubicBezTo>
                  <a:pt x="5443" y="2223"/>
                  <a:pt x="5441" y="2221"/>
                  <a:pt x="5438" y="2219"/>
                </a:cubicBezTo>
                <a:cubicBezTo>
                  <a:pt x="5438" y="2219"/>
                  <a:pt x="5436" y="2217"/>
                  <a:pt x="5437" y="2216"/>
                </a:cubicBezTo>
                <a:cubicBezTo>
                  <a:pt x="5440" y="2212"/>
                  <a:pt x="5456" y="2217"/>
                  <a:pt x="5458" y="2226"/>
                </a:cubicBezTo>
                <a:cubicBezTo>
                  <a:pt x="5459" y="2227"/>
                  <a:pt x="5459" y="2230"/>
                  <a:pt x="5456" y="2231"/>
                </a:cubicBezTo>
                <a:close/>
                <a:moveTo>
                  <a:pt x="5473" y="2370"/>
                </a:moveTo>
                <a:lnTo>
                  <a:pt x="5473" y="2370"/>
                </a:lnTo>
                <a:cubicBezTo>
                  <a:pt x="5471" y="2370"/>
                  <a:pt x="5469" y="2368"/>
                  <a:pt x="5467" y="2366"/>
                </a:cubicBezTo>
                <a:cubicBezTo>
                  <a:pt x="5465" y="2363"/>
                  <a:pt x="5465" y="2361"/>
                  <a:pt x="5466" y="2359"/>
                </a:cubicBezTo>
                <a:cubicBezTo>
                  <a:pt x="5468" y="2357"/>
                  <a:pt x="5474" y="2359"/>
                  <a:pt x="5475" y="2364"/>
                </a:cubicBezTo>
                <a:cubicBezTo>
                  <a:pt x="5476" y="2367"/>
                  <a:pt x="5475" y="2369"/>
                  <a:pt x="5473" y="2370"/>
                </a:cubicBezTo>
                <a:close/>
                <a:moveTo>
                  <a:pt x="5509" y="2638"/>
                </a:moveTo>
                <a:lnTo>
                  <a:pt x="5509" y="2638"/>
                </a:lnTo>
                <a:cubicBezTo>
                  <a:pt x="5505" y="2639"/>
                  <a:pt x="5500" y="2638"/>
                  <a:pt x="5493" y="2628"/>
                </a:cubicBezTo>
                <a:cubicBezTo>
                  <a:pt x="5487" y="2619"/>
                  <a:pt x="5478" y="2600"/>
                  <a:pt x="5481" y="2595"/>
                </a:cubicBezTo>
                <a:cubicBezTo>
                  <a:pt x="5482" y="2593"/>
                  <a:pt x="5485" y="2594"/>
                  <a:pt x="5488" y="2598"/>
                </a:cubicBezTo>
                <a:cubicBezTo>
                  <a:pt x="5493" y="2602"/>
                  <a:pt x="5496" y="2607"/>
                  <a:pt x="5500" y="2611"/>
                </a:cubicBezTo>
                <a:cubicBezTo>
                  <a:pt x="5504" y="2615"/>
                  <a:pt x="5508" y="2618"/>
                  <a:pt x="5512" y="2622"/>
                </a:cubicBezTo>
                <a:cubicBezTo>
                  <a:pt x="5512" y="2623"/>
                  <a:pt x="5514" y="2625"/>
                  <a:pt x="5514" y="2627"/>
                </a:cubicBezTo>
                <a:cubicBezTo>
                  <a:pt x="5515" y="2628"/>
                  <a:pt x="5515" y="2628"/>
                  <a:pt x="5515" y="2629"/>
                </a:cubicBezTo>
                <a:cubicBezTo>
                  <a:pt x="5515" y="2631"/>
                  <a:pt x="5515" y="2636"/>
                  <a:pt x="5509" y="2638"/>
                </a:cubicBezTo>
                <a:close/>
                <a:moveTo>
                  <a:pt x="5513" y="2364"/>
                </a:moveTo>
                <a:lnTo>
                  <a:pt x="5513" y="2364"/>
                </a:lnTo>
                <a:cubicBezTo>
                  <a:pt x="5516" y="2368"/>
                  <a:pt x="5520" y="2367"/>
                  <a:pt x="5524" y="2366"/>
                </a:cubicBezTo>
                <a:cubicBezTo>
                  <a:pt x="5524" y="2366"/>
                  <a:pt x="5524" y="2366"/>
                  <a:pt x="5524" y="2366"/>
                </a:cubicBezTo>
                <a:cubicBezTo>
                  <a:pt x="5525" y="2366"/>
                  <a:pt x="5528" y="2365"/>
                  <a:pt x="5529" y="2367"/>
                </a:cubicBezTo>
                <a:cubicBezTo>
                  <a:pt x="5529" y="2367"/>
                  <a:pt x="5529" y="2367"/>
                  <a:pt x="5529" y="2367"/>
                </a:cubicBezTo>
                <a:cubicBezTo>
                  <a:pt x="5532" y="2372"/>
                  <a:pt x="5531" y="2378"/>
                  <a:pt x="5534" y="2382"/>
                </a:cubicBezTo>
                <a:cubicBezTo>
                  <a:pt x="5538" y="2385"/>
                  <a:pt x="5546" y="2384"/>
                  <a:pt x="5546" y="2391"/>
                </a:cubicBezTo>
                <a:cubicBezTo>
                  <a:pt x="5546" y="2392"/>
                  <a:pt x="5545" y="2394"/>
                  <a:pt x="5545" y="2395"/>
                </a:cubicBezTo>
                <a:cubicBezTo>
                  <a:pt x="5544" y="2396"/>
                  <a:pt x="5542" y="2396"/>
                  <a:pt x="5541" y="2397"/>
                </a:cubicBezTo>
                <a:cubicBezTo>
                  <a:pt x="5539" y="2401"/>
                  <a:pt x="5540" y="2405"/>
                  <a:pt x="5536" y="2407"/>
                </a:cubicBezTo>
                <a:cubicBezTo>
                  <a:pt x="5534" y="2408"/>
                  <a:pt x="5532" y="2406"/>
                  <a:pt x="5530" y="2405"/>
                </a:cubicBezTo>
                <a:cubicBezTo>
                  <a:pt x="5521" y="2395"/>
                  <a:pt x="5517" y="2382"/>
                  <a:pt x="5507" y="2372"/>
                </a:cubicBezTo>
                <a:cubicBezTo>
                  <a:pt x="5503" y="2368"/>
                  <a:pt x="5497" y="2370"/>
                  <a:pt x="5493" y="2366"/>
                </a:cubicBezTo>
                <a:cubicBezTo>
                  <a:pt x="5493" y="2365"/>
                  <a:pt x="5492" y="2365"/>
                  <a:pt x="5492" y="2364"/>
                </a:cubicBezTo>
                <a:cubicBezTo>
                  <a:pt x="5492" y="2364"/>
                  <a:pt x="5492" y="2361"/>
                  <a:pt x="5494" y="2357"/>
                </a:cubicBezTo>
                <a:cubicBezTo>
                  <a:pt x="5496" y="2355"/>
                  <a:pt x="5496" y="2354"/>
                  <a:pt x="5496" y="2353"/>
                </a:cubicBezTo>
                <a:cubicBezTo>
                  <a:pt x="5496" y="2352"/>
                  <a:pt x="5495" y="2351"/>
                  <a:pt x="5491" y="2350"/>
                </a:cubicBezTo>
                <a:cubicBezTo>
                  <a:pt x="5487" y="2348"/>
                  <a:pt x="5484" y="2346"/>
                  <a:pt x="5485" y="2344"/>
                </a:cubicBezTo>
                <a:cubicBezTo>
                  <a:pt x="5486" y="2341"/>
                  <a:pt x="5508" y="2336"/>
                  <a:pt x="5513" y="2350"/>
                </a:cubicBezTo>
                <a:cubicBezTo>
                  <a:pt x="5514" y="2353"/>
                  <a:pt x="5514" y="2355"/>
                  <a:pt x="5513" y="2358"/>
                </a:cubicBezTo>
                <a:cubicBezTo>
                  <a:pt x="5513" y="2361"/>
                  <a:pt x="5512" y="2363"/>
                  <a:pt x="5513" y="2364"/>
                </a:cubicBezTo>
                <a:close/>
                <a:moveTo>
                  <a:pt x="5528" y="2673"/>
                </a:moveTo>
                <a:lnTo>
                  <a:pt x="5528" y="2673"/>
                </a:lnTo>
                <a:cubicBezTo>
                  <a:pt x="5527" y="2673"/>
                  <a:pt x="5525" y="2673"/>
                  <a:pt x="5519" y="2667"/>
                </a:cubicBezTo>
                <a:cubicBezTo>
                  <a:pt x="5513" y="2661"/>
                  <a:pt x="5514" y="2659"/>
                  <a:pt x="5514" y="2658"/>
                </a:cubicBezTo>
                <a:cubicBezTo>
                  <a:pt x="5516" y="2656"/>
                  <a:pt x="5529" y="2661"/>
                  <a:pt x="5530" y="2668"/>
                </a:cubicBezTo>
                <a:cubicBezTo>
                  <a:pt x="5531" y="2669"/>
                  <a:pt x="5531" y="2672"/>
                  <a:pt x="5528" y="2673"/>
                </a:cubicBezTo>
                <a:close/>
                <a:moveTo>
                  <a:pt x="5548" y="2707"/>
                </a:moveTo>
                <a:lnTo>
                  <a:pt x="5548" y="2707"/>
                </a:lnTo>
                <a:cubicBezTo>
                  <a:pt x="5532" y="2710"/>
                  <a:pt x="5531" y="2684"/>
                  <a:pt x="5534" y="2681"/>
                </a:cubicBezTo>
                <a:cubicBezTo>
                  <a:pt x="5535" y="2680"/>
                  <a:pt x="5537" y="2680"/>
                  <a:pt x="5538" y="2681"/>
                </a:cubicBezTo>
                <a:cubicBezTo>
                  <a:pt x="5538" y="2681"/>
                  <a:pt x="5539" y="2682"/>
                  <a:pt x="5539" y="2683"/>
                </a:cubicBezTo>
                <a:cubicBezTo>
                  <a:pt x="5540" y="2686"/>
                  <a:pt x="5542" y="2687"/>
                  <a:pt x="5545" y="2690"/>
                </a:cubicBezTo>
                <a:cubicBezTo>
                  <a:pt x="5554" y="2698"/>
                  <a:pt x="5554" y="2699"/>
                  <a:pt x="5554" y="2701"/>
                </a:cubicBezTo>
                <a:cubicBezTo>
                  <a:pt x="5554" y="2702"/>
                  <a:pt x="5554" y="2705"/>
                  <a:pt x="5548" y="2707"/>
                </a:cubicBezTo>
                <a:close/>
                <a:moveTo>
                  <a:pt x="5759" y="2780"/>
                </a:moveTo>
                <a:lnTo>
                  <a:pt x="5759" y="2780"/>
                </a:lnTo>
                <a:cubicBezTo>
                  <a:pt x="5759" y="2780"/>
                  <a:pt x="5759" y="2780"/>
                  <a:pt x="5759" y="2780"/>
                </a:cubicBezTo>
                <a:lnTo>
                  <a:pt x="5758" y="2780"/>
                </a:lnTo>
                <a:cubicBezTo>
                  <a:pt x="5747" y="2782"/>
                  <a:pt x="5736" y="2780"/>
                  <a:pt x="5725" y="2782"/>
                </a:cubicBezTo>
                <a:lnTo>
                  <a:pt x="5725" y="2782"/>
                </a:lnTo>
                <a:cubicBezTo>
                  <a:pt x="5725" y="2782"/>
                  <a:pt x="5725" y="2782"/>
                  <a:pt x="5725" y="2782"/>
                </a:cubicBezTo>
                <a:cubicBezTo>
                  <a:pt x="5725" y="2782"/>
                  <a:pt x="5725" y="2782"/>
                  <a:pt x="5725" y="2782"/>
                </a:cubicBezTo>
                <a:cubicBezTo>
                  <a:pt x="5725" y="2782"/>
                  <a:pt x="5725" y="2782"/>
                  <a:pt x="5725" y="2782"/>
                </a:cubicBezTo>
                <a:cubicBezTo>
                  <a:pt x="5713" y="2782"/>
                  <a:pt x="5703" y="2773"/>
                  <a:pt x="5707" y="2769"/>
                </a:cubicBezTo>
                <a:cubicBezTo>
                  <a:pt x="5708" y="2767"/>
                  <a:pt x="5708" y="2767"/>
                  <a:pt x="5715" y="2766"/>
                </a:cubicBezTo>
                <a:cubicBezTo>
                  <a:pt x="5717" y="2765"/>
                  <a:pt x="5721" y="2764"/>
                  <a:pt x="5719" y="2757"/>
                </a:cubicBezTo>
                <a:cubicBezTo>
                  <a:pt x="5717" y="2743"/>
                  <a:pt x="5720" y="2735"/>
                  <a:pt x="5728" y="2737"/>
                </a:cubicBezTo>
                <a:cubicBezTo>
                  <a:pt x="5731" y="2737"/>
                  <a:pt x="5732" y="2739"/>
                  <a:pt x="5735" y="2742"/>
                </a:cubicBezTo>
                <a:cubicBezTo>
                  <a:pt x="5740" y="2748"/>
                  <a:pt x="5742" y="2755"/>
                  <a:pt x="5747" y="2761"/>
                </a:cubicBezTo>
                <a:cubicBezTo>
                  <a:pt x="5748" y="2763"/>
                  <a:pt x="5749" y="2763"/>
                  <a:pt x="5752" y="2765"/>
                </a:cubicBezTo>
                <a:cubicBezTo>
                  <a:pt x="5753" y="2766"/>
                  <a:pt x="5763" y="2773"/>
                  <a:pt x="5763" y="2777"/>
                </a:cubicBezTo>
                <a:cubicBezTo>
                  <a:pt x="5763" y="2778"/>
                  <a:pt x="5762" y="2779"/>
                  <a:pt x="5759" y="2780"/>
                </a:cubicBezTo>
                <a:close/>
                <a:moveTo>
                  <a:pt x="5837" y="2785"/>
                </a:moveTo>
                <a:lnTo>
                  <a:pt x="5837" y="2785"/>
                </a:lnTo>
                <a:cubicBezTo>
                  <a:pt x="5832" y="2788"/>
                  <a:pt x="5828" y="2782"/>
                  <a:pt x="5824" y="2785"/>
                </a:cubicBezTo>
                <a:cubicBezTo>
                  <a:pt x="5823" y="2785"/>
                  <a:pt x="5823" y="2785"/>
                  <a:pt x="5823" y="2785"/>
                </a:cubicBezTo>
                <a:cubicBezTo>
                  <a:pt x="5821" y="2787"/>
                  <a:pt x="5822" y="2790"/>
                  <a:pt x="5820" y="2791"/>
                </a:cubicBezTo>
                <a:cubicBezTo>
                  <a:pt x="5817" y="2794"/>
                  <a:pt x="5812" y="2795"/>
                  <a:pt x="5811" y="2799"/>
                </a:cubicBezTo>
                <a:cubicBezTo>
                  <a:pt x="5809" y="2803"/>
                  <a:pt x="5807" y="2805"/>
                  <a:pt x="5804" y="2806"/>
                </a:cubicBezTo>
                <a:cubicBezTo>
                  <a:pt x="5799" y="2806"/>
                  <a:pt x="5797" y="2803"/>
                  <a:pt x="5797" y="2801"/>
                </a:cubicBezTo>
                <a:cubicBezTo>
                  <a:pt x="5797" y="2797"/>
                  <a:pt x="5800" y="2795"/>
                  <a:pt x="5801" y="2791"/>
                </a:cubicBezTo>
                <a:cubicBezTo>
                  <a:pt x="5801" y="2790"/>
                  <a:pt x="5801" y="2790"/>
                  <a:pt x="5800" y="2785"/>
                </a:cubicBezTo>
                <a:cubicBezTo>
                  <a:pt x="5799" y="2774"/>
                  <a:pt x="5800" y="2765"/>
                  <a:pt x="5803" y="2759"/>
                </a:cubicBezTo>
                <a:cubicBezTo>
                  <a:pt x="5809" y="2749"/>
                  <a:pt x="5823" y="2749"/>
                  <a:pt x="5824" y="2753"/>
                </a:cubicBezTo>
                <a:cubicBezTo>
                  <a:pt x="5825" y="2755"/>
                  <a:pt x="5822" y="2758"/>
                  <a:pt x="5820" y="2759"/>
                </a:cubicBezTo>
                <a:cubicBezTo>
                  <a:pt x="5813" y="2763"/>
                  <a:pt x="5816" y="2767"/>
                  <a:pt x="5818" y="2768"/>
                </a:cubicBezTo>
                <a:cubicBezTo>
                  <a:pt x="5819" y="2769"/>
                  <a:pt x="5821" y="2769"/>
                  <a:pt x="5822" y="2769"/>
                </a:cubicBezTo>
                <a:cubicBezTo>
                  <a:pt x="5830" y="2771"/>
                  <a:pt x="5838" y="2779"/>
                  <a:pt x="5838" y="2783"/>
                </a:cubicBezTo>
                <a:cubicBezTo>
                  <a:pt x="5838" y="2784"/>
                  <a:pt x="5838" y="2784"/>
                  <a:pt x="5837" y="2785"/>
                </a:cubicBezTo>
                <a:close/>
                <a:moveTo>
                  <a:pt x="5711" y="2344"/>
                </a:moveTo>
                <a:lnTo>
                  <a:pt x="5711" y="2344"/>
                </a:lnTo>
                <a:cubicBezTo>
                  <a:pt x="5664" y="2347"/>
                  <a:pt x="5664" y="2347"/>
                  <a:pt x="5617" y="2205"/>
                </a:cubicBezTo>
                <a:lnTo>
                  <a:pt x="5616" y="2199"/>
                </a:lnTo>
                <a:cubicBezTo>
                  <a:pt x="5613" y="2190"/>
                  <a:pt x="5622" y="2181"/>
                  <a:pt x="5620" y="2171"/>
                </a:cubicBezTo>
                <a:cubicBezTo>
                  <a:pt x="5618" y="2167"/>
                  <a:pt x="5614" y="2163"/>
                  <a:pt x="5613" y="2162"/>
                </a:cubicBezTo>
                <a:cubicBezTo>
                  <a:pt x="5609" y="2159"/>
                  <a:pt x="5604" y="2157"/>
                  <a:pt x="5599" y="2153"/>
                </a:cubicBezTo>
                <a:cubicBezTo>
                  <a:pt x="5596" y="2150"/>
                  <a:pt x="5595" y="2146"/>
                  <a:pt x="5592" y="2144"/>
                </a:cubicBezTo>
                <a:cubicBezTo>
                  <a:pt x="5589" y="2142"/>
                  <a:pt x="5585" y="2141"/>
                  <a:pt x="5582" y="2139"/>
                </a:cubicBezTo>
                <a:cubicBezTo>
                  <a:pt x="5580" y="2137"/>
                  <a:pt x="5580" y="2137"/>
                  <a:pt x="5575" y="2131"/>
                </a:cubicBezTo>
                <a:cubicBezTo>
                  <a:pt x="5571" y="2126"/>
                  <a:pt x="5564" y="2116"/>
                  <a:pt x="5556" y="2113"/>
                </a:cubicBezTo>
                <a:cubicBezTo>
                  <a:pt x="5553" y="2112"/>
                  <a:pt x="5549" y="2110"/>
                  <a:pt x="5533" y="2099"/>
                </a:cubicBezTo>
                <a:cubicBezTo>
                  <a:pt x="5523" y="2091"/>
                  <a:pt x="5514" y="2082"/>
                  <a:pt x="5504" y="2075"/>
                </a:cubicBezTo>
                <a:cubicBezTo>
                  <a:pt x="5500" y="2071"/>
                  <a:pt x="5494" y="2071"/>
                  <a:pt x="5489" y="2068"/>
                </a:cubicBezTo>
                <a:cubicBezTo>
                  <a:pt x="5458" y="2036"/>
                  <a:pt x="5443" y="1989"/>
                  <a:pt x="5398" y="1971"/>
                </a:cubicBezTo>
                <a:cubicBezTo>
                  <a:pt x="5403" y="1923"/>
                  <a:pt x="5403" y="1923"/>
                  <a:pt x="5414" y="1914"/>
                </a:cubicBezTo>
                <a:cubicBezTo>
                  <a:pt x="5418" y="1909"/>
                  <a:pt x="5425" y="1904"/>
                  <a:pt x="5431" y="1903"/>
                </a:cubicBezTo>
                <a:cubicBezTo>
                  <a:pt x="5438" y="1893"/>
                  <a:pt x="5438" y="1893"/>
                  <a:pt x="5442" y="1868"/>
                </a:cubicBezTo>
                <a:cubicBezTo>
                  <a:pt x="5445" y="1861"/>
                  <a:pt x="5445" y="1861"/>
                  <a:pt x="5445" y="1861"/>
                </a:cubicBezTo>
                <a:cubicBezTo>
                  <a:pt x="5445" y="1861"/>
                  <a:pt x="5445" y="1861"/>
                  <a:pt x="5445" y="1861"/>
                </a:cubicBezTo>
                <a:cubicBezTo>
                  <a:pt x="5448" y="1858"/>
                  <a:pt x="5450" y="1855"/>
                  <a:pt x="5452" y="1853"/>
                </a:cubicBezTo>
                <a:cubicBezTo>
                  <a:pt x="5443" y="1823"/>
                  <a:pt x="5443" y="1823"/>
                  <a:pt x="5503" y="1804"/>
                </a:cubicBezTo>
                <a:cubicBezTo>
                  <a:pt x="5505" y="1805"/>
                  <a:pt x="5509" y="1808"/>
                  <a:pt x="5512" y="1809"/>
                </a:cubicBezTo>
                <a:cubicBezTo>
                  <a:pt x="5518" y="1806"/>
                  <a:pt x="5525" y="1800"/>
                  <a:pt x="5528" y="1794"/>
                </a:cubicBezTo>
                <a:cubicBezTo>
                  <a:pt x="5567" y="1798"/>
                  <a:pt x="5577" y="1857"/>
                  <a:pt x="5563" y="1867"/>
                </a:cubicBezTo>
                <a:cubicBezTo>
                  <a:pt x="5554" y="1874"/>
                  <a:pt x="5544" y="1880"/>
                  <a:pt x="5535" y="1887"/>
                </a:cubicBezTo>
                <a:cubicBezTo>
                  <a:pt x="5535" y="1901"/>
                  <a:pt x="5536" y="1903"/>
                  <a:pt x="5545" y="1922"/>
                </a:cubicBezTo>
                <a:cubicBezTo>
                  <a:pt x="5542" y="1924"/>
                  <a:pt x="5540" y="1927"/>
                  <a:pt x="5537" y="1930"/>
                </a:cubicBezTo>
                <a:cubicBezTo>
                  <a:pt x="5534" y="1929"/>
                  <a:pt x="5530" y="1929"/>
                  <a:pt x="5526" y="1929"/>
                </a:cubicBezTo>
                <a:cubicBezTo>
                  <a:pt x="5525" y="1932"/>
                  <a:pt x="5523" y="1936"/>
                  <a:pt x="5522" y="1939"/>
                </a:cubicBezTo>
                <a:lnTo>
                  <a:pt x="5607" y="1982"/>
                </a:lnTo>
                <a:cubicBezTo>
                  <a:pt x="5641" y="2010"/>
                  <a:pt x="5641" y="2010"/>
                  <a:pt x="5658" y="2012"/>
                </a:cubicBezTo>
                <a:cubicBezTo>
                  <a:pt x="5658" y="2025"/>
                  <a:pt x="5658" y="2025"/>
                  <a:pt x="5719" y="2091"/>
                </a:cubicBezTo>
                <a:cubicBezTo>
                  <a:pt x="5717" y="2094"/>
                  <a:pt x="5714" y="2099"/>
                  <a:pt x="5712" y="2102"/>
                </a:cubicBezTo>
                <a:cubicBezTo>
                  <a:pt x="5709" y="2102"/>
                  <a:pt x="5704" y="2103"/>
                  <a:pt x="5701" y="2104"/>
                </a:cubicBezTo>
                <a:cubicBezTo>
                  <a:pt x="5702" y="2154"/>
                  <a:pt x="5710" y="2154"/>
                  <a:pt x="5751" y="2152"/>
                </a:cubicBezTo>
                <a:cubicBezTo>
                  <a:pt x="5758" y="2160"/>
                  <a:pt x="5764" y="2158"/>
                  <a:pt x="5771" y="2156"/>
                </a:cubicBezTo>
                <a:cubicBezTo>
                  <a:pt x="5771" y="2153"/>
                  <a:pt x="5772" y="2149"/>
                  <a:pt x="5772" y="2145"/>
                </a:cubicBezTo>
                <a:cubicBezTo>
                  <a:pt x="5779" y="2143"/>
                  <a:pt x="5790" y="2143"/>
                  <a:pt x="5796" y="2145"/>
                </a:cubicBezTo>
                <a:lnTo>
                  <a:pt x="5800" y="2147"/>
                </a:lnTo>
                <a:cubicBezTo>
                  <a:pt x="5804" y="2149"/>
                  <a:pt x="5810" y="2150"/>
                  <a:pt x="5814" y="2152"/>
                </a:cubicBezTo>
                <a:cubicBezTo>
                  <a:pt x="5813" y="2156"/>
                  <a:pt x="5811" y="2161"/>
                  <a:pt x="5810" y="2166"/>
                </a:cubicBezTo>
                <a:cubicBezTo>
                  <a:pt x="5794" y="2172"/>
                  <a:pt x="5794" y="2172"/>
                  <a:pt x="5771" y="2158"/>
                </a:cubicBezTo>
                <a:cubicBezTo>
                  <a:pt x="5764" y="2158"/>
                  <a:pt x="5758" y="2160"/>
                  <a:pt x="5751" y="2162"/>
                </a:cubicBezTo>
                <a:cubicBezTo>
                  <a:pt x="5754" y="2166"/>
                  <a:pt x="5758" y="2170"/>
                  <a:pt x="5761" y="2173"/>
                </a:cubicBezTo>
                <a:cubicBezTo>
                  <a:pt x="5758" y="2176"/>
                  <a:pt x="5754" y="2179"/>
                  <a:pt x="5750" y="2181"/>
                </a:cubicBezTo>
                <a:cubicBezTo>
                  <a:pt x="5758" y="2190"/>
                  <a:pt x="5758" y="2190"/>
                  <a:pt x="5821" y="2289"/>
                </a:cubicBezTo>
                <a:cubicBezTo>
                  <a:pt x="5829" y="2288"/>
                  <a:pt x="5840" y="2288"/>
                  <a:pt x="5848" y="2290"/>
                </a:cubicBezTo>
                <a:cubicBezTo>
                  <a:pt x="5855" y="2312"/>
                  <a:pt x="5855" y="2312"/>
                  <a:pt x="5876" y="2338"/>
                </a:cubicBezTo>
                <a:cubicBezTo>
                  <a:pt x="5867" y="2345"/>
                  <a:pt x="5778" y="2406"/>
                  <a:pt x="5711" y="2344"/>
                </a:cubicBezTo>
                <a:close/>
                <a:moveTo>
                  <a:pt x="5890" y="2090"/>
                </a:moveTo>
                <a:lnTo>
                  <a:pt x="5890" y="2090"/>
                </a:lnTo>
                <a:cubicBezTo>
                  <a:pt x="5888" y="2090"/>
                  <a:pt x="5870" y="2075"/>
                  <a:pt x="5867" y="2068"/>
                </a:cubicBezTo>
                <a:cubicBezTo>
                  <a:pt x="5864" y="2060"/>
                  <a:pt x="5872" y="2047"/>
                  <a:pt x="5873" y="2047"/>
                </a:cubicBezTo>
                <a:cubicBezTo>
                  <a:pt x="5876" y="2044"/>
                  <a:pt x="5879" y="2048"/>
                  <a:pt x="5880" y="2050"/>
                </a:cubicBezTo>
                <a:cubicBezTo>
                  <a:pt x="5880" y="2051"/>
                  <a:pt x="5880" y="2051"/>
                  <a:pt x="5880" y="2060"/>
                </a:cubicBezTo>
                <a:cubicBezTo>
                  <a:pt x="5880" y="2063"/>
                  <a:pt x="5880" y="2064"/>
                  <a:pt x="5883" y="2069"/>
                </a:cubicBezTo>
                <a:cubicBezTo>
                  <a:pt x="5883" y="2069"/>
                  <a:pt x="5892" y="2088"/>
                  <a:pt x="5890" y="2090"/>
                </a:cubicBezTo>
                <a:close/>
                <a:moveTo>
                  <a:pt x="6109" y="890"/>
                </a:moveTo>
                <a:lnTo>
                  <a:pt x="6109" y="890"/>
                </a:lnTo>
                <a:cubicBezTo>
                  <a:pt x="6098" y="876"/>
                  <a:pt x="6082" y="866"/>
                  <a:pt x="6070" y="853"/>
                </a:cubicBezTo>
                <a:cubicBezTo>
                  <a:pt x="6059" y="840"/>
                  <a:pt x="6045" y="830"/>
                  <a:pt x="6033" y="818"/>
                </a:cubicBezTo>
                <a:cubicBezTo>
                  <a:pt x="6026" y="812"/>
                  <a:pt x="6014" y="801"/>
                  <a:pt x="6009" y="798"/>
                </a:cubicBezTo>
                <a:cubicBezTo>
                  <a:pt x="6008" y="798"/>
                  <a:pt x="6006" y="797"/>
                  <a:pt x="6005" y="796"/>
                </a:cubicBezTo>
                <a:cubicBezTo>
                  <a:pt x="5986" y="782"/>
                  <a:pt x="5968" y="766"/>
                  <a:pt x="5949" y="751"/>
                </a:cubicBezTo>
                <a:cubicBezTo>
                  <a:pt x="5933" y="738"/>
                  <a:pt x="5913" y="729"/>
                  <a:pt x="5897" y="715"/>
                </a:cubicBezTo>
                <a:cubicBezTo>
                  <a:pt x="5887" y="707"/>
                  <a:pt x="5886" y="706"/>
                  <a:pt x="5883" y="702"/>
                </a:cubicBezTo>
                <a:cubicBezTo>
                  <a:pt x="5883" y="702"/>
                  <a:pt x="5884" y="702"/>
                  <a:pt x="5884" y="702"/>
                </a:cubicBezTo>
                <a:cubicBezTo>
                  <a:pt x="5897" y="710"/>
                  <a:pt x="5964" y="752"/>
                  <a:pt x="6006" y="783"/>
                </a:cubicBezTo>
                <a:lnTo>
                  <a:pt x="6051" y="822"/>
                </a:lnTo>
                <a:cubicBezTo>
                  <a:pt x="6054" y="830"/>
                  <a:pt x="6058" y="834"/>
                  <a:pt x="6073" y="847"/>
                </a:cubicBezTo>
                <a:cubicBezTo>
                  <a:pt x="6103" y="872"/>
                  <a:pt x="6142" y="917"/>
                  <a:pt x="6143" y="918"/>
                </a:cubicBezTo>
                <a:lnTo>
                  <a:pt x="6143" y="918"/>
                </a:lnTo>
                <a:lnTo>
                  <a:pt x="6143" y="918"/>
                </a:lnTo>
                <a:lnTo>
                  <a:pt x="6143" y="918"/>
                </a:lnTo>
                <a:cubicBezTo>
                  <a:pt x="6138" y="922"/>
                  <a:pt x="6129" y="916"/>
                  <a:pt x="6128" y="915"/>
                </a:cubicBezTo>
                <a:cubicBezTo>
                  <a:pt x="6120" y="908"/>
                  <a:pt x="6116" y="898"/>
                  <a:pt x="6109" y="890"/>
                </a:cubicBezTo>
                <a:close/>
                <a:moveTo>
                  <a:pt x="6217" y="1498"/>
                </a:moveTo>
                <a:lnTo>
                  <a:pt x="6217" y="1498"/>
                </a:lnTo>
                <a:lnTo>
                  <a:pt x="6209" y="1514"/>
                </a:lnTo>
                <a:cubicBezTo>
                  <a:pt x="6204" y="1519"/>
                  <a:pt x="6197" y="1514"/>
                  <a:pt x="6191" y="1518"/>
                </a:cubicBezTo>
                <a:cubicBezTo>
                  <a:pt x="6187" y="1521"/>
                  <a:pt x="6187" y="1521"/>
                  <a:pt x="6178" y="1523"/>
                </a:cubicBezTo>
                <a:cubicBezTo>
                  <a:pt x="6170" y="1526"/>
                  <a:pt x="6161" y="1529"/>
                  <a:pt x="6156" y="1533"/>
                </a:cubicBezTo>
                <a:cubicBezTo>
                  <a:pt x="6153" y="1535"/>
                  <a:pt x="6147" y="1545"/>
                  <a:pt x="6145" y="1553"/>
                </a:cubicBezTo>
                <a:cubicBezTo>
                  <a:pt x="6144" y="1561"/>
                  <a:pt x="6157" y="1565"/>
                  <a:pt x="6154" y="1574"/>
                </a:cubicBezTo>
                <a:cubicBezTo>
                  <a:pt x="6153" y="1577"/>
                  <a:pt x="6147" y="1577"/>
                  <a:pt x="6148" y="1581"/>
                </a:cubicBezTo>
                <a:cubicBezTo>
                  <a:pt x="6148" y="1581"/>
                  <a:pt x="6167" y="1612"/>
                  <a:pt x="6172" y="1617"/>
                </a:cubicBezTo>
                <a:cubicBezTo>
                  <a:pt x="6172" y="1617"/>
                  <a:pt x="6186" y="1629"/>
                  <a:pt x="6187" y="1633"/>
                </a:cubicBezTo>
                <a:lnTo>
                  <a:pt x="6187" y="1633"/>
                </a:lnTo>
                <a:lnTo>
                  <a:pt x="6187" y="1634"/>
                </a:lnTo>
                <a:cubicBezTo>
                  <a:pt x="6182" y="1633"/>
                  <a:pt x="6146" y="1609"/>
                  <a:pt x="6146" y="1609"/>
                </a:cubicBezTo>
                <a:cubicBezTo>
                  <a:pt x="6144" y="1607"/>
                  <a:pt x="6143" y="1606"/>
                  <a:pt x="6131" y="1586"/>
                </a:cubicBezTo>
                <a:cubicBezTo>
                  <a:pt x="6131" y="1586"/>
                  <a:pt x="6113" y="1547"/>
                  <a:pt x="6128" y="1536"/>
                </a:cubicBezTo>
                <a:cubicBezTo>
                  <a:pt x="6131" y="1534"/>
                  <a:pt x="6134" y="1535"/>
                  <a:pt x="6136" y="1533"/>
                </a:cubicBezTo>
                <a:cubicBezTo>
                  <a:pt x="6140" y="1531"/>
                  <a:pt x="6142" y="1526"/>
                  <a:pt x="6146" y="1524"/>
                </a:cubicBezTo>
                <a:cubicBezTo>
                  <a:pt x="6148" y="1523"/>
                  <a:pt x="6149" y="1523"/>
                  <a:pt x="6155" y="1521"/>
                </a:cubicBezTo>
                <a:cubicBezTo>
                  <a:pt x="6163" y="1519"/>
                  <a:pt x="6173" y="1521"/>
                  <a:pt x="6181" y="1516"/>
                </a:cubicBezTo>
                <a:cubicBezTo>
                  <a:pt x="6183" y="1515"/>
                  <a:pt x="6183" y="1515"/>
                  <a:pt x="6184" y="1513"/>
                </a:cubicBezTo>
                <a:cubicBezTo>
                  <a:pt x="6185" y="1508"/>
                  <a:pt x="6189" y="1504"/>
                  <a:pt x="6190" y="1503"/>
                </a:cubicBezTo>
                <a:cubicBezTo>
                  <a:pt x="6190" y="1503"/>
                  <a:pt x="6190" y="1503"/>
                  <a:pt x="6190" y="1503"/>
                </a:cubicBezTo>
                <a:lnTo>
                  <a:pt x="6190" y="1503"/>
                </a:lnTo>
                <a:lnTo>
                  <a:pt x="6190" y="1503"/>
                </a:lnTo>
                <a:cubicBezTo>
                  <a:pt x="6194" y="1501"/>
                  <a:pt x="6199" y="1504"/>
                  <a:pt x="6203" y="1502"/>
                </a:cubicBezTo>
                <a:cubicBezTo>
                  <a:pt x="6204" y="1501"/>
                  <a:pt x="6204" y="1501"/>
                  <a:pt x="6203" y="1497"/>
                </a:cubicBezTo>
                <a:cubicBezTo>
                  <a:pt x="6199" y="1474"/>
                  <a:pt x="6207" y="1477"/>
                  <a:pt x="6209" y="1481"/>
                </a:cubicBezTo>
                <a:cubicBezTo>
                  <a:pt x="6210" y="1481"/>
                  <a:pt x="6217" y="1493"/>
                  <a:pt x="6217" y="1496"/>
                </a:cubicBezTo>
                <a:cubicBezTo>
                  <a:pt x="6217" y="1497"/>
                  <a:pt x="6217" y="1497"/>
                  <a:pt x="6217" y="1498"/>
                </a:cubicBezTo>
                <a:close/>
                <a:moveTo>
                  <a:pt x="676" y="4650"/>
                </a:moveTo>
                <a:close/>
                <a:moveTo>
                  <a:pt x="7355" y="2744"/>
                </a:moveTo>
                <a:lnTo>
                  <a:pt x="7355" y="2744"/>
                </a:lnTo>
                <a:cubicBezTo>
                  <a:pt x="7354" y="2742"/>
                  <a:pt x="7351" y="2735"/>
                  <a:pt x="7350" y="2737"/>
                </a:cubicBezTo>
                <a:cubicBezTo>
                  <a:pt x="7349" y="2742"/>
                  <a:pt x="7353" y="2751"/>
                  <a:pt x="7355" y="2752"/>
                </a:cubicBezTo>
                <a:cubicBezTo>
                  <a:pt x="7356" y="2753"/>
                  <a:pt x="7357" y="2749"/>
                  <a:pt x="7355" y="2745"/>
                </a:cubicBezTo>
                <a:cubicBezTo>
                  <a:pt x="7355" y="2745"/>
                  <a:pt x="7355" y="2744"/>
                  <a:pt x="7355" y="2744"/>
                </a:cubicBezTo>
                <a:close/>
                <a:moveTo>
                  <a:pt x="3248" y="40"/>
                </a:moveTo>
                <a:lnTo>
                  <a:pt x="3248" y="40"/>
                </a:lnTo>
                <a:lnTo>
                  <a:pt x="3248" y="40"/>
                </a:lnTo>
                <a:lnTo>
                  <a:pt x="3248" y="40"/>
                </a:lnTo>
                <a:cubicBezTo>
                  <a:pt x="3194" y="47"/>
                  <a:pt x="3155" y="54"/>
                  <a:pt x="3130" y="59"/>
                </a:cubicBezTo>
                <a:cubicBezTo>
                  <a:pt x="3156" y="55"/>
                  <a:pt x="3190" y="49"/>
                  <a:pt x="3238" y="41"/>
                </a:cubicBezTo>
                <a:cubicBezTo>
                  <a:pt x="3242" y="41"/>
                  <a:pt x="3245" y="40"/>
                  <a:pt x="3248" y="40"/>
                </a:cubicBezTo>
                <a:lnTo>
                  <a:pt x="3248" y="40"/>
                </a:lnTo>
                <a:lnTo>
                  <a:pt x="3248" y="40"/>
                </a:lnTo>
                <a:close/>
                <a:moveTo>
                  <a:pt x="6062" y="3038"/>
                </a:moveTo>
                <a:lnTo>
                  <a:pt x="6062" y="3038"/>
                </a:lnTo>
                <a:cubicBezTo>
                  <a:pt x="6061" y="3038"/>
                  <a:pt x="6061" y="3038"/>
                  <a:pt x="6061" y="3038"/>
                </a:cubicBezTo>
                <a:cubicBezTo>
                  <a:pt x="6053" y="3041"/>
                  <a:pt x="6056" y="3061"/>
                  <a:pt x="6061" y="3064"/>
                </a:cubicBezTo>
                <a:cubicBezTo>
                  <a:pt x="6066" y="3066"/>
                  <a:pt x="6077" y="3061"/>
                  <a:pt x="6074" y="3049"/>
                </a:cubicBezTo>
                <a:cubicBezTo>
                  <a:pt x="6073" y="3042"/>
                  <a:pt x="6068" y="3036"/>
                  <a:pt x="6062" y="3038"/>
                </a:cubicBezTo>
                <a:close/>
                <a:moveTo>
                  <a:pt x="5986" y="3029"/>
                </a:moveTo>
                <a:lnTo>
                  <a:pt x="5986" y="3029"/>
                </a:lnTo>
                <a:cubicBezTo>
                  <a:pt x="5979" y="3031"/>
                  <a:pt x="5976" y="3042"/>
                  <a:pt x="5983" y="3048"/>
                </a:cubicBezTo>
                <a:cubicBezTo>
                  <a:pt x="5990" y="3054"/>
                  <a:pt x="5996" y="3045"/>
                  <a:pt x="5995" y="3038"/>
                </a:cubicBezTo>
                <a:cubicBezTo>
                  <a:pt x="5994" y="3033"/>
                  <a:pt x="5990" y="3028"/>
                  <a:pt x="5986" y="3029"/>
                </a:cubicBezTo>
                <a:close/>
                <a:moveTo>
                  <a:pt x="4477" y="298"/>
                </a:moveTo>
                <a:lnTo>
                  <a:pt x="4477" y="298"/>
                </a:lnTo>
                <a:cubicBezTo>
                  <a:pt x="4473" y="296"/>
                  <a:pt x="4473" y="296"/>
                  <a:pt x="4472" y="295"/>
                </a:cubicBezTo>
                <a:cubicBezTo>
                  <a:pt x="4473" y="295"/>
                  <a:pt x="4473" y="295"/>
                  <a:pt x="4473" y="295"/>
                </a:cubicBezTo>
                <a:cubicBezTo>
                  <a:pt x="4473" y="295"/>
                  <a:pt x="4473" y="294"/>
                  <a:pt x="4473" y="294"/>
                </a:cubicBezTo>
                <a:cubicBezTo>
                  <a:pt x="4467" y="291"/>
                  <a:pt x="4460" y="293"/>
                  <a:pt x="4454" y="288"/>
                </a:cubicBezTo>
                <a:cubicBezTo>
                  <a:pt x="4461" y="288"/>
                  <a:pt x="4467" y="290"/>
                  <a:pt x="4473" y="289"/>
                </a:cubicBezTo>
                <a:cubicBezTo>
                  <a:pt x="4473" y="289"/>
                  <a:pt x="4473" y="289"/>
                  <a:pt x="4474" y="288"/>
                </a:cubicBezTo>
                <a:cubicBezTo>
                  <a:pt x="4483" y="288"/>
                  <a:pt x="4492" y="291"/>
                  <a:pt x="4501" y="291"/>
                </a:cubicBezTo>
                <a:cubicBezTo>
                  <a:pt x="4502" y="291"/>
                  <a:pt x="4502" y="290"/>
                  <a:pt x="4502" y="290"/>
                </a:cubicBezTo>
                <a:cubicBezTo>
                  <a:pt x="4501" y="290"/>
                  <a:pt x="4501" y="289"/>
                  <a:pt x="4500" y="288"/>
                </a:cubicBezTo>
                <a:cubicBezTo>
                  <a:pt x="4505" y="289"/>
                  <a:pt x="4505" y="289"/>
                  <a:pt x="4506" y="288"/>
                </a:cubicBezTo>
                <a:cubicBezTo>
                  <a:pt x="4501" y="282"/>
                  <a:pt x="4494" y="285"/>
                  <a:pt x="4489" y="282"/>
                </a:cubicBezTo>
                <a:cubicBezTo>
                  <a:pt x="4496" y="282"/>
                  <a:pt x="4503" y="285"/>
                  <a:pt x="4510" y="285"/>
                </a:cubicBezTo>
                <a:cubicBezTo>
                  <a:pt x="4508" y="285"/>
                  <a:pt x="4507" y="284"/>
                  <a:pt x="4505" y="283"/>
                </a:cubicBezTo>
                <a:cubicBezTo>
                  <a:pt x="4505" y="283"/>
                  <a:pt x="4505" y="283"/>
                  <a:pt x="4505" y="282"/>
                </a:cubicBezTo>
                <a:cubicBezTo>
                  <a:pt x="4518" y="283"/>
                  <a:pt x="4518" y="283"/>
                  <a:pt x="4519" y="282"/>
                </a:cubicBezTo>
                <a:cubicBezTo>
                  <a:pt x="4514" y="280"/>
                  <a:pt x="4509" y="280"/>
                  <a:pt x="4504" y="278"/>
                </a:cubicBezTo>
                <a:cubicBezTo>
                  <a:pt x="4518" y="279"/>
                  <a:pt x="4518" y="279"/>
                  <a:pt x="4519" y="278"/>
                </a:cubicBezTo>
                <a:cubicBezTo>
                  <a:pt x="4519" y="276"/>
                  <a:pt x="4517" y="276"/>
                  <a:pt x="4512" y="275"/>
                </a:cubicBezTo>
                <a:cubicBezTo>
                  <a:pt x="4505" y="273"/>
                  <a:pt x="4503" y="273"/>
                  <a:pt x="4503" y="272"/>
                </a:cubicBezTo>
                <a:cubicBezTo>
                  <a:pt x="4503" y="272"/>
                  <a:pt x="4503" y="272"/>
                  <a:pt x="4503" y="272"/>
                </a:cubicBezTo>
                <a:cubicBezTo>
                  <a:pt x="4503" y="272"/>
                  <a:pt x="4503" y="272"/>
                  <a:pt x="4503" y="271"/>
                </a:cubicBezTo>
                <a:cubicBezTo>
                  <a:pt x="4488" y="267"/>
                  <a:pt x="4473" y="266"/>
                  <a:pt x="4458" y="262"/>
                </a:cubicBezTo>
                <a:cubicBezTo>
                  <a:pt x="4458" y="262"/>
                  <a:pt x="4436" y="259"/>
                  <a:pt x="4432" y="262"/>
                </a:cubicBezTo>
                <a:cubicBezTo>
                  <a:pt x="4432" y="262"/>
                  <a:pt x="4432" y="263"/>
                  <a:pt x="4432" y="263"/>
                </a:cubicBezTo>
                <a:cubicBezTo>
                  <a:pt x="4430" y="264"/>
                  <a:pt x="4430" y="264"/>
                  <a:pt x="4430" y="264"/>
                </a:cubicBezTo>
                <a:cubicBezTo>
                  <a:pt x="4434" y="265"/>
                  <a:pt x="4439" y="266"/>
                  <a:pt x="4443" y="267"/>
                </a:cubicBezTo>
                <a:cubicBezTo>
                  <a:pt x="4393" y="263"/>
                  <a:pt x="4393" y="263"/>
                  <a:pt x="4391" y="261"/>
                </a:cubicBezTo>
                <a:cubicBezTo>
                  <a:pt x="4394" y="261"/>
                  <a:pt x="4394" y="261"/>
                  <a:pt x="4395" y="261"/>
                </a:cubicBezTo>
                <a:cubicBezTo>
                  <a:pt x="4385" y="257"/>
                  <a:pt x="4341" y="259"/>
                  <a:pt x="4341" y="259"/>
                </a:cubicBezTo>
                <a:cubicBezTo>
                  <a:pt x="4344" y="262"/>
                  <a:pt x="4349" y="262"/>
                  <a:pt x="4353" y="264"/>
                </a:cubicBezTo>
                <a:cubicBezTo>
                  <a:pt x="4351" y="265"/>
                  <a:pt x="4351" y="265"/>
                  <a:pt x="4350" y="265"/>
                </a:cubicBezTo>
                <a:cubicBezTo>
                  <a:pt x="4354" y="267"/>
                  <a:pt x="4357" y="267"/>
                  <a:pt x="4360" y="268"/>
                </a:cubicBezTo>
                <a:cubicBezTo>
                  <a:pt x="4360" y="268"/>
                  <a:pt x="4360" y="269"/>
                  <a:pt x="4360" y="269"/>
                </a:cubicBezTo>
                <a:cubicBezTo>
                  <a:pt x="4360" y="269"/>
                  <a:pt x="4359" y="269"/>
                  <a:pt x="4358" y="269"/>
                </a:cubicBezTo>
                <a:cubicBezTo>
                  <a:pt x="4358" y="269"/>
                  <a:pt x="4358" y="270"/>
                  <a:pt x="4358" y="270"/>
                </a:cubicBezTo>
                <a:cubicBezTo>
                  <a:pt x="4369" y="276"/>
                  <a:pt x="4383" y="276"/>
                  <a:pt x="4395" y="280"/>
                </a:cubicBezTo>
                <a:cubicBezTo>
                  <a:pt x="4395" y="280"/>
                  <a:pt x="4395" y="280"/>
                  <a:pt x="4395" y="281"/>
                </a:cubicBezTo>
                <a:cubicBezTo>
                  <a:pt x="4395" y="281"/>
                  <a:pt x="4395" y="281"/>
                  <a:pt x="4394" y="281"/>
                </a:cubicBezTo>
                <a:cubicBezTo>
                  <a:pt x="4394" y="281"/>
                  <a:pt x="4394" y="281"/>
                  <a:pt x="4395" y="282"/>
                </a:cubicBezTo>
                <a:cubicBezTo>
                  <a:pt x="4406" y="286"/>
                  <a:pt x="4419" y="285"/>
                  <a:pt x="4430" y="290"/>
                </a:cubicBezTo>
                <a:cubicBezTo>
                  <a:pt x="4424" y="290"/>
                  <a:pt x="4424" y="290"/>
                  <a:pt x="4422" y="290"/>
                </a:cubicBezTo>
                <a:cubicBezTo>
                  <a:pt x="4422" y="290"/>
                  <a:pt x="4459" y="300"/>
                  <a:pt x="4462" y="300"/>
                </a:cubicBezTo>
                <a:cubicBezTo>
                  <a:pt x="4459" y="299"/>
                  <a:pt x="4459" y="299"/>
                  <a:pt x="4458" y="298"/>
                </a:cubicBezTo>
                <a:cubicBezTo>
                  <a:pt x="4460" y="298"/>
                  <a:pt x="4462" y="299"/>
                  <a:pt x="4464" y="299"/>
                </a:cubicBezTo>
                <a:cubicBezTo>
                  <a:pt x="4464" y="298"/>
                  <a:pt x="4464" y="298"/>
                  <a:pt x="4465" y="298"/>
                </a:cubicBezTo>
                <a:cubicBezTo>
                  <a:pt x="4461" y="297"/>
                  <a:pt x="4458" y="297"/>
                  <a:pt x="4455" y="295"/>
                </a:cubicBezTo>
                <a:cubicBezTo>
                  <a:pt x="4463" y="296"/>
                  <a:pt x="4470" y="299"/>
                  <a:pt x="4477" y="298"/>
                </a:cubicBezTo>
                <a:close/>
                <a:moveTo>
                  <a:pt x="4293" y="396"/>
                </a:moveTo>
                <a:lnTo>
                  <a:pt x="4293" y="396"/>
                </a:lnTo>
                <a:cubicBezTo>
                  <a:pt x="4293" y="396"/>
                  <a:pt x="4293" y="395"/>
                  <a:pt x="4294" y="395"/>
                </a:cubicBezTo>
                <a:cubicBezTo>
                  <a:pt x="4292" y="394"/>
                  <a:pt x="4274" y="385"/>
                  <a:pt x="4271" y="386"/>
                </a:cubicBezTo>
                <a:cubicBezTo>
                  <a:pt x="4267" y="388"/>
                  <a:pt x="4259" y="383"/>
                  <a:pt x="4258" y="380"/>
                </a:cubicBezTo>
                <a:cubicBezTo>
                  <a:pt x="4266" y="381"/>
                  <a:pt x="4266" y="381"/>
                  <a:pt x="4267" y="381"/>
                </a:cubicBezTo>
                <a:cubicBezTo>
                  <a:pt x="4267" y="380"/>
                  <a:pt x="4267" y="380"/>
                  <a:pt x="4267" y="380"/>
                </a:cubicBezTo>
                <a:cubicBezTo>
                  <a:pt x="4270" y="380"/>
                  <a:pt x="4272" y="383"/>
                  <a:pt x="4275" y="381"/>
                </a:cubicBezTo>
                <a:cubicBezTo>
                  <a:pt x="4272" y="378"/>
                  <a:pt x="4268" y="376"/>
                  <a:pt x="4266" y="372"/>
                </a:cubicBezTo>
                <a:cubicBezTo>
                  <a:pt x="4266" y="371"/>
                  <a:pt x="4266" y="370"/>
                  <a:pt x="4262" y="368"/>
                </a:cubicBezTo>
                <a:cubicBezTo>
                  <a:pt x="4249" y="360"/>
                  <a:pt x="4221" y="358"/>
                  <a:pt x="4218" y="358"/>
                </a:cubicBezTo>
                <a:cubicBezTo>
                  <a:pt x="4215" y="357"/>
                  <a:pt x="4215" y="361"/>
                  <a:pt x="4212" y="361"/>
                </a:cubicBezTo>
                <a:cubicBezTo>
                  <a:pt x="4208" y="362"/>
                  <a:pt x="4204" y="360"/>
                  <a:pt x="4200" y="361"/>
                </a:cubicBezTo>
                <a:cubicBezTo>
                  <a:pt x="4199" y="361"/>
                  <a:pt x="4199" y="362"/>
                  <a:pt x="4198" y="362"/>
                </a:cubicBezTo>
                <a:cubicBezTo>
                  <a:pt x="4198" y="365"/>
                  <a:pt x="4201" y="366"/>
                  <a:pt x="4202" y="367"/>
                </a:cubicBezTo>
                <a:cubicBezTo>
                  <a:pt x="4197" y="369"/>
                  <a:pt x="4195" y="365"/>
                  <a:pt x="4191" y="365"/>
                </a:cubicBezTo>
                <a:cubicBezTo>
                  <a:pt x="4191" y="365"/>
                  <a:pt x="4191" y="365"/>
                  <a:pt x="4191" y="365"/>
                </a:cubicBezTo>
                <a:cubicBezTo>
                  <a:pt x="4192" y="367"/>
                  <a:pt x="4192" y="367"/>
                  <a:pt x="4192" y="367"/>
                </a:cubicBezTo>
                <a:cubicBezTo>
                  <a:pt x="4188" y="368"/>
                  <a:pt x="4185" y="366"/>
                  <a:pt x="4182" y="365"/>
                </a:cubicBezTo>
                <a:cubicBezTo>
                  <a:pt x="4182" y="365"/>
                  <a:pt x="4182" y="366"/>
                  <a:pt x="4183" y="366"/>
                </a:cubicBezTo>
                <a:cubicBezTo>
                  <a:pt x="4183" y="366"/>
                  <a:pt x="4182" y="367"/>
                  <a:pt x="4182" y="367"/>
                </a:cubicBezTo>
                <a:cubicBezTo>
                  <a:pt x="4182" y="369"/>
                  <a:pt x="4183" y="369"/>
                  <a:pt x="4192" y="375"/>
                </a:cubicBezTo>
                <a:cubicBezTo>
                  <a:pt x="4195" y="377"/>
                  <a:pt x="4196" y="380"/>
                  <a:pt x="4198" y="382"/>
                </a:cubicBezTo>
                <a:cubicBezTo>
                  <a:pt x="4204" y="387"/>
                  <a:pt x="4211" y="389"/>
                  <a:pt x="4218" y="394"/>
                </a:cubicBezTo>
                <a:cubicBezTo>
                  <a:pt x="4218" y="394"/>
                  <a:pt x="4219" y="395"/>
                  <a:pt x="4219" y="395"/>
                </a:cubicBezTo>
                <a:cubicBezTo>
                  <a:pt x="4213" y="393"/>
                  <a:pt x="4208" y="388"/>
                  <a:pt x="4202" y="387"/>
                </a:cubicBezTo>
                <a:cubicBezTo>
                  <a:pt x="4204" y="392"/>
                  <a:pt x="4211" y="391"/>
                  <a:pt x="4213" y="396"/>
                </a:cubicBezTo>
                <a:cubicBezTo>
                  <a:pt x="4213" y="397"/>
                  <a:pt x="4212" y="398"/>
                  <a:pt x="4208" y="397"/>
                </a:cubicBezTo>
                <a:cubicBezTo>
                  <a:pt x="4208" y="397"/>
                  <a:pt x="4208" y="397"/>
                  <a:pt x="4208" y="397"/>
                </a:cubicBezTo>
                <a:cubicBezTo>
                  <a:pt x="4208" y="398"/>
                  <a:pt x="4220" y="409"/>
                  <a:pt x="4222" y="402"/>
                </a:cubicBezTo>
                <a:cubicBezTo>
                  <a:pt x="4225" y="400"/>
                  <a:pt x="4228" y="403"/>
                  <a:pt x="4231" y="403"/>
                </a:cubicBezTo>
                <a:cubicBezTo>
                  <a:pt x="4231" y="403"/>
                  <a:pt x="4231" y="403"/>
                  <a:pt x="4231" y="403"/>
                </a:cubicBezTo>
                <a:cubicBezTo>
                  <a:pt x="4232" y="401"/>
                  <a:pt x="4232" y="400"/>
                  <a:pt x="4234" y="399"/>
                </a:cubicBezTo>
                <a:cubicBezTo>
                  <a:pt x="4233" y="398"/>
                  <a:pt x="4233" y="398"/>
                  <a:pt x="4231" y="396"/>
                </a:cubicBezTo>
                <a:lnTo>
                  <a:pt x="4231" y="395"/>
                </a:lnTo>
                <a:cubicBezTo>
                  <a:pt x="4235" y="396"/>
                  <a:pt x="4238" y="398"/>
                  <a:pt x="4242" y="399"/>
                </a:cubicBezTo>
                <a:cubicBezTo>
                  <a:pt x="4243" y="399"/>
                  <a:pt x="4243" y="399"/>
                  <a:pt x="4243" y="399"/>
                </a:cubicBezTo>
                <a:cubicBezTo>
                  <a:pt x="4242" y="398"/>
                  <a:pt x="4241" y="397"/>
                  <a:pt x="4240" y="396"/>
                </a:cubicBezTo>
                <a:cubicBezTo>
                  <a:pt x="4240" y="395"/>
                  <a:pt x="4240" y="395"/>
                  <a:pt x="4240" y="395"/>
                </a:cubicBezTo>
                <a:cubicBezTo>
                  <a:pt x="4259" y="400"/>
                  <a:pt x="4259" y="400"/>
                  <a:pt x="4261" y="397"/>
                </a:cubicBezTo>
                <a:cubicBezTo>
                  <a:pt x="4261" y="397"/>
                  <a:pt x="4261" y="396"/>
                  <a:pt x="4260" y="396"/>
                </a:cubicBezTo>
                <a:cubicBezTo>
                  <a:pt x="4261" y="395"/>
                  <a:pt x="4262" y="396"/>
                  <a:pt x="4263" y="395"/>
                </a:cubicBezTo>
                <a:cubicBezTo>
                  <a:pt x="4263" y="395"/>
                  <a:pt x="4261" y="389"/>
                  <a:pt x="4261" y="388"/>
                </a:cubicBezTo>
                <a:cubicBezTo>
                  <a:pt x="4266" y="383"/>
                  <a:pt x="4271" y="393"/>
                  <a:pt x="4271" y="393"/>
                </a:cubicBezTo>
                <a:cubicBezTo>
                  <a:pt x="4272" y="396"/>
                  <a:pt x="4283" y="399"/>
                  <a:pt x="4285" y="398"/>
                </a:cubicBezTo>
                <a:cubicBezTo>
                  <a:pt x="4285" y="397"/>
                  <a:pt x="4284" y="396"/>
                  <a:pt x="4283" y="394"/>
                </a:cubicBezTo>
                <a:cubicBezTo>
                  <a:pt x="4284" y="394"/>
                  <a:pt x="4284" y="394"/>
                  <a:pt x="4284" y="394"/>
                </a:cubicBezTo>
                <a:cubicBezTo>
                  <a:pt x="4287" y="394"/>
                  <a:pt x="4290" y="395"/>
                  <a:pt x="4293" y="396"/>
                </a:cubicBezTo>
                <a:close/>
                <a:moveTo>
                  <a:pt x="4620" y="760"/>
                </a:moveTo>
                <a:lnTo>
                  <a:pt x="4620" y="760"/>
                </a:lnTo>
                <a:cubicBezTo>
                  <a:pt x="4619" y="760"/>
                  <a:pt x="4618" y="760"/>
                  <a:pt x="4617" y="761"/>
                </a:cubicBezTo>
                <a:cubicBezTo>
                  <a:pt x="4609" y="767"/>
                  <a:pt x="4634" y="789"/>
                  <a:pt x="4650" y="790"/>
                </a:cubicBezTo>
                <a:cubicBezTo>
                  <a:pt x="4659" y="791"/>
                  <a:pt x="4672" y="790"/>
                  <a:pt x="4662" y="779"/>
                </a:cubicBezTo>
                <a:cubicBezTo>
                  <a:pt x="4648" y="763"/>
                  <a:pt x="4625" y="759"/>
                  <a:pt x="4620" y="760"/>
                </a:cubicBezTo>
                <a:close/>
                <a:moveTo>
                  <a:pt x="588" y="1763"/>
                </a:moveTo>
                <a:lnTo>
                  <a:pt x="586" y="1767"/>
                </a:lnTo>
                <a:cubicBezTo>
                  <a:pt x="593" y="1757"/>
                  <a:pt x="599" y="1747"/>
                  <a:pt x="605" y="1737"/>
                </a:cubicBezTo>
                <a:lnTo>
                  <a:pt x="606" y="1735"/>
                </a:lnTo>
                <a:lnTo>
                  <a:pt x="607" y="1735"/>
                </a:lnTo>
                <a:cubicBezTo>
                  <a:pt x="608" y="1734"/>
                  <a:pt x="609" y="1732"/>
                  <a:pt x="609" y="1731"/>
                </a:cubicBezTo>
                <a:lnTo>
                  <a:pt x="609" y="1731"/>
                </a:lnTo>
                <a:lnTo>
                  <a:pt x="609" y="1731"/>
                </a:lnTo>
                <a:lnTo>
                  <a:pt x="609" y="1731"/>
                </a:lnTo>
                <a:lnTo>
                  <a:pt x="609" y="1731"/>
                </a:lnTo>
                <a:cubicBezTo>
                  <a:pt x="608" y="1734"/>
                  <a:pt x="579" y="1790"/>
                  <a:pt x="572" y="1805"/>
                </a:cubicBezTo>
                <a:cubicBezTo>
                  <a:pt x="565" y="1820"/>
                  <a:pt x="554" y="1833"/>
                  <a:pt x="548" y="1849"/>
                </a:cubicBezTo>
                <a:cubicBezTo>
                  <a:pt x="550" y="1848"/>
                  <a:pt x="553" y="1846"/>
                  <a:pt x="555" y="1844"/>
                </a:cubicBezTo>
                <a:cubicBezTo>
                  <a:pt x="556" y="1845"/>
                  <a:pt x="556" y="1845"/>
                  <a:pt x="556" y="1845"/>
                </a:cubicBezTo>
                <a:lnTo>
                  <a:pt x="556" y="1846"/>
                </a:lnTo>
                <a:cubicBezTo>
                  <a:pt x="556" y="1846"/>
                  <a:pt x="516" y="1930"/>
                  <a:pt x="492" y="1964"/>
                </a:cubicBezTo>
                <a:cubicBezTo>
                  <a:pt x="454" y="2018"/>
                  <a:pt x="390" y="2169"/>
                  <a:pt x="390" y="2171"/>
                </a:cubicBezTo>
                <a:cubicBezTo>
                  <a:pt x="390" y="2172"/>
                  <a:pt x="391" y="2172"/>
                  <a:pt x="391" y="2173"/>
                </a:cubicBezTo>
                <a:cubicBezTo>
                  <a:pt x="397" y="2168"/>
                  <a:pt x="415" y="2139"/>
                  <a:pt x="429" y="2114"/>
                </a:cubicBezTo>
                <a:cubicBezTo>
                  <a:pt x="479" y="2030"/>
                  <a:pt x="516" y="1940"/>
                  <a:pt x="570" y="1858"/>
                </a:cubicBezTo>
                <a:cubicBezTo>
                  <a:pt x="592" y="1827"/>
                  <a:pt x="592" y="1827"/>
                  <a:pt x="659" y="1767"/>
                </a:cubicBezTo>
                <a:lnTo>
                  <a:pt x="664" y="1763"/>
                </a:lnTo>
                <a:cubicBezTo>
                  <a:pt x="666" y="1762"/>
                  <a:pt x="668" y="1760"/>
                  <a:pt x="670" y="1759"/>
                </a:cubicBezTo>
                <a:cubicBezTo>
                  <a:pt x="671" y="1761"/>
                  <a:pt x="673" y="1764"/>
                  <a:pt x="674" y="1766"/>
                </a:cubicBezTo>
                <a:cubicBezTo>
                  <a:pt x="685" y="1758"/>
                  <a:pt x="694" y="1748"/>
                  <a:pt x="707" y="1741"/>
                </a:cubicBezTo>
                <a:cubicBezTo>
                  <a:pt x="708" y="1743"/>
                  <a:pt x="709" y="1746"/>
                  <a:pt x="710" y="1748"/>
                </a:cubicBezTo>
                <a:cubicBezTo>
                  <a:pt x="718" y="1743"/>
                  <a:pt x="718" y="1743"/>
                  <a:pt x="720" y="1730"/>
                </a:cubicBezTo>
                <a:cubicBezTo>
                  <a:pt x="727" y="1728"/>
                  <a:pt x="727" y="1728"/>
                  <a:pt x="739" y="1704"/>
                </a:cubicBezTo>
                <a:cubicBezTo>
                  <a:pt x="737" y="1708"/>
                  <a:pt x="736" y="1715"/>
                  <a:pt x="737" y="1719"/>
                </a:cubicBezTo>
                <a:cubicBezTo>
                  <a:pt x="761" y="1715"/>
                  <a:pt x="761" y="1699"/>
                  <a:pt x="761" y="1684"/>
                </a:cubicBezTo>
                <a:cubicBezTo>
                  <a:pt x="761" y="1684"/>
                  <a:pt x="781" y="1682"/>
                  <a:pt x="801" y="1635"/>
                </a:cubicBezTo>
                <a:moveTo>
                  <a:pt x="4360" y="279"/>
                </a:moveTo>
                <a:lnTo>
                  <a:pt x="4360" y="279"/>
                </a:lnTo>
                <a:cubicBezTo>
                  <a:pt x="4360" y="277"/>
                  <a:pt x="4354" y="276"/>
                  <a:pt x="4349" y="275"/>
                </a:cubicBezTo>
                <a:cubicBezTo>
                  <a:pt x="4339" y="272"/>
                  <a:pt x="4337" y="274"/>
                  <a:pt x="4337" y="274"/>
                </a:cubicBezTo>
                <a:cubicBezTo>
                  <a:pt x="4337" y="275"/>
                  <a:pt x="4337" y="275"/>
                  <a:pt x="4338" y="276"/>
                </a:cubicBezTo>
                <a:cubicBezTo>
                  <a:pt x="4338" y="276"/>
                  <a:pt x="4339" y="276"/>
                  <a:pt x="4339" y="277"/>
                </a:cubicBezTo>
                <a:cubicBezTo>
                  <a:pt x="4339" y="277"/>
                  <a:pt x="4339" y="277"/>
                  <a:pt x="4339" y="277"/>
                </a:cubicBezTo>
                <a:cubicBezTo>
                  <a:pt x="4339" y="277"/>
                  <a:pt x="4339" y="277"/>
                  <a:pt x="4338" y="277"/>
                </a:cubicBezTo>
                <a:cubicBezTo>
                  <a:pt x="4339" y="278"/>
                  <a:pt x="4351" y="281"/>
                  <a:pt x="4353" y="280"/>
                </a:cubicBezTo>
                <a:cubicBezTo>
                  <a:pt x="4353" y="280"/>
                  <a:pt x="4353" y="280"/>
                  <a:pt x="4353" y="280"/>
                </a:cubicBezTo>
                <a:cubicBezTo>
                  <a:pt x="4353" y="280"/>
                  <a:pt x="4353" y="280"/>
                  <a:pt x="4355" y="280"/>
                </a:cubicBezTo>
                <a:cubicBezTo>
                  <a:pt x="4359" y="280"/>
                  <a:pt x="4360" y="279"/>
                  <a:pt x="4360" y="279"/>
                </a:cubicBezTo>
                <a:close/>
                <a:moveTo>
                  <a:pt x="4575" y="281"/>
                </a:moveTo>
                <a:lnTo>
                  <a:pt x="4575" y="281"/>
                </a:lnTo>
                <a:cubicBezTo>
                  <a:pt x="4572" y="280"/>
                  <a:pt x="4568" y="278"/>
                  <a:pt x="4561" y="276"/>
                </a:cubicBezTo>
                <a:cubicBezTo>
                  <a:pt x="4559" y="276"/>
                  <a:pt x="4558" y="275"/>
                  <a:pt x="4558" y="275"/>
                </a:cubicBezTo>
                <a:cubicBezTo>
                  <a:pt x="4558" y="274"/>
                  <a:pt x="4559" y="273"/>
                  <a:pt x="4559" y="272"/>
                </a:cubicBezTo>
                <a:cubicBezTo>
                  <a:pt x="4559" y="272"/>
                  <a:pt x="4559" y="272"/>
                  <a:pt x="4559" y="271"/>
                </a:cubicBezTo>
                <a:cubicBezTo>
                  <a:pt x="4560" y="271"/>
                  <a:pt x="4562" y="271"/>
                  <a:pt x="4563" y="270"/>
                </a:cubicBezTo>
                <a:cubicBezTo>
                  <a:pt x="4556" y="268"/>
                  <a:pt x="4549" y="267"/>
                  <a:pt x="4542" y="265"/>
                </a:cubicBezTo>
                <a:cubicBezTo>
                  <a:pt x="4542" y="265"/>
                  <a:pt x="4542" y="264"/>
                  <a:pt x="4542" y="264"/>
                </a:cubicBezTo>
                <a:cubicBezTo>
                  <a:pt x="4543" y="264"/>
                  <a:pt x="4544" y="263"/>
                  <a:pt x="4545" y="263"/>
                </a:cubicBezTo>
                <a:cubicBezTo>
                  <a:pt x="4544" y="262"/>
                  <a:pt x="4543" y="262"/>
                  <a:pt x="4543" y="260"/>
                </a:cubicBezTo>
                <a:cubicBezTo>
                  <a:pt x="4543" y="260"/>
                  <a:pt x="4544" y="259"/>
                  <a:pt x="4545" y="259"/>
                </a:cubicBezTo>
                <a:cubicBezTo>
                  <a:pt x="4545" y="257"/>
                  <a:pt x="4540" y="256"/>
                  <a:pt x="4537" y="256"/>
                </a:cubicBezTo>
                <a:cubicBezTo>
                  <a:pt x="4534" y="255"/>
                  <a:pt x="4528" y="254"/>
                  <a:pt x="4526" y="256"/>
                </a:cubicBezTo>
                <a:cubicBezTo>
                  <a:pt x="4527" y="256"/>
                  <a:pt x="4527" y="256"/>
                  <a:pt x="4528" y="257"/>
                </a:cubicBezTo>
                <a:cubicBezTo>
                  <a:pt x="4528" y="257"/>
                  <a:pt x="4518" y="257"/>
                  <a:pt x="4508" y="254"/>
                </a:cubicBezTo>
                <a:cubicBezTo>
                  <a:pt x="4506" y="254"/>
                  <a:pt x="4500" y="253"/>
                  <a:pt x="4499" y="253"/>
                </a:cubicBezTo>
                <a:cubicBezTo>
                  <a:pt x="4500" y="254"/>
                  <a:pt x="4502" y="254"/>
                  <a:pt x="4503" y="255"/>
                </a:cubicBezTo>
                <a:cubicBezTo>
                  <a:pt x="4503" y="255"/>
                  <a:pt x="4502" y="255"/>
                  <a:pt x="4502" y="255"/>
                </a:cubicBezTo>
                <a:cubicBezTo>
                  <a:pt x="4504" y="256"/>
                  <a:pt x="4506" y="256"/>
                  <a:pt x="4508" y="257"/>
                </a:cubicBezTo>
                <a:cubicBezTo>
                  <a:pt x="4504" y="257"/>
                  <a:pt x="4500" y="256"/>
                  <a:pt x="4496" y="257"/>
                </a:cubicBezTo>
                <a:cubicBezTo>
                  <a:pt x="4498" y="258"/>
                  <a:pt x="4500" y="258"/>
                  <a:pt x="4501" y="258"/>
                </a:cubicBezTo>
                <a:cubicBezTo>
                  <a:pt x="4470" y="255"/>
                  <a:pt x="4470" y="255"/>
                  <a:pt x="4465" y="255"/>
                </a:cubicBezTo>
                <a:cubicBezTo>
                  <a:pt x="4468" y="257"/>
                  <a:pt x="4471" y="257"/>
                  <a:pt x="4474" y="258"/>
                </a:cubicBezTo>
                <a:cubicBezTo>
                  <a:pt x="4478" y="259"/>
                  <a:pt x="4482" y="262"/>
                  <a:pt x="4486" y="263"/>
                </a:cubicBezTo>
                <a:cubicBezTo>
                  <a:pt x="4491" y="265"/>
                  <a:pt x="4510" y="269"/>
                  <a:pt x="4510" y="269"/>
                </a:cubicBezTo>
                <a:cubicBezTo>
                  <a:pt x="4513" y="270"/>
                  <a:pt x="4513" y="270"/>
                  <a:pt x="4514" y="270"/>
                </a:cubicBezTo>
                <a:cubicBezTo>
                  <a:pt x="4514" y="271"/>
                  <a:pt x="4514" y="271"/>
                  <a:pt x="4514" y="271"/>
                </a:cubicBezTo>
                <a:cubicBezTo>
                  <a:pt x="4514" y="271"/>
                  <a:pt x="4572" y="287"/>
                  <a:pt x="4578" y="286"/>
                </a:cubicBezTo>
                <a:cubicBezTo>
                  <a:pt x="4578" y="286"/>
                  <a:pt x="4578" y="285"/>
                  <a:pt x="4578" y="285"/>
                </a:cubicBezTo>
                <a:cubicBezTo>
                  <a:pt x="4576" y="283"/>
                  <a:pt x="4573" y="283"/>
                  <a:pt x="4571" y="282"/>
                </a:cubicBezTo>
                <a:cubicBezTo>
                  <a:pt x="4572" y="282"/>
                  <a:pt x="4573" y="282"/>
                  <a:pt x="4575" y="281"/>
                </a:cubicBezTo>
                <a:close/>
                <a:moveTo>
                  <a:pt x="4412" y="55"/>
                </a:moveTo>
                <a:lnTo>
                  <a:pt x="4412" y="55"/>
                </a:lnTo>
                <a:cubicBezTo>
                  <a:pt x="4412" y="55"/>
                  <a:pt x="4408" y="55"/>
                  <a:pt x="4406" y="54"/>
                </a:cubicBezTo>
                <a:cubicBezTo>
                  <a:pt x="4405" y="54"/>
                  <a:pt x="4403" y="54"/>
                  <a:pt x="4403" y="54"/>
                </a:cubicBezTo>
                <a:cubicBezTo>
                  <a:pt x="4403" y="55"/>
                  <a:pt x="4404" y="55"/>
                  <a:pt x="4405" y="55"/>
                </a:cubicBezTo>
                <a:cubicBezTo>
                  <a:pt x="4409" y="56"/>
                  <a:pt x="4412" y="55"/>
                  <a:pt x="4412" y="55"/>
                </a:cubicBezTo>
                <a:close/>
                <a:moveTo>
                  <a:pt x="4602" y="625"/>
                </a:moveTo>
                <a:lnTo>
                  <a:pt x="4602" y="625"/>
                </a:lnTo>
                <a:lnTo>
                  <a:pt x="4558" y="554"/>
                </a:lnTo>
                <a:cubicBezTo>
                  <a:pt x="4559" y="553"/>
                  <a:pt x="4560" y="553"/>
                  <a:pt x="4560" y="553"/>
                </a:cubicBezTo>
                <a:cubicBezTo>
                  <a:pt x="4562" y="547"/>
                  <a:pt x="4554" y="546"/>
                  <a:pt x="4555" y="541"/>
                </a:cubicBezTo>
                <a:cubicBezTo>
                  <a:pt x="4555" y="541"/>
                  <a:pt x="4555" y="541"/>
                  <a:pt x="4556" y="541"/>
                </a:cubicBezTo>
                <a:cubicBezTo>
                  <a:pt x="4558" y="538"/>
                  <a:pt x="4558" y="538"/>
                  <a:pt x="4537" y="518"/>
                </a:cubicBezTo>
                <a:cubicBezTo>
                  <a:pt x="4538" y="517"/>
                  <a:pt x="4538" y="516"/>
                  <a:pt x="4539" y="515"/>
                </a:cubicBezTo>
                <a:cubicBezTo>
                  <a:pt x="4538" y="515"/>
                  <a:pt x="4538" y="515"/>
                  <a:pt x="4534" y="510"/>
                </a:cubicBezTo>
                <a:cubicBezTo>
                  <a:pt x="4535" y="510"/>
                  <a:pt x="4535" y="509"/>
                  <a:pt x="4535" y="508"/>
                </a:cubicBezTo>
                <a:cubicBezTo>
                  <a:pt x="4536" y="508"/>
                  <a:pt x="4536" y="508"/>
                  <a:pt x="4539" y="507"/>
                </a:cubicBezTo>
                <a:cubicBezTo>
                  <a:pt x="4539" y="507"/>
                  <a:pt x="4539" y="507"/>
                  <a:pt x="4539" y="506"/>
                </a:cubicBezTo>
                <a:cubicBezTo>
                  <a:pt x="4537" y="502"/>
                  <a:pt x="4537" y="502"/>
                  <a:pt x="4537" y="501"/>
                </a:cubicBezTo>
                <a:cubicBezTo>
                  <a:pt x="4541" y="499"/>
                  <a:pt x="4541" y="499"/>
                  <a:pt x="4541" y="490"/>
                </a:cubicBezTo>
                <a:cubicBezTo>
                  <a:pt x="4545" y="487"/>
                  <a:pt x="4545" y="487"/>
                  <a:pt x="4543" y="476"/>
                </a:cubicBezTo>
                <a:cubicBezTo>
                  <a:pt x="4543" y="476"/>
                  <a:pt x="4544" y="475"/>
                  <a:pt x="4545" y="475"/>
                </a:cubicBezTo>
                <a:lnTo>
                  <a:pt x="4545" y="475"/>
                </a:lnTo>
                <a:cubicBezTo>
                  <a:pt x="4545" y="475"/>
                  <a:pt x="4545" y="475"/>
                  <a:pt x="4546" y="474"/>
                </a:cubicBezTo>
                <a:cubicBezTo>
                  <a:pt x="4559" y="463"/>
                  <a:pt x="4534" y="447"/>
                  <a:pt x="4534" y="447"/>
                </a:cubicBezTo>
                <a:cubicBezTo>
                  <a:pt x="4518" y="438"/>
                  <a:pt x="4501" y="440"/>
                  <a:pt x="4501" y="440"/>
                </a:cubicBezTo>
                <a:cubicBezTo>
                  <a:pt x="4499" y="449"/>
                  <a:pt x="4499" y="449"/>
                  <a:pt x="4501" y="452"/>
                </a:cubicBezTo>
                <a:cubicBezTo>
                  <a:pt x="4507" y="461"/>
                  <a:pt x="4507" y="463"/>
                  <a:pt x="4506" y="464"/>
                </a:cubicBezTo>
                <a:cubicBezTo>
                  <a:pt x="4499" y="481"/>
                  <a:pt x="4498" y="482"/>
                  <a:pt x="4491" y="483"/>
                </a:cubicBezTo>
                <a:cubicBezTo>
                  <a:pt x="4484" y="485"/>
                  <a:pt x="4484" y="485"/>
                  <a:pt x="4483" y="486"/>
                </a:cubicBezTo>
                <a:cubicBezTo>
                  <a:pt x="4483" y="488"/>
                  <a:pt x="4483" y="488"/>
                  <a:pt x="4485" y="492"/>
                </a:cubicBezTo>
                <a:cubicBezTo>
                  <a:pt x="4485" y="492"/>
                  <a:pt x="4485" y="492"/>
                  <a:pt x="4484" y="493"/>
                </a:cubicBezTo>
                <a:cubicBezTo>
                  <a:pt x="4477" y="491"/>
                  <a:pt x="4477" y="491"/>
                  <a:pt x="4475" y="491"/>
                </a:cubicBezTo>
                <a:cubicBezTo>
                  <a:pt x="4476" y="493"/>
                  <a:pt x="4477" y="494"/>
                  <a:pt x="4477" y="496"/>
                </a:cubicBezTo>
                <a:cubicBezTo>
                  <a:pt x="4476" y="497"/>
                  <a:pt x="4475" y="498"/>
                  <a:pt x="4475" y="498"/>
                </a:cubicBezTo>
                <a:cubicBezTo>
                  <a:pt x="4475" y="501"/>
                  <a:pt x="4475" y="501"/>
                  <a:pt x="4482" y="511"/>
                </a:cubicBezTo>
                <a:cubicBezTo>
                  <a:pt x="4481" y="512"/>
                  <a:pt x="4480" y="512"/>
                  <a:pt x="4480" y="513"/>
                </a:cubicBezTo>
                <a:cubicBezTo>
                  <a:pt x="4481" y="519"/>
                  <a:pt x="4481" y="519"/>
                  <a:pt x="4488" y="527"/>
                </a:cubicBezTo>
                <a:cubicBezTo>
                  <a:pt x="4488" y="527"/>
                  <a:pt x="4488" y="527"/>
                  <a:pt x="4488" y="528"/>
                </a:cubicBezTo>
                <a:cubicBezTo>
                  <a:pt x="4487" y="528"/>
                  <a:pt x="4487" y="528"/>
                  <a:pt x="4486" y="528"/>
                </a:cubicBezTo>
                <a:lnTo>
                  <a:pt x="4515" y="565"/>
                </a:lnTo>
                <a:cubicBezTo>
                  <a:pt x="4518" y="569"/>
                  <a:pt x="4522" y="571"/>
                  <a:pt x="4525" y="574"/>
                </a:cubicBezTo>
                <a:cubicBezTo>
                  <a:pt x="4525" y="574"/>
                  <a:pt x="4525" y="575"/>
                  <a:pt x="4525" y="575"/>
                </a:cubicBezTo>
                <a:cubicBezTo>
                  <a:pt x="4522" y="576"/>
                  <a:pt x="4522" y="576"/>
                  <a:pt x="4521" y="577"/>
                </a:cubicBezTo>
                <a:cubicBezTo>
                  <a:pt x="4521" y="579"/>
                  <a:pt x="4523" y="582"/>
                  <a:pt x="4522" y="584"/>
                </a:cubicBezTo>
                <a:cubicBezTo>
                  <a:pt x="4529" y="595"/>
                  <a:pt x="4542" y="596"/>
                  <a:pt x="4549" y="606"/>
                </a:cubicBezTo>
                <a:cubicBezTo>
                  <a:pt x="4547" y="609"/>
                  <a:pt x="4544" y="610"/>
                  <a:pt x="4543" y="613"/>
                </a:cubicBezTo>
                <a:cubicBezTo>
                  <a:pt x="4544" y="614"/>
                  <a:pt x="4544" y="614"/>
                  <a:pt x="4553" y="620"/>
                </a:cubicBezTo>
                <a:cubicBezTo>
                  <a:pt x="4553" y="621"/>
                  <a:pt x="4553" y="622"/>
                  <a:pt x="4553" y="622"/>
                </a:cubicBezTo>
                <a:cubicBezTo>
                  <a:pt x="4552" y="622"/>
                  <a:pt x="4551" y="622"/>
                  <a:pt x="4550" y="623"/>
                </a:cubicBezTo>
                <a:cubicBezTo>
                  <a:pt x="4550" y="623"/>
                  <a:pt x="4549" y="624"/>
                  <a:pt x="4549" y="624"/>
                </a:cubicBezTo>
                <a:cubicBezTo>
                  <a:pt x="4551" y="628"/>
                  <a:pt x="4551" y="628"/>
                  <a:pt x="4565" y="636"/>
                </a:cubicBezTo>
                <a:cubicBezTo>
                  <a:pt x="4567" y="637"/>
                  <a:pt x="4567" y="637"/>
                  <a:pt x="4576" y="654"/>
                </a:cubicBezTo>
                <a:cubicBezTo>
                  <a:pt x="4573" y="654"/>
                  <a:pt x="4570" y="652"/>
                  <a:pt x="4567" y="652"/>
                </a:cubicBezTo>
                <a:cubicBezTo>
                  <a:pt x="4567" y="652"/>
                  <a:pt x="4567" y="653"/>
                  <a:pt x="4566" y="653"/>
                </a:cubicBezTo>
                <a:cubicBezTo>
                  <a:pt x="4567" y="661"/>
                  <a:pt x="4587" y="679"/>
                  <a:pt x="4596" y="677"/>
                </a:cubicBezTo>
                <a:cubicBezTo>
                  <a:pt x="4599" y="671"/>
                  <a:pt x="4599" y="671"/>
                  <a:pt x="4599" y="671"/>
                </a:cubicBezTo>
                <a:cubicBezTo>
                  <a:pt x="4604" y="673"/>
                  <a:pt x="4603" y="679"/>
                  <a:pt x="4607" y="681"/>
                </a:cubicBezTo>
                <a:lnTo>
                  <a:pt x="4634" y="692"/>
                </a:lnTo>
                <a:cubicBezTo>
                  <a:pt x="4634" y="691"/>
                  <a:pt x="4635" y="691"/>
                  <a:pt x="4635" y="690"/>
                </a:cubicBezTo>
                <a:cubicBezTo>
                  <a:pt x="4634" y="689"/>
                  <a:pt x="4633" y="688"/>
                  <a:pt x="4632" y="686"/>
                </a:cubicBezTo>
                <a:cubicBezTo>
                  <a:pt x="4632" y="686"/>
                  <a:pt x="4633" y="685"/>
                  <a:pt x="4633" y="685"/>
                </a:cubicBezTo>
                <a:cubicBezTo>
                  <a:pt x="4642" y="688"/>
                  <a:pt x="4648" y="696"/>
                  <a:pt x="4656" y="699"/>
                </a:cubicBezTo>
                <a:cubicBezTo>
                  <a:pt x="4661" y="701"/>
                  <a:pt x="4685" y="691"/>
                  <a:pt x="4687" y="689"/>
                </a:cubicBezTo>
                <a:cubicBezTo>
                  <a:pt x="4689" y="687"/>
                  <a:pt x="4700" y="686"/>
                  <a:pt x="4709" y="689"/>
                </a:cubicBezTo>
                <a:cubicBezTo>
                  <a:pt x="4722" y="691"/>
                  <a:pt x="4718" y="682"/>
                  <a:pt x="4714" y="678"/>
                </a:cubicBezTo>
                <a:cubicBezTo>
                  <a:pt x="4709" y="675"/>
                  <a:pt x="4707" y="675"/>
                  <a:pt x="4697" y="673"/>
                </a:cubicBezTo>
                <a:cubicBezTo>
                  <a:pt x="4672" y="669"/>
                  <a:pt x="4639" y="655"/>
                  <a:pt x="4623" y="643"/>
                </a:cubicBezTo>
                <a:cubicBezTo>
                  <a:pt x="4610" y="633"/>
                  <a:pt x="4603" y="627"/>
                  <a:pt x="4602" y="625"/>
                </a:cubicBezTo>
                <a:close/>
                <a:moveTo>
                  <a:pt x="618" y="1717"/>
                </a:moveTo>
                <a:lnTo>
                  <a:pt x="618" y="1717"/>
                </a:lnTo>
                <a:close/>
                <a:moveTo>
                  <a:pt x="618" y="1717"/>
                </a:moveTo>
                <a:lnTo>
                  <a:pt x="618" y="1717"/>
                </a:lnTo>
                <a:close/>
                <a:moveTo>
                  <a:pt x="618" y="1717"/>
                </a:moveTo>
                <a:lnTo>
                  <a:pt x="618" y="1718"/>
                </a:lnTo>
                <a:lnTo>
                  <a:pt x="618" y="1717"/>
                </a:lnTo>
                <a:close/>
                <a:moveTo>
                  <a:pt x="618" y="1718"/>
                </a:moveTo>
                <a:lnTo>
                  <a:pt x="617" y="1718"/>
                </a:lnTo>
                <a:lnTo>
                  <a:pt x="618" y="1718"/>
                </a:lnTo>
                <a:close/>
                <a:moveTo>
                  <a:pt x="617" y="1718"/>
                </a:moveTo>
                <a:lnTo>
                  <a:pt x="617" y="1718"/>
                </a:lnTo>
                <a:close/>
                <a:moveTo>
                  <a:pt x="617" y="1718"/>
                </a:moveTo>
                <a:lnTo>
                  <a:pt x="617" y="1718"/>
                </a:lnTo>
                <a:close/>
                <a:moveTo>
                  <a:pt x="617" y="1718"/>
                </a:moveTo>
                <a:lnTo>
                  <a:pt x="617" y="1718"/>
                </a:lnTo>
                <a:close/>
                <a:moveTo>
                  <a:pt x="617" y="1718"/>
                </a:moveTo>
                <a:lnTo>
                  <a:pt x="617" y="1718"/>
                </a:lnTo>
                <a:close/>
                <a:moveTo>
                  <a:pt x="617" y="1718"/>
                </a:moveTo>
                <a:lnTo>
                  <a:pt x="617" y="1718"/>
                </a:lnTo>
                <a:close/>
                <a:moveTo>
                  <a:pt x="617" y="1718"/>
                </a:moveTo>
                <a:lnTo>
                  <a:pt x="617" y="1719"/>
                </a:lnTo>
                <a:lnTo>
                  <a:pt x="617" y="1718"/>
                </a:lnTo>
                <a:close/>
                <a:moveTo>
                  <a:pt x="617" y="1719"/>
                </a:moveTo>
                <a:lnTo>
                  <a:pt x="617" y="1719"/>
                </a:lnTo>
                <a:close/>
                <a:moveTo>
                  <a:pt x="617" y="1719"/>
                </a:moveTo>
                <a:lnTo>
                  <a:pt x="617" y="1719"/>
                </a:lnTo>
                <a:close/>
                <a:moveTo>
                  <a:pt x="617" y="1719"/>
                </a:moveTo>
                <a:lnTo>
                  <a:pt x="617" y="1719"/>
                </a:lnTo>
                <a:close/>
                <a:moveTo>
                  <a:pt x="617" y="1719"/>
                </a:moveTo>
                <a:lnTo>
                  <a:pt x="617" y="1719"/>
                </a:lnTo>
                <a:close/>
                <a:moveTo>
                  <a:pt x="617" y="1719"/>
                </a:moveTo>
                <a:lnTo>
                  <a:pt x="616" y="1719"/>
                </a:lnTo>
                <a:lnTo>
                  <a:pt x="617" y="1719"/>
                </a:lnTo>
                <a:close/>
                <a:moveTo>
                  <a:pt x="616" y="1719"/>
                </a:moveTo>
                <a:lnTo>
                  <a:pt x="614" y="1723"/>
                </a:lnTo>
                <a:lnTo>
                  <a:pt x="616" y="1719"/>
                </a:lnTo>
                <a:close/>
                <a:moveTo>
                  <a:pt x="614" y="1723"/>
                </a:moveTo>
                <a:lnTo>
                  <a:pt x="614" y="1723"/>
                </a:lnTo>
                <a:close/>
                <a:moveTo>
                  <a:pt x="614" y="1723"/>
                </a:moveTo>
                <a:lnTo>
                  <a:pt x="614" y="1723"/>
                </a:lnTo>
                <a:close/>
                <a:moveTo>
                  <a:pt x="614" y="1723"/>
                </a:moveTo>
                <a:lnTo>
                  <a:pt x="614" y="1724"/>
                </a:lnTo>
                <a:lnTo>
                  <a:pt x="614" y="1723"/>
                </a:lnTo>
                <a:close/>
                <a:moveTo>
                  <a:pt x="614" y="1724"/>
                </a:moveTo>
                <a:lnTo>
                  <a:pt x="614" y="1724"/>
                </a:lnTo>
                <a:close/>
                <a:moveTo>
                  <a:pt x="614" y="1724"/>
                </a:moveTo>
                <a:lnTo>
                  <a:pt x="613" y="1724"/>
                </a:lnTo>
                <a:lnTo>
                  <a:pt x="614" y="1724"/>
                </a:lnTo>
                <a:close/>
                <a:moveTo>
                  <a:pt x="606" y="1736"/>
                </a:moveTo>
                <a:lnTo>
                  <a:pt x="606" y="1736"/>
                </a:lnTo>
                <a:close/>
                <a:moveTo>
                  <a:pt x="606" y="1736"/>
                </a:moveTo>
                <a:lnTo>
                  <a:pt x="605" y="1737"/>
                </a:lnTo>
                <a:lnTo>
                  <a:pt x="606" y="1736"/>
                </a:lnTo>
                <a:close/>
                <a:moveTo>
                  <a:pt x="605" y="1737"/>
                </a:moveTo>
                <a:lnTo>
                  <a:pt x="605" y="1737"/>
                </a:lnTo>
                <a:close/>
                <a:moveTo>
                  <a:pt x="605" y="1737"/>
                </a:moveTo>
                <a:lnTo>
                  <a:pt x="605" y="1737"/>
                </a:lnTo>
                <a:close/>
                <a:moveTo>
                  <a:pt x="605" y="1737"/>
                </a:moveTo>
                <a:cubicBezTo>
                  <a:pt x="605" y="1737"/>
                  <a:pt x="606" y="1736"/>
                  <a:pt x="606" y="1735"/>
                </a:cubicBezTo>
                <a:lnTo>
                  <a:pt x="614" y="1723"/>
                </a:lnTo>
                <a:lnTo>
                  <a:pt x="614" y="1723"/>
                </a:lnTo>
                <a:lnTo>
                  <a:pt x="615" y="1722"/>
                </a:lnTo>
                <a:lnTo>
                  <a:pt x="615" y="1722"/>
                </a:lnTo>
                <a:lnTo>
                  <a:pt x="615" y="1722"/>
                </a:lnTo>
                <a:lnTo>
                  <a:pt x="615" y="1722"/>
                </a:lnTo>
                <a:lnTo>
                  <a:pt x="615" y="1722"/>
                </a:lnTo>
                <a:lnTo>
                  <a:pt x="615" y="1722"/>
                </a:lnTo>
                <a:lnTo>
                  <a:pt x="615" y="1721"/>
                </a:lnTo>
                <a:lnTo>
                  <a:pt x="615" y="1721"/>
                </a:lnTo>
                <a:lnTo>
                  <a:pt x="615" y="1721"/>
                </a:lnTo>
                <a:lnTo>
                  <a:pt x="615" y="1721"/>
                </a:lnTo>
                <a:lnTo>
                  <a:pt x="615" y="1721"/>
                </a:lnTo>
                <a:lnTo>
                  <a:pt x="616" y="1721"/>
                </a:lnTo>
                <a:lnTo>
                  <a:pt x="616" y="1721"/>
                </a:lnTo>
                <a:lnTo>
                  <a:pt x="616" y="1721"/>
                </a:lnTo>
                <a:lnTo>
                  <a:pt x="616" y="1721"/>
                </a:lnTo>
                <a:lnTo>
                  <a:pt x="616" y="1720"/>
                </a:lnTo>
                <a:moveTo>
                  <a:pt x="616" y="1721"/>
                </a:moveTo>
                <a:lnTo>
                  <a:pt x="615" y="1721"/>
                </a:lnTo>
                <a:lnTo>
                  <a:pt x="615" y="1721"/>
                </a:lnTo>
                <a:lnTo>
                  <a:pt x="615" y="1721"/>
                </a:lnTo>
                <a:lnTo>
                  <a:pt x="615" y="1721"/>
                </a:lnTo>
                <a:lnTo>
                  <a:pt x="615" y="1721"/>
                </a:lnTo>
                <a:lnTo>
                  <a:pt x="615" y="1722"/>
                </a:lnTo>
                <a:lnTo>
                  <a:pt x="615" y="1722"/>
                </a:lnTo>
                <a:lnTo>
                  <a:pt x="615" y="1722"/>
                </a:lnTo>
                <a:lnTo>
                  <a:pt x="615" y="1722"/>
                </a:lnTo>
                <a:lnTo>
                  <a:pt x="615" y="1722"/>
                </a:lnTo>
                <a:lnTo>
                  <a:pt x="615" y="1722"/>
                </a:lnTo>
                <a:lnTo>
                  <a:pt x="614" y="1723"/>
                </a:lnTo>
                <a:lnTo>
                  <a:pt x="614" y="1723"/>
                </a:lnTo>
                <a:cubicBezTo>
                  <a:pt x="611" y="1727"/>
                  <a:pt x="608" y="1732"/>
                  <a:pt x="605" y="1737"/>
                </a:cubicBezTo>
                <a:moveTo>
                  <a:pt x="3815" y="3"/>
                </a:moveTo>
                <a:lnTo>
                  <a:pt x="3815" y="3"/>
                </a:lnTo>
                <a:cubicBezTo>
                  <a:pt x="3621" y="8"/>
                  <a:pt x="3379" y="15"/>
                  <a:pt x="3207" y="68"/>
                </a:cubicBezTo>
                <a:cubicBezTo>
                  <a:pt x="3205" y="72"/>
                  <a:pt x="3202" y="78"/>
                  <a:pt x="3200" y="83"/>
                </a:cubicBezTo>
                <a:cubicBezTo>
                  <a:pt x="3250" y="91"/>
                  <a:pt x="3301" y="72"/>
                  <a:pt x="3351" y="87"/>
                </a:cubicBezTo>
                <a:cubicBezTo>
                  <a:pt x="3330" y="104"/>
                  <a:pt x="3302" y="110"/>
                  <a:pt x="3288" y="135"/>
                </a:cubicBezTo>
                <a:cubicBezTo>
                  <a:pt x="3291" y="138"/>
                  <a:pt x="3294" y="144"/>
                  <a:pt x="3294" y="148"/>
                </a:cubicBezTo>
                <a:cubicBezTo>
                  <a:pt x="3311" y="157"/>
                  <a:pt x="3311" y="157"/>
                  <a:pt x="3315" y="163"/>
                </a:cubicBezTo>
                <a:cubicBezTo>
                  <a:pt x="3320" y="165"/>
                  <a:pt x="3328" y="168"/>
                  <a:pt x="3333" y="171"/>
                </a:cubicBezTo>
                <a:cubicBezTo>
                  <a:pt x="3331" y="176"/>
                  <a:pt x="3328" y="182"/>
                  <a:pt x="3327" y="187"/>
                </a:cubicBezTo>
                <a:cubicBezTo>
                  <a:pt x="3331" y="190"/>
                  <a:pt x="3335" y="195"/>
                  <a:pt x="3337" y="199"/>
                </a:cubicBezTo>
                <a:cubicBezTo>
                  <a:pt x="3450" y="215"/>
                  <a:pt x="3514" y="248"/>
                  <a:pt x="3515" y="248"/>
                </a:cubicBezTo>
                <a:cubicBezTo>
                  <a:pt x="3506" y="251"/>
                  <a:pt x="3497" y="253"/>
                  <a:pt x="3488" y="256"/>
                </a:cubicBezTo>
                <a:cubicBezTo>
                  <a:pt x="3491" y="256"/>
                  <a:pt x="3494" y="257"/>
                  <a:pt x="3497" y="257"/>
                </a:cubicBezTo>
                <a:cubicBezTo>
                  <a:pt x="3478" y="262"/>
                  <a:pt x="3478" y="262"/>
                  <a:pt x="3471" y="269"/>
                </a:cubicBezTo>
                <a:cubicBezTo>
                  <a:pt x="3476" y="269"/>
                  <a:pt x="3483" y="271"/>
                  <a:pt x="3487" y="274"/>
                </a:cubicBezTo>
                <a:cubicBezTo>
                  <a:pt x="3485" y="276"/>
                  <a:pt x="3482" y="278"/>
                  <a:pt x="3481" y="280"/>
                </a:cubicBezTo>
                <a:cubicBezTo>
                  <a:pt x="3486" y="280"/>
                  <a:pt x="3493" y="280"/>
                  <a:pt x="3498" y="280"/>
                </a:cubicBezTo>
                <a:cubicBezTo>
                  <a:pt x="3496" y="281"/>
                  <a:pt x="3494" y="283"/>
                  <a:pt x="3492" y="284"/>
                </a:cubicBezTo>
                <a:cubicBezTo>
                  <a:pt x="3492" y="287"/>
                  <a:pt x="3491" y="290"/>
                  <a:pt x="3491" y="292"/>
                </a:cubicBezTo>
                <a:cubicBezTo>
                  <a:pt x="3512" y="289"/>
                  <a:pt x="3534" y="287"/>
                  <a:pt x="3556" y="283"/>
                </a:cubicBezTo>
                <a:cubicBezTo>
                  <a:pt x="3558" y="284"/>
                  <a:pt x="3560" y="287"/>
                  <a:pt x="3562" y="288"/>
                </a:cubicBezTo>
                <a:cubicBezTo>
                  <a:pt x="3602" y="284"/>
                  <a:pt x="3602" y="284"/>
                  <a:pt x="3604" y="284"/>
                </a:cubicBezTo>
                <a:cubicBezTo>
                  <a:pt x="3599" y="287"/>
                  <a:pt x="3592" y="292"/>
                  <a:pt x="3587" y="295"/>
                </a:cubicBezTo>
                <a:cubicBezTo>
                  <a:pt x="3610" y="291"/>
                  <a:pt x="3628" y="310"/>
                  <a:pt x="3650" y="308"/>
                </a:cubicBezTo>
                <a:cubicBezTo>
                  <a:pt x="3651" y="310"/>
                  <a:pt x="3652" y="313"/>
                  <a:pt x="3653" y="316"/>
                </a:cubicBezTo>
                <a:cubicBezTo>
                  <a:pt x="3640" y="327"/>
                  <a:pt x="3640" y="327"/>
                  <a:pt x="3636" y="336"/>
                </a:cubicBezTo>
                <a:cubicBezTo>
                  <a:pt x="3638" y="336"/>
                  <a:pt x="3642" y="337"/>
                  <a:pt x="3644" y="337"/>
                </a:cubicBezTo>
                <a:cubicBezTo>
                  <a:pt x="3645" y="339"/>
                  <a:pt x="3647" y="341"/>
                  <a:pt x="3649" y="343"/>
                </a:cubicBezTo>
                <a:cubicBezTo>
                  <a:pt x="3644" y="358"/>
                  <a:pt x="3644" y="358"/>
                  <a:pt x="3644" y="371"/>
                </a:cubicBezTo>
                <a:cubicBezTo>
                  <a:pt x="3648" y="369"/>
                  <a:pt x="3654" y="367"/>
                  <a:pt x="3659" y="366"/>
                </a:cubicBezTo>
                <a:cubicBezTo>
                  <a:pt x="3662" y="368"/>
                  <a:pt x="3662" y="368"/>
                  <a:pt x="3682" y="374"/>
                </a:cubicBezTo>
                <a:cubicBezTo>
                  <a:pt x="3665" y="386"/>
                  <a:pt x="3665" y="386"/>
                  <a:pt x="3663" y="392"/>
                </a:cubicBezTo>
                <a:cubicBezTo>
                  <a:pt x="3716" y="432"/>
                  <a:pt x="3765" y="350"/>
                  <a:pt x="3817" y="388"/>
                </a:cubicBezTo>
                <a:cubicBezTo>
                  <a:pt x="3841" y="363"/>
                  <a:pt x="3876" y="404"/>
                  <a:pt x="3899" y="374"/>
                </a:cubicBezTo>
                <a:cubicBezTo>
                  <a:pt x="3928" y="371"/>
                  <a:pt x="3928" y="371"/>
                  <a:pt x="3960" y="392"/>
                </a:cubicBezTo>
                <a:cubicBezTo>
                  <a:pt x="3995" y="376"/>
                  <a:pt x="4032" y="390"/>
                  <a:pt x="4068" y="385"/>
                </a:cubicBezTo>
                <a:cubicBezTo>
                  <a:pt x="4069" y="383"/>
                  <a:pt x="4100" y="371"/>
                  <a:pt x="4111" y="369"/>
                </a:cubicBezTo>
                <a:cubicBezTo>
                  <a:pt x="4110" y="367"/>
                  <a:pt x="4109" y="364"/>
                  <a:pt x="4108" y="362"/>
                </a:cubicBezTo>
                <a:cubicBezTo>
                  <a:pt x="4134" y="356"/>
                  <a:pt x="4134" y="356"/>
                  <a:pt x="4159" y="358"/>
                </a:cubicBezTo>
                <a:cubicBezTo>
                  <a:pt x="4160" y="356"/>
                  <a:pt x="4162" y="353"/>
                  <a:pt x="4163" y="351"/>
                </a:cubicBezTo>
                <a:cubicBezTo>
                  <a:pt x="4161" y="348"/>
                  <a:pt x="4159" y="345"/>
                  <a:pt x="4156" y="343"/>
                </a:cubicBezTo>
                <a:cubicBezTo>
                  <a:pt x="4188" y="345"/>
                  <a:pt x="4188" y="345"/>
                  <a:pt x="4195" y="344"/>
                </a:cubicBezTo>
                <a:cubicBezTo>
                  <a:pt x="4196" y="342"/>
                  <a:pt x="4198" y="339"/>
                  <a:pt x="4199" y="337"/>
                </a:cubicBezTo>
                <a:cubicBezTo>
                  <a:pt x="4218" y="342"/>
                  <a:pt x="4226" y="340"/>
                  <a:pt x="4237" y="337"/>
                </a:cubicBezTo>
                <a:cubicBezTo>
                  <a:pt x="4240" y="330"/>
                  <a:pt x="4248" y="325"/>
                  <a:pt x="4251" y="318"/>
                </a:cubicBezTo>
                <a:cubicBezTo>
                  <a:pt x="4268" y="316"/>
                  <a:pt x="4286" y="317"/>
                  <a:pt x="4304" y="316"/>
                </a:cubicBezTo>
                <a:cubicBezTo>
                  <a:pt x="4299" y="314"/>
                  <a:pt x="4293" y="311"/>
                  <a:pt x="4288" y="309"/>
                </a:cubicBezTo>
                <a:cubicBezTo>
                  <a:pt x="4288" y="309"/>
                  <a:pt x="4288" y="309"/>
                  <a:pt x="4288" y="309"/>
                </a:cubicBezTo>
                <a:cubicBezTo>
                  <a:pt x="4287" y="307"/>
                  <a:pt x="4286" y="304"/>
                  <a:pt x="4285" y="302"/>
                </a:cubicBezTo>
                <a:cubicBezTo>
                  <a:pt x="4286" y="300"/>
                  <a:pt x="4287" y="297"/>
                  <a:pt x="4289" y="295"/>
                </a:cubicBezTo>
                <a:cubicBezTo>
                  <a:pt x="4294" y="295"/>
                  <a:pt x="4302" y="295"/>
                  <a:pt x="4307" y="295"/>
                </a:cubicBezTo>
                <a:cubicBezTo>
                  <a:pt x="4308" y="292"/>
                  <a:pt x="4309" y="289"/>
                  <a:pt x="4310" y="287"/>
                </a:cubicBezTo>
                <a:cubicBezTo>
                  <a:pt x="4329" y="290"/>
                  <a:pt x="4329" y="290"/>
                  <a:pt x="4337" y="287"/>
                </a:cubicBezTo>
                <a:cubicBezTo>
                  <a:pt x="4333" y="282"/>
                  <a:pt x="4333" y="282"/>
                  <a:pt x="4308" y="270"/>
                </a:cubicBezTo>
                <a:cubicBezTo>
                  <a:pt x="4313" y="271"/>
                  <a:pt x="4320" y="270"/>
                  <a:pt x="4326" y="268"/>
                </a:cubicBezTo>
                <a:cubicBezTo>
                  <a:pt x="4323" y="267"/>
                  <a:pt x="4321" y="264"/>
                  <a:pt x="4318" y="263"/>
                </a:cubicBezTo>
                <a:cubicBezTo>
                  <a:pt x="4320" y="261"/>
                  <a:pt x="4323" y="260"/>
                  <a:pt x="4325" y="258"/>
                </a:cubicBezTo>
                <a:cubicBezTo>
                  <a:pt x="4323" y="257"/>
                  <a:pt x="4320" y="256"/>
                  <a:pt x="4318" y="254"/>
                </a:cubicBezTo>
                <a:cubicBezTo>
                  <a:pt x="4322" y="254"/>
                  <a:pt x="4329" y="251"/>
                  <a:pt x="4333" y="248"/>
                </a:cubicBezTo>
                <a:cubicBezTo>
                  <a:pt x="4331" y="247"/>
                  <a:pt x="4328" y="246"/>
                  <a:pt x="4326" y="244"/>
                </a:cubicBezTo>
                <a:cubicBezTo>
                  <a:pt x="4331" y="244"/>
                  <a:pt x="4338" y="241"/>
                  <a:pt x="4342" y="239"/>
                </a:cubicBezTo>
                <a:cubicBezTo>
                  <a:pt x="4340" y="237"/>
                  <a:pt x="4337" y="235"/>
                  <a:pt x="4335" y="234"/>
                </a:cubicBezTo>
                <a:cubicBezTo>
                  <a:pt x="4368" y="217"/>
                  <a:pt x="4400" y="243"/>
                  <a:pt x="4432" y="238"/>
                </a:cubicBezTo>
                <a:cubicBezTo>
                  <a:pt x="4427" y="236"/>
                  <a:pt x="4421" y="234"/>
                  <a:pt x="4416" y="233"/>
                </a:cubicBezTo>
                <a:cubicBezTo>
                  <a:pt x="4470" y="238"/>
                  <a:pt x="4470" y="238"/>
                  <a:pt x="4697" y="239"/>
                </a:cubicBezTo>
                <a:cubicBezTo>
                  <a:pt x="4692" y="236"/>
                  <a:pt x="4692" y="236"/>
                  <a:pt x="4646" y="221"/>
                </a:cubicBezTo>
                <a:cubicBezTo>
                  <a:pt x="4644" y="216"/>
                  <a:pt x="4642" y="211"/>
                  <a:pt x="4640" y="206"/>
                </a:cubicBezTo>
                <a:cubicBezTo>
                  <a:pt x="4627" y="201"/>
                  <a:pt x="4611" y="199"/>
                  <a:pt x="4598" y="192"/>
                </a:cubicBezTo>
                <a:cubicBezTo>
                  <a:pt x="4601" y="190"/>
                  <a:pt x="4604" y="187"/>
                  <a:pt x="4606" y="185"/>
                </a:cubicBezTo>
                <a:cubicBezTo>
                  <a:pt x="4602" y="184"/>
                  <a:pt x="4595" y="182"/>
                  <a:pt x="4591" y="180"/>
                </a:cubicBezTo>
                <a:cubicBezTo>
                  <a:pt x="4596" y="180"/>
                  <a:pt x="4603" y="179"/>
                  <a:pt x="4608" y="178"/>
                </a:cubicBezTo>
                <a:cubicBezTo>
                  <a:pt x="4576" y="167"/>
                  <a:pt x="4576" y="167"/>
                  <a:pt x="4570" y="158"/>
                </a:cubicBezTo>
                <a:cubicBezTo>
                  <a:pt x="4621" y="160"/>
                  <a:pt x="4668" y="190"/>
                  <a:pt x="4721" y="175"/>
                </a:cubicBezTo>
                <a:cubicBezTo>
                  <a:pt x="4659" y="136"/>
                  <a:pt x="4610" y="116"/>
                  <a:pt x="4577" y="118"/>
                </a:cubicBezTo>
                <a:cubicBezTo>
                  <a:pt x="4266" y="33"/>
                  <a:pt x="4225" y="29"/>
                  <a:pt x="4030" y="12"/>
                </a:cubicBezTo>
                <a:cubicBezTo>
                  <a:pt x="4029" y="12"/>
                  <a:pt x="4027" y="12"/>
                  <a:pt x="4024" y="12"/>
                </a:cubicBezTo>
                <a:lnTo>
                  <a:pt x="4024" y="12"/>
                </a:lnTo>
                <a:lnTo>
                  <a:pt x="4024" y="12"/>
                </a:lnTo>
                <a:lnTo>
                  <a:pt x="4024" y="12"/>
                </a:lnTo>
                <a:lnTo>
                  <a:pt x="4024" y="12"/>
                </a:lnTo>
                <a:cubicBezTo>
                  <a:pt x="4025" y="12"/>
                  <a:pt x="4025" y="12"/>
                  <a:pt x="4026" y="11"/>
                </a:cubicBezTo>
                <a:cubicBezTo>
                  <a:pt x="4009" y="10"/>
                  <a:pt x="3992" y="11"/>
                  <a:pt x="3975" y="7"/>
                </a:cubicBezTo>
                <a:cubicBezTo>
                  <a:pt x="3977" y="7"/>
                  <a:pt x="3981" y="7"/>
                  <a:pt x="3983" y="7"/>
                </a:cubicBezTo>
                <a:cubicBezTo>
                  <a:pt x="3982" y="7"/>
                  <a:pt x="3828" y="0"/>
                  <a:pt x="3800" y="3"/>
                </a:cubicBezTo>
                <a:cubicBezTo>
                  <a:pt x="3802" y="3"/>
                  <a:pt x="3805" y="3"/>
                  <a:pt x="3808" y="3"/>
                </a:cubicBezTo>
                <a:cubicBezTo>
                  <a:pt x="3808" y="3"/>
                  <a:pt x="3808" y="3"/>
                  <a:pt x="3815" y="3"/>
                </a:cubicBezTo>
                <a:close/>
                <a:moveTo>
                  <a:pt x="2016" y="720"/>
                </a:moveTo>
                <a:close/>
                <a:moveTo>
                  <a:pt x="2336" y="292"/>
                </a:moveTo>
                <a:lnTo>
                  <a:pt x="2335" y="292"/>
                </a:lnTo>
                <a:lnTo>
                  <a:pt x="2335" y="292"/>
                </a:lnTo>
                <a:lnTo>
                  <a:pt x="2335" y="292"/>
                </a:lnTo>
                <a:lnTo>
                  <a:pt x="2335" y="292"/>
                </a:lnTo>
                <a:lnTo>
                  <a:pt x="2335" y="292"/>
                </a:lnTo>
                <a:moveTo>
                  <a:pt x="2676" y="171"/>
                </a:moveTo>
                <a:lnTo>
                  <a:pt x="2676" y="171"/>
                </a:lnTo>
                <a:cubicBezTo>
                  <a:pt x="2673" y="170"/>
                  <a:pt x="2673" y="170"/>
                  <a:pt x="2673" y="170"/>
                </a:cubicBezTo>
                <a:cubicBezTo>
                  <a:pt x="2697" y="163"/>
                  <a:pt x="2700" y="162"/>
                  <a:pt x="2720" y="157"/>
                </a:cubicBezTo>
                <a:cubicBezTo>
                  <a:pt x="2717" y="158"/>
                  <a:pt x="2713" y="159"/>
                  <a:pt x="2709" y="160"/>
                </a:cubicBezTo>
                <a:cubicBezTo>
                  <a:pt x="2721" y="158"/>
                  <a:pt x="2721" y="158"/>
                  <a:pt x="2744" y="150"/>
                </a:cubicBezTo>
                <a:cubicBezTo>
                  <a:pt x="2746" y="149"/>
                  <a:pt x="2746" y="149"/>
                  <a:pt x="2746" y="149"/>
                </a:cubicBezTo>
                <a:cubicBezTo>
                  <a:pt x="2742" y="150"/>
                  <a:pt x="2736" y="152"/>
                  <a:pt x="2731" y="153"/>
                </a:cubicBezTo>
                <a:lnTo>
                  <a:pt x="2731" y="153"/>
                </a:lnTo>
                <a:lnTo>
                  <a:pt x="2731" y="153"/>
                </a:lnTo>
                <a:lnTo>
                  <a:pt x="2731" y="153"/>
                </a:lnTo>
                <a:lnTo>
                  <a:pt x="2731" y="153"/>
                </a:lnTo>
                <a:lnTo>
                  <a:pt x="2731" y="153"/>
                </a:lnTo>
                <a:lnTo>
                  <a:pt x="2731" y="153"/>
                </a:lnTo>
                <a:lnTo>
                  <a:pt x="2731" y="153"/>
                </a:lnTo>
                <a:lnTo>
                  <a:pt x="2731" y="153"/>
                </a:lnTo>
                <a:lnTo>
                  <a:pt x="2731" y="153"/>
                </a:lnTo>
                <a:lnTo>
                  <a:pt x="2731" y="153"/>
                </a:lnTo>
                <a:cubicBezTo>
                  <a:pt x="2739" y="151"/>
                  <a:pt x="2746" y="149"/>
                  <a:pt x="2753" y="147"/>
                </a:cubicBezTo>
                <a:cubicBezTo>
                  <a:pt x="2762" y="144"/>
                  <a:pt x="2770" y="142"/>
                  <a:pt x="2778" y="139"/>
                </a:cubicBezTo>
                <a:cubicBezTo>
                  <a:pt x="2780" y="139"/>
                  <a:pt x="2780" y="139"/>
                  <a:pt x="2780" y="139"/>
                </a:cubicBezTo>
                <a:cubicBezTo>
                  <a:pt x="2774" y="141"/>
                  <a:pt x="2769" y="143"/>
                  <a:pt x="2764" y="144"/>
                </a:cubicBezTo>
                <a:cubicBezTo>
                  <a:pt x="2667" y="179"/>
                  <a:pt x="2667" y="179"/>
                  <a:pt x="2642" y="184"/>
                </a:cubicBezTo>
                <a:cubicBezTo>
                  <a:pt x="2653" y="179"/>
                  <a:pt x="2664" y="174"/>
                  <a:pt x="2676" y="171"/>
                </a:cubicBezTo>
                <a:close/>
                <a:moveTo>
                  <a:pt x="1071" y="1331"/>
                </a:moveTo>
                <a:lnTo>
                  <a:pt x="1071" y="1331"/>
                </a:lnTo>
                <a:cubicBezTo>
                  <a:pt x="1067" y="1323"/>
                  <a:pt x="1067" y="1323"/>
                  <a:pt x="1074" y="1309"/>
                </a:cubicBezTo>
                <a:cubicBezTo>
                  <a:pt x="1074" y="1307"/>
                  <a:pt x="1073" y="1304"/>
                  <a:pt x="1072" y="1301"/>
                </a:cubicBezTo>
                <a:cubicBezTo>
                  <a:pt x="1061" y="1304"/>
                  <a:pt x="1054" y="1311"/>
                  <a:pt x="1047" y="1318"/>
                </a:cubicBezTo>
                <a:cubicBezTo>
                  <a:pt x="1046" y="1319"/>
                  <a:pt x="1044" y="1322"/>
                  <a:pt x="1043" y="1324"/>
                </a:cubicBezTo>
                <a:lnTo>
                  <a:pt x="1038" y="1326"/>
                </a:lnTo>
                <a:cubicBezTo>
                  <a:pt x="1015" y="1335"/>
                  <a:pt x="1015" y="1335"/>
                  <a:pt x="1003" y="1330"/>
                </a:cubicBezTo>
                <a:cubicBezTo>
                  <a:pt x="1000" y="1332"/>
                  <a:pt x="996" y="1333"/>
                  <a:pt x="993" y="1335"/>
                </a:cubicBezTo>
                <a:cubicBezTo>
                  <a:pt x="987" y="1310"/>
                  <a:pt x="1014" y="1290"/>
                  <a:pt x="1023" y="1284"/>
                </a:cubicBezTo>
                <a:lnTo>
                  <a:pt x="1016" y="1294"/>
                </a:lnTo>
                <a:cubicBezTo>
                  <a:pt x="1023" y="1295"/>
                  <a:pt x="1033" y="1293"/>
                  <a:pt x="1040" y="1291"/>
                </a:cubicBezTo>
                <a:cubicBezTo>
                  <a:pt x="1039" y="1294"/>
                  <a:pt x="1039" y="1299"/>
                  <a:pt x="1038" y="1302"/>
                </a:cubicBezTo>
                <a:cubicBezTo>
                  <a:pt x="1041" y="1305"/>
                  <a:pt x="1045" y="1308"/>
                  <a:pt x="1047" y="1310"/>
                </a:cubicBezTo>
                <a:cubicBezTo>
                  <a:pt x="1054" y="1311"/>
                  <a:pt x="1061" y="1304"/>
                  <a:pt x="1068" y="1297"/>
                </a:cubicBezTo>
                <a:cubicBezTo>
                  <a:pt x="1068" y="1294"/>
                  <a:pt x="1068" y="1289"/>
                  <a:pt x="1068" y="1285"/>
                </a:cubicBezTo>
                <a:cubicBezTo>
                  <a:pt x="1074" y="1281"/>
                  <a:pt x="1084" y="1279"/>
                  <a:pt x="1090" y="1276"/>
                </a:cubicBezTo>
                <a:cubicBezTo>
                  <a:pt x="1101" y="1287"/>
                  <a:pt x="1103" y="1288"/>
                  <a:pt x="1096" y="1302"/>
                </a:cubicBezTo>
                <a:cubicBezTo>
                  <a:pt x="1100" y="1299"/>
                  <a:pt x="1106" y="1297"/>
                  <a:pt x="1110" y="1297"/>
                </a:cubicBezTo>
                <a:cubicBezTo>
                  <a:pt x="1099" y="1328"/>
                  <a:pt x="1079" y="1330"/>
                  <a:pt x="1071" y="1331"/>
                </a:cubicBezTo>
                <a:close/>
                <a:moveTo>
                  <a:pt x="1206" y="1122"/>
                </a:moveTo>
                <a:lnTo>
                  <a:pt x="1206" y="1122"/>
                </a:lnTo>
                <a:cubicBezTo>
                  <a:pt x="1206" y="1123"/>
                  <a:pt x="1206" y="1123"/>
                  <a:pt x="1206" y="1123"/>
                </a:cubicBezTo>
                <a:lnTo>
                  <a:pt x="1206" y="1123"/>
                </a:lnTo>
                <a:cubicBezTo>
                  <a:pt x="1204" y="1127"/>
                  <a:pt x="1197" y="1140"/>
                  <a:pt x="1197" y="1140"/>
                </a:cubicBezTo>
                <a:cubicBezTo>
                  <a:pt x="1193" y="1147"/>
                  <a:pt x="1191" y="1155"/>
                  <a:pt x="1192" y="1157"/>
                </a:cubicBezTo>
                <a:cubicBezTo>
                  <a:pt x="1191" y="1161"/>
                  <a:pt x="1141" y="1216"/>
                  <a:pt x="1141" y="1216"/>
                </a:cubicBezTo>
                <a:cubicBezTo>
                  <a:pt x="1141" y="1216"/>
                  <a:pt x="1140" y="1215"/>
                  <a:pt x="1140" y="1215"/>
                </a:cubicBezTo>
                <a:cubicBezTo>
                  <a:pt x="1141" y="1213"/>
                  <a:pt x="1141" y="1213"/>
                  <a:pt x="1141" y="1212"/>
                </a:cubicBezTo>
                <a:cubicBezTo>
                  <a:pt x="1135" y="1216"/>
                  <a:pt x="1133" y="1223"/>
                  <a:pt x="1127" y="1227"/>
                </a:cubicBezTo>
                <a:cubicBezTo>
                  <a:pt x="1127" y="1227"/>
                  <a:pt x="1127" y="1226"/>
                  <a:pt x="1126" y="1226"/>
                </a:cubicBezTo>
                <a:cubicBezTo>
                  <a:pt x="1127" y="1218"/>
                  <a:pt x="1133" y="1214"/>
                  <a:pt x="1136" y="1208"/>
                </a:cubicBezTo>
                <a:lnTo>
                  <a:pt x="1136" y="1208"/>
                </a:lnTo>
                <a:cubicBezTo>
                  <a:pt x="1138" y="1204"/>
                  <a:pt x="1152" y="1187"/>
                  <a:pt x="1157" y="1182"/>
                </a:cubicBezTo>
                <a:cubicBezTo>
                  <a:pt x="1161" y="1177"/>
                  <a:pt x="1163" y="1175"/>
                  <a:pt x="1164" y="1172"/>
                </a:cubicBezTo>
                <a:cubicBezTo>
                  <a:pt x="1163" y="1171"/>
                  <a:pt x="1163" y="1171"/>
                  <a:pt x="1163" y="1171"/>
                </a:cubicBezTo>
                <a:cubicBezTo>
                  <a:pt x="1159" y="1173"/>
                  <a:pt x="1155" y="1179"/>
                  <a:pt x="1155" y="1179"/>
                </a:cubicBezTo>
                <a:cubicBezTo>
                  <a:pt x="1149" y="1188"/>
                  <a:pt x="1131" y="1205"/>
                  <a:pt x="1131" y="1205"/>
                </a:cubicBezTo>
                <a:cubicBezTo>
                  <a:pt x="1123" y="1211"/>
                  <a:pt x="1114" y="1215"/>
                  <a:pt x="1107" y="1221"/>
                </a:cubicBezTo>
                <a:cubicBezTo>
                  <a:pt x="1095" y="1230"/>
                  <a:pt x="1086" y="1243"/>
                  <a:pt x="1074" y="1251"/>
                </a:cubicBezTo>
                <a:cubicBezTo>
                  <a:pt x="1072" y="1253"/>
                  <a:pt x="1067" y="1257"/>
                  <a:pt x="1063" y="1256"/>
                </a:cubicBezTo>
                <a:cubicBezTo>
                  <a:pt x="1063" y="1256"/>
                  <a:pt x="1063" y="1255"/>
                  <a:pt x="1063" y="1255"/>
                </a:cubicBezTo>
                <a:cubicBezTo>
                  <a:pt x="1064" y="1252"/>
                  <a:pt x="1066" y="1250"/>
                  <a:pt x="1078" y="1238"/>
                </a:cubicBezTo>
                <a:cubicBezTo>
                  <a:pt x="1095" y="1222"/>
                  <a:pt x="1107" y="1208"/>
                  <a:pt x="1110" y="1203"/>
                </a:cubicBezTo>
                <a:cubicBezTo>
                  <a:pt x="1110" y="1202"/>
                  <a:pt x="1109" y="1202"/>
                  <a:pt x="1109" y="1202"/>
                </a:cubicBezTo>
                <a:cubicBezTo>
                  <a:pt x="1104" y="1203"/>
                  <a:pt x="1099" y="1206"/>
                  <a:pt x="1094" y="1208"/>
                </a:cubicBezTo>
                <a:cubicBezTo>
                  <a:pt x="1094" y="1208"/>
                  <a:pt x="1094" y="1208"/>
                  <a:pt x="1093" y="1207"/>
                </a:cubicBezTo>
                <a:cubicBezTo>
                  <a:pt x="1095" y="1206"/>
                  <a:pt x="1103" y="1196"/>
                  <a:pt x="1109" y="1194"/>
                </a:cubicBezTo>
                <a:cubicBezTo>
                  <a:pt x="1132" y="1185"/>
                  <a:pt x="1201" y="1114"/>
                  <a:pt x="1196" y="1102"/>
                </a:cubicBezTo>
                <a:cubicBezTo>
                  <a:pt x="1187" y="1099"/>
                  <a:pt x="1187" y="1112"/>
                  <a:pt x="1180" y="1114"/>
                </a:cubicBezTo>
                <a:cubicBezTo>
                  <a:pt x="1180" y="1114"/>
                  <a:pt x="1179" y="1113"/>
                  <a:pt x="1179" y="1113"/>
                </a:cubicBezTo>
                <a:cubicBezTo>
                  <a:pt x="1178" y="1113"/>
                  <a:pt x="1178" y="1113"/>
                  <a:pt x="1169" y="1120"/>
                </a:cubicBezTo>
                <a:cubicBezTo>
                  <a:pt x="1170" y="1118"/>
                  <a:pt x="1171" y="1116"/>
                  <a:pt x="1173" y="1115"/>
                </a:cubicBezTo>
                <a:cubicBezTo>
                  <a:pt x="1173" y="1115"/>
                  <a:pt x="1173" y="1115"/>
                  <a:pt x="1173" y="1115"/>
                </a:cubicBezTo>
                <a:cubicBezTo>
                  <a:pt x="1173" y="1115"/>
                  <a:pt x="1165" y="1118"/>
                  <a:pt x="1157" y="1123"/>
                </a:cubicBezTo>
                <a:cubicBezTo>
                  <a:pt x="1156" y="1124"/>
                  <a:pt x="1156" y="1124"/>
                  <a:pt x="1156" y="1124"/>
                </a:cubicBezTo>
                <a:cubicBezTo>
                  <a:pt x="1154" y="1124"/>
                  <a:pt x="1154" y="1124"/>
                  <a:pt x="1148" y="1130"/>
                </a:cubicBezTo>
                <a:cubicBezTo>
                  <a:pt x="1135" y="1141"/>
                  <a:pt x="1120" y="1152"/>
                  <a:pt x="1108" y="1164"/>
                </a:cubicBezTo>
                <a:cubicBezTo>
                  <a:pt x="1033" y="1238"/>
                  <a:pt x="1033" y="1238"/>
                  <a:pt x="1026" y="1240"/>
                </a:cubicBezTo>
                <a:cubicBezTo>
                  <a:pt x="1025" y="1239"/>
                  <a:pt x="1025" y="1239"/>
                  <a:pt x="1024" y="1239"/>
                </a:cubicBezTo>
                <a:cubicBezTo>
                  <a:pt x="1027" y="1228"/>
                  <a:pt x="1097" y="1161"/>
                  <a:pt x="1114" y="1146"/>
                </a:cubicBezTo>
                <a:cubicBezTo>
                  <a:pt x="1127" y="1136"/>
                  <a:pt x="1139" y="1125"/>
                  <a:pt x="1152" y="1115"/>
                </a:cubicBezTo>
                <a:cubicBezTo>
                  <a:pt x="1165" y="1105"/>
                  <a:pt x="1181" y="1097"/>
                  <a:pt x="1193" y="1085"/>
                </a:cubicBezTo>
                <a:cubicBezTo>
                  <a:pt x="1180" y="1087"/>
                  <a:pt x="1172" y="1098"/>
                  <a:pt x="1161" y="1103"/>
                </a:cubicBezTo>
                <a:cubicBezTo>
                  <a:pt x="1165" y="1097"/>
                  <a:pt x="1210" y="1069"/>
                  <a:pt x="1210" y="1068"/>
                </a:cubicBezTo>
                <a:cubicBezTo>
                  <a:pt x="1211" y="1071"/>
                  <a:pt x="1211" y="1071"/>
                  <a:pt x="1203" y="1079"/>
                </a:cubicBezTo>
                <a:cubicBezTo>
                  <a:pt x="1204" y="1078"/>
                  <a:pt x="1204" y="1078"/>
                  <a:pt x="1213" y="1073"/>
                </a:cubicBezTo>
                <a:cubicBezTo>
                  <a:pt x="1214" y="1076"/>
                  <a:pt x="1211" y="1078"/>
                  <a:pt x="1211" y="1081"/>
                </a:cubicBezTo>
                <a:cubicBezTo>
                  <a:pt x="1211" y="1081"/>
                  <a:pt x="1211" y="1081"/>
                  <a:pt x="1211" y="1082"/>
                </a:cubicBezTo>
                <a:cubicBezTo>
                  <a:pt x="1212" y="1081"/>
                  <a:pt x="1213" y="1081"/>
                  <a:pt x="1214" y="1080"/>
                </a:cubicBezTo>
                <a:cubicBezTo>
                  <a:pt x="1214" y="1081"/>
                  <a:pt x="1214" y="1081"/>
                  <a:pt x="1214" y="1081"/>
                </a:cubicBezTo>
                <a:cubicBezTo>
                  <a:pt x="1211" y="1088"/>
                  <a:pt x="1205" y="1093"/>
                  <a:pt x="1202" y="1099"/>
                </a:cubicBezTo>
                <a:cubicBezTo>
                  <a:pt x="1202" y="1099"/>
                  <a:pt x="1202" y="1099"/>
                  <a:pt x="1203" y="1099"/>
                </a:cubicBezTo>
                <a:cubicBezTo>
                  <a:pt x="1203" y="1099"/>
                  <a:pt x="1204" y="1099"/>
                  <a:pt x="1205" y="1098"/>
                </a:cubicBezTo>
                <a:cubicBezTo>
                  <a:pt x="1205" y="1099"/>
                  <a:pt x="1206" y="1099"/>
                  <a:pt x="1206" y="1099"/>
                </a:cubicBezTo>
                <a:cubicBezTo>
                  <a:pt x="1196" y="1120"/>
                  <a:pt x="1184" y="1139"/>
                  <a:pt x="1173" y="1159"/>
                </a:cubicBezTo>
                <a:cubicBezTo>
                  <a:pt x="1174" y="1160"/>
                  <a:pt x="1174" y="1160"/>
                  <a:pt x="1174" y="1160"/>
                </a:cubicBezTo>
                <a:cubicBezTo>
                  <a:pt x="1193" y="1151"/>
                  <a:pt x="1196" y="1136"/>
                  <a:pt x="1199" y="1121"/>
                </a:cubicBezTo>
                <a:cubicBezTo>
                  <a:pt x="1199" y="1121"/>
                  <a:pt x="1199" y="1121"/>
                  <a:pt x="1199" y="1121"/>
                </a:cubicBezTo>
                <a:lnTo>
                  <a:pt x="1199" y="1121"/>
                </a:lnTo>
                <a:lnTo>
                  <a:pt x="1199" y="1121"/>
                </a:lnTo>
                <a:cubicBezTo>
                  <a:pt x="1202" y="1113"/>
                  <a:pt x="1213" y="1101"/>
                  <a:pt x="1215" y="1100"/>
                </a:cubicBezTo>
                <a:cubicBezTo>
                  <a:pt x="1214" y="1108"/>
                  <a:pt x="1208" y="1114"/>
                  <a:pt x="1206" y="1122"/>
                </a:cubicBezTo>
                <a:close/>
                <a:moveTo>
                  <a:pt x="1335" y="973"/>
                </a:moveTo>
                <a:lnTo>
                  <a:pt x="1335" y="973"/>
                </a:lnTo>
                <a:cubicBezTo>
                  <a:pt x="1313" y="994"/>
                  <a:pt x="1304" y="1002"/>
                  <a:pt x="1304" y="1007"/>
                </a:cubicBezTo>
                <a:cubicBezTo>
                  <a:pt x="1307" y="1009"/>
                  <a:pt x="1301" y="1016"/>
                  <a:pt x="1301" y="1016"/>
                </a:cubicBezTo>
                <a:cubicBezTo>
                  <a:pt x="1297" y="1020"/>
                  <a:pt x="1292" y="1021"/>
                  <a:pt x="1288" y="1024"/>
                </a:cubicBezTo>
                <a:cubicBezTo>
                  <a:pt x="1282" y="1029"/>
                  <a:pt x="1278" y="1036"/>
                  <a:pt x="1272" y="1041"/>
                </a:cubicBezTo>
                <a:cubicBezTo>
                  <a:pt x="1267" y="1046"/>
                  <a:pt x="1260" y="1049"/>
                  <a:pt x="1255" y="1055"/>
                </a:cubicBezTo>
                <a:cubicBezTo>
                  <a:pt x="1252" y="1057"/>
                  <a:pt x="1251" y="1061"/>
                  <a:pt x="1248" y="1064"/>
                </a:cubicBezTo>
                <a:cubicBezTo>
                  <a:pt x="1235" y="1074"/>
                  <a:pt x="1235" y="1074"/>
                  <a:pt x="1230" y="1076"/>
                </a:cubicBezTo>
                <a:cubicBezTo>
                  <a:pt x="1230" y="1076"/>
                  <a:pt x="1230" y="1076"/>
                  <a:pt x="1230" y="1075"/>
                </a:cubicBezTo>
                <a:cubicBezTo>
                  <a:pt x="1231" y="1065"/>
                  <a:pt x="1245" y="1066"/>
                  <a:pt x="1247" y="1056"/>
                </a:cubicBezTo>
                <a:cubicBezTo>
                  <a:pt x="1247" y="1056"/>
                  <a:pt x="1247" y="1056"/>
                  <a:pt x="1247" y="1056"/>
                </a:cubicBezTo>
                <a:cubicBezTo>
                  <a:pt x="1245" y="1055"/>
                  <a:pt x="1243" y="1056"/>
                  <a:pt x="1241" y="1057"/>
                </a:cubicBezTo>
                <a:cubicBezTo>
                  <a:pt x="1242" y="1053"/>
                  <a:pt x="1246" y="1052"/>
                  <a:pt x="1247" y="1048"/>
                </a:cubicBezTo>
                <a:cubicBezTo>
                  <a:pt x="1247" y="1046"/>
                  <a:pt x="1245" y="1045"/>
                  <a:pt x="1244" y="1043"/>
                </a:cubicBezTo>
                <a:cubicBezTo>
                  <a:pt x="1243" y="1040"/>
                  <a:pt x="1247" y="1040"/>
                  <a:pt x="1246" y="1037"/>
                </a:cubicBezTo>
                <a:cubicBezTo>
                  <a:pt x="1246" y="1037"/>
                  <a:pt x="1246" y="1036"/>
                  <a:pt x="1246" y="1036"/>
                </a:cubicBezTo>
                <a:cubicBezTo>
                  <a:pt x="1252" y="1025"/>
                  <a:pt x="1262" y="1019"/>
                  <a:pt x="1270" y="1010"/>
                </a:cubicBezTo>
                <a:cubicBezTo>
                  <a:pt x="1272" y="1008"/>
                  <a:pt x="1272" y="1004"/>
                  <a:pt x="1274" y="1002"/>
                </a:cubicBezTo>
                <a:cubicBezTo>
                  <a:pt x="1274" y="1002"/>
                  <a:pt x="1274" y="1001"/>
                  <a:pt x="1275" y="1001"/>
                </a:cubicBezTo>
                <a:cubicBezTo>
                  <a:pt x="1279" y="998"/>
                  <a:pt x="1290" y="991"/>
                  <a:pt x="1295" y="990"/>
                </a:cubicBezTo>
                <a:cubicBezTo>
                  <a:pt x="1297" y="989"/>
                  <a:pt x="1299" y="986"/>
                  <a:pt x="1299" y="983"/>
                </a:cubicBezTo>
                <a:cubicBezTo>
                  <a:pt x="1299" y="983"/>
                  <a:pt x="1299" y="983"/>
                  <a:pt x="1298" y="982"/>
                </a:cubicBezTo>
                <a:cubicBezTo>
                  <a:pt x="1292" y="984"/>
                  <a:pt x="1287" y="987"/>
                  <a:pt x="1281" y="990"/>
                </a:cubicBezTo>
                <a:cubicBezTo>
                  <a:pt x="1281" y="990"/>
                  <a:pt x="1280" y="989"/>
                  <a:pt x="1280" y="989"/>
                </a:cubicBezTo>
                <a:cubicBezTo>
                  <a:pt x="1281" y="988"/>
                  <a:pt x="1281" y="988"/>
                  <a:pt x="1282" y="986"/>
                </a:cubicBezTo>
                <a:cubicBezTo>
                  <a:pt x="1282" y="986"/>
                  <a:pt x="1282" y="986"/>
                  <a:pt x="1282" y="985"/>
                </a:cubicBezTo>
                <a:cubicBezTo>
                  <a:pt x="1282" y="985"/>
                  <a:pt x="1282" y="985"/>
                  <a:pt x="1282" y="985"/>
                </a:cubicBezTo>
                <a:cubicBezTo>
                  <a:pt x="1283" y="984"/>
                  <a:pt x="1283" y="984"/>
                  <a:pt x="1283" y="984"/>
                </a:cubicBezTo>
                <a:cubicBezTo>
                  <a:pt x="1283" y="984"/>
                  <a:pt x="1284" y="983"/>
                  <a:pt x="1284" y="983"/>
                </a:cubicBezTo>
                <a:cubicBezTo>
                  <a:pt x="1281" y="983"/>
                  <a:pt x="1280" y="985"/>
                  <a:pt x="1277" y="985"/>
                </a:cubicBezTo>
                <a:cubicBezTo>
                  <a:pt x="1277" y="984"/>
                  <a:pt x="1282" y="976"/>
                  <a:pt x="1291" y="969"/>
                </a:cubicBezTo>
                <a:cubicBezTo>
                  <a:pt x="1298" y="965"/>
                  <a:pt x="1300" y="963"/>
                  <a:pt x="1301" y="960"/>
                </a:cubicBezTo>
                <a:cubicBezTo>
                  <a:pt x="1300" y="959"/>
                  <a:pt x="1300" y="959"/>
                  <a:pt x="1300" y="959"/>
                </a:cubicBezTo>
                <a:cubicBezTo>
                  <a:pt x="1299" y="959"/>
                  <a:pt x="1298" y="959"/>
                  <a:pt x="1298" y="959"/>
                </a:cubicBezTo>
                <a:cubicBezTo>
                  <a:pt x="1298" y="959"/>
                  <a:pt x="1298" y="959"/>
                  <a:pt x="1298" y="958"/>
                </a:cubicBezTo>
                <a:cubicBezTo>
                  <a:pt x="1302" y="949"/>
                  <a:pt x="1324" y="940"/>
                  <a:pt x="1334" y="937"/>
                </a:cubicBezTo>
                <a:cubicBezTo>
                  <a:pt x="1334" y="937"/>
                  <a:pt x="1334" y="937"/>
                  <a:pt x="1334" y="938"/>
                </a:cubicBezTo>
                <a:cubicBezTo>
                  <a:pt x="1334" y="939"/>
                  <a:pt x="1333" y="939"/>
                  <a:pt x="1332" y="940"/>
                </a:cubicBezTo>
                <a:cubicBezTo>
                  <a:pt x="1334" y="943"/>
                  <a:pt x="1344" y="940"/>
                  <a:pt x="1351" y="934"/>
                </a:cubicBezTo>
                <a:cubicBezTo>
                  <a:pt x="1354" y="931"/>
                  <a:pt x="1355" y="931"/>
                  <a:pt x="1356" y="932"/>
                </a:cubicBezTo>
                <a:cubicBezTo>
                  <a:pt x="1356" y="932"/>
                  <a:pt x="1356" y="932"/>
                  <a:pt x="1356" y="932"/>
                </a:cubicBezTo>
                <a:cubicBezTo>
                  <a:pt x="1354" y="935"/>
                  <a:pt x="1350" y="937"/>
                  <a:pt x="1347" y="940"/>
                </a:cubicBezTo>
                <a:cubicBezTo>
                  <a:pt x="1353" y="941"/>
                  <a:pt x="1356" y="933"/>
                  <a:pt x="1363" y="936"/>
                </a:cubicBezTo>
                <a:cubicBezTo>
                  <a:pt x="1363" y="940"/>
                  <a:pt x="1361" y="951"/>
                  <a:pt x="1335" y="973"/>
                </a:cubicBezTo>
                <a:close/>
                <a:moveTo>
                  <a:pt x="616" y="1720"/>
                </a:moveTo>
                <a:lnTo>
                  <a:pt x="616" y="1721"/>
                </a:lnTo>
                <a:lnTo>
                  <a:pt x="616" y="1721"/>
                </a:lnTo>
                <a:lnTo>
                  <a:pt x="616" y="1721"/>
                </a:lnTo>
                <a:lnTo>
                  <a:pt x="616" y="1721"/>
                </a:lnTo>
                <a:moveTo>
                  <a:pt x="620" y="1714"/>
                </a:moveTo>
                <a:lnTo>
                  <a:pt x="620" y="1714"/>
                </a:lnTo>
                <a:lnTo>
                  <a:pt x="620" y="1714"/>
                </a:lnTo>
                <a:lnTo>
                  <a:pt x="620" y="1714"/>
                </a:lnTo>
                <a:close/>
                <a:moveTo>
                  <a:pt x="202" y="2676"/>
                </a:moveTo>
                <a:lnTo>
                  <a:pt x="202" y="2676"/>
                </a:lnTo>
                <a:cubicBezTo>
                  <a:pt x="203" y="2676"/>
                  <a:pt x="203" y="2676"/>
                  <a:pt x="203" y="2676"/>
                </a:cubicBezTo>
                <a:cubicBezTo>
                  <a:pt x="203" y="2676"/>
                  <a:pt x="203" y="2676"/>
                  <a:pt x="207" y="2672"/>
                </a:cubicBezTo>
                <a:cubicBezTo>
                  <a:pt x="207" y="2672"/>
                  <a:pt x="207" y="2672"/>
                  <a:pt x="207" y="2672"/>
                </a:cubicBezTo>
                <a:cubicBezTo>
                  <a:pt x="207" y="2678"/>
                  <a:pt x="202" y="2683"/>
                  <a:pt x="204" y="2689"/>
                </a:cubicBezTo>
                <a:cubicBezTo>
                  <a:pt x="204" y="2689"/>
                  <a:pt x="204" y="2689"/>
                  <a:pt x="204" y="2689"/>
                </a:cubicBezTo>
                <a:cubicBezTo>
                  <a:pt x="205" y="2689"/>
                  <a:pt x="205" y="2689"/>
                  <a:pt x="206" y="2687"/>
                </a:cubicBezTo>
                <a:cubicBezTo>
                  <a:pt x="209" y="2681"/>
                  <a:pt x="212" y="2660"/>
                  <a:pt x="214" y="2648"/>
                </a:cubicBezTo>
                <a:cubicBezTo>
                  <a:pt x="215" y="2643"/>
                  <a:pt x="214" y="2638"/>
                  <a:pt x="214" y="2632"/>
                </a:cubicBezTo>
                <a:cubicBezTo>
                  <a:pt x="214" y="2629"/>
                  <a:pt x="215" y="2627"/>
                  <a:pt x="215" y="2624"/>
                </a:cubicBezTo>
                <a:lnTo>
                  <a:pt x="215" y="2623"/>
                </a:lnTo>
                <a:cubicBezTo>
                  <a:pt x="215" y="2623"/>
                  <a:pt x="215" y="2623"/>
                  <a:pt x="215" y="2623"/>
                </a:cubicBezTo>
                <a:cubicBezTo>
                  <a:pt x="215" y="2624"/>
                  <a:pt x="214" y="2624"/>
                  <a:pt x="214" y="2625"/>
                </a:cubicBezTo>
                <a:lnTo>
                  <a:pt x="213" y="2625"/>
                </a:lnTo>
                <a:cubicBezTo>
                  <a:pt x="213" y="2623"/>
                  <a:pt x="213" y="2622"/>
                  <a:pt x="213" y="2620"/>
                </a:cubicBezTo>
                <a:cubicBezTo>
                  <a:pt x="213" y="2620"/>
                  <a:pt x="213" y="2620"/>
                  <a:pt x="213" y="2620"/>
                </a:cubicBezTo>
                <a:cubicBezTo>
                  <a:pt x="211" y="2622"/>
                  <a:pt x="211" y="2622"/>
                  <a:pt x="205" y="2649"/>
                </a:cubicBezTo>
                <a:cubicBezTo>
                  <a:pt x="203" y="2657"/>
                  <a:pt x="202" y="2665"/>
                  <a:pt x="200" y="2674"/>
                </a:cubicBezTo>
                <a:cubicBezTo>
                  <a:pt x="200" y="2676"/>
                  <a:pt x="200" y="2676"/>
                  <a:pt x="202" y="2676"/>
                </a:cubicBezTo>
                <a:close/>
                <a:moveTo>
                  <a:pt x="4081" y="2507"/>
                </a:moveTo>
                <a:lnTo>
                  <a:pt x="4081" y="2507"/>
                </a:lnTo>
                <a:cubicBezTo>
                  <a:pt x="4077" y="2507"/>
                  <a:pt x="4074" y="2510"/>
                  <a:pt x="4070" y="2510"/>
                </a:cubicBezTo>
                <a:cubicBezTo>
                  <a:pt x="4066" y="2511"/>
                  <a:pt x="4062" y="2509"/>
                  <a:pt x="4057" y="2509"/>
                </a:cubicBezTo>
                <a:cubicBezTo>
                  <a:pt x="4057" y="2509"/>
                  <a:pt x="4056" y="2509"/>
                  <a:pt x="4056" y="2509"/>
                </a:cubicBezTo>
                <a:cubicBezTo>
                  <a:pt x="4055" y="2509"/>
                  <a:pt x="4054" y="2510"/>
                  <a:pt x="4053" y="2510"/>
                </a:cubicBezTo>
                <a:cubicBezTo>
                  <a:pt x="4047" y="2513"/>
                  <a:pt x="4042" y="2518"/>
                  <a:pt x="4035" y="2520"/>
                </a:cubicBezTo>
                <a:cubicBezTo>
                  <a:pt x="4029" y="2521"/>
                  <a:pt x="4024" y="2518"/>
                  <a:pt x="4019" y="2518"/>
                </a:cubicBezTo>
                <a:cubicBezTo>
                  <a:pt x="4011" y="2519"/>
                  <a:pt x="4007" y="2527"/>
                  <a:pt x="3999" y="2527"/>
                </a:cubicBezTo>
                <a:cubicBezTo>
                  <a:pt x="3988" y="2526"/>
                  <a:pt x="3981" y="2517"/>
                  <a:pt x="3971" y="2515"/>
                </a:cubicBezTo>
                <a:cubicBezTo>
                  <a:pt x="3965" y="2514"/>
                  <a:pt x="3961" y="2522"/>
                  <a:pt x="3955" y="2521"/>
                </a:cubicBezTo>
                <a:cubicBezTo>
                  <a:pt x="3955" y="2521"/>
                  <a:pt x="3954" y="2521"/>
                  <a:pt x="3954" y="2521"/>
                </a:cubicBezTo>
                <a:cubicBezTo>
                  <a:pt x="3951" y="2520"/>
                  <a:pt x="3949" y="2517"/>
                  <a:pt x="3946" y="2516"/>
                </a:cubicBezTo>
                <a:cubicBezTo>
                  <a:pt x="3938" y="2514"/>
                  <a:pt x="3929" y="2542"/>
                  <a:pt x="3931" y="2544"/>
                </a:cubicBezTo>
                <a:cubicBezTo>
                  <a:pt x="3934" y="2549"/>
                  <a:pt x="3938" y="2549"/>
                  <a:pt x="3940" y="2549"/>
                </a:cubicBezTo>
                <a:cubicBezTo>
                  <a:pt x="3944" y="2550"/>
                  <a:pt x="3947" y="2547"/>
                  <a:pt x="3952" y="2546"/>
                </a:cubicBezTo>
                <a:cubicBezTo>
                  <a:pt x="3962" y="2546"/>
                  <a:pt x="3973" y="2553"/>
                  <a:pt x="3980" y="2558"/>
                </a:cubicBezTo>
                <a:cubicBezTo>
                  <a:pt x="3985" y="2561"/>
                  <a:pt x="3998" y="2570"/>
                  <a:pt x="4015" y="2577"/>
                </a:cubicBezTo>
                <a:cubicBezTo>
                  <a:pt x="4019" y="2579"/>
                  <a:pt x="4024" y="2580"/>
                  <a:pt x="4028" y="2582"/>
                </a:cubicBezTo>
                <a:cubicBezTo>
                  <a:pt x="4035" y="2587"/>
                  <a:pt x="4041" y="2594"/>
                  <a:pt x="4048" y="2598"/>
                </a:cubicBezTo>
                <a:cubicBezTo>
                  <a:pt x="4051" y="2599"/>
                  <a:pt x="4056" y="2601"/>
                  <a:pt x="4062" y="2600"/>
                </a:cubicBezTo>
                <a:cubicBezTo>
                  <a:pt x="4066" y="2599"/>
                  <a:pt x="4073" y="2598"/>
                  <a:pt x="4080" y="2575"/>
                </a:cubicBezTo>
                <a:cubicBezTo>
                  <a:pt x="4083" y="2566"/>
                  <a:pt x="4072" y="2561"/>
                  <a:pt x="4073" y="2552"/>
                </a:cubicBezTo>
                <a:cubicBezTo>
                  <a:pt x="4075" y="2539"/>
                  <a:pt x="4085" y="2529"/>
                  <a:pt x="4088" y="2516"/>
                </a:cubicBezTo>
                <a:cubicBezTo>
                  <a:pt x="4089" y="2510"/>
                  <a:pt x="4086" y="2507"/>
                  <a:pt x="4081" y="2507"/>
                </a:cubicBezTo>
                <a:close/>
                <a:moveTo>
                  <a:pt x="4458" y="2459"/>
                </a:moveTo>
                <a:lnTo>
                  <a:pt x="4458" y="2459"/>
                </a:lnTo>
                <a:cubicBezTo>
                  <a:pt x="4453" y="2460"/>
                  <a:pt x="4456" y="2471"/>
                  <a:pt x="4457" y="2472"/>
                </a:cubicBezTo>
                <a:cubicBezTo>
                  <a:pt x="4461" y="2477"/>
                  <a:pt x="4479" y="2487"/>
                  <a:pt x="4489" y="2492"/>
                </a:cubicBezTo>
                <a:cubicBezTo>
                  <a:pt x="4494" y="2495"/>
                  <a:pt x="4499" y="2496"/>
                  <a:pt x="4504" y="2498"/>
                </a:cubicBezTo>
                <a:cubicBezTo>
                  <a:pt x="4510" y="2501"/>
                  <a:pt x="4517" y="2505"/>
                  <a:pt x="4523" y="2508"/>
                </a:cubicBezTo>
                <a:cubicBezTo>
                  <a:pt x="4524" y="2509"/>
                  <a:pt x="4525" y="2509"/>
                  <a:pt x="4526" y="2510"/>
                </a:cubicBezTo>
                <a:cubicBezTo>
                  <a:pt x="4527" y="2510"/>
                  <a:pt x="4529" y="2510"/>
                  <a:pt x="4530" y="2508"/>
                </a:cubicBezTo>
                <a:cubicBezTo>
                  <a:pt x="4531" y="2502"/>
                  <a:pt x="4525" y="2499"/>
                  <a:pt x="4523" y="2494"/>
                </a:cubicBezTo>
                <a:cubicBezTo>
                  <a:pt x="4522" y="2493"/>
                  <a:pt x="4522" y="2491"/>
                  <a:pt x="4521" y="2489"/>
                </a:cubicBezTo>
                <a:cubicBezTo>
                  <a:pt x="4520" y="2487"/>
                  <a:pt x="4519" y="2485"/>
                  <a:pt x="4516" y="2484"/>
                </a:cubicBezTo>
                <a:cubicBezTo>
                  <a:pt x="4516" y="2484"/>
                  <a:pt x="4506" y="2477"/>
                  <a:pt x="4495" y="2472"/>
                </a:cubicBezTo>
                <a:cubicBezTo>
                  <a:pt x="4490" y="2470"/>
                  <a:pt x="4485" y="2469"/>
                  <a:pt x="4481" y="2468"/>
                </a:cubicBezTo>
                <a:cubicBezTo>
                  <a:pt x="4475" y="2466"/>
                  <a:pt x="4469" y="2463"/>
                  <a:pt x="4463" y="2460"/>
                </a:cubicBezTo>
                <a:cubicBezTo>
                  <a:pt x="4462" y="2460"/>
                  <a:pt x="4459" y="2459"/>
                  <a:pt x="4458" y="2459"/>
                </a:cubicBezTo>
                <a:close/>
                <a:moveTo>
                  <a:pt x="3725" y="2368"/>
                </a:moveTo>
                <a:lnTo>
                  <a:pt x="3725" y="2368"/>
                </a:lnTo>
                <a:cubicBezTo>
                  <a:pt x="3725" y="2370"/>
                  <a:pt x="3726" y="2374"/>
                  <a:pt x="3725" y="2384"/>
                </a:cubicBezTo>
                <a:cubicBezTo>
                  <a:pt x="3724" y="2395"/>
                  <a:pt x="3723" y="2398"/>
                  <a:pt x="3725" y="2401"/>
                </a:cubicBezTo>
                <a:cubicBezTo>
                  <a:pt x="3725" y="2403"/>
                  <a:pt x="3725" y="2405"/>
                  <a:pt x="3725" y="2406"/>
                </a:cubicBezTo>
                <a:cubicBezTo>
                  <a:pt x="3725" y="2411"/>
                  <a:pt x="3722" y="2416"/>
                  <a:pt x="3722" y="2421"/>
                </a:cubicBezTo>
                <a:cubicBezTo>
                  <a:pt x="3723" y="2429"/>
                  <a:pt x="3722" y="2437"/>
                  <a:pt x="3722" y="2445"/>
                </a:cubicBezTo>
                <a:cubicBezTo>
                  <a:pt x="3722" y="2447"/>
                  <a:pt x="3722" y="2448"/>
                  <a:pt x="3723" y="2449"/>
                </a:cubicBezTo>
                <a:cubicBezTo>
                  <a:pt x="3732" y="2459"/>
                  <a:pt x="3732" y="2459"/>
                  <a:pt x="3735" y="2458"/>
                </a:cubicBezTo>
                <a:cubicBezTo>
                  <a:pt x="3744" y="2456"/>
                  <a:pt x="3735" y="2441"/>
                  <a:pt x="3745" y="2440"/>
                </a:cubicBezTo>
                <a:cubicBezTo>
                  <a:pt x="3749" y="2439"/>
                  <a:pt x="3754" y="2441"/>
                  <a:pt x="3758" y="2440"/>
                </a:cubicBezTo>
                <a:cubicBezTo>
                  <a:pt x="3760" y="2439"/>
                  <a:pt x="3765" y="2436"/>
                  <a:pt x="3767" y="2432"/>
                </a:cubicBezTo>
                <a:cubicBezTo>
                  <a:pt x="3771" y="2428"/>
                  <a:pt x="3771" y="2424"/>
                  <a:pt x="3771" y="2421"/>
                </a:cubicBezTo>
                <a:cubicBezTo>
                  <a:pt x="3771" y="2416"/>
                  <a:pt x="3772" y="2410"/>
                  <a:pt x="3776" y="2390"/>
                </a:cubicBezTo>
                <a:cubicBezTo>
                  <a:pt x="3777" y="2385"/>
                  <a:pt x="3778" y="2380"/>
                  <a:pt x="3779" y="2375"/>
                </a:cubicBezTo>
                <a:cubicBezTo>
                  <a:pt x="3779" y="2374"/>
                  <a:pt x="3780" y="2373"/>
                  <a:pt x="3780" y="2372"/>
                </a:cubicBezTo>
                <a:cubicBezTo>
                  <a:pt x="3781" y="2366"/>
                  <a:pt x="3780" y="2361"/>
                  <a:pt x="3779" y="2359"/>
                </a:cubicBezTo>
                <a:cubicBezTo>
                  <a:pt x="3778" y="2356"/>
                  <a:pt x="3775" y="2354"/>
                  <a:pt x="3774" y="2351"/>
                </a:cubicBezTo>
                <a:cubicBezTo>
                  <a:pt x="3773" y="2347"/>
                  <a:pt x="3774" y="2343"/>
                  <a:pt x="3772" y="2339"/>
                </a:cubicBezTo>
                <a:cubicBezTo>
                  <a:pt x="3772" y="2338"/>
                  <a:pt x="3770" y="2337"/>
                  <a:pt x="3769" y="2337"/>
                </a:cubicBezTo>
                <a:lnTo>
                  <a:pt x="3769" y="2337"/>
                </a:lnTo>
                <a:cubicBezTo>
                  <a:pt x="3756" y="2338"/>
                  <a:pt x="3748" y="2350"/>
                  <a:pt x="3735" y="2350"/>
                </a:cubicBezTo>
                <a:cubicBezTo>
                  <a:pt x="3729" y="2351"/>
                  <a:pt x="3724" y="2346"/>
                  <a:pt x="3718" y="2347"/>
                </a:cubicBezTo>
                <a:cubicBezTo>
                  <a:pt x="3707" y="2347"/>
                  <a:pt x="3723" y="2361"/>
                  <a:pt x="3725" y="2368"/>
                </a:cubicBezTo>
                <a:close/>
                <a:moveTo>
                  <a:pt x="4512" y="2470"/>
                </a:moveTo>
                <a:lnTo>
                  <a:pt x="4512" y="2470"/>
                </a:lnTo>
                <a:cubicBezTo>
                  <a:pt x="4515" y="2469"/>
                  <a:pt x="4517" y="2467"/>
                  <a:pt x="4518" y="2465"/>
                </a:cubicBezTo>
                <a:cubicBezTo>
                  <a:pt x="4518" y="2462"/>
                  <a:pt x="4514" y="2461"/>
                  <a:pt x="4511" y="2461"/>
                </a:cubicBezTo>
                <a:cubicBezTo>
                  <a:pt x="4505" y="2462"/>
                  <a:pt x="4503" y="2467"/>
                  <a:pt x="4504" y="2468"/>
                </a:cubicBezTo>
                <a:cubicBezTo>
                  <a:pt x="4505" y="2470"/>
                  <a:pt x="4510" y="2470"/>
                  <a:pt x="4512" y="2470"/>
                </a:cubicBezTo>
                <a:close/>
                <a:moveTo>
                  <a:pt x="3729" y="2270"/>
                </a:moveTo>
                <a:lnTo>
                  <a:pt x="3729" y="2270"/>
                </a:lnTo>
                <a:cubicBezTo>
                  <a:pt x="3729" y="2274"/>
                  <a:pt x="3734" y="2284"/>
                  <a:pt x="3744" y="2299"/>
                </a:cubicBezTo>
                <a:cubicBezTo>
                  <a:pt x="3746" y="2301"/>
                  <a:pt x="3749" y="2301"/>
                  <a:pt x="3751" y="2303"/>
                </a:cubicBezTo>
                <a:cubicBezTo>
                  <a:pt x="3755" y="2307"/>
                  <a:pt x="3757" y="2312"/>
                  <a:pt x="3760" y="2316"/>
                </a:cubicBezTo>
                <a:cubicBezTo>
                  <a:pt x="3763" y="2319"/>
                  <a:pt x="3765" y="2314"/>
                  <a:pt x="3765" y="2313"/>
                </a:cubicBezTo>
                <a:cubicBezTo>
                  <a:pt x="3767" y="2309"/>
                  <a:pt x="3773" y="2279"/>
                  <a:pt x="3773" y="2278"/>
                </a:cubicBezTo>
                <a:cubicBezTo>
                  <a:pt x="3773" y="2277"/>
                  <a:pt x="3776" y="2223"/>
                  <a:pt x="3769" y="2220"/>
                </a:cubicBezTo>
                <a:lnTo>
                  <a:pt x="3769" y="2220"/>
                </a:lnTo>
                <a:cubicBezTo>
                  <a:pt x="3768" y="2220"/>
                  <a:pt x="3768" y="2220"/>
                  <a:pt x="3765" y="2231"/>
                </a:cubicBezTo>
                <a:cubicBezTo>
                  <a:pt x="3765" y="2231"/>
                  <a:pt x="3763" y="2237"/>
                  <a:pt x="3758" y="2237"/>
                </a:cubicBezTo>
                <a:cubicBezTo>
                  <a:pt x="3745" y="2235"/>
                  <a:pt x="3729" y="2250"/>
                  <a:pt x="3729" y="2250"/>
                </a:cubicBezTo>
                <a:cubicBezTo>
                  <a:pt x="3729" y="2250"/>
                  <a:pt x="3729" y="2251"/>
                  <a:pt x="3729" y="2252"/>
                </a:cubicBezTo>
                <a:cubicBezTo>
                  <a:pt x="3730" y="2253"/>
                  <a:pt x="3730" y="2254"/>
                  <a:pt x="3730" y="2257"/>
                </a:cubicBezTo>
                <a:cubicBezTo>
                  <a:pt x="3730" y="2260"/>
                  <a:pt x="3729" y="2263"/>
                  <a:pt x="3729" y="2267"/>
                </a:cubicBezTo>
                <a:cubicBezTo>
                  <a:pt x="3729" y="2268"/>
                  <a:pt x="3729" y="2269"/>
                  <a:pt x="3729" y="2270"/>
                </a:cubicBezTo>
                <a:close/>
                <a:moveTo>
                  <a:pt x="4487" y="2453"/>
                </a:moveTo>
                <a:lnTo>
                  <a:pt x="4487" y="2453"/>
                </a:lnTo>
                <a:cubicBezTo>
                  <a:pt x="4488" y="2453"/>
                  <a:pt x="4489" y="2453"/>
                  <a:pt x="4489" y="2452"/>
                </a:cubicBezTo>
                <a:cubicBezTo>
                  <a:pt x="4489" y="2449"/>
                  <a:pt x="4480" y="2437"/>
                  <a:pt x="4476" y="2437"/>
                </a:cubicBezTo>
                <a:cubicBezTo>
                  <a:pt x="4475" y="2437"/>
                  <a:pt x="4474" y="2437"/>
                  <a:pt x="4473" y="2439"/>
                </a:cubicBezTo>
                <a:cubicBezTo>
                  <a:pt x="4470" y="2442"/>
                  <a:pt x="4475" y="2448"/>
                  <a:pt x="4477" y="2450"/>
                </a:cubicBezTo>
                <a:cubicBezTo>
                  <a:pt x="4480" y="2452"/>
                  <a:pt x="4484" y="2453"/>
                  <a:pt x="4487" y="2453"/>
                </a:cubicBezTo>
                <a:close/>
                <a:moveTo>
                  <a:pt x="4622" y="2416"/>
                </a:moveTo>
                <a:lnTo>
                  <a:pt x="4622" y="2416"/>
                </a:lnTo>
                <a:cubicBezTo>
                  <a:pt x="4622" y="2416"/>
                  <a:pt x="4621" y="2407"/>
                  <a:pt x="4612" y="2407"/>
                </a:cubicBezTo>
                <a:cubicBezTo>
                  <a:pt x="4606" y="2408"/>
                  <a:pt x="4602" y="2412"/>
                  <a:pt x="4602" y="2412"/>
                </a:cubicBezTo>
                <a:cubicBezTo>
                  <a:pt x="4597" y="2417"/>
                  <a:pt x="4607" y="2425"/>
                  <a:pt x="4616" y="2424"/>
                </a:cubicBezTo>
                <a:lnTo>
                  <a:pt x="4617" y="2424"/>
                </a:lnTo>
                <a:cubicBezTo>
                  <a:pt x="4621" y="2424"/>
                  <a:pt x="4623" y="2420"/>
                  <a:pt x="4622" y="2416"/>
                </a:cubicBezTo>
                <a:close/>
                <a:moveTo>
                  <a:pt x="4613" y="2456"/>
                </a:moveTo>
                <a:lnTo>
                  <a:pt x="4613" y="2456"/>
                </a:lnTo>
                <a:cubicBezTo>
                  <a:pt x="4608" y="2457"/>
                  <a:pt x="4606" y="2464"/>
                  <a:pt x="4606" y="2464"/>
                </a:cubicBezTo>
                <a:cubicBezTo>
                  <a:pt x="4605" y="2467"/>
                  <a:pt x="4608" y="2472"/>
                  <a:pt x="4610" y="2474"/>
                </a:cubicBezTo>
                <a:cubicBezTo>
                  <a:pt x="4616" y="2478"/>
                  <a:pt x="4618" y="2468"/>
                  <a:pt x="4617" y="2462"/>
                </a:cubicBezTo>
                <a:cubicBezTo>
                  <a:pt x="4617" y="2458"/>
                  <a:pt x="4615" y="2456"/>
                  <a:pt x="4613" y="2456"/>
                </a:cubicBezTo>
                <a:close/>
                <a:moveTo>
                  <a:pt x="4495" y="2532"/>
                </a:moveTo>
                <a:lnTo>
                  <a:pt x="4495" y="2532"/>
                </a:lnTo>
                <a:cubicBezTo>
                  <a:pt x="4495" y="2532"/>
                  <a:pt x="4494" y="2532"/>
                  <a:pt x="4494" y="2532"/>
                </a:cubicBezTo>
                <a:cubicBezTo>
                  <a:pt x="4490" y="2533"/>
                  <a:pt x="4491" y="2542"/>
                  <a:pt x="4493" y="2543"/>
                </a:cubicBezTo>
                <a:cubicBezTo>
                  <a:pt x="4495" y="2545"/>
                  <a:pt x="4500" y="2541"/>
                  <a:pt x="4499" y="2536"/>
                </a:cubicBezTo>
                <a:cubicBezTo>
                  <a:pt x="4499" y="2533"/>
                  <a:pt x="4497" y="2532"/>
                  <a:pt x="4495" y="2532"/>
                </a:cubicBezTo>
                <a:close/>
                <a:moveTo>
                  <a:pt x="4440" y="2496"/>
                </a:moveTo>
                <a:lnTo>
                  <a:pt x="4440" y="2496"/>
                </a:lnTo>
                <a:cubicBezTo>
                  <a:pt x="4437" y="2495"/>
                  <a:pt x="4434" y="2497"/>
                  <a:pt x="4432" y="2496"/>
                </a:cubicBezTo>
                <a:cubicBezTo>
                  <a:pt x="4424" y="2495"/>
                  <a:pt x="4417" y="2491"/>
                  <a:pt x="4410" y="2489"/>
                </a:cubicBezTo>
                <a:cubicBezTo>
                  <a:pt x="4409" y="2489"/>
                  <a:pt x="4408" y="2489"/>
                  <a:pt x="4407" y="2489"/>
                </a:cubicBezTo>
                <a:cubicBezTo>
                  <a:pt x="4402" y="2490"/>
                  <a:pt x="4374" y="2506"/>
                  <a:pt x="4391" y="2522"/>
                </a:cubicBezTo>
                <a:cubicBezTo>
                  <a:pt x="4398" y="2529"/>
                  <a:pt x="4409" y="2529"/>
                  <a:pt x="4413" y="2539"/>
                </a:cubicBezTo>
                <a:cubicBezTo>
                  <a:pt x="4415" y="2543"/>
                  <a:pt x="4413" y="2556"/>
                  <a:pt x="4412" y="2557"/>
                </a:cubicBezTo>
                <a:cubicBezTo>
                  <a:pt x="4412" y="2560"/>
                  <a:pt x="4409" y="2562"/>
                  <a:pt x="4408" y="2566"/>
                </a:cubicBezTo>
                <a:cubicBezTo>
                  <a:pt x="4407" y="2568"/>
                  <a:pt x="4408" y="2570"/>
                  <a:pt x="4408" y="2571"/>
                </a:cubicBezTo>
                <a:cubicBezTo>
                  <a:pt x="4410" y="2573"/>
                  <a:pt x="4412" y="2570"/>
                  <a:pt x="4414" y="2570"/>
                </a:cubicBezTo>
                <a:cubicBezTo>
                  <a:pt x="4418" y="2572"/>
                  <a:pt x="4418" y="2577"/>
                  <a:pt x="4421" y="2579"/>
                </a:cubicBezTo>
                <a:cubicBezTo>
                  <a:pt x="4421" y="2579"/>
                  <a:pt x="4422" y="2579"/>
                  <a:pt x="4422" y="2579"/>
                </a:cubicBezTo>
                <a:cubicBezTo>
                  <a:pt x="4432" y="2580"/>
                  <a:pt x="4436" y="2570"/>
                  <a:pt x="4444" y="2567"/>
                </a:cubicBezTo>
                <a:cubicBezTo>
                  <a:pt x="4446" y="2568"/>
                  <a:pt x="4447" y="2570"/>
                  <a:pt x="4450" y="2582"/>
                </a:cubicBezTo>
                <a:cubicBezTo>
                  <a:pt x="4453" y="2591"/>
                  <a:pt x="4454" y="2595"/>
                  <a:pt x="4457" y="2597"/>
                </a:cubicBezTo>
                <a:cubicBezTo>
                  <a:pt x="4464" y="2600"/>
                  <a:pt x="4464" y="2589"/>
                  <a:pt x="4468" y="2586"/>
                </a:cubicBezTo>
                <a:cubicBezTo>
                  <a:pt x="4478" y="2582"/>
                  <a:pt x="4478" y="2598"/>
                  <a:pt x="4486" y="2600"/>
                </a:cubicBezTo>
                <a:cubicBezTo>
                  <a:pt x="4491" y="2596"/>
                  <a:pt x="4488" y="2586"/>
                  <a:pt x="4486" y="2582"/>
                </a:cubicBezTo>
                <a:cubicBezTo>
                  <a:pt x="4482" y="2572"/>
                  <a:pt x="4474" y="2564"/>
                  <a:pt x="4469" y="2554"/>
                </a:cubicBezTo>
                <a:cubicBezTo>
                  <a:pt x="4466" y="2547"/>
                  <a:pt x="4465" y="2532"/>
                  <a:pt x="4468" y="2529"/>
                </a:cubicBezTo>
                <a:cubicBezTo>
                  <a:pt x="4469" y="2527"/>
                  <a:pt x="4472" y="2529"/>
                  <a:pt x="4476" y="2530"/>
                </a:cubicBezTo>
                <a:cubicBezTo>
                  <a:pt x="4480" y="2532"/>
                  <a:pt x="4481" y="2532"/>
                  <a:pt x="4484" y="2532"/>
                </a:cubicBezTo>
                <a:lnTo>
                  <a:pt x="4484" y="2532"/>
                </a:lnTo>
                <a:cubicBezTo>
                  <a:pt x="4485" y="2532"/>
                  <a:pt x="4485" y="2532"/>
                  <a:pt x="4486" y="2531"/>
                </a:cubicBezTo>
                <a:cubicBezTo>
                  <a:pt x="4486" y="2531"/>
                  <a:pt x="4486" y="2530"/>
                  <a:pt x="4486" y="2529"/>
                </a:cubicBezTo>
                <a:cubicBezTo>
                  <a:pt x="4487" y="2527"/>
                  <a:pt x="4483" y="2513"/>
                  <a:pt x="4476" y="2508"/>
                </a:cubicBezTo>
                <a:cubicBezTo>
                  <a:pt x="4471" y="2504"/>
                  <a:pt x="4463" y="2506"/>
                  <a:pt x="4457" y="2504"/>
                </a:cubicBezTo>
                <a:cubicBezTo>
                  <a:pt x="4455" y="2503"/>
                  <a:pt x="4455" y="2503"/>
                  <a:pt x="4444" y="2498"/>
                </a:cubicBezTo>
                <a:cubicBezTo>
                  <a:pt x="4443" y="2497"/>
                  <a:pt x="4441" y="2496"/>
                  <a:pt x="4440" y="2496"/>
                </a:cubicBezTo>
                <a:close/>
                <a:moveTo>
                  <a:pt x="206" y="3319"/>
                </a:moveTo>
                <a:lnTo>
                  <a:pt x="206" y="3319"/>
                </a:lnTo>
                <a:cubicBezTo>
                  <a:pt x="207" y="3321"/>
                  <a:pt x="209" y="3319"/>
                  <a:pt x="210" y="3316"/>
                </a:cubicBezTo>
                <a:cubicBezTo>
                  <a:pt x="211" y="3312"/>
                  <a:pt x="211" y="3309"/>
                  <a:pt x="210" y="3307"/>
                </a:cubicBezTo>
                <a:cubicBezTo>
                  <a:pt x="210" y="3307"/>
                  <a:pt x="210" y="3307"/>
                  <a:pt x="209" y="3307"/>
                </a:cubicBezTo>
                <a:cubicBezTo>
                  <a:pt x="207" y="3306"/>
                  <a:pt x="203" y="3314"/>
                  <a:pt x="206" y="3319"/>
                </a:cubicBezTo>
                <a:close/>
                <a:moveTo>
                  <a:pt x="187" y="3282"/>
                </a:moveTo>
                <a:lnTo>
                  <a:pt x="187" y="3282"/>
                </a:lnTo>
                <a:cubicBezTo>
                  <a:pt x="187" y="3281"/>
                  <a:pt x="188" y="3278"/>
                  <a:pt x="187" y="3275"/>
                </a:cubicBezTo>
                <a:cubicBezTo>
                  <a:pt x="186" y="3275"/>
                  <a:pt x="186" y="3275"/>
                  <a:pt x="186" y="3275"/>
                </a:cubicBezTo>
                <a:cubicBezTo>
                  <a:pt x="185" y="3275"/>
                  <a:pt x="183" y="3276"/>
                  <a:pt x="182" y="3279"/>
                </a:cubicBezTo>
                <a:cubicBezTo>
                  <a:pt x="182" y="3281"/>
                  <a:pt x="183" y="3285"/>
                  <a:pt x="183" y="3285"/>
                </a:cubicBezTo>
                <a:cubicBezTo>
                  <a:pt x="185" y="3288"/>
                  <a:pt x="187" y="3282"/>
                  <a:pt x="187" y="3282"/>
                </a:cubicBezTo>
                <a:close/>
                <a:moveTo>
                  <a:pt x="179" y="3269"/>
                </a:moveTo>
                <a:lnTo>
                  <a:pt x="179" y="3269"/>
                </a:lnTo>
                <a:cubicBezTo>
                  <a:pt x="181" y="3264"/>
                  <a:pt x="179" y="3262"/>
                  <a:pt x="179" y="3262"/>
                </a:cubicBezTo>
                <a:cubicBezTo>
                  <a:pt x="178" y="3261"/>
                  <a:pt x="178" y="3260"/>
                  <a:pt x="177" y="3260"/>
                </a:cubicBezTo>
                <a:cubicBezTo>
                  <a:pt x="175" y="3260"/>
                  <a:pt x="173" y="3259"/>
                  <a:pt x="173" y="3263"/>
                </a:cubicBezTo>
                <a:cubicBezTo>
                  <a:pt x="172" y="3268"/>
                  <a:pt x="173" y="3274"/>
                  <a:pt x="173" y="3275"/>
                </a:cubicBezTo>
                <a:cubicBezTo>
                  <a:pt x="175" y="3278"/>
                  <a:pt x="178" y="3273"/>
                  <a:pt x="179" y="3269"/>
                </a:cubicBezTo>
                <a:close/>
                <a:moveTo>
                  <a:pt x="183" y="3359"/>
                </a:moveTo>
                <a:lnTo>
                  <a:pt x="183" y="3359"/>
                </a:lnTo>
                <a:lnTo>
                  <a:pt x="183" y="3359"/>
                </a:lnTo>
                <a:cubicBezTo>
                  <a:pt x="184" y="3361"/>
                  <a:pt x="186" y="3358"/>
                  <a:pt x="187" y="3355"/>
                </a:cubicBezTo>
                <a:cubicBezTo>
                  <a:pt x="188" y="3351"/>
                  <a:pt x="187" y="3348"/>
                  <a:pt x="186" y="3347"/>
                </a:cubicBezTo>
                <a:cubicBezTo>
                  <a:pt x="186" y="3347"/>
                  <a:pt x="186" y="3346"/>
                  <a:pt x="186" y="3346"/>
                </a:cubicBezTo>
                <a:cubicBezTo>
                  <a:pt x="184" y="3346"/>
                  <a:pt x="180" y="3354"/>
                  <a:pt x="183" y="3359"/>
                </a:cubicBezTo>
                <a:close/>
                <a:moveTo>
                  <a:pt x="208" y="2554"/>
                </a:moveTo>
                <a:lnTo>
                  <a:pt x="208" y="2554"/>
                </a:lnTo>
                <a:cubicBezTo>
                  <a:pt x="208" y="2554"/>
                  <a:pt x="208" y="2554"/>
                  <a:pt x="208" y="2554"/>
                </a:cubicBez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4"/>
                </a:lnTo>
                <a:lnTo>
                  <a:pt x="208" y="2555"/>
                </a:lnTo>
                <a:lnTo>
                  <a:pt x="208" y="2555"/>
                </a:lnTo>
                <a:lnTo>
                  <a:pt x="208" y="2555"/>
                </a:lnTo>
                <a:lnTo>
                  <a:pt x="208" y="2555"/>
                </a:lnTo>
                <a:lnTo>
                  <a:pt x="208" y="2555"/>
                </a:lnTo>
                <a:lnTo>
                  <a:pt x="208" y="2555"/>
                </a:lnTo>
                <a:lnTo>
                  <a:pt x="207" y="2555"/>
                </a:lnTo>
                <a:lnTo>
                  <a:pt x="207" y="2555"/>
                </a:lnTo>
                <a:lnTo>
                  <a:pt x="207" y="2555"/>
                </a:lnTo>
                <a:lnTo>
                  <a:pt x="207" y="2555"/>
                </a:lnTo>
                <a:lnTo>
                  <a:pt x="207" y="2555"/>
                </a:lnTo>
                <a:lnTo>
                  <a:pt x="207" y="2556"/>
                </a:lnTo>
                <a:lnTo>
                  <a:pt x="207" y="2557"/>
                </a:lnTo>
                <a:lnTo>
                  <a:pt x="207" y="2557"/>
                </a:lnTo>
                <a:lnTo>
                  <a:pt x="207" y="2557"/>
                </a:lnTo>
                <a:lnTo>
                  <a:pt x="207" y="2557"/>
                </a:lnTo>
                <a:lnTo>
                  <a:pt x="207" y="2557"/>
                </a:lnTo>
                <a:lnTo>
                  <a:pt x="207" y="2558"/>
                </a:lnTo>
                <a:lnTo>
                  <a:pt x="206" y="2558"/>
                </a:lnTo>
                <a:lnTo>
                  <a:pt x="206" y="2558"/>
                </a:lnTo>
                <a:lnTo>
                  <a:pt x="206" y="2558"/>
                </a:lnTo>
                <a:lnTo>
                  <a:pt x="206" y="2558"/>
                </a:lnTo>
                <a:lnTo>
                  <a:pt x="206" y="2558"/>
                </a:lnTo>
                <a:lnTo>
                  <a:pt x="206" y="2558"/>
                </a:lnTo>
                <a:lnTo>
                  <a:pt x="206" y="2558"/>
                </a:lnTo>
                <a:lnTo>
                  <a:pt x="206" y="2558"/>
                </a:lnTo>
                <a:lnTo>
                  <a:pt x="206" y="2558"/>
                </a:lnTo>
                <a:lnTo>
                  <a:pt x="206" y="2559"/>
                </a:lnTo>
                <a:lnTo>
                  <a:pt x="206" y="2559"/>
                </a:lnTo>
                <a:lnTo>
                  <a:pt x="206" y="2559"/>
                </a:lnTo>
                <a:lnTo>
                  <a:pt x="206" y="2559"/>
                </a:lnTo>
                <a:lnTo>
                  <a:pt x="206" y="2559"/>
                </a:lnTo>
                <a:lnTo>
                  <a:pt x="206" y="2559"/>
                </a:lnTo>
                <a:lnTo>
                  <a:pt x="206" y="2559"/>
                </a:lnTo>
                <a:lnTo>
                  <a:pt x="206" y="2559"/>
                </a:lnTo>
                <a:lnTo>
                  <a:pt x="206" y="2559"/>
                </a:lnTo>
                <a:lnTo>
                  <a:pt x="206" y="2560"/>
                </a:lnTo>
                <a:lnTo>
                  <a:pt x="206" y="2560"/>
                </a:lnTo>
                <a:lnTo>
                  <a:pt x="205" y="2562"/>
                </a:lnTo>
                <a:lnTo>
                  <a:pt x="205" y="2562"/>
                </a:lnTo>
                <a:lnTo>
                  <a:pt x="205" y="2562"/>
                </a:lnTo>
                <a:moveTo>
                  <a:pt x="204" y="2566"/>
                </a:moveTo>
                <a:lnTo>
                  <a:pt x="204" y="2566"/>
                </a:lnTo>
                <a:lnTo>
                  <a:pt x="204" y="2566"/>
                </a:lnTo>
                <a:lnTo>
                  <a:pt x="204" y="2566"/>
                </a:lnTo>
                <a:lnTo>
                  <a:pt x="204" y="2566"/>
                </a:lnTo>
                <a:lnTo>
                  <a:pt x="204" y="2566"/>
                </a:lnTo>
                <a:lnTo>
                  <a:pt x="204" y="2565"/>
                </a:lnTo>
                <a:lnTo>
                  <a:pt x="204" y="2565"/>
                </a:lnTo>
                <a:lnTo>
                  <a:pt x="204" y="2565"/>
                </a:lnTo>
                <a:lnTo>
                  <a:pt x="204" y="2565"/>
                </a:lnTo>
                <a:cubicBezTo>
                  <a:pt x="205" y="2561"/>
                  <a:pt x="207" y="2556"/>
                  <a:pt x="208" y="2554"/>
                </a:cubicBezTo>
                <a:moveTo>
                  <a:pt x="159" y="3206"/>
                </a:moveTo>
                <a:lnTo>
                  <a:pt x="159" y="3206"/>
                </a:lnTo>
                <a:cubicBezTo>
                  <a:pt x="159" y="3209"/>
                  <a:pt x="159" y="3212"/>
                  <a:pt x="159" y="3216"/>
                </a:cubicBezTo>
                <a:cubicBezTo>
                  <a:pt x="159" y="3219"/>
                  <a:pt x="158" y="3222"/>
                  <a:pt x="158" y="3225"/>
                </a:cubicBezTo>
                <a:cubicBezTo>
                  <a:pt x="158" y="3225"/>
                  <a:pt x="158" y="3226"/>
                  <a:pt x="158" y="3226"/>
                </a:cubicBezTo>
                <a:cubicBezTo>
                  <a:pt x="158" y="3226"/>
                  <a:pt x="160" y="3227"/>
                  <a:pt x="161" y="3223"/>
                </a:cubicBezTo>
                <a:cubicBezTo>
                  <a:pt x="161" y="3223"/>
                  <a:pt x="165" y="3207"/>
                  <a:pt x="163" y="3203"/>
                </a:cubicBezTo>
                <a:cubicBezTo>
                  <a:pt x="163" y="3202"/>
                  <a:pt x="162" y="3202"/>
                  <a:pt x="162" y="3202"/>
                </a:cubicBezTo>
                <a:cubicBezTo>
                  <a:pt x="161" y="3202"/>
                  <a:pt x="160" y="3201"/>
                  <a:pt x="159" y="3206"/>
                </a:cubicBezTo>
                <a:close/>
                <a:moveTo>
                  <a:pt x="149" y="3157"/>
                </a:moveTo>
                <a:lnTo>
                  <a:pt x="149" y="3157"/>
                </a:lnTo>
                <a:cubicBezTo>
                  <a:pt x="150" y="3154"/>
                  <a:pt x="151" y="3148"/>
                  <a:pt x="150" y="3146"/>
                </a:cubicBezTo>
                <a:cubicBezTo>
                  <a:pt x="150" y="3146"/>
                  <a:pt x="150" y="3146"/>
                  <a:pt x="149" y="3146"/>
                </a:cubicBezTo>
                <a:cubicBezTo>
                  <a:pt x="149" y="3145"/>
                  <a:pt x="147" y="3148"/>
                  <a:pt x="146" y="3151"/>
                </a:cubicBezTo>
                <a:cubicBezTo>
                  <a:pt x="145" y="3155"/>
                  <a:pt x="146" y="3159"/>
                  <a:pt x="146" y="3160"/>
                </a:cubicBezTo>
                <a:cubicBezTo>
                  <a:pt x="147" y="3162"/>
                  <a:pt x="148" y="3160"/>
                  <a:pt x="149" y="3157"/>
                </a:cubicBezTo>
                <a:close/>
                <a:moveTo>
                  <a:pt x="156" y="3215"/>
                </a:moveTo>
                <a:lnTo>
                  <a:pt x="156" y="3215"/>
                </a:lnTo>
                <a:cubicBezTo>
                  <a:pt x="156" y="3212"/>
                  <a:pt x="156" y="3209"/>
                  <a:pt x="156" y="3208"/>
                </a:cubicBezTo>
                <a:cubicBezTo>
                  <a:pt x="156" y="3207"/>
                  <a:pt x="156" y="3203"/>
                  <a:pt x="155" y="3200"/>
                </a:cubicBezTo>
                <a:cubicBezTo>
                  <a:pt x="155" y="3199"/>
                  <a:pt x="154" y="3199"/>
                  <a:pt x="155" y="3197"/>
                </a:cubicBezTo>
                <a:cubicBezTo>
                  <a:pt x="156" y="3183"/>
                  <a:pt x="156" y="3183"/>
                  <a:pt x="156" y="3182"/>
                </a:cubicBezTo>
                <a:cubicBezTo>
                  <a:pt x="155" y="3182"/>
                  <a:pt x="155" y="3181"/>
                  <a:pt x="155" y="3181"/>
                </a:cubicBezTo>
                <a:cubicBezTo>
                  <a:pt x="149" y="3178"/>
                  <a:pt x="149" y="3209"/>
                  <a:pt x="153" y="3216"/>
                </a:cubicBezTo>
                <a:cubicBezTo>
                  <a:pt x="154" y="3218"/>
                  <a:pt x="155" y="3217"/>
                  <a:pt x="156" y="3215"/>
                </a:cubicBezTo>
                <a:close/>
                <a:moveTo>
                  <a:pt x="167" y="3240"/>
                </a:moveTo>
                <a:lnTo>
                  <a:pt x="167" y="3240"/>
                </a:lnTo>
                <a:cubicBezTo>
                  <a:pt x="167" y="3236"/>
                  <a:pt x="167" y="3232"/>
                  <a:pt x="167" y="3231"/>
                </a:cubicBezTo>
                <a:cubicBezTo>
                  <a:pt x="167" y="3231"/>
                  <a:pt x="167" y="3231"/>
                  <a:pt x="167" y="3231"/>
                </a:cubicBezTo>
                <a:cubicBezTo>
                  <a:pt x="165" y="3232"/>
                  <a:pt x="163" y="3241"/>
                  <a:pt x="164" y="3242"/>
                </a:cubicBezTo>
                <a:cubicBezTo>
                  <a:pt x="164" y="3243"/>
                  <a:pt x="166" y="3243"/>
                  <a:pt x="167" y="3240"/>
                </a:cubicBezTo>
                <a:close/>
                <a:moveTo>
                  <a:pt x="4743" y="532"/>
                </a:moveTo>
                <a:lnTo>
                  <a:pt x="4743" y="532"/>
                </a:lnTo>
                <a:cubicBezTo>
                  <a:pt x="4743" y="531"/>
                  <a:pt x="4742" y="530"/>
                  <a:pt x="4740" y="529"/>
                </a:cubicBezTo>
                <a:cubicBezTo>
                  <a:pt x="4736" y="526"/>
                  <a:pt x="4728" y="524"/>
                  <a:pt x="4726" y="525"/>
                </a:cubicBezTo>
                <a:cubicBezTo>
                  <a:pt x="4725" y="525"/>
                  <a:pt x="4725" y="525"/>
                  <a:pt x="4725" y="525"/>
                </a:cubicBezTo>
                <a:cubicBezTo>
                  <a:pt x="4725" y="526"/>
                  <a:pt x="4724" y="528"/>
                  <a:pt x="4728" y="531"/>
                </a:cubicBezTo>
                <a:cubicBezTo>
                  <a:pt x="4733" y="534"/>
                  <a:pt x="4745" y="542"/>
                  <a:pt x="4746" y="541"/>
                </a:cubicBezTo>
                <a:cubicBezTo>
                  <a:pt x="4747" y="541"/>
                  <a:pt x="4746" y="540"/>
                  <a:pt x="4745" y="539"/>
                </a:cubicBezTo>
                <a:cubicBezTo>
                  <a:pt x="4745" y="538"/>
                  <a:pt x="4744" y="538"/>
                  <a:pt x="4744" y="537"/>
                </a:cubicBezTo>
                <a:cubicBezTo>
                  <a:pt x="4743" y="535"/>
                  <a:pt x="4744" y="533"/>
                  <a:pt x="4743" y="532"/>
                </a:cubicBezTo>
                <a:close/>
                <a:moveTo>
                  <a:pt x="4746" y="683"/>
                </a:moveTo>
                <a:lnTo>
                  <a:pt x="4746" y="683"/>
                </a:lnTo>
                <a:cubicBezTo>
                  <a:pt x="4743" y="686"/>
                  <a:pt x="4766" y="698"/>
                  <a:pt x="4779" y="695"/>
                </a:cubicBezTo>
                <a:cubicBezTo>
                  <a:pt x="4779" y="695"/>
                  <a:pt x="4779" y="695"/>
                  <a:pt x="4779" y="695"/>
                </a:cubicBezTo>
                <a:cubicBezTo>
                  <a:pt x="4779" y="695"/>
                  <a:pt x="4779" y="695"/>
                  <a:pt x="4779" y="695"/>
                </a:cubicBezTo>
                <a:lnTo>
                  <a:pt x="4779" y="695"/>
                </a:lnTo>
                <a:cubicBezTo>
                  <a:pt x="4781" y="695"/>
                  <a:pt x="4783" y="695"/>
                  <a:pt x="4790" y="697"/>
                </a:cubicBezTo>
                <a:cubicBezTo>
                  <a:pt x="4794" y="698"/>
                  <a:pt x="4794" y="698"/>
                  <a:pt x="4795" y="698"/>
                </a:cubicBezTo>
                <a:cubicBezTo>
                  <a:pt x="4794" y="698"/>
                  <a:pt x="4794" y="698"/>
                  <a:pt x="4794" y="697"/>
                </a:cubicBezTo>
                <a:cubicBezTo>
                  <a:pt x="4791" y="695"/>
                  <a:pt x="4783" y="691"/>
                  <a:pt x="4776" y="689"/>
                </a:cubicBezTo>
                <a:cubicBezTo>
                  <a:pt x="4771" y="687"/>
                  <a:pt x="4766" y="687"/>
                  <a:pt x="4761" y="686"/>
                </a:cubicBezTo>
                <a:cubicBezTo>
                  <a:pt x="4757" y="685"/>
                  <a:pt x="4753" y="684"/>
                  <a:pt x="4749" y="683"/>
                </a:cubicBezTo>
                <a:cubicBezTo>
                  <a:pt x="4747" y="683"/>
                  <a:pt x="4747" y="683"/>
                  <a:pt x="4746" y="683"/>
                </a:cubicBezTo>
                <a:cubicBezTo>
                  <a:pt x="4746" y="683"/>
                  <a:pt x="4746" y="683"/>
                  <a:pt x="4746" y="683"/>
                </a:cubicBezTo>
                <a:close/>
                <a:moveTo>
                  <a:pt x="4791" y="502"/>
                </a:moveTo>
                <a:lnTo>
                  <a:pt x="4791" y="502"/>
                </a:lnTo>
                <a:cubicBezTo>
                  <a:pt x="4788" y="501"/>
                  <a:pt x="4784" y="501"/>
                  <a:pt x="4784" y="501"/>
                </a:cubicBezTo>
                <a:cubicBezTo>
                  <a:pt x="4784" y="501"/>
                  <a:pt x="4784" y="501"/>
                  <a:pt x="4784" y="501"/>
                </a:cubicBezTo>
                <a:cubicBezTo>
                  <a:pt x="4783" y="502"/>
                  <a:pt x="4792" y="507"/>
                  <a:pt x="4793" y="507"/>
                </a:cubicBezTo>
                <a:cubicBezTo>
                  <a:pt x="4793" y="507"/>
                  <a:pt x="4797" y="505"/>
                  <a:pt x="4791" y="502"/>
                </a:cubicBezTo>
                <a:close/>
                <a:moveTo>
                  <a:pt x="4786" y="423"/>
                </a:moveTo>
                <a:lnTo>
                  <a:pt x="4786" y="423"/>
                </a:lnTo>
                <a:cubicBezTo>
                  <a:pt x="4782" y="422"/>
                  <a:pt x="4778" y="421"/>
                  <a:pt x="4777" y="421"/>
                </a:cubicBezTo>
                <a:cubicBezTo>
                  <a:pt x="4777" y="423"/>
                  <a:pt x="4787" y="427"/>
                  <a:pt x="4787" y="427"/>
                </a:cubicBezTo>
                <a:cubicBezTo>
                  <a:pt x="4792" y="429"/>
                  <a:pt x="4793" y="428"/>
                  <a:pt x="4794" y="428"/>
                </a:cubicBezTo>
                <a:cubicBezTo>
                  <a:pt x="4795" y="427"/>
                  <a:pt x="4790" y="425"/>
                  <a:pt x="4786" y="423"/>
                </a:cubicBezTo>
                <a:close/>
                <a:moveTo>
                  <a:pt x="4223" y="1354"/>
                </a:moveTo>
                <a:lnTo>
                  <a:pt x="4223" y="1354"/>
                </a:lnTo>
                <a:cubicBezTo>
                  <a:pt x="4220" y="1358"/>
                  <a:pt x="4221" y="1362"/>
                  <a:pt x="4218" y="1366"/>
                </a:cubicBezTo>
                <a:cubicBezTo>
                  <a:pt x="4217" y="1368"/>
                  <a:pt x="4214" y="1367"/>
                  <a:pt x="4212" y="1369"/>
                </a:cubicBezTo>
                <a:cubicBezTo>
                  <a:pt x="4212" y="1370"/>
                  <a:pt x="4213" y="1372"/>
                  <a:pt x="4213" y="1372"/>
                </a:cubicBezTo>
                <a:cubicBezTo>
                  <a:pt x="4216" y="1378"/>
                  <a:pt x="4240" y="1370"/>
                  <a:pt x="4241" y="1369"/>
                </a:cubicBezTo>
                <a:cubicBezTo>
                  <a:pt x="4249" y="1365"/>
                  <a:pt x="4259" y="1356"/>
                  <a:pt x="4260" y="1351"/>
                </a:cubicBezTo>
                <a:cubicBezTo>
                  <a:pt x="4260" y="1349"/>
                  <a:pt x="4259" y="1349"/>
                  <a:pt x="4257" y="1349"/>
                </a:cubicBezTo>
                <a:cubicBezTo>
                  <a:pt x="4253" y="1349"/>
                  <a:pt x="4249" y="1352"/>
                  <a:pt x="4244" y="1354"/>
                </a:cubicBezTo>
                <a:cubicBezTo>
                  <a:pt x="4240" y="1356"/>
                  <a:pt x="4238" y="1355"/>
                  <a:pt x="4228" y="1353"/>
                </a:cubicBezTo>
                <a:cubicBezTo>
                  <a:pt x="4226" y="1352"/>
                  <a:pt x="4225" y="1352"/>
                  <a:pt x="4223" y="1354"/>
                </a:cubicBezTo>
                <a:close/>
                <a:moveTo>
                  <a:pt x="4232" y="1344"/>
                </a:moveTo>
                <a:lnTo>
                  <a:pt x="4232" y="1344"/>
                </a:lnTo>
                <a:cubicBezTo>
                  <a:pt x="4232" y="1344"/>
                  <a:pt x="4232" y="1344"/>
                  <a:pt x="4233" y="1344"/>
                </a:cubicBezTo>
                <a:cubicBezTo>
                  <a:pt x="4236" y="1344"/>
                  <a:pt x="4239" y="1344"/>
                  <a:pt x="4242" y="1343"/>
                </a:cubicBezTo>
                <a:cubicBezTo>
                  <a:pt x="4245" y="1343"/>
                  <a:pt x="4246" y="1341"/>
                  <a:pt x="4245" y="1339"/>
                </a:cubicBezTo>
                <a:cubicBezTo>
                  <a:pt x="4245" y="1339"/>
                  <a:pt x="4245" y="1338"/>
                  <a:pt x="4244" y="1337"/>
                </a:cubicBezTo>
                <a:cubicBezTo>
                  <a:pt x="4242" y="1336"/>
                  <a:pt x="4240" y="1336"/>
                  <a:pt x="4237" y="1335"/>
                </a:cubicBezTo>
                <a:cubicBezTo>
                  <a:pt x="4235" y="1334"/>
                  <a:pt x="4234" y="1332"/>
                  <a:pt x="4232" y="1331"/>
                </a:cubicBezTo>
                <a:cubicBezTo>
                  <a:pt x="4231" y="1331"/>
                  <a:pt x="4231" y="1330"/>
                  <a:pt x="4230" y="1330"/>
                </a:cubicBezTo>
                <a:cubicBezTo>
                  <a:pt x="4225" y="1332"/>
                  <a:pt x="4222" y="1339"/>
                  <a:pt x="4228" y="1343"/>
                </a:cubicBezTo>
                <a:cubicBezTo>
                  <a:pt x="4230" y="1344"/>
                  <a:pt x="4232" y="1344"/>
                  <a:pt x="4232" y="1344"/>
                </a:cubicBezTo>
                <a:close/>
                <a:moveTo>
                  <a:pt x="4661" y="315"/>
                </a:moveTo>
                <a:lnTo>
                  <a:pt x="4661" y="315"/>
                </a:lnTo>
                <a:cubicBezTo>
                  <a:pt x="4661" y="314"/>
                  <a:pt x="4654" y="311"/>
                  <a:pt x="4641" y="308"/>
                </a:cubicBezTo>
                <a:cubicBezTo>
                  <a:pt x="4637" y="307"/>
                  <a:pt x="4636" y="307"/>
                  <a:pt x="4636" y="308"/>
                </a:cubicBezTo>
                <a:lnTo>
                  <a:pt x="4636" y="308"/>
                </a:lnTo>
                <a:cubicBezTo>
                  <a:pt x="4636" y="310"/>
                  <a:pt x="4660" y="317"/>
                  <a:pt x="4661" y="315"/>
                </a:cubicBezTo>
                <a:close/>
                <a:moveTo>
                  <a:pt x="4771" y="441"/>
                </a:moveTo>
                <a:lnTo>
                  <a:pt x="4771" y="441"/>
                </a:lnTo>
                <a:cubicBezTo>
                  <a:pt x="4769" y="441"/>
                  <a:pt x="4768" y="441"/>
                  <a:pt x="4768" y="441"/>
                </a:cubicBezTo>
                <a:cubicBezTo>
                  <a:pt x="4768" y="441"/>
                  <a:pt x="4768" y="441"/>
                  <a:pt x="4768" y="441"/>
                </a:cubicBezTo>
                <a:cubicBezTo>
                  <a:pt x="4770" y="444"/>
                  <a:pt x="4781" y="447"/>
                  <a:pt x="4785" y="446"/>
                </a:cubicBezTo>
                <a:cubicBezTo>
                  <a:pt x="4787" y="446"/>
                  <a:pt x="4788" y="446"/>
                  <a:pt x="4788" y="445"/>
                </a:cubicBezTo>
                <a:cubicBezTo>
                  <a:pt x="4788" y="445"/>
                  <a:pt x="4788" y="444"/>
                  <a:pt x="4786" y="443"/>
                </a:cubicBezTo>
                <a:cubicBezTo>
                  <a:pt x="4785" y="442"/>
                  <a:pt x="4785" y="442"/>
                  <a:pt x="4784" y="442"/>
                </a:cubicBezTo>
                <a:cubicBezTo>
                  <a:pt x="4783" y="441"/>
                  <a:pt x="4784" y="440"/>
                  <a:pt x="4785" y="440"/>
                </a:cubicBezTo>
                <a:cubicBezTo>
                  <a:pt x="4786" y="439"/>
                  <a:pt x="4785" y="438"/>
                  <a:pt x="4784" y="438"/>
                </a:cubicBezTo>
                <a:cubicBezTo>
                  <a:pt x="4783" y="437"/>
                  <a:pt x="4781" y="437"/>
                  <a:pt x="4779" y="437"/>
                </a:cubicBezTo>
                <a:cubicBezTo>
                  <a:pt x="4779" y="437"/>
                  <a:pt x="4778" y="437"/>
                  <a:pt x="4778" y="437"/>
                </a:cubicBezTo>
                <a:cubicBezTo>
                  <a:pt x="4778" y="438"/>
                  <a:pt x="4777" y="438"/>
                  <a:pt x="4778" y="440"/>
                </a:cubicBezTo>
                <a:cubicBezTo>
                  <a:pt x="4779" y="440"/>
                  <a:pt x="4779" y="440"/>
                  <a:pt x="4779" y="441"/>
                </a:cubicBezTo>
                <a:cubicBezTo>
                  <a:pt x="4778" y="442"/>
                  <a:pt x="4774" y="441"/>
                  <a:pt x="4771" y="441"/>
                </a:cubicBezTo>
                <a:close/>
                <a:moveTo>
                  <a:pt x="4775" y="249"/>
                </a:moveTo>
                <a:lnTo>
                  <a:pt x="4775" y="249"/>
                </a:lnTo>
                <a:cubicBezTo>
                  <a:pt x="4775" y="249"/>
                  <a:pt x="4776" y="248"/>
                  <a:pt x="4774" y="248"/>
                </a:cubicBezTo>
                <a:cubicBezTo>
                  <a:pt x="4774" y="248"/>
                  <a:pt x="4772" y="247"/>
                  <a:pt x="4769" y="247"/>
                </a:cubicBezTo>
                <a:cubicBezTo>
                  <a:pt x="4766" y="246"/>
                  <a:pt x="4763" y="246"/>
                  <a:pt x="4763" y="246"/>
                </a:cubicBezTo>
                <a:cubicBezTo>
                  <a:pt x="4763" y="246"/>
                  <a:pt x="4763" y="246"/>
                  <a:pt x="4763" y="246"/>
                </a:cubicBezTo>
                <a:cubicBezTo>
                  <a:pt x="4764" y="247"/>
                  <a:pt x="4774" y="250"/>
                  <a:pt x="4775" y="249"/>
                </a:cubicBezTo>
                <a:close/>
                <a:moveTo>
                  <a:pt x="4838" y="512"/>
                </a:moveTo>
                <a:lnTo>
                  <a:pt x="4838" y="512"/>
                </a:lnTo>
                <a:cubicBezTo>
                  <a:pt x="4838" y="512"/>
                  <a:pt x="4838" y="512"/>
                  <a:pt x="4838" y="512"/>
                </a:cubicBezTo>
                <a:cubicBezTo>
                  <a:pt x="4838" y="513"/>
                  <a:pt x="4842" y="519"/>
                  <a:pt x="4843" y="519"/>
                </a:cubicBezTo>
                <a:cubicBezTo>
                  <a:pt x="4845" y="521"/>
                  <a:pt x="4848" y="521"/>
                  <a:pt x="4849" y="521"/>
                </a:cubicBezTo>
                <a:cubicBezTo>
                  <a:pt x="4852" y="520"/>
                  <a:pt x="4853" y="518"/>
                  <a:pt x="4846" y="514"/>
                </a:cubicBezTo>
                <a:cubicBezTo>
                  <a:pt x="4844" y="513"/>
                  <a:pt x="4839" y="511"/>
                  <a:pt x="4838" y="512"/>
                </a:cubicBezTo>
                <a:close/>
                <a:moveTo>
                  <a:pt x="4832" y="493"/>
                </a:moveTo>
                <a:lnTo>
                  <a:pt x="4832" y="493"/>
                </a:lnTo>
                <a:cubicBezTo>
                  <a:pt x="4828" y="492"/>
                  <a:pt x="4822" y="490"/>
                  <a:pt x="4820" y="490"/>
                </a:cubicBezTo>
                <a:cubicBezTo>
                  <a:pt x="4820" y="490"/>
                  <a:pt x="4820" y="490"/>
                  <a:pt x="4820" y="491"/>
                </a:cubicBezTo>
                <a:cubicBezTo>
                  <a:pt x="4820" y="492"/>
                  <a:pt x="4831" y="499"/>
                  <a:pt x="4832" y="499"/>
                </a:cubicBezTo>
                <a:cubicBezTo>
                  <a:pt x="4838" y="502"/>
                  <a:pt x="4839" y="502"/>
                  <a:pt x="4840" y="501"/>
                </a:cubicBezTo>
                <a:lnTo>
                  <a:pt x="4841" y="501"/>
                </a:lnTo>
                <a:cubicBezTo>
                  <a:pt x="4842" y="500"/>
                  <a:pt x="4838" y="496"/>
                  <a:pt x="4832" y="493"/>
                </a:cubicBezTo>
                <a:close/>
                <a:moveTo>
                  <a:pt x="4737" y="2572"/>
                </a:moveTo>
                <a:lnTo>
                  <a:pt x="4737" y="2572"/>
                </a:lnTo>
                <a:cubicBezTo>
                  <a:pt x="4737" y="2572"/>
                  <a:pt x="4737" y="2572"/>
                  <a:pt x="4737" y="2572"/>
                </a:cubicBezTo>
                <a:cubicBezTo>
                  <a:pt x="4737" y="2572"/>
                  <a:pt x="4737" y="2572"/>
                  <a:pt x="4737" y="2572"/>
                </a:cubicBezTo>
                <a:cubicBezTo>
                  <a:pt x="4731" y="2574"/>
                  <a:pt x="4724" y="2590"/>
                  <a:pt x="4724" y="2590"/>
                </a:cubicBezTo>
                <a:cubicBezTo>
                  <a:pt x="4723" y="2595"/>
                  <a:pt x="4725" y="2603"/>
                  <a:pt x="4727" y="2606"/>
                </a:cubicBezTo>
                <a:cubicBezTo>
                  <a:pt x="4729" y="2608"/>
                  <a:pt x="4731" y="2606"/>
                  <a:pt x="4734" y="2599"/>
                </a:cubicBezTo>
                <a:cubicBezTo>
                  <a:pt x="4735" y="2593"/>
                  <a:pt x="4734" y="2588"/>
                  <a:pt x="4735" y="2582"/>
                </a:cubicBezTo>
                <a:cubicBezTo>
                  <a:pt x="4735" y="2579"/>
                  <a:pt x="4737" y="2576"/>
                  <a:pt x="4737" y="2572"/>
                </a:cubicBezTo>
                <a:close/>
                <a:moveTo>
                  <a:pt x="4542" y="2493"/>
                </a:moveTo>
                <a:lnTo>
                  <a:pt x="4542" y="2493"/>
                </a:lnTo>
                <a:cubicBezTo>
                  <a:pt x="4545" y="2498"/>
                  <a:pt x="4554" y="2496"/>
                  <a:pt x="4555" y="2492"/>
                </a:cubicBezTo>
                <a:cubicBezTo>
                  <a:pt x="4556" y="2490"/>
                  <a:pt x="4552" y="2488"/>
                  <a:pt x="4548" y="2488"/>
                </a:cubicBezTo>
                <a:cubicBezTo>
                  <a:pt x="4545" y="2489"/>
                  <a:pt x="4540" y="2491"/>
                  <a:pt x="4542" y="2493"/>
                </a:cubicBezTo>
                <a:close/>
                <a:moveTo>
                  <a:pt x="3836" y="1522"/>
                </a:moveTo>
                <a:lnTo>
                  <a:pt x="3836" y="1522"/>
                </a:lnTo>
                <a:cubicBezTo>
                  <a:pt x="3833" y="1520"/>
                  <a:pt x="3833" y="1520"/>
                  <a:pt x="3829" y="1520"/>
                </a:cubicBezTo>
                <a:cubicBezTo>
                  <a:pt x="3827" y="1520"/>
                  <a:pt x="3827" y="1519"/>
                  <a:pt x="3826" y="1518"/>
                </a:cubicBezTo>
                <a:cubicBezTo>
                  <a:pt x="3825" y="1516"/>
                  <a:pt x="3824" y="1514"/>
                  <a:pt x="3822" y="1513"/>
                </a:cubicBezTo>
                <a:cubicBezTo>
                  <a:pt x="3821" y="1513"/>
                  <a:pt x="3819" y="1513"/>
                  <a:pt x="3819" y="1513"/>
                </a:cubicBezTo>
                <a:cubicBezTo>
                  <a:pt x="3815" y="1513"/>
                  <a:pt x="3812" y="1514"/>
                  <a:pt x="3808" y="1517"/>
                </a:cubicBezTo>
                <a:cubicBezTo>
                  <a:pt x="3807" y="1518"/>
                  <a:pt x="3806" y="1518"/>
                  <a:pt x="3806" y="1517"/>
                </a:cubicBezTo>
                <a:cubicBezTo>
                  <a:pt x="3804" y="1515"/>
                  <a:pt x="3803" y="1515"/>
                  <a:pt x="3801" y="1515"/>
                </a:cubicBezTo>
                <a:cubicBezTo>
                  <a:pt x="3798" y="1516"/>
                  <a:pt x="3802" y="1522"/>
                  <a:pt x="3804" y="1525"/>
                </a:cubicBezTo>
                <a:cubicBezTo>
                  <a:pt x="3811" y="1535"/>
                  <a:pt x="3813" y="1535"/>
                  <a:pt x="3826" y="1538"/>
                </a:cubicBezTo>
                <a:cubicBezTo>
                  <a:pt x="3830" y="1539"/>
                  <a:pt x="3838" y="1542"/>
                  <a:pt x="3840" y="1534"/>
                </a:cubicBezTo>
                <a:cubicBezTo>
                  <a:pt x="3841" y="1527"/>
                  <a:pt x="3839" y="1524"/>
                  <a:pt x="3838" y="1523"/>
                </a:cubicBezTo>
                <a:cubicBezTo>
                  <a:pt x="3837" y="1523"/>
                  <a:pt x="3837" y="1522"/>
                  <a:pt x="3836" y="1522"/>
                </a:cubicBezTo>
                <a:close/>
                <a:moveTo>
                  <a:pt x="3853" y="1559"/>
                </a:moveTo>
                <a:lnTo>
                  <a:pt x="3853" y="1559"/>
                </a:lnTo>
                <a:cubicBezTo>
                  <a:pt x="3855" y="1564"/>
                  <a:pt x="3859" y="1565"/>
                  <a:pt x="3862" y="1565"/>
                </a:cubicBezTo>
                <a:cubicBezTo>
                  <a:pt x="3862" y="1565"/>
                  <a:pt x="3862" y="1565"/>
                  <a:pt x="3863" y="1565"/>
                </a:cubicBezTo>
                <a:cubicBezTo>
                  <a:pt x="3865" y="1565"/>
                  <a:pt x="3867" y="1563"/>
                  <a:pt x="3869" y="1562"/>
                </a:cubicBezTo>
                <a:cubicBezTo>
                  <a:pt x="3874" y="1561"/>
                  <a:pt x="3880" y="1563"/>
                  <a:pt x="3885" y="1561"/>
                </a:cubicBezTo>
                <a:cubicBezTo>
                  <a:pt x="3888" y="1559"/>
                  <a:pt x="3889" y="1557"/>
                  <a:pt x="3890" y="1555"/>
                </a:cubicBezTo>
                <a:cubicBezTo>
                  <a:pt x="3891" y="1551"/>
                  <a:pt x="3887" y="1551"/>
                  <a:pt x="3887" y="1551"/>
                </a:cubicBezTo>
                <a:cubicBezTo>
                  <a:pt x="3882" y="1549"/>
                  <a:pt x="3878" y="1551"/>
                  <a:pt x="3876" y="1553"/>
                </a:cubicBezTo>
                <a:cubicBezTo>
                  <a:pt x="3875" y="1554"/>
                  <a:pt x="3874" y="1554"/>
                  <a:pt x="3872" y="1555"/>
                </a:cubicBezTo>
                <a:cubicBezTo>
                  <a:pt x="3866" y="1555"/>
                  <a:pt x="3862" y="1549"/>
                  <a:pt x="3856" y="1548"/>
                </a:cubicBezTo>
                <a:cubicBezTo>
                  <a:pt x="3852" y="1548"/>
                  <a:pt x="3851" y="1555"/>
                  <a:pt x="3853" y="1559"/>
                </a:cubicBezTo>
                <a:close/>
                <a:moveTo>
                  <a:pt x="4558" y="2365"/>
                </a:moveTo>
                <a:lnTo>
                  <a:pt x="4558" y="2365"/>
                </a:lnTo>
                <a:lnTo>
                  <a:pt x="4558" y="2365"/>
                </a:lnTo>
                <a:cubicBezTo>
                  <a:pt x="4557" y="2365"/>
                  <a:pt x="4553" y="2366"/>
                  <a:pt x="4551" y="2369"/>
                </a:cubicBezTo>
                <a:cubicBezTo>
                  <a:pt x="4550" y="2370"/>
                  <a:pt x="4548" y="2374"/>
                  <a:pt x="4550" y="2376"/>
                </a:cubicBezTo>
                <a:cubicBezTo>
                  <a:pt x="4554" y="2379"/>
                  <a:pt x="4563" y="2375"/>
                  <a:pt x="4563" y="2368"/>
                </a:cubicBezTo>
                <a:cubicBezTo>
                  <a:pt x="4563" y="2366"/>
                  <a:pt x="4561" y="2365"/>
                  <a:pt x="4558" y="2365"/>
                </a:cubicBezTo>
                <a:close/>
                <a:moveTo>
                  <a:pt x="3848" y="1570"/>
                </a:moveTo>
                <a:lnTo>
                  <a:pt x="3848" y="1570"/>
                </a:lnTo>
                <a:cubicBezTo>
                  <a:pt x="3839" y="1570"/>
                  <a:pt x="3839" y="1576"/>
                  <a:pt x="3842" y="1579"/>
                </a:cubicBezTo>
                <a:cubicBezTo>
                  <a:pt x="3844" y="1582"/>
                  <a:pt x="3852" y="1583"/>
                  <a:pt x="3852" y="1576"/>
                </a:cubicBezTo>
                <a:cubicBezTo>
                  <a:pt x="3852" y="1572"/>
                  <a:pt x="3851" y="1570"/>
                  <a:pt x="3848" y="1570"/>
                </a:cubicBezTo>
                <a:close/>
                <a:moveTo>
                  <a:pt x="3895" y="1515"/>
                </a:moveTo>
                <a:lnTo>
                  <a:pt x="3895" y="1515"/>
                </a:lnTo>
                <a:cubicBezTo>
                  <a:pt x="3897" y="1514"/>
                  <a:pt x="3901" y="1511"/>
                  <a:pt x="3902" y="1510"/>
                </a:cubicBezTo>
                <a:cubicBezTo>
                  <a:pt x="3904" y="1505"/>
                  <a:pt x="3896" y="1494"/>
                  <a:pt x="3889" y="1492"/>
                </a:cubicBezTo>
                <a:cubicBezTo>
                  <a:pt x="3889" y="1492"/>
                  <a:pt x="3889" y="1492"/>
                  <a:pt x="3888" y="1492"/>
                </a:cubicBezTo>
                <a:cubicBezTo>
                  <a:pt x="3886" y="1493"/>
                  <a:pt x="3884" y="1494"/>
                  <a:pt x="3880" y="1505"/>
                </a:cubicBezTo>
                <a:cubicBezTo>
                  <a:pt x="3878" y="1510"/>
                  <a:pt x="3877" y="1512"/>
                  <a:pt x="3875" y="1512"/>
                </a:cubicBezTo>
                <a:cubicBezTo>
                  <a:pt x="3871" y="1514"/>
                  <a:pt x="3873" y="1505"/>
                  <a:pt x="3869" y="1503"/>
                </a:cubicBezTo>
                <a:cubicBezTo>
                  <a:pt x="3866" y="1501"/>
                  <a:pt x="3854" y="1509"/>
                  <a:pt x="3853" y="1511"/>
                </a:cubicBezTo>
                <a:cubicBezTo>
                  <a:pt x="3853" y="1512"/>
                  <a:pt x="3853" y="1513"/>
                  <a:pt x="3854" y="1514"/>
                </a:cubicBezTo>
                <a:cubicBezTo>
                  <a:pt x="3855" y="1515"/>
                  <a:pt x="3855" y="1516"/>
                  <a:pt x="3856" y="1519"/>
                </a:cubicBezTo>
                <a:cubicBezTo>
                  <a:pt x="3857" y="1523"/>
                  <a:pt x="3857" y="1526"/>
                  <a:pt x="3858" y="1529"/>
                </a:cubicBezTo>
                <a:cubicBezTo>
                  <a:pt x="3859" y="1534"/>
                  <a:pt x="3863" y="1535"/>
                  <a:pt x="3863" y="1535"/>
                </a:cubicBezTo>
                <a:cubicBezTo>
                  <a:pt x="3867" y="1537"/>
                  <a:pt x="3867" y="1537"/>
                  <a:pt x="3873" y="1537"/>
                </a:cubicBezTo>
                <a:cubicBezTo>
                  <a:pt x="3877" y="1536"/>
                  <a:pt x="3879" y="1541"/>
                  <a:pt x="3883" y="1542"/>
                </a:cubicBezTo>
                <a:cubicBezTo>
                  <a:pt x="3885" y="1543"/>
                  <a:pt x="3887" y="1542"/>
                  <a:pt x="3887" y="1542"/>
                </a:cubicBezTo>
                <a:cubicBezTo>
                  <a:pt x="3890" y="1540"/>
                  <a:pt x="3892" y="1537"/>
                  <a:pt x="3894" y="1535"/>
                </a:cubicBezTo>
                <a:cubicBezTo>
                  <a:pt x="3895" y="1535"/>
                  <a:pt x="3896" y="1534"/>
                  <a:pt x="3897" y="1533"/>
                </a:cubicBezTo>
                <a:cubicBezTo>
                  <a:pt x="3898" y="1532"/>
                  <a:pt x="3897" y="1530"/>
                  <a:pt x="3896" y="1529"/>
                </a:cubicBezTo>
                <a:cubicBezTo>
                  <a:pt x="3895" y="1527"/>
                  <a:pt x="3892" y="1526"/>
                  <a:pt x="3890" y="1523"/>
                </a:cubicBezTo>
                <a:cubicBezTo>
                  <a:pt x="3890" y="1523"/>
                  <a:pt x="3890" y="1521"/>
                  <a:pt x="3890" y="1520"/>
                </a:cubicBezTo>
                <a:cubicBezTo>
                  <a:pt x="3890" y="1519"/>
                  <a:pt x="3893" y="1517"/>
                  <a:pt x="3895" y="1515"/>
                </a:cubicBezTo>
                <a:close/>
                <a:moveTo>
                  <a:pt x="1561" y="881"/>
                </a:moveTo>
                <a:lnTo>
                  <a:pt x="1561" y="881"/>
                </a:lnTo>
                <a:cubicBezTo>
                  <a:pt x="1561" y="882"/>
                  <a:pt x="1565" y="880"/>
                  <a:pt x="1566" y="879"/>
                </a:cubicBezTo>
                <a:cubicBezTo>
                  <a:pt x="1571" y="876"/>
                  <a:pt x="1571" y="874"/>
                  <a:pt x="1571" y="874"/>
                </a:cubicBezTo>
                <a:cubicBezTo>
                  <a:pt x="1571" y="874"/>
                  <a:pt x="1571" y="874"/>
                  <a:pt x="1571" y="874"/>
                </a:cubicBezTo>
                <a:cubicBezTo>
                  <a:pt x="1570" y="873"/>
                  <a:pt x="1568" y="875"/>
                  <a:pt x="1567" y="875"/>
                </a:cubicBezTo>
                <a:cubicBezTo>
                  <a:pt x="1565" y="877"/>
                  <a:pt x="1561" y="881"/>
                  <a:pt x="1561" y="881"/>
                </a:cubicBezTo>
                <a:close/>
                <a:moveTo>
                  <a:pt x="1660" y="1255"/>
                </a:moveTo>
                <a:close/>
                <a:moveTo>
                  <a:pt x="1739" y="777"/>
                </a:moveTo>
                <a:lnTo>
                  <a:pt x="1739" y="777"/>
                </a:lnTo>
                <a:cubicBezTo>
                  <a:pt x="1739" y="777"/>
                  <a:pt x="1739" y="777"/>
                  <a:pt x="1739" y="777"/>
                </a:cubicBezTo>
                <a:cubicBezTo>
                  <a:pt x="1739" y="776"/>
                  <a:pt x="1735" y="777"/>
                  <a:pt x="1729" y="781"/>
                </a:cubicBezTo>
                <a:cubicBezTo>
                  <a:pt x="1729" y="781"/>
                  <a:pt x="1714" y="789"/>
                  <a:pt x="1714" y="790"/>
                </a:cubicBezTo>
                <a:cubicBezTo>
                  <a:pt x="1716" y="791"/>
                  <a:pt x="1736" y="780"/>
                  <a:pt x="1736" y="780"/>
                </a:cubicBezTo>
                <a:cubicBezTo>
                  <a:pt x="1739" y="778"/>
                  <a:pt x="1739" y="777"/>
                  <a:pt x="1739" y="777"/>
                </a:cubicBezTo>
                <a:close/>
                <a:moveTo>
                  <a:pt x="1496" y="931"/>
                </a:moveTo>
                <a:lnTo>
                  <a:pt x="1496" y="931"/>
                </a:lnTo>
                <a:cubicBezTo>
                  <a:pt x="1494" y="932"/>
                  <a:pt x="1489" y="935"/>
                  <a:pt x="1489" y="936"/>
                </a:cubicBezTo>
                <a:cubicBezTo>
                  <a:pt x="1489" y="936"/>
                  <a:pt x="1492" y="937"/>
                  <a:pt x="1492" y="937"/>
                </a:cubicBezTo>
                <a:cubicBezTo>
                  <a:pt x="1494" y="937"/>
                  <a:pt x="1496" y="936"/>
                  <a:pt x="1498" y="934"/>
                </a:cubicBezTo>
                <a:cubicBezTo>
                  <a:pt x="1500" y="933"/>
                  <a:pt x="1502" y="931"/>
                  <a:pt x="1502" y="930"/>
                </a:cubicBezTo>
                <a:lnTo>
                  <a:pt x="1502" y="930"/>
                </a:lnTo>
                <a:cubicBezTo>
                  <a:pt x="1502" y="930"/>
                  <a:pt x="1502" y="930"/>
                  <a:pt x="1502" y="930"/>
                </a:cubicBezTo>
                <a:cubicBezTo>
                  <a:pt x="1501" y="928"/>
                  <a:pt x="1497" y="930"/>
                  <a:pt x="1496" y="931"/>
                </a:cubicBezTo>
                <a:close/>
                <a:moveTo>
                  <a:pt x="1720" y="783"/>
                </a:moveTo>
                <a:lnTo>
                  <a:pt x="1720" y="783"/>
                </a:lnTo>
                <a:cubicBezTo>
                  <a:pt x="1720" y="783"/>
                  <a:pt x="1720" y="783"/>
                  <a:pt x="1720" y="783"/>
                </a:cubicBezTo>
                <a:cubicBezTo>
                  <a:pt x="1718" y="782"/>
                  <a:pt x="1706" y="788"/>
                  <a:pt x="1706" y="790"/>
                </a:cubicBezTo>
                <a:cubicBezTo>
                  <a:pt x="1705" y="792"/>
                  <a:pt x="1710" y="790"/>
                  <a:pt x="1715" y="787"/>
                </a:cubicBezTo>
                <a:cubicBezTo>
                  <a:pt x="1719" y="785"/>
                  <a:pt x="1720" y="784"/>
                  <a:pt x="1720" y="783"/>
                </a:cubicBezTo>
                <a:close/>
                <a:moveTo>
                  <a:pt x="1714" y="796"/>
                </a:moveTo>
                <a:lnTo>
                  <a:pt x="1714" y="796"/>
                </a:lnTo>
                <a:cubicBezTo>
                  <a:pt x="1714" y="797"/>
                  <a:pt x="1719" y="796"/>
                  <a:pt x="1726" y="792"/>
                </a:cubicBezTo>
                <a:cubicBezTo>
                  <a:pt x="1728" y="790"/>
                  <a:pt x="1731" y="788"/>
                  <a:pt x="1731" y="787"/>
                </a:cubicBezTo>
                <a:lnTo>
                  <a:pt x="1731" y="787"/>
                </a:lnTo>
                <a:cubicBezTo>
                  <a:pt x="1730" y="786"/>
                  <a:pt x="1726" y="788"/>
                  <a:pt x="1723" y="790"/>
                </a:cubicBezTo>
                <a:cubicBezTo>
                  <a:pt x="1717" y="793"/>
                  <a:pt x="1714" y="796"/>
                  <a:pt x="1714" y="796"/>
                </a:cubicBezTo>
                <a:close/>
                <a:moveTo>
                  <a:pt x="1993" y="766"/>
                </a:moveTo>
                <a:lnTo>
                  <a:pt x="1993" y="766"/>
                </a:lnTo>
                <a:cubicBezTo>
                  <a:pt x="1992" y="767"/>
                  <a:pt x="1976" y="775"/>
                  <a:pt x="1976" y="777"/>
                </a:cubicBezTo>
                <a:cubicBezTo>
                  <a:pt x="1977" y="778"/>
                  <a:pt x="1987" y="777"/>
                  <a:pt x="1995" y="772"/>
                </a:cubicBezTo>
                <a:cubicBezTo>
                  <a:pt x="1999" y="770"/>
                  <a:pt x="2004" y="766"/>
                  <a:pt x="2003" y="764"/>
                </a:cubicBezTo>
                <a:cubicBezTo>
                  <a:pt x="2003" y="764"/>
                  <a:pt x="2003" y="764"/>
                  <a:pt x="2003" y="764"/>
                </a:cubicBezTo>
                <a:cubicBezTo>
                  <a:pt x="2001" y="763"/>
                  <a:pt x="1998" y="764"/>
                  <a:pt x="1993" y="766"/>
                </a:cubicBezTo>
                <a:close/>
                <a:moveTo>
                  <a:pt x="428" y="2150"/>
                </a:moveTo>
                <a:lnTo>
                  <a:pt x="428" y="2150"/>
                </a:lnTo>
                <a:cubicBezTo>
                  <a:pt x="429" y="2150"/>
                  <a:pt x="429" y="2150"/>
                  <a:pt x="429" y="2149"/>
                </a:cubicBezTo>
                <a:cubicBezTo>
                  <a:pt x="429" y="2149"/>
                  <a:pt x="433" y="2143"/>
                  <a:pt x="433" y="2140"/>
                </a:cubicBezTo>
                <a:cubicBezTo>
                  <a:pt x="433" y="2139"/>
                  <a:pt x="432" y="2137"/>
                  <a:pt x="432" y="2137"/>
                </a:cubicBezTo>
                <a:cubicBezTo>
                  <a:pt x="430" y="2136"/>
                  <a:pt x="425" y="2145"/>
                  <a:pt x="424" y="2149"/>
                </a:cubicBezTo>
                <a:cubicBezTo>
                  <a:pt x="424" y="2151"/>
                  <a:pt x="424" y="2151"/>
                  <a:pt x="426" y="2149"/>
                </a:cubicBezTo>
                <a:cubicBezTo>
                  <a:pt x="427" y="2149"/>
                  <a:pt x="428" y="2149"/>
                  <a:pt x="428" y="2149"/>
                </a:cubicBezTo>
                <a:cubicBezTo>
                  <a:pt x="429" y="2149"/>
                  <a:pt x="428" y="2150"/>
                  <a:pt x="428" y="2150"/>
                </a:cubicBezTo>
                <a:close/>
                <a:moveTo>
                  <a:pt x="1455" y="1275"/>
                </a:moveTo>
                <a:lnTo>
                  <a:pt x="1455" y="1275"/>
                </a:lnTo>
                <a:cubicBezTo>
                  <a:pt x="1455" y="1278"/>
                  <a:pt x="1458" y="1277"/>
                  <a:pt x="1459" y="1278"/>
                </a:cubicBezTo>
                <a:cubicBezTo>
                  <a:pt x="1460" y="1282"/>
                  <a:pt x="1460" y="1286"/>
                  <a:pt x="1462" y="1290"/>
                </a:cubicBezTo>
                <a:cubicBezTo>
                  <a:pt x="1462" y="1290"/>
                  <a:pt x="1462" y="1291"/>
                  <a:pt x="1462" y="1291"/>
                </a:cubicBezTo>
                <a:cubicBezTo>
                  <a:pt x="1462" y="1291"/>
                  <a:pt x="1463" y="1292"/>
                  <a:pt x="1464" y="1292"/>
                </a:cubicBezTo>
                <a:cubicBezTo>
                  <a:pt x="1467" y="1291"/>
                  <a:pt x="1476" y="1263"/>
                  <a:pt x="1477" y="1251"/>
                </a:cubicBezTo>
                <a:cubicBezTo>
                  <a:pt x="1479" y="1241"/>
                  <a:pt x="1474" y="1228"/>
                  <a:pt x="1471" y="1225"/>
                </a:cubicBezTo>
                <a:cubicBezTo>
                  <a:pt x="1465" y="1219"/>
                  <a:pt x="1462" y="1226"/>
                  <a:pt x="1462" y="1229"/>
                </a:cubicBezTo>
                <a:cubicBezTo>
                  <a:pt x="1462" y="1240"/>
                  <a:pt x="1459" y="1245"/>
                  <a:pt x="1455" y="1253"/>
                </a:cubicBezTo>
                <a:cubicBezTo>
                  <a:pt x="1453" y="1257"/>
                  <a:pt x="1453" y="1260"/>
                  <a:pt x="1453" y="1262"/>
                </a:cubicBezTo>
                <a:cubicBezTo>
                  <a:pt x="1453" y="1265"/>
                  <a:pt x="1454" y="1266"/>
                  <a:pt x="1454" y="1266"/>
                </a:cubicBezTo>
                <a:cubicBezTo>
                  <a:pt x="1455" y="1266"/>
                  <a:pt x="1455" y="1267"/>
                  <a:pt x="1455" y="1268"/>
                </a:cubicBezTo>
                <a:cubicBezTo>
                  <a:pt x="1455" y="1270"/>
                  <a:pt x="1454" y="1273"/>
                  <a:pt x="1455" y="1275"/>
                </a:cubicBezTo>
                <a:close/>
                <a:moveTo>
                  <a:pt x="1338" y="1357"/>
                </a:moveTo>
                <a:lnTo>
                  <a:pt x="1338" y="1357"/>
                </a:lnTo>
                <a:cubicBezTo>
                  <a:pt x="1338" y="1356"/>
                  <a:pt x="1337" y="1356"/>
                  <a:pt x="1335" y="1358"/>
                </a:cubicBezTo>
                <a:cubicBezTo>
                  <a:pt x="1333" y="1359"/>
                  <a:pt x="1332" y="1360"/>
                  <a:pt x="1331" y="1360"/>
                </a:cubicBezTo>
                <a:cubicBezTo>
                  <a:pt x="1329" y="1361"/>
                  <a:pt x="1327" y="1361"/>
                  <a:pt x="1326" y="1362"/>
                </a:cubicBezTo>
                <a:cubicBezTo>
                  <a:pt x="1325" y="1362"/>
                  <a:pt x="1325" y="1363"/>
                  <a:pt x="1324" y="1363"/>
                </a:cubicBezTo>
                <a:cubicBezTo>
                  <a:pt x="1323" y="1363"/>
                  <a:pt x="1322" y="1364"/>
                  <a:pt x="1321" y="1365"/>
                </a:cubicBezTo>
                <a:cubicBezTo>
                  <a:pt x="1320" y="1367"/>
                  <a:pt x="1319" y="1367"/>
                  <a:pt x="1319" y="1368"/>
                </a:cubicBezTo>
                <a:cubicBezTo>
                  <a:pt x="1319" y="1369"/>
                  <a:pt x="1319" y="1369"/>
                  <a:pt x="1320" y="1371"/>
                </a:cubicBezTo>
                <a:cubicBezTo>
                  <a:pt x="1322" y="1373"/>
                  <a:pt x="1321" y="1373"/>
                  <a:pt x="1318" y="1378"/>
                </a:cubicBezTo>
                <a:cubicBezTo>
                  <a:pt x="1316" y="1380"/>
                  <a:pt x="1314" y="1383"/>
                  <a:pt x="1314" y="1384"/>
                </a:cubicBezTo>
                <a:cubicBezTo>
                  <a:pt x="1314" y="1386"/>
                  <a:pt x="1319" y="1384"/>
                  <a:pt x="1323" y="1380"/>
                </a:cubicBezTo>
                <a:cubicBezTo>
                  <a:pt x="1325" y="1379"/>
                  <a:pt x="1326" y="1377"/>
                  <a:pt x="1326" y="1377"/>
                </a:cubicBezTo>
                <a:cubicBezTo>
                  <a:pt x="1327" y="1375"/>
                  <a:pt x="1328" y="1373"/>
                  <a:pt x="1328" y="1371"/>
                </a:cubicBezTo>
                <a:cubicBezTo>
                  <a:pt x="1327" y="1370"/>
                  <a:pt x="1327" y="1369"/>
                  <a:pt x="1328" y="1368"/>
                </a:cubicBezTo>
                <a:cubicBezTo>
                  <a:pt x="1331" y="1366"/>
                  <a:pt x="1334" y="1364"/>
                  <a:pt x="1336" y="1361"/>
                </a:cubicBezTo>
                <a:cubicBezTo>
                  <a:pt x="1338" y="1359"/>
                  <a:pt x="1339" y="1357"/>
                  <a:pt x="1338" y="1357"/>
                </a:cubicBezTo>
                <a:close/>
                <a:moveTo>
                  <a:pt x="1319" y="1423"/>
                </a:moveTo>
                <a:close/>
                <a:moveTo>
                  <a:pt x="1378" y="1371"/>
                </a:moveTo>
                <a:lnTo>
                  <a:pt x="1378" y="1371"/>
                </a:lnTo>
                <a:cubicBezTo>
                  <a:pt x="1378" y="1375"/>
                  <a:pt x="1393" y="1368"/>
                  <a:pt x="1400" y="1362"/>
                </a:cubicBezTo>
                <a:cubicBezTo>
                  <a:pt x="1401" y="1361"/>
                  <a:pt x="1403" y="1359"/>
                  <a:pt x="1402" y="1358"/>
                </a:cubicBezTo>
                <a:cubicBezTo>
                  <a:pt x="1397" y="1356"/>
                  <a:pt x="1378" y="1368"/>
                  <a:pt x="1378" y="1371"/>
                </a:cubicBezTo>
                <a:close/>
                <a:moveTo>
                  <a:pt x="3161" y="136"/>
                </a:moveTo>
                <a:lnTo>
                  <a:pt x="3161" y="136"/>
                </a:lnTo>
                <a:cubicBezTo>
                  <a:pt x="3156" y="137"/>
                  <a:pt x="3155" y="138"/>
                  <a:pt x="3154" y="139"/>
                </a:cubicBezTo>
                <a:cubicBezTo>
                  <a:pt x="3152" y="140"/>
                  <a:pt x="3151" y="141"/>
                  <a:pt x="3149" y="143"/>
                </a:cubicBezTo>
                <a:cubicBezTo>
                  <a:pt x="3150" y="144"/>
                  <a:pt x="3153" y="145"/>
                  <a:pt x="3161" y="145"/>
                </a:cubicBezTo>
                <a:cubicBezTo>
                  <a:pt x="3167" y="144"/>
                  <a:pt x="3168" y="144"/>
                  <a:pt x="3169" y="145"/>
                </a:cubicBezTo>
                <a:cubicBezTo>
                  <a:pt x="3169" y="145"/>
                  <a:pt x="3169" y="146"/>
                  <a:pt x="3172" y="146"/>
                </a:cubicBezTo>
                <a:cubicBezTo>
                  <a:pt x="3172" y="146"/>
                  <a:pt x="3179" y="146"/>
                  <a:pt x="3183" y="145"/>
                </a:cubicBezTo>
                <a:cubicBezTo>
                  <a:pt x="3184" y="144"/>
                  <a:pt x="3184" y="144"/>
                  <a:pt x="3184" y="143"/>
                </a:cubicBezTo>
                <a:cubicBezTo>
                  <a:pt x="3183" y="142"/>
                  <a:pt x="3182" y="141"/>
                  <a:pt x="3185" y="140"/>
                </a:cubicBezTo>
                <a:cubicBezTo>
                  <a:pt x="3187" y="138"/>
                  <a:pt x="3189" y="138"/>
                  <a:pt x="3191" y="136"/>
                </a:cubicBezTo>
                <a:cubicBezTo>
                  <a:pt x="3192" y="136"/>
                  <a:pt x="3192" y="136"/>
                  <a:pt x="3192" y="135"/>
                </a:cubicBezTo>
                <a:cubicBezTo>
                  <a:pt x="3192" y="135"/>
                  <a:pt x="3192" y="135"/>
                  <a:pt x="3192" y="135"/>
                </a:cubicBezTo>
                <a:cubicBezTo>
                  <a:pt x="3185" y="132"/>
                  <a:pt x="3162" y="136"/>
                  <a:pt x="3161" y="136"/>
                </a:cubicBezTo>
                <a:close/>
                <a:moveTo>
                  <a:pt x="3132" y="179"/>
                </a:moveTo>
                <a:lnTo>
                  <a:pt x="3132" y="179"/>
                </a:lnTo>
                <a:cubicBezTo>
                  <a:pt x="3130" y="180"/>
                  <a:pt x="3127" y="180"/>
                  <a:pt x="3118" y="181"/>
                </a:cubicBezTo>
                <a:cubicBezTo>
                  <a:pt x="3105" y="183"/>
                  <a:pt x="3100" y="184"/>
                  <a:pt x="3098" y="187"/>
                </a:cubicBezTo>
                <a:cubicBezTo>
                  <a:pt x="3098" y="187"/>
                  <a:pt x="3099" y="188"/>
                  <a:pt x="3103" y="188"/>
                </a:cubicBezTo>
                <a:cubicBezTo>
                  <a:pt x="3109" y="188"/>
                  <a:pt x="3159" y="180"/>
                  <a:pt x="3159" y="180"/>
                </a:cubicBezTo>
                <a:cubicBezTo>
                  <a:pt x="3164" y="179"/>
                  <a:pt x="3164" y="179"/>
                  <a:pt x="3165" y="177"/>
                </a:cubicBezTo>
                <a:cubicBezTo>
                  <a:pt x="3172" y="174"/>
                  <a:pt x="3180" y="176"/>
                  <a:pt x="3187" y="173"/>
                </a:cubicBezTo>
                <a:cubicBezTo>
                  <a:pt x="3186" y="173"/>
                  <a:pt x="3186" y="173"/>
                  <a:pt x="3186" y="173"/>
                </a:cubicBezTo>
                <a:cubicBezTo>
                  <a:pt x="3183" y="172"/>
                  <a:pt x="3179" y="174"/>
                  <a:pt x="3176" y="171"/>
                </a:cubicBezTo>
                <a:cubicBezTo>
                  <a:pt x="3189" y="169"/>
                  <a:pt x="3203" y="171"/>
                  <a:pt x="3216" y="165"/>
                </a:cubicBezTo>
                <a:cubicBezTo>
                  <a:pt x="3216" y="164"/>
                  <a:pt x="3217" y="164"/>
                  <a:pt x="3217" y="163"/>
                </a:cubicBezTo>
                <a:cubicBezTo>
                  <a:pt x="3217" y="162"/>
                  <a:pt x="3217" y="162"/>
                  <a:pt x="3218" y="161"/>
                </a:cubicBezTo>
                <a:cubicBezTo>
                  <a:pt x="3218" y="161"/>
                  <a:pt x="3217" y="161"/>
                  <a:pt x="3217" y="160"/>
                </a:cubicBezTo>
                <a:cubicBezTo>
                  <a:pt x="3200" y="156"/>
                  <a:pt x="3185" y="171"/>
                  <a:pt x="3168" y="167"/>
                </a:cubicBezTo>
                <a:cubicBezTo>
                  <a:pt x="3168" y="167"/>
                  <a:pt x="3168" y="166"/>
                  <a:pt x="3168" y="166"/>
                </a:cubicBezTo>
                <a:cubicBezTo>
                  <a:pt x="3168" y="166"/>
                  <a:pt x="3168" y="166"/>
                  <a:pt x="3168" y="166"/>
                </a:cubicBezTo>
                <a:cubicBezTo>
                  <a:pt x="3168" y="166"/>
                  <a:pt x="3168" y="166"/>
                  <a:pt x="3168" y="166"/>
                </a:cubicBezTo>
                <a:cubicBezTo>
                  <a:pt x="3168" y="166"/>
                  <a:pt x="3168" y="166"/>
                  <a:pt x="3169" y="165"/>
                </a:cubicBezTo>
                <a:cubicBezTo>
                  <a:pt x="3169" y="165"/>
                  <a:pt x="3169" y="165"/>
                  <a:pt x="3169" y="165"/>
                </a:cubicBezTo>
                <a:cubicBezTo>
                  <a:pt x="3169" y="165"/>
                  <a:pt x="3169" y="164"/>
                  <a:pt x="3169" y="164"/>
                </a:cubicBezTo>
                <a:cubicBezTo>
                  <a:pt x="3164" y="162"/>
                  <a:pt x="3152" y="165"/>
                  <a:pt x="3150" y="169"/>
                </a:cubicBezTo>
                <a:cubicBezTo>
                  <a:pt x="3150" y="169"/>
                  <a:pt x="3150" y="169"/>
                  <a:pt x="3151" y="170"/>
                </a:cubicBezTo>
                <a:cubicBezTo>
                  <a:pt x="3150" y="170"/>
                  <a:pt x="3149" y="171"/>
                  <a:pt x="3148" y="171"/>
                </a:cubicBezTo>
                <a:cubicBezTo>
                  <a:pt x="3142" y="174"/>
                  <a:pt x="3137" y="176"/>
                  <a:pt x="3132" y="179"/>
                </a:cubicBezTo>
                <a:close/>
                <a:moveTo>
                  <a:pt x="3110" y="203"/>
                </a:moveTo>
                <a:lnTo>
                  <a:pt x="3110" y="203"/>
                </a:lnTo>
                <a:cubicBezTo>
                  <a:pt x="3111" y="203"/>
                  <a:pt x="3114" y="203"/>
                  <a:pt x="3116" y="202"/>
                </a:cubicBezTo>
                <a:cubicBezTo>
                  <a:pt x="3118" y="201"/>
                  <a:pt x="3119" y="199"/>
                  <a:pt x="3122" y="198"/>
                </a:cubicBezTo>
                <a:cubicBezTo>
                  <a:pt x="3128" y="196"/>
                  <a:pt x="3134" y="196"/>
                  <a:pt x="3140" y="194"/>
                </a:cubicBezTo>
                <a:cubicBezTo>
                  <a:pt x="3142" y="193"/>
                  <a:pt x="3144" y="193"/>
                  <a:pt x="3149" y="189"/>
                </a:cubicBezTo>
                <a:cubicBezTo>
                  <a:pt x="3149" y="189"/>
                  <a:pt x="3149" y="189"/>
                  <a:pt x="3149" y="189"/>
                </a:cubicBezTo>
                <a:cubicBezTo>
                  <a:pt x="3148" y="188"/>
                  <a:pt x="3137" y="188"/>
                  <a:pt x="3130" y="189"/>
                </a:cubicBezTo>
                <a:cubicBezTo>
                  <a:pt x="3115" y="191"/>
                  <a:pt x="3113" y="192"/>
                  <a:pt x="3109" y="194"/>
                </a:cubicBezTo>
                <a:cubicBezTo>
                  <a:pt x="3104" y="197"/>
                  <a:pt x="3099" y="196"/>
                  <a:pt x="3093" y="197"/>
                </a:cubicBezTo>
                <a:cubicBezTo>
                  <a:pt x="3091" y="197"/>
                  <a:pt x="3087" y="198"/>
                  <a:pt x="3086" y="200"/>
                </a:cubicBezTo>
                <a:cubicBezTo>
                  <a:pt x="3085" y="202"/>
                  <a:pt x="3089" y="202"/>
                  <a:pt x="3091" y="202"/>
                </a:cubicBezTo>
                <a:cubicBezTo>
                  <a:pt x="3090" y="203"/>
                  <a:pt x="3090" y="203"/>
                  <a:pt x="3090" y="203"/>
                </a:cubicBezTo>
                <a:cubicBezTo>
                  <a:pt x="3091" y="204"/>
                  <a:pt x="3091" y="204"/>
                  <a:pt x="3110" y="203"/>
                </a:cubicBezTo>
                <a:close/>
                <a:moveTo>
                  <a:pt x="3120" y="175"/>
                </a:moveTo>
                <a:lnTo>
                  <a:pt x="3120" y="175"/>
                </a:lnTo>
                <a:cubicBezTo>
                  <a:pt x="3120" y="174"/>
                  <a:pt x="3120" y="174"/>
                  <a:pt x="3120" y="174"/>
                </a:cubicBezTo>
                <a:cubicBezTo>
                  <a:pt x="3118" y="174"/>
                  <a:pt x="3103" y="174"/>
                  <a:pt x="3100" y="177"/>
                </a:cubicBezTo>
                <a:cubicBezTo>
                  <a:pt x="3099" y="178"/>
                  <a:pt x="3099" y="180"/>
                  <a:pt x="3101" y="180"/>
                </a:cubicBezTo>
                <a:cubicBezTo>
                  <a:pt x="3106" y="181"/>
                  <a:pt x="3120" y="175"/>
                  <a:pt x="3120" y="175"/>
                </a:cubicBezTo>
                <a:close/>
                <a:moveTo>
                  <a:pt x="3209" y="129"/>
                </a:moveTo>
                <a:lnTo>
                  <a:pt x="3209" y="129"/>
                </a:lnTo>
                <a:cubicBezTo>
                  <a:pt x="3209" y="129"/>
                  <a:pt x="3209" y="129"/>
                  <a:pt x="3209" y="129"/>
                </a:cubicBezTo>
                <a:cubicBezTo>
                  <a:pt x="3209" y="129"/>
                  <a:pt x="3209" y="129"/>
                  <a:pt x="3209" y="129"/>
                </a:cubicBezTo>
                <a:cubicBezTo>
                  <a:pt x="3207" y="126"/>
                  <a:pt x="3188" y="129"/>
                  <a:pt x="3187" y="131"/>
                </a:cubicBezTo>
                <a:cubicBezTo>
                  <a:pt x="3188" y="131"/>
                  <a:pt x="3188" y="131"/>
                  <a:pt x="3190" y="131"/>
                </a:cubicBezTo>
                <a:cubicBezTo>
                  <a:pt x="3193" y="131"/>
                  <a:pt x="3209" y="130"/>
                  <a:pt x="3209" y="129"/>
                </a:cubicBezTo>
                <a:close/>
                <a:moveTo>
                  <a:pt x="3086" y="168"/>
                </a:moveTo>
                <a:lnTo>
                  <a:pt x="3086" y="168"/>
                </a:lnTo>
                <a:cubicBezTo>
                  <a:pt x="3086" y="168"/>
                  <a:pt x="3087" y="168"/>
                  <a:pt x="3088" y="168"/>
                </a:cubicBezTo>
                <a:cubicBezTo>
                  <a:pt x="3089" y="168"/>
                  <a:pt x="3092" y="168"/>
                  <a:pt x="3097" y="167"/>
                </a:cubicBezTo>
                <a:lnTo>
                  <a:pt x="3133" y="162"/>
                </a:lnTo>
                <a:cubicBezTo>
                  <a:pt x="3133" y="162"/>
                  <a:pt x="3133" y="162"/>
                  <a:pt x="3133" y="162"/>
                </a:cubicBezTo>
                <a:cubicBezTo>
                  <a:pt x="3127" y="161"/>
                  <a:pt x="3087" y="165"/>
                  <a:pt x="3086" y="168"/>
                </a:cubicBezTo>
                <a:close/>
                <a:moveTo>
                  <a:pt x="414" y="2195"/>
                </a:moveTo>
                <a:lnTo>
                  <a:pt x="414" y="2195"/>
                </a:lnTo>
                <a:cubicBezTo>
                  <a:pt x="410" y="2201"/>
                  <a:pt x="410" y="2203"/>
                  <a:pt x="410" y="2204"/>
                </a:cubicBezTo>
                <a:cubicBezTo>
                  <a:pt x="411" y="2204"/>
                  <a:pt x="411" y="2204"/>
                  <a:pt x="411" y="2203"/>
                </a:cubicBezTo>
                <a:cubicBezTo>
                  <a:pt x="413" y="2200"/>
                  <a:pt x="415" y="2198"/>
                  <a:pt x="416" y="2195"/>
                </a:cubicBezTo>
                <a:cubicBezTo>
                  <a:pt x="417" y="2193"/>
                  <a:pt x="419" y="2192"/>
                  <a:pt x="420" y="2190"/>
                </a:cubicBezTo>
                <a:cubicBezTo>
                  <a:pt x="421" y="2189"/>
                  <a:pt x="421" y="2188"/>
                  <a:pt x="422" y="2187"/>
                </a:cubicBezTo>
                <a:cubicBezTo>
                  <a:pt x="423" y="2185"/>
                  <a:pt x="426" y="2180"/>
                  <a:pt x="426" y="2178"/>
                </a:cubicBezTo>
                <a:cubicBezTo>
                  <a:pt x="426" y="2178"/>
                  <a:pt x="426" y="2178"/>
                  <a:pt x="426" y="2178"/>
                </a:cubicBezTo>
                <a:cubicBezTo>
                  <a:pt x="426" y="2178"/>
                  <a:pt x="426" y="2178"/>
                  <a:pt x="416" y="2192"/>
                </a:cubicBezTo>
                <a:cubicBezTo>
                  <a:pt x="415" y="2193"/>
                  <a:pt x="414" y="2194"/>
                  <a:pt x="414" y="2195"/>
                </a:cubicBezTo>
                <a:close/>
                <a:moveTo>
                  <a:pt x="3133" y="113"/>
                </a:moveTo>
                <a:lnTo>
                  <a:pt x="3133" y="113"/>
                </a:lnTo>
                <a:cubicBezTo>
                  <a:pt x="3124" y="112"/>
                  <a:pt x="3119" y="115"/>
                  <a:pt x="3119" y="115"/>
                </a:cubicBezTo>
                <a:cubicBezTo>
                  <a:pt x="3119" y="117"/>
                  <a:pt x="3129" y="118"/>
                  <a:pt x="3133" y="118"/>
                </a:cubicBezTo>
                <a:cubicBezTo>
                  <a:pt x="3135" y="118"/>
                  <a:pt x="3135" y="118"/>
                  <a:pt x="3136" y="118"/>
                </a:cubicBezTo>
                <a:cubicBezTo>
                  <a:pt x="3137" y="118"/>
                  <a:pt x="3137" y="117"/>
                  <a:pt x="3136" y="117"/>
                </a:cubicBezTo>
                <a:cubicBezTo>
                  <a:pt x="3134" y="115"/>
                  <a:pt x="3133" y="114"/>
                  <a:pt x="3133" y="113"/>
                </a:cubicBezTo>
                <a:close/>
                <a:moveTo>
                  <a:pt x="2963" y="181"/>
                </a:moveTo>
                <a:lnTo>
                  <a:pt x="2963" y="181"/>
                </a:lnTo>
                <a:cubicBezTo>
                  <a:pt x="2969" y="181"/>
                  <a:pt x="2983" y="179"/>
                  <a:pt x="2985" y="178"/>
                </a:cubicBezTo>
                <a:cubicBezTo>
                  <a:pt x="2985" y="177"/>
                  <a:pt x="2985" y="177"/>
                  <a:pt x="2985" y="177"/>
                </a:cubicBezTo>
                <a:cubicBezTo>
                  <a:pt x="2981" y="176"/>
                  <a:pt x="2962" y="176"/>
                  <a:pt x="2958" y="181"/>
                </a:cubicBezTo>
                <a:cubicBezTo>
                  <a:pt x="2958" y="181"/>
                  <a:pt x="2959" y="182"/>
                  <a:pt x="2963" y="181"/>
                </a:cubicBezTo>
                <a:close/>
                <a:moveTo>
                  <a:pt x="3226" y="179"/>
                </a:moveTo>
                <a:lnTo>
                  <a:pt x="3226" y="179"/>
                </a:lnTo>
                <a:cubicBezTo>
                  <a:pt x="3226" y="180"/>
                  <a:pt x="3225" y="180"/>
                  <a:pt x="3220" y="181"/>
                </a:cubicBezTo>
                <a:cubicBezTo>
                  <a:pt x="3213" y="182"/>
                  <a:pt x="3213" y="182"/>
                  <a:pt x="3212" y="182"/>
                </a:cubicBezTo>
                <a:cubicBezTo>
                  <a:pt x="3213" y="182"/>
                  <a:pt x="3213" y="182"/>
                  <a:pt x="3219" y="182"/>
                </a:cubicBezTo>
                <a:cubicBezTo>
                  <a:pt x="3242" y="182"/>
                  <a:pt x="3244" y="180"/>
                  <a:pt x="3246" y="179"/>
                </a:cubicBezTo>
                <a:cubicBezTo>
                  <a:pt x="3246" y="178"/>
                  <a:pt x="3246" y="178"/>
                  <a:pt x="3246" y="178"/>
                </a:cubicBezTo>
                <a:cubicBezTo>
                  <a:pt x="3243" y="177"/>
                  <a:pt x="3228" y="178"/>
                  <a:pt x="3226" y="179"/>
                </a:cubicBezTo>
                <a:close/>
                <a:moveTo>
                  <a:pt x="3097" y="151"/>
                </a:moveTo>
                <a:lnTo>
                  <a:pt x="3097" y="151"/>
                </a:lnTo>
                <a:cubicBezTo>
                  <a:pt x="3097" y="151"/>
                  <a:pt x="3097" y="150"/>
                  <a:pt x="3097" y="150"/>
                </a:cubicBezTo>
                <a:cubicBezTo>
                  <a:pt x="3093" y="149"/>
                  <a:pt x="3090" y="149"/>
                  <a:pt x="3086" y="149"/>
                </a:cubicBezTo>
                <a:cubicBezTo>
                  <a:pt x="3086" y="148"/>
                  <a:pt x="3086" y="147"/>
                  <a:pt x="3086" y="147"/>
                </a:cubicBezTo>
                <a:cubicBezTo>
                  <a:pt x="3075" y="147"/>
                  <a:pt x="3066" y="154"/>
                  <a:pt x="3055" y="152"/>
                </a:cubicBezTo>
                <a:cubicBezTo>
                  <a:pt x="3055" y="151"/>
                  <a:pt x="3055" y="151"/>
                  <a:pt x="3055" y="151"/>
                </a:cubicBezTo>
                <a:cubicBezTo>
                  <a:pt x="3052" y="150"/>
                  <a:pt x="3046" y="152"/>
                  <a:pt x="3044" y="153"/>
                </a:cubicBezTo>
                <a:cubicBezTo>
                  <a:pt x="3039" y="154"/>
                  <a:pt x="3023" y="157"/>
                  <a:pt x="3021" y="156"/>
                </a:cubicBezTo>
                <a:cubicBezTo>
                  <a:pt x="3040" y="144"/>
                  <a:pt x="3062" y="145"/>
                  <a:pt x="3082" y="139"/>
                </a:cubicBezTo>
                <a:cubicBezTo>
                  <a:pt x="3082" y="139"/>
                  <a:pt x="3082" y="139"/>
                  <a:pt x="3082" y="139"/>
                </a:cubicBezTo>
                <a:cubicBezTo>
                  <a:pt x="3090" y="137"/>
                  <a:pt x="3098" y="137"/>
                  <a:pt x="3105" y="132"/>
                </a:cubicBezTo>
                <a:cubicBezTo>
                  <a:pt x="3105" y="132"/>
                  <a:pt x="3105" y="132"/>
                  <a:pt x="3105" y="132"/>
                </a:cubicBezTo>
                <a:cubicBezTo>
                  <a:pt x="3112" y="130"/>
                  <a:pt x="3120" y="130"/>
                  <a:pt x="3127" y="128"/>
                </a:cubicBezTo>
                <a:cubicBezTo>
                  <a:pt x="3129" y="127"/>
                  <a:pt x="3129" y="127"/>
                  <a:pt x="3130" y="126"/>
                </a:cubicBezTo>
                <a:lnTo>
                  <a:pt x="3121" y="123"/>
                </a:lnTo>
                <a:cubicBezTo>
                  <a:pt x="3121" y="123"/>
                  <a:pt x="3095" y="120"/>
                  <a:pt x="3093" y="120"/>
                </a:cubicBezTo>
                <a:cubicBezTo>
                  <a:pt x="3092" y="120"/>
                  <a:pt x="3080" y="121"/>
                  <a:pt x="3079" y="123"/>
                </a:cubicBezTo>
                <a:cubicBezTo>
                  <a:pt x="3079" y="123"/>
                  <a:pt x="3079" y="123"/>
                  <a:pt x="3080" y="123"/>
                </a:cubicBezTo>
                <a:cubicBezTo>
                  <a:pt x="3080" y="124"/>
                  <a:pt x="3079" y="124"/>
                  <a:pt x="3079" y="124"/>
                </a:cubicBezTo>
                <a:cubicBezTo>
                  <a:pt x="3074" y="126"/>
                  <a:pt x="3069" y="125"/>
                  <a:pt x="3064" y="127"/>
                </a:cubicBezTo>
                <a:cubicBezTo>
                  <a:pt x="3064" y="127"/>
                  <a:pt x="3064" y="127"/>
                  <a:pt x="3064" y="127"/>
                </a:cubicBezTo>
                <a:cubicBezTo>
                  <a:pt x="3064" y="128"/>
                  <a:pt x="3065" y="128"/>
                  <a:pt x="3065" y="129"/>
                </a:cubicBezTo>
                <a:cubicBezTo>
                  <a:pt x="3060" y="130"/>
                  <a:pt x="3055" y="130"/>
                  <a:pt x="3050" y="131"/>
                </a:cubicBezTo>
                <a:cubicBezTo>
                  <a:pt x="3050" y="131"/>
                  <a:pt x="3049" y="131"/>
                  <a:pt x="3049" y="132"/>
                </a:cubicBezTo>
                <a:cubicBezTo>
                  <a:pt x="3055" y="133"/>
                  <a:pt x="3062" y="132"/>
                  <a:pt x="3067" y="134"/>
                </a:cubicBezTo>
                <a:cubicBezTo>
                  <a:pt x="3058" y="137"/>
                  <a:pt x="3047" y="131"/>
                  <a:pt x="3038" y="137"/>
                </a:cubicBezTo>
                <a:cubicBezTo>
                  <a:pt x="3040" y="140"/>
                  <a:pt x="3043" y="139"/>
                  <a:pt x="3046" y="140"/>
                </a:cubicBezTo>
                <a:cubicBezTo>
                  <a:pt x="3041" y="142"/>
                  <a:pt x="3035" y="141"/>
                  <a:pt x="3031" y="144"/>
                </a:cubicBezTo>
                <a:cubicBezTo>
                  <a:pt x="3031" y="144"/>
                  <a:pt x="3031" y="144"/>
                  <a:pt x="3031" y="144"/>
                </a:cubicBezTo>
                <a:cubicBezTo>
                  <a:pt x="3032" y="146"/>
                  <a:pt x="3032" y="146"/>
                  <a:pt x="3033" y="146"/>
                </a:cubicBezTo>
                <a:cubicBezTo>
                  <a:pt x="3030" y="148"/>
                  <a:pt x="3030" y="148"/>
                  <a:pt x="3019" y="146"/>
                </a:cubicBezTo>
                <a:cubicBezTo>
                  <a:pt x="3019" y="146"/>
                  <a:pt x="3019" y="145"/>
                  <a:pt x="3019" y="145"/>
                </a:cubicBezTo>
                <a:cubicBezTo>
                  <a:pt x="3022" y="143"/>
                  <a:pt x="3027" y="144"/>
                  <a:pt x="3029" y="140"/>
                </a:cubicBezTo>
                <a:cubicBezTo>
                  <a:pt x="3028" y="139"/>
                  <a:pt x="3028" y="138"/>
                  <a:pt x="3027" y="138"/>
                </a:cubicBezTo>
                <a:cubicBezTo>
                  <a:pt x="3028" y="137"/>
                  <a:pt x="3029" y="136"/>
                  <a:pt x="3029" y="135"/>
                </a:cubicBezTo>
                <a:cubicBezTo>
                  <a:pt x="3023" y="135"/>
                  <a:pt x="2997" y="142"/>
                  <a:pt x="2996" y="144"/>
                </a:cubicBezTo>
                <a:cubicBezTo>
                  <a:pt x="2996" y="144"/>
                  <a:pt x="2996" y="145"/>
                  <a:pt x="2996" y="145"/>
                </a:cubicBezTo>
                <a:cubicBezTo>
                  <a:pt x="2995" y="146"/>
                  <a:pt x="2994" y="147"/>
                  <a:pt x="2993" y="148"/>
                </a:cubicBezTo>
                <a:cubicBezTo>
                  <a:pt x="2993" y="148"/>
                  <a:pt x="2993" y="149"/>
                  <a:pt x="2993" y="149"/>
                </a:cubicBezTo>
                <a:cubicBezTo>
                  <a:pt x="2996" y="151"/>
                  <a:pt x="3000" y="149"/>
                  <a:pt x="3002" y="151"/>
                </a:cubicBezTo>
                <a:cubicBezTo>
                  <a:pt x="3000" y="153"/>
                  <a:pt x="2998" y="153"/>
                  <a:pt x="2995" y="154"/>
                </a:cubicBezTo>
                <a:cubicBezTo>
                  <a:pt x="2995" y="154"/>
                  <a:pt x="2995" y="155"/>
                  <a:pt x="2995" y="155"/>
                </a:cubicBezTo>
                <a:cubicBezTo>
                  <a:pt x="2997" y="156"/>
                  <a:pt x="2998" y="156"/>
                  <a:pt x="3000" y="157"/>
                </a:cubicBezTo>
                <a:cubicBezTo>
                  <a:pt x="2998" y="162"/>
                  <a:pt x="2992" y="159"/>
                  <a:pt x="2989" y="161"/>
                </a:cubicBezTo>
                <a:cubicBezTo>
                  <a:pt x="2990" y="162"/>
                  <a:pt x="2992" y="162"/>
                  <a:pt x="2993" y="163"/>
                </a:cubicBezTo>
                <a:cubicBezTo>
                  <a:pt x="2989" y="164"/>
                  <a:pt x="2984" y="164"/>
                  <a:pt x="2980" y="165"/>
                </a:cubicBezTo>
                <a:cubicBezTo>
                  <a:pt x="2980" y="165"/>
                  <a:pt x="2980" y="166"/>
                  <a:pt x="2980" y="166"/>
                </a:cubicBezTo>
                <a:cubicBezTo>
                  <a:pt x="2980" y="166"/>
                  <a:pt x="2981" y="166"/>
                  <a:pt x="2981" y="167"/>
                </a:cubicBezTo>
                <a:cubicBezTo>
                  <a:pt x="2981" y="167"/>
                  <a:pt x="2981" y="167"/>
                  <a:pt x="2981" y="167"/>
                </a:cubicBezTo>
                <a:cubicBezTo>
                  <a:pt x="2979" y="169"/>
                  <a:pt x="2979" y="169"/>
                  <a:pt x="2978" y="169"/>
                </a:cubicBezTo>
                <a:cubicBezTo>
                  <a:pt x="2982" y="171"/>
                  <a:pt x="3007" y="170"/>
                  <a:pt x="3008" y="170"/>
                </a:cubicBezTo>
                <a:cubicBezTo>
                  <a:pt x="3011" y="170"/>
                  <a:pt x="3021" y="169"/>
                  <a:pt x="3035" y="165"/>
                </a:cubicBezTo>
                <a:cubicBezTo>
                  <a:pt x="3035" y="165"/>
                  <a:pt x="3035" y="165"/>
                  <a:pt x="3035" y="164"/>
                </a:cubicBezTo>
                <a:cubicBezTo>
                  <a:pt x="3031" y="164"/>
                  <a:pt x="3027" y="165"/>
                  <a:pt x="3023" y="163"/>
                </a:cubicBezTo>
                <a:cubicBezTo>
                  <a:pt x="3027" y="162"/>
                  <a:pt x="3031" y="162"/>
                  <a:pt x="3035" y="161"/>
                </a:cubicBezTo>
                <a:cubicBezTo>
                  <a:pt x="3035" y="160"/>
                  <a:pt x="3035" y="160"/>
                  <a:pt x="3035" y="160"/>
                </a:cubicBezTo>
                <a:cubicBezTo>
                  <a:pt x="3035" y="160"/>
                  <a:pt x="3035" y="159"/>
                  <a:pt x="3035" y="159"/>
                </a:cubicBezTo>
                <a:cubicBezTo>
                  <a:pt x="3053" y="156"/>
                  <a:pt x="3053" y="156"/>
                  <a:pt x="3061" y="155"/>
                </a:cubicBezTo>
                <a:cubicBezTo>
                  <a:pt x="3061" y="155"/>
                  <a:pt x="3091" y="154"/>
                  <a:pt x="3097" y="151"/>
                </a:cubicBezTo>
                <a:close/>
                <a:moveTo>
                  <a:pt x="3033" y="227"/>
                </a:moveTo>
                <a:lnTo>
                  <a:pt x="3033" y="227"/>
                </a:lnTo>
                <a:cubicBezTo>
                  <a:pt x="3031" y="227"/>
                  <a:pt x="3030" y="228"/>
                  <a:pt x="3019" y="233"/>
                </a:cubicBezTo>
                <a:cubicBezTo>
                  <a:pt x="3017" y="233"/>
                  <a:pt x="3017" y="233"/>
                  <a:pt x="3017" y="234"/>
                </a:cubicBezTo>
                <a:cubicBezTo>
                  <a:pt x="3018" y="234"/>
                  <a:pt x="3019" y="235"/>
                  <a:pt x="3027" y="234"/>
                </a:cubicBezTo>
                <a:cubicBezTo>
                  <a:pt x="3034" y="233"/>
                  <a:pt x="3041" y="232"/>
                  <a:pt x="3042" y="231"/>
                </a:cubicBezTo>
                <a:lnTo>
                  <a:pt x="3042" y="230"/>
                </a:lnTo>
                <a:cubicBezTo>
                  <a:pt x="3042" y="230"/>
                  <a:pt x="3042" y="230"/>
                  <a:pt x="3042" y="230"/>
                </a:cubicBezTo>
                <a:lnTo>
                  <a:pt x="3042" y="230"/>
                </a:lnTo>
                <a:cubicBezTo>
                  <a:pt x="3044" y="228"/>
                  <a:pt x="3048" y="229"/>
                  <a:pt x="3050" y="226"/>
                </a:cubicBezTo>
                <a:cubicBezTo>
                  <a:pt x="3050" y="226"/>
                  <a:pt x="3050" y="226"/>
                  <a:pt x="3050" y="226"/>
                </a:cubicBezTo>
                <a:cubicBezTo>
                  <a:pt x="3047" y="225"/>
                  <a:pt x="3037" y="226"/>
                  <a:pt x="3033" y="227"/>
                </a:cubicBezTo>
                <a:close/>
                <a:moveTo>
                  <a:pt x="3016" y="206"/>
                </a:moveTo>
                <a:lnTo>
                  <a:pt x="3016" y="206"/>
                </a:lnTo>
                <a:cubicBezTo>
                  <a:pt x="3008" y="208"/>
                  <a:pt x="3000" y="210"/>
                  <a:pt x="2992" y="212"/>
                </a:cubicBezTo>
                <a:cubicBezTo>
                  <a:pt x="2991" y="212"/>
                  <a:pt x="2990" y="212"/>
                  <a:pt x="2989" y="213"/>
                </a:cubicBezTo>
                <a:cubicBezTo>
                  <a:pt x="2988" y="213"/>
                  <a:pt x="2988" y="213"/>
                  <a:pt x="2987" y="214"/>
                </a:cubicBezTo>
                <a:cubicBezTo>
                  <a:pt x="2986" y="215"/>
                  <a:pt x="2985" y="216"/>
                  <a:pt x="2984" y="217"/>
                </a:cubicBezTo>
                <a:cubicBezTo>
                  <a:pt x="2981" y="219"/>
                  <a:pt x="2978" y="219"/>
                  <a:pt x="2976" y="222"/>
                </a:cubicBezTo>
                <a:cubicBezTo>
                  <a:pt x="2976" y="222"/>
                  <a:pt x="2976" y="222"/>
                  <a:pt x="2976" y="222"/>
                </a:cubicBezTo>
                <a:cubicBezTo>
                  <a:pt x="2977" y="223"/>
                  <a:pt x="2993" y="222"/>
                  <a:pt x="2993" y="222"/>
                </a:cubicBezTo>
                <a:cubicBezTo>
                  <a:pt x="2996" y="222"/>
                  <a:pt x="3003" y="221"/>
                  <a:pt x="3006" y="220"/>
                </a:cubicBezTo>
                <a:cubicBezTo>
                  <a:pt x="3008" y="219"/>
                  <a:pt x="3009" y="217"/>
                  <a:pt x="3011" y="216"/>
                </a:cubicBezTo>
                <a:cubicBezTo>
                  <a:pt x="3015" y="214"/>
                  <a:pt x="3020" y="213"/>
                  <a:pt x="3025" y="211"/>
                </a:cubicBezTo>
                <a:cubicBezTo>
                  <a:pt x="3025" y="211"/>
                  <a:pt x="3030" y="208"/>
                  <a:pt x="3030" y="207"/>
                </a:cubicBezTo>
                <a:cubicBezTo>
                  <a:pt x="3030" y="207"/>
                  <a:pt x="3031" y="207"/>
                  <a:pt x="3031" y="207"/>
                </a:cubicBezTo>
                <a:cubicBezTo>
                  <a:pt x="3031" y="207"/>
                  <a:pt x="3029" y="203"/>
                  <a:pt x="3016" y="206"/>
                </a:cubicBezTo>
                <a:close/>
                <a:moveTo>
                  <a:pt x="3216" y="220"/>
                </a:moveTo>
                <a:lnTo>
                  <a:pt x="3216" y="220"/>
                </a:lnTo>
                <a:cubicBezTo>
                  <a:pt x="3222" y="219"/>
                  <a:pt x="3227" y="217"/>
                  <a:pt x="3228" y="217"/>
                </a:cubicBezTo>
                <a:cubicBezTo>
                  <a:pt x="3224" y="217"/>
                  <a:pt x="3220" y="219"/>
                  <a:pt x="3216" y="220"/>
                </a:cubicBezTo>
                <a:close/>
                <a:moveTo>
                  <a:pt x="384" y="2235"/>
                </a:moveTo>
                <a:lnTo>
                  <a:pt x="384" y="2235"/>
                </a:lnTo>
                <a:cubicBezTo>
                  <a:pt x="384" y="2235"/>
                  <a:pt x="384" y="2235"/>
                  <a:pt x="384" y="2235"/>
                </a:cubicBezTo>
                <a:cubicBezTo>
                  <a:pt x="325" y="2280"/>
                  <a:pt x="358" y="2431"/>
                  <a:pt x="384" y="2235"/>
                </a:cubicBezTo>
                <a:close/>
                <a:moveTo>
                  <a:pt x="254" y="2596"/>
                </a:moveTo>
                <a:lnTo>
                  <a:pt x="254" y="2596"/>
                </a:lnTo>
                <a:cubicBezTo>
                  <a:pt x="257" y="2597"/>
                  <a:pt x="257" y="2597"/>
                  <a:pt x="260" y="2594"/>
                </a:cubicBezTo>
                <a:cubicBezTo>
                  <a:pt x="261" y="2595"/>
                  <a:pt x="263" y="2595"/>
                  <a:pt x="264" y="2595"/>
                </a:cubicBezTo>
                <a:cubicBezTo>
                  <a:pt x="264" y="2595"/>
                  <a:pt x="265" y="2594"/>
                  <a:pt x="266" y="2594"/>
                </a:cubicBezTo>
                <a:cubicBezTo>
                  <a:pt x="267" y="2583"/>
                  <a:pt x="284" y="2494"/>
                  <a:pt x="281" y="2493"/>
                </a:cubicBezTo>
                <a:lnTo>
                  <a:pt x="329" y="2289"/>
                </a:lnTo>
                <a:cubicBezTo>
                  <a:pt x="330" y="2287"/>
                  <a:pt x="331" y="2283"/>
                  <a:pt x="333" y="2276"/>
                </a:cubicBezTo>
                <a:cubicBezTo>
                  <a:pt x="343" y="2240"/>
                  <a:pt x="335" y="2251"/>
                  <a:pt x="318" y="2279"/>
                </a:cubicBezTo>
                <a:cubicBezTo>
                  <a:pt x="318" y="2278"/>
                  <a:pt x="318" y="2277"/>
                  <a:pt x="318" y="2277"/>
                </a:cubicBezTo>
                <a:cubicBezTo>
                  <a:pt x="315" y="2281"/>
                  <a:pt x="315" y="2281"/>
                  <a:pt x="310" y="2296"/>
                </a:cubicBezTo>
                <a:cubicBezTo>
                  <a:pt x="314" y="2291"/>
                  <a:pt x="316" y="2285"/>
                  <a:pt x="319" y="2281"/>
                </a:cubicBezTo>
                <a:cubicBezTo>
                  <a:pt x="319" y="2282"/>
                  <a:pt x="319" y="2284"/>
                  <a:pt x="319" y="2286"/>
                </a:cubicBezTo>
                <a:cubicBezTo>
                  <a:pt x="321" y="2283"/>
                  <a:pt x="323" y="2281"/>
                  <a:pt x="325" y="2279"/>
                </a:cubicBezTo>
                <a:lnTo>
                  <a:pt x="282" y="2441"/>
                </a:lnTo>
                <a:cubicBezTo>
                  <a:pt x="276" y="2458"/>
                  <a:pt x="275" y="2460"/>
                  <a:pt x="273" y="2465"/>
                </a:cubicBezTo>
                <a:cubicBezTo>
                  <a:pt x="268" y="2480"/>
                  <a:pt x="271" y="2497"/>
                  <a:pt x="267" y="2512"/>
                </a:cubicBezTo>
                <a:cubicBezTo>
                  <a:pt x="262" y="2526"/>
                  <a:pt x="258" y="2532"/>
                  <a:pt x="251" y="2540"/>
                </a:cubicBezTo>
                <a:cubicBezTo>
                  <a:pt x="247" y="2545"/>
                  <a:pt x="246" y="2547"/>
                  <a:pt x="246" y="2550"/>
                </a:cubicBezTo>
                <a:cubicBezTo>
                  <a:pt x="262" y="2563"/>
                  <a:pt x="248" y="2582"/>
                  <a:pt x="254" y="2596"/>
                </a:cubicBezTo>
                <a:close/>
                <a:moveTo>
                  <a:pt x="300" y="2334"/>
                </a:moveTo>
                <a:lnTo>
                  <a:pt x="300" y="2334"/>
                </a:lnTo>
                <a:cubicBezTo>
                  <a:pt x="303" y="2327"/>
                  <a:pt x="305" y="2321"/>
                  <a:pt x="306" y="2319"/>
                </a:cubicBezTo>
                <a:cubicBezTo>
                  <a:pt x="306" y="2319"/>
                  <a:pt x="306" y="2318"/>
                  <a:pt x="306" y="2318"/>
                </a:cubicBezTo>
                <a:cubicBezTo>
                  <a:pt x="306" y="2318"/>
                  <a:pt x="306" y="2318"/>
                  <a:pt x="306" y="2318"/>
                </a:cubicBezTo>
                <a:cubicBezTo>
                  <a:pt x="304" y="2321"/>
                  <a:pt x="294" y="2341"/>
                  <a:pt x="294" y="2344"/>
                </a:cubicBezTo>
                <a:cubicBezTo>
                  <a:pt x="295" y="2344"/>
                  <a:pt x="299" y="2337"/>
                  <a:pt x="300" y="2334"/>
                </a:cubicBezTo>
                <a:close/>
                <a:moveTo>
                  <a:pt x="224" y="2727"/>
                </a:moveTo>
                <a:lnTo>
                  <a:pt x="224" y="2727"/>
                </a:lnTo>
                <a:cubicBezTo>
                  <a:pt x="225" y="2728"/>
                  <a:pt x="225" y="2729"/>
                  <a:pt x="225" y="2737"/>
                </a:cubicBezTo>
                <a:cubicBezTo>
                  <a:pt x="225" y="2739"/>
                  <a:pt x="225" y="2742"/>
                  <a:pt x="225" y="2745"/>
                </a:cubicBezTo>
                <a:cubicBezTo>
                  <a:pt x="225" y="2749"/>
                  <a:pt x="225" y="2749"/>
                  <a:pt x="232" y="2759"/>
                </a:cubicBezTo>
                <a:cubicBezTo>
                  <a:pt x="242" y="2776"/>
                  <a:pt x="227" y="2790"/>
                  <a:pt x="228" y="2806"/>
                </a:cubicBezTo>
                <a:cubicBezTo>
                  <a:pt x="229" y="2806"/>
                  <a:pt x="229" y="2806"/>
                  <a:pt x="229" y="2806"/>
                </a:cubicBezTo>
                <a:cubicBezTo>
                  <a:pt x="236" y="2797"/>
                  <a:pt x="236" y="2785"/>
                  <a:pt x="245" y="2776"/>
                </a:cubicBezTo>
                <a:cubicBezTo>
                  <a:pt x="246" y="2777"/>
                  <a:pt x="247" y="2778"/>
                  <a:pt x="247" y="2779"/>
                </a:cubicBezTo>
                <a:cubicBezTo>
                  <a:pt x="250" y="2778"/>
                  <a:pt x="250" y="2778"/>
                  <a:pt x="251" y="2779"/>
                </a:cubicBezTo>
                <a:cubicBezTo>
                  <a:pt x="252" y="2783"/>
                  <a:pt x="247" y="2789"/>
                  <a:pt x="252" y="2793"/>
                </a:cubicBezTo>
                <a:cubicBezTo>
                  <a:pt x="255" y="2797"/>
                  <a:pt x="257" y="2789"/>
                  <a:pt x="261" y="2790"/>
                </a:cubicBezTo>
                <a:cubicBezTo>
                  <a:pt x="262" y="2791"/>
                  <a:pt x="262" y="2792"/>
                  <a:pt x="262" y="2797"/>
                </a:cubicBezTo>
                <a:cubicBezTo>
                  <a:pt x="262" y="2813"/>
                  <a:pt x="272" y="2822"/>
                  <a:pt x="272" y="2822"/>
                </a:cubicBezTo>
                <a:cubicBezTo>
                  <a:pt x="273" y="2821"/>
                  <a:pt x="274" y="2821"/>
                  <a:pt x="276" y="2817"/>
                </a:cubicBezTo>
                <a:cubicBezTo>
                  <a:pt x="279" y="2812"/>
                  <a:pt x="286" y="2795"/>
                  <a:pt x="279" y="2770"/>
                </a:cubicBezTo>
                <a:cubicBezTo>
                  <a:pt x="278" y="2765"/>
                  <a:pt x="277" y="2763"/>
                  <a:pt x="278" y="2757"/>
                </a:cubicBezTo>
                <a:cubicBezTo>
                  <a:pt x="278" y="2756"/>
                  <a:pt x="285" y="2722"/>
                  <a:pt x="285" y="2720"/>
                </a:cubicBezTo>
                <a:cubicBezTo>
                  <a:pt x="285" y="2719"/>
                  <a:pt x="285" y="2718"/>
                  <a:pt x="285" y="2717"/>
                </a:cubicBezTo>
                <a:cubicBezTo>
                  <a:pt x="284" y="2717"/>
                  <a:pt x="283" y="2717"/>
                  <a:pt x="283" y="2716"/>
                </a:cubicBezTo>
                <a:cubicBezTo>
                  <a:pt x="282" y="2715"/>
                  <a:pt x="282" y="2712"/>
                  <a:pt x="282" y="2697"/>
                </a:cubicBezTo>
                <a:cubicBezTo>
                  <a:pt x="283" y="2684"/>
                  <a:pt x="281" y="2683"/>
                  <a:pt x="280" y="2682"/>
                </a:cubicBezTo>
                <a:cubicBezTo>
                  <a:pt x="280" y="2682"/>
                  <a:pt x="279" y="2682"/>
                  <a:pt x="278" y="2682"/>
                </a:cubicBezTo>
                <a:cubicBezTo>
                  <a:pt x="276" y="2680"/>
                  <a:pt x="277" y="2677"/>
                  <a:pt x="277" y="2675"/>
                </a:cubicBezTo>
                <a:cubicBezTo>
                  <a:pt x="277" y="2675"/>
                  <a:pt x="277" y="2675"/>
                  <a:pt x="276" y="2674"/>
                </a:cubicBezTo>
                <a:cubicBezTo>
                  <a:pt x="272" y="2675"/>
                  <a:pt x="270" y="2679"/>
                  <a:pt x="266" y="2680"/>
                </a:cubicBezTo>
                <a:cubicBezTo>
                  <a:pt x="264" y="2667"/>
                  <a:pt x="271" y="2655"/>
                  <a:pt x="268" y="2643"/>
                </a:cubicBezTo>
                <a:cubicBezTo>
                  <a:pt x="267" y="2640"/>
                  <a:pt x="267" y="2640"/>
                  <a:pt x="265" y="2639"/>
                </a:cubicBezTo>
                <a:cubicBezTo>
                  <a:pt x="260" y="2640"/>
                  <a:pt x="257" y="2649"/>
                  <a:pt x="258" y="2653"/>
                </a:cubicBezTo>
                <a:cubicBezTo>
                  <a:pt x="260" y="2654"/>
                  <a:pt x="261" y="2654"/>
                  <a:pt x="259" y="2666"/>
                </a:cubicBezTo>
                <a:cubicBezTo>
                  <a:pt x="256" y="2680"/>
                  <a:pt x="249" y="2692"/>
                  <a:pt x="245" y="2706"/>
                </a:cubicBezTo>
                <a:cubicBezTo>
                  <a:pt x="242" y="2721"/>
                  <a:pt x="244" y="2736"/>
                  <a:pt x="241" y="2751"/>
                </a:cubicBezTo>
                <a:cubicBezTo>
                  <a:pt x="241" y="2751"/>
                  <a:pt x="240" y="2752"/>
                  <a:pt x="240" y="2753"/>
                </a:cubicBezTo>
                <a:cubicBezTo>
                  <a:pt x="239" y="2753"/>
                  <a:pt x="239" y="2752"/>
                  <a:pt x="238" y="2751"/>
                </a:cubicBezTo>
                <a:cubicBezTo>
                  <a:pt x="237" y="2747"/>
                  <a:pt x="239" y="2743"/>
                  <a:pt x="238" y="2739"/>
                </a:cubicBezTo>
                <a:cubicBezTo>
                  <a:pt x="237" y="2735"/>
                  <a:pt x="235" y="2735"/>
                  <a:pt x="233" y="2735"/>
                </a:cubicBezTo>
                <a:cubicBezTo>
                  <a:pt x="231" y="2735"/>
                  <a:pt x="229" y="2735"/>
                  <a:pt x="229" y="2728"/>
                </a:cubicBezTo>
                <a:lnTo>
                  <a:pt x="226" y="2704"/>
                </a:lnTo>
                <a:cubicBezTo>
                  <a:pt x="226" y="2702"/>
                  <a:pt x="227" y="2700"/>
                  <a:pt x="227" y="2698"/>
                </a:cubicBezTo>
                <a:cubicBezTo>
                  <a:pt x="226" y="2697"/>
                  <a:pt x="226" y="2697"/>
                  <a:pt x="226" y="2697"/>
                </a:cubicBezTo>
                <a:cubicBezTo>
                  <a:pt x="226" y="2697"/>
                  <a:pt x="214" y="2728"/>
                  <a:pt x="224" y="2727"/>
                </a:cubicBezTo>
                <a:close/>
                <a:moveTo>
                  <a:pt x="277" y="3420"/>
                </a:moveTo>
                <a:lnTo>
                  <a:pt x="277" y="3420"/>
                </a:lnTo>
                <a:cubicBezTo>
                  <a:pt x="275" y="3419"/>
                  <a:pt x="271" y="3423"/>
                  <a:pt x="268" y="3427"/>
                </a:cubicBezTo>
                <a:cubicBezTo>
                  <a:pt x="266" y="3430"/>
                  <a:pt x="267" y="3432"/>
                  <a:pt x="267" y="3433"/>
                </a:cubicBezTo>
                <a:cubicBezTo>
                  <a:pt x="268" y="3436"/>
                  <a:pt x="276" y="3430"/>
                  <a:pt x="278" y="3425"/>
                </a:cubicBezTo>
                <a:cubicBezTo>
                  <a:pt x="278" y="3424"/>
                  <a:pt x="278" y="3421"/>
                  <a:pt x="277" y="3420"/>
                </a:cubicBezTo>
                <a:cubicBezTo>
                  <a:pt x="277" y="3420"/>
                  <a:pt x="277" y="3420"/>
                  <a:pt x="277" y="3420"/>
                </a:cubicBezTo>
                <a:close/>
              </a:path>
            </a:pathLst>
          </a:custGeom>
          <a:solidFill>
            <a:srgbClr val="7AB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a:defRPr/>
            </a:pPr>
            <a:endParaRPr lang="en-US" sz="2448" kern="0">
              <a:solidFill>
                <a:srgbClr val="444444"/>
              </a:solidFill>
              <a:latin typeface="Arial" charset="0"/>
            </a:endParaRPr>
          </a:p>
        </p:txBody>
      </p:sp>
      <p:sp>
        <p:nvSpPr>
          <p:cNvPr id="2" name="TextBox 1"/>
          <p:cNvSpPr txBox="1"/>
          <p:nvPr/>
        </p:nvSpPr>
        <p:spPr>
          <a:xfrm>
            <a:off x="5776380" y="2257806"/>
            <a:ext cx="2902301" cy="555217"/>
          </a:xfrm>
          <a:prstGeom prst="rect">
            <a:avLst/>
          </a:prstGeom>
          <a:noFill/>
        </p:spPr>
        <p:txBody>
          <a:bodyPr wrap="none" rtlCol="0">
            <a:spAutoFit/>
          </a:bodyPr>
          <a:lstStyle/>
          <a:p>
            <a:pPr defTabSz="932597" fontAlgn="base">
              <a:lnSpc>
                <a:spcPct val="90000"/>
              </a:lnSpc>
              <a:buClr>
                <a:srgbClr val="0085C3"/>
              </a:buClr>
              <a:defRPr/>
            </a:pPr>
            <a:r>
              <a:rPr lang="en-US" sz="1632" b="1" kern="0" dirty="0">
                <a:solidFill>
                  <a:srgbClr val="FFFFFF"/>
                </a:solidFill>
              </a:rPr>
              <a:t>COMPANIES GENERATING </a:t>
            </a:r>
          </a:p>
          <a:p>
            <a:pPr defTabSz="932597" fontAlgn="base">
              <a:lnSpc>
                <a:spcPct val="90000"/>
              </a:lnSpc>
              <a:buClr>
                <a:srgbClr val="0085C3"/>
              </a:buClr>
              <a:defRPr/>
            </a:pPr>
            <a:r>
              <a:rPr lang="en-US" sz="1632" b="1" kern="0" dirty="0">
                <a:solidFill>
                  <a:srgbClr val="FFFFFF"/>
                </a:solidFill>
              </a:rPr>
              <a:t>REVENUE FROM DATA</a:t>
            </a:r>
          </a:p>
        </p:txBody>
      </p:sp>
      <p:sp>
        <p:nvSpPr>
          <p:cNvPr id="142" name="TextBox 141"/>
          <p:cNvSpPr txBox="1"/>
          <p:nvPr/>
        </p:nvSpPr>
        <p:spPr>
          <a:xfrm>
            <a:off x="5782592" y="3264130"/>
            <a:ext cx="2938334" cy="1708028"/>
          </a:xfrm>
          <a:prstGeom prst="rect">
            <a:avLst/>
          </a:prstGeom>
          <a:noFill/>
        </p:spPr>
        <p:txBody>
          <a:bodyPr wrap="none" rtlCol="0">
            <a:spAutoFit/>
          </a:bodyPr>
          <a:lstStyle/>
          <a:p>
            <a:pPr algn="r" defTabSz="932597" fontAlgn="base">
              <a:lnSpc>
                <a:spcPct val="90000"/>
              </a:lnSpc>
              <a:buClr>
                <a:srgbClr val="0085C3"/>
              </a:buClr>
              <a:defRPr/>
            </a:pPr>
            <a:r>
              <a:rPr lang="en-US" sz="1632" b="1" kern="0" dirty="0">
                <a:solidFill>
                  <a:srgbClr val="FFFFFF"/>
                </a:solidFill>
              </a:rPr>
              <a:t>NORTH AMERICA: </a:t>
            </a:r>
            <a:r>
              <a:rPr lang="en-US" sz="3264" b="1" kern="0" dirty="0">
                <a:solidFill>
                  <a:srgbClr val="FFFFFF"/>
                </a:solidFill>
              </a:rPr>
              <a:t>58%</a:t>
            </a:r>
          </a:p>
          <a:p>
            <a:pPr algn="r" defTabSz="932597" fontAlgn="base">
              <a:lnSpc>
                <a:spcPct val="90000"/>
              </a:lnSpc>
              <a:buClr>
                <a:srgbClr val="0085C3"/>
              </a:buClr>
              <a:defRPr/>
            </a:pPr>
            <a:r>
              <a:rPr lang="en-US" sz="1632" b="1" kern="0" dirty="0">
                <a:solidFill>
                  <a:srgbClr val="FFFFFF"/>
                </a:solidFill>
              </a:rPr>
              <a:t>EUROPE: </a:t>
            </a:r>
            <a:r>
              <a:rPr lang="en-US" sz="3264" b="1" kern="0" dirty="0">
                <a:solidFill>
                  <a:srgbClr val="FFFFFF"/>
                </a:solidFill>
              </a:rPr>
              <a:t>56%</a:t>
            </a:r>
            <a:endParaRPr lang="en-US" sz="1632" b="1" kern="0" dirty="0">
              <a:solidFill>
                <a:srgbClr val="FFFFFF"/>
              </a:solidFill>
            </a:endParaRPr>
          </a:p>
          <a:p>
            <a:pPr algn="r" defTabSz="932597" fontAlgn="base">
              <a:lnSpc>
                <a:spcPct val="90000"/>
              </a:lnSpc>
              <a:buClr>
                <a:srgbClr val="0085C3"/>
              </a:buClr>
              <a:defRPr/>
            </a:pPr>
            <a:r>
              <a:rPr lang="en-US" sz="1632" b="1" kern="0" dirty="0">
                <a:solidFill>
                  <a:srgbClr val="FFFFFF"/>
                </a:solidFill>
              </a:rPr>
              <a:t>ASIA: </a:t>
            </a:r>
            <a:r>
              <a:rPr lang="en-US" sz="3264" b="1" kern="0" dirty="0">
                <a:solidFill>
                  <a:srgbClr val="FFFFFF"/>
                </a:solidFill>
              </a:rPr>
              <a:t>63%</a:t>
            </a:r>
            <a:endParaRPr lang="en-US" sz="1632" b="1" kern="0" dirty="0">
              <a:solidFill>
                <a:srgbClr val="FFFFFF"/>
              </a:solidFill>
            </a:endParaRPr>
          </a:p>
          <a:p>
            <a:pPr algn="r" defTabSz="932597" fontAlgn="base">
              <a:lnSpc>
                <a:spcPct val="90000"/>
              </a:lnSpc>
              <a:buClr>
                <a:srgbClr val="0085C3"/>
              </a:buClr>
              <a:defRPr/>
            </a:pPr>
            <a:endParaRPr lang="en-US" sz="1632" b="1" kern="0" dirty="0">
              <a:solidFill>
                <a:srgbClr val="FFFFFF"/>
              </a:solidFill>
            </a:endParaRPr>
          </a:p>
        </p:txBody>
      </p:sp>
      <p:grpSp>
        <p:nvGrpSpPr>
          <p:cNvPr id="143" name="Group 142"/>
          <p:cNvGrpSpPr/>
          <p:nvPr/>
        </p:nvGrpSpPr>
        <p:grpSpPr>
          <a:xfrm>
            <a:off x="10098999" y="2567850"/>
            <a:ext cx="1833766" cy="1271466"/>
            <a:chOff x="6034088" y="1138238"/>
            <a:chExt cx="798513" cy="482600"/>
          </a:xfrm>
          <a:solidFill>
            <a:schemeClr val="accent3"/>
          </a:solidFill>
        </p:grpSpPr>
        <p:sp>
          <p:nvSpPr>
            <p:cNvPr id="144" name="Freeform 80"/>
            <p:cNvSpPr>
              <a:spLocks/>
            </p:cNvSpPr>
            <p:nvPr/>
          </p:nvSpPr>
          <p:spPr bwMode="auto">
            <a:xfrm>
              <a:off x="6034088" y="1458913"/>
              <a:ext cx="798513" cy="33338"/>
            </a:xfrm>
            <a:custGeom>
              <a:avLst/>
              <a:gdLst>
                <a:gd name="T0" fmla="*/ 305 w 311"/>
                <a:gd name="T1" fmla="*/ 0 h 13"/>
                <a:gd name="T2" fmla="*/ 6 w 311"/>
                <a:gd name="T3" fmla="*/ 0 h 13"/>
                <a:gd name="T4" fmla="*/ 0 w 311"/>
                <a:gd name="T5" fmla="*/ 7 h 13"/>
                <a:gd name="T6" fmla="*/ 6 w 311"/>
                <a:gd name="T7" fmla="*/ 13 h 13"/>
                <a:gd name="T8" fmla="*/ 305 w 311"/>
                <a:gd name="T9" fmla="*/ 13 h 13"/>
                <a:gd name="T10" fmla="*/ 311 w 311"/>
                <a:gd name="T11" fmla="*/ 7 h 13"/>
                <a:gd name="T12" fmla="*/ 305 w 3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11" h="13">
                  <a:moveTo>
                    <a:pt x="305" y="0"/>
                  </a:moveTo>
                  <a:cubicBezTo>
                    <a:pt x="6" y="0"/>
                    <a:pt x="6" y="0"/>
                    <a:pt x="6" y="0"/>
                  </a:cubicBezTo>
                  <a:cubicBezTo>
                    <a:pt x="3" y="0"/>
                    <a:pt x="0" y="3"/>
                    <a:pt x="0" y="7"/>
                  </a:cubicBezTo>
                  <a:cubicBezTo>
                    <a:pt x="0" y="10"/>
                    <a:pt x="3" y="13"/>
                    <a:pt x="6" y="13"/>
                  </a:cubicBezTo>
                  <a:cubicBezTo>
                    <a:pt x="305" y="13"/>
                    <a:pt x="305" y="13"/>
                    <a:pt x="305" y="13"/>
                  </a:cubicBezTo>
                  <a:cubicBezTo>
                    <a:pt x="308" y="13"/>
                    <a:pt x="311" y="10"/>
                    <a:pt x="311" y="7"/>
                  </a:cubicBezTo>
                  <a:cubicBezTo>
                    <a:pt x="311" y="3"/>
                    <a:pt x="308" y="0"/>
                    <a:pt x="3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45" name="Freeform 81"/>
            <p:cNvSpPr>
              <a:spLocks/>
            </p:cNvSpPr>
            <p:nvPr/>
          </p:nvSpPr>
          <p:spPr bwMode="auto">
            <a:xfrm>
              <a:off x="6034088" y="1525588"/>
              <a:ext cx="798513" cy="31750"/>
            </a:xfrm>
            <a:custGeom>
              <a:avLst/>
              <a:gdLst>
                <a:gd name="T0" fmla="*/ 305 w 311"/>
                <a:gd name="T1" fmla="*/ 0 h 12"/>
                <a:gd name="T2" fmla="*/ 6 w 311"/>
                <a:gd name="T3" fmla="*/ 0 h 12"/>
                <a:gd name="T4" fmla="*/ 0 w 311"/>
                <a:gd name="T5" fmla="*/ 6 h 12"/>
                <a:gd name="T6" fmla="*/ 6 w 311"/>
                <a:gd name="T7" fmla="*/ 12 h 12"/>
                <a:gd name="T8" fmla="*/ 305 w 311"/>
                <a:gd name="T9" fmla="*/ 12 h 12"/>
                <a:gd name="T10" fmla="*/ 311 w 311"/>
                <a:gd name="T11" fmla="*/ 6 h 12"/>
                <a:gd name="T12" fmla="*/ 305 w 3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11" h="12">
                  <a:moveTo>
                    <a:pt x="305" y="0"/>
                  </a:moveTo>
                  <a:cubicBezTo>
                    <a:pt x="6" y="0"/>
                    <a:pt x="6" y="0"/>
                    <a:pt x="6" y="0"/>
                  </a:cubicBezTo>
                  <a:cubicBezTo>
                    <a:pt x="3" y="0"/>
                    <a:pt x="0" y="2"/>
                    <a:pt x="0" y="6"/>
                  </a:cubicBezTo>
                  <a:cubicBezTo>
                    <a:pt x="0" y="9"/>
                    <a:pt x="3" y="12"/>
                    <a:pt x="6" y="12"/>
                  </a:cubicBezTo>
                  <a:cubicBezTo>
                    <a:pt x="305" y="12"/>
                    <a:pt x="305" y="12"/>
                    <a:pt x="305" y="12"/>
                  </a:cubicBezTo>
                  <a:cubicBezTo>
                    <a:pt x="308" y="12"/>
                    <a:pt x="311" y="9"/>
                    <a:pt x="311" y="6"/>
                  </a:cubicBezTo>
                  <a:cubicBezTo>
                    <a:pt x="311" y="2"/>
                    <a:pt x="308" y="0"/>
                    <a:pt x="3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46" name="Freeform 82"/>
            <p:cNvSpPr>
              <a:spLocks/>
            </p:cNvSpPr>
            <p:nvPr/>
          </p:nvSpPr>
          <p:spPr bwMode="auto">
            <a:xfrm>
              <a:off x="6034088" y="1590675"/>
              <a:ext cx="798513" cy="30163"/>
            </a:xfrm>
            <a:custGeom>
              <a:avLst/>
              <a:gdLst>
                <a:gd name="T0" fmla="*/ 305 w 311"/>
                <a:gd name="T1" fmla="*/ 0 h 12"/>
                <a:gd name="T2" fmla="*/ 6 w 311"/>
                <a:gd name="T3" fmla="*/ 0 h 12"/>
                <a:gd name="T4" fmla="*/ 0 w 311"/>
                <a:gd name="T5" fmla="*/ 6 h 12"/>
                <a:gd name="T6" fmla="*/ 6 w 311"/>
                <a:gd name="T7" fmla="*/ 12 h 12"/>
                <a:gd name="T8" fmla="*/ 305 w 311"/>
                <a:gd name="T9" fmla="*/ 12 h 12"/>
                <a:gd name="T10" fmla="*/ 311 w 311"/>
                <a:gd name="T11" fmla="*/ 6 h 12"/>
                <a:gd name="T12" fmla="*/ 305 w 3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11" h="12">
                  <a:moveTo>
                    <a:pt x="305" y="0"/>
                  </a:moveTo>
                  <a:cubicBezTo>
                    <a:pt x="6" y="0"/>
                    <a:pt x="6" y="0"/>
                    <a:pt x="6" y="0"/>
                  </a:cubicBezTo>
                  <a:cubicBezTo>
                    <a:pt x="3" y="0"/>
                    <a:pt x="0" y="3"/>
                    <a:pt x="0" y="6"/>
                  </a:cubicBezTo>
                  <a:cubicBezTo>
                    <a:pt x="0" y="10"/>
                    <a:pt x="3" y="12"/>
                    <a:pt x="6" y="12"/>
                  </a:cubicBezTo>
                  <a:cubicBezTo>
                    <a:pt x="305" y="12"/>
                    <a:pt x="305" y="12"/>
                    <a:pt x="305" y="12"/>
                  </a:cubicBezTo>
                  <a:cubicBezTo>
                    <a:pt x="308" y="12"/>
                    <a:pt x="311" y="10"/>
                    <a:pt x="311" y="6"/>
                  </a:cubicBezTo>
                  <a:cubicBezTo>
                    <a:pt x="311" y="3"/>
                    <a:pt x="308" y="0"/>
                    <a:pt x="3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47" name="Freeform 83"/>
            <p:cNvSpPr>
              <a:spLocks noEditPoints="1"/>
            </p:cNvSpPr>
            <p:nvPr/>
          </p:nvSpPr>
          <p:spPr bwMode="auto">
            <a:xfrm>
              <a:off x="6034088" y="1138238"/>
              <a:ext cx="798513" cy="293688"/>
            </a:xfrm>
            <a:custGeom>
              <a:avLst/>
              <a:gdLst>
                <a:gd name="T0" fmla="*/ 310 w 311"/>
                <a:gd name="T1" fmla="*/ 106 h 114"/>
                <a:gd name="T2" fmla="*/ 281 w 311"/>
                <a:gd name="T3" fmla="*/ 4 h 114"/>
                <a:gd name="T4" fmla="*/ 275 w 311"/>
                <a:gd name="T5" fmla="*/ 0 h 114"/>
                <a:gd name="T6" fmla="*/ 36 w 311"/>
                <a:gd name="T7" fmla="*/ 0 h 114"/>
                <a:gd name="T8" fmla="*/ 30 w 311"/>
                <a:gd name="T9" fmla="*/ 4 h 114"/>
                <a:gd name="T10" fmla="*/ 1 w 311"/>
                <a:gd name="T11" fmla="*/ 106 h 114"/>
                <a:gd name="T12" fmla="*/ 2 w 311"/>
                <a:gd name="T13" fmla="*/ 111 h 114"/>
                <a:gd name="T14" fmla="*/ 7 w 311"/>
                <a:gd name="T15" fmla="*/ 114 h 114"/>
                <a:gd name="T16" fmla="*/ 304 w 311"/>
                <a:gd name="T17" fmla="*/ 114 h 114"/>
                <a:gd name="T18" fmla="*/ 309 w 311"/>
                <a:gd name="T19" fmla="*/ 111 h 114"/>
                <a:gd name="T20" fmla="*/ 310 w 311"/>
                <a:gd name="T21" fmla="*/ 106 h 114"/>
                <a:gd name="T22" fmla="*/ 268 w 311"/>
                <a:gd name="T23" fmla="*/ 101 h 114"/>
                <a:gd name="T24" fmla="*/ 42 w 311"/>
                <a:gd name="T25" fmla="*/ 101 h 114"/>
                <a:gd name="T26" fmla="*/ 21 w 311"/>
                <a:gd name="T27" fmla="*/ 80 h 114"/>
                <a:gd name="T28" fmla="*/ 35 w 311"/>
                <a:gd name="T29" fmla="*/ 34 h 114"/>
                <a:gd name="T30" fmla="*/ 56 w 311"/>
                <a:gd name="T31" fmla="*/ 12 h 114"/>
                <a:gd name="T32" fmla="*/ 255 w 311"/>
                <a:gd name="T33" fmla="*/ 12 h 114"/>
                <a:gd name="T34" fmla="*/ 276 w 311"/>
                <a:gd name="T35" fmla="*/ 34 h 114"/>
                <a:gd name="T36" fmla="*/ 290 w 311"/>
                <a:gd name="T37" fmla="*/ 80 h 114"/>
                <a:gd name="T38" fmla="*/ 268 w 311"/>
                <a:gd name="T39"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1" h="114">
                  <a:moveTo>
                    <a:pt x="310" y="106"/>
                  </a:moveTo>
                  <a:cubicBezTo>
                    <a:pt x="281" y="4"/>
                    <a:pt x="281" y="4"/>
                    <a:pt x="281" y="4"/>
                  </a:cubicBezTo>
                  <a:cubicBezTo>
                    <a:pt x="280" y="2"/>
                    <a:pt x="278" y="0"/>
                    <a:pt x="275" y="0"/>
                  </a:cubicBezTo>
                  <a:cubicBezTo>
                    <a:pt x="36" y="0"/>
                    <a:pt x="36" y="0"/>
                    <a:pt x="36" y="0"/>
                  </a:cubicBezTo>
                  <a:cubicBezTo>
                    <a:pt x="33" y="0"/>
                    <a:pt x="31" y="2"/>
                    <a:pt x="30" y="4"/>
                  </a:cubicBezTo>
                  <a:cubicBezTo>
                    <a:pt x="1" y="106"/>
                    <a:pt x="1" y="106"/>
                    <a:pt x="1" y="106"/>
                  </a:cubicBezTo>
                  <a:cubicBezTo>
                    <a:pt x="0" y="108"/>
                    <a:pt x="0" y="110"/>
                    <a:pt x="2" y="111"/>
                  </a:cubicBezTo>
                  <a:cubicBezTo>
                    <a:pt x="3" y="113"/>
                    <a:pt x="5" y="114"/>
                    <a:pt x="7" y="114"/>
                  </a:cubicBezTo>
                  <a:cubicBezTo>
                    <a:pt x="304" y="114"/>
                    <a:pt x="304" y="114"/>
                    <a:pt x="304" y="114"/>
                  </a:cubicBezTo>
                  <a:cubicBezTo>
                    <a:pt x="306" y="114"/>
                    <a:pt x="308" y="113"/>
                    <a:pt x="309" y="111"/>
                  </a:cubicBezTo>
                  <a:cubicBezTo>
                    <a:pt x="310" y="110"/>
                    <a:pt x="311" y="108"/>
                    <a:pt x="310" y="106"/>
                  </a:cubicBezTo>
                  <a:close/>
                  <a:moveTo>
                    <a:pt x="268" y="101"/>
                  </a:moveTo>
                  <a:cubicBezTo>
                    <a:pt x="42" y="101"/>
                    <a:pt x="42" y="101"/>
                    <a:pt x="42" y="101"/>
                  </a:cubicBezTo>
                  <a:cubicBezTo>
                    <a:pt x="42" y="89"/>
                    <a:pt x="33" y="80"/>
                    <a:pt x="21" y="80"/>
                  </a:cubicBezTo>
                  <a:cubicBezTo>
                    <a:pt x="35" y="34"/>
                    <a:pt x="35" y="34"/>
                    <a:pt x="35" y="34"/>
                  </a:cubicBezTo>
                  <a:cubicBezTo>
                    <a:pt x="46" y="34"/>
                    <a:pt x="56" y="24"/>
                    <a:pt x="56" y="12"/>
                  </a:cubicBezTo>
                  <a:cubicBezTo>
                    <a:pt x="255" y="12"/>
                    <a:pt x="255" y="12"/>
                    <a:pt x="255" y="12"/>
                  </a:cubicBezTo>
                  <a:cubicBezTo>
                    <a:pt x="255" y="24"/>
                    <a:pt x="265" y="34"/>
                    <a:pt x="276" y="34"/>
                  </a:cubicBezTo>
                  <a:cubicBezTo>
                    <a:pt x="290" y="80"/>
                    <a:pt x="290" y="80"/>
                    <a:pt x="290" y="80"/>
                  </a:cubicBezTo>
                  <a:cubicBezTo>
                    <a:pt x="278" y="80"/>
                    <a:pt x="268" y="89"/>
                    <a:pt x="268"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48" name="Freeform 84"/>
            <p:cNvSpPr>
              <a:spLocks noEditPoints="1"/>
            </p:cNvSpPr>
            <p:nvPr/>
          </p:nvSpPr>
          <p:spPr bwMode="auto">
            <a:xfrm>
              <a:off x="6583363" y="1241425"/>
              <a:ext cx="95250" cy="87313"/>
            </a:xfrm>
            <a:custGeom>
              <a:avLst/>
              <a:gdLst>
                <a:gd name="T0" fmla="*/ 18 w 37"/>
                <a:gd name="T1" fmla="*/ 0 h 34"/>
                <a:gd name="T2" fmla="*/ 0 w 37"/>
                <a:gd name="T3" fmla="*/ 17 h 34"/>
                <a:gd name="T4" fmla="*/ 18 w 37"/>
                <a:gd name="T5" fmla="*/ 34 h 34"/>
                <a:gd name="T6" fmla="*/ 37 w 37"/>
                <a:gd name="T7" fmla="*/ 17 h 34"/>
                <a:gd name="T8" fmla="*/ 18 w 37"/>
                <a:gd name="T9" fmla="*/ 0 h 34"/>
                <a:gd name="T10" fmla="*/ 18 w 37"/>
                <a:gd name="T11" fmla="*/ 28 h 34"/>
                <a:gd name="T12" fmla="*/ 6 w 37"/>
                <a:gd name="T13" fmla="*/ 17 h 34"/>
                <a:gd name="T14" fmla="*/ 18 w 37"/>
                <a:gd name="T15" fmla="*/ 7 h 34"/>
                <a:gd name="T16" fmla="*/ 31 w 37"/>
                <a:gd name="T17" fmla="*/ 17 h 34"/>
                <a:gd name="T18" fmla="*/ 18 w 37"/>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4">
                  <a:moveTo>
                    <a:pt x="18" y="0"/>
                  </a:moveTo>
                  <a:cubicBezTo>
                    <a:pt x="8" y="0"/>
                    <a:pt x="0" y="8"/>
                    <a:pt x="0" y="17"/>
                  </a:cubicBezTo>
                  <a:cubicBezTo>
                    <a:pt x="0" y="26"/>
                    <a:pt x="8" y="34"/>
                    <a:pt x="18" y="34"/>
                  </a:cubicBezTo>
                  <a:cubicBezTo>
                    <a:pt x="29" y="34"/>
                    <a:pt x="37" y="26"/>
                    <a:pt x="37" y="17"/>
                  </a:cubicBezTo>
                  <a:cubicBezTo>
                    <a:pt x="37" y="8"/>
                    <a:pt x="29" y="0"/>
                    <a:pt x="18" y="0"/>
                  </a:cubicBezTo>
                  <a:close/>
                  <a:moveTo>
                    <a:pt x="18" y="28"/>
                  </a:moveTo>
                  <a:cubicBezTo>
                    <a:pt x="12" y="28"/>
                    <a:pt x="6" y="23"/>
                    <a:pt x="6" y="17"/>
                  </a:cubicBezTo>
                  <a:cubicBezTo>
                    <a:pt x="6" y="11"/>
                    <a:pt x="12" y="7"/>
                    <a:pt x="18" y="7"/>
                  </a:cubicBezTo>
                  <a:cubicBezTo>
                    <a:pt x="25" y="7"/>
                    <a:pt x="31" y="11"/>
                    <a:pt x="31" y="17"/>
                  </a:cubicBezTo>
                  <a:cubicBezTo>
                    <a:pt x="31" y="23"/>
                    <a:pt x="25" y="28"/>
                    <a:pt x="1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49" name="Oval 85"/>
            <p:cNvSpPr>
              <a:spLocks noChangeArrowheads="1"/>
            </p:cNvSpPr>
            <p:nvPr/>
          </p:nvSpPr>
          <p:spPr bwMode="auto">
            <a:xfrm>
              <a:off x="6188075" y="1241425"/>
              <a:ext cx="95250"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50" name="Freeform 86"/>
            <p:cNvSpPr>
              <a:spLocks/>
            </p:cNvSpPr>
            <p:nvPr/>
          </p:nvSpPr>
          <p:spPr bwMode="auto">
            <a:xfrm>
              <a:off x="6413500" y="1246188"/>
              <a:ext cx="11113" cy="20638"/>
            </a:xfrm>
            <a:custGeom>
              <a:avLst/>
              <a:gdLst>
                <a:gd name="T0" fmla="*/ 1 w 4"/>
                <a:gd name="T1" fmla="*/ 2 h 8"/>
                <a:gd name="T2" fmla="*/ 0 w 4"/>
                <a:gd name="T3" fmla="*/ 4 h 8"/>
                <a:gd name="T4" fmla="*/ 3 w 4"/>
                <a:gd name="T5" fmla="*/ 7 h 8"/>
                <a:gd name="T6" fmla="*/ 4 w 4"/>
                <a:gd name="T7" fmla="*/ 8 h 8"/>
                <a:gd name="T8" fmla="*/ 4 w 4"/>
                <a:gd name="T9" fmla="*/ 0 h 8"/>
                <a:gd name="T10" fmla="*/ 3 w 4"/>
                <a:gd name="T11" fmla="*/ 0 h 8"/>
                <a:gd name="T12" fmla="*/ 1 w 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2"/>
                  </a:moveTo>
                  <a:cubicBezTo>
                    <a:pt x="0" y="2"/>
                    <a:pt x="0" y="3"/>
                    <a:pt x="0" y="4"/>
                  </a:cubicBezTo>
                  <a:cubicBezTo>
                    <a:pt x="0" y="5"/>
                    <a:pt x="1" y="7"/>
                    <a:pt x="3" y="7"/>
                  </a:cubicBezTo>
                  <a:cubicBezTo>
                    <a:pt x="3" y="8"/>
                    <a:pt x="4" y="8"/>
                    <a:pt x="4" y="8"/>
                  </a:cubicBezTo>
                  <a:cubicBezTo>
                    <a:pt x="4" y="0"/>
                    <a:pt x="4" y="0"/>
                    <a:pt x="4" y="0"/>
                  </a:cubicBezTo>
                  <a:cubicBezTo>
                    <a:pt x="4" y="0"/>
                    <a:pt x="3" y="0"/>
                    <a:pt x="3" y="0"/>
                  </a:cubicBezTo>
                  <a:cubicBezTo>
                    <a:pt x="2" y="1"/>
                    <a:pt x="1"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51" name="Freeform 87"/>
            <p:cNvSpPr>
              <a:spLocks/>
            </p:cNvSpPr>
            <p:nvPr/>
          </p:nvSpPr>
          <p:spPr bwMode="auto">
            <a:xfrm>
              <a:off x="6446838" y="1300163"/>
              <a:ext cx="12700" cy="20638"/>
            </a:xfrm>
            <a:custGeom>
              <a:avLst/>
              <a:gdLst>
                <a:gd name="T0" fmla="*/ 2 w 5"/>
                <a:gd name="T1" fmla="*/ 0 h 8"/>
                <a:gd name="T2" fmla="*/ 0 w 5"/>
                <a:gd name="T3" fmla="*/ 0 h 8"/>
                <a:gd name="T4" fmla="*/ 0 w 5"/>
                <a:gd name="T5" fmla="*/ 8 h 8"/>
                <a:gd name="T6" fmla="*/ 2 w 5"/>
                <a:gd name="T7" fmla="*/ 8 h 8"/>
                <a:gd name="T8" fmla="*/ 4 w 5"/>
                <a:gd name="T9" fmla="*/ 6 h 8"/>
                <a:gd name="T10" fmla="*/ 5 w 5"/>
                <a:gd name="T11" fmla="*/ 4 h 8"/>
                <a:gd name="T12" fmla="*/ 2 w 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2" y="0"/>
                  </a:moveTo>
                  <a:cubicBezTo>
                    <a:pt x="1" y="0"/>
                    <a:pt x="1" y="0"/>
                    <a:pt x="0" y="0"/>
                  </a:cubicBezTo>
                  <a:cubicBezTo>
                    <a:pt x="0" y="8"/>
                    <a:pt x="0" y="8"/>
                    <a:pt x="0" y="8"/>
                  </a:cubicBezTo>
                  <a:cubicBezTo>
                    <a:pt x="1" y="8"/>
                    <a:pt x="1" y="8"/>
                    <a:pt x="2" y="8"/>
                  </a:cubicBezTo>
                  <a:cubicBezTo>
                    <a:pt x="3" y="8"/>
                    <a:pt x="3" y="7"/>
                    <a:pt x="4" y="6"/>
                  </a:cubicBezTo>
                  <a:cubicBezTo>
                    <a:pt x="4" y="6"/>
                    <a:pt x="5" y="5"/>
                    <a:pt x="5" y="4"/>
                  </a:cubicBezTo>
                  <a:cubicBezTo>
                    <a:pt x="5" y="3"/>
                    <a:pt x="4"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sp>
          <p:nvSpPr>
            <p:cNvPr id="152" name="Freeform 88"/>
            <p:cNvSpPr>
              <a:spLocks noEditPoints="1"/>
            </p:cNvSpPr>
            <p:nvPr/>
          </p:nvSpPr>
          <p:spPr bwMode="auto">
            <a:xfrm>
              <a:off x="6311900" y="1187450"/>
              <a:ext cx="242888" cy="195263"/>
            </a:xfrm>
            <a:custGeom>
              <a:avLst/>
              <a:gdLst>
                <a:gd name="T0" fmla="*/ 47 w 95"/>
                <a:gd name="T1" fmla="*/ 0 h 76"/>
                <a:gd name="T2" fmla="*/ 0 w 95"/>
                <a:gd name="T3" fmla="*/ 38 h 76"/>
                <a:gd name="T4" fmla="*/ 47 w 95"/>
                <a:gd name="T5" fmla="*/ 76 h 76"/>
                <a:gd name="T6" fmla="*/ 95 w 95"/>
                <a:gd name="T7" fmla="*/ 38 h 76"/>
                <a:gd name="T8" fmla="*/ 47 w 95"/>
                <a:gd name="T9" fmla="*/ 0 h 76"/>
                <a:gd name="T10" fmla="*/ 70 w 95"/>
                <a:gd name="T11" fmla="*/ 53 h 76"/>
                <a:gd name="T12" fmla="*/ 66 w 95"/>
                <a:gd name="T13" fmla="*/ 57 h 76"/>
                <a:gd name="T14" fmla="*/ 60 w 95"/>
                <a:gd name="T15" fmla="*/ 60 h 76"/>
                <a:gd name="T16" fmla="*/ 53 w 95"/>
                <a:gd name="T17" fmla="*/ 62 h 76"/>
                <a:gd name="T18" fmla="*/ 53 w 95"/>
                <a:gd name="T19" fmla="*/ 69 h 76"/>
                <a:gd name="T20" fmla="*/ 44 w 95"/>
                <a:gd name="T21" fmla="*/ 69 h 76"/>
                <a:gd name="T22" fmla="*/ 44 w 95"/>
                <a:gd name="T23" fmla="*/ 62 h 76"/>
                <a:gd name="T24" fmla="*/ 32 w 95"/>
                <a:gd name="T25" fmla="*/ 60 h 76"/>
                <a:gd name="T26" fmla="*/ 24 w 95"/>
                <a:gd name="T27" fmla="*/ 54 h 76"/>
                <a:gd name="T28" fmla="*/ 32 w 95"/>
                <a:gd name="T29" fmla="*/ 47 h 76"/>
                <a:gd name="T30" fmla="*/ 39 w 95"/>
                <a:gd name="T31" fmla="*/ 51 h 76"/>
                <a:gd name="T32" fmla="*/ 44 w 95"/>
                <a:gd name="T33" fmla="*/ 53 h 76"/>
                <a:gd name="T34" fmla="*/ 44 w 95"/>
                <a:gd name="T35" fmla="*/ 41 h 76"/>
                <a:gd name="T36" fmla="*/ 43 w 95"/>
                <a:gd name="T37" fmla="*/ 41 h 76"/>
                <a:gd name="T38" fmla="*/ 31 w 95"/>
                <a:gd name="T39" fmla="*/ 36 h 76"/>
                <a:gd name="T40" fmla="*/ 27 w 95"/>
                <a:gd name="T41" fmla="*/ 27 h 76"/>
                <a:gd name="T42" fmla="*/ 31 w 95"/>
                <a:gd name="T43" fmla="*/ 18 h 76"/>
                <a:gd name="T44" fmla="*/ 44 w 95"/>
                <a:gd name="T45" fmla="*/ 13 h 76"/>
                <a:gd name="T46" fmla="*/ 44 w 95"/>
                <a:gd name="T47" fmla="*/ 6 h 76"/>
                <a:gd name="T48" fmla="*/ 53 w 95"/>
                <a:gd name="T49" fmla="*/ 6 h 76"/>
                <a:gd name="T50" fmla="*/ 53 w 95"/>
                <a:gd name="T51" fmla="*/ 13 h 76"/>
                <a:gd name="T52" fmla="*/ 63 w 95"/>
                <a:gd name="T53" fmla="*/ 16 h 76"/>
                <a:gd name="T54" fmla="*/ 69 w 95"/>
                <a:gd name="T55" fmla="*/ 19 h 76"/>
                <a:gd name="T56" fmla="*/ 61 w 95"/>
                <a:gd name="T57" fmla="*/ 26 h 76"/>
                <a:gd name="T58" fmla="*/ 59 w 95"/>
                <a:gd name="T59" fmla="*/ 25 h 76"/>
                <a:gd name="T60" fmla="*/ 56 w 95"/>
                <a:gd name="T61" fmla="*/ 24 h 76"/>
                <a:gd name="T62" fmla="*/ 53 w 95"/>
                <a:gd name="T63" fmla="*/ 23 h 76"/>
                <a:gd name="T64" fmla="*/ 53 w 95"/>
                <a:gd name="T65" fmla="*/ 33 h 76"/>
                <a:gd name="T66" fmla="*/ 59 w 95"/>
                <a:gd name="T67" fmla="*/ 35 h 76"/>
                <a:gd name="T68" fmla="*/ 65 w 95"/>
                <a:gd name="T69" fmla="*/ 37 h 76"/>
                <a:gd name="T70" fmla="*/ 69 w 95"/>
                <a:gd name="T71" fmla="*/ 42 h 76"/>
                <a:gd name="T72" fmla="*/ 71 w 95"/>
                <a:gd name="T73" fmla="*/ 48 h 76"/>
                <a:gd name="T74" fmla="*/ 70 w 95"/>
                <a:gd name="T75" fmla="*/ 5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76">
                  <a:moveTo>
                    <a:pt x="47" y="0"/>
                  </a:moveTo>
                  <a:cubicBezTo>
                    <a:pt x="21" y="0"/>
                    <a:pt x="0" y="17"/>
                    <a:pt x="0" y="38"/>
                  </a:cubicBezTo>
                  <a:cubicBezTo>
                    <a:pt x="0" y="59"/>
                    <a:pt x="21" y="76"/>
                    <a:pt x="47" y="76"/>
                  </a:cubicBezTo>
                  <a:cubicBezTo>
                    <a:pt x="73" y="76"/>
                    <a:pt x="95" y="59"/>
                    <a:pt x="95" y="38"/>
                  </a:cubicBezTo>
                  <a:cubicBezTo>
                    <a:pt x="95" y="17"/>
                    <a:pt x="73" y="0"/>
                    <a:pt x="47" y="0"/>
                  </a:cubicBezTo>
                  <a:close/>
                  <a:moveTo>
                    <a:pt x="70" y="53"/>
                  </a:moveTo>
                  <a:cubicBezTo>
                    <a:pt x="69" y="55"/>
                    <a:pt x="68" y="56"/>
                    <a:pt x="66" y="57"/>
                  </a:cubicBezTo>
                  <a:cubicBezTo>
                    <a:pt x="64" y="59"/>
                    <a:pt x="63" y="60"/>
                    <a:pt x="60" y="60"/>
                  </a:cubicBezTo>
                  <a:cubicBezTo>
                    <a:pt x="58" y="61"/>
                    <a:pt x="56" y="62"/>
                    <a:pt x="53" y="62"/>
                  </a:cubicBezTo>
                  <a:cubicBezTo>
                    <a:pt x="53" y="69"/>
                    <a:pt x="53" y="69"/>
                    <a:pt x="53" y="69"/>
                  </a:cubicBezTo>
                  <a:cubicBezTo>
                    <a:pt x="44" y="69"/>
                    <a:pt x="44" y="69"/>
                    <a:pt x="44" y="69"/>
                  </a:cubicBezTo>
                  <a:cubicBezTo>
                    <a:pt x="44" y="62"/>
                    <a:pt x="44" y="62"/>
                    <a:pt x="44" y="62"/>
                  </a:cubicBezTo>
                  <a:cubicBezTo>
                    <a:pt x="40" y="62"/>
                    <a:pt x="36" y="61"/>
                    <a:pt x="32" y="60"/>
                  </a:cubicBezTo>
                  <a:cubicBezTo>
                    <a:pt x="29" y="58"/>
                    <a:pt x="26" y="56"/>
                    <a:pt x="24" y="54"/>
                  </a:cubicBezTo>
                  <a:cubicBezTo>
                    <a:pt x="32" y="47"/>
                    <a:pt x="32" y="47"/>
                    <a:pt x="32" y="47"/>
                  </a:cubicBezTo>
                  <a:cubicBezTo>
                    <a:pt x="34" y="49"/>
                    <a:pt x="36" y="50"/>
                    <a:pt x="39" y="51"/>
                  </a:cubicBezTo>
                  <a:cubicBezTo>
                    <a:pt x="41" y="52"/>
                    <a:pt x="43" y="52"/>
                    <a:pt x="44" y="53"/>
                  </a:cubicBezTo>
                  <a:cubicBezTo>
                    <a:pt x="44" y="41"/>
                    <a:pt x="44" y="41"/>
                    <a:pt x="44" y="41"/>
                  </a:cubicBezTo>
                  <a:cubicBezTo>
                    <a:pt x="43" y="41"/>
                    <a:pt x="43" y="41"/>
                    <a:pt x="43" y="41"/>
                  </a:cubicBezTo>
                  <a:cubicBezTo>
                    <a:pt x="38" y="40"/>
                    <a:pt x="34" y="38"/>
                    <a:pt x="31" y="36"/>
                  </a:cubicBezTo>
                  <a:cubicBezTo>
                    <a:pt x="28" y="34"/>
                    <a:pt x="27" y="31"/>
                    <a:pt x="27" y="27"/>
                  </a:cubicBezTo>
                  <a:cubicBezTo>
                    <a:pt x="27" y="23"/>
                    <a:pt x="28" y="20"/>
                    <a:pt x="31" y="18"/>
                  </a:cubicBezTo>
                  <a:cubicBezTo>
                    <a:pt x="34" y="15"/>
                    <a:pt x="39" y="14"/>
                    <a:pt x="44" y="13"/>
                  </a:cubicBezTo>
                  <a:cubicBezTo>
                    <a:pt x="44" y="6"/>
                    <a:pt x="44" y="6"/>
                    <a:pt x="44" y="6"/>
                  </a:cubicBezTo>
                  <a:cubicBezTo>
                    <a:pt x="53" y="6"/>
                    <a:pt x="53" y="6"/>
                    <a:pt x="53" y="6"/>
                  </a:cubicBezTo>
                  <a:cubicBezTo>
                    <a:pt x="53" y="13"/>
                    <a:pt x="53" y="13"/>
                    <a:pt x="53" y="13"/>
                  </a:cubicBezTo>
                  <a:cubicBezTo>
                    <a:pt x="58" y="14"/>
                    <a:pt x="61" y="14"/>
                    <a:pt x="63" y="16"/>
                  </a:cubicBezTo>
                  <a:cubicBezTo>
                    <a:pt x="66" y="17"/>
                    <a:pt x="68" y="18"/>
                    <a:pt x="69" y="19"/>
                  </a:cubicBezTo>
                  <a:cubicBezTo>
                    <a:pt x="61" y="26"/>
                    <a:pt x="61" y="26"/>
                    <a:pt x="61" y="26"/>
                  </a:cubicBezTo>
                  <a:cubicBezTo>
                    <a:pt x="61" y="26"/>
                    <a:pt x="60" y="26"/>
                    <a:pt x="59" y="25"/>
                  </a:cubicBezTo>
                  <a:cubicBezTo>
                    <a:pt x="58" y="25"/>
                    <a:pt x="57" y="24"/>
                    <a:pt x="56" y="24"/>
                  </a:cubicBezTo>
                  <a:cubicBezTo>
                    <a:pt x="55" y="23"/>
                    <a:pt x="55" y="23"/>
                    <a:pt x="53" y="23"/>
                  </a:cubicBezTo>
                  <a:cubicBezTo>
                    <a:pt x="53" y="33"/>
                    <a:pt x="53" y="33"/>
                    <a:pt x="53" y="33"/>
                  </a:cubicBezTo>
                  <a:cubicBezTo>
                    <a:pt x="55" y="34"/>
                    <a:pt x="57" y="34"/>
                    <a:pt x="59" y="35"/>
                  </a:cubicBezTo>
                  <a:cubicBezTo>
                    <a:pt x="61" y="35"/>
                    <a:pt x="63" y="36"/>
                    <a:pt x="65" y="37"/>
                  </a:cubicBezTo>
                  <a:cubicBezTo>
                    <a:pt x="67" y="39"/>
                    <a:pt x="68" y="40"/>
                    <a:pt x="69" y="42"/>
                  </a:cubicBezTo>
                  <a:cubicBezTo>
                    <a:pt x="71" y="43"/>
                    <a:pt x="71" y="46"/>
                    <a:pt x="71" y="48"/>
                  </a:cubicBezTo>
                  <a:cubicBezTo>
                    <a:pt x="71" y="50"/>
                    <a:pt x="71" y="52"/>
                    <a:pt x="7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932597" fontAlgn="base">
                <a:spcBef>
                  <a:spcPct val="0"/>
                </a:spcBef>
                <a:spcAft>
                  <a:spcPct val="0"/>
                </a:spcAft>
                <a:defRPr/>
              </a:pPr>
              <a:endParaRPr lang="en-US" sz="3264" kern="0" dirty="0">
                <a:solidFill>
                  <a:srgbClr val="FFFFFF"/>
                </a:solidFill>
              </a:endParaRPr>
            </a:p>
          </p:txBody>
        </p:sp>
      </p:grpSp>
      <p:sp>
        <p:nvSpPr>
          <p:cNvPr id="4" name="TextBox 3"/>
          <p:cNvSpPr txBox="1"/>
          <p:nvPr/>
        </p:nvSpPr>
        <p:spPr>
          <a:xfrm>
            <a:off x="10266407" y="2104614"/>
            <a:ext cx="2007122" cy="478376"/>
          </a:xfrm>
          <a:prstGeom prst="rect">
            <a:avLst/>
          </a:prstGeom>
          <a:noFill/>
        </p:spPr>
        <p:txBody>
          <a:bodyPr wrap="square" rtlCol="0">
            <a:spAutoFit/>
          </a:bodyPr>
          <a:lstStyle/>
          <a:p>
            <a:pPr defTabSz="932597" fontAlgn="base">
              <a:lnSpc>
                <a:spcPct val="90000"/>
              </a:lnSpc>
              <a:spcBef>
                <a:spcPts val="816"/>
              </a:spcBef>
              <a:buClr>
                <a:srgbClr val="0085C3"/>
              </a:buClr>
              <a:defRPr/>
            </a:pPr>
            <a:r>
              <a:rPr lang="en-US" sz="2720" b="1" kern="0" dirty="0">
                <a:solidFill>
                  <a:srgbClr val="FFFFFF"/>
                </a:solidFill>
              </a:rPr>
              <a:t>$50 BN</a:t>
            </a:r>
          </a:p>
        </p:txBody>
      </p:sp>
      <p:sp>
        <p:nvSpPr>
          <p:cNvPr id="153" name="TextBox 152"/>
          <p:cNvSpPr txBox="1"/>
          <p:nvPr/>
        </p:nvSpPr>
        <p:spPr>
          <a:xfrm>
            <a:off x="8981149" y="3371050"/>
            <a:ext cx="1840717" cy="1351421"/>
          </a:xfrm>
          <a:prstGeom prst="rect">
            <a:avLst/>
          </a:prstGeom>
          <a:noFill/>
        </p:spPr>
        <p:txBody>
          <a:bodyPr wrap="square" rtlCol="0">
            <a:spAutoFit/>
          </a:bodyPr>
          <a:lstStyle/>
          <a:p>
            <a:pPr defTabSz="932597" fontAlgn="base">
              <a:lnSpc>
                <a:spcPct val="90000"/>
              </a:lnSpc>
              <a:spcBef>
                <a:spcPts val="816"/>
              </a:spcBef>
              <a:buClr>
                <a:srgbClr val="0085C3"/>
              </a:buClr>
              <a:defRPr/>
            </a:pPr>
            <a:r>
              <a:rPr lang="en-US" sz="2720" b="1" kern="0" dirty="0">
                <a:solidFill>
                  <a:srgbClr val="FFFFFF"/>
                </a:solidFill>
              </a:rPr>
              <a:t>23 % </a:t>
            </a:r>
          </a:p>
          <a:p>
            <a:pPr defTabSz="932597" fontAlgn="base">
              <a:lnSpc>
                <a:spcPct val="90000"/>
              </a:lnSpc>
              <a:spcBef>
                <a:spcPts val="816"/>
              </a:spcBef>
              <a:buClr>
                <a:srgbClr val="0085C3"/>
              </a:buClr>
              <a:defRPr/>
            </a:pPr>
            <a:r>
              <a:rPr lang="en-US" sz="2720" b="1" kern="0" dirty="0">
                <a:solidFill>
                  <a:srgbClr val="FFFFFF"/>
                </a:solidFill>
              </a:rPr>
              <a:t>ANNUAL GROWTH</a:t>
            </a:r>
          </a:p>
        </p:txBody>
      </p:sp>
      <p:sp>
        <p:nvSpPr>
          <p:cNvPr id="6" name="Left Arrow 5"/>
          <p:cNvSpPr/>
          <p:nvPr/>
        </p:nvSpPr>
        <p:spPr>
          <a:xfrm>
            <a:off x="10736988" y="3927146"/>
            <a:ext cx="1195777" cy="595286"/>
          </a:xfrm>
          <a:prstGeom prst="leftArrow">
            <a:avLst/>
          </a:prstGeom>
          <a:solidFill>
            <a:schemeClr val="accent3"/>
          </a:solidFill>
          <a:effectLst/>
        </p:spPr>
        <p:txBody>
          <a:bodyPr wrap="square" lIns="248694" tIns="186521" rIns="186521" bIns="186521" rtlCol="0" anchor="ctr">
            <a:noAutofit/>
          </a:bodyPr>
          <a:lstStyle/>
          <a:p>
            <a:pPr algn="ctr" defTabSz="932597" fontAlgn="base">
              <a:lnSpc>
                <a:spcPct val="90000"/>
              </a:lnSpc>
              <a:spcBef>
                <a:spcPts val="816"/>
              </a:spcBef>
              <a:defRPr/>
            </a:pPr>
            <a:endParaRPr lang="en-US" sz="2720" kern="0" dirty="0" err="1">
              <a:solidFill>
                <a:srgbClr val="FFFFFF"/>
              </a:solidFill>
            </a:endParaRPr>
          </a:p>
        </p:txBody>
      </p:sp>
      <p:sp>
        <p:nvSpPr>
          <p:cNvPr id="154" name="Left Arrow 153"/>
          <p:cNvSpPr/>
          <p:nvPr/>
        </p:nvSpPr>
        <p:spPr>
          <a:xfrm rot="5400000">
            <a:off x="8996828" y="2214345"/>
            <a:ext cx="1031515" cy="1242091"/>
          </a:xfrm>
          <a:prstGeom prst="leftArrow">
            <a:avLst/>
          </a:prstGeom>
          <a:solidFill>
            <a:schemeClr val="accent3"/>
          </a:solidFill>
          <a:effectLst/>
        </p:spPr>
        <p:txBody>
          <a:bodyPr wrap="square" lIns="248694" tIns="186521" rIns="186521" bIns="186521" rtlCol="0" anchor="ctr">
            <a:noAutofit/>
          </a:bodyPr>
          <a:lstStyle/>
          <a:p>
            <a:pPr algn="ctr" defTabSz="932597" fontAlgn="base">
              <a:lnSpc>
                <a:spcPct val="90000"/>
              </a:lnSpc>
              <a:spcBef>
                <a:spcPts val="816"/>
              </a:spcBef>
              <a:defRPr/>
            </a:pPr>
            <a:endParaRPr lang="en-US" sz="2720" kern="0" dirty="0" err="1">
              <a:solidFill>
                <a:srgbClr val="FFFFFF"/>
              </a:solidFill>
            </a:endParaRPr>
          </a:p>
        </p:txBody>
      </p:sp>
      <p:graphicFrame>
        <p:nvGraphicFramePr>
          <p:cNvPr id="19" name="Chart 18"/>
          <p:cNvGraphicFramePr/>
          <p:nvPr>
            <p:extLst>
              <p:ext uri="{D42A27DB-BD31-4B8C-83A1-F6EECF244321}">
                <p14:modId xmlns:p14="http://schemas.microsoft.com/office/powerpoint/2010/main" val="2770476743"/>
              </p:ext>
            </p:extLst>
          </p:nvPr>
        </p:nvGraphicFramePr>
        <p:xfrm>
          <a:off x="251308" y="1417739"/>
          <a:ext cx="5481779" cy="5419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5638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4037" y="2582862"/>
            <a:ext cx="6248400" cy="1828800"/>
          </a:xfrm>
          <a:prstGeom prst="rect">
            <a:avLst/>
          </a:prstGeom>
        </p:spPr>
      </p:pic>
    </p:spTree>
    <p:extLst>
      <p:ext uri="{BB962C8B-B14F-4D97-AF65-F5344CB8AC3E}">
        <p14:creationId xmlns:p14="http://schemas.microsoft.com/office/powerpoint/2010/main" val="418139084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
            <a:ext cx="4925696" cy="6995160"/>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017" name="Group 81"/>
          <p:cNvGraphicFramePr>
            <a:graphicFrameLocks noGrp="1"/>
          </p:cNvGraphicFramePr>
          <p:nvPr>
            <p:extLst/>
          </p:nvPr>
        </p:nvGraphicFramePr>
        <p:xfrm>
          <a:off x="503237" y="1973262"/>
          <a:ext cx="11535267" cy="4656827"/>
        </p:xfrm>
        <a:graphic>
          <a:graphicData uri="http://schemas.openxmlformats.org/drawingml/2006/table">
            <a:tbl>
              <a:tblPr/>
              <a:tblGrid>
                <a:gridCol w="3718043">
                  <a:extLst>
                    <a:ext uri="{9D8B030D-6E8A-4147-A177-3AD203B41FA5}">
                      <a16:colId xmlns:a16="http://schemas.microsoft.com/office/drawing/2014/main" val="20000"/>
                    </a:ext>
                  </a:extLst>
                </a:gridCol>
                <a:gridCol w="4003913">
                  <a:extLst>
                    <a:ext uri="{9D8B030D-6E8A-4147-A177-3AD203B41FA5}">
                      <a16:colId xmlns:a16="http://schemas.microsoft.com/office/drawing/2014/main" val="20001"/>
                    </a:ext>
                  </a:extLst>
                </a:gridCol>
                <a:gridCol w="3813311">
                  <a:extLst>
                    <a:ext uri="{9D8B030D-6E8A-4147-A177-3AD203B41FA5}">
                      <a16:colId xmlns:a16="http://schemas.microsoft.com/office/drawing/2014/main" val="20002"/>
                    </a:ext>
                  </a:extLst>
                </a:gridCol>
              </a:tblGrid>
              <a:tr h="946814">
                <a:tc>
                  <a:txBody>
                    <a:bodyPr/>
                    <a:lstStyle/>
                    <a:p>
                      <a:pPr marL="0" marR="0" lvl="0" indent="0" algn="ctr" defTabSz="914400" rtl="0" eaLnBrk="1" fontAlgn="base" latinLnBrk="0" hangingPunct="1">
                        <a:lnSpc>
                          <a:spcPct val="90000"/>
                        </a:lnSpc>
                        <a:spcBef>
                          <a:spcPts val="600"/>
                        </a:spcBef>
                        <a:spcAft>
                          <a:spcPct val="0"/>
                        </a:spcAft>
                        <a:buClr>
                          <a:schemeClr val="bg1"/>
                        </a:buClr>
                        <a:buSzTx/>
                        <a:buFont typeface="Arial" charset="0"/>
                        <a:buNone/>
                        <a:tabLst/>
                      </a:pPr>
                      <a:r>
                        <a:rPr kumimoji="0" lang="en-US" sz="2400" b="0" i="0" u="none" strike="noStrike" cap="none" normalizeH="0" baseline="0" dirty="0">
                          <a:ln>
                            <a:noFill/>
                          </a:ln>
                          <a:solidFill>
                            <a:schemeClr val="bg1"/>
                          </a:solidFill>
                          <a:effectLst/>
                          <a:latin typeface="+mn-lt"/>
                        </a:rPr>
                        <a:t>Reduce complexity                       and save time</a:t>
                      </a:r>
                    </a:p>
                  </a:txBody>
                  <a:tcPr marL="124347" marR="124347" marT="46630" marB="466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ts val="600"/>
                        </a:spcBef>
                        <a:spcAft>
                          <a:spcPct val="0"/>
                        </a:spcAft>
                        <a:buClr>
                          <a:schemeClr val="bg1"/>
                        </a:buClr>
                        <a:buSzTx/>
                        <a:buFont typeface="Arial" charset="0"/>
                        <a:buNone/>
                        <a:tabLst/>
                      </a:pPr>
                      <a:r>
                        <a:rPr kumimoji="0" lang="en-US" sz="2400" b="0" i="0" u="none" strike="noStrike" cap="none" normalizeH="0" baseline="0" dirty="0">
                          <a:ln>
                            <a:noFill/>
                          </a:ln>
                          <a:solidFill>
                            <a:schemeClr val="bg1"/>
                          </a:solidFill>
                          <a:effectLst/>
                          <a:latin typeface="+mn-lt"/>
                        </a:rPr>
                        <a:t>Achieve efficiency                            and control costs</a:t>
                      </a:r>
                    </a:p>
                  </a:txBody>
                  <a:tcPr marL="124347" marR="124347" marT="46630" marB="466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0000"/>
                        </a:lnSpc>
                        <a:spcBef>
                          <a:spcPts val="600"/>
                        </a:spcBef>
                        <a:spcAft>
                          <a:spcPct val="0"/>
                        </a:spcAft>
                        <a:buClr>
                          <a:schemeClr val="bg1"/>
                        </a:buClr>
                        <a:buSzTx/>
                        <a:buFont typeface="Arial" charset="0"/>
                        <a:buNone/>
                        <a:tabLst/>
                      </a:pPr>
                      <a:r>
                        <a:rPr kumimoji="0" lang="en-US" sz="2400" b="0" i="0" u="none" strike="noStrike" cap="none" normalizeH="0" baseline="0" dirty="0">
                          <a:ln>
                            <a:noFill/>
                          </a:ln>
                          <a:solidFill>
                            <a:schemeClr val="bg1"/>
                          </a:solidFill>
                          <a:effectLst/>
                          <a:latin typeface="+mn-lt"/>
                        </a:rPr>
                        <a:t>Empower productivity</a:t>
                      </a:r>
                    </a:p>
                  </a:txBody>
                  <a:tcPr marL="124347" marR="124347" marT="46630" marB="466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ABC32"/>
                    </a:solidFill>
                  </a:tcPr>
                </a:tc>
                <a:extLst>
                  <a:ext uri="{0D108BD9-81ED-4DB2-BD59-A6C34878D82A}">
                    <a16:rowId xmlns:a16="http://schemas.microsoft.com/office/drawing/2014/main" val="10000"/>
                  </a:ext>
                </a:extLst>
              </a:tr>
              <a:tr h="3710013">
                <a:tc>
                  <a:txBody>
                    <a:bodyPr/>
                    <a:lstStyle/>
                    <a:p>
                      <a:pPr marL="182880" marR="0" lvl="0" indent="-182880" algn="l" defTabSz="914400" rtl="0" eaLnBrk="1" fontAlgn="base" latinLnBrk="0" hangingPunct="1">
                        <a:lnSpc>
                          <a:spcPct val="90000"/>
                        </a:lnSpc>
                        <a:spcBef>
                          <a:spcPts val="600"/>
                        </a:spcBef>
                        <a:spcAft>
                          <a:spcPct val="0"/>
                        </a:spcAft>
                        <a:buClr>
                          <a:schemeClr val="tx1"/>
                        </a:buClr>
                        <a:buSzTx/>
                        <a:buFont typeface="Arial" charset="0"/>
                        <a:buChar char="•"/>
                        <a:tabLst/>
                      </a:pPr>
                      <a:endParaRPr kumimoji="0" lang="en-US" sz="1900" b="0" i="0" u="none" strike="noStrike" kern="1200" cap="none" normalizeH="0" baseline="0" dirty="0">
                        <a:ln>
                          <a:noFill/>
                        </a:ln>
                        <a:solidFill>
                          <a:srgbClr val="000000"/>
                        </a:solidFill>
                        <a:effectLst/>
                        <a:latin typeface="Museo Sans For Dell" panose="02000000000000000000" pitchFamily="2" charset="0"/>
                        <a:ea typeface="+mn-ea"/>
                        <a:cs typeface="+mn-cs"/>
                      </a:endParaRP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kern="1200" cap="none" normalizeH="0" baseline="0" dirty="0">
                          <a:ln>
                            <a:noFill/>
                          </a:ln>
                          <a:solidFill>
                            <a:srgbClr val="000000"/>
                          </a:solidFill>
                          <a:effectLst/>
                          <a:latin typeface="+mn-lt"/>
                          <a:ea typeface="+mn-ea"/>
                          <a:cs typeface="+mn-cs"/>
                        </a:rPr>
                        <a:t>Use fewer tools to manage your infrastructure  </a:t>
                      </a: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kern="1200" cap="none" normalizeH="0" baseline="0" dirty="0">
                          <a:ln>
                            <a:noFill/>
                          </a:ln>
                          <a:solidFill>
                            <a:srgbClr val="000000"/>
                          </a:solidFill>
                          <a:effectLst/>
                          <a:latin typeface="+mn-lt"/>
                          <a:ea typeface="+mn-ea"/>
                          <a:cs typeface="+mn-cs"/>
                        </a:rPr>
                        <a:t>Streamline operations with low-touch processes </a:t>
                      </a:r>
                    </a:p>
                  </a:txBody>
                  <a:tcPr marL="124347" marR="124347" marT="46630" marB="466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2880" marR="0" lvl="0" indent="-182880" algn="l" defTabSz="914400" rtl="0" eaLnBrk="1" fontAlgn="base" latinLnBrk="0" hangingPunct="1">
                        <a:lnSpc>
                          <a:spcPct val="90000"/>
                        </a:lnSpc>
                        <a:spcBef>
                          <a:spcPts val="600"/>
                        </a:spcBef>
                        <a:spcAft>
                          <a:spcPct val="0"/>
                        </a:spcAft>
                        <a:buClr>
                          <a:schemeClr val="tx1"/>
                        </a:buClr>
                        <a:buSzTx/>
                        <a:buFont typeface="Arial" charset="0"/>
                        <a:buChar char="•"/>
                        <a:tabLst/>
                      </a:pPr>
                      <a:endParaRPr kumimoji="0" lang="en-US" sz="1900" b="0" i="0" u="none" strike="noStrike" kern="1200" cap="none" normalizeH="0" baseline="0" dirty="0">
                        <a:ln>
                          <a:noFill/>
                        </a:ln>
                        <a:solidFill>
                          <a:srgbClr val="000000"/>
                        </a:solidFill>
                        <a:effectLst/>
                        <a:latin typeface="Museo Sans For Dell" panose="02000000000000000000" pitchFamily="2" charset="0"/>
                        <a:ea typeface="+mn-ea"/>
                        <a:cs typeface="+mn-cs"/>
                      </a:endParaRP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kern="1200" cap="none" normalizeH="0" baseline="0" dirty="0">
                          <a:ln>
                            <a:noFill/>
                          </a:ln>
                          <a:solidFill>
                            <a:srgbClr val="000000"/>
                          </a:solidFill>
                          <a:effectLst/>
                          <a:latin typeface="+mn-lt"/>
                          <a:ea typeface="+mn-ea"/>
                          <a:cs typeface="+mn-cs"/>
                        </a:rPr>
                        <a:t>Improve asset manageability</a:t>
                      </a: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kern="1200" cap="none" normalizeH="0" baseline="0" dirty="0">
                          <a:ln>
                            <a:noFill/>
                          </a:ln>
                          <a:solidFill>
                            <a:srgbClr val="000000"/>
                          </a:solidFill>
                          <a:effectLst/>
                          <a:latin typeface="+mn-lt"/>
                          <a:ea typeface="+mn-ea"/>
                          <a:cs typeface="+mn-cs"/>
                        </a:rPr>
                        <a:t>Optimize utilization of IT resources </a:t>
                      </a: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kern="1200" cap="none" normalizeH="0" baseline="0" dirty="0">
                          <a:ln>
                            <a:noFill/>
                          </a:ln>
                          <a:solidFill>
                            <a:srgbClr val="000000"/>
                          </a:solidFill>
                          <a:effectLst/>
                          <a:latin typeface="+mn-lt"/>
                          <a:ea typeface="+mn-ea"/>
                          <a:cs typeface="+mn-cs"/>
                        </a:rPr>
                        <a:t>Protect investments in existing systems management solutions</a:t>
                      </a:r>
                    </a:p>
                    <a:p>
                      <a:pPr marL="0" marR="0" lvl="0" indent="0" algn="l" defTabSz="914400" rtl="0" eaLnBrk="1" fontAlgn="base" latinLnBrk="0" hangingPunct="1">
                        <a:lnSpc>
                          <a:spcPct val="90000"/>
                        </a:lnSpc>
                        <a:spcBef>
                          <a:spcPts val="600"/>
                        </a:spcBef>
                        <a:spcAft>
                          <a:spcPct val="0"/>
                        </a:spcAft>
                        <a:buClr>
                          <a:schemeClr val="tx1"/>
                        </a:buClr>
                        <a:buSzTx/>
                        <a:buFont typeface="Arial" charset="0"/>
                        <a:buNone/>
                        <a:tabLst/>
                      </a:pPr>
                      <a:endParaRPr kumimoji="0" lang="en-US" sz="1900" b="0" i="0" u="none" strike="noStrike" cap="none" normalizeH="0" baseline="0" dirty="0">
                        <a:ln>
                          <a:noFill/>
                        </a:ln>
                        <a:solidFill>
                          <a:schemeClr val="tx1"/>
                        </a:solidFill>
                        <a:effectLst/>
                        <a:latin typeface="Museo Sans For Dell" panose="02000000000000000000" pitchFamily="2" charset="0"/>
                      </a:endParaRPr>
                    </a:p>
                    <a:p>
                      <a:pPr marL="0" marR="0" lvl="0" indent="0" algn="l" defTabSz="914400" rtl="0" eaLnBrk="1" fontAlgn="base" latinLnBrk="0" hangingPunct="1">
                        <a:lnSpc>
                          <a:spcPct val="90000"/>
                        </a:lnSpc>
                        <a:spcBef>
                          <a:spcPts val="600"/>
                        </a:spcBef>
                        <a:spcAft>
                          <a:spcPct val="0"/>
                        </a:spcAft>
                        <a:buClr>
                          <a:schemeClr val="tx1"/>
                        </a:buClr>
                        <a:buSzTx/>
                        <a:buFont typeface="Arial" charset="0"/>
                        <a:buNone/>
                        <a:tabLst/>
                      </a:pPr>
                      <a:endParaRPr kumimoji="0" lang="en-US" sz="1900" b="0" i="0" u="none" strike="noStrike" cap="none" normalizeH="0" baseline="0" dirty="0">
                        <a:ln>
                          <a:noFill/>
                        </a:ln>
                        <a:solidFill>
                          <a:schemeClr val="bg2"/>
                        </a:solidFill>
                        <a:effectLst/>
                        <a:latin typeface="Museo Sans For Dell" panose="02000000000000000000" pitchFamily="2" charset="0"/>
                      </a:endParaRPr>
                    </a:p>
                    <a:p>
                      <a:pPr marL="0" marR="0" lvl="0" indent="0" algn="l" defTabSz="914400" rtl="0" eaLnBrk="1" fontAlgn="base" latinLnBrk="0" hangingPunct="1">
                        <a:lnSpc>
                          <a:spcPct val="90000"/>
                        </a:lnSpc>
                        <a:spcBef>
                          <a:spcPts val="600"/>
                        </a:spcBef>
                        <a:spcAft>
                          <a:spcPct val="0"/>
                        </a:spcAft>
                        <a:buClr>
                          <a:schemeClr val="tx1"/>
                        </a:buClr>
                        <a:buSzTx/>
                        <a:buFont typeface="Arial" charset="0"/>
                        <a:buNone/>
                        <a:tabLst/>
                      </a:pPr>
                      <a:endParaRPr kumimoji="0" lang="en-US" sz="1900" b="0" i="0" u="none" strike="noStrike" cap="none" normalizeH="0" baseline="0" dirty="0">
                        <a:ln>
                          <a:noFill/>
                        </a:ln>
                        <a:solidFill>
                          <a:schemeClr val="bg2"/>
                        </a:solidFill>
                        <a:effectLst/>
                        <a:latin typeface="Museo Sans For Dell" panose="02000000000000000000" pitchFamily="2" charset="0"/>
                      </a:endParaRPr>
                    </a:p>
                  </a:txBody>
                  <a:tcPr marL="124347" marR="124347" marT="46630" marB="466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82880" marR="0" lvl="0" indent="-182880" algn="l" defTabSz="914400" rtl="0" eaLnBrk="1" fontAlgn="base" latinLnBrk="0" hangingPunct="1">
                        <a:lnSpc>
                          <a:spcPct val="90000"/>
                        </a:lnSpc>
                        <a:spcBef>
                          <a:spcPts val="600"/>
                        </a:spcBef>
                        <a:spcAft>
                          <a:spcPct val="0"/>
                        </a:spcAft>
                        <a:buClr>
                          <a:schemeClr val="tx1"/>
                        </a:buClr>
                        <a:buSzTx/>
                        <a:buFont typeface="Arial" charset="0"/>
                        <a:buChar char="•"/>
                        <a:tabLst/>
                      </a:pPr>
                      <a:endParaRPr kumimoji="0" lang="en-US" sz="1900" b="0" i="0" u="none" strike="noStrike" cap="none" normalizeH="0" baseline="0" dirty="0">
                        <a:ln>
                          <a:noFill/>
                        </a:ln>
                        <a:solidFill>
                          <a:srgbClr val="000000"/>
                        </a:solidFill>
                        <a:effectLst/>
                        <a:latin typeface="Museo Sans For Dell" panose="02000000000000000000" pitchFamily="2" charset="0"/>
                      </a:endParaRP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cap="none" normalizeH="0" baseline="0" dirty="0">
                          <a:ln>
                            <a:noFill/>
                          </a:ln>
                          <a:solidFill>
                            <a:srgbClr val="000000"/>
                          </a:solidFill>
                          <a:effectLst/>
                          <a:latin typeface="+mn-lt"/>
                        </a:rPr>
                        <a:t>Eliminate time-consuming tasks   </a:t>
                      </a:r>
                    </a:p>
                    <a:p>
                      <a:pPr marL="182880" marR="0" lvl="0" indent="-182880" algn="l" defTabSz="914400" rtl="0" eaLnBrk="1" fontAlgn="base" latinLnBrk="0" hangingPunct="1">
                        <a:lnSpc>
                          <a:spcPct val="90000"/>
                        </a:lnSpc>
                        <a:spcBef>
                          <a:spcPts val="600"/>
                        </a:spcBef>
                        <a:spcAft>
                          <a:spcPct val="0"/>
                        </a:spcAft>
                        <a:buClr>
                          <a:schemeClr val="bg1">
                            <a:lumMod val="50000"/>
                          </a:schemeClr>
                        </a:buClr>
                        <a:buSzTx/>
                        <a:buFont typeface="Arial" charset="0"/>
                        <a:buChar char="•"/>
                        <a:tabLst/>
                      </a:pPr>
                      <a:r>
                        <a:rPr kumimoji="0" lang="en-US" sz="2000" b="0" i="0" u="none" strike="noStrike" cap="none" normalizeH="0" baseline="0" dirty="0">
                          <a:ln>
                            <a:noFill/>
                          </a:ln>
                          <a:solidFill>
                            <a:srgbClr val="000000"/>
                          </a:solidFill>
                          <a:effectLst/>
                          <a:latin typeface="+mn-lt"/>
                        </a:rPr>
                        <a:t>Automate to increase availability and reduce human error</a:t>
                      </a:r>
                      <a:r>
                        <a:rPr kumimoji="0" lang="en-US" sz="2000" b="0"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90000"/>
                        </a:lnSpc>
                        <a:spcBef>
                          <a:spcPts val="600"/>
                        </a:spcBef>
                        <a:spcAft>
                          <a:spcPct val="0"/>
                        </a:spcAft>
                        <a:buClr>
                          <a:schemeClr val="tx1"/>
                        </a:buClr>
                        <a:buSzTx/>
                        <a:buFont typeface="Arial" charset="0"/>
                        <a:buNone/>
                        <a:tabLst/>
                      </a:pPr>
                      <a:endParaRPr kumimoji="0" lang="en-US" sz="1900" b="0" i="0" u="none" strike="noStrike" cap="none" normalizeH="0" baseline="0" dirty="0">
                        <a:ln>
                          <a:noFill/>
                        </a:ln>
                        <a:solidFill>
                          <a:schemeClr val="tx1"/>
                        </a:solidFill>
                        <a:effectLst/>
                        <a:latin typeface="Museo Sans For Dell" panose="02000000000000000000" pitchFamily="2" charset="0"/>
                      </a:endParaRPr>
                    </a:p>
                    <a:p>
                      <a:pPr marL="0" marR="0" lvl="0" indent="0" algn="l" defTabSz="914400" rtl="0" eaLnBrk="1" fontAlgn="base" latinLnBrk="0" hangingPunct="1">
                        <a:lnSpc>
                          <a:spcPct val="90000"/>
                        </a:lnSpc>
                        <a:spcBef>
                          <a:spcPts val="600"/>
                        </a:spcBef>
                        <a:spcAft>
                          <a:spcPct val="0"/>
                        </a:spcAft>
                        <a:buClr>
                          <a:schemeClr val="tx1"/>
                        </a:buClr>
                        <a:buSzTx/>
                        <a:buFont typeface="Arial" charset="0"/>
                        <a:buChar char="•"/>
                        <a:tabLst/>
                      </a:pPr>
                      <a:endParaRPr kumimoji="0" lang="en-US" sz="1900" b="0" i="0" u="none" strike="noStrike" cap="none" normalizeH="0" baseline="0" dirty="0">
                        <a:ln>
                          <a:noFill/>
                        </a:ln>
                        <a:solidFill>
                          <a:schemeClr val="tx1"/>
                        </a:solidFill>
                        <a:effectLst/>
                        <a:latin typeface="Museo Sans For Dell" panose="02000000000000000000" pitchFamily="2" charset="0"/>
                      </a:endParaRPr>
                    </a:p>
                  </a:txBody>
                  <a:tcPr marL="124347" marR="124347" marT="46630" marB="466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 name="Title 2"/>
          <p:cNvSpPr>
            <a:spLocks noGrp="1"/>
          </p:cNvSpPr>
          <p:nvPr>
            <p:ph type="title"/>
          </p:nvPr>
        </p:nvSpPr>
        <p:spPr/>
        <p:txBody>
          <a:bodyPr>
            <a:noAutofit/>
          </a:bodyPr>
          <a:lstStyle/>
          <a:p>
            <a:r>
              <a:rPr lang="en-US" sz="4800" dirty="0">
                <a:solidFill>
                  <a:schemeClr val="tx1"/>
                </a:solidFill>
              </a:rPr>
              <a:t>Benefits of the OpenManage Integration Suite                         for Microsoft System Center    </a:t>
            </a:r>
          </a:p>
        </p:txBody>
      </p:sp>
      <p:sp>
        <p:nvSpPr>
          <p:cNvPr id="10" name="Freeform 56"/>
          <p:cNvSpPr>
            <a:spLocks noChangeAspect="1" noEditPoints="1"/>
          </p:cNvSpPr>
          <p:nvPr/>
        </p:nvSpPr>
        <p:spPr bwMode="auto">
          <a:xfrm>
            <a:off x="9190037" y="5017667"/>
            <a:ext cx="1575428" cy="1129983"/>
          </a:xfrm>
          <a:custGeom>
            <a:avLst/>
            <a:gdLst>
              <a:gd name="T0" fmla="*/ 328 w 1349"/>
              <a:gd name="T1" fmla="*/ 1253 h 1642"/>
              <a:gd name="T2" fmla="*/ 101 w 1349"/>
              <a:gd name="T3" fmla="*/ 846 h 1642"/>
              <a:gd name="T4" fmla="*/ 531 w 1349"/>
              <a:gd name="T5" fmla="*/ 371 h 1642"/>
              <a:gd name="T6" fmla="*/ 576 w 1349"/>
              <a:gd name="T7" fmla="*/ 367 h 1642"/>
              <a:gd name="T8" fmla="*/ 576 w 1349"/>
              <a:gd name="T9" fmla="*/ 121 h 1642"/>
              <a:gd name="T10" fmla="*/ 958 w 1349"/>
              <a:gd name="T11" fmla="*/ 433 h 1642"/>
              <a:gd name="T12" fmla="*/ 966 w 1349"/>
              <a:gd name="T13" fmla="*/ 445 h 1642"/>
              <a:gd name="T14" fmla="*/ 958 w 1349"/>
              <a:gd name="T15" fmla="*/ 457 h 1642"/>
              <a:gd name="T16" fmla="*/ 576 w 1349"/>
              <a:gd name="T17" fmla="*/ 770 h 1642"/>
              <a:gd name="T18" fmla="*/ 576 w 1349"/>
              <a:gd name="T19" fmla="*/ 501 h 1642"/>
              <a:gd name="T20" fmla="*/ 517 w 1349"/>
              <a:gd name="T21" fmla="*/ 512 h 1642"/>
              <a:gd name="T22" fmla="*/ 237 w 1349"/>
              <a:gd name="T23" fmla="*/ 846 h 1642"/>
              <a:gd name="T24" fmla="*/ 387 w 1349"/>
              <a:gd name="T25" fmla="*/ 1128 h 1642"/>
              <a:gd name="T26" fmla="*/ 470 w 1349"/>
              <a:gd name="T27" fmla="*/ 1060 h 1642"/>
              <a:gd name="T28" fmla="*/ 338 w 1349"/>
              <a:gd name="T29" fmla="*/ 846 h 1642"/>
              <a:gd name="T30" fmla="*/ 476 w 1349"/>
              <a:gd name="T31" fmla="*/ 630 h 1642"/>
              <a:gd name="T32" fmla="*/ 476 w 1349"/>
              <a:gd name="T33" fmla="*/ 794 h 1642"/>
              <a:gd name="T34" fmla="*/ 493 w 1349"/>
              <a:gd name="T35" fmla="*/ 856 h 1642"/>
              <a:gd name="T36" fmla="*/ 555 w 1349"/>
              <a:gd name="T37" fmla="*/ 889 h 1642"/>
              <a:gd name="T38" fmla="*/ 620 w 1349"/>
              <a:gd name="T39" fmla="*/ 863 h 1642"/>
              <a:gd name="T40" fmla="*/ 1022 w 1349"/>
              <a:gd name="T41" fmla="*/ 535 h 1642"/>
              <a:gd name="T42" fmla="*/ 1066 w 1349"/>
              <a:gd name="T43" fmla="*/ 445 h 1642"/>
              <a:gd name="T44" fmla="*/ 1022 w 1349"/>
              <a:gd name="T45" fmla="*/ 355 h 1642"/>
              <a:gd name="T46" fmla="*/ 621 w 1349"/>
              <a:gd name="T47" fmla="*/ 27 h 1642"/>
              <a:gd name="T48" fmla="*/ 555 w 1349"/>
              <a:gd name="T49" fmla="*/ 1 h 1642"/>
              <a:gd name="T50" fmla="*/ 492 w 1349"/>
              <a:gd name="T51" fmla="*/ 35 h 1642"/>
              <a:gd name="T52" fmla="*/ 476 w 1349"/>
              <a:gd name="T53" fmla="*/ 96 h 1642"/>
              <a:gd name="T54" fmla="*/ 476 w 1349"/>
              <a:gd name="T55" fmla="*/ 278 h 1642"/>
              <a:gd name="T56" fmla="*/ 0 w 1349"/>
              <a:gd name="T57" fmla="*/ 846 h 1642"/>
              <a:gd name="T58" fmla="*/ 475 w 1349"/>
              <a:gd name="T59" fmla="*/ 1414 h 1642"/>
              <a:gd name="T60" fmla="*/ 373 w 1349"/>
              <a:gd name="T61" fmla="*/ 1331 h 1642"/>
              <a:gd name="T62" fmla="*/ 328 w 1349"/>
              <a:gd name="T63" fmla="*/ 1253 h 1642"/>
              <a:gd name="T64" fmla="*/ 1126 w 1349"/>
              <a:gd name="T65" fmla="*/ 403 h 1642"/>
              <a:gd name="T66" fmla="*/ 1126 w 1349"/>
              <a:gd name="T67" fmla="*/ 403 h 1642"/>
              <a:gd name="T68" fmla="*/ 1132 w 1349"/>
              <a:gd name="T69" fmla="*/ 445 h 1642"/>
              <a:gd name="T70" fmla="*/ 1063 w 1349"/>
              <a:gd name="T71" fmla="*/ 586 h 1642"/>
              <a:gd name="T72" fmla="*/ 1019 w 1349"/>
              <a:gd name="T73" fmla="*/ 622 h 1642"/>
              <a:gd name="T74" fmla="*/ 1112 w 1349"/>
              <a:gd name="T75" fmla="*/ 834 h 1642"/>
              <a:gd name="T76" fmla="*/ 874 w 1349"/>
              <a:gd name="T77" fmla="*/ 1119 h 1642"/>
              <a:gd name="T78" fmla="*/ 874 w 1349"/>
              <a:gd name="T79" fmla="*/ 886 h 1642"/>
              <a:gd name="T80" fmla="*/ 811 w 1349"/>
              <a:gd name="T81" fmla="*/ 856 h 1642"/>
              <a:gd name="T82" fmla="*/ 410 w 1349"/>
              <a:gd name="T83" fmla="*/ 1184 h 1642"/>
              <a:gd name="T84" fmla="*/ 410 w 1349"/>
              <a:gd name="T85" fmla="*/ 1286 h 1642"/>
              <a:gd name="T86" fmla="*/ 811 w 1349"/>
              <a:gd name="T87" fmla="*/ 1614 h 1642"/>
              <a:gd name="T88" fmla="*/ 874 w 1349"/>
              <a:gd name="T89" fmla="*/ 1584 h 1642"/>
              <a:gd name="T90" fmla="*/ 874 w 1349"/>
              <a:gd name="T91" fmla="*/ 1358 h 1642"/>
              <a:gd name="T92" fmla="*/ 1349 w 1349"/>
              <a:gd name="T93" fmla="*/ 834 h 1642"/>
              <a:gd name="T94" fmla="*/ 1126 w 1349"/>
              <a:gd name="T95" fmla="*/ 40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9" h="1642">
                <a:moveTo>
                  <a:pt x="328" y="1253"/>
                </a:moveTo>
                <a:cubicBezTo>
                  <a:pt x="192" y="1169"/>
                  <a:pt x="101" y="1018"/>
                  <a:pt x="101" y="846"/>
                </a:cubicBezTo>
                <a:cubicBezTo>
                  <a:pt x="101" y="599"/>
                  <a:pt x="290" y="395"/>
                  <a:pt x="531" y="371"/>
                </a:cubicBezTo>
                <a:lnTo>
                  <a:pt x="576" y="367"/>
                </a:lnTo>
                <a:lnTo>
                  <a:pt x="576" y="121"/>
                </a:lnTo>
                <a:lnTo>
                  <a:pt x="958" y="433"/>
                </a:lnTo>
                <a:cubicBezTo>
                  <a:pt x="965" y="439"/>
                  <a:pt x="965" y="442"/>
                  <a:pt x="966" y="445"/>
                </a:cubicBezTo>
                <a:cubicBezTo>
                  <a:pt x="965" y="448"/>
                  <a:pt x="965" y="452"/>
                  <a:pt x="958" y="457"/>
                </a:cubicBezTo>
                <a:lnTo>
                  <a:pt x="576" y="770"/>
                </a:lnTo>
                <a:lnTo>
                  <a:pt x="576" y="501"/>
                </a:lnTo>
                <a:lnTo>
                  <a:pt x="517" y="512"/>
                </a:lnTo>
                <a:cubicBezTo>
                  <a:pt x="358" y="541"/>
                  <a:pt x="237" y="679"/>
                  <a:pt x="237" y="846"/>
                </a:cubicBezTo>
                <a:cubicBezTo>
                  <a:pt x="237" y="964"/>
                  <a:pt x="297" y="1067"/>
                  <a:pt x="387" y="1128"/>
                </a:cubicBezTo>
                <a:lnTo>
                  <a:pt x="470" y="1060"/>
                </a:lnTo>
                <a:cubicBezTo>
                  <a:pt x="392" y="1020"/>
                  <a:pt x="338" y="940"/>
                  <a:pt x="338" y="846"/>
                </a:cubicBezTo>
                <a:cubicBezTo>
                  <a:pt x="338" y="750"/>
                  <a:pt x="394" y="668"/>
                  <a:pt x="476" y="630"/>
                </a:cubicBezTo>
                <a:lnTo>
                  <a:pt x="476" y="794"/>
                </a:lnTo>
                <a:cubicBezTo>
                  <a:pt x="476" y="815"/>
                  <a:pt x="480" y="836"/>
                  <a:pt x="493" y="856"/>
                </a:cubicBezTo>
                <a:cubicBezTo>
                  <a:pt x="505" y="875"/>
                  <a:pt x="531" y="890"/>
                  <a:pt x="555" y="889"/>
                </a:cubicBezTo>
                <a:cubicBezTo>
                  <a:pt x="582" y="889"/>
                  <a:pt x="602" y="877"/>
                  <a:pt x="620" y="863"/>
                </a:cubicBezTo>
                <a:lnTo>
                  <a:pt x="1022" y="535"/>
                </a:lnTo>
                <a:cubicBezTo>
                  <a:pt x="1049" y="513"/>
                  <a:pt x="1066" y="479"/>
                  <a:pt x="1066" y="445"/>
                </a:cubicBezTo>
                <a:cubicBezTo>
                  <a:pt x="1066" y="411"/>
                  <a:pt x="1049" y="377"/>
                  <a:pt x="1022" y="355"/>
                </a:cubicBezTo>
                <a:lnTo>
                  <a:pt x="621" y="27"/>
                </a:lnTo>
                <a:cubicBezTo>
                  <a:pt x="603" y="13"/>
                  <a:pt x="582" y="1"/>
                  <a:pt x="555" y="1"/>
                </a:cubicBezTo>
                <a:cubicBezTo>
                  <a:pt x="531" y="0"/>
                  <a:pt x="505" y="15"/>
                  <a:pt x="492" y="35"/>
                </a:cubicBezTo>
                <a:cubicBezTo>
                  <a:pt x="480" y="54"/>
                  <a:pt x="476" y="75"/>
                  <a:pt x="476" y="96"/>
                </a:cubicBezTo>
                <a:lnTo>
                  <a:pt x="476" y="278"/>
                </a:lnTo>
                <a:cubicBezTo>
                  <a:pt x="205" y="326"/>
                  <a:pt x="0" y="562"/>
                  <a:pt x="0" y="846"/>
                </a:cubicBezTo>
                <a:cubicBezTo>
                  <a:pt x="0" y="1130"/>
                  <a:pt x="205" y="1366"/>
                  <a:pt x="475" y="1414"/>
                </a:cubicBezTo>
                <a:lnTo>
                  <a:pt x="373" y="1331"/>
                </a:lnTo>
                <a:cubicBezTo>
                  <a:pt x="348" y="1311"/>
                  <a:pt x="333" y="1283"/>
                  <a:pt x="328" y="1253"/>
                </a:cubicBezTo>
                <a:close/>
                <a:moveTo>
                  <a:pt x="1126" y="403"/>
                </a:moveTo>
                <a:lnTo>
                  <a:pt x="1126" y="403"/>
                </a:lnTo>
                <a:cubicBezTo>
                  <a:pt x="1130" y="417"/>
                  <a:pt x="1132" y="431"/>
                  <a:pt x="1132" y="445"/>
                </a:cubicBezTo>
                <a:cubicBezTo>
                  <a:pt x="1132" y="499"/>
                  <a:pt x="1107" y="550"/>
                  <a:pt x="1063" y="586"/>
                </a:cubicBezTo>
                <a:lnTo>
                  <a:pt x="1019" y="622"/>
                </a:lnTo>
                <a:cubicBezTo>
                  <a:pt x="1076" y="675"/>
                  <a:pt x="1112" y="750"/>
                  <a:pt x="1112" y="834"/>
                </a:cubicBezTo>
                <a:cubicBezTo>
                  <a:pt x="1112" y="976"/>
                  <a:pt x="1009" y="1094"/>
                  <a:pt x="874" y="1119"/>
                </a:cubicBezTo>
                <a:lnTo>
                  <a:pt x="874" y="886"/>
                </a:lnTo>
                <a:cubicBezTo>
                  <a:pt x="874" y="841"/>
                  <a:pt x="846" y="828"/>
                  <a:pt x="811" y="856"/>
                </a:cubicBezTo>
                <a:lnTo>
                  <a:pt x="410" y="1184"/>
                </a:lnTo>
                <a:cubicBezTo>
                  <a:pt x="375" y="1212"/>
                  <a:pt x="375" y="1258"/>
                  <a:pt x="410" y="1286"/>
                </a:cubicBezTo>
                <a:lnTo>
                  <a:pt x="811" y="1614"/>
                </a:lnTo>
                <a:cubicBezTo>
                  <a:pt x="846" y="1642"/>
                  <a:pt x="874" y="1629"/>
                  <a:pt x="874" y="1584"/>
                </a:cubicBezTo>
                <a:lnTo>
                  <a:pt x="874" y="1358"/>
                </a:lnTo>
                <a:cubicBezTo>
                  <a:pt x="1141" y="1332"/>
                  <a:pt x="1349" y="1107"/>
                  <a:pt x="1349" y="834"/>
                </a:cubicBezTo>
                <a:cubicBezTo>
                  <a:pt x="1349" y="656"/>
                  <a:pt x="1261" y="499"/>
                  <a:pt x="1126" y="403"/>
                </a:cubicBezTo>
                <a:close/>
              </a:path>
            </a:pathLst>
          </a:custGeom>
          <a:solidFill>
            <a:srgbClr val="7AB800"/>
          </a:solidFill>
          <a:ln w="9525">
            <a:noFill/>
            <a:round/>
            <a:headEnd/>
            <a:tailEnd/>
          </a:ln>
          <a:extLst/>
        </p:spPr>
        <p:txBody>
          <a:bodyPr vert="horz" wrap="square" lIns="124347" tIns="62174" rIns="124347" bIns="62174" numCol="1" anchor="t" anchorCtr="0" compatLnSpc="1">
            <a:prstTxWarp prst="textNoShape">
              <a:avLst/>
            </a:prstTxWarp>
          </a:bodyPr>
          <a:lstStyle/>
          <a:p>
            <a:pPr fontAlgn="base">
              <a:spcBef>
                <a:spcPct val="0"/>
              </a:spcBef>
              <a:spcAft>
                <a:spcPct val="0"/>
              </a:spcAft>
            </a:pPr>
            <a:endParaRPr lang="en-US" sz="1632" dirty="0">
              <a:solidFill>
                <a:srgbClr val="444444"/>
              </a:solidFill>
            </a:endParaRPr>
          </a:p>
        </p:txBody>
      </p:sp>
      <p:sp>
        <p:nvSpPr>
          <p:cNvPr id="11" name="Freeform 7"/>
          <p:cNvSpPr>
            <a:spLocks noChangeAspect="1" noEditPoints="1"/>
          </p:cNvSpPr>
          <p:nvPr/>
        </p:nvSpPr>
        <p:spPr bwMode="auto">
          <a:xfrm>
            <a:off x="1341437" y="5021262"/>
            <a:ext cx="1543283" cy="1126388"/>
          </a:xfrm>
          <a:custGeom>
            <a:avLst/>
            <a:gdLst>
              <a:gd name="T0" fmla="*/ 1231 w 1742"/>
              <a:gd name="T1" fmla="*/ 850 h 1691"/>
              <a:gd name="T2" fmla="*/ 1616 w 1742"/>
              <a:gd name="T3" fmla="*/ 732 h 1691"/>
              <a:gd name="T4" fmla="*/ 1616 w 1742"/>
              <a:gd name="T5" fmla="*/ 732 h 1691"/>
              <a:gd name="T6" fmla="*/ 1734 w 1742"/>
              <a:gd name="T7" fmla="*/ 346 h 1691"/>
              <a:gd name="T8" fmla="*/ 1649 w 1742"/>
              <a:gd name="T9" fmla="*/ 320 h 1691"/>
              <a:gd name="T10" fmla="*/ 1436 w 1742"/>
              <a:gd name="T11" fmla="*/ 492 h 1691"/>
              <a:gd name="T12" fmla="*/ 1279 w 1742"/>
              <a:gd name="T13" fmla="*/ 377 h 1691"/>
              <a:gd name="T14" fmla="*/ 1279 w 1742"/>
              <a:gd name="T15" fmla="*/ 235 h 1691"/>
              <a:gd name="T16" fmla="*/ 1434 w 1742"/>
              <a:gd name="T17" fmla="*/ 43 h 1691"/>
              <a:gd name="T18" fmla="*/ 1313 w 1742"/>
              <a:gd name="T19" fmla="*/ 0 h 1691"/>
              <a:gd name="T20" fmla="*/ 884 w 1742"/>
              <a:gd name="T21" fmla="*/ 428 h 1691"/>
              <a:gd name="T22" fmla="*/ 112 w 1742"/>
              <a:gd name="T23" fmla="*/ 1292 h 1691"/>
              <a:gd name="T24" fmla="*/ 112 w 1742"/>
              <a:gd name="T25" fmla="*/ 1575 h 1691"/>
              <a:gd name="T26" fmla="*/ 309 w 1742"/>
              <a:gd name="T27" fmla="*/ 1689 h 1691"/>
              <a:gd name="T28" fmla="*/ 450 w 1742"/>
              <a:gd name="T29" fmla="*/ 1631 h 1691"/>
              <a:gd name="T30" fmla="*/ 1249 w 1742"/>
              <a:gd name="T31" fmla="*/ 1630 h 1691"/>
              <a:gd name="T32" fmla="*/ 1544 w 1742"/>
              <a:gd name="T33" fmla="*/ 1630 h 1691"/>
              <a:gd name="T34" fmla="*/ 1664 w 1742"/>
              <a:gd name="T35" fmla="*/ 1424 h 1691"/>
              <a:gd name="T36" fmla="*/ 1203 w 1742"/>
              <a:gd name="T37" fmla="*/ 877 h 1691"/>
              <a:gd name="T38" fmla="*/ 380 w 1742"/>
              <a:gd name="T39" fmla="*/ 1560 h 1691"/>
              <a:gd name="T40" fmla="*/ 238 w 1742"/>
              <a:gd name="T41" fmla="*/ 1560 h 1691"/>
              <a:gd name="T42" fmla="*/ 153 w 1742"/>
              <a:gd name="T43" fmla="*/ 1433 h 1691"/>
              <a:gd name="T44" fmla="*/ 983 w 1742"/>
              <a:gd name="T45" fmla="*/ 562 h 1691"/>
              <a:gd name="T46" fmla="*/ 984 w 1742"/>
              <a:gd name="T47" fmla="*/ 428 h 1691"/>
              <a:gd name="T48" fmla="*/ 1270 w 1742"/>
              <a:gd name="T49" fmla="*/ 103 h 1691"/>
              <a:gd name="T50" fmla="*/ 1150 w 1742"/>
              <a:gd name="T51" fmla="*/ 306 h 1691"/>
              <a:gd name="T52" fmla="*/ 1294 w 1742"/>
              <a:gd name="T53" fmla="*/ 534 h 1691"/>
              <a:gd name="T54" fmla="*/ 1577 w 1742"/>
              <a:gd name="T55" fmla="*/ 534 h 1691"/>
              <a:gd name="T56" fmla="*/ 1546 w 1742"/>
              <a:gd name="T57" fmla="*/ 661 h 1691"/>
              <a:gd name="T58" fmla="*/ 1313 w 1742"/>
              <a:gd name="T59" fmla="*/ 757 h 1691"/>
              <a:gd name="T60" fmla="*/ 1180 w 1742"/>
              <a:gd name="T61" fmla="*/ 759 h 1691"/>
              <a:gd name="T62" fmla="*/ 1528 w 1742"/>
              <a:gd name="T63" fmla="*/ 1498 h 1691"/>
              <a:gd name="T64" fmla="*/ 1471 w 1742"/>
              <a:gd name="T65" fmla="*/ 1556 h 1691"/>
              <a:gd name="T66" fmla="*/ 1323 w 1742"/>
              <a:gd name="T67" fmla="*/ 1556 h 1691"/>
              <a:gd name="T68" fmla="*/ 982 w 1742"/>
              <a:gd name="T69" fmla="*/ 1099 h 1691"/>
              <a:gd name="T70" fmla="*/ 1434 w 1742"/>
              <a:gd name="T71" fmla="*/ 1519 h 1691"/>
              <a:gd name="T72" fmla="*/ 1504 w 1742"/>
              <a:gd name="T73" fmla="*/ 1441 h 1691"/>
              <a:gd name="T74" fmla="*/ 1130 w 1742"/>
              <a:gd name="T75" fmla="*/ 951 h 1691"/>
              <a:gd name="T76" fmla="*/ 1559 w 1742"/>
              <a:gd name="T77" fmla="*/ 1424 h 1691"/>
              <a:gd name="T78" fmla="*/ 242 w 1742"/>
              <a:gd name="T79" fmla="*/ 357 h 1691"/>
              <a:gd name="T80" fmla="*/ 242 w 1742"/>
              <a:gd name="T81" fmla="*/ 357 h 1691"/>
              <a:gd name="T82" fmla="*/ 659 w 1742"/>
              <a:gd name="T83" fmla="*/ 600 h 1691"/>
              <a:gd name="T84" fmla="*/ 288 w 1742"/>
              <a:gd name="T85" fmla="*/ 169 h 1691"/>
              <a:gd name="T86" fmla="*/ 0 w 1742"/>
              <a:gd name="T87" fmla="*/ 115 h 1691"/>
              <a:gd name="T88" fmla="*/ 242 w 1742"/>
              <a:gd name="T89" fmla="*/ 357 h 1691"/>
              <a:gd name="T90" fmla="*/ 1429 w 1742"/>
              <a:gd name="T91" fmla="*/ 661 h 1691"/>
              <a:gd name="T92" fmla="*/ 268 w 1742"/>
              <a:gd name="T93" fmla="*/ 1449 h 1691"/>
              <a:gd name="T94" fmla="*/ 231 w 1742"/>
              <a:gd name="T95" fmla="*/ 1455 h 1691"/>
              <a:gd name="T96" fmla="*/ 331 w 1742"/>
              <a:gd name="T97" fmla="*/ 1511 h 1691"/>
              <a:gd name="T98" fmla="*/ 1429 w 1742"/>
              <a:gd name="T99" fmla="*/ 661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2" h="1691">
                <a:moveTo>
                  <a:pt x="1203" y="877"/>
                </a:moveTo>
                <a:lnTo>
                  <a:pt x="1231" y="850"/>
                </a:lnTo>
                <a:cubicBezTo>
                  <a:pt x="1258" y="855"/>
                  <a:pt x="1286" y="858"/>
                  <a:pt x="1313" y="858"/>
                </a:cubicBezTo>
                <a:cubicBezTo>
                  <a:pt x="1423" y="858"/>
                  <a:pt x="1533" y="816"/>
                  <a:pt x="1616" y="732"/>
                </a:cubicBezTo>
                <a:lnTo>
                  <a:pt x="1581" y="697"/>
                </a:lnTo>
                <a:lnTo>
                  <a:pt x="1616" y="732"/>
                </a:lnTo>
                <a:cubicBezTo>
                  <a:pt x="1700" y="649"/>
                  <a:pt x="1742" y="538"/>
                  <a:pt x="1742" y="429"/>
                </a:cubicBezTo>
                <a:cubicBezTo>
                  <a:pt x="1742" y="401"/>
                  <a:pt x="1739" y="373"/>
                  <a:pt x="1734" y="346"/>
                </a:cubicBezTo>
                <a:cubicBezTo>
                  <a:pt x="1731" y="328"/>
                  <a:pt x="1717" y="313"/>
                  <a:pt x="1700" y="308"/>
                </a:cubicBezTo>
                <a:cubicBezTo>
                  <a:pt x="1682" y="302"/>
                  <a:pt x="1662" y="307"/>
                  <a:pt x="1649" y="320"/>
                </a:cubicBezTo>
                <a:lnTo>
                  <a:pt x="1506" y="463"/>
                </a:lnTo>
                <a:cubicBezTo>
                  <a:pt x="1487" y="482"/>
                  <a:pt x="1461" y="492"/>
                  <a:pt x="1436" y="492"/>
                </a:cubicBezTo>
                <a:cubicBezTo>
                  <a:pt x="1410" y="492"/>
                  <a:pt x="1384" y="482"/>
                  <a:pt x="1365" y="463"/>
                </a:cubicBezTo>
                <a:lnTo>
                  <a:pt x="1279" y="377"/>
                </a:lnTo>
                <a:cubicBezTo>
                  <a:pt x="1260" y="357"/>
                  <a:pt x="1250" y="332"/>
                  <a:pt x="1250" y="306"/>
                </a:cubicBezTo>
                <a:cubicBezTo>
                  <a:pt x="1250" y="280"/>
                  <a:pt x="1260" y="255"/>
                  <a:pt x="1279" y="235"/>
                </a:cubicBezTo>
                <a:lnTo>
                  <a:pt x="1422" y="93"/>
                </a:lnTo>
                <a:cubicBezTo>
                  <a:pt x="1435" y="80"/>
                  <a:pt x="1440" y="60"/>
                  <a:pt x="1434" y="43"/>
                </a:cubicBezTo>
                <a:cubicBezTo>
                  <a:pt x="1429" y="25"/>
                  <a:pt x="1414" y="12"/>
                  <a:pt x="1396" y="8"/>
                </a:cubicBezTo>
                <a:cubicBezTo>
                  <a:pt x="1369" y="3"/>
                  <a:pt x="1341" y="0"/>
                  <a:pt x="1313" y="0"/>
                </a:cubicBezTo>
                <a:cubicBezTo>
                  <a:pt x="1203" y="0"/>
                  <a:pt x="1093" y="42"/>
                  <a:pt x="1010" y="126"/>
                </a:cubicBezTo>
                <a:cubicBezTo>
                  <a:pt x="926" y="209"/>
                  <a:pt x="884" y="319"/>
                  <a:pt x="884" y="428"/>
                </a:cubicBezTo>
                <a:cubicBezTo>
                  <a:pt x="884" y="456"/>
                  <a:pt x="887" y="484"/>
                  <a:pt x="892" y="511"/>
                </a:cubicBezTo>
                <a:lnTo>
                  <a:pt x="112" y="1292"/>
                </a:lnTo>
                <a:cubicBezTo>
                  <a:pt x="72" y="1331"/>
                  <a:pt x="53" y="1382"/>
                  <a:pt x="53" y="1433"/>
                </a:cubicBezTo>
                <a:cubicBezTo>
                  <a:pt x="53" y="1484"/>
                  <a:pt x="72" y="1536"/>
                  <a:pt x="112" y="1575"/>
                </a:cubicBezTo>
                <a:lnTo>
                  <a:pt x="167" y="1630"/>
                </a:lnTo>
                <a:cubicBezTo>
                  <a:pt x="206" y="1669"/>
                  <a:pt x="258" y="1689"/>
                  <a:pt x="309" y="1689"/>
                </a:cubicBezTo>
                <a:lnTo>
                  <a:pt x="309" y="1689"/>
                </a:lnTo>
                <a:cubicBezTo>
                  <a:pt x="360" y="1689"/>
                  <a:pt x="411" y="1669"/>
                  <a:pt x="450" y="1631"/>
                </a:cubicBezTo>
                <a:lnTo>
                  <a:pt x="850" y="1231"/>
                </a:lnTo>
                <a:lnTo>
                  <a:pt x="1249" y="1630"/>
                </a:lnTo>
                <a:cubicBezTo>
                  <a:pt x="1289" y="1671"/>
                  <a:pt x="1343" y="1691"/>
                  <a:pt x="1397" y="1691"/>
                </a:cubicBezTo>
                <a:cubicBezTo>
                  <a:pt x="1450" y="1691"/>
                  <a:pt x="1504" y="1671"/>
                  <a:pt x="1544" y="1630"/>
                </a:cubicBezTo>
                <a:lnTo>
                  <a:pt x="1602" y="1572"/>
                </a:lnTo>
                <a:cubicBezTo>
                  <a:pt x="1643" y="1531"/>
                  <a:pt x="1664" y="1477"/>
                  <a:pt x="1664" y="1424"/>
                </a:cubicBezTo>
                <a:cubicBezTo>
                  <a:pt x="1664" y="1371"/>
                  <a:pt x="1643" y="1317"/>
                  <a:pt x="1602" y="1276"/>
                </a:cubicBezTo>
                <a:lnTo>
                  <a:pt x="1203" y="877"/>
                </a:lnTo>
                <a:close/>
                <a:moveTo>
                  <a:pt x="380" y="1560"/>
                </a:moveTo>
                <a:lnTo>
                  <a:pt x="380" y="1560"/>
                </a:lnTo>
                <a:cubicBezTo>
                  <a:pt x="360" y="1579"/>
                  <a:pt x="334" y="1589"/>
                  <a:pt x="309" y="1589"/>
                </a:cubicBezTo>
                <a:cubicBezTo>
                  <a:pt x="283" y="1589"/>
                  <a:pt x="257" y="1579"/>
                  <a:pt x="238" y="1560"/>
                </a:cubicBezTo>
                <a:lnTo>
                  <a:pt x="182" y="1504"/>
                </a:lnTo>
                <a:cubicBezTo>
                  <a:pt x="162" y="1484"/>
                  <a:pt x="153" y="1459"/>
                  <a:pt x="153" y="1433"/>
                </a:cubicBezTo>
                <a:cubicBezTo>
                  <a:pt x="153" y="1408"/>
                  <a:pt x="163" y="1382"/>
                  <a:pt x="182" y="1362"/>
                </a:cubicBezTo>
                <a:lnTo>
                  <a:pt x="983" y="562"/>
                </a:lnTo>
                <a:cubicBezTo>
                  <a:pt x="995" y="549"/>
                  <a:pt x="1000" y="531"/>
                  <a:pt x="996" y="514"/>
                </a:cubicBezTo>
                <a:cubicBezTo>
                  <a:pt x="988" y="486"/>
                  <a:pt x="984" y="457"/>
                  <a:pt x="984" y="428"/>
                </a:cubicBezTo>
                <a:cubicBezTo>
                  <a:pt x="984" y="344"/>
                  <a:pt x="1016" y="261"/>
                  <a:pt x="1080" y="196"/>
                </a:cubicBezTo>
                <a:cubicBezTo>
                  <a:pt x="1134" y="143"/>
                  <a:pt x="1201" y="112"/>
                  <a:pt x="1270" y="103"/>
                </a:cubicBezTo>
                <a:lnTo>
                  <a:pt x="1208" y="165"/>
                </a:lnTo>
                <a:cubicBezTo>
                  <a:pt x="1169" y="203"/>
                  <a:pt x="1150" y="255"/>
                  <a:pt x="1150" y="306"/>
                </a:cubicBezTo>
                <a:cubicBezTo>
                  <a:pt x="1150" y="357"/>
                  <a:pt x="1169" y="409"/>
                  <a:pt x="1208" y="448"/>
                </a:cubicBezTo>
                <a:lnTo>
                  <a:pt x="1294" y="534"/>
                </a:lnTo>
                <a:cubicBezTo>
                  <a:pt x="1333" y="573"/>
                  <a:pt x="1385" y="592"/>
                  <a:pt x="1436" y="592"/>
                </a:cubicBezTo>
                <a:cubicBezTo>
                  <a:pt x="1487" y="592"/>
                  <a:pt x="1538" y="573"/>
                  <a:pt x="1577" y="534"/>
                </a:cubicBezTo>
                <a:lnTo>
                  <a:pt x="1639" y="472"/>
                </a:lnTo>
                <a:cubicBezTo>
                  <a:pt x="1630" y="541"/>
                  <a:pt x="1599" y="608"/>
                  <a:pt x="1546" y="661"/>
                </a:cubicBezTo>
                <a:lnTo>
                  <a:pt x="1546" y="661"/>
                </a:lnTo>
                <a:cubicBezTo>
                  <a:pt x="1481" y="726"/>
                  <a:pt x="1397" y="757"/>
                  <a:pt x="1313" y="757"/>
                </a:cubicBezTo>
                <a:cubicBezTo>
                  <a:pt x="1284" y="757"/>
                  <a:pt x="1256" y="754"/>
                  <a:pt x="1228" y="746"/>
                </a:cubicBezTo>
                <a:cubicBezTo>
                  <a:pt x="1211" y="742"/>
                  <a:pt x="1192" y="747"/>
                  <a:pt x="1180" y="759"/>
                </a:cubicBezTo>
                <a:lnTo>
                  <a:pt x="380" y="1560"/>
                </a:lnTo>
                <a:close/>
                <a:moveTo>
                  <a:pt x="1528" y="1498"/>
                </a:moveTo>
                <a:lnTo>
                  <a:pt x="1528" y="1498"/>
                </a:lnTo>
                <a:lnTo>
                  <a:pt x="1471" y="1556"/>
                </a:lnTo>
                <a:cubicBezTo>
                  <a:pt x="1450" y="1577"/>
                  <a:pt x="1423" y="1587"/>
                  <a:pt x="1397" y="1587"/>
                </a:cubicBezTo>
                <a:cubicBezTo>
                  <a:pt x="1370" y="1587"/>
                  <a:pt x="1343" y="1577"/>
                  <a:pt x="1323" y="1556"/>
                </a:cubicBezTo>
                <a:lnTo>
                  <a:pt x="924" y="1157"/>
                </a:lnTo>
                <a:lnTo>
                  <a:pt x="982" y="1099"/>
                </a:lnTo>
                <a:lnTo>
                  <a:pt x="1413" y="1531"/>
                </a:lnTo>
                <a:cubicBezTo>
                  <a:pt x="1421" y="1529"/>
                  <a:pt x="1428" y="1525"/>
                  <a:pt x="1434" y="1519"/>
                </a:cubicBezTo>
                <a:lnTo>
                  <a:pt x="1492" y="1461"/>
                </a:lnTo>
                <a:cubicBezTo>
                  <a:pt x="1497" y="1455"/>
                  <a:pt x="1501" y="1448"/>
                  <a:pt x="1504" y="1441"/>
                </a:cubicBezTo>
                <a:lnTo>
                  <a:pt x="1072" y="1009"/>
                </a:lnTo>
                <a:lnTo>
                  <a:pt x="1130" y="951"/>
                </a:lnTo>
                <a:lnTo>
                  <a:pt x="1529" y="1350"/>
                </a:lnTo>
                <a:cubicBezTo>
                  <a:pt x="1549" y="1371"/>
                  <a:pt x="1559" y="1397"/>
                  <a:pt x="1559" y="1424"/>
                </a:cubicBezTo>
                <a:cubicBezTo>
                  <a:pt x="1559" y="1451"/>
                  <a:pt x="1549" y="1477"/>
                  <a:pt x="1528" y="1498"/>
                </a:cubicBezTo>
                <a:close/>
                <a:moveTo>
                  <a:pt x="242" y="357"/>
                </a:moveTo>
                <a:lnTo>
                  <a:pt x="242" y="357"/>
                </a:lnTo>
                <a:lnTo>
                  <a:pt x="242" y="357"/>
                </a:lnTo>
                <a:lnTo>
                  <a:pt x="572" y="687"/>
                </a:lnTo>
                <a:lnTo>
                  <a:pt x="659" y="600"/>
                </a:lnTo>
                <a:lnTo>
                  <a:pt x="329" y="270"/>
                </a:lnTo>
                <a:lnTo>
                  <a:pt x="288" y="169"/>
                </a:lnTo>
                <a:lnTo>
                  <a:pt x="87" y="27"/>
                </a:lnTo>
                <a:lnTo>
                  <a:pt x="0" y="115"/>
                </a:lnTo>
                <a:lnTo>
                  <a:pt x="142" y="316"/>
                </a:lnTo>
                <a:lnTo>
                  <a:pt x="242" y="357"/>
                </a:lnTo>
                <a:close/>
                <a:moveTo>
                  <a:pt x="1429" y="661"/>
                </a:moveTo>
                <a:lnTo>
                  <a:pt x="1429" y="661"/>
                </a:lnTo>
                <a:cubicBezTo>
                  <a:pt x="1241" y="681"/>
                  <a:pt x="1117" y="600"/>
                  <a:pt x="1117" y="600"/>
                </a:cubicBezTo>
                <a:lnTo>
                  <a:pt x="268" y="1449"/>
                </a:lnTo>
                <a:cubicBezTo>
                  <a:pt x="257" y="1460"/>
                  <a:pt x="241" y="1460"/>
                  <a:pt x="229" y="1451"/>
                </a:cubicBezTo>
                <a:cubicBezTo>
                  <a:pt x="230" y="1453"/>
                  <a:pt x="230" y="1454"/>
                  <a:pt x="231" y="1455"/>
                </a:cubicBezTo>
                <a:lnTo>
                  <a:pt x="287" y="1511"/>
                </a:lnTo>
                <a:cubicBezTo>
                  <a:pt x="299" y="1523"/>
                  <a:pt x="318" y="1523"/>
                  <a:pt x="331" y="1511"/>
                </a:cubicBezTo>
                <a:lnTo>
                  <a:pt x="1164" y="677"/>
                </a:lnTo>
                <a:cubicBezTo>
                  <a:pt x="1164" y="677"/>
                  <a:pt x="1275" y="720"/>
                  <a:pt x="1429" y="661"/>
                </a:cubicBezTo>
                <a:close/>
              </a:path>
            </a:pathLst>
          </a:custGeom>
          <a:solidFill>
            <a:schemeClr val="accent2"/>
          </a:solidFill>
          <a:ln>
            <a:noFill/>
          </a:ln>
          <a:extLst/>
        </p:spPr>
        <p:txBody>
          <a:bodyPr vert="horz" wrap="square" lIns="124347" tIns="62174" rIns="124347" bIns="62174" numCol="1" anchor="t" anchorCtr="0" compatLnSpc="1">
            <a:prstTxWarp prst="textNoShape">
              <a:avLst/>
            </a:prstTxWarp>
          </a:bodyPr>
          <a:lstStyle/>
          <a:p>
            <a:pPr fontAlgn="base">
              <a:spcBef>
                <a:spcPct val="0"/>
              </a:spcBef>
              <a:spcAft>
                <a:spcPct val="0"/>
              </a:spcAft>
            </a:pP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585" y="4944571"/>
            <a:ext cx="2510377" cy="144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1962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288843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5664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331751" y="1668461"/>
            <a:ext cx="5641166" cy="4724400"/>
            <a:chOff x="6523037" y="1668462"/>
            <a:chExt cx="5904442" cy="4724400"/>
          </a:xfrm>
        </p:grpSpPr>
        <p:sp>
          <p:nvSpPr>
            <p:cNvPr id="7" name="Round Same Side Corner Rectangle 6"/>
            <p:cNvSpPr/>
            <p:nvPr/>
          </p:nvSpPr>
          <p:spPr>
            <a:xfrm rot="16200000">
              <a:off x="7113058" y="1078441"/>
              <a:ext cx="4724400" cy="5904442"/>
            </a:xfrm>
            <a:prstGeom prst="round2SameRect">
              <a:avLst>
                <a:gd name="adj1" fmla="val 2501"/>
                <a:gd name="adj2" fmla="val 0"/>
              </a:avLst>
            </a:prstGeom>
            <a:solidFill>
              <a:schemeClr val="accent6">
                <a:lumMod val="75000"/>
                <a:alpha val="74000"/>
              </a:schemeClr>
            </a:solidFill>
            <a:effectLst/>
          </p:spPr>
          <p:txBody>
            <a:bodyPr wrap="square" lIns="248694" tIns="186521" rIns="186521" bIns="186521" rtlCol="0" anchor="ctr">
              <a:noAutofit/>
            </a:bodyPr>
            <a:lstStyle/>
            <a:p>
              <a:pPr algn="ctr">
                <a:lnSpc>
                  <a:spcPct val="90000"/>
                </a:lnSpc>
                <a:spcBef>
                  <a:spcPts val="816"/>
                </a:spcBef>
              </a:pPr>
              <a:endParaRPr lang="en-US" sz="2720" dirty="0" err="1">
                <a:solidFill>
                  <a:schemeClr val="tx2"/>
                </a:solidFill>
                <a:latin typeface="+mj-lt"/>
              </a:endParaRPr>
            </a:p>
          </p:txBody>
        </p:sp>
        <p:sp>
          <p:nvSpPr>
            <p:cNvPr id="5" name="TextBox 4"/>
            <p:cNvSpPr txBox="1"/>
            <p:nvPr/>
          </p:nvSpPr>
          <p:spPr>
            <a:xfrm>
              <a:off x="6980237" y="2201862"/>
              <a:ext cx="5336366" cy="3850560"/>
            </a:xfrm>
            <a:prstGeom prst="rect">
              <a:avLst/>
            </a:prstGeom>
            <a:noFill/>
          </p:spPr>
          <p:txBody>
            <a:bodyPr wrap="square" rtlCol="0">
              <a:noAutofit/>
            </a:bodyPr>
            <a:lstStyle/>
            <a:p>
              <a:pPr marL="466310" indent="-466310">
                <a:lnSpc>
                  <a:spcPct val="90000"/>
                </a:lnSpc>
                <a:spcBef>
                  <a:spcPts val="2400"/>
                </a:spcBef>
                <a:buClr>
                  <a:schemeClr val="tx1"/>
                </a:buClr>
                <a:buFont typeface="Arial" panose="020B0604020202020204" pitchFamily="34" charset="0"/>
                <a:buChar char="•"/>
              </a:pPr>
              <a:r>
                <a:rPr lang="en-US" sz="2800" dirty="0">
                  <a:latin typeface="+mj-lt"/>
                </a:rPr>
                <a:t>On-demand, real time </a:t>
              </a:r>
              <a:br>
                <a:rPr lang="en-US" sz="2800" dirty="0">
                  <a:latin typeface="+mj-lt"/>
                </a:rPr>
              </a:br>
              <a:r>
                <a:rPr lang="en-US" sz="2800" dirty="0">
                  <a:latin typeface="+mj-lt"/>
                </a:rPr>
                <a:t>analytics</a:t>
              </a:r>
            </a:p>
            <a:p>
              <a:pPr marL="466310" indent="-466310">
                <a:lnSpc>
                  <a:spcPct val="90000"/>
                </a:lnSpc>
                <a:spcBef>
                  <a:spcPts val="2400"/>
                </a:spcBef>
                <a:buClr>
                  <a:schemeClr val="tx1"/>
                </a:buClr>
                <a:buFont typeface="Arial" panose="020B0604020202020204" pitchFamily="34" charset="0"/>
                <a:buChar char="•"/>
              </a:pPr>
              <a:r>
                <a:rPr lang="en-US" sz="2800" dirty="0">
                  <a:latin typeface="+mj-lt"/>
                </a:rPr>
                <a:t>Greater adoption of </a:t>
              </a:r>
              <a:br>
                <a:rPr lang="en-US" sz="2800" dirty="0">
                  <a:latin typeface="+mj-lt"/>
                </a:rPr>
              </a:br>
              <a:r>
                <a:rPr lang="en-US" sz="2800" dirty="0">
                  <a:latin typeface="+mj-lt"/>
                </a:rPr>
                <a:t>in-memory technologies</a:t>
              </a:r>
            </a:p>
            <a:p>
              <a:pPr marL="466310" indent="-466310">
                <a:lnSpc>
                  <a:spcPct val="90000"/>
                </a:lnSpc>
                <a:spcBef>
                  <a:spcPts val="2400"/>
                </a:spcBef>
                <a:buClr>
                  <a:schemeClr val="tx1"/>
                </a:buClr>
                <a:buFont typeface="Arial" panose="020B0604020202020204" pitchFamily="34" charset="0"/>
                <a:buChar char="•"/>
              </a:pPr>
              <a:r>
                <a:rPr lang="en-US" sz="2800" dirty="0">
                  <a:latin typeface="+mj-lt"/>
                </a:rPr>
                <a:t>On-going focus on security</a:t>
              </a:r>
            </a:p>
            <a:p>
              <a:pPr marL="466310" indent="-466310">
                <a:lnSpc>
                  <a:spcPct val="90000"/>
                </a:lnSpc>
                <a:spcBef>
                  <a:spcPts val="2400"/>
                </a:spcBef>
                <a:buClr>
                  <a:schemeClr val="tx1"/>
                </a:buClr>
                <a:buFont typeface="Arial" panose="020B0604020202020204" pitchFamily="34" charset="0"/>
                <a:buChar char="•"/>
              </a:pPr>
              <a:r>
                <a:rPr lang="en-US" sz="2800" dirty="0">
                  <a:latin typeface="+mj-lt"/>
                </a:rPr>
                <a:t>Databases that bridge SQL/NoSQL/Big Data</a:t>
              </a:r>
            </a:p>
            <a:p>
              <a:pPr marL="466310" indent="-466310">
                <a:lnSpc>
                  <a:spcPct val="90000"/>
                </a:lnSpc>
                <a:spcBef>
                  <a:spcPts val="2400"/>
                </a:spcBef>
                <a:buClr>
                  <a:schemeClr val="tx1"/>
                </a:buClr>
                <a:buFont typeface="Arial" panose="020B0604020202020204" pitchFamily="34" charset="0"/>
                <a:buChar char="•"/>
              </a:pPr>
              <a:endParaRPr lang="en-US" sz="2800" dirty="0">
                <a:latin typeface="+mj-lt"/>
              </a:endParaRPr>
            </a:p>
          </p:txBody>
        </p:sp>
      </p:grpSp>
      <p:sp>
        <p:nvSpPr>
          <p:cNvPr id="2" name="Title 1"/>
          <p:cNvSpPr>
            <a:spLocks noGrp="1"/>
          </p:cNvSpPr>
          <p:nvPr>
            <p:ph type="title"/>
          </p:nvPr>
        </p:nvSpPr>
        <p:spPr/>
        <p:txBody>
          <a:bodyPr>
            <a:normAutofit/>
          </a:bodyPr>
          <a:lstStyle/>
          <a:p>
            <a:r>
              <a:rPr lang="en-US" dirty="0">
                <a:solidFill>
                  <a:schemeClr val="tx1"/>
                </a:solidFill>
              </a:rPr>
              <a:t>Landscape of the database market and trends</a:t>
            </a:r>
          </a:p>
        </p:txBody>
      </p:sp>
      <p:grpSp>
        <p:nvGrpSpPr>
          <p:cNvPr id="6" name="Group 5"/>
          <p:cNvGrpSpPr/>
          <p:nvPr/>
        </p:nvGrpSpPr>
        <p:grpSpPr>
          <a:xfrm>
            <a:off x="464950" y="1668460"/>
            <a:ext cx="5640045" cy="4724401"/>
            <a:chOff x="425792" y="2049461"/>
            <a:chExt cx="5640045" cy="4724401"/>
          </a:xfrm>
        </p:grpSpPr>
        <p:sp>
          <p:nvSpPr>
            <p:cNvPr id="3" name="TextBox 2"/>
            <p:cNvSpPr txBox="1"/>
            <p:nvPr/>
          </p:nvSpPr>
          <p:spPr>
            <a:xfrm>
              <a:off x="425792" y="4640262"/>
              <a:ext cx="5640045" cy="2133600"/>
            </a:xfrm>
            <a:prstGeom prst="roundRect">
              <a:avLst>
                <a:gd name="adj" fmla="val 6267"/>
              </a:avLst>
            </a:prstGeom>
            <a:solidFill>
              <a:schemeClr val="accent4">
                <a:lumMod val="60000"/>
                <a:lumOff val="40000"/>
                <a:alpha val="75000"/>
              </a:schemeClr>
            </a:solidFill>
          </p:spPr>
          <p:txBody>
            <a:bodyPr wrap="square" rtlCol="0">
              <a:noAutofit/>
            </a:bodyPr>
            <a:lstStyle/>
            <a:p>
              <a:pPr>
                <a:lnSpc>
                  <a:spcPct val="90000"/>
                </a:lnSpc>
                <a:spcBef>
                  <a:spcPts val="136"/>
                </a:spcBef>
                <a:spcAft>
                  <a:spcPts val="136"/>
                </a:spcAft>
                <a:buClr>
                  <a:schemeClr val="bg1"/>
                </a:buClr>
              </a:pPr>
              <a:r>
                <a:rPr lang="en-US" sz="6528" dirty="0">
                  <a:solidFill>
                    <a:schemeClr val="accent2">
                      <a:lumMod val="50000"/>
                    </a:schemeClr>
                  </a:solidFill>
                  <a:latin typeface="Museo Sans For Dell" panose="02000000000000000000" pitchFamily="2" charset="0"/>
                </a:rPr>
                <a:t>39%</a:t>
              </a:r>
              <a:r>
                <a:rPr lang="en-US" sz="5440" dirty="0">
                  <a:solidFill>
                    <a:schemeClr val="accent2">
                      <a:lumMod val="50000"/>
                    </a:schemeClr>
                  </a:solidFill>
                  <a:latin typeface="Museo Sans For Dell" panose="02000000000000000000" pitchFamily="2" charset="0"/>
                </a:rPr>
                <a:t> </a:t>
              </a:r>
              <a:br>
                <a:rPr lang="en-US" sz="5440" dirty="0">
                  <a:solidFill>
                    <a:schemeClr val="tx2"/>
                  </a:solidFill>
                  <a:latin typeface="Museo Sans For Dell" panose="02000000000000000000" pitchFamily="2" charset="0"/>
                </a:rPr>
              </a:br>
              <a:r>
                <a:rPr lang="en-US" sz="2176" dirty="0">
                  <a:solidFill>
                    <a:schemeClr val="accent2">
                      <a:lumMod val="50000"/>
                    </a:schemeClr>
                  </a:solidFill>
                  <a:latin typeface="Museo Sans For Dell" panose="02000000000000000000" pitchFamily="2" charset="0"/>
                </a:rPr>
                <a:t>large and medium customers list </a:t>
              </a:r>
              <a:r>
                <a:rPr lang="en-US" sz="2176" b="1" dirty="0">
                  <a:solidFill>
                    <a:schemeClr val="accent2">
                      <a:lumMod val="50000"/>
                    </a:schemeClr>
                  </a:solidFill>
                  <a:latin typeface="Museo Sans For Dell" panose="02000000000000000000" pitchFamily="2" charset="0"/>
                </a:rPr>
                <a:t>application performance as top </a:t>
              </a:r>
              <a:r>
                <a:rPr lang="en-US" sz="2176" dirty="0">
                  <a:solidFill>
                    <a:schemeClr val="accent2">
                      <a:lumMod val="50000"/>
                    </a:schemeClr>
                  </a:solidFill>
                  <a:latin typeface="Museo Sans For Dell" panose="02000000000000000000" pitchFamily="2" charset="0"/>
                </a:rPr>
                <a:t>consideration</a:t>
              </a:r>
            </a:p>
          </p:txBody>
        </p:sp>
        <p:sp>
          <p:nvSpPr>
            <p:cNvPr id="10" name="TextBox 9"/>
            <p:cNvSpPr txBox="1"/>
            <p:nvPr/>
          </p:nvSpPr>
          <p:spPr>
            <a:xfrm>
              <a:off x="3323882" y="2049461"/>
              <a:ext cx="2741955" cy="2362200"/>
            </a:xfrm>
            <a:prstGeom prst="roundRect">
              <a:avLst>
                <a:gd name="adj" fmla="val 6267"/>
              </a:avLst>
            </a:prstGeom>
            <a:solidFill>
              <a:schemeClr val="accent4">
                <a:lumMod val="60000"/>
                <a:lumOff val="40000"/>
                <a:alpha val="75000"/>
              </a:schemeClr>
            </a:solidFill>
          </p:spPr>
          <p:txBody>
            <a:bodyPr wrap="square" rtlCol="0">
              <a:noAutofit/>
            </a:bodyPr>
            <a:lstStyle/>
            <a:p>
              <a:pPr>
                <a:lnSpc>
                  <a:spcPct val="90000"/>
                </a:lnSpc>
                <a:spcBef>
                  <a:spcPts val="136"/>
                </a:spcBef>
                <a:spcAft>
                  <a:spcPts val="136"/>
                </a:spcAft>
                <a:buClr>
                  <a:schemeClr val="bg1"/>
                </a:buClr>
              </a:pPr>
              <a:r>
                <a:rPr lang="en-US" sz="6528" dirty="0">
                  <a:solidFill>
                    <a:schemeClr val="accent2">
                      <a:lumMod val="50000"/>
                    </a:schemeClr>
                  </a:solidFill>
                  <a:latin typeface="Museo Sans For Dell" panose="02000000000000000000" pitchFamily="2" charset="0"/>
                </a:rPr>
                <a:t>67%</a:t>
              </a:r>
              <a:r>
                <a:rPr lang="en-US" sz="5440" dirty="0">
                  <a:solidFill>
                    <a:schemeClr val="accent2">
                      <a:lumMod val="50000"/>
                    </a:schemeClr>
                  </a:solidFill>
                  <a:latin typeface="Museo Sans For Dell" panose="02000000000000000000" pitchFamily="2" charset="0"/>
                </a:rPr>
                <a:t> </a:t>
              </a:r>
              <a:br>
                <a:rPr lang="en-US" sz="5440" dirty="0">
                  <a:solidFill>
                    <a:schemeClr val="tx2"/>
                  </a:solidFill>
                  <a:latin typeface="Museo Sans For Dell" panose="02000000000000000000" pitchFamily="2" charset="0"/>
                </a:rPr>
              </a:br>
              <a:r>
                <a:rPr lang="en-US" sz="2176" b="1" dirty="0">
                  <a:solidFill>
                    <a:schemeClr val="accent2">
                      <a:lumMod val="50000"/>
                    </a:schemeClr>
                  </a:solidFill>
                  <a:latin typeface="Museo Sans For Dell" panose="02000000000000000000" pitchFamily="2" charset="0"/>
                </a:rPr>
                <a:t>IT pain points </a:t>
              </a:r>
              <a:r>
                <a:rPr lang="en-US" sz="2176" dirty="0">
                  <a:solidFill>
                    <a:schemeClr val="accent2">
                      <a:lumMod val="50000"/>
                    </a:schemeClr>
                  </a:solidFill>
                  <a:latin typeface="Museo Sans For Dell" panose="02000000000000000000" pitchFamily="2" charset="0"/>
                </a:rPr>
                <a:t>related to </a:t>
              </a:r>
              <a:r>
                <a:rPr lang="en-US" sz="2176" b="1" dirty="0">
                  <a:solidFill>
                    <a:schemeClr val="accent2">
                      <a:lumMod val="50000"/>
                    </a:schemeClr>
                  </a:solidFill>
                  <a:latin typeface="Museo Sans For Dell" panose="02000000000000000000" pitchFamily="2" charset="0"/>
                </a:rPr>
                <a:t>OPEX</a:t>
              </a:r>
              <a:r>
                <a:rPr lang="en-US" sz="2176" dirty="0">
                  <a:solidFill>
                    <a:schemeClr val="accent2">
                      <a:lumMod val="50000"/>
                    </a:schemeClr>
                  </a:solidFill>
                  <a:latin typeface="Museo Sans For Dell" panose="02000000000000000000" pitchFamily="2" charset="0"/>
                </a:rPr>
                <a:t> (labor and aging infrastructure cost)</a:t>
              </a:r>
            </a:p>
          </p:txBody>
        </p:sp>
        <p:sp>
          <p:nvSpPr>
            <p:cNvPr id="11" name="TextBox 10"/>
            <p:cNvSpPr txBox="1"/>
            <p:nvPr/>
          </p:nvSpPr>
          <p:spPr>
            <a:xfrm>
              <a:off x="433729" y="2049461"/>
              <a:ext cx="2668245" cy="2362200"/>
            </a:xfrm>
            <a:prstGeom prst="roundRect">
              <a:avLst>
                <a:gd name="adj" fmla="val 6267"/>
              </a:avLst>
            </a:prstGeom>
            <a:solidFill>
              <a:schemeClr val="accent4">
                <a:lumMod val="60000"/>
                <a:lumOff val="40000"/>
                <a:alpha val="75000"/>
              </a:schemeClr>
            </a:solidFill>
          </p:spPr>
          <p:txBody>
            <a:bodyPr wrap="square" rtlCol="0">
              <a:noAutofit/>
            </a:bodyPr>
            <a:lstStyle/>
            <a:p>
              <a:pPr>
                <a:lnSpc>
                  <a:spcPct val="90000"/>
                </a:lnSpc>
                <a:spcBef>
                  <a:spcPts val="136"/>
                </a:spcBef>
                <a:spcAft>
                  <a:spcPts val="136"/>
                </a:spcAft>
                <a:buClr>
                  <a:schemeClr val="bg1"/>
                </a:buClr>
              </a:pPr>
              <a:r>
                <a:rPr lang="en-US" sz="6528" dirty="0">
                  <a:solidFill>
                    <a:schemeClr val="accent2">
                      <a:lumMod val="50000"/>
                    </a:schemeClr>
                  </a:solidFill>
                  <a:latin typeface="Museo Sans For Dell" panose="02000000000000000000" pitchFamily="2" charset="0"/>
                </a:rPr>
                <a:t>48%</a:t>
              </a:r>
              <a:r>
                <a:rPr lang="en-US" sz="5440" dirty="0">
                  <a:solidFill>
                    <a:schemeClr val="accent2">
                      <a:lumMod val="50000"/>
                    </a:schemeClr>
                  </a:solidFill>
                  <a:latin typeface="Museo Sans For Dell" panose="02000000000000000000" pitchFamily="2" charset="0"/>
                </a:rPr>
                <a:t> </a:t>
              </a:r>
              <a:br>
                <a:rPr lang="en-US" sz="5440" dirty="0">
                  <a:solidFill>
                    <a:schemeClr val="tx2"/>
                  </a:solidFill>
                  <a:latin typeface="Museo Sans For Dell" panose="02000000000000000000" pitchFamily="2" charset="0"/>
                </a:rPr>
              </a:br>
              <a:r>
                <a:rPr lang="en-US" sz="2176" dirty="0">
                  <a:solidFill>
                    <a:schemeClr val="accent2">
                      <a:lumMod val="50000"/>
                    </a:schemeClr>
                  </a:solidFill>
                  <a:latin typeface="Museo Sans For Dell" panose="02000000000000000000" pitchFamily="2" charset="0"/>
                </a:rPr>
                <a:t>organizations are deploying </a:t>
              </a:r>
              <a:r>
                <a:rPr lang="en-US" sz="2176" b="1" dirty="0">
                  <a:solidFill>
                    <a:schemeClr val="accent2">
                      <a:lumMod val="50000"/>
                    </a:schemeClr>
                  </a:solidFill>
                  <a:latin typeface="Museo Sans For Dell" panose="02000000000000000000" pitchFamily="2" charset="0"/>
                </a:rPr>
                <a:t>BI/Analytics next 12~18 months</a:t>
              </a:r>
            </a:p>
          </p:txBody>
        </p:sp>
      </p:grpSp>
    </p:spTree>
    <p:extLst>
      <p:ext uri="{BB962C8B-B14F-4D97-AF65-F5344CB8AC3E}">
        <p14:creationId xmlns:p14="http://schemas.microsoft.com/office/powerpoint/2010/main" val="1720994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 y="1820861"/>
            <a:ext cx="12436475" cy="3733801"/>
          </a:xfrm>
          <a:prstGeom prst="rect">
            <a:avLst/>
          </a:prstGeom>
          <a:solidFill>
            <a:schemeClr val="accent1"/>
          </a:solidFill>
          <a:ln w="6350">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1802">
              <a:spcBef>
                <a:spcPts val="200"/>
              </a:spcBef>
              <a:spcAft>
                <a:spcPts val="800"/>
              </a:spcAft>
            </a:pPr>
            <a:endParaRPr lang="en-US" sz="2000" dirty="0">
              <a:solidFill>
                <a:srgbClr val="505050"/>
              </a:solidFill>
              <a:latin typeface="+mj-lt"/>
              <a:ea typeface="MS PGothic" charset="0"/>
              <a:cs typeface="Segoe UI Light" panose="020B0502040204020203" pitchFamily="34" charset="0"/>
            </a:endParaRPr>
          </a:p>
        </p:txBody>
      </p:sp>
      <p:sp>
        <p:nvSpPr>
          <p:cNvPr id="2" name="Title 1"/>
          <p:cNvSpPr>
            <a:spLocks noGrp="1"/>
          </p:cNvSpPr>
          <p:nvPr>
            <p:ph type="title"/>
          </p:nvPr>
        </p:nvSpPr>
        <p:spPr/>
        <p:txBody>
          <a:bodyPr>
            <a:normAutofit fontScale="90000"/>
          </a:bodyPr>
          <a:lstStyle/>
          <a:p>
            <a:r>
              <a:rPr lang="en-US" dirty="0"/>
              <a:t>The need for Big Data and Analytics</a:t>
            </a:r>
          </a:p>
        </p:txBody>
      </p:sp>
      <p:grpSp>
        <p:nvGrpSpPr>
          <p:cNvPr id="22" name="Group 21"/>
          <p:cNvGrpSpPr/>
          <p:nvPr/>
        </p:nvGrpSpPr>
        <p:grpSpPr>
          <a:xfrm>
            <a:off x="900941" y="2445998"/>
            <a:ext cx="1982262" cy="952473"/>
            <a:chOff x="716099" y="1235373"/>
            <a:chExt cx="1217858" cy="585178"/>
          </a:xfrm>
          <a:solidFill>
            <a:schemeClr val="bg1">
              <a:lumMod val="95000"/>
            </a:schemeClr>
          </a:solidFill>
        </p:grpSpPr>
        <p:sp>
          <p:nvSpPr>
            <p:cNvPr id="9" name="Freeform 8"/>
            <p:cNvSpPr/>
            <p:nvPr/>
          </p:nvSpPr>
          <p:spPr>
            <a:xfrm>
              <a:off x="716099" y="1235373"/>
              <a:ext cx="1217858" cy="542642"/>
            </a:xfrm>
            <a:custGeom>
              <a:avLst/>
              <a:gdLst>
                <a:gd name="connsiteX0" fmla="*/ 987565 w 1949591"/>
                <a:gd name="connsiteY0" fmla="*/ 0 h 868680"/>
                <a:gd name="connsiteX1" fmla="*/ 1915127 w 1949591"/>
                <a:gd name="connsiteY1" fmla="*/ 631233 h 868680"/>
                <a:gd name="connsiteX2" fmla="*/ 1949591 w 1949591"/>
                <a:gd name="connsiteY2" fmla="*/ 747273 h 868680"/>
                <a:gd name="connsiteX3" fmla="*/ 1689467 w 1949591"/>
                <a:gd name="connsiteY3" fmla="*/ 859792 h 868680"/>
                <a:gd name="connsiteX4" fmla="*/ 1671747 w 1949591"/>
                <a:gd name="connsiteY4" fmla="*/ 802708 h 868680"/>
                <a:gd name="connsiteX5" fmla="*/ 848671 w 1949591"/>
                <a:gd name="connsiteY5" fmla="*/ 257137 h 868680"/>
                <a:gd name="connsiteX6" fmla="*/ 25595 w 1949591"/>
                <a:gd name="connsiteY6" fmla="*/ 802708 h 868680"/>
                <a:gd name="connsiteX7" fmla="*/ 1449 w 1949591"/>
                <a:gd name="connsiteY7" fmla="*/ 868680 h 868680"/>
                <a:gd name="connsiteX8" fmla="*/ 0 w 1949591"/>
                <a:gd name="connsiteY8" fmla="*/ 868680 h 868680"/>
                <a:gd name="connsiteX9" fmla="*/ 11118 w 1949591"/>
                <a:gd name="connsiteY9" fmla="*/ 795827 h 868680"/>
                <a:gd name="connsiteX10" fmla="*/ 987565 w 1949591"/>
                <a:gd name="connsiteY10" fmla="*/ 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9591" h="868680">
                  <a:moveTo>
                    <a:pt x="987565" y="0"/>
                  </a:moveTo>
                  <a:cubicBezTo>
                    <a:pt x="1409012" y="0"/>
                    <a:pt x="1769363" y="261576"/>
                    <a:pt x="1915127" y="631233"/>
                  </a:cubicBezTo>
                  <a:lnTo>
                    <a:pt x="1949591" y="747273"/>
                  </a:lnTo>
                  <a:lnTo>
                    <a:pt x="1689467" y="859792"/>
                  </a:lnTo>
                  <a:lnTo>
                    <a:pt x="1671747" y="802708"/>
                  </a:lnTo>
                  <a:cubicBezTo>
                    <a:pt x="1536141" y="482099"/>
                    <a:pt x="1218678" y="257137"/>
                    <a:pt x="848671" y="257137"/>
                  </a:cubicBezTo>
                  <a:cubicBezTo>
                    <a:pt x="478665" y="257137"/>
                    <a:pt x="161201" y="482099"/>
                    <a:pt x="25595" y="802708"/>
                  </a:cubicBezTo>
                  <a:lnTo>
                    <a:pt x="1449" y="868680"/>
                  </a:lnTo>
                  <a:lnTo>
                    <a:pt x="0" y="868680"/>
                  </a:lnTo>
                  <a:lnTo>
                    <a:pt x="11118" y="795827"/>
                  </a:lnTo>
                  <a:cubicBezTo>
                    <a:pt x="104057" y="341650"/>
                    <a:pt x="505913" y="0"/>
                    <a:pt x="987565" y="0"/>
                  </a:cubicBezTo>
                  <a:close/>
                </a:path>
              </a:pathLst>
            </a:custGeom>
            <a:grpFill/>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sp>
          <p:nvSpPr>
            <p:cNvPr id="21" name="Freeform 20"/>
            <p:cNvSpPr/>
            <p:nvPr/>
          </p:nvSpPr>
          <p:spPr>
            <a:xfrm rot="3600000">
              <a:off x="1362362" y="1502379"/>
              <a:ext cx="125963" cy="510381"/>
            </a:xfrm>
            <a:custGeom>
              <a:avLst/>
              <a:gdLst>
                <a:gd name="connsiteX0" fmla="*/ 61012 w 125963"/>
                <a:gd name="connsiteY0" fmla="*/ 0 h 510381"/>
                <a:gd name="connsiteX1" fmla="*/ 94682 w 125963"/>
                <a:gd name="connsiteY1" fmla="*/ 393146 h 510381"/>
                <a:gd name="connsiteX2" fmla="*/ 123807 w 125963"/>
                <a:gd name="connsiteY2" fmla="*/ 431102 h 510381"/>
                <a:gd name="connsiteX3" fmla="*/ 117516 w 125963"/>
                <a:gd name="connsiteY3" fmla="*/ 478886 h 510381"/>
                <a:gd name="connsiteX4" fmla="*/ 31496 w 125963"/>
                <a:gd name="connsiteY4" fmla="*/ 501935 h 510381"/>
                <a:gd name="connsiteX5" fmla="*/ 8447 w 125963"/>
                <a:gd name="connsiteY5" fmla="*/ 415915 h 510381"/>
                <a:gd name="connsiteX6" fmla="*/ 24988 w 125963"/>
                <a:gd name="connsiteY6" fmla="*/ 397162 h 510381"/>
                <a:gd name="connsiteX7" fmla="*/ 27086 w 125963"/>
                <a:gd name="connsiteY7" fmla="*/ 396138 h 51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63" h="510381">
                  <a:moveTo>
                    <a:pt x="61012" y="0"/>
                  </a:moveTo>
                  <a:lnTo>
                    <a:pt x="94682" y="393146"/>
                  </a:lnTo>
                  <a:lnTo>
                    <a:pt x="123807" y="431102"/>
                  </a:lnTo>
                  <a:cubicBezTo>
                    <a:pt x="127978" y="446669"/>
                    <a:pt x="126210" y="463826"/>
                    <a:pt x="117516" y="478886"/>
                  </a:cubicBezTo>
                  <a:cubicBezTo>
                    <a:pt x="100127" y="509004"/>
                    <a:pt x="61614" y="519324"/>
                    <a:pt x="31496" y="501935"/>
                  </a:cubicBezTo>
                  <a:cubicBezTo>
                    <a:pt x="1377" y="484546"/>
                    <a:pt x="-8942" y="446033"/>
                    <a:pt x="8447" y="415915"/>
                  </a:cubicBezTo>
                  <a:cubicBezTo>
                    <a:pt x="12794" y="408385"/>
                    <a:pt x="18461" y="402093"/>
                    <a:pt x="24988" y="397162"/>
                  </a:cubicBezTo>
                  <a:lnTo>
                    <a:pt x="27086" y="396138"/>
                  </a:lnTo>
                  <a:close/>
                </a:path>
              </a:pathLst>
            </a:custGeom>
            <a:grpFill/>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grpSp>
      <p:sp>
        <p:nvSpPr>
          <p:cNvPr id="23" name="TextBox 22"/>
          <p:cNvSpPr txBox="1"/>
          <p:nvPr/>
        </p:nvSpPr>
        <p:spPr>
          <a:xfrm>
            <a:off x="593480" y="4006555"/>
            <a:ext cx="2597186" cy="948337"/>
          </a:xfrm>
          <a:prstGeom prst="rect">
            <a:avLst/>
          </a:prstGeom>
          <a:noFill/>
          <a:ln>
            <a:noFill/>
          </a:ln>
        </p:spPr>
        <p:txBody>
          <a:bodyPr wrap="none" rtlCol="0">
            <a:spAutoFit/>
          </a:bodyPr>
          <a:lstStyle/>
          <a:p>
            <a:pPr algn="ctr">
              <a:lnSpc>
                <a:spcPct val="90000"/>
              </a:lnSpc>
              <a:spcBef>
                <a:spcPts val="816"/>
              </a:spcBef>
              <a:buClr>
                <a:schemeClr val="bg1"/>
              </a:buClr>
            </a:pPr>
            <a:r>
              <a:rPr lang="en-US" sz="2720" dirty="0">
                <a:solidFill>
                  <a:schemeClr val="bg1"/>
                </a:solidFill>
                <a:latin typeface="+mj-lt"/>
              </a:rPr>
              <a:t>HIGH</a:t>
            </a:r>
          </a:p>
          <a:p>
            <a:pPr algn="ctr">
              <a:lnSpc>
                <a:spcPct val="90000"/>
              </a:lnSpc>
              <a:spcBef>
                <a:spcPts val="816"/>
              </a:spcBef>
              <a:buClr>
                <a:schemeClr val="bg1"/>
              </a:buClr>
            </a:pPr>
            <a:r>
              <a:rPr lang="en-US" sz="2720" dirty="0">
                <a:solidFill>
                  <a:schemeClr val="bg1"/>
                </a:solidFill>
                <a:latin typeface="+mj-lt"/>
              </a:rPr>
              <a:t>PERFORMANCE</a:t>
            </a:r>
          </a:p>
        </p:txBody>
      </p:sp>
      <p:sp>
        <p:nvSpPr>
          <p:cNvPr id="25" name="Freeform 24">
            <a:hlinkClick r:id="rId3"/>
          </p:cNvPr>
          <p:cNvSpPr>
            <a:spLocks noChangeAspect="1" noEditPoints="1"/>
          </p:cNvSpPr>
          <p:nvPr/>
        </p:nvSpPr>
        <p:spPr bwMode="auto">
          <a:xfrm>
            <a:off x="4178122" y="2318363"/>
            <a:ext cx="1434640" cy="1498819"/>
          </a:xfrm>
          <a:custGeom>
            <a:avLst/>
            <a:gdLst>
              <a:gd name="T0" fmla="*/ 515 w 3220"/>
              <a:gd name="T1" fmla="*/ 2821 h 3364"/>
              <a:gd name="T2" fmla="*/ 1316 w 3220"/>
              <a:gd name="T3" fmla="*/ 3073 h 3364"/>
              <a:gd name="T4" fmla="*/ 2231 w 3220"/>
              <a:gd name="T5" fmla="*/ 3001 h 3364"/>
              <a:gd name="T6" fmla="*/ 2891 w 3220"/>
              <a:gd name="T7" fmla="*/ 2616 h 3364"/>
              <a:gd name="T8" fmla="*/ 2985 w 3220"/>
              <a:gd name="T9" fmla="*/ 2735 h 3364"/>
              <a:gd name="T10" fmla="*/ 2483 w 3220"/>
              <a:gd name="T11" fmla="*/ 3186 h 3364"/>
              <a:gd name="T12" fmla="*/ 1591 w 3220"/>
              <a:gd name="T13" fmla="*/ 3364 h 3364"/>
              <a:gd name="T14" fmla="*/ 726 w 3220"/>
              <a:gd name="T15" fmla="*/ 3205 h 3364"/>
              <a:gd name="T16" fmla="*/ 191 w 3220"/>
              <a:gd name="T17" fmla="*/ 2768 h 3364"/>
              <a:gd name="T18" fmla="*/ 344 w 3220"/>
              <a:gd name="T19" fmla="*/ 1931 h 3364"/>
              <a:gd name="T20" fmla="*/ 712 w 3220"/>
              <a:gd name="T21" fmla="*/ 2387 h 3364"/>
              <a:gd name="T22" fmla="*/ 1513 w 3220"/>
              <a:gd name="T23" fmla="*/ 2640 h 3364"/>
              <a:gd name="T24" fmla="*/ 2428 w 3220"/>
              <a:gd name="T25" fmla="*/ 2567 h 3364"/>
              <a:gd name="T26" fmla="*/ 2947 w 3220"/>
              <a:gd name="T27" fmla="*/ 2377 h 3364"/>
              <a:gd name="T28" fmla="*/ 2400 w 3220"/>
              <a:gd name="T29" fmla="*/ 2788 h 3364"/>
              <a:gd name="T30" fmla="*/ 1499 w 3220"/>
              <a:gd name="T31" fmla="*/ 2928 h 3364"/>
              <a:gd name="T32" fmla="*/ 652 w 3220"/>
              <a:gd name="T33" fmla="*/ 2738 h 3364"/>
              <a:gd name="T34" fmla="*/ 170 w 3220"/>
              <a:gd name="T35" fmla="*/ 2287 h 3364"/>
              <a:gd name="T36" fmla="*/ 145 w 3220"/>
              <a:gd name="T37" fmla="*/ 891 h 3364"/>
              <a:gd name="T38" fmla="*/ 341 w 3220"/>
              <a:gd name="T39" fmla="*/ 1386 h 3364"/>
              <a:gd name="T40" fmla="*/ 1050 w 3220"/>
              <a:gd name="T41" fmla="*/ 1727 h 3364"/>
              <a:gd name="T42" fmla="*/ 1962 w 3220"/>
              <a:gd name="T43" fmla="*/ 1757 h 3364"/>
              <a:gd name="T44" fmla="*/ 2736 w 3220"/>
              <a:gd name="T45" fmla="*/ 1461 h 3364"/>
              <a:gd name="T46" fmla="*/ 3016 w 3220"/>
              <a:gd name="T47" fmla="*/ 1268 h 3364"/>
              <a:gd name="T48" fmla="*/ 3208 w 3220"/>
              <a:gd name="T49" fmla="*/ 1783 h 3364"/>
              <a:gd name="T50" fmla="*/ 2817 w 3220"/>
              <a:gd name="T51" fmla="*/ 2248 h 3364"/>
              <a:gd name="T52" fmla="*/ 1974 w 3220"/>
              <a:gd name="T53" fmla="*/ 2489 h 3364"/>
              <a:gd name="T54" fmla="*/ 1079 w 3220"/>
              <a:gd name="T55" fmla="*/ 2393 h 3364"/>
              <a:gd name="T56" fmla="*/ 472 w 3220"/>
              <a:gd name="T57" fmla="*/ 2027 h 3364"/>
              <a:gd name="T58" fmla="*/ 1222 w 3220"/>
              <a:gd name="T59" fmla="*/ 2209 h 3364"/>
              <a:gd name="T60" fmla="*/ 2180 w 3220"/>
              <a:gd name="T61" fmla="*/ 2106 h 3364"/>
              <a:gd name="T62" fmla="*/ 2791 w 3220"/>
              <a:gd name="T63" fmla="*/ 1697 h 3364"/>
              <a:gd name="T64" fmla="*/ 2823 w 3220"/>
              <a:gd name="T65" fmla="*/ 1486 h 3364"/>
              <a:gd name="T66" fmla="*/ 2266 w 3220"/>
              <a:gd name="T67" fmla="*/ 1917 h 3364"/>
              <a:gd name="T68" fmla="*/ 1361 w 3220"/>
              <a:gd name="T69" fmla="*/ 2060 h 3364"/>
              <a:gd name="T70" fmla="*/ 514 w 3220"/>
              <a:gd name="T71" fmla="*/ 1869 h 3364"/>
              <a:gd name="T72" fmla="*/ 29 w 3220"/>
              <a:gd name="T73" fmla="*/ 1406 h 3364"/>
              <a:gd name="T74" fmla="*/ 145 w 3220"/>
              <a:gd name="T75" fmla="*/ 891 h 3364"/>
              <a:gd name="T76" fmla="*/ 2097 w 3220"/>
              <a:gd name="T77" fmla="*/ 962 h 3364"/>
              <a:gd name="T78" fmla="*/ 1884 w 3220"/>
              <a:gd name="T79" fmla="*/ 838 h 3364"/>
              <a:gd name="T80" fmla="*/ 1229 w 3220"/>
              <a:gd name="T81" fmla="*/ 774 h 3364"/>
              <a:gd name="T82" fmla="*/ 1052 w 3220"/>
              <a:gd name="T83" fmla="*/ 654 h 3364"/>
              <a:gd name="T84" fmla="*/ 962 w 3220"/>
              <a:gd name="T85" fmla="*/ 504 h 3364"/>
              <a:gd name="T86" fmla="*/ 818 w 3220"/>
              <a:gd name="T87" fmla="*/ 775 h 3364"/>
              <a:gd name="T88" fmla="*/ 1200 w 3220"/>
              <a:gd name="T89" fmla="*/ 902 h 3364"/>
              <a:gd name="T90" fmla="*/ 1629 w 3220"/>
              <a:gd name="T91" fmla="*/ 1153 h 3364"/>
              <a:gd name="T92" fmla="*/ 1323 w 3220"/>
              <a:gd name="T93" fmla="*/ 1244 h 3364"/>
              <a:gd name="T94" fmla="*/ 1860 w 3220"/>
              <a:gd name="T95" fmla="*/ 1246 h 3364"/>
              <a:gd name="T96" fmla="*/ 2317 w 3220"/>
              <a:gd name="T97" fmla="*/ 1009 h 3364"/>
              <a:gd name="T98" fmla="*/ 2190 w 3220"/>
              <a:gd name="T99" fmla="*/ 740 h 3364"/>
              <a:gd name="T100" fmla="*/ 1676 w 3220"/>
              <a:gd name="T101" fmla="*/ 716 h 3364"/>
              <a:gd name="T102" fmla="*/ 1605 w 3220"/>
              <a:gd name="T103" fmla="*/ 499 h 3364"/>
              <a:gd name="T104" fmla="*/ 1630 w 3220"/>
              <a:gd name="T105" fmla="*/ 357 h 3364"/>
              <a:gd name="T106" fmla="*/ 1844 w 3220"/>
              <a:gd name="T107" fmla="*/ 14 h 3364"/>
              <a:gd name="T108" fmla="*/ 2645 w 3220"/>
              <a:gd name="T109" fmla="*/ 267 h 3364"/>
              <a:gd name="T110" fmla="*/ 3019 w 3220"/>
              <a:gd name="T111" fmla="*/ 757 h 3364"/>
              <a:gd name="T112" fmla="*/ 2795 w 3220"/>
              <a:gd name="T113" fmla="*/ 1255 h 3364"/>
              <a:gd name="T114" fmla="*/ 2053 w 3220"/>
              <a:gd name="T115" fmla="*/ 1584 h 3364"/>
              <a:gd name="T116" fmla="*/ 1137 w 3220"/>
              <a:gd name="T117" fmla="*/ 1587 h 3364"/>
              <a:gd name="T118" fmla="*/ 394 w 3220"/>
              <a:gd name="T119" fmla="*/ 1274 h 3364"/>
              <a:gd name="T120" fmla="*/ 139 w 3220"/>
              <a:gd name="T121" fmla="*/ 765 h 3364"/>
              <a:gd name="T122" fmla="*/ 476 w 3220"/>
              <a:gd name="T123" fmla="*/ 288 h 3364"/>
              <a:gd name="T124" fmla="*/ 1290 w 3220"/>
              <a:gd name="T125" fmla="*/ 16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0" h="3364">
                <a:moveTo>
                  <a:pt x="159" y="2410"/>
                </a:moveTo>
                <a:lnTo>
                  <a:pt x="176" y="2458"/>
                </a:lnTo>
                <a:lnTo>
                  <a:pt x="199" y="2505"/>
                </a:lnTo>
                <a:lnTo>
                  <a:pt x="226" y="2552"/>
                </a:lnTo>
                <a:lnTo>
                  <a:pt x="259" y="2598"/>
                </a:lnTo>
                <a:lnTo>
                  <a:pt x="297" y="2644"/>
                </a:lnTo>
                <a:lnTo>
                  <a:pt x="341" y="2689"/>
                </a:lnTo>
                <a:lnTo>
                  <a:pt x="394" y="2735"/>
                </a:lnTo>
                <a:lnTo>
                  <a:pt x="452" y="2779"/>
                </a:lnTo>
                <a:lnTo>
                  <a:pt x="515" y="2821"/>
                </a:lnTo>
                <a:lnTo>
                  <a:pt x="581" y="2859"/>
                </a:lnTo>
                <a:lnTo>
                  <a:pt x="652" y="2896"/>
                </a:lnTo>
                <a:lnTo>
                  <a:pt x="726" y="2928"/>
                </a:lnTo>
                <a:lnTo>
                  <a:pt x="802" y="2958"/>
                </a:lnTo>
                <a:lnTo>
                  <a:pt x="883" y="2984"/>
                </a:lnTo>
                <a:lnTo>
                  <a:pt x="965" y="3009"/>
                </a:lnTo>
                <a:lnTo>
                  <a:pt x="1050" y="3029"/>
                </a:lnTo>
                <a:lnTo>
                  <a:pt x="1137" y="3048"/>
                </a:lnTo>
                <a:lnTo>
                  <a:pt x="1226" y="3062"/>
                </a:lnTo>
                <a:lnTo>
                  <a:pt x="1316" y="3073"/>
                </a:lnTo>
                <a:lnTo>
                  <a:pt x="1407" y="3081"/>
                </a:lnTo>
                <a:lnTo>
                  <a:pt x="1499" y="3086"/>
                </a:lnTo>
                <a:lnTo>
                  <a:pt x="1591" y="3087"/>
                </a:lnTo>
                <a:lnTo>
                  <a:pt x="1685" y="3085"/>
                </a:lnTo>
                <a:lnTo>
                  <a:pt x="1778" y="3080"/>
                </a:lnTo>
                <a:lnTo>
                  <a:pt x="1870" y="3072"/>
                </a:lnTo>
                <a:lnTo>
                  <a:pt x="1962" y="3059"/>
                </a:lnTo>
                <a:lnTo>
                  <a:pt x="2053" y="3044"/>
                </a:lnTo>
                <a:lnTo>
                  <a:pt x="2143" y="3024"/>
                </a:lnTo>
                <a:lnTo>
                  <a:pt x="2231" y="3001"/>
                </a:lnTo>
                <a:lnTo>
                  <a:pt x="2317" y="2974"/>
                </a:lnTo>
                <a:lnTo>
                  <a:pt x="2402" y="2944"/>
                </a:lnTo>
                <a:lnTo>
                  <a:pt x="2481" y="2911"/>
                </a:lnTo>
                <a:lnTo>
                  <a:pt x="2556" y="2875"/>
                </a:lnTo>
                <a:lnTo>
                  <a:pt x="2625" y="2837"/>
                </a:lnTo>
                <a:lnTo>
                  <a:pt x="2689" y="2797"/>
                </a:lnTo>
                <a:lnTo>
                  <a:pt x="2748" y="2754"/>
                </a:lnTo>
                <a:lnTo>
                  <a:pt x="2801" y="2710"/>
                </a:lnTo>
                <a:lnTo>
                  <a:pt x="2848" y="2664"/>
                </a:lnTo>
                <a:lnTo>
                  <a:pt x="2891" y="2616"/>
                </a:lnTo>
                <a:lnTo>
                  <a:pt x="2926" y="2567"/>
                </a:lnTo>
                <a:lnTo>
                  <a:pt x="2957" y="2517"/>
                </a:lnTo>
                <a:lnTo>
                  <a:pt x="2982" y="2466"/>
                </a:lnTo>
                <a:lnTo>
                  <a:pt x="3001" y="2414"/>
                </a:lnTo>
                <a:lnTo>
                  <a:pt x="3014" y="2468"/>
                </a:lnTo>
                <a:lnTo>
                  <a:pt x="3021" y="2522"/>
                </a:lnTo>
                <a:lnTo>
                  <a:pt x="3021" y="2576"/>
                </a:lnTo>
                <a:lnTo>
                  <a:pt x="3015" y="2629"/>
                </a:lnTo>
                <a:lnTo>
                  <a:pt x="3004" y="2682"/>
                </a:lnTo>
                <a:lnTo>
                  <a:pt x="2985" y="2735"/>
                </a:lnTo>
                <a:lnTo>
                  <a:pt x="2961" y="2788"/>
                </a:lnTo>
                <a:lnTo>
                  <a:pt x="2930" y="2838"/>
                </a:lnTo>
                <a:lnTo>
                  <a:pt x="2895" y="2888"/>
                </a:lnTo>
                <a:lnTo>
                  <a:pt x="2853" y="2935"/>
                </a:lnTo>
                <a:lnTo>
                  <a:pt x="2805" y="2982"/>
                </a:lnTo>
                <a:lnTo>
                  <a:pt x="2751" y="3027"/>
                </a:lnTo>
                <a:lnTo>
                  <a:pt x="2693" y="3070"/>
                </a:lnTo>
                <a:lnTo>
                  <a:pt x="2628" y="3111"/>
                </a:lnTo>
                <a:lnTo>
                  <a:pt x="2559" y="3150"/>
                </a:lnTo>
                <a:lnTo>
                  <a:pt x="2483" y="3186"/>
                </a:lnTo>
                <a:lnTo>
                  <a:pt x="2403" y="3220"/>
                </a:lnTo>
                <a:lnTo>
                  <a:pt x="2317" y="3251"/>
                </a:lnTo>
                <a:lnTo>
                  <a:pt x="2231" y="3277"/>
                </a:lnTo>
                <a:lnTo>
                  <a:pt x="2143" y="3301"/>
                </a:lnTo>
                <a:lnTo>
                  <a:pt x="2053" y="3320"/>
                </a:lnTo>
                <a:lnTo>
                  <a:pt x="1962" y="3335"/>
                </a:lnTo>
                <a:lnTo>
                  <a:pt x="1870" y="3348"/>
                </a:lnTo>
                <a:lnTo>
                  <a:pt x="1778" y="3357"/>
                </a:lnTo>
                <a:lnTo>
                  <a:pt x="1685" y="3362"/>
                </a:lnTo>
                <a:lnTo>
                  <a:pt x="1591" y="3364"/>
                </a:lnTo>
                <a:lnTo>
                  <a:pt x="1499" y="3363"/>
                </a:lnTo>
                <a:lnTo>
                  <a:pt x="1407" y="3358"/>
                </a:lnTo>
                <a:lnTo>
                  <a:pt x="1316" y="3350"/>
                </a:lnTo>
                <a:lnTo>
                  <a:pt x="1226" y="3338"/>
                </a:lnTo>
                <a:lnTo>
                  <a:pt x="1137" y="3323"/>
                </a:lnTo>
                <a:lnTo>
                  <a:pt x="1050" y="3306"/>
                </a:lnTo>
                <a:lnTo>
                  <a:pt x="965" y="3285"/>
                </a:lnTo>
                <a:lnTo>
                  <a:pt x="883" y="3261"/>
                </a:lnTo>
                <a:lnTo>
                  <a:pt x="802" y="3234"/>
                </a:lnTo>
                <a:lnTo>
                  <a:pt x="726" y="3205"/>
                </a:lnTo>
                <a:lnTo>
                  <a:pt x="652" y="3171"/>
                </a:lnTo>
                <a:lnTo>
                  <a:pt x="581" y="3135"/>
                </a:lnTo>
                <a:lnTo>
                  <a:pt x="515" y="3097"/>
                </a:lnTo>
                <a:lnTo>
                  <a:pt x="452" y="3056"/>
                </a:lnTo>
                <a:lnTo>
                  <a:pt x="394" y="3011"/>
                </a:lnTo>
                <a:lnTo>
                  <a:pt x="341" y="2964"/>
                </a:lnTo>
                <a:lnTo>
                  <a:pt x="294" y="2916"/>
                </a:lnTo>
                <a:lnTo>
                  <a:pt x="254" y="2867"/>
                </a:lnTo>
                <a:lnTo>
                  <a:pt x="219" y="2818"/>
                </a:lnTo>
                <a:lnTo>
                  <a:pt x="191" y="2768"/>
                </a:lnTo>
                <a:lnTo>
                  <a:pt x="169" y="2717"/>
                </a:lnTo>
                <a:lnTo>
                  <a:pt x="153" y="2666"/>
                </a:lnTo>
                <a:lnTo>
                  <a:pt x="143" y="2614"/>
                </a:lnTo>
                <a:lnTo>
                  <a:pt x="138" y="2563"/>
                </a:lnTo>
                <a:lnTo>
                  <a:pt x="139" y="2512"/>
                </a:lnTo>
                <a:lnTo>
                  <a:pt x="147" y="2461"/>
                </a:lnTo>
                <a:lnTo>
                  <a:pt x="159" y="2410"/>
                </a:lnTo>
                <a:close/>
                <a:moveTo>
                  <a:pt x="224" y="1839"/>
                </a:moveTo>
                <a:lnTo>
                  <a:pt x="281" y="1887"/>
                </a:lnTo>
                <a:lnTo>
                  <a:pt x="344" y="1931"/>
                </a:lnTo>
                <a:lnTo>
                  <a:pt x="356" y="1978"/>
                </a:lnTo>
                <a:lnTo>
                  <a:pt x="374" y="2025"/>
                </a:lnTo>
                <a:lnTo>
                  <a:pt x="396" y="2072"/>
                </a:lnTo>
                <a:lnTo>
                  <a:pt x="424" y="2119"/>
                </a:lnTo>
                <a:lnTo>
                  <a:pt x="456" y="2164"/>
                </a:lnTo>
                <a:lnTo>
                  <a:pt x="495" y="2210"/>
                </a:lnTo>
                <a:lnTo>
                  <a:pt x="538" y="2254"/>
                </a:lnTo>
                <a:lnTo>
                  <a:pt x="592" y="2301"/>
                </a:lnTo>
                <a:lnTo>
                  <a:pt x="650" y="2345"/>
                </a:lnTo>
                <a:lnTo>
                  <a:pt x="712" y="2387"/>
                </a:lnTo>
                <a:lnTo>
                  <a:pt x="778" y="2425"/>
                </a:lnTo>
                <a:lnTo>
                  <a:pt x="848" y="2461"/>
                </a:lnTo>
                <a:lnTo>
                  <a:pt x="923" y="2494"/>
                </a:lnTo>
                <a:lnTo>
                  <a:pt x="1000" y="2524"/>
                </a:lnTo>
                <a:lnTo>
                  <a:pt x="1079" y="2551"/>
                </a:lnTo>
                <a:lnTo>
                  <a:pt x="1162" y="2574"/>
                </a:lnTo>
                <a:lnTo>
                  <a:pt x="1247" y="2596"/>
                </a:lnTo>
                <a:lnTo>
                  <a:pt x="1334" y="2613"/>
                </a:lnTo>
                <a:lnTo>
                  <a:pt x="1422" y="2627"/>
                </a:lnTo>
                <a:lnTo>
                  <a:pt x="1513" y="2640"/>
                </a:lnTo>
                <a:lnTo>
                  <a:pt x="1604" y="2647"/>
                </a:lnTo>
                <a:lnTo>
                  <a:pt x="1696" y="2652"/>
                </a:lnTo>
                <a:lnTo>
                  <a:pt x="1789" y="2654"/>
                </a:lnTo>
                <a:lnTo>
                  <a:pt x="1882" y="2652"/>
                </a:lnTo>
                <a:lnTo>
                  <a:pt x="1974" y="2647"/>
                </a:lnTo>
                <a:lnTo>
                  <a:pt x="2067" y="2638"/>
                </a:lnTo>
                <a:lnTo>
                  <a:pt x="2160" y="2625"/>
                </a:lnTo>
                <a:lnTo>
                  <a:pt x="2250" y="2609"/>
                </a:lnTo>
                <a:lnTo>
                  <a:pt x="2340" y="2590"/>
                </a:lnTo>
                <a:lnTo>
                  <a:pt x="2428" y="2567"/>
                </a:lnTo>
                <a:lnTo>
                  <a:pt x="2515" y="2541"/>
                </a:lnTo>
                <a:lnTo>
                  <a:pt x="2599" y="2510"/>
                </a:lnTo>
                <a:lnTo>
                  <a:pt x="2677" y="2477"/>
                </a:lnTo>
                <a:lnTo>
                  <a:pt x="2751" y="2442"/>
                </a:lnTo>
                <a:lnTo>
                  <a:pt x="2819" y="2404"/>
                </a:lnTo>
                <a:lnTo>
                  <a:pt x="2883" y="2364"/>
                </a:lnTo>
                <a:lnTo>
                  <a:pt x="2941" y="2322"/>
                </a:lnTo>
                <a:lnTo>
                  <a:pt x="2994" y="2278"/>
                </a:lnTo>
                <a:lnTo>
                  <a:pt x="2973" y="2328"/>
                </a:lnTo>
                <a:lnTo>
                  <a:pt x="2947" y="2377"/>
                </a:lnTo>
                <a:lnTo>
                  <a:pt x="2915" y="2425"/>
                </a:lnTo>
                <a:lnTo>
                  <a:pt x="2879" y="2472"/>
                </a:lnTo>
                <a:lnTo>
                  <a:pt x="2837" y="2518"/>
                </a:lnTo>
                <a:lnTo>
                  <a:pt x="2789" y="2562"/>
                </a:lnTo>
                <a:lnTo>
                  <a:pt x="2737" y="2605"/>
                </a:lnTo>
                <a:lnTo>
                  <a:pt x="2679" y="2646"/>
                </a:lnTo>
                <a:lnTo>
                  <a:pt x="2617" y="2684"/>
                </a:lnTo>
                <a:lnTo>
                  <a:pt x="2550" y="2720"/>
                </a:lnTo>
                <a:lnTo>
                  <a:pt x="2477" y="2755"/>
                </a:lnTo>
                <a:lnTo>
                  <a:pt x="2400" y="2788"/>
                </a:lnTo>
                <a:lnTo>
                  <a:pt x="2317" y="2816"/>
                </a:lnTo>
                <a:lnTo>
                  <a:pt x="2231" y="2844"/>
                </a:lnTo>
                <a:lnTo>
                  <a:pt x="2143" y="2866"/>
                </a:lnTo>
                <a:lnTo>
                  <a:pt x="2053" y="2885"/>
                </a:lnTo>
                <a:lnTo>
                  <a:pt x="1962" y="2902"/>
                </a:lnTo>
                <a:lnTo>
                  <a:pt x="1870" y="2914"/>
                </a:lnTo>
                <a:lnTo>
                  <a:pt x="1778" y="2922"/>
                </a:lnTo>
                <a:lnTo>
                  <a:pt x="1685" y="2928"/>
                </a:lnTo>
                <a:lnTo>
                  <a:pt x="1591" y="2929"/>
                </a:lnTo>
                <a:lnTo>
                  <a:pt x="1499" y="2928"/>
                </a:lnTo>
                <a:lnTo>
                  <a:pt x="1407" y="2923"/>
                </a:lnTo>
                <a:lnTo>
                  <a:pt x="1316" y="2915"/>
                </a:lnTo>
                <a:lnTo>
                  <a:pt x="1226" y="2904"/>
                </a:lnTo>
                <a:lnTo>
                  <a:pt x="1137" y="2890"/>
                </a:lnTo>
                <a:lnTo>
                  <a:pt x="1050" y="2872"/>
                </a:lnTo>
                <a:lnTo>
                  <a:pt x="965" y="2851"/>
                </a:lnTo>
                <a:lnTo>
                  <a:pt x="883" y="2827"/>
                </a:lnTo>
                <a:lnTo>
                  <a:pt x="802" y="2800"/>
                </a:lnTo>
                <a:lnTo>
                  <a:pt x="726" y="2770"/>
                </a:lnTo>
                <a:lnTo>
                  <a:pt x="652" y="2738"/>
                </a:lnTo>
                <a:lnTo>
                  <a:pt x="581" y="2702"/>
                </a:lnTo>
                <a:lnTo>
                  <a:pt x="515" y="2663"/>
                </a:lnTo>
                <a:lnTo>
                  <a:pt x="452" y="2621"/>
                </a:lnTo>
                <a:lnTo>
                  <a:pt x="394" y="2577"/>
                </a:lnTo>
                <a:lnTo>
                  <a:pt x="341" y="2530"/>
                </a:lnTo>
                <a:lnTo>
                  <a:pt x="295" y="2483"/>
                </a:lnTo>
                <a:lnTo>
                  <a:pt x="255" y="2434"/>
                </a:lnTo>
                <a:lnTo>
                  <a:pt x="221" y="2386"/>
                </a:lnTo>
                <a:lnTo>
                  <a:pt x="192" y="2337"/>
                </a:lnTo>
                <a:lnTo>
                  <a:pt x="170" y="2287"/>
                </a:lnTo>
                <a:lnTo>
                  <a:pt x="154" y="2236"/>
                </a:lnTo>
                <a:lnTo>
                  <a:pt x="144" y="2186"/>
                </a:lnTo>
                <a:lnTo>
                  <a:pt x="138" y="2135"/>
                </a:lnTo>
                <a:lnTo>
                  <a:pt x="138" y="2085"/>
                </a:lnTo>
                <a:lnTo>
                  <a:pt x="145" y="2034"/>
                </a:lnTo>
                <a:lnTo>
                  <a:pt x="157" y="1985"/>
                </a:lnTo>
                <a:lnTo>
                  <a:pt x="174" y="1935"/>
                </a:lnTo>
                <a:lnTo>
                  <a:pt x="195" y="1887"/>
                </a:lnTo>
                <a:lnTo>
                  <a:pt x="224" y="1839"/>
                </a:lnTo>
                <a:close/>
                <a:moveTo>
                  <a:pt x="145" y="891"/>
                </a:moveTo>
                <a:lnTo>
                  <a:pt x="138" y="941"/>
                </a:lnTo>
                <a:lnTo>
                  <a:pt x="138" y="991"/>
                </a:lnTo>
                <a:lnTo>
                  <a:pt x="144" y="1042"/>
                </a:lnTo>
                <a:lnTo>
                  <a:pt x="154" y="1092"/>
                </a:lnTo>
                <a:lnTo>
                  <a:pt x="171" y="1143"/>
                </a:lnTo>
                <a:lnTo>
                  <a:pt x="192" y="1192"/>
                </a:lnTo>
                <a:lnTo>
                  <a:pt x="221" y="1242"/>
                </a:lnTo>
                <a:lnTo>
                  <a:pt x="255" y="1291"/>
                </a:lnTo>
                <a:lnTo>
                  <a:pt x="295" y="1339"/>
                </a:lnTo>
                <a:lnTo>
                  <a:pt x="341" y="1386"/>
                </a:lnTo>
                <a:lnTo>
                  <a:pt x="394" y="1433"/>
                </a:lnTo>
                <a:lnTo>
                  <a:pt x="452" y="1476"/>
                </a:lnTo>
                <a:lnTo>
                  <a:pt x="515" y="1518"/>
                </a:lnTo>
                <a:lnTo>
                  <a:pt x="581" y="1557"/>
                </a:lnTo>
                <a:lnTo>
                  <a:pt x="652" y="1593"/>
                </a:lnTo>
                <a:lnTo>
                  <a:pt x="726" y="1625"/>
                </a:lnTo>
                <a:lnTo>
                  <a:pt x="802" y="1655"/>
                </a:lnTo>
                <a:lnTo>
                  <a:pt x="883" y="1683"/>
                </a:lnTo>
                <a:lnTo>
                  <a:pt x="965" y="1706"/>
                </a:lnTo>
                <a:lnTo>
                  <a:pt x="1050" y="1727"/>
                </a:lnTo>
                <a:lnTo>
                  <a:pt x="1137" y="1745"/>
                </a:lnTo>
                <a:lnTo>
                  <a:pt x="1226" y="1759"/>
                </a:lnTo>
                <a:lnTo>
                  <a:pt x="1316" y="1770"/>
                </a:lnTo>
                <a:lnTo>
                  <a:pt x="1407" y="1778"/>
                </a:lnTo>
                <a:lnTo>
                  <a:pt x="1499" y="1784"/>
                </a:lnTo>
                <a:lnTo>
                  <a:pt x="1591" y="1786"/>
                </a:lnTo>
                <a:lnTo>
                  <a:pt x="1685" y="1784"/>
                </a:lnTo>
                <a:lnTo>
                  <a:pt x="1778" y="1778"/>
                </a:lnTo>
                <a:lnTo>
                  <a:pt x="1870" y="1769"/>
                </a:lnTo>
                <a:lnTo>
                  <a:pt x="1962" y="1757"/>
                </a:lnTo>
                <a:lnTo>
                  <a:pt x="2053" y="1741"/>
                </a:lnTo>
                <a:lnTo>
                  <a:pt x="2143" y="1721"/>
                </a:lnTo>
                <a:lnTo>
                  <a:pt x="2231" y="1699"/>
                </a:lnTo>
                <a:lnTo>
                  <a:pt x="2317" y="1672"/>
                </a:lnTo>
                <a:lnTo>
                  <a:pt x="2400" y="1643"/>
                </a:lnTo>
                <a:lnTo>
                  <a:pt x="2476" y="1611"/>
                </a:lnTo>
                <a:lnTo>
                  <a:pt x="2549" y="1576"/>
                </a:lnTo>
                <a:lnTo>
                  <a:pt x="2616" y="1540"/>
                </a:lnTo>
                <a:lnTo>
                  <a:pt x="2678" y="1501"/>
                </a:lnTo>
                <a:lnTo>
                  <a:pt x="2736" y="1461"/>
                </a:lnTo>
                <a:lnTo>
                  <a:pt x="2788" y="1418"/>
                </a:lnTo>
                <a:lnTo>
                  <a:pt x="2835" y="1374"/>
                </a:lnTo>
                <a:lnTo>
                  <a:pt x="2878" y="1330"/>
                </a:lnTo>
                <a:lnTo>
                  <a:pt x="2878" y="1330"/>
                </a:lnTo>
                <a:lnTo>
                  <a:pt x="2878" y="1330"/>
                </a:lnTo>
                <a:lnTo>
                  <a:pt x="2907" y="1292"/>
                </a:lnTo>
                <a:lnTo>
                  <a:pt x="2934" y="1255"/>
                </a:lnTo>
                <a:lnTo>
                  <a:pt x="2956" y="1216"/>
                </a:lnTo>
                <a:lnTo>
                  <a:pt x="2986" y="1242"/>
                </a:lnTo>
                <a:lnTo>
                  <a:pt x="3016" y="1268"/>
                </a:lnTo>
                <a:lnTo>
                  <a:pt x="3064" y="1317"/>
                </a:lnTo>
                <a:lnTo>
                  <a:pt x="3105" y="1367"/>
                </a:lnTo>
                <a:lnTo>
                  <a:pt x="3139" y="1418"/>
                </a:lnTo>
                <a:lnTo>
                  <a:pt x="3168" y="1469"/>
                </a:lnTo>
                <a:lnTo>
                  <a:pt x="3190" y="1521"/>
                </a:lnTo>
                <a:lnTo>
                  <a:pt x="3205" y="1573"/>
                </a:lnTo>
                <a:lnTo>
                  <a:pt x="3216" y="1625"/>
                </a:lnTo>
                <a:lnTo>
                  <a:pt x="3220" y="1678"/>
                </a:lnTo>
                <a:lnTo>
                  <a:pt x="3217" y="1730"/>
                </a:lnTo>
                <a:lnTo>
                  <a:pt x="3208" y="1783"/>
                </a:lnTo>
                <a:lnTo>
                  <a:pt x="3194" y="1834"/>
                </a:lnTo>
                <a:lnTo>
                  <a:pt x="3175" y="1885"/>
                </a:lnTo>
                <a:lnTo>
                  <a:pt x="3149" y="1935"/>
                </a:lnTo>
                <a:lnTo>
                  <a:pt x="3118" y="1984"/>
                </a:lnTo>
                <a:lnTo>
                  <a:pt x="3081" y="2031"/>
                </a:lnTo>
                <a:lnTo>
                  <a:pt x="3039" y="2078"/>
                </a:lnTo>
                <a:lnTo>
                  <a:pt x="2992" y="2123"/>
                </a:lnTo>
                <a:lnTo>
                  <a:pt x="2940" y="2166"/>
                </a:lnTo>
                <a:lnTo>
                  <a:pt x="2882" y="2208"/>
                </a:lnTo>
                <a:lnTo>
                  <a:pt x="2817" y="2248"/>
                </a:lnTo>
                <a:lnTo>
                  <a:pt x="2749" y="2285"/>
                </a:lnTo>
                <a:lnTo>
                  <a:pt x="2676" y="2320"/>
                </a:lnTo>
                <a:lnTo>
                  <a:pt x="2599" y="2353"/>
                </a:lnTo>
                <a:lnTo>
                  <a:pt x="2515" y="2382"/>
                </a:lnTo>
                <a:lnTo>
                  <a:pt x="2428" y="2409"/>
                </a:lnTo>
                <a:lnTo>
                  <a:pt x="2340" y="2432"/>
                </a:lnTo>
                <a:lnTo>
                  <a:pt x="2250" y="2452"/>
                </a:lnTo>
                <a:lnTo>
                  <a:pt x="2160" y="2467"/>
                </a:lnTo>
                <a:lnTo>
                  <a:pt x="2067" y="2479"/>
                </a:lnTo>
                <a:lnTo>
                  <a:pt x="1974" y="2489"/>
                </a:lnTo>
                <a:lnTo>
                  <a:pt x="1882" y="2494"/>
                </a:lnTo>
                <a:lnTo>
                  <a:pt x="1789" y="2496"/>
                </a:lnTo>
                <a:lnTo>
                  <a:pt x="1696" y="2494"/>
                </a:lnTo>
                <a:lnTo>
                  <a:pt x="1604" y="2490"/>
                </a:lnTo>
                <a:lnTo>
                  <a:pt x="1513" y="2481"/>
                </a:lnTo>
                <a:lnTo>
                  <a:pt x="1422" y="2470"/>
                </a:lnTo>
                <a:lnTo>
                  <a:pt x="1334" y="2455"/>
                </a:lnTo>
                <a:lnTo>
                  <a:pt x="1247" y="2438"/>
                </a:lnTo>
                <a:lnTo>
                  <a:pt x="1162" y="2417"/>
                </a:lnTo>
                <a:lnTo>
                  <a:pt x="1079" y="2393"/>
                </a:lnTo>
                <a:lnTo>
                  <a:pt x="1000" y="2366"/>
                </a:lnTo>
                <a:lnTo>
                  <a:pt x="923" y="2336"/>
                </a:lnTo>
                <a:lnTo>
                  <a:pt x="848" y="2303"/>
                </a:lnTo>
                <a:lnTo>
                  <a:pt x="778" y="2267"/>
                </a:lnTo>
                <a:lnTo>
                  <a:pt x="712" y="2228"/>
                </a:lnTo>
                <a:lnTo>
                  <a:pt x="650" y="2188"/>
                </a:lnTo>
                <a:lnTo>
                  <a:pt x="592" y="2143"/>
                </a:lnTo>
                <a:lnTo>
                  <a:pt x="538" y="2096"/>
                </a:lnTo>
                <a:lnTo>
                  <a:pt x="504" y="2062"/>
                </a:lnTo>
                <a:lnTo>
                  <a:pt x="472" y="2027"/>
                </a:lnTo>
                <a:lnTo>
                  <a:pt x="445" y="1992"/>
                </a:lnTo>
                <a:lnTo>
                  <a:pt x="519" y="2029"/>
                </a:lnTo>
                <a:lnTo>
                  <a:pt x="598" y="2063"/>
                </a:lnTo>
                <a:lnTo>
                  <a:pt x="679" y="2095"/>
                </a:lnTo>
                <a:lnTo>
                  <a:pt x="764" y="2122"/>
                </a:lnTo>
                <a:lnTo>
                  <a:pt x="851" y="2147"/>
                </a:lnTo>
                <a:lnTo>
                  <a:pt x="941" y="2167"/>
                </a:lnTo>
                <a:lnTo>
                  <a:pt x="1034" y="2185"/>
                </a:lnTo>
                <a:lnTo>
                  <a:pt x="1127" y="2199"/>
                </a:lnTo>
                <a:lnTo>
                  <a:pt x="1222" y="2209"/>
                </a:lnTo>
                <a:lnTo>
                  <a:pt x="1319" y="2216"/>
                </a:lnTo>
                <a:lnTo>
                  <a:pt x="1415" y="2219"/>
                </a:lnTo>
                <a:lnTo>
                  <a:pt x="1513" y="2218"/>
                </a:lnTo>
                <a:lnTo>
                  <a:pt x="1611" y="2214"/>
                </a:lnTo>
                <a:lnTo>
                  <a:pt x="1709" y="2206"/>
                </a:lnTo>
                <a:lnTo>
                  <a:pt x="1805" y="2194"/>
                </a:lnTo>
                <a:lnTo>
                  <a:pt x="1901" y="2178"/>
                </a:lnTo>
                <a:lnTo>
                  <a:pt x="1996" y="2158"/>
                </a:lnTo>
                <a:lnTo>
                  <a:pt x="2089" y="2135"/>
                </a:lnTo>
                <a:lnTo>
                  <a:pt x="2180" y="2106"/>
                </a:lnTo>
                <a:lnTo>
                  <a:pt x="2265" y="2075"/>
                </a:lnTo>
                <a:lnTo>
                  <a:pt x="2345" y="2042"/>
                </a:lnTo>
                <a:lnTo>
                  <a:pt x="2419" y="2006"/>
                </a:lnTo>
                <a:lnTo>
                  <a:pt x="2489" y="1967"/>
                </a:lnTo>
                <a:lnTo>
                  <a:pt x="2553" y="1927"/>
                </a:lnTo>
                <a:lnTo>
                  <a:pt x="2612" y="1885"/>
                </a:lnTo>
                <a:lnTo>
                  <a:pt x="2665" y="1840"/>
                </a:lnTo>
                <a:lnTo>
                  <a:pt x="2713" y="1794"/>
                </a:lnTo>
                <a:lnTo>
                  <a:pt x="2754" y="1746"/>
                </a:lnTo>
                <a:lnTo>
                  <a:pt x="2791" y="1697"/>
                </a:lnTo>
                <a:lnTo>
                  <a:pt x="2820" y="1646"/>
                </a:lnTo>
                <a:lnTo>
                  <a:pt x="2846" y="1595"/>
                </a:lnTo>
                <a:lnTo>
                  <a:pt x="2864" y="1543"/>
                </a:lnTo>
                <a:lnTo>
                  <a:pt x="2876" y="1490"/>
                </a:lnTo>
                <a:lnTo>
                  <a:pt x="2883" y="1437"/>
                </a:lnTo>
                <a:lnTo>
                  <a:pt x="2884" y="1383"/>
                </a:lnTo>
                <a:lnTo>
                  <a:pt x="2878" y="1331"/>
                </a:lnTo>
                <a:lnTo>
                  <a:pt x="2865" y="1383"/>
                </a:lnTo>
                <a:lnTo>
                  <a:pt x="2847" y="1435"/>
                </a:lnTo>
                <a:lnTo>
                  <a:pt x="2823" y="1486"/>
                </a:lnTo>
                <a:lnTo>
                  <a:pt x="2792" y="1537"/>
                </a:lnTo>
                <a:lnTo>
                  <a:pt x="2755" y="1586"/>
                </a:lnTo>
                <a:lnTo>
                  <a:pt x="2714" y="1634"/>
                </a:lnTo>
                <a:lnTo>
                  <a:pt x="2666" y="1680"/>
                </a:lnTo>
                <a:lnTo>
                  <a:pt x="2613" y="1725"/>
                </a:lnTo>
                <a:lnTo>
                  <a:pt x="2554" y="1768"/>
                </a:lnTo>
                <a:lnTo>
                  <a:pt x="2490" y="1809"/>
                </a:lnTo>
                <a:lnTo>
                  <a:pt x="2420" y="1848"/>
                </a:lnTo>
                <a:lnTo>
                  <a:pt x="2345" y="1884"/>
                </a:lnTo>
                <a:lnTo>
                  <a:pt x="2266" y="1917"/>
                </a:lnTo>
                <a:lnTo>
                  <a:pt x="2180" y="1948"/>
                </a:lnTo>
                <a:lnTo>
                  <a:pt x="2093" y="1975"/>
                </a:lnTo>
                <a:lnTo>
                  <a:pt x="2005" y="1998"/>
                </a:lnTo>
                <a:lnTo>
                  <a:pt x="1915" y="2017"/>
                </a:lnTo>
                <a:lnTo>
                  <a:pt x="1825" y="2034"/>
                </a:lnTo>
                <a:lnTo>
                  <a:pt x="1732" y="2046"/>
                </a:lnTo>
                <a:lnTo>
                  <a:pt x="1639" y="2054"/>
                </a:lnTo>
                <a:lnTo>
                  <a:pt x="1547" y="2060"/>
                </a:lnTo>
                <a:lnTo>
                  <a:pt x="1454" y="2061"/>
                </a:lnTo>
                <a:lnTo>
                  <a:pt x="1361" y="2060"/>
                </a:lnTo>
                <a:lnTo>
                  <a:pt x="1269" y="2055"/>
                </a:lnTo>
                <a:lnTo>
                  <a:pt x="1178" y="2047"/>
                </a:lnTo>
                <a:lnTo>
                  <a:pt x="1087" y="2036"/>
                </a:lnTo>
                <a:lnTo>
                  <a:pt x="999" y="2021"/>
                </a:lnTo>
                <a:lnTo>
                  <a:pt x="912" y="2004"/>
                </a:lnTo>
                <a:lnTo>
                  <a:pt x="827" y="1983"/>
                </a:lnTo>
                <a:lnTo>
                  <a:pt x="744" y="1959"/>
                </a:lnTo>
                <a:lnTo>
                  <a:pt x="665" y="1931"/>
                </a:lnTo>
                <a:lnTo>
                  <a:pt x="588" y="1902"/>
                </a:lnTo>
                <a:lnTo>
                  <a:pt x="514" y="1869"/>
                </a:lnTo>
                <a:lnTo>
                  <a:pt x="444" y="1834"/>
                </a:lnTo>
                <a:lnTo>
                  <a:pt x="377" y="1795"/>
                </a:lnTo>
                <a:lnTo>
                  <a:pt x="315" y="1753"/>
                </a:lnTo>
                <a:lnTo>
                  <a:pt x="257" y="1709"/>
                </a:lnTo>
                <a:lnTo>
                  <a:pt x="203" y="1662"/>
                </a:lnTo>
                <a:lnTo>
                  <a:pt x="155" y="1612"/>
                </a:lnTo>
                <a:lnTo>
                  <a:pt x="113" y="1562"/>
                </a:lnTo>
                <a:lnTo>
                  <a:pt x="78" y="1510"/>
                </a:lnTo>
                <a:lnTo>
                  <a:pt x="50" y="1458"/>
                </a:lnTo>
                <a:lnTo>
                  <a:pt x="29" y="1406"/>
                </a:lnTo>
                <a:lnTo>
                  <a:pt x="12" y="1353"/>
                </a:lnTo>
                <a:lnTo>
                  <a:pt x="3" y="1300"/>
                </a:lnTo>
                <a:lnTo>
                  <a:pt x="0" y="1247"/>
                </a:lnTo>
                <a:lnTo>
                  <a:pt x="3" y="1194"/>
                </a:lnTo>
                <a:lnTo>
                  <a:pt x="12" y="1142"/>
                </a:lnTo>
                <a:lnTo>
                  <a:pt x="26" y="1090"/>
                </a:lnTo>
                <a:lnTo>
                  <a:pt x="48" y="1039"/>
                </a:lnTo>
                <a:lnTo>
                  <a:pt x="74" y="988"/>
                </a:lnTo>
                <a:lnTo>
                  <a:pt x="107" y="939"/>
                </a:lnTo>
                <a:lnTo>
                  <a:pt x="145" y="891"/>
                </a:lnTo>
                <a:close/>
                <a:moveTo>
                  <a:pt x="1924" y="837"/>
                </a:moveTo>
                <a:lnTo>
                  <a:pt x="1963" y="840"/>
                </a:lnTo>
                <a:lnTo>
                  <a:pt x="1998" y="846"/>
                </a:lnTo>
                <a:lnTo>
                  <a:pt x="2028" y="856"/>
                </a:lnTo>
                <a:lnTo>
                  <a:pt x="2054" y="869"/>
                </a:lnTo>
                <a:lnTo>
                  <a:pt x="2076" y="887"/>
                </a:lnTo>
                <a:lnTo>
                  <a:pt x="2092" y="906"/>
                </a:lnTo>
                <a:lnTo>
                  <a:pt x="2102" y="924"/>
                </a:lnTo>
                <a:lnTo>
                  <a:pt x="2103" y="944"/>
                </a:lnTo>
                <a:lnTo>
                  <a:pt x="2097" y="962"/>
                </a:lnTo>
                <a:lnTo>
                  <a:pt x="2083" y="982"/>
                </a:lnTo>
                <a:lnTo>
                  <a:pt x="2063" y="1000"/>
                </a:lnTo>
                <a:lnTo>
                  <a:pt x="2035" y="1018"/>
                </a:lnTo>
                <a:lnTo>
                  <a:pt x="2000" y="1038"/>
                </a:lnTo>
                <a:lnTo>
                  <a:pt x="1957" y="1056"/>
                </a:lnTo>
                <a:lnTo>
                  <a:pt x="1741" y="851"/>
                </a:lnTo>
                <a:lnTo>
                  <a:pt x="1784" y="846"/>
                </a:lnTo>
                <a:lnTo>
                  <a:pt x="1823" y="842"/>
                </a:lnTo>
                <a:lnTo>
                  <a:pt x="1856" y="840"/>
                </a:lnTo>
                <a:lnTo>
                  <a:pt x="1884" y="838"/>
                </a:lnTo>
                <a:lnTo>
                  <a:pt x="1907" y="837"/>
                </a:lnTo>
                <a:lnTo>
                  <a:pt x="1924" y="837"/>
                </a:lnTo>
                <a:close/>
                <a:moveTo>
                  <a:pt x="1203" y="568"/>
                </a:moveTo>
                <a:lnTo>
                  <a:pt x="1402" y="757"/>
                </a:lnTo>
                <a:lnTo>
                  <a:pt x="1359" y="762"/>
                </a:lnTo>
                <a:lnTo>
                  <a:pt x="1322" y="766"/>
                </a:lnTo>
                <a:lnTo>
                  <a:pt x="1290" y="769"/>
                </a:lnTo>
                <a:lnTo>
                  <a:pt x="1265" y="771"/>
                </a:lnTo>
                <a:lnTo>
                  <a:pt x="1244" y="773"/>
                </a:lnTo>
                <a:lnTo>
                  <a:pt x="1229" y="774"/>
                </a:lnTo>
                <a:lnTo>
                  <a:pt x="1220" y="774"/>
                </a:lnTo>
                <a:lnTo>
                  <a:pt x="1182" y="772"/>
                </a:lnTo>
                <a:lnTo>
                  <a:pt x="1148" y="766"/>
                </a:lnTo>
                <a:lnTo>
                  <a:pt x="1117" y="757"/>
                </a:lnTo>
                <a:lnTo>
                  <a:pt x="1091" y="744"/>
                </a:lnTo>
                <a:lnTo>
                  <a:pt x="1068" y="727"/>
                </a:lnTo>
                <a:lnTo>
                  <a:pt x="1053" y="708"/>
                </a:lnTo>
                <a:lnTo>
                  <a:pt x="1045" y="690"/>
                </a:lnTo>
                <a:lnTo>
                  <a:pt x="1044" y="671"/>
                </a:lnTo>
                <a:lnTo>
                  <a:pt x="1052" y="654"/>
                </a:lnTo>
                <a:lnTo>
                  <a:pt x="1066" y="637"/>
                </a:lnTo>
                <a:lnTo>
                  <a:pt x="1088" y="619"/>
                </a:lnTo>
                <a:lnTo>
                  <a:pt x="1119" y="602"/>
                </a:lnTo>
                <a:lnTo>
                  <a:pt x="1157" y="585"/>
                </a:lnTo>
                <a:lnTo>
                  <a:pt x="1203" y="568"/>
                </a:lnTo>
                <a:close/>
                <a:moveTo>
                  <a:pt x="1143" y="284"/>
                </a:moveTo>
                <a:lnTo>
                  <a:pt x="965" y="343"/>
                </a:lnTo>
                <a:lnTo>
                  <a:pt x="1079" y="452"/>
                </a:lnTo>
                <a:lnTo>
                  <a:pt x="1017" y="478"/>
                </a:lnTo>
                <a:lnTo>
                  <a:pt x="962" y="504"/>
                </a:lnTo>
                <a:lnTo>
                  <a:pt x="915" y="531"/>
                </a:lnTo>
                <a:lnTo>
                  <a:pt x="875" y="557"/>
                </a:lnTo>
                <a:lnTo>
                  <a:pt x="842" y="584"/>
                </a:lnTo>
                <a:lnTo>
                  <a:pt x="817" y="611"/>
                </a:lnTo>
                <a:lnTo>
                  <a:pt x="798" y="638"/>
                </a:lnTo>
                <a:lnTo>
                  <a:pt x="787" y="665"/>
                </a:lnTo>
                <a:lnTo>
                  <a:pt x="784" y="693"/>
                </a:lnTo>
                <a:lnTo>
                  <a:pt x="788" y="719"/>
                </a:lnTo>
                <a:lnTo>
                  <a:pt x="799" y="747"/>
                </a:lnTo>
                <a:lnTo>
                  <a:pt x="818" y="775"/>
                </a:lnTo>
                <a:lnTo>
                  <a:pt x="843" y="803"/>
                </a:lnTo>
                <a:lnTo>
                  <a:pt x="869" y="824"/>
                </a:lnTo>
                <a:lnTo>
                  <a:pt x="898" y="843"/>
                </a:lnTo>
                <a:lnTo>
                  <a:pt x="932" y="859"/>
                </a:lnTo>
                <a:lnTo>
                  <a:pt x="968" y="872"/>
                </a:lnTo>
                <a:lnTo>
                  <a:pt x="1009" y="884"/>
                </a:lnTo>
                <a:lnTo>
                  <a:pt x="1053" y="892"/>
                </a:lnTo>
                <a:lnTo>
                  <a:pt x="1101" y="898"/>
                </a:lnTo>
                <a:lnTo>
                  <a:pt x="1152" y="901"/>
                </a:lnTo>
                <a:lnTo>
                  <a:pt x="1200" y="902"/>
                </a:lnTo>
                <a:lnTo>
                  <a:pt x="1253" y="901"/>
                </a:lnTo>
                <a:lnTo>
                  <a:pt x="1314" y="897"/>
                </a:lnTo>
                <a:lnTo>
                  <a:pt x="1379" y="892"/>
                </a:lnTo>
                <a:lnTo>
                  <a:pt x="1449" y="884"/>
                </a:lnTo>
                <a:lnTo>
                  <a:pt x="1525" y="874"/>
                </a:lnTo>
                <a:lnTo>
                  <a:pt x="1779" y="1115"/>
                </a:lnTo>
                <a:lnTo>
                  <a:pt x="1748" y="1125"/>
                </a:lnTo>
                <a:lnTo>
                  <a:pt x="1706" y="1139"/>
                </a:lnTo>
                <a:lnTo>
                  <a:pt x="1666" y="1148"/>
                </a:lnTo>
                <a:lnTo>
                  <a:pt x="1629" y="1153"/>
                </a:lnTo>
                <a:lnTo>
                  <a:pt x="1595" y="1154"/>
                </a:lnTo>
                <a:lnTo>
                  <a:pt x="1564" y="1152"/>
                </a:lnTo>
                <a:lnTo>
                  <a:pt x="1535" y="1146"/>
                </a:lnTo>
                <a:lnTo>
                  <a:pt x="1510" y="1136"/>
                </a:lnTo>
                <a:lnTo>
                  <a:pt x="1488" y="1122"/>
                </a:lnTo>
                <a:lnTo>
                  <a:pt x="1467" y="1105"/>
                </a:lnTo>
                <a:lnTo>
                  <a:pt x="1241" y="1181"/>
                </a:lnTo>
                <a:lnTo>
                  <a:pt x="1266" y="1204"/>
                </a:lnTo>
                <a:lnTo>
                  <a:pt x="1292" y="1225"/>
                </a:lnTo>
                <a:lnTo>
                  <a:pt x="1323" y="1244"/>
                </a:lnTo>
                <a:lnTo>
                  <a:pt x="1357" y="1259"/>
                </a:lnTo>
                <a:lnTo>
                  <a:pt x="1397" y="1271"/>
                </a:lnTo>
                <a:lnTo>
                  <a:pt x="1441" y="1281"/>
                </a:lnTo>
                <a:lnTo>
                  <a:pt x="1489" y="1287"/>
                </a:lnTo>
                <a:lnTo>
                  <a:pt x="1542" y="1291"/>
                </a:lnTo>
                <a:lnTo>
                  <a:pt x="1609" y="1290"/>
                </a:lnTo>
                <a:lnTo>
                  <a:pt x="1675" y="1286"/>
                </a:lnTo>
                <a:lnTo>
                  <a:pt x="1738" y="1276"/>
                </a:lnTo>
                <a:lnTo>
                  <a:pt x="1800" y="1263"/>
                </a:lnTo>
                <a:lnTo>
                  <a:pt x="1860" y="1246"/>
                </a:lnTo>
                <a:lnTo>
                  <a:pt x="1902" y="1233"/>
                </a:lnTo>
                <a:lnTo>
                  <a:pt x="2019" y="1344"/>
                </a:lnTo>
                <a:lnTo>
                  <a:pt x="2197" y="1284"/>
                </a:lnTo>
                <a:lnTo>
                  <a:pt x="2080" y="1172"/>
                </a:lnTo>
                <a:lnTo>
                  <a:pt x="2133" y="1149"/>
                </a:lnTo>
                <a:lnTo>
                  <a:pt x="2181" y="1124"/>
                </a:lnTo>
                <a:lnTo>
                  <a:pt x="2223" y="1098"/>
                </a:lnTo>
                <a:lnTo>
                  <a:pt x="2259" y="1070"/>
                </a:lnTo>
                <a:lnTo>
                  <a:pt x="2291" y="1041"/>
                </a:lnTo>
                <a:lnTo>
                  <a:pt x="2317" y="1009"/>
                </a:lnTo>
                <a:lnTo>
                  <a:pt x="2337" y="979"/>
                </a:lnTo>
                <a:lnTo>
                  <a:pt x="2348" y="948"/>
                </a:lnTo>
                <a:lnTo>
                  <a:pt x="2352" y="918"/>
                </a:lnTo>
                <a:lnTo>
                  <a:pt x="2349" y="889"/>
                </a:lnTo>
                <a:lnTo>
                  <a:pt x="2338" y="860"/>
                </a:lnTo>
                <a:lnTo>
                  <a:pt x="2321" y="833"/>
                </a:lnTo>
                <a:lnTo>
                  <a:pt x="2296" y="805"/>
                </a:lnTo>
                <a:lnTo>
                  <a:pt x="2266" y="780"/>
                </a:lnTo>
                <a:lnTo>
                  <a:pt x="2230" y="758"/>
                </a:lnTo>
                <a:lnTo>
                  <a:pt x="2190" y="740"/>
                </a:lnTo>
                <a:lnTo>
                  <a:pt x="2146" y="724"/>
                </a:lnTo>
                <a:lnTo>
                  <a:pt x="2098" y="713"/>
                </a:lnTo>
                <a:lnTo>
                  <a:pt x="2044" y="705"/>
                </a:lnTo>
                <a:lnTo>
                  <a:pt x="1987" y="700"/>
                </a:lnTo>
                <a:lnTo>
                  <a:pt x="1947" y="699"/>
                </a:lnTo>
                <a:lnTo>
                  <a:pt x="1903" y="700"/>
                </a:lnTo>
                <a:lnTo>
                  <a:pt x="1854" y="702"/>
                </a:lnTo>
                <a:lnTo>
                  <a:pt x="1799" y="705"/>
                </a:lnTo>
                <a:lnTo>
                  <a:pt x="1740" y="710"/>
                </a:lnTo>
                <a:lnTo>
                  <a:pt x="1676" y="716"/>
                </a:lnTo>
                <a:lnTo>
                  <a:pt x="1607" y="724"/>
                </a:lnTo>
                <a:lnTo>
                  <a:pt x="1381" y="509"/>
                </a:lnTo>
                <a:lnTo>
                  <a:pt x="1417" y="498"/>
                </a:lnTo>
                <a:lnTo>
                  <a:pt x="1451" y="489"/>
                </a:lnTo>
                <a:lnTo>
                  <a:pt x="1481" y="483"/>
                </a:lnTo>
                <a:lnTo>
                  <a:pt x="1507" y="479"/>
                </a:lnTo>
                <a:lnTo>
                  <a:pt x="1529" y="478"/>
                </a:lnTo>
                <a:lnTo>
                  <a:pt x="1556" y="481"/>
                </a:lnTo>
                <a:lnTo>
                  <a:pt x="1581" y="488"/>
                </a:lnTo>
                <a:lnTo>
                  <a:pt x="1605" y="499"/>
                </a:lnTo>
                <a:lnTo>
                  <a:pt x="1627" y="514"/>
                </a:lnTo>
                <a:lnTo>
                  <a:pt x="1647" y="534"/>
                </a:lnTo>
                <a:lnTo>
                  <a:pt x="1875" y="458"/>
                </a:lnTo>
                <a:lnTo>
                  <a:pt x="1852" y="438"/>
                </a:lnTo>
                <a:lnTo>
                  <a:pt x="1827" y="416"/>
                </a:lnTo>
                <a:lnTo>
                  <a:pt x="1796" y="399"/>
                </a:lnTo>
                <a:lnTo>
                  <a:pt x="1762" y="385"/>
                </a:lnTo>
                <a:lnTo>
                  <a:pt x="1723" y="372"/>
                </a:lnTo>
                <a:lnTo>
                  <a:pt x="1679" y="363"/>
                </a:lnTo>
                <a:lnTo>
                  <a:pt x="1630" y="357"/>
                </a:lnTo>
                <a:lnTo>
                  <a:pt x="1577" y="354"/>
                </a:lnTo>
                <a:lnTo>
                  <a:pt x="1497" y="355"/>
                </a:lnTo>
                <a:lnTo>
                  <a:pt x="1416" y="361"/>
                </a:lnTo>
                <a:lnTo>
                  <a:pt x="1337" y="373"/>
                </a:lnTo>
                <a:lnTo>
                  <a:pt x="1258" y="392"/>
                </a:lnTo>
                <a:lnTo>
                  <a:pt x="1143" y="284"/>
                </a:lnTo>
                <a:close/>
                <a:moveTo>
                  <a:pt x="1568" y="0"/>
                </a:moveTo>
                <a:lnTo>
                  <a:pt x="1661" y="2"/>
                </a:lnTo>
                <a:lnTo>
                  <a:pt x="1752" y="6"/>
                </a:lnTo>
                <a:lnTo>
                  <a:pt x="1844" y="14"/>
                </a:lnTo>
                <a:lnTo>
                  <a:pt x="1935" y="26"/>
                </a:lnTo>
                <a:lnTo>
                  <a:pt x="2023" y="41"/>
                </a:lnTo>
                <a:lnTo>
                  <a:pt x="2110" y="58"/>
                </a:lnTo>
                <a:lnTo>
                  <a:pt x="2194" y="79"/>
                </a:lnTo>
                <a:lnTo>
                  <a:pt x="2278" y="103"/>
                </a:lnTo>
                <a:lnTo>
                  <a:pt x="2357" y="130"/>
                </a:lnTo>
                <a:lnTo>
                  <a:pt x="2435" y="160"/>
                </a:lnTo>
                <a:lnTo>
                  <a:pt x="2508" y="193"/>
                </a:lnTo>
                <a:lnTo>
                  <a:pt x="2578" y="229"/>
                </a:lnTo>
                <a:lnTo>
                  <a:pt x="2645" y="267"/>
                </a:lnTo>
                <a:lnTo>
                  <a:pt x="2707" y="309"/>
                </a:lnTo>
                <a:lnTo>
                  <a:pt x="2766" y="353"/>
                </a:lnTo>
                <a:lnTo>
                  <a:pt x="2819" y="400"/>
                </a:lnTo>
                <a:lnTo>
                  <a:pt x="2866" y="449"/>
                </a:lnTo>
                <a:lnTo>
                  <a:pt x="2908" y="499"/>
                </a:lnTo>
                <a:lnTo>
                  <a:pt x="2943" y="549"/>
                </a:lnTo>
                <a:lnTo>
                  <a:pt x="2971" y="601"/>
                </a:lnTo>
                <a:lnTo>
                  <a:pt x="2993" y="653"/>
                </a:lnTo>
                <a:lnTo>
                  <a:pt x="3009" y="705"/>
                </a:lnTo>
                <a:lnTo>
                  <a:pt x="3019" y="757"/>
                </a:lnTo>
                <a:lnTo>
                  <a:pt x="3022" y="810"/>
                </a:lnTo>
                <a:lnTo>
                  <a:pt x="3020" y="862"/>
                </a:lnTo>
                <a:lnTo>
                  <a:pt x="3012" y="914"/>
                </a:lnTo>
                <a:lnTo>
                  <a:pt x="2998" y="965"/>
                </a:lnTo>
                <a:lnTo>
                  <a:pt x="2978" y="1016"/>
                </a:lnTo>
                <a:lnTo>
                  <a:pt x="2952" y="1066"/>
                </a:lnTo>
                <a:lnTo>
                  <a:pt x="2921" y="1115"/>
                </a:lnTo>
                <a:lnTo>
                  <a:pt x="2885" y="1163"/>
                </a:lnTo>
                <a:lnTo>
                  <a:pt x="2843" y="1209"/>
                </a:lnTo>
                <a:lnTo>
                  <a:pt x="2795" y="1255"/>
                </a:lnTo>
                <a:lnTo>
                  <a:pt x="2742" y="1298"/>
                </a:lnTo>
                <a:lnTo>
                  <a:pt x="2684" y="1340"/>
                </a:lnTo>
                <a:lnTo>
                  <a:pt x="2621" y="1379"/>
                </a:lnTo>
                <a:lnTo>
                  <a:pt x="2553" y="1416"/>
                </a:lnTo>
                <a:lnTo>
                  <a:pt x="2479" y="1452"/>
                </a:lnTo>
                <a:lnTo>
                  <a:pt x="2401" y="1485"/>
                </a:lnTo>
                <a:lnTo>
                  <a:pt x="2317" y="1514"/>
                </a:lnTo>
                <a:lnTo>
                  <a:pt x="2231" y="1541"/>
                </a:lnTo>
                <a:lnTo>
                  <a:pt x="2143" y="1564"/>
                </a:lnTo>
                <a:lnTo>
                  <a:pt x="2053" y="1584"/>
                </a:lnTo>
                <a:lnTo>
                  <a:pt x="1962" y="1599"/>
                </a:lnTo>
                <a:lnTo>
                  <a:pt x="1870" y="1611"/>
                </a:lnTo>
                <a:lnTo>
                  <a:pt x="1778" y="1620"/>
                </a:lnTo>
                <a:lnTo>
                  <a:pt x="1685" y="1625"/>
                </a:lnTo>
                <a:lnTo>
                  <a:pt x="1591" y="1627"/>
                </a:lnTo>
                <a:lnTo>
                  <a:pt x="1499" y="1625"/>
                </a:lnTo>
                <a:lnTo>
                  <a:pt x="1407" y="1621"/>
                </a:lnTo>
                <a:lnTo>
                  <a:pt x="1316" y="1613"/>
                </a:lnTo>
                <a:lnTo>
                  <a:pt x="1226" y="1602"/>
                </a:lnTo>
                <a:lnTo>
                  <a:pt x="1137" y="1587"/>
                </a:lnTo>
                <a:lnTo>
                  <a:pt x="1050" y="1569"/>
                </a:lnTo>
                <a:lnTo>
                  <a:pt x="965" y="1549"/>
                </a:lnTo>
                <a:lnTo>
                  <a:pt x="883" y="1524"/>
                </a:lnTo>
                <a:lnTo>
                  <a:pt x="802" y="1498"/>
                </a:lnTo>
                <a:lnTo>
                  <a:pt x="726" y="1467"/>
                </a:lnTo>
                <a:lnTo>
                  <a:pt x="652" y="1435"/>
                </a:lnTo>
                <a:lnTo>
                  <a:pt x="581" y="1399"/>
                </a:lnTo>
                <a:lnTo>
                  <a:pt x="515" y="1360"/>
                </a:lnTo>
                <a:lnTo>
                  <a:pt x="452" y="1319"/>
                </a:lnTo>
                <a:lnTo>
                  <a:pt x="394" y="1274"/>
                </a:lnTo>
                <a:lnTo>
                  <a:pt x="341" y="1227"/>
                </a:lnTo>
                <a:lnTo>
                  <a:pt x="293" y="1178"/>
                </a:lnTo>
                <a:lnTo>
                  <a:pt x="253" y="1129"/>
                </a:lnTo>
                <a:lnTo>
                  <a:pt x="217" y="1079"/>
                </a:lnTo>
                <a:lnTo>
                  <a:pt x="189" y="1026"/>
                </a:lnTo>
                <a:lnTo>
                  <a:pt x="167" y="974"/>
                </a:lnTo>
                <a:lnTo>
                  <a:pt x="151" y="922"/>
                </a:lnTo>
                <a:lnTo>
                  <a:pt x="142" y="870"/>
                </a:lnTo>
                <a:lnTo>
                  <a:pt x="137" y="817"/>
                </a:lnTo>
                <a:lnTo>
                  <a:pt x="139" y="765"/>
                </a:lnTo>
                <a:lnTo>
                  <a:pt x="149" y="713"/>
                </a:lnTo>
                <a:lnTo>
                  <a:pt x="162" y="662"/>
                </a:lnTo>
                <a:lnTo>
                  <a:pt x="182" y="611"/>
                </a:lnTo>
                <a:lnTo>
                  <a:pt x="208" y="561"/>
                </a:lnTo>
                <a:lnTo>
                  <a:pt x="238" y="512"/>
                </a:lnTo>
                <a:lnTo>
                  <a:pt x="275" y="464"/>
                </a:lnTo>
                <a:lnTo>
                  <a:pt x="318" y="418"/>
                </a:lnTo>
                <a:lnTo>
                  <a:pt x="365" y="373"/>
                </a:lnTo>
                <a:lnTo>
                  <a:pt x="417" y="330"/>
                </a:lnTo>
                <a:lnTo>
                  <a:pt x="476" y="288"/>
                </a:lnTo>
                <a:lnTo>
                  <a:pt x="539" y="249"/>
                </a:lnTo>
                <a:lnTo>
                  <a:pt x="607" y="211"/>
                </a:lnTo>
                <a:lnTo>
                  <a:pt x="680" y="177"/>
                </a:lnTo>
                <a:lnTo>
                  <a:pt x="759" y="144"/>
                </a:lnTo>
                <a:lnTo>
                  <a:pt x="842" y="113"/>
                </a:lnTo>
                <a:lnTo>
                  <a:pt x="929" y="87"/>
                </a:lnTo>
                <a:lnTo>
                  <a:pt x="1017" y="63"/>
                </a:lnTo>
                <a:lnTo>
                  <a:pt x="1107" y="44"/>
                </a:lnTo>
                <a:lnTo>
                  <a:pt x="1197" y="29"/>
                </a:lnTo>
                <a:lnTo>
                  <a:pt x="1290" y="16"/>
                </a:lnTo>
                <a:lnTo>
                  <a:pt x="1382" y="7"/>
                </a:lnTo>
                <a:lnTo>
                  <a:pt x="1475" y="2"/>
                </a:lnTo>
                <a:lnTo>
                  <a:pt x="1568" y="0"/>
                </a:lnTo>
                <a:close/>
              </a:path>
            </a:pathLst>
          </a:custGeom>
          <a:solidFill>
            <a:schemeClr val="bg1">
              <a:lumMod val="95000"/>
            </a:schemeClr>
          </a:solidFill>
          <a:ln w="0">
            <a:noFill/>
            <a:prstDash val="solid"/>
            <a:round/>
            <a:headEnd/>
            <a:tailEnd/>
          </a:ln>
        </p:spPr>
        <p:txBody>
          <a:bodyPr vert="horz" wrap="square" lIns="124347" tIns="62174" rIns="124347" bIns="62174" numCol="1" anchor="ctr" anchorCtr="0" compatLnSpc="1">
            <a:prstTxWarp prst="textNoShape">
              <a:avLst/>
            </a:prstTxWarp>
          </a:bodyPr>
          <a:lstStyle/>
          <a:p>
            <a:pPr>
              <a:lnSpc>
                <a:spcPct val="90000"/>
              </a:lnSpc>
            </a:pPr>
            <a:endParaRPr lang="en-US" sz="2448" dirty="0">
              <a:solidFill>
                <a:schemeClr val="bg1"/>
              </a:solidFill>
              <a:latin typeface="+mj-lt"/>
            </a:endParaRPr>
          </a:p>
        </p:txBody>
      </p:sp>
      <p:sp>
        <p:nvSpPr>
          <p:cNvPr id="26" name="TextBox 25"/>
          <p:cNvSpPr txBox="1"/>
          <p:nvPr/>
        </p:nvSpPr>
        <p:spPr>
          <a:xfrm>
            <a:off x="4150623" y="4006555"/>
            <a:ext cx="1489639" cy="948337"/>
          </a:xfrm>
          <a:prstGeom prst="rect">
            <a:avLst/>
          </a:prstGeom>
          <a:noFill/>
          <a:ln>
            <a:noFill/>
          </a:ln>
        </p:spPr>
        <p:txBody>
          <a:bodyPr wrap="none" rtlCol="0">
            <a:spAutoFit/>
          </a:bodyPr>
          <a:lstStyle/>
          <a:p>
            <a:pPr algn="ctr">
              <a:lnSpc>
                <a:spcPct val="90000"/>
              </a:lnSpc>
              <a:spcBef>
                <a:spcPts val="816"/>
              </a:spcBef>
              <a:buClr>
                <a:schemeClr val="bg1"/>
              </a:buClr>
            </a:pPr>
            <a:r>
              <a:rPr lang="en-US" sz="2720" dirty="0">
                <a:solidFill>
                  <a:schemeClr val="bg1"/>
                </a:solidFill>
                <a:latin typeface="+mj-lt"/>
              </a:rPr>
              <a:t>TCO</a:t>
            </a:r>
          </a:p>
          <a:p>
            <a:pPr algn="ctr">
              <a:lnSpc>
                <a:spcPct val="90000"/>
              </a:lnSpc>
              <a:spcBef>
                <a:spcPts val="816"/>
              </a:spcBef>
              <a:buClr>
                <a:schemeClr val="bg1"/>
              </a:buClr>
            </a:pPr>
            <a:r>
              <a:rPr lang="en-US" sz="2720" dirty="0">
                <a:solidFill>
                  <a:schemeClr val="bg1"/>
                </a:solidFill>
                <a:latin typeface="+mj-lt"/>
              </a:rPr>
              <a:t>SAVINGS</a:t>
            </a:r>
          </a:p>
        </p:txBody>
      </p:sp>
      <p:sp>
        <p:nvSpPr>
          <p:cNvPr id="45" name="TextBox 44"/>
          <p:cNvSpPr txBox="1"/>
          <p:nvPr/>
        </p:nvSpPr>
        <p:spPr>
          <a:xfrm>
            <a:off x="6847361" y="4025089"/>
            <a:ext cx="1579278" cy="948337"/>
          </a:xfrm>
          <a:prstGeom prst="rect">
            <a:avLst/>
          </a:prstGeom>
          <a:noFill/>
          <a:ln>
            <a:noFill/>
          </a:ln>
        </p:spPr>
        <p:txBody>
          <a:bodyPr wrap="none" rtlCol="0">
            <a:spAutoFit/>
          </a:bodyPr>
          <a:lstStyle/>
          <a:p>
            <a:pPr algn="ctr">
              <a:lnSpc>
                <a:spcPct val="90000"/>
              </a:lnSpc>
              <a:spcBef>
                <a:spcPts val="816"/>
              </a:spcBef>
              <a:buClr>
                <a:schemeClr val="bg1"/>
              </a:buClr>
            </a:pPr>
            <a:r>
              <a:rPr lang="en-US" sz="2720" dirty="0">
                <a:solidFill>
                  <a:schemeClr val="bg1"/>
                </a:solidFill>
                <a:latin typeface="+mj-lt"/>
              </a:rPr>
              <a:t>MISSION</a:t>
            </a:r>
          </a:p>
          <a:p>
            <a:pPr algn="ctr">
              <a:lnSpc>
                <a:spcPct val="90000"/>
              </a:lnSpc>
              <a:spcBef>
                <a:spcPts val="816"/>
              </a:spcBef>
              <a:buClr>
                <a:schemeClr val="bg1"/>
              </a:buClr>
            </a:pPr>
            <a:r>
              <a:rPr lang="en-US" sz="2720" dirty="0">
                <a:solidFill>
                  <a:schemeClr val="bg1"/>
                </a:solidFill>
                <a:latin typeface="+mj-lt"/>
              </a:rPr>
              <a:t>CRITICAL</a:t>
            </a:r>
          </a:p>
        </p:txBody>
      </p:sp>
      <p:grpSp>
        <p:nvGrpSpPr>
          <p:cNvPr id="51" name="Group 50"/>
          <p:cNvGrpSpPr/>
          <p:nvPr/>
        </p:nvGrpSpPr>
        <p:grpSpPr>
          <a:xfrm>
            <a:off x="7062272" y="2429775"/>
            <a:ext cx="1137653" cy="1257860"/>
            <a:chOff x="5171023" y="1505974"/>
            <a:chExt cx="836585" cy="924981"/>
          </a:xfrm>
          <a:solidFill>
            <a:schemeClr val="bg1">
              <a:lumMod val="95000"/>
            </a:schemeClr>
          </a:solidFill>
        </p:grpSpPr>
        <p:sp>
          <p:nvSpPr>
            <p:cNvPr id="47" name="Freeform 20"/>
            <p:cNvSpPr>
              <a:spLocks/>
            </p:cNvSpPr>
            <p:nvPr/>
          </p:nvSpPr>
          <p:spPr bwMode="auto">
            <a:xfrm>
              <a:off x="5262574" y="1763264"/>
              <a:ext cx="483009" cy="568247"/>
            </a:xfrm>
            <a:custGeom>
              <a:avLst/>
              <a:gdLst>
                <a:gd name="T0" fmla="*/ 1 w 1169"/>
                <a:gd name="T1" fmla="*/ 340 h 1376"/>
                <a:gd name="T2" fmla="*/ 333 w 1169"/>
                <a:gd name="T3" fmla="*/ 1115 h 1376"/>
                <a:gd name="T4" fmla="*/ 791 w 1169"/>
                <a:gd name="T5" fmla="*/ 1375 h 1376"/>
                <a:gd name="T6" fmla="*/ 792 w 1169"/>
                <a:gd name="T7" fmla="*/ 1376 h 1376"/>
                <a:gd name="T8" fmla="*/ 793 w 1169"/>
                <a:gd name="T9" fmla="*/ 1375 h 1376"/>
                <a:gd name="T10" fmla="*/ 888 w 1169"/>
                <a:gd name="T11" fmla="*/ 1337 h 1376"/>
                <a:gd name="T12" fmla="*/ 1169 w 1169"/>
                <a:gd name="T13" fmla="*/ 1169 h 1376"/>
                <a:gd name="T14" fmla="*/ 0 w 1169"/>
                <a:gd name="T15" fmla="*/ 0 h 1376"/>
                <a:gd name="T16" fmla="*/ 1 w 1169"/>
                <a:gd name="T17" fmla="*/ 34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9" h="1376">
                  <a:moveTo>
                    <a:pt x="1" y="340"/>
                  </a:moveTo>
                  <a:cubicBezTo>
                    <a:pt x="1" y="659"/>
                    <a:pt x="110" y="912"/>
                    <a:pt x="333" y="1115"/>
                  </a:cubicBezTo>
                  <a:cubicBezTo>
                    <a:pt x="518" y="1282"/>
                    <a:pt x="730" y="1356"/>
                    <a:pt x="791" y="1375"/>
                  </a:cubicBezTo>
                  <a:cubicBezTo>
                    <a:pt x="791" y="1375"/>
                    <a:pt x="792" y="1375"/>
                    <a:pt x="792" y="1376"/>
                  </a:cubicBezTo>
                  <a:cubicBezTo>
                    <a:pt x="792" y="1375"/>
                    <a:pt x="792" y="1375"/>
                    <a:pt x="793" y="1375"/>
                  </a:cubicBezTo>
                  <a:cubicBezTo>
                    <a:pt x="814" y="1368"/>
                    <a:pt x="847" y="1355"/>
                    <a:pt x="888" y="1337"/>
                  </a:cubicBezTo>
                  <a:cubicBezTo>
                    <a:pt x="958" y="1305"/>
                    <a:pt x="1063" y="1251"/>
                    <a:pt x="1169" y="1169"/>
                  </a:cubicBezTo>
                  <a:lnTo>
                    <a:pt x="0" y="0"/>
                  </a:lnTo>
                  <a:lnTo>
                    <a:pt x="1" y="3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1904">
                <a:solidFill>
                  <a:schemeClr val="bg1"/>
                </a:solidFill>
                <a:latin typeface="+mj-lt"/>
              </a:endParaRPr>
            </a:p>
          </p:txBody>
        </p:sp>
        <p:sp>
          <p:nvSpPr>
            <p:cNvPr id="48" name="Freeform 21"/>
            <p:cNvSpPr>
              <a:spLocks/>
            </p:cNvSpPr>
            <p:nvPr/>
          </p:nvSpPr>
          <p:spPr bwMode="auto">
            <a:xfrm>
              <a:off x="5437783" y="1580162"/>
              <a:ext cx="481430" cy="475118"/>
            </a:xfrm>
            <a:custGeom>
              <a:avLst/>
              <a:gdLst>
                <a:gd name="T0" fmla="*/ 0 w 1163"/>
                <a:gd name="T1" fmla="*/ 50 h 1148"/>
                <a:gd name="T2" fmla="*/ 1099 w 1163"/>
                <a:gd name="T3" fmla="*/ 1148 h 1148"/>
                <a:gd name="T4" fmla="*/ 1163 w 1163"/>
                <a:gd name="T5" fmla="*/ 783 h 1148"/>
                <a:gd name="T6" fmla="*/ 1163 w 1163"/>
                <a:gd name="T7" fmla="*/ 138 h 1148"/>
                <a:gd name="T8" fmla="*/ 0 w 1163"/>
                <a:gd name="T9" fmla="*/ 50 h 1148"/>
              </a:gdLst>
              <a:ahLst/>
              <a:cxnLst>
                <a:cxn ang="0">
                  <a:pos x="T0" y="T1"/>
                </a:cxn>
                <a:cxn ang="0">
                  <a:pos x="T2" y="T3"/>
                </a:cxn>
                <a:cxn ang="0">
                  <a:pos x="T4" y="T5"/>
                </a:cxn>
                <a:cxn ang="0">
                  <a:pos x="T6" y="T7"/>
                </a:cxn>
                <a:cxn ang="0">
                  <a:pos x="T8" y="T9"/>
                </a:cxn>
              </a:cxnLst>
              <a:rect l="0" t="0" r="r" b="b"/>
              <a:pathLst>
                <a:path w="1163" h="1148">
                  <a:moveTo>
                    <a:pt x="0" y="50"/>
                  </a:moveTo>
                  <a:lnTo>
                    <a:pt x="1099" y="1148"/>
                  </a:lnTo>
                  <a:cubicBezTo>
                    <a:pt x="1141" y="1035"/>
                    <a:pt x="1163" y="913"/>
                    <a:pt x="1163" y="783"/>
                  </a:cubicBezTo>
                  <a:lnTo>
                    <a:pt x="1163" y="138"/>
                  </a:lnTo>
                  <a:cubicBezTo>
                    <a:pt x="788" y="29"/>
                    <a:pt x="389" y="0"/>
                    <a:pt x="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1904">
                <a:solidFill>
                  <a:schemeClr val="bg1"/>
                </a:solidFill>
                <a:latin typeface="+mj-lt"/>
              </a:endParaRPr>
            </a:p>
          </p:txBody>
        </p:sp>
        <p:sp>
          <p:nvSpPr>
            <p:cNvPr id="49" name="Freeform 22"/>
            <p:cNvSpPr>
              <a:spLocks noEditPoints="1"/>
            </p:cNvSpPr>
            <p:nvPr/>
          </p:nvSpPr>
          <p:spPr bwMode="auto">
            <a:xfrm>
              <a:off x="5171023" y="1505974"/>
              <a:ext cx="836585" cy="924981"/>
            </a:xfrm>
            <a:custGeom>
              <a:avLst/>
              <a:gdLst>
                <a:gd name="T0" fmla="*/ 1927 w 2025"/>
                <a:gd name="T1" fmla="*/ 964 h 2239"/>
                <a:gd name="T2" fmla="*/ 1471 w 2025"/>
                <a:gd name="T3" fmla="*/ 1881 h 2239"/>
                <a:gd name="T4" fmla="*/ 1157 w 2025"/>
                <a:gd name="T5" fmla="*/ 2069 h 2239"/>
                <a:gd name="T6" fmla="*/ 1053 w 2025"/>
                <a:gd name="T7" fmla="*/ 2111 h 2239"/>
                <a:gd name="T8" fmla="*/ 1031 w 2025"/>
                <a:gd name="T9" fmla="*/ 2119 h 2239"/>
                <a:gd name="T10" fmla="*/ 1013 w 2025"/>
                <a:gd name="T11" fmla="*/ 2122 h 2239"/>
                <a:gd name="T12" fmla="*/ 997 w 2025"/>
                <a:gd name="T13" fmla="*/ 2120 h 2239"/>
                <a:gd name="T14" fmla="*/ 974 w 2025"/>
                <a:gd name="T15" fmla="*/ 2113 h 2239"/>
                <a:gd name="T16" fmla="*/ 473 w 2025"/>
                <a:gd name="T17" fmla="*/ 1827 h 2239"/>
                <a:gd name="T18" fmla="*/ 102 w 2025"/>
                <a:gd name="T19" fmla="*/ 964 h 2239"/>
                <a:gd name="T20" fmla="*/ 101 w 2025"/>
                <a:gd name="T21" fmla="*/ 275 h 2239"/>
                <a:gd name="T22" fmla="*/ 143 w 2025"/>
                <a:gd name="T23" fmla="*/ 218 h 2239"/>
                <a:gd name="T24" fmla="*/ 1014 w 2025"/>
                <a:gd name="T25" fmla="*/ 88 h 2239"/>
                <a:gd name="T26" fmla="*/ 1885 w 2025"/>
                <a:gd name="T27" fmla="*/ 218 h 2239"/>
                <a:gd name="T28" fmla="*/ 1927 w 2025"/>
                <a:gd name="T29" fmla="*/ 275 h 2239"/>
                <a:gd name="T30" fmla="*/ 1927 w 2025"/>
                <a:gd name="T31" fmla="*/ 964 h 2239"/>
                <a:gd name="T32" fmla="*/ 1988 w 2025"/>
                <a:gd name="T33" fmla="*/ 145 h 2239"/>
                <a:gd name="T34" fmla="*/ 1013 w 2025"/>
                <a:gd name="T35" fmla="*/ 0 h 2239"/>
                <a:gd name="T36" fmla="*/ 37 w 2025"/>
                <a:gd name="T37" fmla="*/ 145 h 2239"/>
                <a:gd name="T38" fmla="*/ 0 w 2025"/>
                <a:gd name="T39" fmla="*/ 195 h 2239"/>
                <a:gd name="T40" fmla="*/ 1 w 2025"/>
                <a:gd name="T41" fmla="*/ 963 h 2239"/>
                <a:gd name="T42" fmla="*/ 414 w 2025"/>
                <a:gd name="T43" fmla="*/ 1914 h 2239"/>
                <a:gd name="T44" fmla="*/ 973 w 2025"/>
                <a:gd name="T45" fmla="*/ 2230 h 2239"/>
                <a:gd name="T46" fmla="*/ 997 w 2025"/>
                <a:gd name="T47" fmla="*/ 2237 h 2239"/>
                <a:gd name="T48" fmla="*/ 1011 w 2025"/>
                <a:gd name="T49" fmla="*/ 2239 h 2239"/>
                <a:gd name="T50" fmla="*/ 1027 w 2025"/>
                <a:gd name="T51" fmla="*/ 2237 h 2239"/>
                <a:gd name="T52" fmla="*/ 1052 w 2025"/>
                <a:gd name="T53" fmla="*/ 2229 h 2239"/>
                <a:gd name="T54" fmla="*/ 1167 w 2025"/>
                <a:gd name="T55" fmla="*/ 2182 h 2239"/>
                <a:gd name="T56" fmla="*/ 1517 w 2025"/>
                <a:gd name="T57" fmla="*/ 1974 h 2239"/>
                <a:gd name="T58" fmla="*/ 2025 w 2025"/>
                <a:gd name="T59" fmla="*/ 963 h 2239"/>
                <a:gd name="T60" fmla="*/ 2025 w 2025"/>
                <a:gd name="T61" fmla="*/ 195 h 2239"/>
                <a:gd name="T62" fmla="*/ 1988 w 2025"/>
                <a:gd name="T63" fmla="*/ 14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5" h="2239">
                  <a:moveTo>
                    <a:pt x="1927" y="964"/>
                  </a:moveTo>
                  <a:cubicBezTo>
                    <a:pt x="1927" y="1335"/>
                    <a:pt x="1773" y="1644"/>
                    <a:pt x="1471" y="1881"/>
                  </a:cubicBezTo>
                  <a:cubicBezTo>
                    <a:pt x="1352" y="1973"/>
                    <a:pt x="1234" y="2034"/>
                    <a:pt x="1157" y="2069"/>
                  </a:cubicBezTo>
                  <a:cubicBezTo>
                    <a:pt x="1122" y="2085"/>
                    <a:pt x="1087" y="2099"/>
                    <a:pt x="1053" y="2111"/>
                  </a:cubicBezTo>
                  <a:cubicBezTo>
                    <a:pt x="1045" y="2115"/>
                    <a:pt x="1037" y="2117"/>
                    <a:pt x="1031" y="2119"/>
                  </a:cubicBezTo>
                  <a:cubicBezTo>
                    <a:pt x="1025" y="2121"/>
                    <a:pt x="1019" y="2122"/>
                    <a:pt x="1013" y="2122"/>
                  </a:cubicBezTo>
                  <a:cubicBezTo>
                    <a:pt x="1008" y="2122"/>
                    <a:pt x="1002" y="2121"/>
                    <a:pt x="997" y="2120"/>
                  </a:cubicBezTo>
                  <a:cubicBezTo>
                    <a:pt x="991" y="2118"/>
                    <a:pt x="983" y="2116"/>
                    <a:pt x="974" y="2113"/>
                  </a:cubicBezTo>
                  <a:cubicBezTo>
                    <a:pt x="890" y="2087"/>
                    <a:pt x="671" y="2006"/>
                    <a:pt x="473" y="1827"/>
                  </a:cubicBezTo>
                  <a:cubicBezTo>
                    <a:pt x="227" y="1604"/>
                    <a:pt x="102" y="1313"/>
                    <a:pt x="102" y="964"/>
                  </a:cubicBezTo>
                  <a:lnTo>
                    <a:pt x="101" y="275"/>
                  </a:lnTo>
                  <a:cubicBezTo>
                    <a:pt x="101" y="249"/>
                    <a:pt x="118" y="226"/>
                    <a:pt x="143" y="218"/>
                  </a:cubicBezTo>
                  <a:cubicBezTo>
                    <a:pt x="424" y="131"/>
                    <a:pt x="717" y="88"/>
                    <a:pt x="1014" y="88"/>
                  </a:cubicBezTo>
                  <a:cubicBezTo>
                    <a:pt x="1311" y="88"/>
                    <a:pt x="1604" y="131"/>
                    <a:pt x="1885" y="218"/>
                  </a:cubicBezTo>
                  <a:cubicBezTo>
                    <a:pt x="1910" y="226"/>
                    <a:pt x="1927" y="249"/>
                    <a:pt x="1927" y="275"/>
                  </a:cubicBezTo>
                  <a:lnTo>
                    <a:pt x="1927" y="964"/>
                  </a:lnTo>
                  <a:close/>
                  <a:moveTo>
                    <a:pt x="1988" y="145"/>
                  </a:moveTo>
                  <a:cubicBezTo>
                    <a:pt x="1673" y="49"/>
                    <a:pt x="1345" y="0"/>
                    <a:pt x="1013" y="0"/>
                  </a:cubicBezTo>
                  <a:cubicBezTo>
                    <a:pt x="681" y="0"/>
                    <a:pt x="353" y="49"/>
                    <a:pt x="37" y="145"/>
                  </a:cubicBezTo>
                  <a:cubicBezTo>
                    <a:pt x="15" y="151"/>
                    <a:pt x="0" y="172"/>
                    <a:pt x="0" y="195"/>
                  </a:cubicBezTo>
                  <a:lnTo>
                    <a:pt x="1" y="963"/>
                  </a:lnTo>
                  <a:cubicBezTo>
                    <a:pt x="1" y="1348"/>
                    <a:pt x="140" y="1669"/>
                    <a:pt x="414" y="1914"/>
                  </a:cubicBezTo>
                  <a:cubicBezTo>
                    <a:pt x="634" y="2112"/>
                    <a:pt x="879" y="2201"/>
                    <a:pt x="973" y="2230"/>
                  </a:cubicBezTo>
                  <a:cubicBezTo>
                    <a:pt x="983" y="2233"/>
                    <a:pt x="991" y="2236"/>
                    <a:pt x="997" y="2237"/>
                  </a:cubicBezTo>
                  <a:cubicBezTo>
                    <a:pt x="1002" y="2239"/>
                    <a:pt x="1007" y="2239"/>
                    <a:pt x="1011" y="2239"/>
                  </a:cubicBezTo>
                  <a:cubicBezTo>
                    <a:pt x="1017" y="2239"/>
                    <a:pt x="1022" y="2239"/>
                    <a:pt x="1027" y="2237"/>
                  </a:cubicBezTo>
                  <a:cubicBezTo>
                    <a:pt x="1034" y="2235"/>
                    <a:pt x="1042" y="2232"/>
                    <a:pt x="1052" y="2229"/>
                  </a:cubicBezTo>
                  <a:cubicBezTo>
                    <a:pt x="1089" y="2215"/>
                    <a:pt x="1128" y="2200"/>
                    <a:pt x="1167" y="2182"/>
                  </a:cubicBezTo>
                  <a:cubicBezTo>
                    <a:pt x="1253" y="2144"/>
                    <a:pt x="1384" y="2076"/>
                    <a:pt x="1517" y="1974"/>
                  </a:cubicBezTo>
                  <a:cubicBezTo>
                    <a:pt x="1854" y="1712"/>
                    <a:pt x="2025" y="1372"/>
                    <a:pt x="2025" y="963"/>
                  </a:cubicBezTo>
                  <a:lnTo>
                    <a:pt x="2025" y="195"/>
                  </a:lnTo>
                  <a:cubicBezTo>
                    <a:pt x="2025" y="172"/>
                    <a:pt x="2010" y="151"/>
                    <a:pt x="1988"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endParaRPr lang="en-US" sz="1904">
                <a:solidFill>
                  <a:schemeClr val="bg1"/>
                </a:solidFill>
                <a:latin typeface="+mj-lt"/>
              </a:endParaRPr>
            </a:p>
          </p:txBody>
        </p:sp>
      </p:grpSp>
      <p:grpSp>
        <p:nvGrpSpPr>
          <p:cNvPr id="57" name="Group 56"/>
          <p:cNvGrpSpPr/>
          <p:nvPr/>
        </p:nvGrpSpPr>
        <p:grpSpPr>
          <a:xfrm>
            <a:off x="10055632" y="2530662"/>
            <a:ext cx="1061882" cy="1056737"/>
            <a:chOff x="7214114" y="1580162"/>
            <a:chExt cx="842696" cy="838613"/>
          </a:xfrm>
          <a:solidFill>
            <a:schemeClr val="bg1">
              <a:lumMod val="95000"/>
            </a:schemeClr>
          </a:solidFill>
        </p:grpSpPr>
        <p:sp>
          <p:nvSpPr>
            <p:cNvPr id="52" name="Rounded Rectangle 51"/>
            <p:cNvSpPr/>
            <p:nvPr/>
          </p:nvSpPr>
          <p:spPr>
            <a:xfrm>
              <a:off x="7214114" y="1580162"/>
              <a:ext cx="397359" cy="397359"/>
            </a:xfrm>
            <a:prstGeom prst="roundRect">
              <a:avLst/>
            </a:prstGeom>
            <a:solidFill>
              <a:schemeClr val="accent5">
                <a:lumMod val="60000"/>
                <a:lumOff val="40000"/>
              </a:schemeClr>
            </a:solidFill>
            <a:ln w="38100">
              <a:solidFill>
                <a:schemeClr val="tx2">
                  <a:lumMod val="50000"/>
                </a:schemeClr>
              </a:solidFill>
            </a:ln>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sp>
          <p:nvSpPr>
            <p:cNvPr id="53" name="Rounded Rectangle 52"/>
            <p:cNvSpPr/>
            <p:nvPr/>
          </p:nvSpPr>
          <p:spPr>
            <a:xfrm>
              <a:off x="7659451" y="1580162"/>
              <a:ext cx="397359" cy="397359"/>
            </a:xfrm>
            <a:prstGeom prst="roundRect">
              <a:avLst/>
            </a:prstGeom>
            <a:grpFill/>
            <a:ln w="38100">
              <a:solidFill>
                <a:schemeClr val="tx2">
                  <a:lumMod val="50000"/>
                </a:schemeClr>
              </a:solidFill>
            </a:ln>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sp>
          <p:nvSpPr>
            <p:cNvPr id="54" name="Rounded Rectangle 53"/>
            <p:cNvSpPr/>
            <p:nvPr/>
          </p:nvSpPr>
          <p:spPr>
            <a:xfrm>
              <a:off x="7214114" y="2021416"/>
              <a:ext cx="397359" cy="397359"/>
            </a:xfrm>
            <a:prstGeom prst="roundRect">
              <a:avLst/>
            </a:prstGeom>
            <a:grpFill/>
            <a:ln w="38100">
              <a:solidFill>
                <a:schemeClr val="tx2">
                  <a:lumMod val="50000"/>
                </a:schemeClr>
              </a:solidFill>
            </a:ln>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sp>
          <p:nvSpPr>
            <p:cNvPr id="55" name="Rounded Rectangle 54"/>
            <p:cNvSpPr/>
            <p:nvPr/>
          </p:nvSpPr>
          <p:spPr>
            <a:xfrm>
              <a:off x="7659451" y="2021416"/>
              <a:ext cx="397359" cy="397359"/>
            </a:xfrm>
            <a:prstGeom prst="roundRect">
              <a:avLst/>
            </a:prstGeom>
            <a:solidFill>
              <a:schemeClr val="accent5">
                <a:lumMod val="60000"/>
                <a:lumOff val="40000"/>
              </a:schemeClr>
            </a:solidFill>
            <a:ln w="38100">
              <a:solidFill>
                <a:schemeClr val="tx2">
                  <a:lumMod val="50000"/>
                </a:schemeClr>
              </a:solidFill>
            </a:ln>
            <a:effectLst/>
          </p:spPr>
          <p:txBody>
            <a:bodyPr wrap="square" lIns="124347" tIns="124347" rIns="124347" bIns="124347" rtlCol="0" anchor="ctr">
              <a:noAutofit/>
            </a:bodyPr>
            <a:lstStyle/>
            <a:p>
              <a:pPr algn="ctr">
                <a:lnSpc>
                  <a:spcPct val="90000"/>
                </a:lnSpc>
                <a:spcBef>
                  <a:spcPts val="816"/>
                </a:spcBef>
              </a:pPr>
              <a:endParaRPr lang="en-US" sz="2720" dirty="0" err="1">
                <a:solidFill>
                  <a:schemeClr val="bg1"/>
                </a:solidFill>
                <a:latin typeface="+mj-lt"/>
              </a:endParaRPr>
            </a:p>
          </p:txBody>
        </p:sp>
      </p:grpSp>
      <p:sp>
        <p:nvSpPr>
          <p:cNvPr id="58" name="TextBox 57"/>
          <p:cNvSpPr txBox="1"/>
          <p:nvPr/>
        </p:nvSpPr>
        <p:spPr>
          <a:xfrm>
            <a:off x="9371330" y="4025089"/>
            <a:ext cx="2419765" cy="948337"/>
          </a:xfrm>
          <a:prstGeom prst="rect">
            <a:avLst/>
          </a:prstGeom>
          <a:noFill/>
          <a:ln>
            <a:noFill/>
          </a:ln>
        </p:spPr>
        <p:txBody>
          <a:bodyPr wrap="none" rtlCol="0">
            <a:spAutoFit/>
          </a:bodyPr>
          <a:lstStyle/>
          <a:p>
            <a:pPr algn="ctr">
              <a:lnSpc>
                <a:spcPct val="90000"/>
              </a:lnSpc>
              <a:spcBef>
                <a:spcPts val="816"/>
              </a:spcBef>
              <a:buClr>
                <a:schemeClr val="bg1"/>
              </a:buClr>
            </a:pPr>
            <a:r>
              <a:rPr lang="en-US" sz="2720" dirty="0">
                <a:solidFill>
                  <a:schemeClr val="bg1"/>
                </a:solidFill>
                <a:latin typeface="+mj-lt"/>
              </a:rPr>
              <a:t>WORKLOAD</a:t>
            </a:r>
          </a:p>
          <a:p>
            <a:pPr algn="ctr">
              <a:lnSpc>
                <a:spcPct val="90000"/>
              </a:lnSpc>
              <a:spcBef>
                <a:spcPts val="816"/>
              </a:spcBef>
              <a:buClr>
                <a:schemeClr val="bg1"/>
              </a:buClr>
            </a:pPr>
            <a:r>
              <a:rPr lang="en-US" sz="2720" dirty="0">
                <a:solidFill>
                  <a:schemeClr val="bg1"/>
                </a:solidFill>
                <a:latin typeface="+mj-lt"/>
              </a:rPr>
              <a:t>OPTIMIZATION</a:t>
            </a:r>
          </a:p>
        </p:txBody>
      </p:sp>
    </p:spTree>
    <p:extLst>
      <p:ext uri="{BB962C8B-B14F-4D97-AF65-F5344CB8AC3E}">
        <p14:creationId xmlns:p14="http://schemas.microsoft.com/office/powerpoint/2010/main" val="41172165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bwMode="auto">
          <a:xfrm>
            <a:off x="420355" y="1616488"/>
            <a:ext cx="6877774" cy="5020551"/>
          </a:xfrm>
          <a:prstGeom prst="rect">
            <a:avLst/>
          </a:prstGeom>
          <a:solidFill>
            <a:schemeClr val="bg1">
              <a:lumMod val="95000"/>
            </a:schemeClr>
          </a:solidFill>
          <a:ln w="6350">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1802">
              <a:spcBef>
                <a:spcPts val="200"/>
              </a:spcBef>
              <a:spcAft>
                <a:spcPts val="800"/>
              </a:spcAft>
            </a:pPr>
            <a:endParaRPr lang="en-US" sz="2000" dirty="0">
              <a:solidFill>
                <a:srgbClr val="505050"/>
              </a:solidFill>
              <a:latin typeface="Segoe UI Light" panose="020B0502040204020203" pitchFamily="34" charset="0"/>
              <a:ea typeface="MS PGothic" charset="0"/>
              <a:cs typeface="Segoe UI Light" panose="020B0502040204020203" pitchFamily="34" charset="0"/>
            </a:endParaRPr>
          </a:p>
        </p:txBody>
      </p:sp>
      <p:grpSp>
        <p:nvGrpSpPr>
          <p:cNvPr id="347" name="Group 346"/>
          <p:cNvGrpSpPr>
            <a:grpSpLocks noChangeAspect="1"/>
          </p:cNvGrpSpPr>
          <p:nvPr/>
        </p:nvGrpSpPr>
        <p:grpSpPr>
          <a:xfrm>
            <a:off x="989033" y="3950469"/>
            <a:ext cx="1352991" cy="1462833"/>
            <a:chOff x="4396740" y="1322030"/>
            <a:chExt cx="4371164" cy="4726034"/>
          </a:xfrm>
        </p:grpSpPr>
        <p:sp>
          <p:nvSpPr>
            <p:cNvPr id="348" name="Freeform 347"/>
            <p:cNvSpPr/>
            <p:nvPr/>
          </p:nvSpPr>
          <p:spPr>
            <a:xfrm>
              <a:off x="4396740" y="3644741"/>
              <a:ext cx="3879533" cy="2087880"/>
            </a:xfrm>
            <a:custGeom>
              <a:avLst/>
              <a:gdLst>
                <a:gd name="connsiteX0" fmla="*/ 1264920 w 3855720"/>
                <a:gd name="connsiteY0" fmla="*/ 0 h 2087880"/>
                <a:gd name="connsiteX1" fmla="*/ 0 w 3855720"/>
                <a:gd name="connsiteY1" fmla="*/ 975360 h 2087880"/>
                <a:gd name="connsiteX2" fmla="*/ 2674620 w 3855720"/>
                <a:gd name="connsiteY2" fmla="*/ 2087880 h 2087880"/>
                <a:gd name="connsiteX3" fmla="*/ 3855720 w 3855720"/>
                <a:gd name="connsiteY3" fmla="*/ 1234440 h 2087880"/>
                <a:gd name="connsiteX4" fmla="*/ 1264920 w 3855720"/>
                <a:gd name="connsiteY4" fmla="*/ 0 h 2087880"/>
                <a:gd name="connsiteX0" fmla="*/ 1264920 w 3879533"/>
                <a:gd name="connsiteY0" fmla="*/ 0 h 2087880"/>
                <a:gd name="connsiteX1" fmla="*/ 0 w 3879533"/>
                <a:gd name="connsiteY1" fmla="*/ 975360 h 2087880"/>
                <a:gd name="connsiteX2" fmla="*/ 2674620 w 3879533"/>
                <a:gd name="connsiteY2" fmla="*/ 2087880 h 2087880"/>
                <a:gd name="connsiteX3" fmla="*/ 3879533 w 3879533"/>
                <a:gd name="connsiteY3" fmla="*/ 1239203 h 2087880"/>
                <a:gd name="connsiteX4" fmla="*/ 1264920 w 3879533"/>
                <a:gd name="connsiteY4" fmla="*/ 0 h 208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533" h="2087880">
                  <a:moveTo>
                    <a:pt x="1264920" y="0"/>
                  </a:moveTo>
                  <a:lnTo>
                    <a:pt x="0" y="975360"/>
                  </a:lnTo>
                  <a:lnTo>
                    <a:pt x="2674620" y="2087880"/>
                  </a:lnTo>
                  <a:lnTo>
                    <a:pt x="3879533" y="1239203"/>
                  </a:lnTo>
                  <a:lnTo>
                    <a:pt x="12649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49" name="Freeform 348"/>
            <p:cNvSpPr/>
            <p:nvPr/>
          </p:nvSpPr>
          <p:spPr>
            <a:xfrm>
              <a:off x="4399302" y="4619624"/>
              <a:ext cx="2656818" cy="1428440"/>
            </a:xfrm>
            <a:custGeom>
              <a:avLst/>
              <a:gdLst>
                <a:gd name="connsiteX0" fmla="*/ 0 w 2656818"/>
                <a:gd name="connsiteY0" fmla="*/ 0 h 1428440"/>
                <a:gd name="connsiteX1" fmla="*/ 2656818 w 2656818"/>
                <a:gd name="connsiteY1" fmla="*/ 1102700 h 1428440"/>
                <a:gd name="connsiteX2" fmla="*/ 2656818 w 2656818"/>
                <a:gd name="connsiteY2" fmla="*/ 1428440 h 1428440"/>
                <a:gd name="connsiteX3" fmla="*/ 8390 w 2656818"/>
                <a:gd name="connsiteY3" fmla="*/ 1044416 h 1428440"/>
                <a:gd name="connsiteX4" fmla="*/ 0 w 2656818"/>
                <a:gd name="connsiteY4" fmla="*/ 0 h 142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818" h="1428440">
                  <a:moveTo>
                    <a:pt x="0" y="0"/>
                  </a:moveTo>
                  <a:lnTo>
                    <a:pt x="2656818" y="1102700"/>
                  </a:lnTo>
                  <a:lnTo>
                    <a:pt x="2656818" y="1428440"/>
                  </a:lnTo>
                  <a:lnTo>
                    <a:pt x="8390" y="1044416"/>
                  </a:lnTo>
                  <a:cubicBezTo>
                    <a:pt x="7181" y="695484"/>
                    <a:pt x="1209" y="348932"/>
                    <a:pt x="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50" name="Freeform 349"/>
            <p:cNvSpPr/>
            <p:nvPr/>
          </p:nvSpPr>
          <p:spPr>
            <a:xfrm>
              <a:off x="7056120" y="4884422"/>
              <a:ext cx="1211580" cy="1162003"/>
            </a:xfrm>
            <a:custGeom>
              <a:avLst/>
              <a:gdLst>
                <a:gd name="connsiteX0" fmla="*/ 1211580 w 1211580"/>
                <a:gd name="connsiteY0" fmla="*/ 0 h 1162003"/>
                <a:gd name="connsiteX1" fmla="*/ 1211580 w 1211580"/>
                <a:gd name="connsiteY1" fmla="*/ 297180 h 1162003"/>
                <a:gd name="connsiteX2" fmla="*/ 0 w 1211580"/>
                <a:gd name="connsiteY2" fmla="*/ 1162003 h 1162003"/>
                <a:gd name="connsiteX3" fmla="*/ 0 w 1211580"/>
                <a:gd name="connsiteY3" fmla="*/ 837498 h 1162003"/>
              </a:gdLst>
              <a:ahLst/>
              <a:cxnLst>
                <a:cxn ang="0">
                  <a:pos x="connsiteX0" y="connsiteY0"/>
                </a:cxn>
                <a:cxn ang="0">
                  <a:pos x="connsiteX1" y="connsiteY1"/>
                </a:cxn>
                <a:cxn ang="0">
                  <a:pos x="connsiteX2" y="connsiteY2"/>
                </a:cxn>
                <a:cxn ang="0">
                  <a:pos x="connsiteX3" y="connsiteY3"/>
                </a:cxn>
              </a:cxnLst>
              <a:rect l="l" t="t" r="r" b="b"/>
              <a:pathLst>
                <a:path w="1211580" h="1162003">
                  <a:moveTo>
                    <a:pt x="1211580" y="0"/>
                  </a:moveTo>
                  <a:lnTo>
                    <a:pt x="1211580" y="297180"/>
                  </a:lnTo>
                  <a:lnTo>
                    <a:pt x="0" y="1162003"/>
                  </a:lnTo>
                  <a:lnTo>
                    <a:pt x="0" y="83749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51" name="Freeform 350"/>
            <p:cNvSpPr/>
            <p:nvPr/>
          </p:nvSpPr>
          <p:spPr>
            <a:xfrm>
              <a:off x="5029200" y="4424361"/>
              <a:ext cx="1758791" cy="1008664"/>
            </a:xfrm>
            <a:custGeom>
              <a:avLst/>
              <a:gdLst>
                <a:gd name="connsiteX0" fmla="*/ 0 w 1758791"/>
                <a:gd name="connsiteY0" fmla="*/ 0 h 1008664"/>
                <a:gd name="connsiteX1" fmla="*/ 1758791 w 1758791"/>
                <a:gd name="connsiteY1" fmla="*/ 901075 h 1008664"/>
                <a:gd name="connsiteX2" fmla="*/ 1758791 w 1758791"/>
                <a:gd name="connsiteY2" fmla="*/ 1008664 h 1008664"/>
                <a:gd name="connsiteX3" fmla="*/ 952 w 1758791"/>
                <a:gd name="connsiteY3" fmla="*/ 237173 h 1008664"/>
                <a:gd name="connsiteX4" fmla="*/ 0 w 1758791"/>
                <a:gd name="connsiteY4" fmla="*/ 0 h 100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791" h="1008664">
                  <a:moveTo>
                    <a:pt x="0" y="0"/>
                  </a:moveTo>
                  <a:lnTo>
                    <a:pt x="1758791" y="901075"/>
                  </a:lnTo>
                  <a:lnTo>
                    <a:pt x="1758791" y="1008664"/>
                  </a:lnTo>
                  <a:lnTo>
                    <a:pt x="952" y="237173"/>
                  </a:lnTo>
                  <a:cubicBezTo>
                    <a:pt x="635" y="143828"/>
                    <a:pt x="317" y="93345"/>
                    <a:pt x="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52" name="Freeform 351"/>
            <p:cNvSpPr/>
            <p:nvPr/>
          </p:nvSpPr>
          <p:spPr>
            <a:xfrm>
              <a:off x="6787991" y="5207128"/>
              <a:ext cx="211456" cy="221934"/>
            </a:xfrm>
            <a:custGeom>
              <a:avLst/>
              <a:gdLst>
                <a:gd name="connsiteX0" fmla="*/ 211456 w 211456"/>
                <a:gd name="connsiteY0" fmla="*/ 0 h 207210"/>
                <a:gd name="connsiteX1" fmla="*/ 192039 w 211456"/>
                <a:gd name="connsiteY1" fmla="*/ 106203 h 207210"/>
                <a:gd name="connsiteX2" fmla="*/ 0 w 211456"/>
                <a:gd name="connsiteY2" fmla="*/ 207210 h 207210"/>
                <a:gd name="connsiteX3" fmla="*/ 0 w 211456"/>
                <a:gd name="connsiteY3" fmla="*/ 114482 h 207210"/>
                <a:gd name="connsiteX0" fmla="*/ 211456 w 211456"/>
                <a:gd name="connsiteY0" fmla="*/ 0 h 207210"/>
                <a:gd name="connsiteX1" fmla="*/ 196801 w 211456"/>
                <a:gd name="connsiteY1" fmla="*/ 95087 h 207210"/>
                <a:gd name="connsiteX2" fmla="*/ 0 w 211456"/>
                <a:gd name="connsiteY2" fmla="*/ 207210 h 207210"/>
                <a:gd name="connsiteX3" fmla="*/ 0 w 211456"/>
                <a:gd name="connsiteY3" fmla="*/ 114482 h 207210"/>
                <a:gd name="connsiteX4" fmla="*/ 211456 w 211456"/>
                <a:gd name="connsiteY4" fmla="*/ 0 h 207210"/>
                <a:gd name="connsiteX0" fmla="*/ 211456 w 211456"/>
                <a:gd name="connsiteY0" fmla="*/ 0 h 207210"/>
                <a:gd name="connsiteX1" fmla="*/ 206326 w 211456"/>
                <a:gd name="connsiteY1" fmla="*/ 88417 h 207210"/>
                <a:gd name="connsiteX2" fmla="*/ 0 w 211456"/>
                <a:gd name="connsiteY2" fmla="*/ 207210 h 207210"/>
                <a:gd name="connsiteX3" fmla="*/ 0 w 211456"/>
                <a:gd name="connsiteY3" fmla="*/ 114482 h 207210"/>
                <a:gd name="connsiteX4" fmla="*/ 211456 w 211456"/>
                <a:gd name="connsiteY4" fmla="*/ 0 h 207210"/>
                <a:gd name="connsiteX0" fmla="*/ 211456 w 211456"/>
                <a:gd name="connsiteY0" fmla="*/ 0 h 207210"/>
                <a:gd name="connsiteX1" fmla="*/ 206326 w 211456"/>
                <a:gd name="connsiteY1" fmla="*/ 88417 h 207210"/>
                <a:gd name="connsiteX2" fmla="*/ 0 w 211456"/>
                <a:gd name="connsiteY2" fmla="*/ 207210 h 207210"/>
                <a:gd name="connsiteX3" fmla="*/ 0 w 211456"/>
                <a:gd name="connsiteY3" fmla="*/ 114482 h 207210"/>
                <a:gd name="connsiteX4" fmla="*/ 211456 w 211456"/>
                <a:gd name="connsiteY4" fmla="*/ 0 h 207210"/>
                <a:gd name="connsiteX0" fmla="*/ 211456 w 211456"/>
                <a:gd name="connsiteY0" fmla="*/ 0 h 207210"/>
                <a:gd name="connsiteX1" fmla="*/ 206326 w 211456"/>
                <a:gd name="connsiteY1" fmla="*/ 88417 h 207210"/>
                <a:gd name="connsiteX2" fmla="*/ 0 w 211456"/>
                <a:gd name="connsiteY2" fmla="*/ 207210 h 207210"/>
                <a:gd name="connsiteX3" fmla="*/ 0 w 211456"/>
                <a:gd name="connsiteY3" fmla="*/ 114482 h 207210"/>
                <a:gd name="connsiteX4" fmla="*/ 211456 w 211456"/>
                <a:gd name="connsiteY4" fmla="*/ 0 h 207210"/>
                <a:gd name="connsiteX0" fmla="*/ 211456 w 211456"/>
                <a:gd name="connsiteY0" fmla="*/ 0 h 207210"/>
                <a:gd name="connsiteX1" fmla="*/ 208707 w 211456"/>
                <a:gd name="connsiteY1" fmla="*/ 86194 h 207210"/>
                <a:gd name="connsiteX2" fmla="*/ 0 w 211456"/>
                <a:gd name="connsiteY2" fmla="*/ 207210 h 207210"/>
                <a:gd name="connsiteX3" fmla="*/ 0 w 211456"/>
                <a:gd name="connsiteY3" fmla="*/ 114482 h 207210"/>
                <a:gd name="connsiteX4" fmla="*/ 211456 w 211456"/>
                <a:gd name="connsiteY4" fmla="*/ 0 h 207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6" h="207210">
                  <a:moveTo>
                    <a:pt x="211456" y="0"/>
                  </a:moveTo>
                  <a:cubicBezTo>
                    <a:pt x="210540" y="28731"/>
                    <a:pt x="209623" y="57463"/>
                    <a:pt x="208707" y="86194"/>
                  </a:cubicBezTo>
                  <a:lnTo>
                    <a:pt x="0" y="207210"/>
                  </a:lnTo>
                  <a:lnTo>
                    <a:pt x="0" y="114482"/>
                  </a:lnTo>
                  <a:lnTo>
                    <a:pt x="211456"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dirty="0">
                <a:solidFill>
                  <a:srgbClr val="FFFFFF"/>
                </a:solidFill>
              </a:endParaRPr>
            </a:p>
          </p:txBody>
        </p:sp>
        <p:sp>
          <p:nvSpPr>
            <p:cNvPr id="353" name="Freeform 352"/>
            <p:cNvSpPr/>
            <p:nvPr/>
          </p:nvSpPr>
          <p:spPr>
            <a:xfrm>
              <a:off x="5025866" y="4263389"/>
              <a:ext cx="1969294" cy="1065847"/>
            </a:xfrm>
            <a:custGeom>
              <a:avLst/>
              <a:gdLst>
                <a:gd name="connsiteX0" fmla="*/ 0 w 2019300"/>
                <a:gd name="connsiteY0" fmla="*/ 91440 h 1051560"/>
                <a:gd name="connsiteX1" fmla="*/ 259080 w 2019300"/>
                <a:gd name="connsiteY1" fmla="*/ 0 h 1051560"/>
                <a:gd name="connsiteX2" fmla="*/ 2019300 w 2019300"/>
                <a:gd name="connsiteY2" fmla="*/ 944880 h 1051560"/>
                <a:gd name="connsiteX3" fmla="*/ 1783080 w 2019300"/>
                <a:gd name="connsiteY3" fmla="*/ 1051560 h 1051560"/>
                <a:gd name="connsiteX4" fmla="*/ 0 w 2019300"/>
                <a:gd name="connsiteY4" fmla="*/ 91440 h 1051560"/>
                <a:gd name="connsiteX0" fmla="*/ 0 w 2000250"/>
                <a:gd name="connsiteY0" fmla="*/ 98584 h 1051560"/>
                <a:gd name="connsiteX1" fmla="*/ 240030 w 2000250"/>
                <a:gd name="connsiteY1" fmla="*/ 0 h 1051560"/>
                <a:gd name="connsiteX2" fmla="*/ 2000250 w 2000250"/>
                <a:gd name="connsiteY2" fmla="*/ 944880 h 1051560"/>
                <a:gd name="connsiteX3" fmla="*/ 1764030 w 2000250"/>
                <a:gd name="connsiteY3" fmla="*/ 1051560 h 1051560"/>
                <a:gd name="connsiteX4" fmla="*/ 0 w 2000250"/>
                <a:gd name="connsiteY4" fmla="*/ 98584 h 1051560"/>
                <a:gd name="connsiteX0" fmla="*/ 0 w 1997869"/>
                <a:gd name="connsiteY0" fmla="*/ 143827 h 1051560"/>
                <a:gd name="connsiteX1" fmla="*/ 237649 w 1997869"/>
                <a:gd name="connsiteY1" fmla="*/ 0 h 1051560"/>
                <a:gd name="connsiteX2" fmla="*/ 1997869 w 1997869"/>
                <a:gd name="connsiteY2" fmla="*/ 944880 h 1051560"/>
                <a:gd name="connsiteX3" fmla="*/ 1761649 w 1997869"/>
                <a:gd name="connsiteY3" fmla="*/ 1051560 h 1051560"/>
                <a:gd name="connsiteX4" fmla="*/ 0 w 1997869"/>
                <a:gd name="connsiteY4" fmla="*/ 143827 h 1051560"/>
                <a:gd name="connsiteX0" fmla="*/ 0 w 1997869"/>
                <a:gd name="connsiteY0" fmla="*/ 162877 h 1070610"/>
                <a:gd name="connsiteX1" fmla="*/ 197168 w 1997869"/>
                <a:gd name="connsiteY1" fmla="*/ 0 h 1070610"/>
                <a:gd name="connsiteX2" fmla="*/ 1997869 w 1997869"/>
                <a:gd name="connsiteY2" fmla="*/ 963930 h 1070610"/>
                <a:gd name="connsiteX3" fmla="*/ 1761649 w 1997869"/>
                <a:gd name="connsiteY3" fmla="*/ 1070610 h 1070610"/>
                <a:gd name="connsiteX4" fmla="*/ 0 w 1997869"/>
                <a:gd name="connsiteY4" fmla="*/ 162877 h 1070610"/>
                <a:gd name="connsiteX0" fmla="*/ 0 w 1959769"/>
                <a:gd name="connsiteY0" fmla="*/ 162877 h 1070610"/>
                <a:gd name="connsiteX1" fmla="*/ 197168 w 1959769"/>
                <a:gd name="connsiteY1" fmla="*/ 0 h 1070610"/>
                <a:gd name="connsiteX2" fmla="*/ 1959769 w 1959769"/>
                <a:gd name="connsiteY2" fmla="*/ 942498 h 1070610"/>
                <a:gd name="connsiteX3" fmla="*/ 1761649 w 1959769"/>
                <a:gd name="connsiteY3" fmla="*/ 1070610 h 1070610"/>
                <a:gd name="connsiteX4" fmla="*/ 0 w 1959769"/>
                <a:gd name="connsiteY4" fmla="*/ 162877 h 1070610"/>
                <a:gd name="connsiteX0" fmla="*/ 0 w 1959769"/>
                <a:gd name="connsiteY0" fmla="*/ 162877 h 1061085"/>
                <a:gd name="connsiteX1" fmla="*/ 197168 w 1959769"/>
                <a:gd name="connsiteY1" fmla="*/ 0 h 1061085"/>
                <a:gd name="connsiteX2" fmla="*/ 1959769 w 1959769"/>
                <a:gd name="connsiteY2" fmla="*/ 942498 h 1061085"/>
                <a:gd name="connsiteX3" fmla="*/ 1759268 w 1959769"/>
                <a:gd name="connsiteY3" fmla="*/ 1061085 h 1061085"/>
                <a:gd name="connsiteX4" fmla="*/ 0 w 1959769"/>
                <a:gd name="connsiteY4" fmla="*/ 162877 h 1061085"/>
                <a:gd name="connsiteX0" fmla="*/ 0 w 1959769"/>
                <a:gd name="connsiteY0" fmla="*/ 162877 h 1053941"/>
                <a:gd name="connsiteX1" fmla="*/ 197168 w 1959769"/>
                <a:gd name="connsiteY1" fmla="*/ 0 h 1053941"/>
                <a:gd name="connsiteX2" fmla="*/ 1959769 w 1959769"/>
                <a:gd name="connsiteY2" fmla="*/ 942498 h 1053941"/>
                <a:gd name="connsiteX3" fmla="*/ 1742599 w 1959769"/>
                <a:gd name="connsiteY3" fmla="*/ 1053941 h 1053941"/>
                <a:gd name="connsiteX4" fmla="*/ 0 w 1959769"/>
                <a:gd name="connsiteY4" fmla="*/ 162877 h 1053941"/>
                <a:gd name="connsiteX0" fmla="*/ 0 w 1959769"/>
                <a:gd name="connsiteY0" fmla="*/ 162877 h 1065847"/>
                <a:gd name="connsiteX1" fmla="*/ 197168 w 1959769"/>
                <a:gd name="connsiteY1" fmla="*/ 0 h 1065847"/>
                <a:gd name="connsiteX2" fmla="*/ 1959769 w 1959769"/>
                <a:gd name="connsiteY2" fmla="*/ 942498 h 1065847"/>
                <a:gd name="connsiteX3" fmla="*/ 1754506 w 1959769"/>
                <a:gd name="connsiteY3" fmla="*/ 1065847 h 1065847"/>
                <a:gd name="connsiteX4" fmla="*/ 0 w 1959769"/>
                <a:gd name="connsiteY4" fmla="*/ 162877 h 1065847"/>
                <a:gd name="connsiteX0" fmla="*/ 0 w 1969294"/>
                <a:gd name="connsiteY0" fmla="*/ 156527 h 1065847"/>
                <a:gd name="connsiteX1" fmla="*/ 206693 w 1969294"/>
                <a:gd name="connsiteY1" fmla="*/ 0 h 1065847"/>
                <a:gd name="connsiteX2" fmla="*/ 1969294 w 1969294"/>
                <a:gd name="connsiteY2" fmla="*/ 942498 h 1065847"/>
                <a:gd name="connsiteX3" fmla="*/ 1764031 w 1969294"/>
                <a:gd name="connsiteY3" fmla="*/ 1065847 h 1065847"/>
                <a:gd name="connsiteX4" fmla="*/ 0 w 1969294"/>
                <a:gd name="connsiteY4" fmla="*/ 156527 h 1065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294" h="1065847">
                  <a:moveTo>
                    <a:pt x="0" y="156527"/>
                  </a:moveTo>
                  <a:lnTo>
                    <a:pt x="206693" y="0"/>
                  </a:lnTo>
                  <a:lnTo>
                    <a:pt x="1969294" y="942498"/>
                  </a:lnTo>
                  <a:lnTo>
                    <a:pt x="1764031" y="1065847"/>
                  </a:lnTo>
                  <a:lnTo>
                    <a:pt x="0" y="156527"/>
                  </a:lnTo>
                  <a:close/>
                </a:path>
              </a:pathLst>
            </a:custGeom>
            <a:solidFill>
              <a:srgbClr val="4E9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54" name="Freeform 353"/>
            <p:cNvSpPr/>
            <p:nvPr/>
          </p:nvSpPr>
          <p:spPr>
            <a:xfrm>
              <a:off x="5099679" y="4329508"/>
              <a:ext cx="1833567" cy="953489"/>
            </a:xfrm>
            <a:custGeom>
              <a:avLst/>
              <a:gdLst>
                <a:gd name="connsiteX0" fmla="*/ 0 w 2019300"/>
                <a:gd name="connsiteY0" fmla="*/ 91440 h 1051560"/>
                <a:gd name="connsiteX1" fmla="*/ 259080 w 2019300"/>
                <a:gd name="connsiteY1" fmla="*/ 0 h 1051560"/>
                <a:gd name="connsiteX2" fmla="*/ 2019300 w 2019300"/>
                <a:gd name="connsiteY2" fmla="*/ 944880 h 1051560"/>
                <a:gd name="connsiteX3" fmla="*/ 1783080 w 2019300"/>
                <a:gd name="connsiteY3" fmla="*/ 1051560 h 1051560"/>
                <a:gd name="connsiteX4" fmla="*/ 0 w 2019300"/>
                <a:gd name="connsiteY4" fmla="*/ 91440 h 1051560"/>
                <a:gd name="connsiteX0" fmla="*/ 0 w 2000250"/>
                <a:gd name="connsiteY0" fmla="*/ 98584 h 1051560"/>
                <a:gd name="connsiteX1" fmla="*/ 240030 w 2000250"/>
                <a:gd name="connsiteY1" fmla="*/ 0 h 1051560"/>
                <a:gd name="connsiteX2" fmla="*/ 2000250 w 2000250"/>
                <a:gd name="connsiteY2" fmla="*/ 944880 h 1051560"/>
                <a:gd name="connsiteX3" fmla="*/ 1764030 w 2000250"/>
                <a:gd name="connsiteY3" fmla="*/ 1051560 h 1051560"/>
                <a:gd name="connsiteX4" fmla="*/ 0 w 2000250"/>
                <a:gd name="connsiteY4" fmla="*/ 98584 h 1051560"/>
                <a:gd name="connsiteX0" fmla="*/ 0 w 1997869"/>
                <a:gd name="connsiteY0" fmla="*/ 143827 h 1051560"/>
                <a:gd name="connsiteX1" fmla="*/ 237649 w 1997869"/>
                <a:gd name="connsiteY1" fmla="*/ 0 h 1051560"/>
                <a:gd name="connsiteX2" fmla="*/ 1997869 w 1997869"/>
                <a:gd name="connsiteY2" fmla="*/ 944880 h 1051560"/>
                <a:gd name="connsiteX3" fmla="*/ 1761649 w 1997869"/>
                <a:gd name="connsiteY3" fmla="*/ 1051560 h 1051560"/>
                <a:gd name="connsiteX4" fmla="*/ 0 w 1997869"/>
                <a:gd name="connsiteY4" fmla="*/ 143827 h 1051560"/>
                <a:gd name="connsiteX0" fmla="*/ 0 w 1997869"/>
                <a:gd name="connsiteY0" fmla="*/ 162877 h 1070610"/>
                <a:gd name="connsiteX1" fmla="*/ 197168 w 1997869"/>
                <a:gd name="connsiteY1" fmla="*/ 0 h 1070610"/>
                <a:gd name="connsiteX2" fmla="*/ 1997869 w 1997869"/>
                <a:gd name="connsiteY2" fmla="*/ 963930 h 1070610"/>
                <a:gd name="connsiteX3" fmla="*/ 1761649 w 1997869"/>
                <a:gd name="connsiteY3" fmla="*/ 1070610 h 1070610"/>
                <a:gd name="connsiteX4" fmla="*/ 0 w 1997869"/>
                <a:gd name="connsiteY4" fmla="*/ 162877 h 1070610"/>
                <a:gd name="connsiteX0" fmla="*/ 0 w 1959769"/>
                <a:gd name="connsiteY0" fmla="*/ 162877 h 1070610"/>
                <a:gd name="connsiteX1" fmla="*/ 197168 w 1959769"/>
                <a:gd name="connsiteY1" fmla="*/ 0 h 1070610"/>
                <a:gd name="connsiteX2" fmla="*/ 1959769 w 1959769"/>
                <a:gd name="connsiteY2" fmla="*/ 942498 h 1070610"/>
                <a:gd name="connsiteX3" fmla="*/ 1761649 w 1959769"/>
                <a:gd name="connsiteY3" fmla="*/ 1070610 h 1070610"/>
                <a:gd name="connsiteX4" fmla="*/ 0 w 1959769"/>
                <a:gd name="connsiteY4" fmla="*/ 162877 h 1070610"/>
                <a:gd name="connsiteX0" fmla="*/ 0 w 1959769"/>
                <a:gd name="connsiteY0" fmla="*/ 162877 h 1061085"/>
                <a:gd name="connsiteX1" fmla="*/ 197168 w 1959769"/>
                <a:gd name="connsiteY1" fmla="*/ 0 h 1061085"/>
                <a:gd name="connsiteX2" fmla="*/ 1959769 w 1959769"/>
                <a:gd name="connsiteY2" fmla="*/ 942498 h 1061085"/>
                <a:gd name="connsiteX3" fmla="*/ 1759268 w 1959769"/>
                <a:gd name="connsiteY3" fmla="*/ 1061085 h 1061085"/>
                <a:gd name="connsiteX4" fmla="*/ 0 w 1959769"/>
                <a:gd name="connsiteY4" fmla="*/ 162877 h 1061085"/>
                <a:gd name="connsiteX0" fmla="*/ 0 w 1959769"/>
                <a:gd name="connsiteY0" fmla="*/ 162877 h 1053941"/>
                <a:gd name="connsiteX1" fmla="*/ 197168 w 1959769"/>
                <a:gd name="connsiteY1" fmla="*/ 0 h 1053941"/>
                <a:gd name="connsiteX2" fmla="*/ 1959769 w 1959769"/>
                <a:gd name="connsiteY2" fmla="*/ 942498 h 1053941"/>
                <a:gd name="connsiteX3" fmla="*/ 1742599 w 1959769"/>
                <a:gd name="connsiteY3" fmla="*/ 1053941 h 1053941"/>
                <a:gd name="connsiteX4" fmla="*/ 0 w 1959769"/>
                <a:gd name="connsiteY4" fmla="*/ 162877 h 1053941"/>
                <a:gd name="connsiteX0" fmla="*/ 0 w 1959769"/>
                <a:gd name="connsiteY0" fmla="*/ 162877 h 1065847"/>
                <a:gd name="connsiteX1" fmla="*/ 197168 w 1959769"/>
                <a:gd name="connsiteY1" fmla="*/ 0 h 1065847"/>
                <a:gd name="connsiteX2" fmla="*/ 1959769 w 1959769"/>
                <a:gd name="connsiteY2" fmla="*/ 942498 h 1065847"/>
                <a:gd name="connsiteX3" fmla="*/ 1754506 w 1959769"/>
                <a:gd name="connsiteY3" fmla="*/ 1065847 h 1065847"/>
                <a:gd name="connsiteX4" fmla="*/ 0 w 1959769"/>
                <a:gd name="connsiteY4" fmla="*/ 162877 h 1065847"/>
                <a:gd name="connsiteX0" fmla="*/ 0 w 1969294"/>
                <a:gd name="connsiteY0" fmla="*/ 156527 h 1065847"/>
                <a:gd name="connsiteX1" fmla="*/ 206693 w 1969294"/>
                <a:gd name="connsiteY1" fmla="*/ 0 h 1065847"/>
                <a:gd name="connsiteX2" fmla="*/ 1969294 w 1969294"/>
                <a:gd name="connsiteY2" fmla="*/ 942498 h 1065847"/>
                <a:gd name="connsiteX3" fmla="*/ 1764031 w 1969294"/>
                <a:gd name="connsiteY3" fmla="*/ 1065847 h 1065847"/>
                <a:gd name="connsiteX4" fmla="*/ 0 w 1969294"/>
                <a:gd name="connsiteY4" fmla="*/ 156527 h 1065847"/>
                <a:gd name="connsiteX0" fmla="*/ 0 w 1969294"/>
                <a:gd name="connsiteY0" fmla="*/ 58102 h 967422"/>
                <a:gd name="connsiteX1" fmla="*/ 86043 w 1969294"/>
                <a:gd name="connsiteY1" fmla="*/ 0 h 967422"/>
                <a:gd name="connsiteX2" fmla="*/ 1969294 w 1969294"/>
                <a:gd name="connsiteY2" fmla="*/ 844073 h 967422"/>
                <a:gd name="connsiteX3" fmla="*/ 1764031 w 1969294"/>
                <a:gd name="connsiteY3" fmla="*/ 967422 h 967422"/>
                <a:gd name="connsiteX4" fmla="*/ 0 w 1969294"/>
                <a:gd name="connsiteY4" fmla="*/ 58102 h 967422"/>
                <a:gd name="connsiteX0" fmla="*/ 0 w 1842294"/>
                <a:gd name="connsiteY0" fmla="*/ 58102 h 967422"/>
                <a:gd name="connsiteX1" fmla="*/ 86043 w 1842294"/>
                <a:gd name="connsiteY1" fmla="*/ 0 h 967422"/>
                <a:gd name="connsiteX2" fmla="*/ 1842294 w 1842294"/>
                <a:gd name="connsiteY2" fmla="*/ 923448 h 967422"/>
                <a:gd name="connsiteX3" fmla="*/ 1764031 w 1842294"/>
                <a:gd name="connsiteY3" fmla="*/ 967422 h 967422"/>
                <a:gd name="connsiteX4" fmla="*/ 0 w 1842294"/>
                <a:gd name="connsiteY4" fmla="*/ 58102 h 967422"/>
                <a:gd name="connsiteX0" fmla="*/ 0 w 1842294"/>
                <a:gd name="connsiteY0" fmla="*/ 61468 h 970788"/>
                <a:gd name="connsiteX1" fmla="*/ 75946 w 1842294"/>
                <a:gd name="connsiteY1" fmla="*/ 0 h 970788"/>
                <a:gd name="connsiteX2" fmla="*/ 1842294 w 1842294"/>
                <a:gd name="connsiteY2" fmla="*/ 926814 h 970788"/>
                <a:gd name="connsiteX3" fmla="*/ 1764031 w 1842294"/>
                <a:gd name="connsiteY3" fmla="*/ 970788 h 970788"/>
                <a:gd name="connsiteX4" fmla="*/ 0 w 1842294"/>
                <a:gd name="connsiteY4" fmla="*/ 61468 h 970788"/>
                <a:gd name="connsiteX0" fmla="*/ 0 w 1842294"/>
                <a:gd name="connsiteY0" fmla="*/ 35449 h 944769"/>
                <a:gd name="connsiteX1" fmla="*/ 54662 w 1842294"/>
                <a:gd name="connsiteY1" fmla="*/ 0 h 944769"/>
                <a:gd name="connsiteX2" fmla="*/ 1842294 w 1842294"/>
                <a:gd name="connsiteY2" fmla="*/ 900795 h 944769"/>
                <a:gd name="connsiteX3" fmla="*/ 1764031 w 1842294"/>
                <a:gd name="connsiteY3" fmla="*/ 944769 h 944769"/>
                <a:gd name="connsiteX4" fmla="*/ 0 w 1842294"/>
                <a:gd name="connsiteY4" fmla="*/ 35449 h 944769"/>
                <a:gd name="connsiteX0" fmla="*/ 0 w 1821010"/>
                <a:gd name="connsiteY0" fmla="*/ 35449 h 944769"/>
                <a:gd name="connsiteX1" fmla="*/ 54662 w 1821010"/>
                <a:gd name="connsiteY1" fmla="*/ 0 h 944769"/>
                <a:gd name="connsiteX2" fmla="*/ 1821010 w 1821010"/>
                <a:gd name="connsiteY2" fmla="*/ 910257 h 944769"/>
                <a:gd name="connsiteX3" fmla="*/ 1764031 w 1821010"/>
                <a:gd name="connsiteY3" fmla="*/ 944769 h 944769"/>
                <a:gd name="connsiteX4" fmla="*/ 0 w 1821010"/>
                <a:gd name="connsiteY4" fmla="*/ 35449 h 944769"/>
                <a:gd name="connsiteX0" fmla="*/ 0 w 1821010"/>
                <a:gd name="connsiteY0" fmla="*/ 37814 h 947134"/>
                <a:gd name="connsiteX1" fmla="*/ 52297 w 1821010"/>
                <a:gd name="connsiteY1" fmla="*/ 0 h 947134"/>
                <a:gd name="connsiteX2" fmla="*/ 1821010 w 1821010"/>
                <a:gd name="connsiteY2" fmla="*/ 912622 h 947134"/>
                <a:gd name="connsiteX3" fmla="*/ 1764031 w 1821010"/>
                <a:gd name="connsiteY3" fmla="*/ 947134 h 947134"/>
                <a:gd name="connsiteX4" fmla="*/ 0 w 1821010"/>
                <a:gd name="connsiteY4" fmla="*/ 37814 h 94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1010" h="947134">
                  <a:moveTo>
                    <a:pt x="0" y="37814"/>
                  </a:moveTo>
                  <a:lnTo>
                    <a:pt x="52297" y="0"/>
                  </a:lnTo>
                  <a:lnTo>
                    <a:pt x="1821010" y="912622"/>
                  </a:lnTo>
                  <a:lnTo>
                    <a:pt x="1764031" y="947134"/>
                  </a:lnTo>
                  <a:lnTo>
                    <a:pt x="0" y="3781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dirty="0">
                <a:solidFill>
                  <a:srgbClr val="FFFFFF"/>
                </a:solidFill>
              </a:endParaRPr>
            </a:p>
          </p:txBody>
        </p:sp>
        <p:sp>
          <p:nvSpPr>
            <p:cNvPr id="355" name="Freeform 354"/>
            <p:cNvSpPr/>
            <p:nvPr/>
          </p:nvSpPr>
          <p:spPr>
            <a:xfrm>
              <a:off x="5296367" y="3465513"/>
              <a:ext cx="1660312" cy="1750352"/>
            </a:xfrm>
            <a:custGeom>
              <a:avLst/>
              <a:gdLst>
                <a:gd name="connsiteX0" fmla="*/ 335280 w 1905000"/>
                <a:gd name="connsiteY0" fmla="*/ 0 h 1828800"/>
                <a:gd name="connsiteX1" fmla="*/ 0 w 1905000"/>
                <a:gd name="connsiteY1" fmla="*/ 1051560 h 1828800"/>
                <a:gd name="connsiteX2" fmla="*/ 1638300 w 1905000"/>
                <a:gd name="connsiteY2" fmla="*/ 1828800 h 1828800"/>
                <a:gd name="connsiteX3" fmla="*/ 1905000 w 1905000"/>
                <a:gd name="connsiteY3" fmla="*/ 807720 h 1828800"/>
                <a:gd name="connsiteX4" fmla="*/ 335280 w 1905000"/>
                <a:gd name="connsiteY4" fmla="*/ 0 h 1828800"/>
                <a:gd name="connsiteX0" fmla="*/ 335280 w 1905000"/>
                <a:gd name="connsiteY0" fmla="*/ 0 h 1752600"/>
                <a:gd name="connsiteX1" fmla="*/ 0 w 1905000"/>
                <a:gd name="connsiteY1" fmla="*/ 1051560 h 1752600"/>
                <a:gd name="connsiteX2" fmla="*/ 1546860 w 1905000"/>
                <a:gd name="connsiteY2" fmla="*/ 1752600 h 1752600"/>
                <a:gd name="connsiteX3" fmla="*/ 1905000 w 1905000"/>
                <a:gd name="connsiteY3" fmla="*/ 807720 h 1752600"/>
                <a:gd name="connsiteX4" fmla="*/ 335280 w 1905000"/>
                <a:gd name="connsiteY4" fmla="*/ 0 h 1752600"/>
                <a:gd name="connsiteX0" fmla="*/ 335280 w 1927860"/>
                <a:gd name="connsiteY0" fmla="*/ 0 h 1752600"/>
                <a:gd name="connsiteX1" fmla="*/ 0 w 1927860"/>
                <a:gd name="connsiteY1" fmla="*/ 1051560 h 1752600"/>
                <a:gd name="connsiteX2" fmla="*/ 1546860 w 1927860"/>
                <a:gd name="connsiteY2" fmla="*/ 1752600 h 1752600"/>
                <a:gd name="connsiteX3" fmla="*/ 1927860 w 1927860"/>
                <a:gd name="connsiteY3" fmla="*/ 807720 h 1752600"/>
                <a:gd name="connsiteX4" fmla="*/ 335280 w 1927860"/>
                <a:gd name="connsiteY4" fmla="*/ 0 h 1752600"/>
                <a:gd name="connsiteX0" fmla="*/ 335280 w 1981200"/>
                <a:gd name="connsiteY0" fmla="*/ 0 h 1752600"/>
                <a:gd name="connsiteX1" fmla="*/ 0 w 1981200"/>
                <a:gd name="connsiteY1" fmla="*/ 1051560 h 1752600"/>
                <a:gd name="connsiteX2" fmla="*/ 1546860 w 1981200"/>
                <a:gd name="connsiteY2" fmla="*/ 1752600 h 1752600"/>
                <a:gd name="connsiteX3" fmla="*/ 1981200 w 1981200"/>
                <a:gd name="connsiteY3" fmla="*/ 815340 h 1752600"/>
                <a:gd name="connsiteX4" fmla="*/ 335280 w 1981200"/>
                <a:gd name="connsiteY4" fmla="*/ 0 h 1752600"/>
                <a:gd name="connsiteX0" fmla="*/ 441960 w 1981200"/>
                <a:gd name="connsiteY0" fmla="*/ 0 h 1691640"/>
                <a:gd name="connsiteX1" fmla="*/ 0 w 1981200"/>
                <a:gd name="connsiteY1" fmla="*/ 990600 h 1691640"/>
                <a:gd name="connsiteX2" fmla="*/ 1546860 w 1981200"/>
                <a:gd name="connsiteY2" fmla="*/ 1691640 h 1691640"/>
                <a:gd name="connsiteX3" fmla="*/ 1981200 w 1981200"/>
                <a:gd name="connsiteY3" fmla="*/ 754380 h 1691640"/>
                <a:gd name="connsiteX4" fmla="*/ 441960 w 1981200"/>
                <a:gd name="connsiteY4" fmla="*/ 0 h 1691640"/>
                <a:gd name="connsiteX0" fmla="*/ 441960 w 1996440"/>
                <a:gd name="connsiteY0" fmla="*/ 0 h 1691640"/>
                <a:gd name="connsiteX1" fmla="*/ 0 w 1996440"/>
                <a:gd name="connsiteY1" fmla="*/ 990600 h 1691640"/>
                <a:gd name="connsiteX2" fmla="*/ 1546860 w 1996440"/>
                <a:gd name="connsiteY2" fmla="*/ 1691640 h 1691640"/>
                <a:gd name="connsiteX3" fmla="*/ 1996440 w 1996440"/>
                <a:gd name="connsiteY3" fmla="*/ 769620 h 1691640"/>
                <a:gd name="connsiteX4" fmla="*/ 441960 w 1996440"/>
                <a:gd name="connsiteY4" fmla="*/ 0 h 1691640"/>
                <a:gd name="connsiteX0" fmla="*/ 434340 w 1988820"/>
                <a:gd name="connsiteY0" fmla="*/ 0 h 1691640"/>
                <a:gd name="connsiteX1" fmla="*/ 0 w 1988820"/>
                <a:gd name="connsiteY1" fmla="*/ 937260 h 1691640"/>
                <a:gd name="connsiteX2" fmla="*/ 1539240 w 1988820"/>
                <a:gd name="connsiteY2" fmla="*/ 1691640 h 1691640"/>
                <a:gd name="connsiteX3" fmla="*/ 1988820 w 1988820"/>
                <a:gd name="connsiteY3" fmla="*/ 769620 h 1691640"/>
                <a:gd name="connsiteX4" fmla="*/ 434340 w 1988820"/>
                <a:gd name="connsiteY4" fmla="*/ 0 h 1691640"/>
                <a:gd name="connsiteX0" fmla="*/ 464820 w 1988820"/>
                <a:gd name="connsiteY0" fmla="*/ 0 h 1676400"/>
                <a:gd name="connsiteX1" fmla="*/ 0 w 1988820"/>
                <a:gd name="connsiteY1" fmla="*/ 922020 h 1676400"/>
                <a:gd name="connsiteX2" fmla="*/ 1539240 w 1988820"/>
                <a:gd name="connsiteY2" fmla="*/ 1676400 h 1676400"/>
                <a:gd name="connsiteX3" fmla="*/ 1988820 w 1988820"/>
                <a:gd name="connsiteY3" fmla="*/ 754380 h 1676400"/>
                <a:gd name="connsiteX4" fmla="*/ 464820 w 1988820"/>
                <a:gd name="connsiteY4" fmla="*/ 0 h 1676400"/>
                <a:gd name="connsiteX0" fmla="*/ 464820 w 2011680"/>
                <a:gd name="connsiteY0" fmla="*/ 0 h 1676400"/>
                <a:gd name="connsiteX1" fmla="*/ 0 w 2011680"/>
                <a:gd name="connsiteY1" fmla="*/ 922020 h 1676400"/>
                <a:gd name="connsiteX2" fmla="*/ 1539240 w 2011680"/>
                <a:gd name="connsiteY2" fmla="*/ 1676400 h 1676400"/>
                <a:gd name="connsiteX3" fmla="*/ 2011680 w 2011680"/>
                <a:gd name="connsiteY3" fmla="*/ 784860 h 1676400"/>
                <a:gd name="connsiteX4" fmla="*/ 464820 w 2011680"/>
                <a:gd name="connsiteY4" fmla="*/ 0 h 1676400"/>
                <a:gd name="connsiteX0" fmla="*/ 464820 w 2011680"/>
                <a:gd name="connsiteY0" fmla="*/ 0 h 1689100"/>
                <a:gd name="connsiteX1" fmla="*/ 0 w 2011680"/>
                <a:gd name="connsiteY1" fmla="*/ 922020 h 1689100"/>
                <a:gd name="connsiteX2" fmla="*/ 1526540 w 2011680"/>
                <a:gd name="connsiteY2" fmla="*/ 1689100 h 1689100"/>
                <a:gd name="connsiteX3" fmla="*/ 2011680 w 2011680"/>
                <a:gd name="connsiteY3" fmla="*/ 784860 h 1689100"/>
                <a:gd name="connsiteX4" fmla="*/ 464820 w 2011680"/>
                <a:gd name="connsiteY4" fmla="*/ 0 h 1689100"/>
                <a:gd name="connsiteX0" fmla="*/ 462439 w 2009299"/>
                <a:gd name="connsiteY0" fmla="*/ 0 h 1689100"/>
                <a:gd name="connsiteX1" fmla="*/ 0 w 2009299"/>
                <a:gd name="connsiteY1" fmla="*/ 907733 h 1689100"/>
                <a:gd name="connsiteX2" fmla="*/ 1524159 w 2009299"/>
                <a:gd name="connsiteY2" fmla="*/ 1689100 h 1689100"/>
                <a:gd name="connsiteX3" fmla="*/ 2009299 w 2009299"/>
                <a:gd name="connsiteY3" fmla="*/ 784860 h 1689100"/>
                <a:gd name="connsiteX4" fmla="*/ 462439 w 2009299"/>
                <a:gd name="connsiteY4" fmla="*/ 0 h 1689100"/>
                <a:gd name="connsiteX0" fmla="*/ 460058 w 2006918"/>
                <a:gd name="connsiteY0" fmla="*/ 0 h 1689100"/>
                <a:gd name="connsiteX1" fmla="*/ 0 w 2006918"/>
                <a:gd name="connsiteY1" fmla="*/ 905351 h 1689100"/>
                <a:gd name="connsiteX2" fmla="*/ 1521778 w 2006918"/>
                <a:gd name="connsiteY2" fmla="*/ 1689100 h 1689100"/>
                <a:gd name="connsiteX3" fmla="*/ 2006918 w 2006918"/>
                <a:gd name="connsiteY3" fmla="*/ 784860 h 1689100"/>
                <a:gd name="connsiteX4" fmla="*/ 460058 w 2006918"/>
                <a:gd name="connsiteY4" fmla="*/ 0 h 1689100"/>
                <a:gd name="connsiteX0" fmla="*/ 177254 w 2006918"/>
                <a:gd name="connsiteY0" fmla="*/ 0 h 1726807"/>
                <a:gd name="connsiteX1" fmla="*/ 0 w 2006918"/>
                <a:gd name="connsiteY1" fmla="*/ 943058 h 1726807"/>
                <a:gd name="connsiteX2" fmla="*/ 1521778 w 2006918"/>
                <a:gd name="connsiteY2" fmla="*/ 1726807 h 1726807"/>
                <a:gd name="connsiteX3" fmla="*/ 2006918 w 2006918"/>
                <a:gd name="connsiteY3" fmla="*/ 822567 h 1726807"/>
                <a:gd name="connsiteX4" fmla="*/ 177254 w 2006918"/>
                <a:gd name="connsiteY4" fmla="*/ 0 h 1726807"/>
                <a:gd name="connsiteX0" fmla="*/ 177254 w 1676980"/>
                <a:gd name="connsiteY0" fmla="*/ 0 h 1726807"/>
                <a:gd name="connsiteX1" fmla="*/ 0 w 1676980"/>
                <a:gd name="connsiteY1" fmla="*/ 943058 h 1726807"/>
                <a:gd name="connsiteX2" fmla="*/ 1521778 w 1676980"/>
                <a:gd name="connsiteY2" fmla="*/ 1726807 h 1726807"/>
                <a:gd name="connsiteX3" fmla="*/ 1676980 w 1676980"/>
                <a:gd name="connsiteY3" fmla="*/ 794286 h 1726807"/>
                <a:gd name="connsiteX4" fmla="*/ 177254 w 1676980"/>
                <a:gd name="connsiteY4" fmla="*/ 0 h 1726807"/>
                <a:gd name="connsiteX0" fmla="*/ 177254 w 1676980"/>
                <a:gd name="connsiteY0" fmla="*/ 0 h 1707757"/>
                <a:gd name="connsiteX1" fmla="*/ 0 w 1676980"/>
                <a:gd name="connsiteY1" fmla="*/ 924008 h 1707757"/>
                <a:gd name="connsiteX2" fmla="*/ 1521778 w 1676980"/>
                <a:gd name="connsiteY2" fmla="*/ 1707757 h 1707757"/>
                <a:gd name="connsiteX3" fmla="*/ 1676980 w 1676980"/>
                <a:gd name="connsiteY3" fmla="*/ 775236 h 1707757"/>
                <a:gd name="connsiteX4" fmla="*/ 177254 w 1676980"/>
                <a:gd name="connsiteY4" fmla="*/ 0 h 1707757"/>
                <a:gd name="connsiteX0" fmla="*/ 145504 w 1676980"/>
                <a:gd name="connsiteY0" fmla="*/ 0 h 1682357"/>
                <a:gd name="connsiteX1" fmla="*/ 0 w 1676980"/>
                <a:gd name="connsiteY1" fmla="*/ 898608 h 1682357"/>
                <a:gd name="connsiteX2" fmla="*/ 1521778 w 1676980"/>
                <a:gd name="connsiteY2" fmla="*/ 1682357 h 1682357"/>
                <a:gd name="connsiteX3" fmla="*/ 1676980 w 1676980"/>
                <a:gd name="connsiteY3" fmla="*/ 749836 h 1682357"/>
                <a:gd name="connsiteX4" fmla="*/ 145504 w 1676980"/>
                <a:gd name="connsiteY4" fmla="*/ 0 h 1682357"/>
                <a:gd name="connsiteX0" fmla="*/ 128835 w 1676980"/>
                <a:gd name="connsiteY0" fmla="*/ 0 h 1677792"/>
                <a:gd name="connsiteX1" fmla="*/ 0 w 1676980"/>
                <a:gd name="connsiteY1" fmla="*/ 894043 h 1677792"/>
                <a:gd name="connsiteX2" fmla="*/ 1521778 w 1676980"/>
                <a:gd name="connsiteY2" fmla="*/ 1677792 h 1677792"/>
                <a:gd name="connsiteX3" fmla="*/ 1676980 w 1676980"/>
                <a:gd name="connsiteY3" fmla="*/ 745271 h 1677792"/>
                <a:gd name="connsiteX4" fmla="*/ 128835 w 1676980"/>
                <a:gd name="connsiteY4" fmla="*/ 0 h 1677792"/>
                <a:gd name="connsiteX0" fmla="*/ 116929 w 1665074"/>
                <a:gd name="connsiteY0" fmla="*/ 0 h 1677792"/>
                <a:gd name="connsiteX1" fmla="*/ 0 w 1665074"/>
                <a:gd name="connsiteY1" fmla="*/ 925998 h 1677792"/>
                <a:gd name="connsiteX2" fmla="*/ 1509872 w 1665074"/>
                <a:gd name="connsiteY2" fmla="*/ 1677792 h 1677792"/>
                <a:gd name="connsiteX3" fmla="*/ 1665074 w 1665074"/>
                <a:gd name="connsiteY3" fmla="*/ 745271 h 1677792"/>
                <a:gd name="connsiteX4" fmla="*/ 116929 w 1665074"/>
                <a:gd name="connsiteY4" fmla="*/ 0 h 1677792"/>
                <a:gd name="connsiteX0" fmla="*/ 112167 w 1660312"/>
                <a:gd name="connsiteY0" fmla="*/ 0 h 1677792"/>
                <a:gd name="connsiteX1" fmla="*/ 0 w 1660312"/>
                <a:gd name="connsiteY1" fmla="*/ 930563 h 1677792"/>
                <a:gd name="connsiteX2" fmla="*/ 1505110 w 1660312"/>
                <a:gd name="connsiteY2" fmla="*/ 1677792 h 1677792"/>
                <a:gd name="connsiteX3" fmla="*/ 1660312 w 1660312"/>
                <a:gd name="connsiteY3" fmla="*/ 745271 h 1677792"/>
                <a:gd name="connsiteX4" fmla="*/ 112167 w 1660312"/>
                <a:gd name="connsiteY4" fmla="*/ 0 h 167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312" h="1677792">
                  <a:moveTo>
                    <a:pt x="112167" y="0"/>
                  </a:moveTo>
                  <a:lnTo>
                    <a:pt x="0" y="930563"/>
                  </a:lnTo>
                  <a:lnTo>
                    <a:pt x="1505110" y="1677792"/>
                  </a:lnTo>
                  <a:lnTo>
                    <a:pt x="1660312" y="745271"/>
                  </a:lnTo>
                  <a:lnTo>
                    <a:pt x="112167"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grpSp>
          <p:nvGrpSpPr>
            <p:cNvPr id="356" name="Group 355"/>
            <p:cNvGrpSpPr/>
            <p:nvPr/>
          </p:nvGrpSpPr>
          <p:grpSpPr>
            <a:xfrm>
              <a:off x="5918025" y="1322030"/>
              <a:ext cx="2849879" cy="3212855"/>
              <a:chOff x="5883356" y="1329309"/>
              <a:chExt cx="2849879" cy="3212855"/>
            </a:xfrm>
          </p:grpSpPr>
          <p:sp>
            <p:nvSpPr>
              <p:cNvPr id="358" name="Freeform 357"/>
              <p:cNvSpPr/>
              <p:nvPr/>
            </p:nvSpPr>
            <p:spPr>
              <a:xfrm>
                <a:off x="5883356" y="2338959"/>
                <a:ext cx="1940242" cy="2203205"/>
              </a:xfrm>
              <a:custGeom>
                <a:avLst/>
                <a:gdLst>
                  <a:gd name="connsiteX0" fmla="*/ 1318260 w 1940242"/>
                  <a:gd name="connsiteY0" fmla="*/ 0 h 2203205"/>
                  <a:gd name="connsiteX1" fmla="*/ 1940242 w 1940242"/>
                  <a:gd name="connsiteY1" fmla="*/ 591502 h 2203205"/>
                  <a:gd name="connsiteX2" fmla="*/ 1760220 w 1940242"/>
                  <a:gd name="connsiteY2" fmla="*/ 815340 h 2203205"/>
                  <a:gd name="connsiteX3" fmla="*/ 1632585 w 1940242"/>
                  <a:gd name="connsiteY3" fmla="*/ 1394460 h 2203205"/>
                  <a:gd name="connsiteX4" fmla="*/ 1127760 w 1940242"/>
                  <a:gd name="connsiteY4" fmla="*/ 1950720 h 2203205"/>
                  <a:gd name="connsiteX5" fmla="*/ 620078 w 1940242"/>
                  <a:gd name="connsiteY5" fmla="*/ 2181225 h 2203205"/>
                  <a:gd name="connsiteX6" fmla="*/ 742599 w 1940242"/>
                  <a:gd name="connsiteY6" fmla="*/ 1828150 h 2203205"/>
                  <a:gd name="connsiteX7" fmla="*/ 753823 w 1940242"/>
                  <a:gd name="connsiteY7" fmla="*/ 1818854 h 2203205"/>
                  <a:gd name="connsiteX8" fmla="*/ 777239 w 1940242"/>
                  <a:gd name="connsiteY8" fmla="*/ 1821214 h 2203205"/>
                  <a:gd name="connsiteX9" fmla="*/ 1005839 w 1940242"/>
                  <a:gd name="connsiteY9" fmla="*/ 1592614 h 2203205"/>
                  <a:gd name="connsiteX10" fmla="*/ 777239 w 1940242"/>
                  <a:gd name="connsiteY10" fmla="*/ 1364014 h 2203205"/>
                  <a:gd name="connsiteX11" fmla="*/ 548639 w 1940242"/>
                  <a:gd name="connsiteY11" fmla="*/ 1592614 h 2203205"/>
                  <a:gd name="connsiteX12" fmla="*/ 553284 w 1940242"/>
                  <a:gd name="connsiteY12" fmla="*/ 1638685 h 2203205"/>
                  <a:gd name="connsiteX13" fmla="*/ 560151 w 1940242"/>
                  <a:gd name="connsiteY13" fmla="*/ 1660808 h 2203205"/>
                  <a:gd name="connsiteX14" fmla="*/ 551362 w 1940242"/>
                  <a:gd name="connsiteY14" fmla="*/ 1656619 h 2203205"/>
                  <a:gd name="connsiteX15" fmla="*/ 0 w 1940242"/>
                  <a:gd name="connsiteY15" fmla="*/ 1386840 h 2203205"/>
                  <a:gd name="connsiteX16" fmla="*/ 194310 w 1940242"/>
                  <a:gd name="connsiteY16" fmla="*/ 759142 h 2203205"/>
                  <a:gd name="connsiteX17" fmla="*/ 1318260 w 1940242"/>
                  <a:gd name="connsiteY17" fmla="*/ 0 h 2203205"/>
                  <a:gd name="connsiteX0" fmla="*/ 1318260 w 1940242"/>
                  <a:gd name="connsiteY0" fmla="*/ 0 h 2203205"/>
                  <a:gd name="connsiteX1" fmla="*/ 1940242 w 1940242"/>
                  <a:gd name="connsiteY1" fmla="*/ 591502 h 2203205"/>
                  <a:gd name="connsiteX2" fmla="*/ 1760220 w 1940242"/>
                  <a:gd name="connsiteY2" fmla="*/ 815340 h 2203205"/>
                  <a:gd name="connsiteX3" fmla="*/ 1632585 w 1940242"/>
                  <a:gd name="connsiteY3" fmla="*/ 1394460 h 2203205"/>
                  <a:gd name="connsiteX4" fmla="*/ 1127760 w 1940242"/>
                  <a:gd name="connsiteY4" fmla="*/ 1950720 h 2203205"/>
                  <a:gd name="connsiteX5" fmla="*/ 620078 w 1940242"/>
                  <a:gd name="connsiteY5" fmla="*/ 2181225 h 2203205"/>
                  <a:gd name="connsiteX6" fmla="*/ 742599 w 1940242"/>
                  <a:gd name="connsiteY6" fmla="*/ 1828150 h 2203205"/>
                  <a:gd name="connsiteX7" fmla="*/ 753823 w 1940242"/>
                  <a:gd name="connsiteY7" fmla="*/ 1818854 h 2203205"/>
                  <a:gd name="connsiteX8" fmla="*/ 777239 w 1940242"/>
                  <a:gd name="connsiteY8" fmla="*/ 1821214 h 2203205"/>
                  <a:gd name="connsiteX9" fmla="*/ 1005839 w 1940242"/>
                  <a:gd name="connsiteY9" fmla="*/ 1592614 h 2203205"/>
                  <a:gd name="connsiteX10" fmla="*/ 777239 w 1940242"/>
                  <a:gd name="connsiteY10" fmla="*/ 1364014 h 2203205"/>
                  <a:gd name="connsiteX11" fmla="*/ 548639 w 1940242"/>
                  <a:gd name="connsiteY11" fmla="*/ 1592614 h 2203205"/>
                  <a:gd name="connsiteX12" fmla="*/ 553284 w 1940242"/>
                  <a:gd name="connsiteY12" fmla="*/ 1638685 h 2203205"/>
                  <a:gd name="connsiteX13" fmla="*/ 560151 w 1940242"/>
                  <a:gd name="connsiteY13" fmla="*/ 1660808 h 2203205"/>
                  <a:gd name="connsiteX14" fmla="*/ 556124 w 1940242"/>
                  <a:gd name="connsiteY14" fmla="*/ 1668525 h 2203205"/>
                  <a:gd name="connsiteX15" fmla="*/ 0 w 1940242"/>
                  <a:gd name="connsiteY15" fmla="*/ 1386840 h 2203205"/>
                  <a:gd name="connsiteX16" fmla="*/ 194310 w 1940242"/>
                  <a:gd name="connsiteY16" fmla="*/ 759142 h 2203205"/>
                  <a:gd name="connsiteX17" fmla="*/ 1318260 w 1940242"/>
                  <a:gd name="connsiteY17" fmla="*/ 0 h 220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40242" h="2203205">
                    <a:moveTo>
                      <a:pt x="1318260" y="0"/>
                    </a:moveTo>
                    <a:cubicBezTo>
                      <a:pt x="1554480" y="219710"/>
                      <a:pt x="1834515" y="477202"/>
                      <a:pt x="1940242" y="591502"/>
                    </a:cubicBezTo>
                    <a:cubicBezTo>
                      <a:pt x="1822132" y="686752"/>
                      <a:pt x="1805940" y="687070"/>
                      <a:pt x="1760220" y="815340"/>
                    </a:cubicBezTo>
                    <a:cubicBezTo>
                      <a:pt x="1714500" y="943610"/>
                      <a:pt x="1737995" y="1205230"/>
                      <a:pt x="1632585" y="1394460"/>
                    </a:cubicBezTo>
                    <a:cubicBezTo>
                      <a:pt x="1527175" y="1583690"/>
                      <a:pt x="1296511" y="1819593"/>
                      <a:pt x="1127760" y="1950720"/>
                    </a:cubicBezTo>
                    <a:cubicBezTo>
                      <a:pt x="959009" y="2081848"/>
                      <a:pt x="693103" y="2267267"/>
                      <a:pt x="620078" y="2181225"/>
                    </a:cubicBezTo>
                    <a:cubicBezTo>
                      <a:pt x="551617" y="2100561"/>
                      <a:pt x="461389" y="2067893"/>
                      <a:pt x="742599" y="1828150"/>
                    </a:cubicBezTo>
                    <a:lnTo>
                      <a:pt x="753823" y="1818854"/>
                    </a:lnTo>
                    <a:lnTo>
                      <a:pt x="777239" y="1821214"/>
                    </a:lnTo>
                    <a:cubicBezTo>
                      <a:pt x="903491" y="1821214"/>
                      <a:pt x="1005839" y="1718866"/>
                      <a:pt x="1005839" y="1592614"/>
                    </a:cubicBezTo>
                    <a:cubicBezTo>
                      <a:pt x="1005839" y="1466362"/>
                      <a:pt x="903491" y="1364014"/>
                      <a:pt x="777239" y="1364014"/>
                    </a:cubicBezTo>
                    <a:cubicBezTo>
                      <a:pt x="650987" y="1364014"/>
                      <a:pt x="548639" y="1466362"/>
                      <a:pt x="548639" y="1592614"/>
                    </a:cubicBezTo>
                    <a:cubicBezTo>
                      <a:pt x="548639" y="1608396"/>
                      <a:pt x="550238" y="1623804"/>
                      <a:pt x="553284" y="1638685"/>
                    </a:cubicBezTo>
                    <a:lnTo>
                      <a:pt x="560151" y="1660808"/>
                    </a:lnTo>
                    <a:cubicBezTo>
                      <a:pt x="557221" y="1659412"/>
                      <a:pt x="559054" y="1669921"/>
                      <a:pt x="556124" y="1668525"/>
                    </a:cubicBezTo>
                    <a:cubicBezTo>
                      <a:pt x="356493" y="1573297"/>
                      <a:pt x="96242" y="1438831"/>
                      <a:pt x="0" y="1386840"/>
                    </a:cubicBezTo>
                    <a:cubicBezTo>
                      <a:pt x="131762" y="1060768"/>
                      <a:pt x="131762" y="871219"/>
                      <a:pt x="194310" y="759142"/>
                    </a:cubicBezTo>
                    <a:cubicBezTo>
                      <a:pt x="256858" y="647065"/>
                      <a:pt x="1024890" y="266065"/>
                      <a:pt x="13182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59" name="Rectangle 358"/>
              <p:cNvSpPr/>
              <p:nvPr/>
            </p:nvSpPr>
            <p:spPr>
              <a:xfrm rot="2708766">
                <a:off x="7034685" y="2506929"/>
                <a:ext cx="1027172" cy="15518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60" name="Freeform 359"/>
              <p:cNvSpPr/>
              <p:nvPr/>
            </p:nvSpPr>
            <p:spPr>
              <a:xfrm>
                <a:off x="7133035" y="1329309"/>
                <a:ext cx="1600200" cy="1606550"/>
              </a:xfrm>
              <a:custGeom>
                <a:avLst/>
                <a:gdLst>
                  <a:gd name="connsiteX0" fmla="*/ 0 w 1600200"/>
                  <a:gd name="connsiteY0" fmla="*/ 774700 h 1606550"/>
                  <a:gd name="connsiteX1" fmla="*/ 869950 w 1600200"/>
                  <a:gd name="connsiteY1" fmla="*/ 1606550 h 1606550"/>
                  <a:gd name="connsiteX2" fmla="*/ 1600200 w 1600200"/>
                  <a:gd name="connsiteY2" fmla="*/ 1016000 h 1606550"/>
                  <a:gd name="connsiteX3" fmla="*/ 844550 w 1600200"/>
                  <a:gd name="connsiteY3" fmla="*/ 0 h 1606550"/>
                  <a:gd name="connsiteX4" fmla="*/ 0 w 1600200"/>
                  <a:gd name="connsiteY4" fmla="*/ 774700 h 1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0" h="1606550">
                    <a:moveTo>
                      <a:pt x="0" y="774700"/>
                    </a:moveTo>
                    <a:lnTo>
                      <a:pt x="869950" y="1606550"/>
                    </a:lnTo>
                    <a:lnTo>
                      <a:pt x="1600200" y="1016000"/>
                    </a:lnTo>
                    <a:lnTo>
                      <a:pt x="844550" y="0"/>
                    </a:lnTo>
                    <a:lnTo>
                      <a:pt x="0" y="774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sp>
            <p:nvSpPr>
              <p:cNvPr id="361" name="Oval 19"/>
              <p:cNvSpPr/>
              <p:nvPr/>
            </p:nvSpPr>
            <p:spPr>
              <a:xfrm rot="19663422">
                <a:off x="6476858" y="4281368"/>
                <a:ext cx="292201" cy="193787"/>
              </a:xfrm>
              <a:custGeom>
                <a:avLst/>
                <a:gdLst>
                  <a:gd name="connsiteX0" fmla="*/ 0 w 321945"/>
                  <a:gd name="connsiteY0" fmla="*/ 106680 h 213360"/>
                  <a:gd name="connsiteX1" fmla="*/ 160973 w 321945"/>
                  <a:gd name="connsiteY1" fmla="*/ 0 h 213360"/>
                  <a:gd name="connsiteX2" fmla="*/ 321946 w 321945"/>
                  <a:gd name="connsiteY2" fmla="*/ 106680 h 213360"/>
                  <a:gd name="connsiteX3" fmla="*/ 160973 w 321945"/>
                  <a:gd name="connsiteY3" fmla="*/ 213360 h 213360"/>
                  <a:gd name="connsiteX4" fmla="*/ 0 w 321945"/>
                  <a:gd name="connsiteY4" fmla="*/ 106680 h 213360"/>
                  <a:gd name="connsiteX0" fmla="*/ 361 w 322307"/>
                  <a:gd name="connsiteY0" fmla="*/ 106680 h 213360"/>
                  <a:gd name="connsiteX1" fmla="*/ 161334 w 322307"/>
                  <a:gd name="connsiteY1" fmla="*/ 0 h 213360"/>
                  <a:gd name="connsiteX2" fmla="*/ 322307 w 322307"/>
                  <a:gd name="connsiteY2" fmla="*/ 106680 h 213360"/>
                  <a:gd name="connsiteX3" fmla="*/ 161334 w 322307"/>
                  <a:gd name="connsiteY3" fmla="*/ 213360 h 213360"/>
                  <a:gd name="connsiteX4" fmla="*/ 361 w 322307"/>
                  <a:gd name="connsiteY4" fmla="*/ 106680 h 213360"/>
                  <a:gd name="connsiteX0" fmla="*/ 559 w 322505"/>
                  <a:gd name="connsiteY0" fmla="*/ 106942 h 213884"/>
                  <a:gd name="connsiteX1" fmla="*/ 161532 w 322505"/>
                  <a:gd name="connsiteY1" fmla="*/ 262 h 213884"/>
                  <a:gd name="connsiteX2" fmla="*/ 322505 w 322505"/>
                  <a:gd name="connsiteY2" fmla="*/ 106942 h 213884"/>
                  <a:gd name="connsiteX3" fmla="*/ 161532 w 322505"/>
                  <a:gd name="connsiteY3" fmla="*/ 213622 h 213884"/>
                  <a:gd name="connsiteX4" fmla="*/ 559 w 322505"/>
                  <a:gd name="connsiteY4" fmla="*/ 106942 h 2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05" h="213884">
                    <a:moveTo>
                      <a:pt x="559" y="106942"/>
                    </a:moveTo>
                    <a:cubicBezTo>
                      <a:pt x="-7495" y="-10573"/>
                      <a:pt x="72629" y="262"/>
                      <a:pt x="161532" y="262"/>
                    </a:cubicBezTo>
                    <a:cubicBezTo>
                      <a:pt x="250435" y="262"/>
                      <a:pt x="322505" y="48024"/>
                      <a:pt x="322505" y="106942"/>
                    </a:cubicBezTo>
                    <a:cubicBezTo>
                      <a:pt x="322505" y="165860"/>
                      <a:pt x="250435" y="213622"/>
                      <a:pt x="161532" y="213622"/>
                    </a:cubicBezTo>
                    <a:cubicBezTo>
                      <a:pt x="72629" y="213622"/>
                      <a:pt x="8613" y="224457"/>
                      <a:pt x="559" y="1069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grpSp>
        <p:sp>
          <p:nvSpPr>
            <p:cNvPr id="357" name="Freeform 356"/>
            <p:cNvSpPr/>
            <p:nvPr/>
          </p:nvSpPr>
          <p:spPr>
            <a:xfrm>
              <a:off x="6394863" y="4726186"/>
              <a:ext cx="381389" cy="402071"/>
            </a:xfrm>
            <a:custGeom>
              <a:avLst/>
              <a:gdLst>
                <a:gd name="connsiteX0" fmla="*/ 335280 w 1905000"/>
                <a:gd name="connsiteY0" fmla="*/ 0 h 1828800"/>
                <a:gd name="connsiteX1" fmla="*/ 0 w 1905000"/>
                <a:gd name="connsiteY1" fmla="*/ 1051560 h 1828800"/>
                <a:gd name="connsiteX2" fmla="*/ 1638300 w 1905000"/>
                <a:gd name="connsiteY2" fmla="*/ 1828800 h 1828800"/>
                <a:gd name="connsiteX3" fmla="*/ 1905000 w 1905000"/>
                <a:gd name="connsiteY3" fmla="*/ 807720 h 1828800"/>
                <a:gd name="connsiteX4" fmla="*/ 335280 w 1905000"/>
                <a:gd name="connsiteY4" fmla="*/ 0 h 1828800"/>
                <a:gd name="connsiteX0" fmla="*/ 335280 w 1905000"/>
                <a:gd name="connsiteY0" fmla="*/ 0 h 1752600"/>
                <a:gd name="connsiteX1" fmla="*/ 0 w 1905000"/>
                <a:gd name="connsiteY1" fmla="*/ 1051560 h 1752600"/>
                <a:gd name="connsiteX2" fmla="*/ 1546860 w 1905000"/>
                <a:gd name="connsiteY2" fmla="*/ 1752600 h 1752600"/>
                <a:gd name="connsiteX3" fmla="*/ 1905000 w 1905000"/>
                <a:gd name="connsiteY3" fmla="*/ 807720 h 1752600"/>
                <a:gd name="connsiteX4" fmla="*/ 335280 w 1905000"/>
                <a:gd name="connsiteY4" fmla="*/ 0 h 1752600"/>
                <a:gd name="connsiteX0" fmla="*/ 335280 w 1927860"/>
                <a:gd name="connsiteY0" fmla="*/ 0 h 1752600"/>
                <a:gd name="connsiteX1" fmla="*/ 0 w 1927860"/>
                <a:gd name="connsiteY1" fmla="*/ 1051560 h 1752600"/>
                <a:gd name="connsiteX2" fmla="*/ 1546860 w 1927860"/>
                <a:gd name="connsiteY2" fmla="*/ 1752600 h 1752600"/>
                <a:gd name="connsiteX3" fmla="*/ 1927860 w 1927860"/>
                <a:gd name="connsiteY3" fmla="*/ 807720 h 1752600"/>
                <a:gd name="connsiteX4" fmla="*/ 335280 w 1927860"/>
                <a:gd name="connsiteY4" fmla="*/ 0 h 1752600"/>
                <a:gd name="connsiteX0" fmla="*/ 335280 w 1981200"/>
                <a:gd name="connsiteY0" fmla="*/ 0 h 1752600"/>
                <a:gd name="connsiteX1" fmla="*/ 0 w 1981200"/>
                <a:gd name="connsiteY1" fmla="*/ 1051560 h 1752600"/>
                <a:gd name="connsiteX2" fmla="*/ 1546860 w 1981200"/>
                <a:gd name="connsiteY2" fmla="*/ 1752600 h 1752600"/>
                <a:gd name="connsiteX3" fmla="*/ 1981200 w 1981200"/>
                <a:gd name="connsiteY3" fmla="*/ 815340 h 1752600"/>
                <a:gd name="connsiteX4" fmla="*/ 335280 w 1981200"/>
                <a:gd name="connsiteY4" fmla="*/ 0 h 1752600"/>
                <a:gd name="connsiteX0" fmla="*/ 441960 w 1981200"/>
                <a:gd name="connsiteY0" fmla="*/ 0 h 1691640"/>
                <a:gd name="connsiteX1" fmla="*/ 0 w 1981200"/>
                <a:gd name="connsiteY1" fmla="*/ 990600 h 1691640"/>
                <a:gd name="connsiteX2" fmla="*/ 1546860 w 1981200"/>
                <a:gd name="connsiteY2" fmla="*/ 1691640 h 1691640"/>
                <a:gd name="connsiteX3" fmla="*/ 1981200 w 1981200"/>
                <a:gd name="connsiteY3" fmla="*/ 754380 h 1691640"/>
                <a:gd name="connsiteX4" fmla="*/ 441960 w 1981200"/>
                <a:gd name="connsiteY4" fmla="*/ 0 h 1691640"/>
                <a:gd name="connsiteX0" fmla="*/ 441960 w 1996440"/>
                <a:gd name="connsiteY0" fmla="*/ 0 h 1691640"/>
                <a:gd name="connsiteX1" fmla="*/ 0 w 1996440"/>
                <a:gd name="connsiteY1" fmla="*/ 990600 h 1691640"/>
                <a:gd name="connsiteX2" fmla="*/ 1546860 w 1996440"/>
                <a:gd name="connsiteY2" fmla="*/ 1691640 h 1691640"/>
                <a:gd name="connsiteX3" fmla="*/ 1996440 w 1996440"/>
                <a:gd name="connsiteY3" fmla="*/ 769620 h 1691640"/>
                <a:gd name="connsiteX4" fmla="*/ 441960 w 1996440"/>
                <a:gd name="connsiteY4" fmla="*/ 0 h 1691640"/>
                <a:gd name="connsiteX0" fmla="*/ 434340 w 1988820"/>
                <a:gd name="connsiteY0" fmla="*/ 0 h 1691640"/>
                <a:gd name="connsiteX1" fmla="*/ 0 w 1988820"/>
                <a:gd name="connsiteY1" fmla="*/ 937260 h 1691640"/>
                <a:gd name="connsiteX2" fmla="*/ 1539240 w 1988820"/>
                <a:gd name="connsiteY2" fmla="*/ 1691640 h 1691640"/>
                <a:gd name="connsiteX3" fmla="*/ 1988820 w 1988820"/>
                <a:gd name="connsiteY3" fmla="*/ 769620 h 1691640"/>
                <a:gd name="connsiteX4" fmla="*/ 434340 w 1988820"/>
                <a:gd name="connsiteY4" fmla="*/ 0 h 1691640"/>
                <a:gd name="connsiteX0" fmla="*/ 464820 w 1988820"/>
                <a:gd name="connsiteY0" fmla="*/ 0 h 1676400"/>
                <a:gd name="connsiteX1" fmla="*/ 0 w 1988820"/>
                <a:gd name="connsiteY1" fmla="*/ 922020 h 1676400"/>
                <a:gd name="connsiteX2" fmla="*/ 1539240 w 1988820"/>
                <a:gd name="connsiteY2" fmla="*/ 1676400 h 1676400"/>
                <a:gd name="connsiteX3" fmla="*/ 1988820 w 1988820"/>
                <a:gd name="connsiteY3" fmla="*/ 754380 h 1676400"/>
                <a:gd name="connsiteX4" fmla="*/ 464820 w 1988820"/>
                <a:gd name="connsiteY4" fmla="*/ 0 h 1676400"/>
                <a:gd name="connsiteX0" fmla="*/ 464820 w 2011680"/>
                <a:gd name="connsiteY0" fmla="*/ 0 h 1676400"/>
                <a:gd name="connsiteX1" fmla="*/ 0 w 2011680"/>
                <a:gd name="connsiteY1" fmla="*/ 922020 h 1676400"/>
                <a:gd name="connsiteX2" fmla="*/ 1539240 w 2011680"/>
                <a:gd name="connsiteY2" fmla="*/ 1676400 h 1676400"/>
                <a:gd name="connsiteX3" fmla="*/ 2011680 w 2011680"/>
                <a:gd name="connsiteY3" fmla="*/ 784860 h 1676400"/>
                <a:gd name="connsiteX4" fmla="*/ 464820 w 2011680"/>
                <a:gd name="connsiteY4" fmla="*/ 0 h 1676400"/>
                <a:gd name="connsiteX0" fmla="*/ 464820 w 2011680"/>
                <a:gd name="connsiteY0" fmla="*/ 0 h 1689100"/>
                <a:gd name="connsiteX1" fmla="*/ 0 w 2011680"/>
                <a:gd name="connsiteY1" fmla="*/ 922020 h 1689100"/>
                <a:gd name="connsiteX2" fmla="*/ 1526540 w 2011680"/>
                <a:gd name="connsiteY2" fmla="*/ 1689100 h 1689100"/>
                <a:gd name="connsiteX3" fmla="*/ 2011680 w 2011680"/>
                <a:gd name="connsiteY3" fmla="*/ 784860 h 1689100"/>
                <a:gd name="connsiteX4" fmla="*/ 464820 w 2011680"/>
                <a:gd name="connsiteY4" fmla="*/ 0 h 1689100"/>
                <a:gd name="connsiteX0" fmla="*/ 462439 w 2009299"/>
                <a:gd name="connsiteY0" fmla="*/ 0 h 1689100"/>
                <a:gd name="connsiteX1" fmla="*/ 0 w 2009299"/>
                <a:gd name="connsiteY1" fmla="*/ 907733 h 1689100"/>
                <a:gd name="connsiteX2" fmla="*/ 1524159 w 2009299"/>
                <a:gd name="connsiteY2" fmla="*/ 1689100 h 1689100"/>
                <a:gd name="connsiteX3" fmla="*/ 2009299 w 2009299"/>
                <a:gd name="connsiteY3" fmla="*/ 784860 h 1689100"/>
                <a:gd name="connsiteX4" fmla="*/ 462439 w 2009299"/>
                <a:gd name="connsiteY4" fmla="*/ 0 h 1689100"/>
                <a:gd name="connsiteX0" fmla="*/ 460058 w 2006918"/>
                <a:gd name="connsiteY0" fmla="*/ 0 h 1689100"/>
                <a:gd name="connsiteX1" fmla="*/ 0 w 2006918"/>
                <a:gd name="connsiteY1" fmla="*/ 905351 h 1689100"/>
                <a:gd name="connsiteX2" fmla="*/ 1521778 w 2006918"/>
                <a:gd name="connsiteY2" fmla="*/ 1689100 h 1689100"/>
                <a:gd name="connsiteX3" fmla="*/ 2006918 w 2006918"/>
                <a:gd name="connsiteY3" fmla="*/ 784860 h 1689100"/>
                <a:gd name="connsiteX4" fmla="*/ 460058 w 2006918"/>
                <a:gd name="connsiteY4" fmla="*/ 0 h 1689100"/>
                <a:gd name="connsiteX0" fmla="*/ 177254 w 2006918"/>
                <a:gd name="connsiteY0" fmla="*/ 0 h 1726807"/>
                <a:gd name="connsiteX1" fmla="*/ 0 w 2006918"/>
                <a:gd name="connsiteY1" fmla="*/ 943058 h 1726807"/>
                <a:gd name="connsiteX2" fmla="*/ 1521778 w 2006918"/>
                <a:gd name="connsiteY2" fmla="*/ 1726807 h 1726807"/>
                <a:gd name="connsiteX3" fmla="*/ 2006918 w 2006918"/>
                <a:gd name="connsiteY3" fmla="*/ 822567 h 1726807"/>
                <a:gd name="connsiteX4" fmla="*/ 177254 w 2006918"/>
                <a:gd name="connsiteY4" fmla="*/ 0 h 1726807"/>
                <a:gd name="connsiteX0" fmla="*/ 177254 w 1676980"/>
                <a:gd name="connsiteY0" fmla="*/ 0 h 1726807"/>
                <a:gd name="connsiteX1" fmla="*/ 0 w 1676980"/>
                <a:gd name="connsiteY1" fmla="*/ 943058 h 1726807"/>
                <a:gd name="connsiteX2" fmla="*/ 1521778 w 1676980"/>
                <a:gd name="connsiteY2" fmla="*/ 1726807 h 1726807"/>
                <a:gd name="connsiteX3" fmla="*/ 1676980 w 1676980"/>
                <a:gd name="connsiteY3" fmla="*/ 794286 h 1726807"/>
                <a:gd name="connsiteX4" fmla="*/ 177254 w 1676980"/>
                <a:gd name="connsiteY4" fmla="*/ 0 h 1726807"/>
                <a:gd name="connsiteX0" fmla="*/ 177254 w 1676980"/>
                <a:gd name="connsiteY0" fmla="*/ 0 h 1707757"/>
                <a:gd name="connsiteX1" fmla="*/ 0 w 1676980"/>
                <a:gd name="connsiteY1" fmla="*/ 924008 h 1707757"/>
                <a:gd name="connsiteX2" fmla="*/ 1521778 w 1676980"/>
                <a:gd name="connsiteY2" fmla="*/ 1707757 h 1707757"/>
                <a:gd name="connsiteX3" fmla="*/ 1676980 w 1676980"/>
                <a:gd name="connsiteY3" fmla="*/ 775236 h 1707757"/>
                <a:gd name="connsiteX4" fmla="*/ 177254 w 1676980"/>
                <a:gd name="connsiteY4" fmla="*/ 0 h 1707757"/>
                <a:gd name="connsiteX0" fmla="*/ 145504 w 1676980"/>
                <a:gd name="connsiteY0" fmla="*/ 0 h 1682357"/>
                <a:gd name="connsiteX1" fmla="*/ 0 w 1676980"/>
                <a:gd name="connsiteY1" fmla="*/ 898608 h 1682357"/>
                <a:gd name="connsiteX2" fmla="*/ 1521778 w 1676980"/>
                <a:gd name="connsiteY2" fmla="*/ 1682357 h 1682357"/>
                <a:gd name="connsiteX3" fmla="*/ 1676980 w 1676980"/>
                <a:gd name="connsiteY3" fmla="*/ 749836 h 1682357"/>
                <a:gd name="connsiteX4" fmla="*/ 145504 w 1676980"/>
                <a:gd name="connsiteY4" fmla="*/ 0 h 1682357"/>
                <a:gd name="connsiteX0" fmla="*/ 128835 w 1676980"/>
                <a:gd name="connsiteY0" fmla="*/ 0 h 1677792"/>
                <a:gd name="connsiteX1" fmla="*/ 0 w 1676980"/>
                <a:gd name="connsiteY1" fmla="*/ 894043 h 1677792"/>
                <a:gd name="connsiteX2" fmla="*/ 1521778 w 1676980"/>
                <a:gd name="connsiteY2" fmla="*/ 1677792 h 1677792"/>
                <a:gd name="connsiteX3" fmla="*/ 1676980 w 1676980"/>
                <a:gd name="connsiteY3" fmla="*/ 745271 h 1677792"/>
                <a:gd name="connsiteX4" fmla="*/ 128835 w 1676980"/>
                <a:gd name="connsiteY4" fmla="*/ 0 h 1677792"/>
                <a:gd name="connsiteX0" fmla="*/ 116929 w 1665074"/>
                <a:gd name="connsiteY0" fmla="*/ 0 h 1677792"/>
                <a:gd name="connsiteX1" fmla="*/ 0 w 1665074"/>
                <a:gd name="connsiteY1" fmla="*/ 925998 h 1677792"/>
                <a:gd name="connsiteX2" fmla="*/ 1509872 w 1665074"/>
                <a:gd name="connsiteY2" fmla="*/ 1677792 h 1677792"/>
                <a:gd name="connsiteX3" fmla="*/ 1665074 w 1665074"/>
                <a:gd name="connsiteY3" fmla="*/ 745271 h 1677792"/>
                <a:gd name="connsiteX4" fmla="*/ 116929 w 1665074"/>
                <a:gd name="connsiteY4" fmla="*/ 0 h 1677792"/>
                <a:gd name="connsiteX0" fmla="*/ 112167 w 1660312"/>
                <a:gd name="connsiteY0" fmla="*/ 0 h 1677792"/>
                <a:gd name="connsiteX1" fmla="*/ 0 w 1660312"/>
                <a:gd name="connsiteY1" fmla="*/ 930563 h 1677792"/>
                <a:gd name="connsiteX2" fmla="*/ 1505110 w 1660312"/>
                <a:gd name="connsiteY2" fmla="*/ 1677792 h 1677792"/>
                <a:gd name="connsiteX3" fmla="*/ 1660312 w 1660312"/>
                <a:gd name="connsiteY3" fmla="*/ 745271 h 1677792"/>
                <a:gd name="connsiteX4" fmla="*/ 112167 w 1660312"/>
                <a:gd name="connsiteY4" fmla="*/ 0 h 167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312" h="1677792">
                  <a:moveTo>
                    <a:pt x="112167" y="0"/>
                  </a:moveTo>
                  <a:lnTo>
                    <a:pt x="0" y="930563"/>
                  </a:lnTo>
                  <a:lnTo>
                    <a:pt x="1505110" y="1677792"/>
                  </a:lnTo>
                  <a:lnTo>
                    <a:pt x="1660312" y="745271"/>
                  </a:lnTo>
                  <a:lnTo>
                    <a:pt x="11216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2400">
                <a:solidFill>
                  <a:srgbClr val="FFFFFF"/>
                </a:solidFill>
              </a:endParaRPr>
            </a:p>
          </p:txBody>
        </p:sp>
      </p:grpSp>
      <p:grpSp>
        <p:nvGrpSpPr>
          <p:cNvPr id="363" name="Group 362"/>
          <p:cNvGrpSpPr>
            <a:grpSpLocks noChangeAspect="1"/>
          </p:cNvGrpSpPr>
          <p:nvPr/>
        </p:nvGrpSpPr>
        <p:grpSpPr>
          <a:xfrm>
            <a:off x="885486" y="3008357"/>
            <a:ext cx="699671" cy="822844"/>
            <a:chOff x="3057213" y="2097503"/>
            <a:chExt cx="243187" cy="285998"/>
          </a:xfrm>
          <a:solidFill>
            <a:schemeClr val="accent1">
              <a:lumMod val="75000"/>
            </a:schemeClr>
          </a:solidFill>
        </p:grpSpPr>
        <p:sp>
          <p:nvSpPr>
            <p:cNvPr id="365" name="Round Same Side Corner Rectangle 6"/>
            <p:cNvSpPr/>
            <p:nvPr/>
          </p:nvSpPr>
          <p:spPr bwMode="auto">
            <a:xfrm rot="5400000" flipH="1">
              <a:off x="3086825" y="2169925"/>
              <a:ext cx="183964" cy="243187"/>
            </a:xfrm>
            <a:custGeom>
              <a:avLst/>
              <a:gdLst/>
              <a:ahLst/>
              <a:cxnLst/>
              <a:rect l="l" t="t" r="r" b="b"/>
              <a:pathLst>
                <a:path w="754699" h="997654">
                  <a:moveTo>
                    <a:pt x="487627" y="448329"/>
                  </a:moveTo>
                  <a:lnTo>
                    <a:pt x="487627" y="58255"/>
                  </a:lnTo>
                  <a:lnTo>
                    <a:pt x="65014" y="58255"/>
                  </a:lnTo>
                  <a:cubicBezTo>
                    <a:pt x="29108" y="58255"/>
                    <a:pt x="0" y="87363"/>
                    <a:pt x="0" y="123269"/>
                  </a:cubicBezTo>
                  <a:lnTo>
                    <a:pt x="0" y="448329"/>
                  </a:lnTo>
                  <a:close/>
                  <a:moveTo>
                    <a:pt x="487627" y="931184"/>
                  </a:moveTo>
                  <a:lnTo>
                    <a:pt x="487627" y="541110"/>
                  </a:lnTo>
                  <a:lnTo>
                    <a:pt x="0" y="541110"/>
                  </a:lnTo>
                  <a:lnTo>
                    <a:pt x="0" y="866170"/>
                  </a:lnTo>
                  <a:cubicBezTo>
                    <a:pt x="0" y="902076"/>
                    <a:pt x="29108" y="931184"/>
                    <a:pt x="65014" y="931184"/>
                  </a:cubicBezTo>
                  <a:close/>
                  <a:moveTo>
                    <a:pt x="754697" y="941489"/>
                  </a:moveTo>
                  <a:lnTo>
                    <a:pt x="754697" y="541111"/>
                  </a:lnTo>
                  <a:lnTo>
                    <a:pt x="556200" y="541111"/>
                  </a:lnTo>
                  <a:lnTo>
                    <a:pt x="556200" y="941489"/>
                  </a:lnTo>
                  <a:cubicBezTo>
                    <a:pt x="556200" y="972508"/>
                    <a:pt x="581346" y="997654"/>
                    <a:pt x="612365" y="997654"/>
                  </a:cubicBezTo>
                  <a:lnTo>
                    <a:pt x="698532" y="997654"/>
                  </a:lnTo>
                  <a:cubicBezTo>
                    <a:pt x="729551" y="997654"/>
                    <a:pt x="754697" y="972508"/>
                    <a:pt x="754697" y="941489"/>
                  </a:cubicBezTo>
                  <a:close/>
                  <a:moveTo>
                    <a:pt x="754699" y="456543"/>
                  </a:moveTo>
                  <a:lnTo>
                    <a:pt x="754699" y="56165"/>
                  </a:lnTo>
                  <a:cubicBezTo>
                    <a:pt x="754699" y="25146"/>
                    <a:pt x="729553" y="0"/>
                    <a:pt x="698534" y="0"/>
                  </a:cubicBezTo>
                  <a:lnTo>
                    <a:pt x="612367" y="0"/>
                  </a:lnTo>
                  <a:cubicBezTo>
                    <a:pt x="581348" y="0"/>
                    <a:pt x="556202" y="25146"/>
                    <a:pt x="556202" y="56165"/>
                  </a:cubicBezTo>
                  <a:lnTo>
                    <a:pt x="556202" y="4565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US" sz="2400" dirty="0">
                <a:solidFill>
                  <a:srgbClr val="FFFFFF"/>
                </a:solidFill>
              </a:endParaRPr>
            </a:p>
          </p:txBody>
        </p:sp>
        <p:sp>
          <p:nvSpPr>
            <p:cNvPr id="366" name="Freeform 365"/>
            <p:cNvSpPr/>
            <p:nvPr/>
          </p:nvSpPr>
          <p:spPr bwMode="auto">
            <a:xfrm rot="267844" flipH="1">
              <a:off x="3082699" y="2097503"/>
              <a:ext cx="192216" cy="86371"/>
            </a:xfrm>
            <a:custGeom>
              <a:avLst/>
              <a:gdLst/>
              <a:ahLst/>
              <a:cxnLst/>
              <a:rect l="l" t="t" r="r" b="b"/>
              <a:pathLst>
                <a:path w="788551" h="354328">
                  <a:moveTo>
                    <a:pt x="159108" y="28"/>
                  </a:moveTo>
                  <a:cubicBezTo>
                    <a:pt x="139098" y="-316"/>
                    <a:pt x="117931" y="2434"/>
                    <a:pt x="95712" y="8661"/>
                  </a:cubicBezTo>
                  <a:cubicBezTo>
                    <a:pt x="34355" y="26494"/>
                    <a:pt x="-51154" y="136738"/>
                    <a:pt x="39471" y="250134"/>
                  </a:cubicBezTo>
                  <a:cubicBezTo>
                    <a:pt x="113799" y="329079"/>
                    <a:pt x="246135" y="329062"/>
                    <a:pt x="373357" y="330531"/>
                  </a:cubicBezTo>
                  <a:cubicBezTo>
                    <a:pt x="382590" y="156414"/>
                    <a:pt x="299182" y="2431"/>
                    <a:pt x="159108" y="28"/>
                  </a:cubicBezTo>
                  <a:close/>
                  <a:moveTo>
                    <a:pt x="656244" y="45090"/>
                  </a:moveTo>
                  <a:cubicBezTo>
                    <a:pt x="518021" y="22268"/>
                    <a:pt x="408285" y="158744"/>
                    <a:pt x="386060" y="331682"/>
                  </a:cubicBezTo>
                  <a:cubicBezTo>
                    <a:pt x="511472" y="353113"/>
                    <a:pt x="641648" y="376925"/>
                    <a:pt x="728960" y="312632"/>
                  </a:cubicBezTo>
                  <a:cubicBezTo>
                    <a:pt x="838498" y="217380"/>
                    <a:pt x="774205" y="93557"/>
                    <a:pt x="717055" y="64982"/>
                  </a:cubicBezTo>
                  <a:cubicBezTo>
                    <a:pt x="696318" y="54862"/>
                    <a:pt x="675990" y="48350"/>
                    <a:pt x="656244" y="450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US" sz="2400" dirty="0">
                <a:solidFill>
                  <a:srgbClr val="FFFFFF"/>
                </a:solidFill>
              </a:endParaRPr>
            </a:p>
          </p:txBody>
        </p:sp>
      </p:grpSp>
      <p:sp>
        <p:nvSpPr>
          <p:cNvPr id="65" name="Rectangle 64"/>
          <p:cNvSpPr/>
          <p:nvPr/>
        </p:nvSpPr>
        <p:spPr bwMode="auto">
          <a:xfrm>
            <a:off x="981981" y="5700630"/>
            <a:ext cx="1475073" cy="328800"/>
          </a:xfrm>
          <a:prstGeom prst="rect">
            <a:avLst/>
          </a:prstGeom>
          <a:solidFill>
            <a:schemeClr val="bg1"/>
          </a:solidFill>
          <a:ln w="15875">
            <a:solidFill>
              <a:srgbClr val="C0000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4" tIns="91427" rIns="45714" bIns="146263" numCol="1" spcCol="0" rtlCol="0" fromWordArt="0" anchor="t" anchorCtr="0" forceAA="0" compatLnSpc="1">
            <a:prstTxWarp prst="textNoShape">
              <a:avLst/>
            </a:prstTxWarp>
            <a:noAutofit/>
          </a:bodyPr>
          <a:lstStyle/>
          <a:p>
            <a:pPr algn="ctr" defTabSz="932232">
              <a:lnSpc>
                <a:spcPct val="90000"/>
              </a:lnSpc>
            </a:pPr>
            <a:r>
              <a:rPr lang="en-US" sz="1399" dirty="0">
                <a:solidFill>
                  <a:srgbClr val="505050"/>
                </a:solidFill>
                <a:ea typeface="Segoe UI" panose="020B0502040204020203" pitchFamily="34" charset="0"/>
                <a:cs typeface="Segoe UI" panose="020B0502040204020203" pitchFamily="34" charset="0"/>
              </a:rPr>
              <a:t>0100101010110</a:t>
            </a:r>
          </a:p>
        </p:txBody>
      </p:sp>
      <p:grpSp>
        <p:nvGrpSpPr>
          <p:cNvPr id="83" name="Group 82"/>
          <p:cNvGrpSpPr/>
          <p:nvPr/>
        </p:nvGrpSpPr>
        <p:grpSpPr>
          <a:xfrm>
            <a:off x="2465770" y="5040709"/>
            <a:ext cx="789096" cy="791490"/>
            <a:chOff x="2464530" y="5041652"/>
            <a:chExt cx="789208" cy="791603"/>
          </a:xfrm>
        </p:grpSpPr>
        <p:cxnSp>
          <p:nvCxnSpPr>
            <p:cNvPr id="84" name="Straight Connector 83"/>
            <p:cNvCxnSpPr/>
            <p:nvPr/>
          </p:nvCxnSpPr>
          <p:spPr>
            <a:xfrm flipH="1">
              <a:off x="2464530" y="5833255"/>
              <a:ext cx="127651" cy="0"/>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2600071" y="5041652"/>
              <a:ext cx="0" cy="762577"/>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609984" y="5041652"/>
              <a:ext cx="643754" cy="0"/>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3010985" y="5688624"/>
            <a:ext cx="1278960" cy="387542"/>
          </a:xfrm>
          <a:prstGeom prst="rect">
            <a:avLst/>
          </a:prstGeom>
          <a:noFill/>
        </p:spPr>
        <p:txBody>
          <a:bodyPr wrap="square" lIns="0" tIns="0" rIns="0" bIns="0" rtlCol="0">
            <a:spAutoFit/>
          </a:bodyPr>
          <a:lstStyle/>
          <a:p>
            <a:pPr algn="ctr" defTabSz="931623">
              <a:lnSpc>
                <a:spcPct val="90000"/>
              </a:lnSpc>
              <a:spcAft>
                <a:spcPts val="600"/>
              </a:spcAft>
            </a:pPr>
            <a:r>
              <a:rPr lang="en-US" sz="1399" dirty="0">
                <a:solidFill>
                  <a:srgbClr val="505050"/>
                </a:solidFill>
                <a:latin typeface="Segoe UI Semibold" panose="020B0702040204020203" pitchFamily="34" charset="0"/>
                <a:ea typeface="MS PGothic" charset="0"/>
                <a:cs typeface="Segoe UI Semibold" panose="020B0702040204020203" pitchFamily="34" charset="0"/>
              </a:rPr>
              <a:t>SQL Server OLTP</a:t>
            </a:r>
            <a:endParaRPr lang="en-US" sz="1399" b="1" dirty="0">
              <a:solidFill>
                <a:srgbClr val="C00000"/>
              </a:solidFill>
              <a:latin typeface="Segoe UI"/>
              <a:ea typeface="MS PGothic" charset="0"/>
            </a:endParaRPr>
          </a:p>
        </p:txBody>
      </p:sp>
      <p:sp>
        <p:nvSpPr>
          <p:cNvPr id="102" name="TextBox 101"/>
          <p:cNvSpPr txBox="1"/>
          <p:nvPr/>
        </p:nvSpPr>
        <p:spPr>
          <a:xfrm>
            <a:off x="2922145" y="2203801"/>
            <a:ext cx="1500912" cy="387542"/>
          </a:xfrm>
          <a:prstGeom prst="rect">
            <a:avLst/>
          </a:prstGeom>
          <a:noFill/>
        </p:spPr>
        <p:txBody>
          <a:bodyPr wrap="square" lIns="0" tIns="0" rIns="0" bIns="0" rtlCol="0">
            <a:spAutoFit/>
          </a:bodyPr>
          <a:lstStyle/>
          <a:p>
            <a:pPr algn="ctr" defTabSz="931623">
              <a:lnSpc>
                <a:spcPct val="90000"/>
              </a:lnSpc>
              <a:spcAft>
                <a:spcPts val="600"/>
              </a:spcAft>
            </a:pPr>
            <a:r>
              <a:rPr lang="en-US" sz="1399" dirty="0">
                <a:solidFill>
                  <a:srgbClr val="505050"/>
                </a:solidFill>
                <a:latin typeface="Segoe UI Semibold" panose="020B0702040204020203" pitchFamily="34" charset="0"/>
                <a:ea typeface="MS PGothic" charset="0"/>
                <a:cs typeface="Segoe UI Semibold" panose="020B0702040204020203" pitchFamily="34" charset="0"/>
              </a:rPr>
              <a:t>SQL Server</a:t>
            </a:r>
            <a:br>
              <a:rPr lang="en-US" sz="1399" b="1" dirty="0">
                <a:solidFill>
                  <a:srgbClr val="C00000"/>
                </a:solidFill>
                <a:latin typeface="Segoe UI"/>
                <a:ea typeface="MS PGothic" charset="0"/>
                <a:cs typeface="Segoe UI Semibold" panose="020B0702040204020203" pitchFamily="34" charset="0"/>
              </a:rPr>
            </a:br>
            <a:r>
              <a:rPr lang="en-US" sz="1399" dirty="0">
                <a:solidFill>
                  <a:srgbClr val="505050"/>
                </a:solidFill>
                <a:latin typeface="Segoe UI Semibold" panose="020B0702040204020203" pitchFamily="34" charset="0"/>
                <a:ea typeface="MS PGothic" charset="0"/>
                <a:cs typeface="Segoe UI Semibold" panose="020B0702040204020203" pitchFamily="34" charset="0"/>
              </a:rPr>
              <a:t>Data Warehouse</a:t>
            </a:r>
            <a:endParaRPr lang="en-US" sz="1399" b="1" dirty="0">
              <a:solidFill>
                <a:srgbClr val="C00000"/>
              </a:solidFill>
              <a:latin typeface="Segoe UI"/>
              <a:ea typeface="MS PGothic" charset="0"/>
            </a:endParaRPr>
          </a:p>
        </p:txBody>
      </p:sp>
      <p:cxnSp>
        <p:nvCxnSpPr>
          <p:cNvPr id="103" name="Straight Connector 102"/>
          <p:cNvCxnSpPr/>
          <p:nvPr/>
        </p:nvCxnSpPr>
        <p:spPr>
          <a:xfrm flipH="1" flipV="1">
            <a:off x="3638862" y="3759668"/>
            <a:ext cx="9977" cy="820509"/>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a:xfrm>
            <a:off x="3239101" y="4571818"/>
            <a:ext cx="704043" cy="914271"/>
            <a:chOff x="11600573" y="1198086"/>
            <a:chExt cx="822843" cy="1068544"/>
          </a:xfrm>
        </p:grpSpPr>
        <p:sp>
          <p:nvSpPr>
            <p:cNvPr id="79" name="Oval 78"/>
            <p:cNvSpPr>
              <a:spLocks noChangeArrowheads="1"/>
            </p:cNvSpPr>
            <p:nvPr/>
          </p:nvSpPr>
          <p:spPr bwMode="auto">
            <a:xfrm>
              <a:off x="11614650" y="1198086"/>
              <a:ext cx="794690" cy="151004"/>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defTabSz="932357">
                <a:defRPr/>
              </a:pPr>
              <a:endParaRPr lang="en-US" sz="1801" kern="0">
                <a:solidFill>
                  <a:srgbClr val="FFFFFF"/>
                </a:solidFill>
                <a:latin typeface="Segoe UI"/>
                <a:ea typeface="MS PGothic" charset="0"/>
              </a:endParaRPr>
            </a:p>
          </p:txBody>
        </p:sp>
        <p:sp>
          <p:nvSpPr>
            <p:cNvPr id="81" name="Freeform 123"/>
            <p:cNvSpPr>
              <a:spLocks noEditPoints="1"/>
            </p:cNvSpPr>
            <p:nvPr/>
          </p:nvSpPr>
          <p:spPr bwMode="auto">
            <a:xfrm>
              <a:off x="11600573" y="1303023"/>
              <a:ext cx="822843" cy="963607"/>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defTabSz="932357">
                <a:defRPr/>
              </a:pPr>
              <a:endParaRPr lang="en-US" sz="1801" kern="0">
                <a:solidFill>
                  <a:srgbClr val="FFFFFF"/>
                </a:solidFill>
                <a:latin typeface="Segoe UI"/>
                <a:ea typeface="MS PGothic" charset="0"/>
              </a:endParaRPr>
            </a:p>
          </p:txBody>
        </p:sp>
      </p:grpSp>
      <p:grpSp>
        <p:nvGrpSpPr>
          <p:cNvPr id="98" name="Group 97"/>
          <p:cNvGrpSpPr>
            <a:grpSpLocks noChangeAspect="1"/>
          </p:cNvGrpSpPr>
          <p:nvPr/>
        </p:nvGrpSpPr>
        <p:grpSpPr>
          <a:xfrm>
            <a:off x="3239101" y="2845396"/>
            <a:ext cx="704043" cy="914271"/>
            <a:chOff x="11600573" y="1198086"/>
            <a:chExt cx="822843" cy="1068544"/>
          </a:xfrm>
        </p:grpSpPr>
        <p:sp>
          <p:nvSpPr>
            <p:cNvPr id="99" name="Oval 98"/>
            <p:cNvSpPr>
              <a:spLocks noChangeArrowheads="1"/>
            </p:cNvSpPr>
            <p:nvPr/>
          </p:nvSpPr>
          <p:spPr bwMode="auto">
            <a:xfrm>
              <a:off x="11614650" y="1198086"/>
              <a:ext cx="794690" cy="151004"/>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defTabSz="932357">
                <a:defRPr/>
              </a:pPr>
              <a:endParaRPr lang="en-US" sz="1801" kern="0">
                <a:solidFill>
                  <a:srgbClr val="FFFFFF"/>
                </a:solidFill>
                <a:latin typeface="Segoe UI"/>
                <a:ea typeface="MS PGothic" charset="0"/>
              </a:endParaRPr>
            </a:p>
          </p:txBody>
        </p:sp>
        <p:sp>
          <p:nvSpPr>
            <p:cNvPr id="100" name="Freeform 123"/>
            <p:cNvSpPr>
              <a:spLocks noEditPoints="1"/>
            </p:cNvSpPr>
            <p:nvPr/>
          </p:nvSpPr>
          <p:spPr bwMode="auto">
            <a:xfrm>
              <a:off x="11600573" y="1303023"/>
              <a:ext cx="822843" cy="963607"/>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defTabSz="932357">
                <a:defRPr/>
              </a:pPr>
              <a:endParaRPr lang="en-US" sz="1801" kern="0">
                <a:solidFill>
                  <a:srgbClr val="FFFFFF"/>
                </a:solidFill>
                <a:latin typeface="Segoe UI"/>
                <a:ea typeface="MS PGothic" charset="0"/>
              </a:endParaRPr>
            </a:p>
          </p:txBody>
        </p:sp>
      </p:grpSp>
      <p:sp>
        <p:nvSpPr>
          <p:cNvPr id="6" name="Rectangle 5"/>
          <p:cNvSpPr/>
          <p:nvPr/>
        </p:nvSpPr>
        <p:spPr>
          <a:xfrm>
            <a:off x="3693249" y="3972940"/>
            <a:ext cx="466090" cy="307648"/>
          </a:xfrm>
          <a:prstGeom prst="rect">
            <a:avLst/>
          </a:prstGeom>
        </p:spPr>
        <p:txBody>
          <a:bodyPr wrap="none">
            <a:spAutoFit/>
          </a:bodyPr>
          <a:lstStyle/>
          <a:p>
            <a:pPr defTabSz="931802"/>
            <a:r>
              <a:rPr lang="en-US" sz="1399" dirty="0">
                <a:solidFill>
                  <a:srgbClr val="C00000"/>
                </a:solidFill>
                <a:latin typeface="Segoe UI Semibold" panose="020B0702040204020203" pitchFamily="34" charset="0"/>
                <a:ea typeface="MS PGothic" charset="0"/>
                <a:cs typeface="Segoe UI Semibold" panose="020B0702040204020203" pitchFamily="34" charset="0"/>
              </a:rPr>
              <a:t>ETL</a:t>
            </a:r>
            <a:endParaRPr lang="en-US" sz="1399" dirty="0">
              <a:solidFill>
                <a:srgbClr val="C00000"/>
              </a:solidFill>
              <a:latin typeface="Segoe UI" charset="0"/>
              <a:ea typeface="MS PGothic" charset="0"/>
            </a:endParaRPr>
          </a:p>
        </p:txBody>
      </p:sp>
      <p:sp>
        <p:nvSpPr>
          <p:cNvPr id="518" name="TextBox 517"/>
          <p:cNvSpPr txBox="1"/>
          <p:nvPr/>
        </p:nvSpPr>
        <p:spPr>
          <a:xfrm>
            <a:off x="2786500" y="1665545"/>
            <a:ext cx="1781361" cy="387542"/>
          </a:xfrm>
          <a:prstGeom prst="rect">
            <a:avLst/>
          </a:prstGeom>
          <a:noFill/>
        </p:spPr>
        <p:txBody>
          <a:bodyPr wrap="square" lIns="0" tIns="0" rIns="0" bIns="0" rtlCol="0">
            <a:spAutoFit/>
          </a:bodyPr>
          <a:lstStyle/>
          <a:p>
            <a:pPr algn="ctr" defTabSz="931623">
              <a:lnSpc>
                <a:spcPct val="90000"/>
              </a:lnSpc>
              <a:spcAft>
                <a:spcPts val="600"/>
              </a:spcAft>
            </a:pPr>
            <a:r>
              <a:rPr lang="en-US" sz="1399" dirty="0">
                <a:solidFill>
                  <a:srgbClr val="505050"/>
                </a:solidFill>
                <a:latin typeface="Segoe UI Semibold" panose="020B0702040204020203" pitchFamily="34" charset="0"/>
                <a:ea typeface="MS PGothic" charset="0"/>
                <a:cs typeface="Segoe UI Semibold" panose="020B0702040204020203" pitchFamily="34" charset="0"/>
              </a:rPr>
              <a:t>In-memory  ColumnStore</a:t>
            </a:r>
            <a:endParaRPr lang="en-US" sz="1399" b="1" dirty="0">
              <a:solidFill>
                <a:srgbClr val="C00000"/>
              </a:solidFill>
              <a:latin typeface="Segoe UI"/>
              <a:ea typeface="MS PGothic" charset="0"/>
            </a:endParaRPr>
          </a:p>
        </p:txBody>
      </p:sp>
      <p:sp>
        <p:nvSpPr>
          <p:cNvPr id="519" name="TextBox 518"/>
          <p:cNvSpPr txBox="1"/>
          <p:nvPr/>
        </p:nvSpPr>
        <p:spPr>
          <a:xfrm>
            <a:off x="2825995" y="6149390"/>
            <a:ext cx="1645687" cy="387542"/>
          </a:xfrm>
          <a:prstGeom prst="rect">
            <a:avLst/>
          </a:prstGeom>
          <a:noFill/>
        </p:spPr>
        <p:txBody>
          <a:bodyPr wrap="square" lIns="0" tIns="0" rIns="0" bIns="0" rtlCol="0">
            <a:spAutoFit/>
          </a:bodyPr>
          <a:lstStyle/>
          <a:p>
            <a:pPr algn="ctr" defTabSz="931623">
              <a:lnSpc>
                <a:spcPct val="90000"/>
              </a:lnSpc>
              <a:spcAft>
                <a:spcPts val="600"/>
              </a:spcAft>
            </a:pPr>
            <a:r>
              <a:rPr lang="en-US" sz="1399" dirty="0">
                <a:solidFill>
                  <a:srgbClr val="505050"/>
                </a:solidFill>
                <a:latin typeface="Segoe UI Semibold" panose="020B0702040204020203" pitchFamily="34" charset="0"/>
                <a:ea typeface="MS PGothic" charset="0"/>
                <a:cs typeface="Segoe UI Semibold" panose="020B0702040204020203" pitchFamily="34" charset="0"/>
              </a:rPr>
              <a:t>In-memory </a:t>
            </a:r>
            <a:br>
              <a:rPr lang="en-US" sz="1399" dirty="0">
                <a:solidFill>
                  <a:srgbClr val="505050"/>
                </a:solidFill>
                <a:latin typeface="Segoe UI Semibold" panose="020B0702040204020203" pitchFamily="34" charset="0"/>
                <a:ea typeface="MS PGothic" charset="0"/>
                <a:cs typeface="Segoe UI Semibold" panose="020B0702040204020203" pitchFamily="34" charset="0"/>
              </a:rPr>
            </a:br>
            <a:r>
              <a:rPr lang="en-US" sz="1399" dirty="0">
                <a:solidFill>
                  <a:srgbClr val="505050"/>
                </a:solidFill>
                <a:latin typeface="Segoe UI Semibold" panose="020B0702040204020203" pitchFamily="34" charset="0"/>
                <a:ea typeface="MS PGothic" charset="0"/>
                <a:cs typeface="Segoe UI Semibold" panose="020B0702040204020203" pitchFamily="34" charset="0"/>
              </a:rPr>
              <a:t>OLTP</a:t>
            </a:r>
          </a:p>
        </p:txBody>
      </p:sp>
      <p:grpSp>
        <p:nvGrpSpPr>
          <p:cNvPr id="511" name="Group 510"/>
          <p:cNvGrpSpPr>
            <a:grpSpLocks noChangeAspect="1"/>
          </p:cNvGrpSpPr>
          <p:nvPr/>
        </p:nvGrpSpPr>
        <p:grpSpPr>
          <a:xfrm>
            <a:off x="2958981" y="4513309"/>
            <a:ext cx="1330286" cy="1005697"/>
            <a:chOff x="1568450" y="4868199"/>
            <a:chExt cx="2206298" cy="1446875"/>
          </a:xfrm>
        </p:grpSpPr>
        <p:sp>
          <p:nvSpPr>
            <p:cNvPr id="512" name="Freeform 511"/>
            <p:cNvSpPr/>
            <p:nvPr/>
          </p:nvSpPr>
          <p:spPr bwMode="auto">
            <a:xfrm>
              <a:off x="1568450" y="4868200"/>
              <a:ext cx="2206298" cy="1445980"/>
            </a:xfrm>
            <a:custGeom>
              <a:avLst/>
              <a:gdLst>
                <a:gd name="connsiteX0" fmla="*/ 56823 w 2206298"/>
                <a:gd name="connsiteY0" fmla="*/ 56225 h 1445980"/>
                <a:gd name="connsiteX1" fmla="*/ 56823 w 2206298"/>
                <a:gd name="connsiteY1" fmla="*/ 1389755 h 1445980"/>
                <a:gd name="connsiteX2" fmla="*/ 2149475 w 2206298"/>
                <a:gd name="connsiteY2" fmla="*/ 1389755 h 1445980"/>
                <a:gd name="connsiteX3" fmla="*/ 2149475 w 2206298"/>
                <a:gd name="connsiteY3" fmla="*/ 56225 h 1445980"/>
                <a:gd name="connsiteX4" fmla="*/ 0 w 2206298"/>
                <a:gd name="connsiteY4" fmla="*/ 0 h 1445980"/>
                <a:gd name="connsiteX5" fmla="*/ 2206298 w 2206298"/>
                <a:gd name="connsiteY5" fmla="*/ 0 h 1445980"/>
                <a:gd name="connsiteX6" fmla="*/ 2206298 w 2206298"/>
                <a:gd name="connsiteY6" fmla="*/ 1445980 h 1445980"/>
                <a:gd name="connsiteX7" fmla="*/ 0 w 2206298"/>
                <a:gd name="connsiteY7" fmla="*/ 1445980 h 144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298" h="1445980">
                  <a:moveTo>
                    <a:pt x="56823" y="56225"/>
                  </a:moveTo>
                  <a:lnTo>
                    <a:pt x="56823" y="1389755"/>
                  </a:lnTo>
                  <a:lnTo>
                    <a:pt x="2149475" y="1389755"/>
                  </a:lnTo>
                  <a:lnTo>
                    <a:pt x="2149475" y="56225"/>
                  </a:lnTo>
                  <a:close/>
                  <a:moveTo>
                    <a:pt x="0" y="0"/>
                  </a:moveTo>
                  <a:lnTo>
                    <a:pt x="2206298" y="0"/>
                  </a:lnTo>
                  <a:lnTo>
                    <a:pt x="2206298" y="1445980"/>
                  </a:lnTo>
                  <a:lnTo>
                    <a:pt x="0" y="1445980"/>
                  </a:lnTo>
                  <a:close/>
                </a:path>
              </a:pathLst>
            </a:cu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3" rIns="182829" bIns="146263" numCol="1" spcCol="0" rtlCol="0" fromWordArt="0" anchor="t" anchorCtr="0" forceAA="0" compatLnSpc="1">
              <a:prstTxWarp prst="textNoShape">
                <a:avLst/>
              </a:prstTxWarp>
              <a:noAutofit/>
            </a:bodyPr>
            <a:lstStyle/>
            <a:p>
              <a:pPr marL="342812" indent="-342812" algn="ctr" defTabSz="932232">
                <a:lnSpc>
                  <a:spcPct val="90000"/>
                </a:lnSpc>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sp>
          <p:nvSpPr>
            <p:cNvPr id="513" name="Freeform 512"/>
            <p:cNvSpPr/>
            <p:nvPr/>
          </p:nvSpPr>
          <p:spPr bwMode="auto">
            <a:xfrm>
              <a:off x="1742208" y="5040792"/>
              <a:ext cx="1858783" cy="1100796"/>
            </a:xfrm>
            <a:custGeom>
              <a:avLst/>
              <a:gdLst>
                <a:gd name="connsiteX0" fmla="*/ 0 w 1858783"/>
                <a:gd name="connsiteY0" fmla="*/ 967202 h 1100796"/>
                <a:gd name="connsiteX1" fmla="*/ 1858783 w 1858783"/>
                <a:gd name="connsiteY1" fmla="*/ 967202 h 1100796"/>
                <a:gd name="connsiteX2" fmla="*/ 1858783 w 1858783"/>
                <a:gd name="connsiteY2" fmla="*/ 1100796 h 1100796"/>
                <a:gd name="connsiteX3" fmla="*/ 0 w 1858783"/>
                <a:gd name="connsiteY3" fmla="*/ 1100796 h 1100796"/>
                <a:gd name="connsiteX4" fmla="*/ 0 w 1858783"/>
                <a:gd name="connsiteY4" fmla="*/ 725403 h 1100796"/>
                <a:gd name="connsiteX5" fmla="*/ 1858783 w 1858783"/>
                <a:gd name="connsiteY5" fmla="*/ 725403 h 1100796"/>
                <a:gd name="connsiteX6" fmla="*/ 1858783 w 1858783"/>
                <a:gd name="connsiteY6" fmla="*/ 858997 h 1100796"/>
                <a:gd name="connsiteX7" fmla="*/ 0 w 1858783"/>
                <a:gd name="connsiteY7" fmla="*/ 858997 h 1100796"/>
                <a:gd name="connsiteX8" fmla="*/ 0 w 1858783"/>
                <a:gd name="connsiteY8" fmla="*/ 483602 h 1100796"/>
                <a:gd name="connsiteX9" fmla="*/ 1858783 w 1858783"/>
                <a:gd name="connsiteY9" fmla="*/ 483602 h 1100796"/>
                <a:gd name="connsiteX10" fmla="*/ 1858783 w 1858783"/>
                <a:gd name="connsiteY10" fmla="*/ 617196 h 1100796"/>
                <a:gd name="connsiteX11" fmla="*/ 0 w 1858783"/>
                <a:gd name="connsiteY11" fmla="*/ 617196 h 1100796"/>
                <a:gd name="connsiteX12" fmla="*/ 0 w 1858783"/>
                <a:gd name="connsiteY12" fmla="*/ 241801 h 1100796"/>
                <a:gd name="connsiteX13" fmla="*/ 1858783 w 1858783"/>
                <a:gd name="connsiteY13" fmla="*/ 241801 h 1100796"/>
                <a:gd name="connsiteX14" fmla="*/ 1858783 w 1858783"/>
                <a:gd name="connsiteY14" fmla="*/ 375395 h 1100796"/>
                <a:gd name="connsiteX15" fmla="*/ 0 w 1858783"/>
                <a:gd name="connsiteY15" fmla="*/ 375395 h 1100796"/>
                <a:gd name="connsiteX16" fmla="*/ 0 w 1858783"/>
                <a:gd name="connsiteY16" fmla="*/ 0 h 1100796"/>
                <a:gd name="connsiteX17" fmla="*/ 1858783 w 1858783"/>
                <a:gd name="connsiteY17" fmla="*/ 0 h 1100796"/>
                <a:gd name="connsiteX18" fmla="*/ 1858783 w 1858783"/>
                <a:gd name="connsiteY18" fmla="*/ 133594 h 1100796"/>
                <a:gd name="connsiteX19" fmla="*/ 0 w 1858783"/>
                <a:gd name="connsiteY19" fmla="*/ 133594 h 110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8783" h="1100796">
                  <a:moveTo>
                    <a:pt x="0" y="967202"/>
                  </a:moveTo>
                  <a:lnTo>
                    <a:pt x="1858783" y="967202"/>
                  </a:lnTo>
                  <a:lnTo>
                    <a:pt x="1858783" y="1100796"/>
                  </a:lnTo>
                  <a:lnTo>
                    <a:pt x="0" y="1100796"/>
                  </a:lnTo>
                  <a:close/>
                  <a:moveTo>
                    <a:pt x="0" y="725403"/>
                  </a:moveTo>
                  <a:lnTo>
                    <a:pt x="1858783" y="725403"/>
                  </a:lnTo>
                  <a:lnTo>
                    <a:pt x="1858783" y="858997"/>
                  </a:lnTo>
                  <a:lnTo>
                    <a:pt x="0" y="858997"/>
                  </a:lnTo>
                  <a:close/>
                  <a:moveTo>
                    <a:pt x="0" y="483602"/>
                  </a:moveTo>
                  <a:lnTo>
                    <a:pt x="1858783" y="483602"/>
                  </a:lnTo>
                  <a:lnTo>
                    <a:pt x="1858783" y="617196"/>
                  </a:lnTo>
                  <a:lnTo>
                    <a:pt x="0" y="617196"/>
                  </a:lnTo>
                  <a:close/>
                  <a:moveTo>
                    <a:pt x="0" y="241801"/>
                  </a:moveTo>
                  <a:lnTo>
                    <a:pt x="1858783" y="241801"/>
                  </a:lnTo>
                  <a:lnTo>
                    <a:pt x="1858783" y="375395"/>
                  </a:lnTo>
                  <a:lnTo>
                    <a:pt x="0" y="375395"/>
                  </a:lnTo>
                  <a:close/>
                  <a:moveTo>
                    <a:pt x="0" y="0"/>
                  </a:moveTo>
                  <a:lnTo>
                    <a:pt x="1858783" y="0"/>
                  </a:lnTo>
                  <a:lnTo>
                    <a:pt x="1858783" y="133594"/>
                  </a:lnTo>
                  <a:lnTo>
                    <a:pt x="0" y="133594"/>
                  </a:lnTo>
                  <a:close/>
                </a:path>
              </a:pathLst>
            </a:cu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3" rIns="182829" bIns="146263" numCol="1" spcCol="0" rtlCol="0" fromWordArt="0" anchor="t" anchorCtr="0" forceAA="0" compatLnSpc="1">
              <a:prstTxWarp prst="textNoShape">
                <a:avLst/>
              </a:prstTxWarp>
              <a:noAutofit/>
            </a:bodyPr>
            <a:lstStyle/>
            <a:p>
              <a:pPr marL="342812" indent="-342812" algn="ctr" defTabSz="932232">
                <a:lnSpc>
                  <a:spcPct val="90000"/>
                </a:lnSpc>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sp>
          <p:nvSpPr>
            <p:cNvPr id="514" name="Rectangle 166"/>
            <p:cNvSpPr/>
            <p:nvPr/>
          </p:nvSpPr>
          <p:spPr bwMode="auto">
            <a:xfrm>
              <a:off x="1568450" y="4868199"/>
              <a:ext cx="2206298" cy="1446875"/>
            </a:xfrm>
            <a:custGeom>
              <a:avLst/>
              <a:gdLst>
                <a:gd name="connsiteX0" fmla="*/ 0 w 2206298"/>
                <a:gd name="connsiteY0" fmla="*/ 0 h 1445980"/>
                <a:gd name="connsiteX1" fmla="*/ 2206298 w 2206298"/>
                <a:gd name="connsiteY1" fmla="*/ 0 h 1445980"/>
                <a:gd name="connsiteX2" fmla="*/ 2206298 w 2206298"/>
                <a:gd name="connsiteY2" fmla="*/ 1445980 h 1445980"/>
                <a:gd name="connsiteX3" fmla="*/ 0 w 2206298"/>
                <a:gd name="connsiteY3" fmla="*/ 1445980 h 1445980"/>
                <a:gd name="connsiteX4" fmla="*/ 0 w 2206298"/>
                <a:gd name="connsiteY4" fmla="*/ 0 h 1445980"/>
                <a:gd name="connsiteX0" fmla="*/ 0 w 2206298"/>
                <a:gd name="connsiteY0" fmla="*/ 0 h 1445980"/>
                <a:gd name="connsiteX1" fmla="*/ 2206298 w 2206298"/>
                <a:gd name="connsiteY1" fmla="*/ 0 h 1445980"/>
                <a:gd name="connsiteX2" fmla="*/ 2206298 w 2206298"/>
                <a:gd name="connsiteY2" fmla="*/ 1445980 h 1445980"/>
                <a:gd name="connsiteX3" fmla="*/ 330200 w 2206298"/>
                <a:gd name="connsiteY3" fmla="*/ 1437350 h 1445980"/>
                <a:gd name="connsiteX4" fmla="*/ 0 w 2206298"/>
                <a:gd name="connsiteY4" fmla="*/ 1445980 h 1445980"/>
                <a:gd name="connsiteX5" fmla="*/ 0 w 2206298"/>
                <a:gd name="connsiteY5" fmla="*/ 0 h 1445980"/>
                <a:gd name="connsiteX0" fmla="*/ 0 w 2206298"/>
                <a:gd name="connsiteY0" fmla="*/ 0 h 1445980"/>
                <a:gd name="connsiteX1" fmla="*/ 2206298 w 2206298"/>
                <a:gd name="connsiteY1" fmla="*/ 0 h 1445980"/>
                <a:gd name="connsiteX2" fmla="*/ 330200 w 2206298"/>
                <a:gd name="connsiteY2" fmla="*/ 1437350 h 1445980"/>
                <a:gd name="connsiteX3" fmla="*/ 0 w 2206298"/>
                <a:gd name="connsiteY3" fmla="*/ 1445980 h 1445980"/>
                <a:gd name="connsiteX4" fmla="*/ 0 w 2206298"/>
                <a:gd name="connsiteY4" fmla="*/ 0 h 1445980"/>
                <a:gd name="connsiteX0" fmla="*/ 0 w 2206298"/>
                <a:gd name="connsiteY0" fmla="*/ 0 h 1449256"/>
                <a:gd name="connsiteX1" fmla="*/ 2206298 w 2206298"/>
                <a:gd name="connsiteY1" fmla="*/ 0 h 1449256"/>
                <a:gd name="connsiteX2" fmla="*/ 223043 w 2206298"/>
                <a:gd name="connsiteY2" fmla="*/ 1449256 h 1449256"/>
                <a:gd name="connsiteX3" fmla="*/ 0 w 2206298"/>
                <a:gd name="connsiteY3" fmla="*/ 1445980 h 1449256"/>
                <a:gd name="connsiteX4" fmla="*/ 0 w 2206298"/>
                <a:gd name="connsiteY4" fmla="*/ 0 h 1449256"/>
                <a:gd name="connsiteX0" fmla="*/ 0 w 2206298"/>
                <a:gd name="connsiteY0" fmla="*/ 0 h 1446875"/>
                <a:gd name="connsiteX1" fmla="*/ 2206298 w 2206298"/>
                <a:gd name="connsiteY1" fmla="*/ 0 h 1446875"/>
                <a:gd name="connsiteX2" fmla="*/ 234949 w 2206298"/>
                <a:gd name="connsiteY2" fmla="*/ 1446875 h 1446875"/>
                <a:gd name="connsiteX3" fmla="*/ 0 w 2206298"/>
                <a:gd name="connsiteY3" fmla="*/ 1445980 h 1446875"/>
                <a:gd name="connsiteX4" fmla="*/ 0 w 2206298"/>
                <a:gd name="connsiteY4" fmla="*/ 0 h 144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298" h="1446875">
                  <a:moveTo>
                    <a:pt x="0" y="0"/>
                  </a:moveTo>
                  <a:lnTo>
                    <a:pt x="2206298" y="0"/>
                  </a:lnTo>
                  <a:lnTo>
                    <a:pt x="234949" y="1446875"/>
                  </a:lnTo>
                  <a:lnTo>
                    <a:pt x="0" y="1445980"/>
                  </a:lnTo>
                  <a:lnTo>
                    <a:pt x="0" y="0"/>
                  </a:lnTo>
                  <a:close/>
                </a:path>
              </a:pathLst>
            </a:custGeom>
            <a:solidFill>
              <a:schemeClr val="bg1">
                <a:alpha val="2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3" rIns="182829" bIns="146263" numCol="1" spcCol="0" rtlCol="0" fromWordArt="0" anchor="t" anchorCtr="0" forceAA="0" compatLnSpc="1">
              <a:prstTxWarp prst="textNoShape">
                <a:avLst/>
              </a:prstTxWarp>
              <a:noAutofit/>
            </a:bodyPr>
            <a:lstStyle/>
            <a:p>
              <a:pPr marL="342812" indent="-342812" algn="ctr" defTabSz="932232">
                <a:lnSpc>
                  <a:spcPct val="90000"/>
                </a:lnSpc>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sp>
        <p:nvSpPr>
          <p:cNvPr id="520" name="Freeform 93"/>
          <p:cNvSpPr>
            <a:spLocks noChangeAspect="1"/>
          </p:cNvSpPr>
          <p:nvPr/>
        </p:nvSpPr>
        <p:spPr bwMode="black">
          <a:xfrm rot="5400000">
            <a:off x="3571362" y="4028336"/>
            <a:ext cx="185929" cy="182854"/>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solidFill>
            <a:schemeClr val="accent5"/>
          </a:solidFill>
          <a:ln>
            <a:noFill/>
          </a:ln>
          <a:extLst/>
        </p:spPr>
        <p:txBody>
          <a:bodyPr vert="horz" wrap="square" lIns="91408" tIns="45704" rIns="91408" bIns="45704" numCol="1" anchor="t" anchorCtr="0" compatLnSpc="1">
            <a:prstTxWarp prst="textNoShape">
              <a:avLst/>
            </a:prstTxWarp>
          </a:bodyPr>
          <a:lstStyle/>
          <a:p>
            <a:pPr defTabSz="914121"/>
            <a:endParaRPr lang="en-US" sz="1764" dirty="0">
              <a:solidFill>
                <a:srgbClr val="000000"/>
              </a:solidFill>
              <a:latin typeface="Segoe UI"/>
              <a:ea typeface="MS PGothic" charset="0"/>
            </a:endParaRPr>
          </a:p>
        </p:txBody>
      </p:sp>
      <p:grpSp>
        <p:nvGrpSpPr>
          <p:cNvPr id="521" name="Group 520"/>
          <p:cNvGrpSpPr>
            <a:grpSpLocks noChangeAspect="1"/>
          </p:cNvGrpSpPr>
          <p:nvPr/>
        </p:nvGrpSpPr>
        <p:grpSpPr>
          <a:xfrm>
            <a:off x="2954045" y="2737842"/>
            <a:ext cx="1338747" cy="1005697"/>
            <a:chOff x="5536607" y="2134451"/>
            <a:chExt cx="1562341" cy="1173667"/>
          </a:xfrm>
        </p:grpSpPr>
        <p:sp>
          <p:nvSpPr>
            <p:cNvPr id="522" name="Freeform 521"/>
            <p:cNvSpPr/>
            <p:nvPr/>
          </p:nvSpPr>
          <p:spPr bwMode="auto">
            <a:xfrm>
              <a:off x="5536607" y="2135177"/>
              <a:ext cx="1552468" cy="1172941"/>
            </a:xfrm>
            <a:custGeom>
              <a:avLst/>
              <a:gdLst>
                <a:gd name="connsiteX0" fmla="*/ 56823 w 2206298"/>
                <a:gd name="connsiteY0" fmla="*/ 56225 h 1445980"/>
                <a:gd name="connsiteX1" fmla="*/ 56823 w 2206298"/>
                <a:gd name="connsiteY1" fmla="*/ 1389755 h 1445980"/>
                <a:gd name="connsiteX2" fmla="*/ 2149475 w 2206298"/>
                <a:gd name="connsiteY2" fmla="*/ 1389755 h 1445980"/>
                <a:gd name="connsiteX3" fmla="*/ 2149475 w 2206298"/>
                <a:gd name="connsiteY3" fmla="*/ 56225 h 1445980"/>
                <a:gd name="connsiteX4" fmla="*/ 0 w 2206298"/>
                <a:gd name="connsiteY4" fmla="*/ 0 h 1445980"/>
                <a:gd name="connsiteX5" fmla="*/ 2206298 w 2206298"/>
                <a:gd name="connsiteY5" fmla="*/ 0 h 1445980"/>
                <a:gd name="connsiteX6" fmla="*/ 2206298 w 2206298"/>
                <a:gd name="connsiteY6" fmla="*/ 1445980 h 1445980"/>
                <a:gd name="connsiteX7" fmla="*/ 0 w 2206298"/>
                <a:gd name="connsiteY7" fmla="*/ 1445980 h 144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298" h="1445980">
                  <a:moveTo>
                    <a:pt x="56823" y="56225"/>
                  </a:moveTo>
                  <a:lnTo>
                    <a:pt x="56823" y="1389755"/>
                  </a:lnTo>
                  <a:lnTo>
                    <a:pt x="2149475" y="1389755"/>
                  </a:lnTo>
                  <a:lnTo>
                    <a:pt x="2149475" y="56225"/>
                  </a:lnTo>
                  <a:close/>
                  <a:moveTo>
                    <a:pt x="0" y="0"/>
                  </a:moveTo>
                  <a:lnTo>
                    <a:pt x="2206298" y="0"/>
                  </a:lnTo>
                  <a:lnTo>
                    <a:pt x="2206298" y="1445980"/>
                  </a:lnTo>
                  <a:lnTo>
                    <a:pt x="0" y="1445980"/>
                  </a:lnTo>
                  <a:close/>
                </a:path>
              </a:pathLst>
            </a:cu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3" rIns="182829" bIns="146263" numCol="1" spcCol="0" rtlCol="0" fromWordArt="0" anchor="t" anchorCtr="0" forceAA="0" compatLnSpc="1">
              <a:prstTxWarp prst="textNoShape">
                <a:avLst/>
              </a:prstTxWarp>
              <a:noAutofit/>
            </a:bodyPr>
            <a:lstStyle/>
            <a:p>
              <a:pPr marL="342812" indent="-342812" algn="ctr" defTabSz="932232">
                <a:lnSpc>
                  <a:spcPct val="90000"/>
                </a:lnSpc>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nvGrpSpPr>
            <p:cNvPr id="523" name="Group 522"/>
            <p:cNvGrpSpPr/>
            <p:nvPr/>
          </p:nvGrpSpPr>
          <p:grpSpPr>
            <a:xfrm>
              <a:off x="5672546" y="2242222"/>
              <a:ext cx="1280591" cy="958850"/>
              <a:chOff x="5673585" y="2242222"/>
              <a:chExt cx="1280591" cy="958850"/>
            </a:xfrm>
          </p:grpSpPr>
          <p:sp>
            <p:nvSpPr>
              <p:cNvPr id="525" name="Rectangle 524"/>
              <p:cNvSpPr/>
              <p:nvPr/>
            </p:nvSpPr>
            <p:spPr bwMode="auto">
              <a:xfrm>
                <a:off x="5673585"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26" name="Rectangle 525"/>
              <p:cNvSpPr/>
              <p:nvPr/>
            </p:nvSpPr>
            <p:spPr bwMode="auto">
              <a:xfrm>
                <a:off x="5870083"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27" name="Rectangle 526"/>
              <p:cNvSpPr/>
              <p:nvPr/>
            </p:nvSpPr>
            <p:spPr bwMode="auto">
              <a:xfrm>
                <a:off x="6066581"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28" name="Rectangle 527"/>
              <p:cNvSpPr/>
              <p:nvPr/>
            </p:nvSpPr>
            <p:spPr bwMode="auto">
              <a:xfrm>
                <a:off x="6263079"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29" name="Rectangle 528"/>
              <p:cNvSpPr/>
              <p:nvPr/>
            </p:nvSpPr>
            <p:spPr bwMode="auto">
              <a:xfrm>
                <a:off x="6459577"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30" name="Rectangle 529"/>
              <p:cNvSpPr/>
              <p:nvPr/>
            </p:nvSpPr>
            <p:spPr bwMode="auto">
              <a:xfrm>
                <a:off x="6656075"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531" name="Rectangle 530"/>
              <p:cNvSpPr/>
              <p:nvPr/>
            </p:nvSpPr>
            <p:spPr bwMode="auto">
              <a:xfrm>
                <a:off x="6852576" y="2242222"/>
                <a:ext cx="101600" cy="95885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grpSp>
        <p:sp>
          <p:nvSpPr>
            <p:cNvPr id="524" name="Rectangle 166"/>
            <p:cNvSpPr/>
            <p:nvPr/>
          </p:nvSpPr>
          <p:spPr bwMode="auto">
            <a:xfrm>
              <a:off x="5546480" y="2134451"/>
              <a:ext cx="1552468" cy="1173667"/>
            </a:xfrm>
            <a:custGeom>
              <a:avLst/>
              <a:gdLst>
                <a:gd name="connsiteX0" fmla="*/ 0 w 2206298"/>
                <a:gd name="connsiteY0" fmla="*/ 0 h 1445980"/>
                <a:gd name="connsiteX1" fmla="*/ 2206298 w 2206298"/>
                <a:gd name="connsiteY1" fmla="*/ 0 h 1445980"/>
                <a:gd name="connsiteX2" fmla="*/ 2206298 w 2206298"/>
                <a:gd name="connsiteY2" fmla="*/ 1445980 h 1445980"/>
                <a:gd name="connsiteX3" fmla="*/ 0 w 2206298"/>
                <a:gd name="connsiteY3" fmla="*/ 1445980 h 1445980"/>
                <a:gd name="connsiteX4" fmla="*/ 0 w 2206298"/>
                <a:gd name="connsiteY4" fmla="*/ 0 h 1445980"/>
                <a:gd name="connsiteX0" fmla="*/ 0 w 2206298"/>
                <a:gd name="connsiteY0" fmla="*/ 0 h 1445980"/>
                <a:gd name="connsiteX1" fmla="*/ 2206298 w 2206298"/>
                <a:gd name="connsiteY1" fmla="*/ 0 h 1445980"/>
                <a:gd name="connsiteX2" fmla="*/ 2206298 w 2206298"/>
                <a:gd name="connsiteY2" fmla="*/ 1445980 h 1445980"/>
                <a:gd name="connsiteX3" fmla="*/ 330200 w 2206298"/>
                <a:gd name="connsiteY3" fmla="*/ 1437350 h 1445980"/>
                <a:gd name="connsiteX4" fmla="*/ 0 w 2206298"/>
                <a:gd name="connsiteY4" fmla="*/ 1445980 h 1445980"/>
                <a:gd name="connsiteX5" fmla="*/ 0 w 2206298"/>
                <a:gd name="connsiteY5" fmla="*/ 0 h 1445980"/>
                <a:gd name="connsiteX0" fmla="*/ 0 w 2206298"/>
                <a:gd name="connsiteY0" fmla="*/ 0 h 1445980"/>
                <a:gd name="connsiteX1" fmla="*/ 2206298 w 2206298"/>
                <a:gd name="connsiteY1" fmla="*/ 0 h 1445980"/>
                <a:gd name="connsiteX2" fmla="*/ 330200 w 2206298"/>
                <a:gd name="connsiteY2" fmla="*/ 1437350 h 1445980"/>
                <a:gd name="connsiteX3" fmla="*/ 0 w 2206298"/>
                <a:gd name="connsiteY3" fmla="*/ 1445980 h 1445980"/>
                <a:gd name="connsiteX4" fmla="*/ 0 w 2206298"/>
                <a:gd name="connsiteY4" fmla="*/ 0 h 1445980"/>
                <a:gd name="connsiteX0" fmla="*/ 0 w 2206298"/>
                <a:gd name="connsiteY0" fmla="*/ 0 h 1449256"/>
                <a:gd name="connsiteX1" fmla="*/ 2206298 w 2206298"/>
                <a:gd name="connsiteY1" fmla="*/ 0 h 1449256"/>
                <a:gd name="connsiteX2" fmla="*/ 223043 w 2206298"/>
                <a:gd name="connsiteY2" fmla="*/ 1449256 h 1449256"/>
                <a:gd name="connsiteX3" fmla="*/ 0 w 2206298"/>
                <a:gd name="connsiteY3" fmla="*/ 1445980 h 1449256"/>
                <a:gd name="connsiteX4" fmla="*/ 0 w 2206298"/>
                <a:gd name="connsiteY4" fmla="*/ 0 h 1449256"/>
                <a:gd name="connsiteX0" fmla="*/ 0 w 2206298"/>
                <a:gd name="connsiteY0" fmla="*/ 0 h 1446875"/>
                <a:gd name="connsiteX1" fmla="*/ 2206298 w 2206298"/>
                <a:gd name="connsiteY1" fmla="*/ 0 h 1446875"/>
                <a:gd name="connsiteX2" fmla="*/ 234949 w 2206298"/>
                <a:gd name="connsiteY2" fmla="*/ 1446875 h 1446875"/>
                <a:gd name="connsiteX3" fmla="*/ 0 w 2206298"/>
                <a:gd name="connsiteY3" fmla="*/ 1445980 h 1446875"/>
                <a:gd name="connsiteX4" fmla="*/ 0 w 2206298"/>
                <a:gd name="connsiteY4" fmla="*/ 0 h 144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298" h="1446875">
                  <a:moveTo>
                    <a:pt x="0" y="0"/>
                  </a:moveTo>
                  <a:lnTo>
                    <a:pt x="2206298" y="0"/>
                  </a:lnTo>
                  <a:lnTo>
                    <a:pt x="234949" y="1446875"/>
                  </a:lnTo>
                  <a:lnTo>
                    <a:pt x="0" y="1445980"/>
                  </a:lnTo>
                  <a:lnTo>
                    <a:pt x="0" y="0"/>
                  </a:lnTo>
                  <a:close/>
                </a:path>
              </a:pathLst>
            </a:custGeom>
            <a:solidFill>
              <a:schemeClr val="bg1">
                <a:alpha val="21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9" tIns="146263" rIns="182829" bIns="146263" numCol="1" spcCol="0" rtlCol="0" fromWordArt="0" anchor="t" anchorCtr="0" forceAA="0" compatLnSpc="1">
              <a:prstTxWarp prst="textNoShape">
                <a:avLst/>
              </a:prstTxWarp>
              <a:noAutofit/>
            </a:bodyPr>
            <a:lstStyle/>
            <a:p>
              <a:pPr marL="342812" indent="-342812" algn="ctr" defTabSz="932232">
                <a:lnSpc>
                  <a:spcPct val="90000"/>
                </a:lnSpc>
                <a:buFont typeface="Wingdings 3" panose="05040102010807070707" pitchFamily="18" charset="2"/>
                <a:buChar char="Æ"/>
              </a:pPr>
              <a:endParaRPr lang="en-IN" sz="2000" b="1" dirty="0" err="1">
                <a:solidFill>
                  <a:srgbClr val="FFFFFF"/>
                </a:solidFill>
                <a:latin typeface="Segoe UI Light"/>
                <a:ea typeface="Segoe UI" pitchFamily="34" charset="0"/>
                <a:cs typeface="Segoe UI" pitchFamily="34" charset="0"/>
              </a:endParaRPr>
            </a:p>
          </p:txBody>
        </p:sp>
      </p:grpSp>
      <p:grpSp>
        <p:nvGrpSpPr>
          <p:cNvPr id="10" name="Group 9"/>
          <p:cNvGrpSpPr/>
          <p:nvPr/>
        </p:nvGrpSpPr>
        <p:grpSpPr>
          <a:xfrm>
            <a:off x="2465062" y="3091600"/>
            <a:ext cx="497443" cy="2741323"/>
            <a:chOff x="2464530" y="3091543"/>
            <a:chExt cx="497513" cy="2741712"/>
          </a:xfrm>
        </p:grpSpPr>
        <p:cxnSp>
          <p:nvCxnSpPr>
            <p:cNvPr id="75" name="Straight Connector 74"/>
            <p:cNvCxnSpPr/>
            <p:nvPr/>
          </p:nvCxnSpPr>
          <p:spPr>
            <a:xfrm flipH="1">
              <a:off x="2464530" y="5833255"/>
              <a:ext cx="127651" cy="0"/>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2600071" y="3091543"/>
              <a:ext cx="0" cy="2712685"/>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600071" y="3091543"/>
              <a:ext cx="339846" cy="0"/>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609984" y="5040927"/>
              <a:ext cx="352059" cy="725"/>
            </a:xfrm>
            <a:prstGeom prst="line">
              <a:avLst/>
            </a:prstGeom>
            <a:ln w="15875">
              <a:solidFill>
                <a:srgbClr val="C0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872056" y="4791841"/>
            <a:ext cx="2345406" cy="430631"/>
          </a:xfrm>
          <a:prstGeom prst="rect">
            <a:avLst/>
          </a:prstGeom>
          <a:noFill/>
        </p:spPr>
        <p:txBody>
          <a:bodyPr wrap="square" lIns="0" tIns="0" rIns="0" bIns="0" rtlCol="0">
            <a:spAutoFit/>
          </a:bodyPr>
          <a:lstStyle/>
          <a:p>
            <a:pPr algn="ctr" defTabSz="913271"/>
            <a:r>
              <a:rPr lang="en-US" sz="1399" dirty="0">
                <a:solidFill>
                  <a:srgbClr val="000000">
                    <a:lumMod val="75000"/>
                    <a:lumOff val="25000"/>
                  </a:srgbClr>
                </a:solidFill>
                <a:latin typeface="Segoe UI Semibold" panose="020B0702040204020203" pitchFamily="34" charset="0"/>
                <a:ea typeface="MS PGothic" charset="0"/>
                <a:cs typeface="Segoe UI Semibold" panose="020B0702040204020203" pitchFamily="34" charset="0"/>
              </a:rPr>
              <a:t>Real-time business problem</a:t>
            </a:r>
            <a:br>
              <a:rPr lang="en-US" sz="1399" dirty="0">
                <a:solidFill>
                  <a:srgbClr val="000000">
                    <a:lumMod val="75000"/>
                    <a:lumOff val="25000"/>
                  </a:srgbClr>
                </a:solidFill>
                <a:latin typeface="Segoe UI Semibold" panose="020B0702040204020203" pitchFamily="34" charset="0"/>
                <a:ea typeface="MS PGothic" charset="0"/>
                <a:cs typeface="Segoe UI Semibold" panose="020B0702040204020203" pitchFamily="34" charset="0"/>
              </a:rPr>
            </a:br>
            <a:r>
              <a:rPr lang="en-US" sz="1399" dirty="0">
                <a:solidFill>
                  <a:srgbClr val="000000">
                    <a:lumMod val="75000"/>
                    <a:lumOff val="25000"/>
                  </a:srgbClr>
                </a:solidFill>
                <a:latin typeface="Segoe UI Semibold" panose="020B0702040204020203" pitchFamily="34" charset="0"/>
                <a:ea typeface="MS PGothic" charset="0"/>
                <a:cs typeface="Segoe UI Semibold" panose="020B0702040204020203" pitchFamily="34" charset="0"/>
              </a:rPr>
              <a:t>detection</a:t>
            </a:r>
            <a:endParaRPr lang="en-US" sz="1399" dirty="0">
              <a:solidFill>
                <a:srgbClr val="000000">
                  <a:lumMod val="75000"/>
                  <a:lumOff val="25000"/>
                </a:srgbClr>
              </a:solidFill>
              <a:latin typeface="Segoe UI"/>
              <a:ea typeface="MS PGothic" charset="0"/>
            </a:endParaRPr>
          </a:p>
        </p:txBody>
      </p:sp>
      <p:grpSp>
        <p:nvGrpSpPr>
          <p:cNvPr id="376" name="Group 375"/>
          <p:cNvGrpSpPr>
            <a:grpSpLocks noChangeAspect="1"/>
          </p:cNvGrpSpPr>
          <p:nvPr/>
        </p:nvGrpSpPr>
        <p:grpSpPr>
          <a:xfrm>
            <a:off x="4993170" y="3367863"/>
            <a:ext cx="1942932" cy="1279978"/>
            <a:chOff x="4963949" y="3411361"/>
            <a:chExt cx="2177154" cy="1434280"/>
          </a:xfrm>
        </p:grpSpPr>
        <p:sp>
          <p:nvSpPr>
            <p:cNvPr id="377" name="Freeform 93"/>
            <p:cNvSpPr>
              <a:spLocks/>
            </p:cNvSpPr>
            <p:nvPr/>
          </p:nvSpPr>
          <p:spPr bwMode="auto">
            <a:xfrm>
              <a:off x="4963949" y="3411361"/>
              <a:ext cx="2177154" cy="1434280"/>
            </a:xfrm>
            <a:custGeom>
              <a:avLst/>
              <a:gdLst>
                <a:gd name="T0" fmla="*/ 1765 w 1817"/>
                <a:gd name="T1" fmla="*/ 1197 h 1197"/>
                <a:gd name="T2" fmla="*/ 52 w 1817"/>
                <a:gd name="T3" fmla="*/ 1197 h 1197"/>
                <a:gd name="T4" fmla="*/ 0 w 1817"/>
                <a:gd name="T5" fmla="*/ 1145 h 1197"/>
                <a:gd name="T6" fmla="*/ 0 w 1817"/>
                <a:gd name="T7" fmla="*/ 52 h 1197"/>
                <a:gd name="T8" fmla="*/ 52 w 1817"/>
                <a:gd name="T9" fmla="*/ 0 h 1197"/>
                <a:gd name="T10" fmla="*/ 1765 w 1817"/>
                <a:gd name="T11" fmla="*/ 0 h 1197"/>
                <a:gd name="T12" fmla="*/ 1817 w 1817"/>
                <a:gd name="T13" fmla="*/ 52 h 1197"/>
                <a:gd name="T14" fmla="*/ 1817 w 1817"/>
                <a:gd name="T15" fmla="*/ 1145 h 1197"/>
                <a:gd name="T16" fmla="*/ 1765 w 1817"/>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7" h="1197">
                  <a:moveTo>
                    <a:pt x="1765" y="1197"/>
                  </a:moveTo>
                  <a:cubicBezTo>
                    <a:pt x="52" y="1197"/>
                    <a:pt x="52" y="1197"/>
                    <a:pt x="52" y="1197"/>
                  </a:cubicBezTo>
                  <a:cubicBezTo>
                    <a:pt x="23" y="1197"/>
                    <a:pt x="0" y="1173"/>
                    <a:pt x="0" y="1145"/>
                  </a:cubicBezTo>
                  <a:cubicBezTo>
                    <a:pt x="0" y="52"/>
                    <a:pt x="0" y="52"/>
                    <a:pt x="0" y="52"/>
                  </a:cubicBezTo>
                  <a:cubicBezTo>
                    <a:pt x="0" y="23"/>
                    <a:pt x="23" y="0"/>
                    <a:pt x="52" y="0"/>
                  </a:cubicBezTo>
                  <a:cubicBezTo>
                    <a:pt x="1765" y="0"/>
                    <a:pt x="1765" y="0"/>
                    <a:pt x="1765" y="0"/>
                  </a:cubicBezTo>
                  <a:cubicBezTo>
                    <a:pt x="1794" y="0"/>
                    <a:pt x="1817" y="23"/>
                    <a:pt x="1817" y="52"/>
                  </a:cubicBezTo>
                  <a:cubicBezTo>
                    <a:pt x="1817" y="1145"/>
                    <a:pt x="1817" y="1145"/>
                    <a:pt x="1817" y="1145"/>
                  </a:cubicBezTo>
                  <a:cubicBezTo>
                    <a:pt x="1817" y="1173"/>
                    <a:pt x="1794" y="1197"/>
                    <a:pt x="1765" y="1197"/>
                  </a:cubicBezTo>
                  <a:close/>
                </a:path>
              </a:pathLst>
            </a:custGeom>
            <a:solidFill>
              <a:srgbClr val="282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3271"/>
              <a:endParaRPr lang="en-US" sz="1765">
                <a:solidFill>
                  <a:srgbClr val="000000"/>
                </a:solidFill>
                <a:latin typeface="Segoe UI"/>
                <a:ea typeface="MS PGothic" charset="0"/>
              </a:endParaRPr>
            </a:p>
          </p:txBody>
        </p:sp>
        <p:sp>
          <p:nvSpPr>
            <p:cNvPr id="378" name="Oval 377"/>
            <p:cNvSpPr/>
            <p:nvPr/>
          </p:nvSpPr>
          <p:spPr bwMode="auto">
            <a:xfrm>
              <a:off x="7029247" y="4090394"/>
              <a:ext cx="76214" cy="76214"/>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868">
                <a:lnSpc>
                  <a:spcPct val="90000"/>
                </a:lnSpc>
              </a:pPr>
              <a:endParaRPr lang="en-IN" sz="1961" b="1" dirty="0">
                <a:solidFill>
                  <a:srgbClr val="FFFFFF"/>
                </a:solidFill>
                <a:latin typeface="Segoe UI Light"/>
                <a:ea typeface="Segoe UI" pitchFamily="34" charset="0"/>
                <a:cs typeface="Segoe UI" pitchFamily="34" charset="0"/>
              </a:endParaRPr>
            </a:p>
          </p:txBody>
        </p:sp>
        <p:sp>
          <p:nvSpPr>
            <p:cNvPr id="379" name="Freeform 93"/>
            <p:cNvSpPr>
              <a:spLocks/>
            </p:cNvSpPr>
            <p:nvPr/>
          </p:nvSpPr>
          <p:spPr bwMode="auto">
            <a:xfrm>
              <a:off x="5067713" y="3515450"/>
              <a:ext cx="1915389" cy="1226102"/>
            </a:xfrm>
            <a:custGeom>
              <a:avLst/>
              <a:gdLst>
                <a:gd name="T0" fmla="*/ 1765 w 1817"/>
                <a:gd name="T1" fmla="*/ 1197 h 1197"/>
                <a:gd name="T2" fmla="*/ 52 w 1817"/>
                <a:gd name="T3" fmla="*/ 1197 h 1197"/>
                <a:gd name="T4" fmla="*/ 0 w 1817"/>
                <a:gd name="T5" fmla="*/ 1145 h 1197"/>
                <a:gd name="T6" fmla="*/ 0 w 1817"/>
                <a:gd name="T7" fmla="*/ 52 h 1197"/>
                <a:gd name="T8" fmla="*/ 52 w 1817"/>
                <a:gd name="T9" fmla="*/ 0 h 1197"/>
                <a:gd name="T10" fmla="*/ 1765 w 1817"/>
                <a:gd name="T11" fmla="*/ 0 h 1197"/>
                <a:gd name="T12" fmla="*/ 1817 w 1817"/>
                <a:gd name="T13" fmla="*/ 52 h 1197"/>
                <a:gd name="T14" fmla="*/ 1817 w 1817"/>
                <a:gd name="T15" fmla="*/ 1145 h 1197"/>
                <a:gd name="T16" fmla="*/ 1765 w 1817"/>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7" h="1197">
                  <a:moveTo>
                    <a:pt x="1765" y="1197"/>
                  </a:moveTo>
                  <a:cubicBezTo>
                    <a:pt x="52" y="1197"/>
                    <a:pt x="52" y="1197"/>
                    <a:pt x="52" y="1197"/>
                  </a:cubicBezTo>
                  <a:cubicBezTo>
                    <a:pt x="23" y="1197"/>
                    <a:pt x="0" y="1173"/>
                    <a:pt x="0" y="1145"/>
                  </a:cubicBezTo>
                  <a:cubicBezTo>
                    <a:pt x="0" y="52"/>
                    <a:pt x="0" y="52"/>
                    <a:pt x="0" y="52"/>
                  </a:cubicBezTo>
                  <a:cubicBezTo>
                    <a:pt x="0" y="23"/>
                    <a:pt x="23" y="0"/>
                    <a:pt x="52" y="0"/>
                  </a:cubicBezTo>
                  <a:cubicBezTo>
                    <a:pt x="1765" y="0"/>
                    <a:pt x="1765" y="0"/>
                    <a:pt x="1765" y="0"/>
                  </a:cubicBezTo>
                  <a:cubicBezTo>
                    <a:pt x="1794" y="0"/>
                    <a:pt x="1817" y="23"/>
                    <a:pt x="1817" y="52"/>
                  </a:cubicBezTo>
                  <a:cubicBezTo>
                    <a:pt x="1817" y="1145"/>
                    <a:pt x="1817" y="1145"/>
                    <a:pt x="1817" y="1145"/>
                  </a:cubicBezTo>
                  <a:cubicBezTo>
                    <a:pt x="1817" y="1173"/>
                    <a:pt x="1794" y="1197"/>
                    <a:pt x="1765" y="1197"/>
                  </a:cubicBezTo>
                  <a:close/>
                </a:path>
              </a:pathLst>
            </a:custGeom>
            <a:solidFill>
              <a:schemeClr val="bg1">
                <a:lumMod val="95000"/>
              </a:schemeClr>
            </a:solidFill>
            <a:ln>
              <a:noFill/>
            </a:ln>
            <a:extLst/>
          </p:spPr>
          <p:txBody>
            <a:bodyPr vert="horz" wrap="square" lIns="89617" tIns="44808" rIns="89617" bIns="44808" numCol="1" anchor="t" anchorCtr="0" compatLnSpc="1">
              <a:prstTxWarp prst="textNoShape">
                <a:avLst/>
              </a:prstTxWarp>
            </a:bodyPr>
            <a:lstStyle/>
            <a:p>
              <a:pPr defTabSz="913271"/>
              <a:endParaRPr lang="en-US" sz="1765">
                <a:solidFill>
                  <a:srgbClr val="000000"/>
                </a:solidFill>
                <a:latin typeface="Segoe UI"/>
                <a:ea typeface="MS PGothic" charset="0"/>
              </a:endParaRPr>
            </a:p>
          </p:txBody>
        </p:sp>
        <p:sp>
          <p:nvSpPr>
            <p:cNvPr id="380" name="Freeform 379"/>
            <p:cNvSpPr/>
            <p:nvPr/>
          </p:nvSpPr>
          <p:spPr>
            <a:xfrm>
              <a:off x="5501085" y="3676808"/>
              <a:ext cx="1048644" cy="903386"/>
            </a:xfrm>
            <a:custGeom>
              <a:avLst/>
              <a:gdLst>
                <a:gd name="connsiteX0" fmla="*/ 524322 w 1048644"/>
                <a:gd name="connsiteY0" fmla="*/ 686827 h 903386"/>
                <a:gd name="connsiteX1" fmla="*/ 570272 w 1048644"/>
                <a:gd name="connsiteY1" fmla="*/ 732778 h 903386"/>
                <a:gd name="connsiteX2" fmla="*/ 524322 w 1048644"/>
                <a:gd name="connsiteY2" fmla="*/ 778728 h 903386"/>
                <a:gd name="connsiteX3" fmla="*/ 478372 w 1048644"/>
                <a:gd name="connsiteY3" fmla="*/ 732778 h 903386"/>
                <a:gd name="connsiteX4" fmla="*/ 524322 w 1048644"/>
                <a:gd name="connsiteY4" fmla="*/ 686827 h 903386"/>
                <a:gd name="connsiteX5" fmla="*/ 525176 w 1048644"/>
                <a:gd name="connsiteY5" fmla="*/ 301106 h 903386"/>
                <a:gd name="connsiteX6" fmla="*/ 542487 w 1048644"/>
                <a:gd name="connsiteY6" fmla="*/ 304136 h 903386"/>
                <a:gd name="connsiteX7" fmla="*/ 579562 w 1048644"/>
                <a:gd name="connsiteY7" fmla="*/ 366183 h 903386"/>
                <a:gd name="connsiteX8" fmla="*/ 561958 w 1048644"/>
                <a:gd name="connsiteY8" fmla="*/ 626785 h 903386"/>
                <a:gd name="connsiteX9" fmla="*/ 528203 w 1048644"/>
                <a:gd name="connsiteY9" fmla="*/ 666232 h 903386"/>
                <a:gd name="connsiteX10" fmla="*/ 524322 w 1048644"/>
                <a:gd name="connsiteY10" fmla="*/ 666583 h 903386"/>
                <a:gd name="connsiteX11" fmla="*/ 520441 w 1048644"/>
                <a:gd name="connsiteY11" fmla="*/ 666232 h 903386"/>
                <a:gd name="connsiteX12" fmla="*/ 486686 w 1048644"/>
                <a:gd name="connsiteY12" fmla="*/ 626785 h 903386"/>
                <a:gd name="connsiteX13" fmla="*/ 469082 w 1048644"/>
                <a:gd name="connsiteY13" fmla="*/ 366183 h 903386"/>
                <a:gd name="connsiteX14" fmla="*/ 506157 w 1048644"/>
                <a:gd name="connsiteY14" fmla="*/ 304136 h 903386"/>
                <a:gd name="connsiteX15" fmla="*/ 525176 w 1048644"/>
                <a:gd name="connsiteY15" fmla="*/ 301106 h 903386"/>
                <a:gd name="connsiteX16" fmla="*/ 525207 w 1048644"/>
                <a:gd name="connsiteY16" fmla="*/ 174816 h 903386"/>
                <a:gd name="connsiteX17" fmla="*/ 511908 w 1048644"/>
                <a:gd name="connsiteY17" fmla="*/ 183766 h 903386"/>
                <a:gd name="connsiteX18" fmla="*/ 165073 w 1048644"/>
                <a:gd name="connsiteY18" fmla="*/ 781757 h 903386"/>
                <a:gd name="connsiteX19" fmla="*/ 165073 w 1048644"/>
                <a:gd name="connsiteY19" fmla="*/ 814745 h 903386"/>
                <a:gd name="connsiteX20" fmla="*/ 885048 w 1048644"/>
                <a:gd name="connsiteY20" fmla="*/ 814745 h 903386"/>
                <a:gd name="connsiteX21" fmla="*/ 885048 w 1048644"/>
                <a:gd name="connsiteY21" fmla="*/ 781757 h 903386"/>
                <a:gd name="connsiteX22" fmla="*/ 538213 w 1048644"/>
                <a:gd name="connsiteY22" fmla="*/ 183766 h 903386"/>
                <a:gd name="connsiteX23" fmla="*/ 525207 w 1048644"/>
                <a:gd name="connsiteY23" fmla="*/ 174816 h 903386"/>
                <a:gd name="connsiteX24" fmla="*/ 525571 w 1048644"/>
                <a:gd name="connsiteY24" fmla="*/ 8 h 903386"/>
                <a:gd name="connsiteX25" fmla="*/ 543931 w 1048644"/>
                <a:gd name="connsiteY25" fmla="*/ 12641 h 903386"/>
                <a:gd name="connsiteX26" fmla="*/ 1033553 w 1048644"/>
                <a:gd name="connsiteY26" fmla="*/ 856817 h 903386"/>
                <a:gd name="connsiteX27" fmla="*/ 1033553 w 1048644"/>
                <a:gd name="connsiteY27" fmla="*/ 903386 h 903386"/>
                <a:gd name="connsiteX28" fmla="*/ 17175 w 1048644"/>
                <a:gd name="connsiteY28" fmla="*/ 903386 h 903386"/>
                <a:gd name="connsiteX29" fmla="*/ 17175 w 1048644"/>
                <a:gd name="connsiteY29" fmla="*/ 856817 h 903386"/>
                <a:gd name="connsiteX30" fmla="*/ 506797 w 1048644"/>
                <a:gd name="connsiteY30" fmla="*/ 12641 h 903386"/>
                <a:gd name="connsiteX31" fmla="*/ 525571 w 1048644"/>
                <a:gd name="connsiteY31" fmla="*/ 8 h 9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8644" h="903386">
                  <a:moveTo>
                    <a:pt x="524322" y="686827"/>
                  </a:moveTo>
                  <a:cubicBezTo>
                    <a:pt x="549700" y="686827"/>
                    <a:pt x="570272" y="707400"/>
                    <a:pt x="570272" y="732778"/>
                  </a:cubicBezTo>
                  <a:cubicBezTo>
                    <a:pt x="570272" y="758156"/>
                    <a:pt x="549700" y="778728"/>
                    <a:pt x="524322" y="778728"/>
                  </a:cubicBezTo>
                  <a:cubicBezTo>
                    <a:pt x="498945" y="778728"/>
                    <a:pt x="478372" y="758156"/>
                    <a:pt x="478372" y="732778"/>
                  </a:cubicBezTo>
                  <a:cubicBezTo>
                    <a:pt x="478372" y="707400"/>
                    <a:pt x="498945" y="686827"/>
                    <a:pt x="524322" y="686827"/>
                  </a:cubicBezTo>
                  <a:close/>
                  <a:moveTo>
                    <a:pt x="525176" y="301106"/>
                  </a:moveTo>
                  <a:cubicBezTo>
                    <a:pt x="530833" y="301232"/>
                    <a:pt x="536205" y="302368"/>
                    <a:pt x="542487" y="304136"/>
                  </a:cubicBezTo>
                  <a:cubicBezTo>
                    <a:pt x="564274" y="314359"/>
                    <a:pt x="579562" y="338290"/>
                    <a:pt x="579562" y="366183"/>
                  </a:cubicBezTo>
                  <a:cubicBezTo>
                    <a:pt x="575920" y="452377"/>
                    <a:pt x="567422" y="558099"/>
                    <a:pt x="561958" y="626785"/>
                  </a:cubicBezTo>
                  <a:cubicBezTo>
                    <a:pt x="559834" y="647542"/>
                    <a:pt x="550844" y="662392"/>
                    <a:pt x="528203" y="666232"/>
                  </a:cubicBezTo>
                  <a:lnTo>
                    <a:pt x="524322" y="666583"/>
                  </a:lnTo>
                  <a:lnTo>
                    <a:pt x="520441" y="666232"/>
                  </a:lnTo>
                  <a:cubicBezTo>
                    <a:pt x="497801" y="662392"/>
                    <a:pt x="488811" y="647542"/>
                    <a:pt x="486686" y="626785"/>
                  </a:cubicBezTo>
                  <a:cubicBezTo>
                    <a:pt x="481223" y="558099"/>
                    <a:pt x="472724" y="452377"/>
                    <a:pt x="469082" y="366183"/>
                  </a:cubicBezTo>
                  <a:cubicBezTo>
                    <a:pt x="469082" y="338290"/>
                    <a:pt x="484370" y="314359"/>
                    <a:pt x="506157" y="304136"/>
                  </a:cubicBezTo>
                  <a:cubicBezTo>
                    <a:pt x="513578" y="301863"/>
                    <a:pt x="519519" y="300979"/>
                    <a:pt x="525176" y="301106"/>
                  </a:cubicBezTo>
                  <a:close/>
                  <a:moveTo>
                    <a:pt x="525207" y="174816"/>
                  </a:moveTo>
                  <a:cubicBezTo>
                    <a:pt x="520089" y="174670"/>
                    <a:pt x="514923" y="177506"/>
                    <a:pt x="511908" y="183766"/>
                  </a:cubicBezTo>
                  <a:lnTo>
                    <a:pt x="165073" y="781757"/>
                  </a:lnTo>
                  <a:cubicBezTo>
                    <a:pt x="147077" y="809706"/>
                    <a:pt x="150728" y="814051"/>
                    <a:pt x="165073" y="814745"/>
                  </a:cubicBezTo>
                  <a:lnTo>
                    <a:pt x="885048" y="814745"/>
                  </a:lnTo>
                  <a:cubicBezTo>
                    <a:pt x="902261" y="812356"/>
                    <a:pt x="896002" y="799795"/>
                    <a:pt x="885048" y="781757"/>
                  </a:cubicBezTo>
                  <a:lnTo>
                    <a:pt x="538213" y="183766"/>
                  </a:lnTo>
                  <a:cubicBezTo>
                    <a:pt x="535393" y="178093"/>
                    <a:pt x="530325" y="174963"/>
                    <a:pt x="525207" y="174816"/>
                  </a:cubicBezTo>
                  <a:close/>
                  <a:moveTo>
                    <a:pt x="525571" y="8"/>
                  </a:moveTo>
                  <a:cubicBezTo>
                    <a:pt x="532796" y="215"/>
                    <a:pt x="539951" y="4633"/>
                    <a:pt x="543931" y="12641"/>
                  </a:cubicBezTo>
                  <a:lnTo>
                    <a:pt x="1033553" y="856817"/>
                  </a:lnTo>
                  <a:cubicBezTo>
                    <a:pt x="1049017" y="882282"/>
                    <a:pt x="1057854" y="900013"/>
                    <a:pt x="1033553" y="903386"/>
                  </a:cubicBezTo>
                  <a:lnTo>
                    <a:pt x="17175" y="903386"/>
                  </a:lnTo>
                  <a:cubicBezTo>
                    <a:pt x="-3076" y="902407"/>
                    <a:pt x="-8230" y="896273"/>
                    <a:pt x="17175" y="856817"/>
                  </a:cubicBezTo>
                  <a:lnTo>
                    <a:pt x="506797" y="12641"/>
                  </a:lnTo>
                  <a:cubicBezTo>
                    <a:pt x="511053" y="3805"/>
                    <a:pt x="518347" y="-200"/>
                    <a:pt x="525571" y="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31802"/>
              <a:endParaRPr lang="en-US" sz="2400">
                <a:solidFill>
                  <a:srgbClr val="FFFFFF"/>
                </a:solidFill>
              </a:endParaRPr>
            </a:p>
          </p:txBody>
        </p:sp>
      </p:grpSp>
      <p:grpSp>
        <p:nvGrpSpPr>
          <p:cNvPr id="532" name="Group 531"/>
          <p:cNvGrpSpPr>
            <a:grpSpLocks noChangeAspect="1"/>
          </p:cNvGrpSpPr>
          <p:nvPr/>
        </p:nvGrpSpPr>
        <p:grpSpPr>
          <a:xfrm>
            <a:off x="4993170" y="3378495"/>
            <a:ext cx="1942932" cy="1279978"/>
            <a:chOff x="4963949" y="3411361"/>
            <a:chExt cx="2177154" cy="1434280"/>
          </a:xfrm>
        </p:grpSpPr>
        <p:sp>
          <p:nvSpPr>
            <p:cNvPr id="533" name="Freeform 93"/>
            <p:cNvSpPr>
              <a:spLocks/>
            </p:cNvSpPr>
            <p:nvPr/>
          </p:nvSpPr>
          <p:spPr bwMode="auto">
            <a:xfrm>
              <a:off x="4963949" y="3411361"/>
              <a:ext cx="2177154" cy="1434280"/>
            </a:xfrm>
            <a:custGeom>
              <a:avLst/>
              <a:gdLst>
                <a:gd name="T0" fmla="*/ 1765 w 1817"/>
                <a:gd name="T1" fmla="*/ 1197 h 1197"/>
                <a:gd name="T2" fmla="*/ 52 w 1817"/>
                <a:gd name="T3" fmla="*/ 1197 h 1197"/>
                <a:gd name="T4" fmla="*/ 0 w 1817"/>
                <a:gd name="T5" fmla="*/ 1145 h 1197"/>
                <a:gd name="T6" fmla="*/ 0 w 1817"/>
                <a:gd name="T7" fmla="*/ 52 h 1197"/>
                <a:gd name="T8" fmla="*/ 52 w 1817"/>
                <a:gd name="T9" fmla="*/ 0 h 1197"/>
                <a:gd name="T10" fmla="*/ 1765 w 1817"/>
                <a:gd name="T11" fmla="*/ 0 h 1197"/>
                <a:gd name="T12" fmla="*/ 1817 w 1817"/>
                <a:gd name="T13" fmla="*/ 52 h 1197"/>
                <a:gd name="T14" fmla="*/ 1817 w 1817"/>
                <a:gd name="T15" fmla="*/ 1145 h 1197"/>
                <a:gd name="T16" fmla="*/ 1765 w 1817"/>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7" h="1197">
                  <a:moveTo>
                    <a:pt x="1765" y="1197"/>
                  </a:moveTo>
                  <a:cubicBezTo>
                    <a:pt x="52" y="1197"/>
                    <a:pt x="52" y="1197"/>
                    <a:pt x="52" y="1197"/>
                  </a:cubicBezTo>
                  <a:cubicBezTo>
                    <a:pt x="23" y="1197"/>
                    <a:pt x="0" y="1173"/>
                    <a:pt x="0" y="1145"/>
                  </a:cubicBezTo>
                  <a:cubicBezTo>
                    <a:pt x="0" y="52"/>
                    <a:pt x="0" y="52"/>
                    <a:pt x="0" y="52"/>
                  </a:cubicBezTo>
                  <a:cubicBezTo>
                    <a:pt x="0" y="23"/>
                    <a:pt x="23" y="0"/>
                    <a:pt x="52" y="0"/>
                  </a:cubicBezTo>
                  <a:cubicBezTo>
                    <a:pt x="1765" y="0"/>
                    <a:pt x="1765" y="0"/>
                    <a:pt x="1765" y="0"/>
                  </a:cubicBezTo>
                  <a:cubicBezTo>
                    <a:pt x="1794" y="0"/>
                    <a:pt x="1817" y="23"/>
                    <a:pt x="1817" y="52"/>
                  </a:cubicBezTo>
                  <a:cubicBezTo>
                    <a:pt x="1817" y="1145"/>
                    <a:pt x="1817" y="1145"/>
                    <a:pt x="1817" y="1145"/>
                  </a:cubicBezTo>
                  <a:cubicBezTo>
                    <a:pt x="1817" y="1173"/>
                    <a:pt x="1794" y="1197"/>
                    <a:pt x="1765" y="1197"/>
                  </a:cubicBezTo>
                  <a:close/>
                </a:path>
              </a:pathLst>
            </a:custGeom>
            <a:solidFill>
              <a:srgbClr val="282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7" tIns="44808" rIns="89617" bIns="44808" numCol="1" anchor="t" anchorCtr="0" compatLnSpc="1">
              <a:prstTxWarp prst="textNoShape">
                <a:avLst/>
              </a:prstTxWarp>
            </a:bodyPr>
            <a:lstStyle/>
            <a:p>
              <a:pPr defTabSz="913271"/>
              <a:endParaRPr lang="en-US" sz="1765">
                <a:solidFill>
                  <a:srgbClr val="000000"/>
                </a:solidFill>
                <a:latin typeface="Segoe UI"/>
                <a:ea typeface="MS PGothic" charset="0"/>
              </a:endParaRPr>
            </a:p>
          </p:txBody>
        </p:sp>
        <p:sp>
          <p:nvSpPr>
            <p:cNvPr id="534" name="Oval 533"/>
            <p:cNvSpPr/>
            <p:nvPr/>
          </p:nvSpPr>
          <p:spPr bwMode="auto">
            <a:xfrm>
              <a:off x="7029247" y="4090394"/>
              <a:ext cx="76214" cy="76214"/>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868">
                <a:lnSpc>
                  <a:spcPct val="90000"/>
                </a:lnSpc>
              </a:pPr>
              <a:endParaRPr lang="en-IN" sz="1961" b="1" dirty="0">
                <a:solidFill>
                  <a:srgbClr val="FFFFFF"/>
                </a:solidFill>
                <a:latin typeface="Segoe UI Light"/>
                <a:ea typeface="Segoe UI" pitchFamily="34" charset="0"/>
                <a:cs typeface="Segoe UI" pitchFamily="34" charset="0"/>
              </a:endParaRPr>
            </a:p>
          </p:txBody>
        </p:sp>
        <p:sp>
          <p:nvSpPr>
            <p:cNvPr id="535" name="Freeform 93"/>
            <p:cNvSpPr>
              <a:spLocks/>
            </p:cNvSpPr>
            <p:nvPr/>
          </p:nvSpPr>
          <p:spPr bwMode="auto">
            <a:xfrm>
              <a:off x="5067713" y="3515450"/>
              <a:ext cx="1915389" cy="1226102"/>
            </a:xfrm>
            <a:custGeom>
              <a:avLst/>
              <a:gdLst>
                <a:gd name="T0" fmla="*/ 1765 w 1817"/>
                <a:gd name="T1" fmla="*/ 1197 h 1197"/>
                <a:gd name="T2" fmla="*/ 52 w 1817"/>
                <a:gd name="T3" fmla="*/ 1197 h 1197"/>
                <a:gd name="T4" fmla="*/ 0 w 1817"/>
                <a:gd name="T5" fmla="*/ 1145 h 1197"/>
                <a:gd name="T6" fmla="*/ 0 w 1817"/>
                <a:gd name="T7" fmla="*/ 52 h 1197"/>
                <a:gd name="T8" fmla="*/ 52 w 1817"/>
                <a:gd name="T9" fmla="*/ 0 h 1197"/>
                <a:gd name="T10" fmla="*/ 1765 w 1817"/>
                <a:gd name="T11" fmla="*/ 0 h 1197"/>
                <a:gd name="T12" fmla="*/ 1817 w 1817"/>
                <a:gd name="T13" fmla="*/ 52 h 1197"/>
                <a:gd name="T14" fmla="*/ 1817 w 1817"/>
                <a:gd name="T15" fmla="*/ 1145 h 1197"/>
                <a:gd name="T16" fmla="*/ 1765 w 1817"/>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7" h="1197">
                  <a:moveTo>
                    <a:pt x="1765" y="1197"/>
                  </a:moveTo>
                  <a:cubicBezTo>
                    <a:pt x="52" y="1197"/>
                    <a:pt x="52" y="1197"/>
                    <a:pt x="52" y="1197"/>
                  </a:cubicBezTo>
                  <a:cubicBezTo>
                    <a:pt x="23" y="1197"/>
                    <a:pt x="0" y="1173"/>
                    <a:pt x="0" y="1145"/>
                  </a:cubicBezTo>
                  <a:cubicBezTo>
                    <a:pt x="0" y="52"/>
                    <a:pt x="0" y="52"/>
                    <a:pt x="0" y="52"/>
                  </a:cubicBezTo>
                  <a:cubicBezTo>
                    <a:pt x="0" y="23"/>
                    <a:pt x="23" y="0"/>
                    <a:pt x="52" y="0"/>
                  </a:cubicBezTo>
                  <a:cubicBezTo>
                    <a:pt x="1765" y="0"/>
                    <a:pt x="1765" y="0"/>
                    <a:pt x="1765" y="0"/>
                  </a:cubicBezTo>
                  <a:cubicBezTo>
                    <a:pt x="1794" y="0"/>
                    <a:pt x="1817" y="23"/>
                    <a:pt x="1817" y="52"/>
                  </a:cubicBezTo>
                  <a:cubicBezTo>
                    <a:pt x="1817" y="1145"/>
                    <a:pt x="1817" y="1145"/>
                    <a:pt x="1817" y="1145"/>
                  </a:cubicBezTo>
                  <a:cubicBezTo>
                    <a:pt x="1817" y="1173"/>
                    <a:pt x="1794" y="1197"/>
                    <a:pt x="1765" y="1197"/>
                  </a:cubicBezTo>
                  <a:close/>
                </a:path>
              </a:pathLst>
            </a:custGeom>
            <a:solidFill>
              <a:schemeClr val="bg1">
                <a:lumMod val="95000"/>
              </a:schemeClr>
            </a:solidFill>
            <a:ln>
              <a:noFill/>
            </a:ln>
            <a:extLst/>
          </p:spPr>
          <p:txBody>
            <a:bodyPr vert="horz" wrap="square" lIns="89617" tIns="44808" rIns="89617" bIns="44808" numCol="1" anchor="t" anchorCtr="0" compatLnSpc="1">
              <a:prstTxWarp prst="textNoShape">
                <a:avLst/>
              </a:prstTxWarp>
            </a:bodyPr>
            <a:lstStyle/>
            <a:p>
              <a:pPr defTabSz="913271"/>
              <a:endParaRPr lang="en-US" sz="1765">
                <a:solidFill>
                  <a:srgbClr val="000000"/>
                </a:solidFill>
                <a:latin typeface="Segoe UI"/>
                <a:ea typeface="MS PGothic" charset="0"/>
              </a:endParaRPr>
            </a:p>
          </p:txBody>
        </p:sp>
        <p:sp>
          <p:nvSpPr>
            <p:cNvPr id="536" name="Freeform 535"/>
            <p:cNvSpPr/>
            <p:nvPr/>
          </p:nvSpPr>
          <p:spPr>
            <a:xfrm>
              <a:off x="5501085" y="3676808"/>
              <a:ext cx="1048644" cy="903386"/>
            </a:xfrm>
            <a:custGeom>
              <a:avLst/>
              <a:gdLst>
                <a:gd name="connsiteX0" fmla="*/ 524322 w 1048644"/>
                <a:gd name="connsiteY0" fmla="*/ 686827 h 903386"/>
                <a:gd name="connsiteX1" fmla="*/ 570272 w 1048644"/>
                <a:gd name="connsiteY1" fmla="*/ 732778 h 903386"/>
                <a:gd name="connsiteX2" fmla="*/ 524322 w 1048644"/>
                <a:gd name="connsiteY2" fmla="*/ 778728 h 903386"/>
                <a:gd name="connsiteX3" fmla="*/ 478372 w 1048644"/>
                <a:gd name="connsiteY3" fmla="*/ 732778 h 903386"/>
                <a:gd name="connsiteX4" fmla="*/ 524322 w 1048644"/>
                <a:gd name="connsiteY4" fmla="*/ 686827 h 903386"/>
                <a:gd name="connsiteX5" fmla="*/ 525176 w 1048644"/>
                <a:gd name="connsiteY5" fmla="*/ 301106 h 903386"/>
                <a:gd name="connsiteX6" fmla="*/ 542487 w 1048644"/>
                <a:gd name="connsiteY6" fmla="*/ 304136 h 903386"/>
                <a:gd name="connsiteX7" fmla="*/ 579562 w 1048644"/>
                <a:gd name="connsiteY7" fmla="*/ 366183 h 903386"/>
                <a:gd name="connsiteX8" fmla="*/ 561958 w 1048644"/>
                <a:gd name="connsiteY8" fmla="*/ 626785 h 903386"/>
                <a:gd name="connsiteX9" fmla="*/ 528203 w 1048644"/>
                <a:gd name="connsiteY9" fmla="*/ 666232 h 903386"/>
                <a:gd name="connsiteX10" fmla="*/ 524322 w 1048644"/>
                <a:gd name="connsiteY10" fmla="*/ 666583 h 903386"/>
                <a:gd name="connsiteX11" fmla="*/ 520441 w 1048644"/>
                <a:gd name="connsiteY11" fmla="*/ 666232 h 903386"/>
                <a:gd name="connsiteX12" fmla="*/ 486686 w 1048644"/>
                <a:gd name="connsiteY12" fmla="*/ 626785 h 903386"/>
                <a:gd name="connsiteX13" fmla="*/ 469082 w 1048644"/>
                <a:gd name="connsiteY13" fmla="*/ 366183 h 903386"/>
                <a:gd name="connsiteX14" fmla="*/ 506157 w 1048644"/>
                <a:gd name="connsiteY14" fmla="*/ 304136 h 903386"/>
                <a:gd name="connsiteX15" fmla="*/ 525176 w 1048644"/>
                <a:gd name="connsiteY15" fmla="*/ 301106 h 903386"/>
                <a:gd name="connsiteX16" fmla="*/ 525207 w 1048644"/>
                <a:gd name="connsiteY16" fmla="*/ 174816 h 903386"/>
                <a:gd name="connsiteX17" fmla="*/ 511908 w 1048644"/>
                <a:gd name="connsiteY17" fmla="*/ 183766 h 903386"/>
                <a:gd name="connsiteX18" fmla="*/ 165073 w 1048644"/>
                <a:gd name="connsiteY18" fmla="*/ 781757 h 903386"/>
                <a:gd name="connsiteX19" fmla="*/ 165073 w 1048644"/>
                <a:gd name="connsiteY19" fmla="*/ 814745 h 903386"/>
                <a:gd name="connsiteX20" fmla="*/ 885048 w 1048644"/>
                <a:gd name="connsiteY20" fmla="*/ 814745 h 903386"/>
                <a:gd name="connsiteX21" fmla="*/ 885048 w 1048644"/>
                <a:gd name="connsiteY21" fmla="*/ 781757 h 903386"/>
                <a:gd name="connsiteX22" fmla="*/ 538213 w 1048644"/>
                <a:gd name="connsiteY22" fmla="*/ 183766 h 903386"/>
                <a:gd name="connsiteX23" fmla="*/ 525207 w 1048644"/>
                <a:gd name="connsiteY23" fmla="*/ 174816 h 903386"/>
                <a:gd name="connsiteX24" fmla="*/ 525571 w 1048644"/>
                <a:gd name="connsiteY24" fmla="*/ 8 h 903386"/>
                <a:gd name="connsiteX25" fmla="*/ 543931 w 1048644"/>
                <a:gd name="connsiteY25" fmla="*/ 12641 h 903386"/>
                <a:gd name="connsiteX26" fmla="*/ 1033553 w 1048644"/>
                <a:gd name="connsiteY26" fmla="*/ 856817 h 903386"/>
                <a:gd name="connsiteX27" fmla="*/ 1033553 w 1048644"/>
                <a:gd name="connsiteY27" fmla="*/ 903386 h 903386"/>
                <a:gd name="connsiteX28" fmla="*/ 17175 w 1048644"/>
                <a:gd name="connsiteY28" fmla="*/ 903386 h 903386"/>
                <a:gd name="connsiteX29" fmla="*/ 17175 w 1048644"/>
                <a:gd name="connsiteY29" fmla="*/ 856817 h 903386"/>
                <a:gd name="connsiteX30" fmla="*/ 506797 w 1048644"/>
                <a:gd name="connsiteY30" fmla="*/ 12641 h 903386"/>
                <a:gd name="connsiteX31" fmla="*/ 525571 w 1048644"/>
                <a:gd name="connsiteY31" fmla="*/ 8 h 9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48644" h="903386">
                  <a:moveTo>
                    <a:pt x="524322" y="686827"/>
                  </a:moveTo>
                  <a:cubicBezTo>
                    <a:pt x="549700" y="686827"/>
                    <a:pt x="570272" y="707400"/>
                    <a:pt x="570272" y="732778"/>
                  </a:cubicBezTo>
                  <a:cubicBezTo>
                    <a:pt x="570272" y="758156"/>
                    <a:pt x="549700" y="778728"/>
                    <a:pt x="524322" y="778728"/>
                  </a:cubicBezTo>
                  <a:cubicBezTo>
                    <a:pt x="498945" y="778728"/>
                    <a:pt x="478372" y="758156"/>
                    <a:pt x="478372" y="732778"/>
                  </a:cubicBezTo>
                  <a:cubicBezTo>
                    <a:pt x="478372" y="707400"/>
                    <a:pt x="498945" y="686827"/>
                    <a:pt x="524322" y="686827"/>
                  </a:cubicBezTo>
                  <a:close/>
                  <a:moveTo>
                    <a:pt x="525176" y="301106"/>
                  </a:moveTo>
                  <a:cubicBezTo>
                    <a:pt x="530833" y="301232"/>
                    <a:pt x="536205" y="302368"/>
                    <a:pt x="542487" y="304136"/>
                  </a:cubicBezTo>
                  <a:cubicBezTo>
                    <a:pt x="564274" y="314359"/>
                    <a:pt x="579562" y="338290"/>
                    <a:pt x="579562" y="366183"/>
                  </a:cubicBezTo>
                  <a:cubicBezTo>
                    <a:pt x="575920" y="452377"/>
                    <a:pt x="567422" y="558099"/>
                    <a:pt x="561958" y="626785"/>
                  </a:cubicBezTo>
                  <a:cubicBezTo>
                    <a:pt x="559834" y="647542"/>
                    <a:pt x="550844" y="662392"/>
                    <a:pt x="528203" y="666232"/>
                  </a:cubicBezTo>
                  <a:lnTo>
                    <a:pt x="524322" y="666583"/>
                  </a:lnTo>
                  <a:lnTo>
                    <a:pt x="520441" y="666232"/>
                  </a:lnTo>
                  <a:cubicBezTo>
                    <a:pt x="497801" y="662392"/>
                    <a:pt x="488811" y="647542"/>
                    <a:pt x="486686" y="626785"/>
                  </a:cubicBezTo>
                  <a:cubicBezTo>
                    <a:pt x="481223" y="558099"/>
                    <a:pt x="472724" y="452377"/>
                    <a:pt x="469082" y="366183"/>
                  </a:cubicBezTo>
                  <a:cubicBezTo>
                    <a:pt x="469082" y="338290"/>
                    <a:pt x="484370" y="314359"/>
                    <a:pt x="506157" y="304136"/>
                  </a:cubicBezTo>
                  <a:cubicBezTo>
                    <a:pt x="513578" y="301863"/>
                    <a:pt x="519519" y="300979"/>
                    <a:pt x="525176" y="301106"/>
                  </a:cubicBezTo>
                  <a:close/>
                  <a:moveTo>
                    <a:pt x="525207" y="174816"/>
                  </a:moveTo>
                  <a:cubicBezTo>
                    <a:pt x="520089" y="174670"/>
                    <a:pt x="514923" y="177506"/>
                    <a:pt x="511908" y="183766"/>
                  </a:cubicBezTo>
                  <a:lnTo>
                    <a:pt x="165073" y="781757"/>
                  </a:lnTo>
                  <a:cubicBezTo>
                    <a:pt x="147077" y="809706"/>
                    <a:pt x="150728" y="814051"/>
                    <a:pt x="165073" y="814745"/>
                  </a:cubicBezTo>
                  <a:lnTo>
                    <a:pt x="885048" y="814745"/>
                  </a:lnTo>
                  <a:cubicBezTo>
                    <a:pt x="902261" y="812356"/>
                    <a:pt x="896002" y="799795"/>
                    <a:pt x="885048" y="781757"/>
                  </a:cubicBezTo>
                  <a:lnTo>
                    <a:pt x="538213" y="183766"/>
                  </a:lnTo>
                  <a:cubicBezTo>
                    <a:pt x="535393" y="178093"/>
                    <a:pt x="530325" y="174963"/>
                    <a:pt x="525207" y="174816"/>
                  </a:cubicBezTo>
                  <a:close/>
                  <a:moveTo>
                    <a:pt x="525571" y="8"/>
                  </a:moveTo>
                  <a:cubicBezTo>
                    <a:pt x="532796" y="215"/>
                    <a:pt x="539951" y="4633"/>
                    <a:pt x="543931" y="12641"/>
                  </a:cubicBezTo>
                  <a:lnTo>
                    <a:pt x="1033553" y="856817"/>
                  </a:lnTo>
                  <a:cubicBezTo>
                    <a:pt x="1049017" y="882282"/>
                    <a:pt x="1057854" y="900013"/>
                    <a:pt x="1033553" y="903386"/>
                  </a:cubicBezTo>
                  <a:lnTo>
                    <a:pt x="17175" y="903386"/>
                  </a:lnTo>
                  <a:cubicBezTo>
                    <a:pt x="-3076" y="902407"/>
                    <a:pt x="-8230" y="896273"/>
                    <a:pt x="17175" y="856817"/>
                  </a:cubicBezTo>
                  <a:lnTo>
                    <a:pt x="506797" y="12641"/>
                  </a:lnTo>
                  <a:cubicBezTo>
                    <a:pt x="511053" y="3805"/>
                    <a:pt x="518347" y="-200"/>
                    <a:pt x="525571" y="8"/>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31802"/>
              <a:endParaRPr lang="en-US" sz="2400">
                <a:solidFill>
                  <a:srgbClr val="FFFFFF"/>
                </a:solidFill>
              </a:endParaRPr>
            </a:p>
          </p:txBody>
        </p:sp>
      </p:grpSp>
      <p:graphicFrame>
        <p:nvGraphicFramePr>
          <p:cNvPr id="26" name="Object 25" hidden="1"/>
          <p:cNvGraphicFramePr>
            <a:graphicFrameLocks noChangeAspect="1"/>
          </p:cNvGraphicFramePr>
          <p:nvPr>
            <p:custDataLst>
              <p:tags r:id="rId2"/>
            </p:custDataLst>
            <p:extLst/>
          </p:nvPr>
        </p:nvGraphicFramePr>
        <p:xfrm>
          <a:off x="3353" y="2581"/>
          <a:ext cx="1587" cy="1587"/>
        </p:xfrm>
        <a:graphic>
          <a:graphicData uri="http://schemas.openxmlformats.org/presentationml/2006/ole">
            <mc:AlternateContent xmlns:mc="http://schemas.openxmlformats.org/markup-compatibility/2006">
              <mc:Choice xmlns:v="urn:schemas-microsoft-com:vml" Requires="v">
                <p:oleObj spid="_x0000_s12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353" y="2581"/>
                        <a:ext cx="1587" cy="1587"/>
                      </a:xfrm>
                      <a:prstGeom prst="rect">
                        <a:avLst/>
                      </a:prstGeom>
                    </p:spPr>
                  </p:pic>
                </p:oleObj>
              </mc:Fallback>
            </mc:AlternateContent>
          </a:graphicData>
        </a:graphic>
      </p:graphicFrame>
      <p:sp>
        <p:nvSpPr>
          <p:cNvPr id="346" name="TextBox 345"/>
          <p:cNvSpPr txBox="1"/>
          <p:nvPr/>
        </p:nvSpPr>
        <p:spPr>
          <a:xfrm>
            <a:off x="4872056" y="5437907"/>
            <a:ext cx="2345406" cy="215315"/>
          </a:xfrm>
          <a:prstGeom prst="rect">
            <a:avLst/>
          </a:prstGeom>
          <a:noFill/>
        </p:spPr>
        <p:txBody>
          <a:bodyPr wrap="square" lIns="0" tIns="0" rIns="0" bIns="0" rtlCol="0">
            <a:spAutoFit/>
          </a:bodyPr>
          <a:lstStyle/>
          <a:p>
            <a:pPr algn="ctr" defTabSz="913271"/>
            <a:r>
              <a:rPr lang="en-US" sz="1399" dirty="0">
                <a:solidFill>
                  <a:srgbClr val="000000">
                    <a:lumMod val="75000"/>
                    <a:lumOff val="25000"/>
                  </a:srgbClr>
                </a:solidFill>
                <a:latin typeface="Segoe UI Semibold" panose="020B0702040204020203" pitchFamily="34" charset="0"/>
                <a:ea typeface="MS PGothic" charset="0"/>
                <a:cs typeface="Segoe UI Semibold" panose="020B0702040204020203" pitchFamily="34" charset="0"/>
              </a:rPr>
              <a:t>Business problem</a:t>
            </a:r>
            <a:endParaRPr lang="en-US" sz="1000" dirty="0">
              <a:solidFill>
                <a:srgbClr val="000000">
                  <a:lumMod val="75000"/>
                  <a:lumOff val="25000"/>
                </a:srgbClr>
              </a:solidFill>
              <a:latin typeface="Segoe UI"/>
              <a:ea typeface="MS PGothic" charset="0"/>
            </a:endParaRPr>
          </a:p>
        </p:txBody>
      </p:sp>
      <p:sp>
        <p:nvSpPr>
          <p:cNvPr id="537" name="TextBox 536"/>
          <p:cNvSpPr txBox="1">
            <a:spLocks noChangeAspect="1"/>
          </p:cNvSpPr>
          <p:nvPr/>
        </p:nvSpPr>
        <p:spPr>
          <a:xfrm>
            <a:off x="5562691" y="2735247"/>
            <a:ext cx="285837" cy="245278"/>
          </a:xfrm>
          <a:prstGeom prst="rect">
            <a:avLst/>
          </a:prstGeom>
          <a:noFill/>
        </p:spPr>
        <p:txBody>
          <a:bodyPr wrap="none" lIns="0" tIns="0" rIns="0" bIns="0" rtlCol="0" anchor="ctr">
            <a:noAutofit/>
          </a:bodyPr>
          <a:lstStyle/>
          <a:p>
            <a:pPr algn="ctr" defTabSz="931802"/>
            <a:r>
              <a:rPr lang="en-US" sz="1000" b="1" dirty="0">
                <a:solidFill>
                  <a:srgbClr val="000000">
                    <a:lumMod val="75000"/>
                    <a:lumOff val="25000"/>
                  </a:srgbClr>
                </a:solidFill>
                <a:latin typeface="Segoe UI" charset="0"/>
                <a:ea typeface="MS PGothic" charset="0"/>
              </a:rPr>
              <a:t>2-24</a:t>
            </a:r>
          </a:p>
          <a:p>
            <a:pPr algn="ctr" defTabSz="931802"/>
            <a:r>
              <a:rPr lang="en-US" sz="600" b="1" dirty="0">
                <a:solidFill>
                  <a:srgbClr val="000000">
                    <a:lumMod val="75000"/>
                    <a:lumOff val="25000"/>
                  </a:srgbClr>
                </a:solidFill>
                <a:latin typeface="Segoe UI" charset="0"/>
                <a:ea typeface="MS PGothic" charset="0"/>
              </a:rPr>
              <a:t>hrs</a:t>
            </a:r>
            <a:endParaRPr lang="en-IN" sz="1050" b="1" dirty="0">
              <a:solidFill>
                <a:srgbClr val="000000">
                  <a:lumMod val="75000"/>
                  <a:lumOff val="25000"/>
                </a:srgbClr>
              </a:solidFill>
              <a:latin typeface="Segoe UI" charset="0"/>
              <a:ea typeface="MS PGothic" charset="0"/>
            </a:endParaRPr>
          </a:p>
        </p:txBody>
      </p:sp>
      <p:grpSp>
        <p:nvGrpSpPr>
          <p:cNvPr id="367" name="Group 366"/>
          <p:cNvGrpSpPr>
            <a:grpSpLocks noChangeAspect="1"/>
          </p:cNvGrpSpPr>
          <p:nvPr/>
        </p:nvGrpSpPr>
        <p:grpSpPr>
          <a:xfrm>
            <a:off x="4988399" y="2195457"/>
            <a:ext cx="904651" cy="822844"/>
            <a:chOff x="754738" y="3300760"/>
            <a:chExt cx="2499405" cy="2273385"/>
          </a:xfrm>
        </p:grpSpPr>
        <p:sp>
          <p:nvSpPr>
            <p:cNvPr id="368" name="Freeform 367"/>
            <p:cNvSpPr/>
            <p:nvPr/>
          </p:nvSpPr>
          <p:spPr>
            <a:xfrm>
              <a:off x="808873" y="3354388"/>
              <a:ext cx="2445270" cy="2219757"/>
            </a:xfrm>
            <a:custGeom>
              <a:avLst/>
              <a:gdLst>
                <a:gd name="connsiteX0" fmla="*/ 1928448 w 2445270"/>
                <a:gd name="connsiteY0" fmla="*/ 1186112 h 2219757"/>
                <a:gd name="connsiteX1" fmla="*/ 2404656 w 2445270"/>
                <a:gd name="connsiteY1" fmla="*/ 1501764 h 2219757"/>
                <a:gd name="connsiteX2" fmla="*/ 2423700 w 2445270"/>
                <a:gd name="connsiteY2" fmla="*/ 1563114 h 2219757"/>
                <a:gd name="connsiteX3" fmla="*/ 2338738 w 2445270"/>
                <a:gd name="connsiteY3" fmla="*/ 1617822 h 2219757"/>
                <a:gd name="connsiteX4" fmla="*/ 2314530 w 2445270"/>
                <a:gd name="connsiteY4" fmla="*/ 1539838 h 2219757"/>
                <a:gd name="connsiteX5" fmla="*/ 1928448 w 2445270"/>
                <a:gd name="connsiteY5" fmla="*/ 1283926 h 2219757"/>
                <a:gd name="connsiteX6" fmla="*/ 1509439 w 2445270"/>
                <a:gd name="connsiteY6" fmla="*/ 1702935 h 2219757"/>
                <a:gd name="connsiteX7" fmla="*/ 1928448 w 2445270"/>
                <a:gd name="connsiteY7" fmla="*/ 2121943 h 2219757"/>
                <a:gd name="connsiteX8" fmla="*/ 2338945 w 2445270"/>
                <a:gd name="connsiteY8" fmla="*/ 1787380 h 2219757"/>
                <a:gd name="connsiteX9" fmla="*/ 2346439 w 2445270"/>
                <a:gd name="connsiteY9" fmla="*/ 1713043 h 2219757"/>
                <a:gd name="connsiteX10" fmla="*/ 2438318 w 2445270"/>
                <a:gd name="connsiteY10" fmla="*/ 1633967 h 2219757"/>
                <a:gd name="connsiteX11" fmla="*/ 2445270 w 2445270"/>
                <a:gd name="connsiteY11" fmla="*/ 1702935 h 2219757"/>
                <a:gd name="connsiteX12" fmla="*/ 1928448 w 2445270"/>
                <a:gd name="connsiteY12" fmla="*/ 2219757 h 2219757"/>
                <a:gd name="connsiteX13" fmla="*/ 1411625 w 2445270"/>
                <a:gd name="connsiteY13" fmla="*/ 1702935 h 2219757"/>
                <a:gd name="connsiteX14" fmla="*/ 1928448 w 2445270"/>
                <a:gd name="connsiteY14" fmla="*/ 1186112 h 2219757"/>
                <a:gd name="connsiteX15" fmla="*/ 1025057 w 2445270"/>
                <a:gd name="connsiteY15" fmla="*/ 0 h 2219757"/>
                <a:gd name="connsiteX16" fmla="*/ 2050112 w 2445270"/>
                <a:gd name="connsiteY16" fmla="*/ 1025055 h 2219757"/>
                <a:gd name="connsiteX17" fmla="*/ 2040313 w 2445270"/>
                <a:gd name="connsiteY17" fmla="*/ 1122257 h 2219757"/>
                <a:gd name="connsiteX18" fmla="*/ 1928448 w 2445270"/>
                <a:gd name="connsiteY18" fmla="*/ 1110980 h 2219757"/>
                <a:gd name="connsiteX19" fmla="*/ 1336493 w 2445270"/>
                <a:gd name="connsiteY19" fmla="*/ 1702935 h 2219757"/>
                <a:gd name="connsiteX20" fmla="*/ 1383012 w 2445270"/>
                <a:gd name="connsiteY20" fmla="*/ 1933350 h 2219757"/>
                <a:gd name="connsiteX21" fmla="*/ 1410300 w 2445270"/>
                <a:gd name="connsiteY21" fmla="*/ 1973825 h 2219757"/>
                <a:gd name="connsiteX22" fmla="*/ 1231643 w 2445270"/>
                <a:gd name="connsiteY22" fmla="*/ 2029281 h 2219757"/>
                <a:gd name="connsiteX23" fmla="*/ 1025057 w 2445270"/>
                <a:gd name="connsiteY23" fmla="*/ 2050107 h 2219757"/>
                <a:gd name="connsiteX24" fmla="*/ 0 w 2445270"/>
                <a:gd name="connsiteY24" fmla="*/ 1025055 h 2219757"/>
                <a:gd name="connsiteX25" fmla="*/ 1025057 w 2445270"/>
                <a:gd name="connsiteY25" fmla="*/ 0 h 221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5270" h="2219757">
                  <a:moveTo>
                    <a:pt x="1928448" y="1186112"/>
                  </a:moveTo>
                  <a:cubicBezTo>
                    <a:pt x="2142524" y="1186112"/>
                    <a:pt x="2326198" y="1316269"/>
                    <a:pt x="2404656" y="1501764"/>
                  </a:cubicBezTo>
                  <a:lnTo>
                    <a:pt x="2423700" y="1563114"/>
                  </a:lnTo>
                  <a:lnTo>
                    <a:pt x="2338738" y="1617822"/>
                  </a:lnTo>
                  <a:lnTo>
                    <a:pt x="2314530" y="1539838"/>
                  </a:lnTo>
                  <a:cubicBezTo>
                    <a:pt x="2250921" y="1389450"/>
                    <a:pt x="2102008" y="1283926"/>
                    <a:pt x="1928448" y="1283926"/>
                  </a:cubicBezTo>
                  <a:cubicBezTo>
                    <a:pt x="1697036" y="1283926"/>
                    <a:pt x="1509439" y="1471523"/>
                    <a:pt x="1509439" y="1702935"/>
                  </a:cubicBezTo>
                  <a:cubicBezTo>
                    <a:pt x="1509439" y="1934348"/>
                    <a:pt x="1697036" y="2121943"/>
                    <a:pt x="1928448" y="2121943"/>
                  </a:cubicBezTo>
                  <a:cubicBezTo>
                    <a:pt x="2130935" y="2121943"/>
                    <a:pt x="2299874" y="1978316"/>
                    <a:pt x="2338945" y="1787380"/>
                  </a:cubicBezTo>
                  <a:lnTo>
                    <a:pt x="2346439" y="1713043"/>
                  </a:lnTo>
                  <a:lnTo>
                    <a:pt x="2438318" y="1633967"/>
                  </a:lnTo>
                  <a:lnTo>
                    <a:pt x="2445270" y="1702935"/>
                  </a:lnTo>
                  <a:cubicBezTo>
                    <a:pt x="2445270" y="1988369"/>
                    <a:pt x="2213882" y="2219757"/>
                    <a:pt x="1928448" y="2219757"/>
                  </a:cubicBezTo>
                  <a:cubicBezTo>
                    <a:pt x="1643016" y="2219757"/>
                    <a:pt x="1411625" y="1988369"/>
                    <a:pt x="1411625" y="1702935"/>
                  </a:cubicBezTo>
                  <a:cubicBezTo>
                    <a:pt x="1411625" y="1417501"/>
                    <a:pt x="1643016" y="1186112"/>
                    <a:pt x="1928448" y="1186112"/>
                  </a:cubicBezTo>
                  <a:close/>
                  <a:moveTo>
                    <a:pt x="1025057" y="0"/>
                  </a:moveTo>
                  <a:cubicBezTo>
                    <a:pt x="1591180" y="0"/>
                    <a:pt x="2050112" y="458932"/>
                    <a:pt x="2050112" y="1025055"/>
                  </a:cubicBezTo>
                  <a:lnTo>
                    <a:pt x="2040313" y="1122257"/>
                  </a:lnTo>
                  <a:lnTo>
                    <a:pt x="1928448" y="1110980"/>
                  </a:lnTo>
                  <a:cubicBezTo>
                    <a:pt x="1601520" y="1110980"/>
                    <a:pt x="1336493" y="1376007"/>
                    <a:pt x="1336493" y="1702935"/>
                  </a:cubicBezTo>
                  <a:cubicBezTo>
                    <a:pt x="1336493" y="1784668"/>
                    <a:pt x="1353057" y="1862530"/>
                    <a:pt x="1383012" y="1933350"/>
                  </a:cubicBezTo>
                  <a:lnTo>
                    <a:pt x="1410300" y="1973825"/>
                  </a:lnTo>
                  <a:lnTo>
                    <a:pt x="1231643" y="2029281"/>
                  </a:lnTo>
                  <a:cubicBezTo>
                    <a:pt x="1164914" y="2042937"/>
                    <a:pt x="1095824" y="2050107"/>
                    <a:pt x="1025057" y="2050107"/>
                  </a:cubicBezTo>
                  <a:cubicBezTo>
                    <a:pt x="458932" y="2050107"/>
                    <a:pt x="0" y="1591175"/>
                    <a:pt x="0" y="1025055"/>
                  </a:cubicBezTo>
                  <a:cubicBezTo>
                    <a:pt x="0" y="458932"/>
                    <a:pt x="458932" y="0"/>
                    <a:pt x="10250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31802"/>
              <a:endParaRPr lang="en-US" sz="500">
                <a:solidFill>
                  <a:srgbClr val="FFFFFF"/>
                </a:solidFill>
              </a:endParaRPr>
            </a:p>
          </p:txBody>
        </p:sp>
        <p:sp>
          <p:nvSpPr>
            <p:cNvPr id="369" name="Pie 368"/>
            <p:cNvSpPr/>
            <p:nvPr/>
          </p:nvSpPr>
          <p:spPr>
            <a:xfrm>
              <a:off x="754738" y="3300760"/>
              <a:ext cx="2158153" cy="2158151"/>
            </a:xfrm>
            <a:prstGeom prst="pie">
              <a:avLst>
                <a:gd name="adj1" fmla="val 16156766"/>
                <a:gd name="adj2" fmla="val 201108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500">
                <a:solidFill>
                  <a:srgbClr val="FFFFFF"/>
                </a:solidFill>
              </a:endParaRPr>
            </a:p>
          </p:txBody>
        </p:sp>
        <p:grpSp>
          <p:nvGrpSpPr>
            <p:cNvPr id="370" name="Group 369"/>
            <p:cNvGrpSpPr/>
            <p:nvPr/>
          </p:nvGrpSpPr>
          <p:grpSpPr>
            <a:xfrm>
              <a:off x="1724353" y="3602915"/>
              <a:ext cx="893698" cy="886382"/>
              <a:chOff x="1724353" y="3602915"/>
              <a:chExt cx="893698" cy="886382"/>
            </a:xfrm>
            <a:solidFill>
              <a:schemeClr val="bg1"/>
            </a:solidFill>
          </p:grpSpPr>
          <p:sp>
            <p:nvSpPr>
              <p:cNvPr id="373" name="Oval 372"/>
              <p:cNvSpPr/>
              <p:nvPr/>
            </p:nvSpPr>
            <p:spPr>
              <a:xfrm>
                <a:off x="1724353" y="4270375"/>
                <a:ext cx="218922" cy="2189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500">
                  <a:solidFill>
                    <a:srgbClr val="FFFFFF"/>
                  </a:solidFill>
                </a:endParaRPr>
              </a:p>
            </p:txBody>
          </p:sp>
          <p:sp>
            <p:nvSpPr>
              <p:cNvPr id="374" name="Rounded Rectangle 373"/>
              <p:cNvSpPr/>
              <p:nvPr/>
            </p:nvSpPr>
            <p:spPr>
              <a:xfrm>
                <a:off x="1787777" y="3602915"/>
                <a:ext cx="92075" cy="82296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500">
                  <a:solidFill>
                    <a:srgbClr val="FFFFFF"/>
                  </a:solidFill>
                </a:endParaRPr>
              </a:p>
            </p:txBody>
          </p:sp>
          <p:sp>
            <p:nvSpPr>
              <p:cNvPr id="375" name="Rounded Rectangle 374"/>
              <p:cNvSpPr/>
              <p:nvPr/>
            </p:nvSpPr>
            <p:spPr>
              <a:xfrm rot="3868036">
                <a:off x="2145563" y="3782481"/>
                <a:ext cx="92075" cy="85290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02"/>
                <a:endParaRPr lang="en-IN" sz="500">
                  <a:solidFill>
                    <a:srgbClr val="FFFFFF"/>
                  </a:solidFill>
                </a:endParaRPr>
              </a:p>
            </p:txBody>
          </p:sp>
        </p:grpSp>
      </p:grpSp>
      <p:sp>
        <p:nvSpPr>
          <p:cNvPr id="170" name="Right Brace 169"/>
          <p:cNvSpPr>
            <a:spLocks noChangeAspect="1"/>
          </p:cNvSpPr>
          <p:nvPr/>
        </p:nvSpPr>
        <p:spPr>
          <a:xfrm>
            <a:off x="4565407" y="2479357"/>
            <a:ext cx="188445" cy="3291373"/>
          </a:xfrm>
          <a:prstGeom prst="rightBrace">
            <a:avLst>
              <a:gd name="adj1" fmla="val 43816"/>
              <a:gd name="adj2" fmla="val 50000"/>
            </a:avLst>
          </a:prstGeom>
          <a:ln>
            <a:solidFill>
              <a:schemeClr val="tx1">
                <a:lumMod val="65000"/>
                <a:lumOff val="35000"/>
              </a:schemeClr>
            </a:solidFill>
            <a:headEnd type="none" w="med" len="sm"/>
            <a:tailEnd type="none" w="med"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defTabSz="931623"/>
            <a:endParaRPr lang="en-US" sz="2400">
              <a:solidFill>
                <a:srgbClr val="000000"/>
              </a:solidFill>
            </a:endParaRPr>
          </a:p>
        </p:txBody>
      </p:sp>
      <p:sp>
        <p:nvSpPr>
          <p:cNvPr id="86" name="Title 3"/>
          <p:cNvSpPr txBox="1">
            <a:spLocks/>
          </p:cNvSpPr>
          <p:nvPr/>
        </p:nvSpPr>
        <p:spPr>
          <a:xfrm>
            <a:off x="266249" y="265405"/>
            <a:ext cx="11883828" cy="1307826"/>
          </a:xfrm>
          <a:prstGeom prst="rect">
            <a:avLst/>
          </a:prstGeom>
        </p:spPr>
        <p:txBody>
          <a:bodyPr vert="horz" wrap="square" lIns="146283" tIns="91427" rIns="146283" bIns="91427" rtlCol="0" anchor="t">
            <a:noAutofit/>
          </a:bodyPr>
          <a:lstStyle>
            <a:lvl1pPr algn="l" defTabSz="931863" rtl="0" fontAlgn="base">
              <a:lnSpc>
                <a:spcPct val="90000"/>
              </a:lnSpc>
              <a:spcBef>
                <a:spcPct val="0"/>
              </a:spcBef>
              <a:spcAft>
                <a:spcPct val="0"/>
              </a:spcAft>
              <a:defRPr lang="en-US" sz="5199" kern="1200" spc="-102">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r>
              <a:rPr dirty="0">
                <a:solidFill>
                  <a:srgbClr val="505050"/>
                </a:solidFill>
              </a:rPr>
              <a:t>Real-time Operational Analytics</a:t>
            </a:r>
            <a:br>
              <a:rPr dirty="0">
                <a:solidFill>
                  <a:srgbClr val="505050"/>
                </a:solidFill>
              </a:rPr>
            </a:br>
            <a:r>
              <a:rPr sz="3600" dirty="0">
                <a:solidFill>
                  <a:srgbClr val="A80000"/>
                </a:solidFill>
                <a:cs typeface="Segoe UI Light" panose="020B0502040204020203" pitchFamily="34" charset="0"/>
              </a:rPr>
              <a:t>In-memory</a:t>
            </a:r>
            <a:endParaRPr sz="3598" dirty="0">
              <a:solidFill>
                <a:srgbClr val="C00000"/>
              </a:solidFill>
            </a:endParaRPr>
          </a:p>
        </p:txBody>
      </p:sp>
      <p:sp>
        <p:nvSpPr>
          <p:cNvPr id="88" name="Rectangle 87"/>
          <p:cNvSpPr/>
          <p:nvPr/>
        </p:nvSpPr>
        <p:spPr>
          <a:xfrm>
            <a:off x="7962621" y="2797892"/>
            <a:ext cx="4340810" cy="2702278"/>
          </a:xfrm>
          <a:prstGeom prst="rect">
            <a:avLst/>
          </a:prstGeom>
        </p:spPr>
        <p:txBody>
          <a:bodyPr wrap="square">
            <a:spAutoFit/>
          </a:bodyPr>
          <a:lstStyle/>
          <a:p>
            <a:pPr defTabSz="932411">
              <a:lnSpc>
                <a:spcPct val="90000"/>
              </a:lnSpc>
              <a:spcAft>
                <a:spcPts val="2400"/>
              </a:spcAft>
              <a:buClr>
                <a:srgbClr val="A80000"/>
              </a:buClr>
            </a:pPr>
            <a:r>
              <a:rPr lang="en-US" sz="2400" dirty="0">
                <a:solidFill>
                  <a:srgbClr val="505050"/>
                </a:solidFill>
                <a:latin typeface="Segoe UI Light" panose="020B0502040204020203" pitchFamily="34" charset="0"/>
                <a:ea typeface="MS PGothic" charset="0"/>
                <a:cs typeface="Segoe UI Light" panose="020B0502040204020203" pitchFamily="34" charset="0"/>
              </a:rPr>
              <a:t>Up to </a:t>
            </a:r>
            <a: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t>30x</a:t>
            </a:r>
            <a:r>
              <a:rPr lang="en-US" sz="2400" dirty="0">
                <a:solidFill>
                  <a:srgbClr val="A80000"/>
                </a:solidFill>
                <a:latin typeface="Segoe UI Light" panose="020B0502040204020203" pitchFamily="34" charset="0"/>
                <a:ea typeface="MS PGothic" charset="0"/>
                <a:cs typeface="Segoe UI Light" panose="020B0502040204020203" pitchFamily="34" charset="0"/>
              </a:rPr>
              <a:t> </a:t>
            </a:r>
            <a:r>
              <a:rPr lang="en-US" sz="2400" dirty="0">
                <a:solidFill>
                  <a:srgbClr val="505050"/>
                </a:solidFill>
                <a:latin typeface="Segoe UI Light" panose="020B0502040204020203" pitchFamily="34" charset="0"/>
                <a:ea typeface="MS PGothic" charset="0"/>
                <a:cs typeface="Segoe UI Light" panose="020B0502040204020203" pitchFamily="34" charset="0"/>
              </a:rPr>
              <a:t>faster transactions with in-memory OLTP </a:t>
            </a:r>
          </a:p>
          <a:p>
            <a:pPr defTabSz="932411">
              <a:lnSpc>
                <a:spcPct val="90000"/>
              </a:lnSpc>
              <a:spcAft>
                <a:spcPts val="2400"/>
              </a:spcAft>
              <a:buClr>
                <a:srgbClr val="A80000"/>
              </a:buClr>
            </a:pPr>
            <a:r>
              <a:rPr lang="en-US" sz="2400" dirty="0">
                <a:solidFill>
                  <a:srgbClr val="505050"/>
                </a:solidFill>
                <a:latin typeface="Segoe UI Light" panose="020B0502040204020203" pitchFamily="34" charset="0"/>
                <a:ea typeface="MS PGothic" charset="0"/>
                <a:cs typeface="Segoe UI Light" panose="020B0502040204020203" pitchFamily="34" charset="0"/>
              </a:rPr>
              <a:t>Queries from </a:t>
            </a:r>
            <a: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t>minutes to seconds</a:t>
            </a:r>
          </a:p>
          <a:p>
            <a:pPr defTabSz="932411">
              <a:lnSpc>
                <a:spcPct val="90000"/>
              </a:lnSpc>
              <a:spcAft>
                <a:spcPts val="2400"/>
              </a:spcAft>
              <a:buClr>
                <a:srgbClr val="A80000"/>
              </a:buClr>
            </a:pPr>
            <a: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t>Real-time</a:t>
            </a:r>
            <a:r>
              <a:rPr lang="en-US" sz="2400" dirty="0">
                <a:solidFill>
                  <a:srgbClr val="505050"/>
                </a:solidFill>
                <a:latin typeface="Segoe UI Light" panose="020B0502040204020203" pitchFamily="34" charset="0"/>
                <a:ea typeface="MS PGothic" charset="0"/>
                <a:cs typeface="Segoe UI Light" panose="020B0502040204020203" pitchFamily="34" charset="0"/>
              </a:rPr>
              <a:t> </a:t>
            </a:r>
            <a:br>
              <a:rPr lang="en-US" sz="2400" dirty="0">
                <a:solidFill>
                  <a:srgbClr val="505050"/>
                </a:solidFill>
                <a:latin typeface="Segoe UI Light" panose="020B0502040204020203" pitchFamily="34" charset="0"/>
                <a:ea typeface="MS PGothic" charset="0"/>
                <a:cs typeface="Segoe UI Light" panose="020B0502040204020203" pitchFamily="34" charset="0"/>
              </a:rPr>
            </a:br>
            <a:r>
              <a:rPr lang="en-US" sz="2400" dirty="0">
                <a:solidFill>
                  <a:srgbClr val="505050"/>
                </a:solidFill>
                <a:latin typeface="Segoe UI Light" panose="020B0502040204020203" pitchFamily="34" charset="0"/>
                <a:ea typeface="MS PGothic" charset="0"/>
                <a:cs typeface="Segoe UI Light" panose="020B0502040204020203" pitchFamily="34" charset="0"/>
              </a:rPr>
              <a:t>operational analytics</a:t>
            </a:r>
            <a:endPar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89" name="Group 88"/>
          <p:cNvGrpSpPr/>
          <p:nvPr/>
        </p:nvGrpSpPr>
        <p:grpSpPr>
          <a:xfrm>
            <a:off x="7649156" y="2850794"/>
            <a:ext cx="319995" cy="317700"/>
            <a:chOff x="7159014" y="2483708"/>
            <a:chExt cx="297602" cy="317745"/>
          </a:xfrm>
        </p:grpSpPr>
        <p:sp>
          <p:nvSpPr>
            <p:cNvPr id="90" name="Oval 89"/>
            <p:cNvSpPr/>
            <p:nvPr/>
          </p:nvSpPr>
          <p:spPr bwMode="auto">
            <a:xfrm>
              <a:off x="7159014" y="2483708"/>
              <a:ext cx="297602" cy="317745"/>
            </a:xfrm>
            <a:prstGeom prst="ellipse">
              <a:avLst/>
            </a:prstGeom>
            <a:noFill/>
            <a:ln w="6350">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91" name="Right Arrow 90"/>
            <p:cNvSpPr/>
            <p:nvPr/>
          </p:nvSpPr>
          <p:spPr bwMode="auto">
            <a:xfrm>
              <a:off x="7220342" y="2543283"/>
              <a:ext cx="205748" cy="198595"/>
            </a:xfrm>
            <a:prstGeom prst="rightArrow">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nvGrpSpPr>
          <p:cNvPr id="92" name="Group 91"/>
          <p:cNvGrpSpPr/>
          <p:nvPr/>
        </p:nvGrpSpPr>
        <p:grpSpPr>
          <a:xfrm>
            <a:off x="7644378" y="3805702"/>
            <a:ext cx="317700" cy="317700"/>
            <a:chOff x="7154564" y="2483708"/>
            <a:chExt cx="317745" cy="317745"/>
          </a:xfrm>
        </p:grpSpPr>
        <p:sp>
          <p:nvSpPr>
            <p:cNvPr id="93" name="Oval 92"/>
            <p:cNvSpPr/>
            <p:nvPr/>
          </p:nvSpPr>
          <p:spPr bwMode="auto">
            <a:xfrm>
              <a:off x="7154564" y="2483708"/>
              <a:ext cx="317745" cy="317745"/>
            </a:xfrm>
            <a:prstGeom prst="ellipse">
              <a:avLst/>
            </a:prstGeom>
            <a:noFill/>
            <a:ln w="6350">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94" name="Right Arrow 93"/>
            <p:cNvSpPr/>
            <p:nvPr/>
          </p:nvSpPr>
          <p:spPr bwMode="auto">
            <a:xfrm>
              <a:off x="7220342" y="2543283"/>
              <a:ext cx="205748" cy="198595"/>
            </a:xfrm>
            <a:prstGeom prst="rightArrow">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nvGrpSpPr>
          <p:cNvPr id="95" name="Group 94"/>
          <p:cNvGrpSpPr/>
          <p:nvPr/>
        </p:nvGrpSpPr>
        <p:grpSpPr>
          <a:xfrm>
            <a:off x="7644378" y="4760610"/>
            <a:ext cx="317700" cy="317700"/>
            <a:chOff x="7154564" y="2483708"/>
            <a:chExt cx="317745" cy="317745"/>
          </a:xfrm>
        </p:grpSpPr>
        <p:sp>
          <p:nvSpPr>
            <p:cNvPr id="96" name="Oval 95"/>
            <p:cNvSpPr/>
            <p:nvPr/>
          </p:nvSpPr>
          <p:spPr bwMode="auto">
            <a:xfrm>
              <a:off x="7154564" y="2483708"/>
              <a:ext cx="317745" cy="317745"/>
            </a:xfrm>
            <a:prstGeom prst="ellipse">
              <a:avLst/>
            </a:prstGeom>
            <a:noFill/>
            <a:ln w="6350">
              <a:solidFill>
                <a:srgbClr val="A8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97" name="Right Arrow 96"/>
            <p:cNvSpPr/>
            <p:nvPr/>
          </p:nvSpPr>
          <p:spPr bwMode="auto">
            <a:xfrm>
              <a:off x="7220342" y="2543283"/>
              <a:ext cx="205748" cy="198595"/>
            </a:xfrm>
            <a:prstGeom prst="rightArrow">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nvGrpSpPr>
          <p:cNvPr id="105" name="Group 104"/>
          <p:cNvGrpSpPr/>
          <p:nvPr/>
        </p:nvGrpSpPr>
        <p:grpSpPr>
          <a:xfrm>
            <a:off x="2496671" y="1047103"/>
            <a:ext cx="1378904" cy="523220"/>
            <a:chOff x="2612430" y="1342336"/>
            <a:chExt cx="1379100" cy="523294"/>
          </a:xfrm>
        </p:grpSpPr>
        <p:sp>
          <p:nvSpPr>
            <p:cNvPr id="106" name="Rectangle 105"/>
            <p:cNvSpPr/>
            <p:nvPr/>
          </p:nvSpPr>
          <p:spPr bwMode="auto">
            <a:xfrm>
              <a:off x="2681801" y="1416587"/>
              <a:ext cx="1240163" cy="387418"/>
            </a:xfrm>
            <a:prstGeom prst="rect">
              <a:avLst/>
            </a:prstGeom>
            <a:solidFill>
              <a:schemeClr val="bg1"/>
            </a:solidFill>
            <a:ln w="15875" cap="flat">
              <a:solidFill>
                <a:srgbClr val="A80000"/>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07" name="Rectangle 106"/>
            <p:cNvSpPr/>
            <p:nvPr/>
          </p:nvSpPr>
          <p:spPr>
            <a:xfrm>
              <a:off x="2612430" y="1342336"/>
              <a:ext cx="1379100" cy="523294"/>
            </a:xfrm>
            <a:prstGeom prst="rect">
              <a:avLst/>
            </a:prstGeom>
            <a:noFill/>
          </p:spPr>
          <p:txBody>
            <a:bodyPr wrap="none">
              <a:spAutoFit/>
            </a:bodyPr>
            <a:lstStyle/>
            <a:p>
              <a:pPr defTabSz="931802"/>
              <a:r>
                <a:rPr lang="en-US" sz="2800" dirty="0">
                  <a:solidFill>
                    <a:srgbClr val="A80000"/>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nvGrpSpPr>
          <p:cNvPr id="111" name="Group 110"/>
          <p:cNvGrpSpPr/>
          <p:nvPr/>
        </p:nvGrpSpPr>
        <p:grpSpPr>
          <a:xfrm>
            <a:off x="12173490" y="-2359"/>
            <a:ext cx="274284" cy="6996388"/>
            <a:chOff x="12174334" y="-2855"/>
            <a:chExt cx="274323" cy="6997380"/>
          </a:xfrm>
        </p:grpSpPr>
        <p:sp>
          <p:nvSpPr>
            <p:cNvPr id="112" name="Rectangle 111"/>
            <p:cNvSpPr/>
            <p:nvPr/>
          </p:nvSpPr>
          <p:spPr bwMode="auto">
            <a:xfrm>
              <a:off x="12174337" y="0"/>
              <a:ext cx="274320" cy="699452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13" name="Rectangle 112"/>
            <p:cNvSpPr/>
            <p:nvPr/>
          </p:nvSpPr>
          <p:spPr bwMode="auto">
            <a:xfrm>
              <a:off x="12174337" y="2562447"/>
              <a:ext cx="274320" cy="4432078"/>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14" name="TextBox 113"/>
            <p:cNvSpPr txBox="1"/>
            <p:nvPr/>
          </p:nvSpPr>
          <p:spPr>
            <a:xfrm rot="5400000">
              <a:off x="11022753" y="1148726"/>
              <a:ext cx="2565302" cy="262139"/>
            </a:xfrm>
            <a:prstGeom prst="rect">
              <a:avLst/>
            </a:prstGeom>
            <a:noFill/>
          </p:spPr>
          <p:txBody>
            <a:bodyPr wrap="square" lIns="365708" tIns="146283" rIns="182854" bIns="146283" rtlCol="0" anchor="ctr">
              <a:noAutofit/>
            </a:bodyPr>
            <a:lstStyle/>
            <a:p>
              <a:pPr defTabSz="931802">
                <a:lnSpc>
                  <a:spcPct val="90000"/>
                </a:lnSpc>
                <a:spcAft>
                  <a:spcPts val="600"/>
                </a:spcAft>
              </a:pPr>
              <a:r>
                <a:rPr lang="en-US" sz="1599" dirty="0">
                  <a:solidFill>
                    <a:srgbClr val="FFFFFF"/>
                  </a:solidFill>
                  <a:latin typeface="Segoe UI Light" panose="020B0502040204020203" pitchFamily="34" charset="0"/>
                  <a:ea typeface="MS PGothic" charset="0"/>
                  <a:cs typeface="Segoe UI Light" panose="020B0502040204020203" pitchFamily="34" charset="0"/>
                </a:rPr>
                <a:t>Mission critical OLTP</a:t>
              </a:r>
            </a:p>
          </p:txBody>
        </p:sp>
      </p:grpSp>
      <p:grpSp>
        <p:nvGrpSpPr>
          <p:cNvPr id="4" name="Group 3"/>
          <p:cNvGrpSpPr/>
          <p:nvPr/>
        </p:nvGrpSpPr>
        <p:grpSpPr>
          <a:xfrm>
            <a:off x="9467972" y="4760819"/>
            <a:ext cx="349450" cy="132119"/>
            <a:chOff x="9520518" y="4749423"/>
            <a:chExt cx="349500" cy="132137"/>
          </a:xfrm>
        </p:grpSpPr>
        <p:sp>
          <p:nvSpPr>
            <p:cNvPr id="2" name="Rectangle 1"/>
            <p:cNvSpPr/>
            <p:nvPr/>
          </p:nvSpPr>
          <p:spPr bwMode="auto">
            <a:xfrm>
              <a:off x="9520518" y="4760789"/>
              <a:ext cx="286555" cy="120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11">
                <a:lnSpc>
                  <a:spcPct val="90000"/>
                </a:lnSpc>
              </a:pPr>
              <a:r>
                <a:rPr lang="en-US" sz="700" b="1" dirty="0">
                  <a:solidFill>
                    <a:srgbClr val="0078D7"/>
                  </a:solidFill>
                  <a:ea typeface="Segoe UI" pitchFamily="34" charset="0"/>
                  <a:cs typeface="Segoe UI" pitchFamily="34" charset="0"/>
                </a:rPr>
                <a:t>NEW</a:t>
              </a:r>
            </a:p>
          </p:txBody>
        </p:sp>
        <p:sp>
          <p:nvSpPr>
            <p:cNvPr id="3" name="Rectangle 2"/>
            <p:cNvSpPr/>
            <p:nvPr/>
          </p:nvSpPr>
          <p:spPr bwMode="auto">
            <a:xfrm>
              <a:off x="9757506" y="4749423"/>
              <a:ext cx="112512" cy="854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411">
                <a:lnSpc>
                  <a:spcPct val="90000"/>
                </a:lnSpc>
              </a:pPr>
              <a:r>
                <a:rPr lang="en-US" sz="700" b="1" dirty="0">
                  <a:solidFill>
                    <a:srgbClr val="0078D7"/>
                  </a:solidFill>
                  <a:latin typeface="Segoe UI Light"/>
                  <a:ea typeface="Segoe UI" pitchFamily="34" charset="0"/>
                  <a:cs typeface="Segoe UI" pitchFamily="34" charset="0"/>
                  <a:sym typeface="Wingdings 2" panose="05020102010507070707" pitchFamily="18" charset="2"/>
                </a:rPr>
                <a:t></a:t>
              </a:r>
              <a:endParaRPr lang="en-US" sz="700" b="1" dirty="0">
                <a:solidFill>
                  <a:srgbClr val="0078D7"/>
                </a:solidFill>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12274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3"/>
                                        </p:tgtEl>
                                        <p:attrNameLst>
                                          <p:attrName>style.visibility</p:attrName>
                                        </p:attrNameLst>
                                      </p:cBhvr>
                                      <p:to>
                                        <p:strVal val="visible"/>
                                      </p:to>
                                    </p:set>
                                    <p:animEffect transition="in" filter="fade">
                                      <p:cBhvr>
                                        <p:cTn id="11" dur="500"/>
                                        <p:tgtEl>
                                          <p:spTgt spid="363"/>
                                        </p:tgtEl>
                                      </p:cBhvr>
                                    </p:animEffect>
                                  </p:childTnLst>
                                </p:cTn>
                              </p:par>
                              <p:par>
                                <p:cTn id="12" presetID="10" presetClass="entr" presetSubtype="0" fill="hold" nodeType="withEffect">
                                  <p:stCondLst>
                                    <p:cond delay="500"/>
                                  </p:stCondLst>
                                  <p:childTnLst>
                                    <p:set>
                                      <p:cBhvr>
                                        <p:cTn id="13" dur="1" fill="hold">
                                          <p:stCondLst>
                                            <p:cond delay="0"/>
                                          </p:stCondLst>
                                        </p:cTn>
                                        <p:tgtEl>
                                          <p:spTgt spid="347"/>
                                        </p:tgtEl>
                                        <p:attrNameLst>
                                          <p:attrName>style.visibility</p:attrName>
                                        </p:attrNameLst>
                                      </p:cBhvr>
                                      <p:to>
                                        <p:strVal val="visible"/>
                                      </p:to>
                                    </p:set>
                                    <p:animEffect transition="in" filter="fade">
                                      <p:cBhvr>
                                        <p:cTn id="14" dur="500"/>
                                        <p:tgtEl>
                                          <p:spTgt spid="347"/>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left)">
                                      <p:cBhvr>
                                        <p:cTn id="18" dur="500"/>
                                        <p:tgtEl>
                                          <p:spTgt spid="65"/>
                                        </p:tgtEl>
                                      </p:cBhvr>
                                    </p:animEffect>
                                  </p:childTnLst>
                                </p:cTn>
                              </p:par>
                            </p:childTnLst>
                          </p:cTn>
                        </p:par>
                        <p:par>
                          <p:cTn id="19" fill="hold">
                            <p:stCondLst>
                              <p:cond delay="2000"/>
                            </p:stCondLst>
                            <p:childTnLst>
                              <p:par>
                                <p:cTn id="20" presetID="10" presetClass="entr" presetSubtype="0" fill="hold" nodeType="after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par>
                          <p:cTn id="26" fill="hold">
                            <p:stCondLst>
                              <p:cond delay="3250"/>
                            </p:stCondLst>
                            <p:childTnLst>
                              <p:par>
                                <p:cTn id="27" presetID="22" presetClass="entr" presetSubtype="8"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left)">
                                      <p:cBhvr>
                                        <p:cTn id="29" dur="750"/>
                                        <p:tgtEl>
                                          <p:spTgt spid="83"/>
                                        </p:tgtEl>
                                      </p:cBhvr>
                                    </p:animEffect>
                                  </p:childTnLst>
                                </p:cTn>
                              </p:par>
                            </p:childTnLst>
                          </p:cTn>
                        </p:par>
                        <p:par>
                          <p:cTn id="30" fill="hold">
                            <p:stCondLst>
                              <p:cond delay="4000"/>
                            </p:stCondLst>
                            <p:childTnLst>
                              <p:par>
                                <p:cTn id="31" presetID="10" presetClass="entr" presetSubtype="0" fill="hold" nodeType="afterEffect">
                                  <p:stCondLst>
                                    <p:cond delay="750"/>
                                  </p:stCondLst>
                                  <p:childTnLst>
                                    <p:set>
                                      <p:cBhvr>
                                        <p:cTn id="32" dur="1" fill="hold">
                                          <p:stCondLst>
                                            <p:cond delay="0"/>
                                          </p:stCondLst>
                                        </p:cTn>
                                        <p:tgtEl>
                                          <p:spTgt spid="98"/>
                                        </p:tgtEl>
                                        <p:attrNameLst>
                                          <p:attrName>style.visibility</p:attrName>
                                        </p:attrNameLst>
                                      </p:cBhvr>
                                      <p:to>
                                        <p:strVal val="visible"/>
                                      </p:to>
                                    </p:set>
                                    <p:animEffect transition="in" filter="fade">
                                      <p:cBhvr>
                                        <p:cTn id="33" dur="500"/>
                                        <p:tgtEl>
                                          <p:spTgt spid="98"/>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par>
                          <p:cTn id="37" fill="hold">
                            <p:stCondLst>
                              <p:cond delay="5250"/>
                            </p:stCondLst>
                            <p:childTnLst>
                              <p:par>
                                <p:cTn id="38" presetID="22" presetClass="entr" presetSubtype="4" fill="hold" nodeType="after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wipe(down)">
                                      <p:cBhvr>
                                        <p:cTn id="40" dur="1000"/>
                                        <p:tgtEl>
                                          <p:spTgt spid="103"/>
                                        </p:tgtEl>
                                      </p:cBhvr>
                                    </p:animEffect>
                                  </p:childTnLst>
                                </p:cTn>
                              </p:par>
                              <p:par>
                                <p:cTn id="41" presetID="22" presetClass="entr" presetSubtype="4" fill="hold" grpId="0" nodeType="withEffect">
                                  <p:stCondLst>
                                    <p:cond delay="25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750"/>
                                        <p:tgtEl>
                                          <p:spTgt spid="6"/>
                                        </p:tgtEl>
                                      </p:cBhvr>
                                    </p:animEffect>
                                  </p:childTnLst>
                                </p:cTn>
                              </p:par>
                            </p:childTnLst>
                          </p:cTn>
                        </p:par>
                        <p:par>
                          <p:cTn id="44" fill="hold">
                            <p:stCondLst>
                              <p:cond delay="6250"/>
                            </p:stCondLst>
                            <p:childTnLst>
                              <p:par>
                                <p:cTn id="45" presetID="1" presetClass="entr" presetSubtype="0" fill="hold" grpId="0" nodeType="after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childTnLst>
                          </p:cTn>
                        </p:par>
                        <p:par>
                          <p:cTn id="47" fill="hold">
                            <p:stCondLst>
                              <p:cond delay="6250"/>
                            </p:stCondLst>
                            <p:childTnLst>
                              <p:par>
                                <p:cTn id="48" presetID="10" presetClass="entr" presetSubtype="0" fill="hold" nodeType="afterEffect">
                                  <p:stCondLst>
                                    <p:cond delay="0"/>
                                  </p:stCondLst>
                                  <p:childTnLst>
                                    <p:set>
                                      <p:cBhvr>
                                        <p:cTn id="49" dur="1" fill="hold">
                                          <p:stCondLst>
                                            <p:cond delay="0"/>
                                          </p:stCondLst>
                                        </p:cTn>
                                        <p:tgtEl>
                                          <p:spTgt spid="367"/>
                                        </p:tgtEl>
                                        <p:attrNameLst>
                                          <p:attrName>style.visibility</p:attrName>
                                        </p:attrNameLst>
                                      </p:cBhvr>
                                      <p:to>
                                        <p:strVal val="visible"/>
                                      </p:to>
                                    </p:set>
                                    <p:animEffect transition="in" filter="fade">
                                      <p:cBhvr>
                                        <p:cTn id="50" dur="1000"/>
                                        <p:tgtEl>
                                          <p:spTgt spid="36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537"/>
                                        </p:tgtEl>
                                        <p:attrNameLst>
                                          <p:attrName>style.visibility</p:attrName>
                                        </p:attrNameLst>
                                      </p:cBhvr>
                                      <p:to>
                                        <p:strVal val="visible"/>
                                      </p:to>
                                    </p:set>
                                    <p:animEffect transition="in" filter="fade">
                                      <p:cBhvr>
                                        <p:cTn id="53" dur="500"/>
                                        <p:tgtEl>
                                          <p:spTgt spid="537"/>
                                        </p:tgtEl>
                                      </p:cBhvr>
                                    </p:animEffect>
                                  </p:childTnLst>
                                </p:cTn>
                              </p:par>
                            </p:childTnLst>
                          </p:cTn>
                        </p:par>
                        <p:par>
                          <p:cTn id="54" fill="hold">
                            <p:stCondLst>
                              <p:cond delay="7250"/>
                            </p:stCondLst>
                            <p:childTnLst>
                              <p:par>
                                <p:cTn id="55" presetID="10" presetClass="entr" presetSubtype="0" fill="hold" nodeType="afterEffect">
                                  <p:stCondLst>
                                    <p:cond delay="500"/>
                                  </p:stCondLst>
                                  <p:childTnLst>
                                    <p:set>
                                      <p:cBhvr>
                                        <p:cTn id="56" dur="1" fill="hold">
                                          <p:stCondLst>
                                            <p:cond delay="0"/>
                                          </p:stCondLst>
                                        </p:cTn>
                                        <p:tgtEl>
                                          <p:spTgt spid="376"/>
                                        </p:tgtEl>
                                        <p:attrNameLst>
                                          <p:attrName>style.visibility</p:attrName>
                                        </p:attrNameLst>
                                      </p:cBhvr>
                                      <p:to>
                                        <p:strVal val="visible"/>
                                      </p:to>
                                    </p:set>
                                    <p:animEffect transition="in" filter="fade">
                                      <p:cBhvr>
                                        <p:cTn id="57" dur="500"/>
                                        <p:tgtEl>
                                          <p:spTgt spid="376"/>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46"/>
                                        </p:tgtEl>
                                        <p:attrNameLst>
                                          <p:attrName>style.visibility</p:attrName>
                                        </p:attrNameLst>
                                      </p:cBhvr>
                                      <p:to>
                                        <p:strVal val="visible"/>
                                      </p:to>
                                    </p:set>
                                    <p:animEffect transition="in" filter="fade">
                                      <p:cBhvr>
                                        <p:cTn id="60" dur="500"/>
                                        <p:tgtEl>
                                          <p:spTgt spid="34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363"/>
                                        </p:tgtEl>
                                      </p:cBhvr>
                                    </p:animEffect>
                                    <p:set>
                                      <p:cBhvr>
                                        <p:cTn id="65" dur="1" fill="hold">
                                          <p:stCondLst>
                                            <p:cond delay="499"/>
                                          </p:stCondLst>
                                        </p:cTn>
                                        <p:tgtEl>
                                          <p:spTgt spid="36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347"/>
                                        </p:tgtEl>
                                      </p:cBhvr>
                                    </p:animEffect>
                                    <p:set>
                                      <p:cBhvr>
                                        <p:cTn id="68" dur="1" fill="hold">
                                          <p:stCondLst>
                                            <p:cond delay="499"/>
                                          </p:stCondLst>
                                        </p:cTn>
                                        <p:tgtEl>
                                          <p:spTgt spid="34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367"/>
                                        </p:tgtEl>
                                      </p:cBhvr>
                                    </p:animEffect>
                                    <p:set>
                                      <p:cBhvr>
                                        <p:cTn id="71" dur="1" fill="hold">
                                          <p:stCondLst>
                                            <p:cond delay="499"/>
                                          </p:stCondLst>
                                        </p:cTn>
                                        <p:tgtEl>
                                          <p:spTgt spid="36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376"/>
                                        </p:tgtEl>
                                      </p:cBhvr>
                                    </p:animEffect>
                                    <p:set>
                                      <p:cBhvr>
                                        <p:cTn id="74" dur="1" fill="hold">
                                          <p:stCondLst>
                                            <p:cond delay="499"/>
                                          </p:stCondLst>
                                        </p:cTn>
                                        <p:tgtEl>
                                          <p:spTgt spid="37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46"/>
                                        </p:tgtEl>
                                      </p:cBhvr>
                                    </p:animEffect>
                                    <p:set>
                                      <p:cBhvr>
                                        <p:cTn id="77" dur="1" fill="hold">
                                          <p:stCondLst>
                                            <p:cond delay="499"/>
                                          </p:stCondLst>
                                        </p:cTn>
                                        <p:tgtEl>
                                          <p:spTgt spid="34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537"/>
                                        </p:tgtEl>
                                      </p:cBhvr>
                                    </p:animEffect>
                                    <p:set>
                                      <p:cBhvr>
                                        <p:cTn id="80" dur="1" fill="hold">
                                          <p:stCondLst>
                                            <p:cond delay="499"/>
                                          </p:stCondLst>
                                        </p:cTn>
                                        <p:tgtEl>
                                          <p:spTgt spid="537"/>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5"/>
                                        </p:tgtEl>
                                      </p:cBhvr>
                                    </p:animEffect>
                                    <p:set>
                                      <p:cBhvr>
                                        <p:cTn id="83" dur="1" fill="hold">
                                          <p:stCondLst>
                                            <p:cond delay="499"/>
                                          </p:stCondLst>
                                        </p:cTn>
                                        <p:tgtEl>
                                          <p:spTgt spid="65"/>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70"/>
                                        </p:tgtEl>
                                      </p:cBhvr>
                                    </p:animEffect>
                                    <p:set>
                                      <p:cBhvr>
                                        <p:cTn id="86" dur="1" fill="hold">
                                          <p:stCondLst>
                                            <p:cond delay="499"/>
                                          </p:stCondLst>
                                        </p:cTn>
                                        <p:tgtEl>
                                          <p:spTgt spid="170"/>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83"/>
                                        </p:tgtEl>
                                      </p:cBhvr>
                                    </p:animEffect>
                                    <p:set>
                                      <p:cBhvr>
                                        <p:cTn id="89" dur="1" fill="hold">
                                          <p:stCondLst>
                                            <p:cond delay="499"/>
                                          </p:stCondLst>
                                        </p:cTn>
                                        <p:tgtEl>
                                          <p:spTgt spid="8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98"/>
                                        </p:tgtEl>
                                      </p:cBhvr>
                                    </p:animEffect>
                                    <p:set>
                                      <p:cBhvr>
                                        <p:cTn id="95" dur="1" fill="hold">
                                          <p:stCondLst>
                                            <p:cond delay="499"/>
                                          </p:stCondLst>
                                        </p:cTn>
                                        <p:tgtEl>
                                          <p:spTgt spid="98"/>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02"/>
                                        </p:tgtEl>
                                      </p:cBhvr>
                                    </p:animEffect>
                                    <p:set>
                                      <p:cBhvr>
                                        <p:cTn id="98" dur="1" fill="hold">
                                          <p:stCondLst>
                                            <p:cond delay="499"/>
                                          </p:stCondLst>
                                        </p:cTn>
                                        <p:tgtEl>
                                          <p:spTgt spid="102"/>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01"/>
                                        </p:tgtEl>
                                      </p:cBhvr>
                                    </p:animEffect>
                                    <p:set>
                                      <p:cBhvr>
                                        <p:cTn id="101" dur="1" fill="hold">
                                          <p:stCondLst>
                                            <p:cond delay="499"/>
                                          </p:stCondLst>
                                        </p:cTn>
                                        <p:tgtEl>
                                          <p:spTgt spid="101"/>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103"/>
                                        </p:tgtEl>
                                      </p:cBhvr>
                                    </p:animEffect>
                                    <p:set>
                                      <p:cBhvr>
                                        <p:cTn id="104" dur="1" fill="hold">
                                          <p:stCondLst>
                                            <p:cond delay="499"/>
                                          </p:stCondLst>
                                        </p:cTn>
                                        <p:tgtEl>
                                          <p:spTgt spid="10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6"/>
                                        </p:tgtEl>
                                      </p:cBhvr>
                                    </p:animEffect>
                                    <p:set>
                                      <p:cBhvr>
                                        <p:cTn id="107" dur="1" fill="hold">
                                          <p:stCondLst>
                                            <p:cond delay="499"/>
                                          </p:stCondLst>
                                        </p:cTn>
                                        <p:tgtEl>
                                          <p:spTgt spid="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500"/>
                                  </p:stCondLst>
                                  <p:childTnLst>
                                    <p:set>
                                      <p:cBhvr>
                                        <p:cTn id="110" dur="1" fill="hold">
                                          <p:stCondLst>
                                            <p:cond delay="0"/>
                                          </p:stCondLst>
                                        </p:cTn>
                                        <p:tgtEl>
                                          <p:spTgt spid="363"/>
                                        </p:tgtEl>
                                        <p:attrNameLst>
                                          <p:attrName>style.visibility</p:attrName>
                                        </p:attrNameLst>
                                      </p:cBhvr>
                                      <p:to>
                                        <p:strVal val="visible"/>
                                      </p:to>
                                    </p:set>
                                    <p:animEffect transition="in" filter="fade">
                                      <p:cBhvr>
                                        <p:cTn id="111" dur="500"/>
                                        <p:tgtEl>
                                          <p:spTgt spid="363"/>
                                        </p:tgtEl>
                                      </p:cBhvr>
                                    </p:animEffect>
                                  </p:childTnLst>
                                </p:cTn>
                              </p:par>
                              <p:par>
                                <p:cTn id="112" presetID="10" presetClass="entr" presetSubtype="0" fill="hold" nodeType="withEffect">
                                  <p:stCondLst>
                                    <p:cond delay="1250"/>
                                  </p:stCondLst>
                                  <p:childTnLst>
                                    <p:set>
                                      <p:cBhvr>
                                        <p:cTn id="113" dur="1" fill="hold">
                                          <p:stCondLst>
                                            <p:cond delay="0"/>
                                          </p:stCondLst>
                                        </p:cTn>
                                        <p:tgtEl>
                                          <p:spTgt spid="347"/>
                                        </p:tgtEl>
                                        <p:attrNameLst>
                                          <p:attrName>style.visibility</p:attrName>
                                        </p:attrNameLst>
                                      </p:cBhvr>
                                      <p:to>
                                        <p:strVal val="visible"/>
                                      </p:to>
                                    </p:set>
                                    <p:animEffect transition="in" filter="fade">
                                      <p:cBhvr>
                                        <p:cTn id="114" dur="500"/>
                                        <p:tgtEl>
                                          <p:spTgt spid="347"/>
                                        </p:tgtEl>
                                      </p:cBhvr>
                                    </p:animEffect>
                                  </p:childTnLst>
                                </p:cTn>
                              </p:par>
                            </p:childTnLst>
                          </p:cTn>
                        </p:par>
                        <p:par>
                          <p:cTn id="115" fill="hold">
                            <p:stCondLst>
                              <p:cond delay="2250"/>
                            </p:stCondLst>
                            <p:childTnLst>
                              <p:par>
                                <p:cTn id="116" presetID="22" presetClass="entr" presetSubtype="8" fill="hold" grpId="2" nodeType="afterEffect">
                                  <p:stCondLst>
                                    <p:cond delay="500"/>
                                  </p:stCondLst>
                                  <p:childTnLst>
                                    <p:set>
                                      <p:cBhvr>
                                        <p:cTn id="117" dur="1" fill="hold">
                                          <p:stCondLst>
                                            <p:cond delay="0"/>
                                          </p:stCondLst>
                                        </p:cTn>
                                        <p:tgtEl>
                                          <p:spTgt spid="65"/>
                                        </p:tgtEl>
                                        <p:attrNameLst>
                                          <p:attrName>style.visibility</p:attrName>
                                        </p:attrNameLst>
                                      </p:cBhvr>
                                      <p:to>
                                        <p:strVal val="visible"/>
                                      </p:to>
                                    </p:set>
                                    <p:animEffect transition="in" filter="wipe(left)">
                                      <p:cBhvr>
                                        <p:cTn id="118" dur="500"/>
                                        <p:tgtEl>
                                          <p:spTgt spid="65"/>
                                        </p:tgtEl>
                                      </p:cBhvr>
                                    </p:animEffect>
                                  </p:childTnLst>
                                </p:cTn>
                              </p:par>
                              <p:par>
                                <p:cTn id="119" presetID="10" presetClass="entr" presetSubtype="0" fill="hold" nodeType="withEffect">
                                  <p:stCondLst>
                                    <p:cond delay="1750"/>
                                  </p:stCondLst>
                                  <p:childTnLst>
                                    <p:set>
                                      <p:cBhvr>
                                        <p:cTn id="120" dur="1" fill="hold">
                                          <p:stCondLst>
                                            <p:cond delay="0"/>
                                          </p:stCondLst>
                                        </p:cTn>
                                        <p:tgtEl>
                                          <p:spTgt spid="521"/>
                                        </p:tgtEl>
                                        <p:attrNameLst>
                                          <p:attrName>style.visibility</p:attrName>
                                        </p:attrNameLst>
                                      </p:cBhvr>
                                      <p:to>
                                        <p:strVal val="visible"/>
                                      </p:to>
                                    </p:set>
                                    <p:animEffect transition="in" filter="fade">
                                      <p:cBhvr>
                                        <p:cTn id="121" dur="500"/>
                                        <p:tgtEl>
                                          <p:spTgt spid="521"/>
                                        </p:tgtEl>
                                      </p:cBhvr>
                                    </p:animEffect>
                                  </p:childTnLst>
                                </p:cTn>
                              </p:par>
                              <p:par>
                                <p:cTn id="122" presetID="10" presetClass="entr" presetSubtype="0" fill="hold" nodeType="withEffect">
                                  <p:stCondLst>
                                    <p:cond delay="1750"/>
                                  </p:stCondLst>
                                  <p:childTnLst>
                                    <p:set>
                                      <p:cBhvr>
                                        <p:cTn id="123" dur="1" fill="hold">
                                          <p:stCondLst>
                                            <p:cond delay="0"/>
                                          </p:stCondLst>
                                        </p:cTn>
                                        <p:tgtEl>
                                          <p:spTgt spid="511"/>
                                        </p:tgtEl>
                                        <p:attrNameLst>
                                          <p:attrName>style.visibility</p:attrName>
                                        </p:attrNameLst>
                                      </p:cBhvr>
                                      <p:to>
                                        <p:strVal val="visible"/>
                                      </p:to>
                                    </p:set>
                                    <p:animEffect transition="in" filter="fade">
                                      <p:cBhvr>
                                        <p:cTn id="124" dur="500"/>
                                        <p:tgtEl>
                                          <p:spTgt spid="511"/>
                                        </p:tgtEl>
                                      </p:cBhvr>
                                    </p:animEffect>
                                  </p:childTnLst>
                                </p:cTn>
                              </p:par>
                            </p:childTnLst>
                          </p:cTn>
                        </p:par>
                        <p:par>
                          <p:cTn id="125" fill="hold">
                            <p:stCondLst>
                              <p:cond delay="4500"/>
                            </p:stCondLst>
                            <p:childTnLst>
                              <p:par>
                                <p:cTn id="126" presetID="22" presetClass="entr" presetSubtype="4" fill="hold" nodeType="afterEffect">
                                  <p:stCondLst>
                                    <p:cond delay="0"/>
                                  </p:stCondLst>
                                  <p:childTnLst>
                                    <p:set>
                                      <p:cBhvr>
                                        <p:cTn id="127" dur="1" fill="hold">
                                          <p:stCondLst>
                                            <p:cond delay="0"/>
                                          </p:stCondLst>
                                        </p:cTn>
                                        <p:tgtEl>
                                          <p:spTgt spid="10"/>
                                        </p:tgtEl>
                                        <p:attrNameLst>
                                          <p:attrName>style.visibility</p:attrName>
                                        </p:attrNameLst>
                                      </p:cBhvr>
                                      <p:to>
                                        <p:strVal val="visible"/>
                                      </p:to>
                                    </p:set>
                                    <p:animEffect transition="in" filter="wipe(down)">
                                      <p:cBhvr>
                                        <p:cTn id="128" dur="1000"/>
                                        <p:tgtEl>
                                          <p:spTgt spid="10"/>
                                        </p:tgtEl>
                                      </p:cBhvr>
                                    </p:animEffect>
                                  </p:childTnLst>
                                </p:cTn>
                              </p:par>
                            </p:childTnLst>
                          </p:cTn>
                        </p:par>
                        <p:par>
                          <p:cTn id="129" fill="hold">
                            <p:stCondLst>
                              <p:cond delay="5500"/>
                            </p:stCondLst>
                            <p:childTnLst>
                              <p:par>
                                <p:cTn id="130" presetID="10" presetClass="entr" presetSubtype="0" fill="hold" grpId="0" nodeType="afterEffect">
                                  <p:stCondLst>
                                    <p:cond delay="0"/>
                                  </p:stCondLst>
                                  <p:childTnLst>
                                    <p:set>
                                      <p:cBhvr>
                                        <p:cTn id="131" dur="1" fill="hold">
                                          <p:stCondLst>
                                            <p:cond delay="0"/>
                                          </p:stCondLst>
                                        </p:cTn>
                                        <p:tgtEl>
                                          <p:spTgt spid="520"/>
                                        </p:tgtEl>
                                        <p:attrNameLst>
                                          <p:attrName>style.visibility</p:attrName>
                                        </p:attrNameLst>
                                      </p:cBhvr>
                                      <p:to>
                                        <p:strVal val="visible"/>
                                      </p:to>
                                    </p:set>
                                    <p:animEffect transition="in" filter="fade">
                                      <p:cBhvr>
                                        <p:cTn id="132" dur="750"/>
                                        <p:tgtEl>
                                          <p:spTgt spid="520"/>
                                        </p:tgtEl>
                                      </p:cBhvr>
                                    </p:animEffect>
                                  </p:childTnLst>
                                </p:cTn>
                              </p:par>
                              <p:par>
                                <p:cTn id="133" presetID="10" presetClass="entr" presetSubtype="0" fill="hold" grpId="0" nodeType="withEffect">
                                  <p:stCondLst>
                                    <p:cond delay="750"/>
                                  </p:stCondLst>
                                  <p:childTnLst>
                                    <p:set>
                                      <p:cBhvr>
                                        <p:cTn id="134" dur="1" fill="hold">
                                          <p:stCondLst>
                                            <p:cond delay="0"/>
                                          </p:stCondLst>
                                        </p:cTn>
                                        <p:tgtEl>
                                          <p:spTgt spid="518"/>
                                        </p:tgtEl>
                                        <p:attrNameLst>
                                          <p:attrName>style.visibility</p:attrName>
                                        </p:attrNameLst>
                                      </p:cBhvr>
                                      <p:to>
                                        <p:strVal val="visible"/>
                                      </p:to>
                                    </p:set>
                                    <p:animEffect transition="in" filter="fade">
                                      <p:cBhvr>
                                        <p:cTn id="135" dur="500"/>
                                        <p:tgtEl>
                                          <p:spTgt spid="518"/>
                                        </p:tgtEl>
                                      </p:cBhvr>
                                    </p:animEffect>
                                  </p:childTnLst>
                                </p:cTn>
                              </p:par>
                              <p:par>
                                <p:cTn id="136" presetID="10" presetClass="entr" presetSubtype="0" fill="hold" grpId="0" nodeType="withEffect">
                                  <p:stCondLst>
                                    <p:cond delay="750"/>
                                  </p:stCondLst>
                                  <p:childTnLst>
                                    <p:set>
                                      <p:cBhvr>
                                        <p:cTn id="137" dur="1" fill="hold">
                                          <p:stCondLst>
                                            <p:cond delay="0"/>
                                          </p:stCondLst>
                                        </p:cTn>
                                        <p:tgtEl>
                                          <p:spTgt spid="519"/>
                                        </p:tgtEl>
                                        <p:attrNameLst>
                                          <p:attrName>style.visibility</p:attrName>
                                        </p:attrNameLst>
                                      </p:cBhvr>
                                      <p:to>
                                        <p:strVal val="visible"/>
                                      </p:to>
                                    </p:set>
                                    <p:animEffect transition="in" filter="fade">
                                      <p:cBhvr>
                                        <p:cTn id="138" dur="500"/>
                                        <p:tgtEl>
                                          <p:spTgt spid="519"/>
                                        </p:tgtEl>
                                      </p:cBhvr>
                                    </p:animEffect>
                                  </p:childTnLst>
                                </p:cTn>
                              </p:par>
                            </p:childTnLst>
                          </p:cTn>
                        </p:par>
                        <p:par>
                          <p:cTn id="139" fill="hold">
                            <p:stCondLst>
                              <p:cond delay="6750"/>
                            </p:stCondLst>
                            <p:childTnLst>
                              <p:par>
                                <p:cTn id="140" presetID="64" presetClass="path" presetSubtype="0" accel="50000" decel="50000" fill="hold" nodeType="afterEffect">
                                  <p:stCondLst>
                                    <p:cond delay="1000"/>
                                  </p:stCondLst>
                                  <p:childTnLst>
                                    <p:animMotion origin="layout" path="M -8.45034E-7 1.73854E-6 L -8.45034E-7 -0.1296 " pathEditMode="relative" rAng="0" ptsTypes="AA">
                                      <p:cBhvr>
                                        <p:cTn id="141" dur="2000" fill="hold"/>
                                        <p:tgtEl>
                                          <p:spTgt spid="511"/>
                                        </p:tgtEl>
                                        <p:attrNameLst>
                                          <p:attrName>ppt_x</p:attrName>
                                          <p:attrName>ppt_y</p:attrName>
                                        </p:attrNameLst>
                                      </p:cBhvr>
                                      <p:rCtr x="0" y="-6491"/>
                                    </p:animMotion>
                                  </p:childTnLst>
                                </p:cTn>
                              </p:par>
                              <p:par>
                                <p:cTn id="142" presetID="42" presetClass="path" presetSubtype="0" accel="50000" decel="50000" fill="hold" nodeType="withEffect">
                                  <p:stCondLst>
                                    <p:cond delay="1000"/>
                                  </p:stCondLst>
                                  <p:childTnLst>
                                    <p:animMotion origin="layout" path="M -8.45034E-7 3.5951E-6 L -8.45034E-7 0.12437 " pathEditMode="relative" rAng="0" ptsTypes="AA">
                                      <p:cBhvr>
                                        <p:cTn id="143" dur="2000" fill="hold"/>
                                        <p:tgtEl>
                                          <p:spTgt spid="521"/>
                                        </p:tgtEl>
                                        <p:attrNameLst>
                                          <p:attrName>ppt_x</p:attrName>
                                          <p:attrName>ppt_y</p:attrName>
                                        </p:attrNameLst>
                                      </p:cBhvr>
                                      <p:rCtr x="0" y="6219"/>
                                    </p:animMotion>
                                  </p:childTnLst>
                                </p:cTn>
                              </p:par>
                              <p:par>
                                <p:cTn id="144" presetID="10" presetClass="exit" presetSubtype="0" fill="hold" nodeType="withEffect">
                                  <p:stCondLst>
                                    <p:cond delay="1000"/>
                                  </p:stCondLst>
                                  <p:childTnLst>
                                    <p:animEffect transition="out" filter="fade">
                                      <p:cBhvr>
                                        <p:cTn id="145" dur="250"/>
                                        <p:tgtEl>
                                          <p:spTgt spid="10"/>
                                        </p:tgtEl>
                                      </p:cBhvr>
                                    </p:animEffect>
                                    <p:set>
                                      <p:cBhvr>
                                        <p:cTn id="146" dur="1" fill="hold">
                                          <p:stCondLst>
                                            <p:cond delay="249"/>
                                          </p:stCondLst>
                                        </p:cTn>
                                        <p:tgtEl>
                                          <p:spTgt spid="10"/>
                                        </p:tgtEl>
                                        <p:attrNameLst>
                                          <p:attrName>style.visibility</p:attrName>
                                        </p:attrNameLst>
                                      </p:cBhvr>
                                      <p:to>
                                        <p:strVal val="hidden"/>
                                      </p:to>
                                    </p:set>
                                  </p:childTnLst>
                                </p:cTn>
                              </p:par>
                              <p:par>
                                <p:cTn id="147" presetID="10" presetClass="exit" presetSubtype="0" fill="hold" grpId="1" nodeType="withEffect">
                                  <p:stCondLst>
                                    <p:cond delay="750"/>
                                  </p:stCondLst>
                                  <p:childTnLst>
                                    <p:animEffect transition="out" filter="fade">
                                      <p:cBhvr>
                                        <p:cTn id="148" dur="500"/>
                                        <p:tgtEl>
                                          <p:spTgt spid="520"/>
                                        </p:tgtEl>
                                      </p:cBhvr>
                                    </p:animEffect>
                                    <p:set>
                                      <p:cBhvr>
                                        <p:cTn id="149" dur="1" fill="hold">
                                          <p:stCondLst>
                                            <p:cond delay="499"/>
                                          </p:stCondLst>
                                        </p:cTn>
                                        <p:tgtEl>
                                          <p:spTgt spid="520"/>
                                        </p:tgtEl>
                                        <p:attrNameLst>
                                          <p:attrName>style.visibility</p:attrName>
                                        </p:attrNameLst>
                                      </p:cBhvr>
                                      <p:to>
                                        <p:strVal val="hidden"/>
                                      </p:to>
                                    </p:set>
                                  </p:childTnLst>
                                </p:cTn>
                              </p:par>
                            </p:childTnLst>
                          </p:cTn>
                        </p:par>
                        <p:par>
                          <p:cTn id="150" fill="hold">
                            <p:stCondLst>
                              <p:cond delay="9750"/>
                            </p:stCondLst>
                            <p:childTnLst>
                              <p:par>
                                <p:cTn id="151" presetID="1" presetClass="entr" presetSubtype="0" fill="hold" grpId="1" nodeType="afterEffect">
                                  <p:stCondLst>
                                    <p:cond delay="0"/>
                                  </p:stCondLst>
                                  <p:childTnLst>
                                    <p:set>
                                      <p:cBhvr>
                                        <p:cTn id="152" dur="1" fill="hold">
                                          <p:stCondLst>
                                            <p:cond delay="0"/>
                                          </p:stCondLst>
                                        </p:cTn>
                                        <p:tgtEl>
                                          <p:spTgt spid="170"/>
                                        </p:tgtEl>
                                        <p:attrNameLst>
                                          <p:attrName>style.visibility</p:attrName>
                                        </p:attrNameLst>
                                      </p:cBhvr>
                                      <p:to>
                                        <p:strVal val="visible"/>
                                      </p:to>
                                    </p:set>
                                  </p:childTnLst>
                                </p:cTn>
                              </p:par>
                            </p:childTnLst>
                          </p:cTn>
                        </p:par>
                        <p:par>
                          <p:cTn id="153" fill="hold">
                            <p:stCondLst>
                              <p:cond delay="9750"/>
                            </p:stCondLst>
                            <p:childTnLst>
                              <p:par>
                                <p:cTn id="154" presetID="1" presetClass="entr" presetSubtype="0" fill="hold" nodeType="afterEffect">
                                  <p:stCondLst>
                                    <p:cond delay="250"/>
                                  </p:stCondLst>
                                  <p:childTnLst>
                                    <p:set>
                                      <p:cBhvr>
                                        <p:cTn id="155" dur="1" fill="hold">
                                          <p:stCondLst>
                                            <p:cond delay="0"/>
                                          </p:stCondLst>
                                        </p:cTn>
                                        <p:tgtEl>
                                          <p:spTgt spid="532"/>
                                        </p:tgtEl>
                                        <p:attrNameLst>
                                          <p:attrName>style.visibility</p:attrName>
                                        </p:attrNameLst>
                                      </p:cBhvr>
                                      <p:to>
                                        <p:strVal val="visible"/>
                                      </p:to>
                                    </p:set>
                                  </p:childTnLst>
                                </p:cTn>
                              </p:par>
                              <p:par>
                                <p:cTn id="156" presetID="1" presetClass="entr" presetSubtype="0" fill="hold" grpId="0" nodeType="withEffect">
                                  <p:stCondLst>
                                    <p:cond delay="250"/>
                                  </p:stCondLst>
                                  <p:childTnLst>
                                    <p:set>
                                      <p:cBhvr>
                                        <p:cTn id="157" dur="1" fill="hold">
                                          <p:stCondLst>
                                            <p:cond delay="0"/>
                                          </p:stCondLst>
                                        </p:cTn>
                                        <p:tgtEl>
                                          <p:spTgt spid="66"/>
                                        </p:tgtEl>
                                        <p:attrNameLst>
                                          <p:attrName>style.visibility</p:attrName>
                                        </p:attrNameLst>
                                      </p:cBhvr>
                                      <p:to>
                                        <p:strVal val="visible"/>
                                      </p:to>
                                    </p:set>
                                  </p:childTnLst>
                                </p:cTn>
                              </p:par>
                            </p:childTnLst>
                          </p:cTn>
                        </p:par>
                        <p:par>
                          <p:cTn id="158" fill="hold">
                            <p:stCondLst>
                              <p:cond delay="10000"/>
                            </p:stCondLst>
                            <p:childTnLst>
                              <p:par>
                                <p:cTn id="159" presetID="10" presetClass="entr" presetSubtype="0" fill="hold" nodeType="afterEffect">
                                  <p:stCondLst>
                                    <p:cond delay="0"/>
                                  </p:stCondLst>
                                  <p:childTnLst>
                                    <p:set>
                                      <p:cBhvr>
                                        <p:cTn id="160" dur="1" fill="hold">
                                          <p:stCondLst>
                                            <p:cond delay="0"/>
                                          </p:stCondLst>
                                        </p:cTn>
                                        <p:tgtEl>
                                          <p:spTgt spid="89"/>
                                        </p:tgtEl>
                                        <p:attrNameLst>
                                          <p:attrName>style.visibility</p:attrName>
                                        </p:attrNameLst>
                                      </p:cBhvr>
                                      <p:to>
                                        <p:strVal val="visible"/>
                                      </p:to>
                                    </p:set>
                                    <p:animEffect transition="in" filter="fade">
                                      <p:cBhvr>
                                        <p:cTn id="161" dur="500"/>
                                        <p:tgtEl>
                                          <p:spTgt spid="89"/>
                                        </p:tgtEl>
                                      </p:cBhvr>
                                    </p:animEffect>
                                  </p:childTnLst>
                                </p:cTn>
                              </p:par>
                              <p:par>
                                <p:cTn id="162" presetID="22" presetClass="entr" presetSubtype="8" fill="hold" nodeType="withEffect">
                                  <p:stCondLst>
                                    <p:cond delay="0"/>
                                  </p:stCondLst>
                                  <p:childTnLst>
                                    <p:set>
                                      <p:cBhvr>
                                        <p:cTn id="163" dur="1" fill="hold">
                                          <p:stCondLst>
                                            <p:cond delay="0"/>
                                          </p:stCondLst>
                                        </p:cTn>
                                        <p:tgtEl>
                                          <p:spTgt spid="88">
                                            <p:txEl>
                                              <p:pRg st="0" end="0"/>
                                            </p:txEl>
                                          </p:spTgt>
                                        </p:tgtEl>
                                        <p:attrNameLst>
                                          <p:attrName>style.visibility</p:attrName>
                                        </p:attrNameLst>
                                      </p:cBhvr>
                                      <p:to>
                                        <p:strVal val="visible"/>
                                      </p:to>
                                    </p:set>
                                    <p:animEffect transition="in" filter="wipe(left)">
                                      <p:cBhvr>
                                        <p:cTn id="164" dur="500"/>
                                        <p:tgtEl>
                                          <p:spTgt spid="88">
                                            <p:txEl>
                                              <p:pRg st="0" end="0"/>
                                            </p:txEl>
                                          </p:spTgt>
                                        </p:tgtEl>
                                      </p:cBhvr>
                                    </p:animEffect>
                                  </p:childTnLst>
                                </p:cTn>
                              </p:par>
                            </p:childTnLst>
                          </p:cTn>
                        </p:par>
                        <p:par>
                          <p:cTn id="165" fill="hold">
                            <p:stCondLst>
                              <p:cond delay="10500"/>
                            </p:stCondLst>
                            <p:childTnLst>
                              <p:par>
                                <p:cTn id="166" presetID="10" presetClass="entr" presetSubtype="0" fill="hold" nodeType="after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500"/>
                                        <p:tgtEl>
                                          <p:spTgt spid="92"/>
                                        </p:tgtEl>
                                      </p:cBhvr>
                                    </p:animEffect>
                                  </p:childTnLst>
                                </p:cTn>
                              </p:par>
                              <p:par>
                                <p:cTn id="169" presetID="22" presetClass="entr" presetSubtype="8" fill="hold" nodeType="withEffect">
                                  <p:stCondLst>
                                    <p:cond delay="0"/>
                                  </p:stCondLst>
                                  <p:childTnLst>
                                    <p:set>
                                      <p:cBhvr>
                                        <p:cTn id="170" dur="1" fill="hold">
                                          <p:stCondLst>
                                            <p:cond delay="0"/>
                                          </p:stCondLst>
                                        </p:cTn>
                                        <p:tgtEl>
                                          <p:spTgt spid="88">
                                            <p:txEl>
                                              <p:pRg st="1" end="1"/>
                                            </p:txEl>
                                          </p:spTgt>
                                        </p:tgtEl>
                                        <p:attrNameLst>
                                          <p:attrName>style.visibility</p:attrName>
                                        </p:attrNameLst>
                                      </p:cBhvr>
                                      <p:to>
                                        <p:strVal val="visible"/>
                                      </p:to>
                                    </p:set>
                                    <p:animEffect transition="in" filter="wipe(left)">
                                      <p:cBhvr>
                                        <p:cTn id="171" dur="500"/>
                                        <p:tgtEl>
                                          <p:spTgt spid="88">
                                            <p:txEl>
                                              <p:pRg st="1" end="1"/>
                                            </p:txEl>
                                          </p:spTgt>
                                        </p:tgtEl>
                                      </p:cBhvr>
                                    </p:animEffect>
                                  </p:childTnLst>
                                </p:cTn>
                              </p:par>
                            </p:childTnLst>
                          </p:cTn>
                        </p:par>
                        <p:par>
                          <p:cTn id="172" fill="hold">
                            <p:stCondLst>
                              <p:cond delay="11000"/>
                            </p:stCondLst>
                            <p:childTnLst>
                              <p:par>
                                <p:cTn id="173" presetID="10" presetClass="entr" presetSubtype="0" fill="hold" nodeType="afterEffect">
                                  <p:stCondLst>
                                    <p:cond delay="0"/>
                                  </p:stCondLst>
                                  <p:childTnLst>
                                    <p:set>
                                      <p:cBhvr>
                                        <p:cTn id="174" dur="1" fill="hold">
                                          <p:stCondLst>
                                            <p:cond delay="0"/>
                                          </p:stCondLst>
                                        </p:cTn>
                                        <p:tgtEl>
                                          <p:spTgt spid="95"/>
                                        </p:tgtEl>
                                        <p:attrNameLst>
                                          <p:attrName>style.visibility</p:attrName>
                                        </p:attrNameLst>
                                      </p:cBhvr>
                                      <p:to>
                                        <p:strVal val="visible"/>
                                      </p:to>
                                    </p:set>
                                    <p:animEffect transition="in" filter="fade">
                                      <p:cBhvr>
                                        <p:cTn id="175" dur="500"/>
                                        <p:tgtEl>
                                          <p:spTgt spid="95"/>
                                        </p:tgtEl>
                                      </p:cBhvr>
                                    </p:animEffect>
                                  </p:childTnLst>
                                </p:cTn>
                              </p:par>
                              <p:par>
                                <p:cTn id="176" presetID="22" presetClass="entr" presetSubtype="8" fill="hold" nodeType="withEffect">
                                  <p:stCondLst>
                                    <p:cond delay="0"/>
                                  </p:stCondLst>
                                  <p:childTnLst>
                                    <p:set>
                                      <p:cBhvr>
                                        <p:cTn id="177" dur="1" fill="hold">
                                          <p:stCondLst>
                                            <p:cond delay="0"/>
                                          </p:stCondLst>
                                        </p:cTn>
                                        <p:tgtEl>
                                          <p:spTgt spid="88">
                                            <p:txEl>
                                              <p:pRg st="2" end="2"/>
                                            </p:txEl>
                                          </p:spTgt>
                                        </p:tgtEl>
                                        <p:attrNameLst>
                                          <p:attrName>style.visibility</p:attrName>
                                        </p:attrNameLst>
                                      </p:cBhvr>
                                      <p:to>
                                        <p:strVal val="visible"/>
                                      </p:to>
                                    </p:set>
                                    <p:animEffect transition="in" filter="wipe(left)">
                                      <p:cBhvr>
                                        <p:cTn id="178" dur="500"/>
                                        <p:tgtEl>
                                          <p:spTgt spid="88">
                                            <p:txEl>
                                              <p:pRg st="2" end="2"/>
                                            </p:txEl>
                                          </p:spTgt>
                                        </p:tgtEl>
                                      </p:cBhvr>
                                    </p:animEffect>
                                  </p:childTnLst>
                                </p:cTn>
                              </p:par>
                            </p:childTnLst>
                          </p:cTn>
                        </p:par>
                        <p:par>
                          <p:cTn id="179" fill="hold">
                            <p:stCondLst>
                              <p:cond delay="11500"/>
                            </p:stCondLst>
                            <p:childTnLst>
                              <p:par>
                                <p:cTn id="180" presetID="10" presetClass="entr" presetSubtype="0" fill="hold" nodeType="after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fade">
                                      <p:cBhvr>
                                        <p:cTn id="18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5" grpId="0" animBg="1"/>
      <p:bldP spid="65" grpId="1" animBg="1"/>
      <p:bldP spid="65" grpId="2" animBg="1"/>
      <p:bldP spid="101" grpId="0"/>
      <p:bldP spid="101" grpId="1"/>
      <p:bldP spid="102" grpId="0"/>
      <p:bldP spid="102" grpId="1"/>
      <p:bldP spid="6" grpId="0"/>
      <p:bldP spid="6" grpId="1"/>
      <p:bldP spid="518" grpId="0"/>
      <p:bldP spid="519" grpId="0"/>
      <p:bldP spid="520" grpId="0" animBg="1"/>
      <p:bldP spid="520" grpId="1" animBg="1"/>
      <p:bldP spid="66" grpId="0"/>
      <p:bldP spid="346" grpId="0"/>
      <p:bldP spid="346" grpId="1"/>
      <p:bldP spid="537" grpId="0"/>
      <p:bldP spid="537" grpId="1"/>
      <p:bldP spid="170" grpId="0" animBg="1"/>
      <p:bldP spid="170" grpId="1" animBg="1"/>
      <p:bldP spid="170"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bwMode="auto">
          <a:xfrm>
            <a:off x="491492" y="1692916"/>
            <a:ext cx="6877774" cy="5020551"/>
          </a:xfrm>
          <a:prstGeom prst="rect">
            <a:avLst/>
          </a:prstGeom>
          <a:solidFill>
            <a:schemeClr val="bg1">
              <a:lumMod val="95000"/>
            </a:schemeClr>
          </a:solidFill>
          <a:ln w="635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1802">
              <a:spcBef>
                <a:spcPts val="200"/>
              </a:spcBef>
              <a:spcAft>
                <a:spcPts val="800"/>
              </a:spcAft>
            </a:pPr>
            <a:endParaRPr lang="en-US" sz="2000" dirty="0">
              <a:solidFill>
                <a:srgbClr val="505050"/>
              </a:solidFill>
              <a:latin typeface="Segoe UI Light" panose="020B0502040204020203" pitchFamily="34" charset="0"/>
              <a:ea typeface="MS PGothic" charset="0"/>
              <a:cs typeface="Segoe UI Light" panose="020B0502040204020203" pitchFamily="34" charset="0"/>
            </a:endParaRPr>
          </a:p>
        </p:txBody>
      </p:sp>
      <p:graphicFrame>
        <p:nvGraphicFramePr>
          <p:cNvPr id="26" name="Object 25" hidden="1"/>
          <p:cNvGraphicFramePr>
            <a:graphicFrameLocks noChangeAspect="1"/>
          </p:cNvGraphicFramePr>
          <p:nvPr>
            <p:custDataLst>
              <p:tags r:id="rId2"/>
            </p:custDataLst>
            <p:extLst/>
          </p:nvPr>
        </p:nvGraphicFramePr>
        <p:xfrm>
          <a:off x="3353" y="2581"/>
          <a:ext cx="1587" cy="1587"/>
        </p:xfrm>
        <a:graphic>
          <a:graphicData uri="http://schemas.openxmlformats.org/presentationml/2006/ole">
            <mc:AlternateContent xmlns:mc="http://schemas.openxmlformats.org/markup-compatibility/2006">
              <mc:Choice xmlns:v="urn:schemas-microsoft-com:vml" Requires="v">
                <p:oleObj spid="_x0000_s227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3353" y="2581"/>
                        <a:ext cx="1587" cy="1587"/>
                      </a:xfrm>
                      <a:prstGeom prst="rect">
                        <a:avLst/>
                      </a:prstGeom>
                    </p:spPr>
                  </p:pic>
                </p:oleObj>
              </mc:Fallback>
            </mc:AlternateContent>
          </a:graphicData>
        </a:graphic>
      </p:graphicFrame>
      <p:sp>
        <p:nvSpPr>
          <p:cNvPr id="4" name="Title 3"/>
          <p:cNvSpPr>
            <a:spLocks noGrp="1"/>
          </p:cNvSpPr>
          <p:nvPr>
            <p:ph type="title"/>
          </p:nvPr>
        </p:nvSpPr>
        <p:spPr>
          <a:xfrm>
            <a:off x="266249" y="265405"/>
            <a:ext cx="11883828" cy="946145"/>
          </a:xfrm>
        </p:spPr>
        <p:txBody>
          <a:bodyPr/>
          <a:lstStyle/>
          <a:p>
            <a:pPr>
              <a:tabLst>
                <a:tab pos="1882651" algn="l"/>
              </a:tabLst>
            </a:pPr>
            <a:r>
              <a:rPr lang="en-US" dirty="0"/>
              <a:t>In-database Advanced Analytics</a:t>
            </a:r>
            <a:br>
              <a:rPr lang="en-US" dirty="0"/>
            </a:br>
            <a:r>
              <a:rPr lang="en-US" sz="3600" dirty="0">
                <a:solidFill>
                  <a:srgbClr val="002050"/>
                </a:solidFill>
                <a:latin typeface="Segoe UI Light" panose="020B0502040204020203" pitchFamily="34" charset="0"/>
                <a:cs typeface="Segoe UI Light" panose="020B0502040204020203" pitchFamily="34" charset="0"/>
              </a:rPr>
              <a:t>Build intelligent applications with SQL Server R Services</a:t>
            </a:r>
            <a:br>
              <a:rPr lang="en-US" sz="3600" dirty="0">
                <a:solidFill>
                  <a:srgbClr val="002050"/>
                </a:solidFill>
                <a:latin typeface="Segoe UI Light" panose="020B0502040204020203" pitchFamily="34" charset="0"/>
                <a:cs typeface="Segoe UI Light" panose="020B0502040204020203" pitchFamily="34" charset="0"/>
              </a:rPr>
            </a:br>
            <a:endParaRPr lang="en-US" sz="3598" dirty="0">
              <a:solidFill>
                <a:srgbClr val="002050"/>
              </a:solidFill>
            </a:endParaRPr>
          </a:p>
        </p:txBody>
      </p:sp>
      <p:grpSp>
        <p:nvGrpSpPr>
          <p:cNvPr id="5" name="Group 4"/>
          <p:cNvGrpSpPr/>
          <p:nvPr/>
        </p:nvGrpSpPr>
        <p:grpSpPr>
          <a:xfrm>
            <a:off x="7644379" y="4834546"/>
            <a:ext cx="4447452" cy="1421928"/>
            <a:chOff x="7644580" y="4148931"/>
            <a:chExt cx="4448083" cy="1422129"/>
          </a:xfrm>
        </p:grpSpPr>
        <p:sp>
          <p:nvSpPr>
            <p:cNvPr id="76" name="Rectangle 75"/>
            <p:cNvSpPr/>
            <p:nvPr/>
          </p:nvSpPr>
          <p:spPr>
            <a:xfrm>
              <a:off x="8082607" y="4148931"/>
              <a:ext cx="4010056" cy="1422129"/>
            </a:xfrm>
            <a:prstGeom prst="rect">
              <a:avLst/>
            </a:prstGeom>
          </p:spPr>
          <p:txBody>
            <a:bodyPr wrap="square">
              <a:spAutoFit/>
            </a:bodyPr>
            <a:lstStyle/>
            <a:p>
              <a:pPr defTabSz="932411">
                <a:lnSpc>
                  <a:spcPct val="90000"/>
                </a:lnSpc>
                <a:spcAft>
                  <a:spcPts val="600"/>
                </a:spcAft>
                <a:buClr>
                  <a:srgbClr val="A80000"/>
                </a:buClr>
              </a:pPr>
              <a:r>
                <a:rPr lang="en-US" sz="2400" dirty="0">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t>Open Source R with      in-memory &amp; massive scale </a:t>
              </a:r>
              <a:r>
                <a:rPr lang="en-US" sz="2400" dirty="0">
                  <a:solidFill>
                    <a:srgbClr val="000000"/>
                  </a:solidFill>
                  <a:latin typeface="Segoe UI Light" panose="020B0502040204020203" pitchFamily="34" charset="0"/>
                  <a:ea typeface="Segoe UI Black" panose="020B0A02040204020203" pitchFamily="34" charset="0"/>
                  <a:cs typeface="Segoe UI Light" panose="020B0502040204020203" pitchFamily="34" charset="0"/>
                </a:rPr>
                <a:t>- multi-threading and massive parallel processing</a:t>
              </a:r>
            </a:p>
          </p:txBody>
        </p:sp>
        <p:grpSp>
          <p:nvGrpSpPr>
            <p:cNvPr id="78" name="Group 77"/>
            <p:cNvGrpSpPr/>
            <p:nvPr/>
          </p:nvGrpSpPr>
          <p:grpSpPr>
            <a:xfrm>
              <a:off x="7644580" y="4184224"/>
              <a:ext cx="317745" cy="317745"/>
              <a:chOff x="7154564" y="3068543"/>
              <a:chExt cx="317745" cy="317745"/>
            </a:xfrm>
          </p:grpSpPr>
          <p:sp>
            <p:nvSpPr>
              <p:cNvPr id="82" name="Oval 81"/>
              <p:cNvSpPr/>
              <p:nvPr/>
            </p:nvSpPr>
            <p:spPr bwMode="auto">
              <a:xfrm>
                <a:off x="7154564" y="3068543"/>
                <a:ext cx="317745" cy="317745"/>
              </a:xfrm>
              <a:prstGeom prst="ellipse">
                <a:avLst/>
              </a:prstGeom>
              <a:noFill/>
              <a:ln w="635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83" name="Right Arrow 82"/>
              <p:cNvSpPr/>
              <p:nvPr/>
            </p:nvSpPr>
            <p:spPr bwMode="auto">
              <a:xfrm>
                <a:off x="7220342" y="3128118"/>
                <a:ext cx="205748" cy="198595"/>
              </a:xfrm>
              <a:prstGeom prst="right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grpSp>
        <p:nvGrpSpPr>
          <p:cNvPr id="112" name="Group 111"/>
          <p:cNvGrpSpPr/>
          <p:nvPr/>
        </p:nvGrpSpPr>
        <p:grpSpPr>
          <a:xfrm>
            <a:off x="12173490" y="-2359"/>
            <a:ext cx="274284" cy="6996388"/>
            <a:chOff x="12174334" y="-2855"/>
            <a:chExt cx="274323" cy="6997380"/>
          </a:xfrm>
        </p:grpSpPr>
        <p:sp>
          <p:nvSpPr>
            <p:cNvPr id="113" name="Rectangle 112"/>
            <p:cNvSpPr/>
            <p:nvPr/>
          </p:nvSpPr>
          <p:spPr bwMode="auto">
            <a:xfrm>
              <a:off x="12174337" y="0"/>
              <a:ext cx="274320" cy="6994525"/>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14" name="Rectangle 113"/>
            <p:cNvSpPr/>
            <p:nvPr/>
          </p:nvSpPr>
          <p:spPr bwMode="auto">
            <a:xfrm>
              <a:off x="12174337" y="2562447"/>
              <a:ext cx="274320" cy="443207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000" b="1" dirty="0" err="1">
                <a:solidFill>
                  <a:srgbClr val="FFFFFF"/>
                </a:solidFill>
                <a:latin typeface="Segoe UI Light"/>
                <a:ea typeface="Segoe UI" pitchFamily="34" charset="0"/>
                <a:cs typeface="Segoe UI" pitchFamily="34" charset="0"/>
              </a:endParaRPr>
            </a:p>
          </p:txBody>
        </p:sp>
        <p:sp>
          <p:nvSpPr>
            <p:cNvPr id="115" name="TextBox 114"/>
            <p:cNvSpPr txBox="1"/>
            <p:nvPr/>
          </p:nvSpPr>
          <p:spPr>
            <a:xfrm rot="5400000">
              <a:off x="11022753" y="1148726"/>
              <a:ext cx="2565302" cy="262139"/>
            </a:xfrm>
            <a:prstGeom prst="rect">
              <a:avLst/>
            </a:prstGeom>
            <a:solidFill>
              <a:srgbClr val="002050"/>
            </a:solidFill>
          </p:spPr>
          <p:txBody>
            <a:bodyPr wrap="square" lIns="365708" tIns="146283" rIns="182854" bIns="146283" rtlCol="0" anchor="ctr">
              <a:noAutofit/>
            </a:bodyPr>
            <a:lstStyle/>
            <a:p>
              <a:pPr defTabSz="931802">
                <a:lnSpc>
                  <a:spcPct val="90000"/>
                </a:lnSpc>
                <a:spcAft>
                  <a:spcPts val="600"/>
                </a:spcAft>
              </a:pPr>
              <a:r>
                <a:rPr lang="en-US" sz="1599" dirty="0">
                  <a:solidFill>
                    <a:srgbClr val="FFFFFF"/>
                  </a:solidFill>
                  <a:latin typeface="Segoe UI Light" panose="020B0502040204020203" pitchFamily="34" charset="0"/>
                  <a:ea typeface="MS PGothic" charset="0"/>
                  <a:cs typeface="Segoe UI Light" panose="020B0502040204020203" pitchFamily="34" charset="0"/>
                </a:rPr>
                <a:t>Advanced Analytics</a:t>
              </a:r>
            </a:p>
          </p:txBody>
        </p:sp>
      </p:grpSp>
      <p:grpSp>
        <p:nvGrpSpPr>
          <p:cNvPr id="111" name="Group 110"/>
          <p:cNvGrpSpPr/>
          <p:nvPr/>
        </p:nvGrpSpPr>
        <p:grpSpPr>
          <a:xfrm>
            <a:off x="10731999" y="2672182"/>
            <a:ext cx="349450" cy="132119"/>
            <a:chOff x="9520518" y="4749423"/>
            <a:chExt cx="349500" cy="132137"/>
          </a:xfrm>
        </p:grpSpPr>
        <p:sp>
          <p:nvSpPr>
            <p:cNvPr id="116" name="Rectangle 115"/>
            <p:cNvSpPr/>
            <p:nvPr/>
          </p:nvSpPr>
          <p:spPr bwMode="auto">
            <a:xfrm>
              <a:off x="9520518" y="4760789"/>
              <a:ext cx="286555" cy="120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11">
                <a:lnSpc>
                  <a:spcPct val="90000"/>
                </a:lnSpc>
              </a:pPr>
              <a:r>
                <a:rPr lang="en-US" sz="700" b="1" dirty="0">
                  <a:solidFill>
                    <a:srgbClr val="0078D7"/>
                  </a:solidFill>
                  <a:ea typeface="Segoe UI" pitchFamily="34" charset="0"/>
                  <a:cs typeface="Segoe UI" pitchFamily="34" charset="0"/>
                </a:rPr>
                <a:t>NEW</a:t>
              </a:r>
            </a:p>
          </p:txBody>
        </p:sp>
        <p:sp>
          <p:nvSpPr>
            <p:cNvPr id="117" name="Rectangle 116"/>
            <p:cNvSpPr/>
            <p:nvPr/>
          </p:nvSpPr>
          <p:spPr bwMode="auto">
            <a:xfrm>
              <a:off x="9757506" y="4749423"/>
              <a:ext cx="112512" cy="854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411">
                <a:lnSpc>
                  <a:spcPct val="90000"/>
                </a:lnSpc>
              </a:pPr>
              <a:r>
                <a:rPr lang="en-US" sz="700" b="1" dirty="0">
                  <a:solidFill>
                    <a:srgbClr val="0078D7"/>
                  </a:solidFill>
                  <a:latin typeface="Segoe UI Light"/>
                  <a:ea typeface="Segoe UI" pitchFamily="34" charset="0"/>
                  <a:cs typeface="Segoe UI" pitchFamily="34" charset="0"/>
                  <a:sym typeface="Wingdings 2" panose="05020102010507070707" pitchFamily="18" charset="2"/>
                </a:rPr>
                <a:t></a:t>
              </a:r>
              <a:endParaRPr lang="en-US" sz="700" b="1" dirty="0">
                <a:solidFill>
                  <a:srgbClr val="0078D7"/>
                </a:solidFill>
                <a:latin typeface="Segoe UI Light"/>
                <a:ea typeface="Segoe UI" pitchFamily="34" charset="0"/>
                <a:cs typeface="Segoe UI" pitchFamily="34" charset="0"/>
              </a:endParaRPr>
            </a:p>
          </p:txBody>
        </p:sp>
      </p:grpSp>
      <p:grpSp>
        <p:nvGrpSpPr>
          <p:cNvPr id="118" name="Group 117"/>
          <p:cNvGrpSpPr/>
          <p:nvPr/>
        </p:nvGrpSpPr>
        <p:grpSpPr>
          <a:xfrm>
            <a:off x="11081449" y="4881259"/>
            <a:ext cx="349450" cy="132119"/>
            <a:chOff x="9520518" y="4749423"/>
            <a:chExt cx="349500" cy="132137"/>
          </a:xfrm>
        </p:grpSpPr>
        <p:sp>
          <p:nvSpPr>
            <p:cNvPr id="119" name="Rectangle 118"/>
            <p:cNvSpPr/>
            <p:nvPr/>
          </p:nvSpPr>
          <p:spPr bwMode="auto">
            <a:xfrm>
              <a:off x="9520518" y="4760789"/>
              <a:ext cx="286555" cy="120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11">
                <a:lnSpc>
                  <a:spcPct val="90000"/>
                </a:lnSpc>
              </a:pPr>
              <a:r>
                <a:rPr lang="en-US" sz="700" b="1" dirty="0">
                  <a:solidFill>
                    <a:srgbClr val="0078D7"/>
                  </a:solidFill>
                  <a:ea typeface="Segoe UI" pitchFamily="34" charset="0"/>
                  <a:cs typeface="Segoe UI" pitchFamily="34" charset="0"/>
                </a:rPr>
                <a:t>NEW</a:t>
              </a:r>
            </a:p>
          </p:txBody>
        </p:sp>
        <p:sp>
          <p:nvSpPr>
            <p:cNvPr id="120" name="Rectangle 119"/>
            <p:cNvSpPr/>
            <p:nvPr/>
          </p:nvSpPr>
          <p:spPr bwMode="auto">
            <a:xfrm>
              <a:off x="9757506" y="4749423"/>
              <a:ext cx="112512" cy="854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411">
                <a:lnSpc>
                  <a:spcPct val="90000"/>
                </a:lnSpc>
              </a:pPr>
              <a:r>
                <a:rPr lang="en-US" sz="700" b="1" dirty="0">
                  <a:solidFill>
                    <a:srgbClr val="0078D7"/>
                  </a:solidFill>
                  <a:latin typeface="Segoe UI Light"/>
                  <a:ea typeface="Segoe UI" pitchFamily="34" charset="0"/>
                  <a:cs typeface="Segoe UI" pitchFamily="34" charset="0"/>
                  <a:sym typeface="Wingdings 2" panose="05020102010507070707" pitchFamily="18" charset="2"/>
                </a:rPr>
                <a:t></a:t>
              </a:r>
              <a:endParaRPr lang="en-US" sz="700" b="1" dirty="0">
                <a:solidFill>
                  <a:srgbClr val="0078D7"/>
                </a:solidFill>
                <a:latin typeface="Segoe UI Light"/>
                <a:ea typeface="Segoe UI" pitchFamily="34" charset="0"/>
                <a:cs typeface="Segoe UI" pitchFamily="34" charset="0"/>
              </a:endParaRPr>
            </a:p>
          </p:txBody>
        </p:sp>
      </p:grpSp>
      <p:sp>
        <p:nvSpPr>
          <p:cNvPr id="122" name="TextBox 121"/>
          <p:cNvSpPr txBox="1"/>
          <p:nvPr/>
        </p:nvSpPr>
        <p:spPr>
          <a:xfrm>
            <a:off x="2106314" y="5991185"/>
            <a:ext cx="3648780" cy="438782"/>
          </a:xfrm>
          <a:prstGeom prst="rect">
            <a:avLst/>
          </a:prstGeom>
          <a:noFill/>
        </p:spPr>
        <p:txBody>
          <a:bodyPr wrap="square" rtlCol="0" anchor="ctr">
            <a:noAutofit/>
          </a:bodyPr>
          <a:lstStyle/>
          <a:p>
            <a:pPr algn="ctr" defTabSz="931820">
              <a:defRPr/>
            </a:pPr>
            <a:r>
              <a:rPr lang="en-US" sz="2040" kern="0" dirty="0">
                <a:solidFill>
                  <a:srgbClr val="A80000"/>
                </a:solidFill>
                <a:latin typeface="Segoe UI"/>
                <a:ea typeface="SimSun" panose="02010600030101010101" pitchFamily="2" charset="-122"/>
                <a:cs typeface="Segoe UI" panose="020B0502040204020203" pitchFamily="34" charset="0"/>
              </a:rPr>
              <a:t>R built-in to SQL Server</a:t>
            </a:r>
          </a:p>
        </p:txBody>
      </p:sp>
      <p:grpSp>
        <p:nvGrpSpPr>
          <p:cNvPr id="123" name="Group 122"/>
          <p:cNvGrpSpPr/>
          <p:nvPr/>
        </p:nvGrpSpPr>
        <p:grpSpPr>
          <a:xfrm>
            <a:off x="3116103" y="3637908"/>
            <a:ext cx="1629208" cy="2240069"/>
            <a:chOff x="3173953" y="3290934"/>
            <a:chExt cx="1679245" cy="2308866"/>
          </a:xfrm>
        </p:grpSpPr>
        <p:grpSp>
          <p:nvGrpSpPr>
            <p:cNvPr id="124" name="Group 123"/>
            <p:cNvGrpSpPr/>
            <p:nvPr/>
          </p:nvGrpSpPr>
          <p:grpSpPr>
            <a:xfrm>
              <a:off x="3173953" y="3290934"/>
              <a:ext cx="1660851" cy="2308866"/>
              <a:chOff x="7073154" y="2447289"/>
              <a:chExt cx="2259562" cy="3141176"/>
            </a:xfrm>
          </p:grpSpPr>
          <p:grpSp>
            <p:nvGrpSpPr>
              <p:cNvPr id="129" name="Group 128"/>
              <p:cNvGrpSpPr/>
              <p:nvPr/>
            </p:nvGrpSpPr>
            <p:grpSpPr>
              <a:xfrm>
                <a:off x="7073154" y="4558691"/>
                <a:ext cx="2259562" cy="1029774"/>
                <a:chOff x="8728617" y="1373796"/>
                <a:chExt cx="2190983" cy="998520"/>
              </a:xfrm>
            </p:grpSpPr>
            <p:sp>
              <p:nvSpPr>
                <p:cNvPr id="139" name="Freeform 138"/>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sp>
              <p:nvSpPr>
                <p:cNvPr id="140"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grpSp>
          <p:grpSp>
            <p:nvGrpSpPr>
              <p:cNvPr id="130" name="Group 129"/>
              <p:cNvGrpSpPr/>
              <p:nvPr/>
            </p:nvGrpSpPr>
            <p:grpSpPr>
              <a:xfrm>
                <a:off x="7073154" y="3859950"/>
                <a:ext cx="2259562" cy="1029774"/>
                <a:chOff x="8728617" y="1373796"/>
                <a:chExt cx="2190983" cy="998520"/>
              </a:xfrm>
            </p:grpSpPr>
            <p:sp>
              <p:nvSpPr>
                <p:cNvPr id="137" name="Freeform 136"/>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sp>
              <p:nvSpPr>
                <p:cNvPr id="138"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grpSp>
          <p:grpSp>
            <p:nvGrpSpPr>
              <p:cNvPr id="131" name="Group 130"/>
              <p:cNvGrpSpPr/>
              <p:nvPr/>
            </p:nvGrpSpPr>
            <p:grpSpPr>
              <a:xfrm>
                <a:off x="7073154" y="3153620"/>
                <a:ext cx="2259562" cy="1029774"/>
                <a:chOff x="8728617" y="1373796"/>
                <a:chExt cx="2190983" cy="998520"/>
              </a:xfrm>
            </p:grpSpPr>
            <p:sp>
              <p:nvSpPr>
                <p:cNvPr id="135" name="Freeform 134"/>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sp>
              <p:nvSpPr>
                <p:cNvPr id="136"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grpSp>
          <p:grpSp>
            <p:nvGrpSpPr>
              <p:cNvPr id="132" name="Group 131"/>
              <p:cNvGrpSpPr/>
              <p:nvPr/>
            </p:nvGrpSpPr>
            <p:grpSpPr>
              <a:xfrm>
                <a:off x="7073154" y="2447289"/>
                <a:ext cx="2259562" cy="1029774"/>
                <a:chOff x="8728617" y="1373796"/>
                <a:chExt cx="2190983" cy="998520"/>
              </a:xfrm>
            </p:grpSpPr>
            <p:sp>
              <p:nvSpPr>
                <p:cNvPr id="133" name="Freeform 132"/>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sp>
              <p:nvSpPr>
                <p:cNvPr id="134"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91401" tIns="45700" rIns="91401" bIns="45700" numCol="1" anchor="t" anchorCtr="0" compatLnSpc="1">
                  <a:prstTxWarp prst="textNoShape">
                    <a:avLst/>
                  </a:prstTxWarp>
                </a:bodyPr>
                <a:lstStyle/>
                <a:p>
                  <a:pPr defTabSz="931444"/>
                  <a:endParaRPr lang="en-US" sz="1836">
                    <a:solidFill>
                      <a:srgbClr val="000000"/>
                    </a:solidFill>
                    <a:latin typeface="Segoe UI"/>
                    <a:ea typeface="MS PGothic" charset="0"/>
                  </a:endParaRPr>
                </a:p>
              </p:txBody>
            </p:sp>
          </p:grpSp>
        </p:grpSp>
        <p:sp>
          <p:nvSpPr>
            <p:cNvPr id="125" name="Rectangle 124"/>
            <p:cNvSpPr/>
            <p:nvPr/>
          </p:nvSpPr>
          <p:spPr>
            <a:xfrm>
              <a:off x="3321423" y="4170975"/>
              <a:ext cx="1393165" cy="256955"/>
            </a:xfrm>
            <a:prstGeom prst="rect">
              <a:avLst/>
            </a:prstGeom>
            <a:noFill/>
          </p:spPr>
          <p:txBody>
            <a:bodyPr wrap="none">
              <a:spAutoFit/>
            </a:bodyPr>
            <a:lstStyle/>
            <a:p>
              <a:pPr algn="ctr" defTabSz="932269"/>
              <a:r>
                <a:rPr lang="en-US" sz="1020" spc="-30" dirty="0">
                  <a:gradFill>
                    <a:gsLst>
                      <a:gs pos="77483">
                        <a:srgbClr val="FFFFFF"/>
                      </a:gs>
                      <a:gs pos="62252">
                        <a:srgbClr val="FFFFFF"/>
                      </a:gs>
                    </a:gsLst>
                    <a:lin ang="5400000" scaled="0"/>
                  </a:gradFill>
                  <a:latin typeface="Segoe UI"/>
                  <a:ea typeface="MS PGothic" charset="0"/>
                </a:rPr>
                <a:t>End-to-end mobile BI</a:t>
              </a:r>
              <a:endParaRPr lang="en-US" sz="1020" b="1" spc="-30" dirty="0">
                <a:gradFill>
                  <a:gsLst>
                    <a:gs pos="2917">
                      <a:srgbClr val="FFFFFF"/>
                    </a:gs>
                    <a:gs pos="100000">
                      <a:srgbClr val="FFFFFF"/>
                    </a:gs>
                  </a:gsLst>
                  <a:lin ang="5400000" scaled="0"/>
                </a:gradFill>
                <a:latin typeface="Segoe UI"/>
                <a:ea typeface="MS PGothic" charset="0"/>
              </a:endParaRPr>
            </a:p>
          </p:txBody>
        </p:sp>
        <p:sp>
          <p:nvSpPr>
            <p:cNvPr id="126" name="Rectangle 125"/>
            <p:cNvSpPr/>
            <p:nvPr/>
          </p:nvSpPr>
          <p:spPr>
            <a:xfrm>
              <a:off x="3380244" y="3668929"/>
              <a:ext cx="1275525" cy="256955"/>
            </a:xfrm>
            <a:prstGeom prst="rect">
              <a:avLst/>
            </a:prstGeom>
            <a:noFill/>
          </p:spPr>
          <p:txBody>
            <a:bodyPr wrap="none">
              <a:spAutoFit/>
            </a:bodyPr>
            <a:lstStyle/>
            <a:p>
              <a:pPr algn="ctr" defTabSz="932269"/>
              <a:r>
                <a:rPr lang="en-US" sz="1020" spc="-30" dirty="0">
                  <a:gradFill>
                    <a:gsLst>
                      <a:gs pos="77483">
                        <a:srgbClr val="FFFFFF"/>
                      </a:gs>
                      <a:gs pos="62252">
                        <a:srgbClr val="FFFFFF"/>
                      </a:gs>
                    </a:gsLst>
                    <a:lin ang="5400000" scaled="0"/>
                  </a:gradFill>
                  <a:latin typeface="Segoe UI"/>
                  <a:ea typeface="MS PGothic" charset="0"/>
                </a:rPr>
                <a:t>Advanced Analytics</a:t>
              </a:r>
            </a:p>
          </p:txBody>
        </p:sp>
        <p:sp>
          <p:nvSpPr>
            <p:cNvPr id="127" name="Rectangle 126"/>
            <p:cNvSpPr/>
            <p:nvPr/>
          </p:nvSpPr>
          <p:spPr>
            <a:xfrm>
              <a:off x="3182811" y="4694959"/>
              <a:ext cx="1670387" cy="256955"/>
            </a:xfrm>
            <a:prstGeom prst="rect">
              <a:avLst/>
            </a:prstGeom>
            <a:noFill/>
          </p:spPr>
          <p:txBody>
            <a:bodyPr wrap="square">
              <a:spAutoFit/>
            </a:bodyPr>
            <a:lstStyle/>
            <a:p>
              <a:pPr algn="ctr" defTabSz="931715"/>
              <a:r>
                <a:rPr lang="en-US" sz="1020" dirty="0">
                  <a:ln>
                    <a:solidFill>
                      <a:srgbClr val="FFFFFF">
                        <a:alpha val="0"/>
                      </a:srgbClr>
                    </a:solidFill>
                  </a:ln>
                  <a:gradFill>
                    <a:gsLst>
                      <a:gs pos="0">
                        <a:srgbClr val="FFFFFF"/>
                      </a:gs>
                      <a:gs pos="100000">
                        <a:srgbClr val="FFFFFF"/>
                      </a:gs>
                    </a:gsLst>
                    <a:lin ang="5400000" scaled="0"/>
                  </a:gradFill>
                  <a:latin typeface="Segoe UI"/>
                  <a:ea typeface="Segoe UI" pitchFamily="34" charset="0"/>
                  <a:cs typeface="Segoe UI" pitchFamily="34" charset="0"/>
                </a:rPr>
                <a:t>High-performance DW</a:t>
              </a:r>
            </a:p>
          </p:txBody>
        </p:sp>
        <p:sp>
          <p:nvSpPr>
            <p:cNvPr id="128" name="TextBox 127"/>
            <p:cNvSpPr txBox="1"/>
            <p:nvPr/>
          </p:nvSpPr>
          <p:spPr>
            <a:xfrm>
              <a:off x="3196014" y="5123779"/>
              <a:ext cx="1643982" cy="356229"/>
            </a:xfrm>
            <a:prstGeom prst="rect">
              <a:avLst/>
            </a:prstGeom>
            <a:noFill/>
          </p:spPr>
          <p:txBody>
            <a:bodyPr wrap="square" lIns="182829" tIns="146263" rIns="182829" bIns="146263" rtlCol="0">
              <a:noAutofit/>
            </a:bodyPr>
            <a:lstStyle/>
            <a:p>
              <a:pPr algn="ctr" defTabSz="931623">
                <a:lnSpc>
                  <a:spcPct val="90000"/>
                </a:lnSpc>
                <a:spcAft>
                  <a:spcPts val="600"/>
                </a:spcAft>
              </a:pPr>
              <a:r>
                <a:rPr lang="en-US" sz="1020" dirty="0">
                  <a:solidFill>
                    <a:srgbClr val="FFFFFF"/>
                  </a:solidFill>
                  <a:latin typeface="Segoe UI"/>
                  <a:ea typeface="MS PGothic" charset="0"/>
                </a:rPr>
                <a:t>Mission critical OLTP</a:t>
              </a:r>
            </a:p>
          </p:txBody>
        </p:sp>
      </p:grpSp>
      <p:grpSp>
        <p:nvGrpSpPr>
          <p:cNvPr id="141" name="Group 140"/>
          <p:cNvGrpSpPr/>
          <p:nvPr/>
        </p:nvGrpSpPr>
        <p:grpSpPr>
          <a:xfrm>
            <a:off x="1466549" y="2099056"/>
            <a:ext cx="4928314" cy="1004481"/>
            <a:chOff x="1512477" y="2016946"/>
            <a:chExt cx="4832804" cy="985015"/>
          </a:xfrm>
        </p:grpSpPr>
        <p:grpSp>
          <p:nvGrpSpPr>
            <p:cNvPr id="142" name="Group 141"/>
            <p:cNvGrpSpPr/>
            <p:nvPr/>
          </p:nvGrpSpPr>
          <p:grpSpPr>
            <a:xfrm>
              <a:off x="1512477" y="2016946"/>
              <a:ext cx="1476162" cy="985015"/>
              <a:chOff x="1864211" y="3827300"/>
              <a:chExt cx="3925671" cy="2619527"/>
            </a:xfrm>
          </p:grpSpPr>
          <p:sp>
            <p:nvSpPr>
              <p:cNvPr id="163" name="Rectangle 162"/>
              <p:cNvSpPr/>
              <p:nvPr/>
            </p:nvSpPr>
            <p:spPr>
              <a:xfrm>
                <a:off x="1864420" y="4017327"/>
                <a:ext cx="3925462" cy="2423125"/>
              </a:xfrm>
              <a:prstGeom prst="rect">
                <a:avLst/>
              </a:prstGeom>
              <a:solidFill>
                <a:srgbClr val="3483C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4" name="Rectangle 163"/>
              <p:cNvSpPr/>
              <p:nvPr/>
            </p:nvSpPr>
            <p:spPr>
              <a:xfrm>
                <a:off x="1864420" y="3827300"/>
                <a:ext cx="3925462" cy="190736"/>
              </a:xfrm>
              <a:prstGeom prst="rect">
                <a:avLst/>
              </a:prstGeom>
              <a:solidFill>
                <a:srgbClr val="15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5" name="Rounded Rectangle 164"/>
              <p:cNvSpPr/>
              <p:nvPr/>
            </p:nvSpPr>
            <p:spPr>
              <a:xfrm>
                <a:off x="1952630" y="4114534"/>
                <a:ext cx="3749041" cy="2228710"/>
              </a:xfrm>
              <a:prstGeom prst="roundRect">
                <a:avLst>
                  <a:gd name="adj" fmla="val 19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6" name="Multiply 165"/>
              <p:cNvSpPr/>
              <p:nvPr/>
            </p:nvSpPr>
            <p:spPr>
              <a:xfrm>
                <a:off x="5604717" y="3844870"/>
                <a:ext cx="155596" cy="155596"/>
              </a:xfrm>
              <a:prstGeom prst="mathMultiply">
                <a:avLst>
                  <a:gd name="adj1" fmla="val 12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7" name="Rectangle 166"/>
              <p:cNvSpPr/>
              <p:nvPr/>
            </p:nvSpPr>
            <p:spPr>
              <a:xfrm>
                <a:off x="5446601" y="3881402"/>
                <a:ext cx="101582" cy="825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8" name="Rectangle 167"/>
              <p:cNvSpPr/>
              <p:nvPr/>
            </p:nvSpPr>
            <p:spPr>
              <a:xfrm>
                <a:off x="5272981" y="3941646"/>
                <a:ext cx="10158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9" name="Freeform 168"/>
              <p:cNvSpPr>
                <a:spLocks noChangeAspect="1"/>
              </p:cNvSpPr>
              <p:nvPr/>
            </p:nvSpPr>
            <p:spPr>
              <a:xfrm flipH="1">
                <a:off x="3362868" y="4440560"/>
                <a:ext cx="1135517" cy="1576655"/>
              </a:xfrm>
              <a:custGeom>
                <a:avLst/>
                <a:gdLst/>
                <a:ahLst/>
                <a:cxnLst/>
                <a:rect l="l" t="t" r="r" b="b"/>
                <a:pathLst>
                  <a:path w="4113311" h="5696905">
                    <a:moveTo>
                      <a:pt x="2085555" y="1762876"/>
                    </a:moveTo>
                    <a:cubicBezTo>
                      <a:pt x="2115521" y="1762876"/>
                      <a:pt x="2139813" y="1787167"/>
                      <a:pt x="2139813" y="1817133"/>
                    </a:cubicBezTo>
                    <a:cubicBezTo>
                      <a:pt x="2139813" y="1847098"/>
                      <a:pt x="2115521" y="1871390"/>
                      <a:pt x="2085555" y="1871390"/>
                    </a:cubicBezTo>
                    <a:cubicBezTo>
                      <a:pt x="2055590" y="1871390"/>
                      <a:pt x="2031298" y="1847098"/>
                      <a:pt x="2031298" y="1817133"/>
                    </a:cubicBezTo>
                    <a:cubicBezTo>
                      <a:pt x="2031298" y="1787167"/>
                      <a:pt x="2055590" y="1762876"/>
                      <a:pt x="2085555" y="1762876"/>
                    </a:cubicBezTo>
                    <a:close/>
                    <a:moveTo>
                      <a:pt x="2085555" y="1730434"/>
                    </a:moveTo>
                    <a:cubicBezTo>
                      <a:pt x="2037673" y="1730434"/>
                      <a:pt x="1998857" y="1769250"/>
                      <a:pt x="1998857" y="1817133"/>
                    </a:cubicBezTo>
                    <a:cubicBezTo>
                      <a:pt x="1998857" y="1865015"/>
                      <a:pt x="2037673" y="1903831"/>
                      <a:pt x="2085555" y="1903831"/>
                    </a:cubicBezTo>
                    <a:cubicBezTo>
                      <a:pt x="2133438" y="1903831"/>
                      <a:pt x="2172254" y="1865015"/>
                      <a:pt x="2172254" y="1817133"/>
                    </a:cubicBezTo>
                    <a:cubicBezTo>
                      <a:pt x="2172254" y="1769250"/>
                      <a:pt x="2133438" y="1730434"/>
                      <a:pt x="2085555" y="1730434"/>
                    </a:cubicBezTo>
                    <a:close/>
                    <a:moveTo>
                      <a:pt x="3113460" y="1725072"/>
                    </a:moveTo>
                    <a:cubicBezTo>
                      <a:pt x="3161959" y="1725072"/>
                      <a:pt x="3201276" y="1764388"/>
                      <a:pt x="3201276" y="1812887"/>
                    </a:cubicBezTo>
                    <a:cubicBezTo>
                      <a:pt x="3201276" y="1861386"/>
                      <a:pt x="3161959" y="1900703"/>
                      <a:pt x="3113460" y="1900703"/>
                    </a:cubicBezTo>
                    <a:cubicBezTo>
                      <a:pt x="3064961" y="1900703"/>
                      <a:pt x="3025645" y="1861386"/>
                      <a:pt x="3025645" y="1812887"/>
                    </a:cubicBezTo>
                    <a:cubicBezTo>
                      <a:pt x="3025645" y="1764388"/>
                      <a:pt x="3064961" y="1725072"/>
                      <a:pt x="3113460" y="1725072"/>
                    </a:cubicBezTo>
                    <a:close/>
                    <a:moveTo>
                      <a:pt x="2085555" y="1697344"/>
                    </a:moveTo>
                    <a:cubicBezTo>
                      <a:pt x="2151713" y="1697344"/>
                      <a:pt x="2205344" y="1750975"/>
                      <a:pt x="2205344" y="1817133"/>
                    </a:cubicBezTo>
                    <a:cubicBezTo>
                      <a:pt x="2205344" y="1883290"/>
                      <a:pt x="2151713" y="1936922"/>
                      <a:pt x="2085555" y="1936922"/>
                    </a:cubicBezTo>
                    <a:cubicBezTo>
                      <a:pt x="2019398" y="1936922"/>
                      <a:pt x="1965766" y="1883290"/>
                      <a:pt x="1965766" y="1817133"/>
                    </a:cubicBezTo>
                    <a:cubicBezTo>
                      <a:pt x="1965766" y="1750975"/>
                      <a:pt x="2019398" y="1697344"/>
                      <a:pt x="2085555" y="1697344"/>
                    </a:cubicBezTo>
                    <a:close/>
                    <a:moveTo>
                      <a:pt x="3113460" y="1672565"/>
                    </a:moveTo>
                    <a:cubicBezTo>
                      <a:pt x="3035962" y="1672565"/>
                      <a:pt x="2973138" y="1735389"/>
                      <a:pt x="2973138" y="1812887"/>
                    </a:cubicBezTo>
                    <a:cubicBezTo>
                      <a:pt x="2973138" y="1890385"/>
                      <a:pt x="3035962" y="1953209"/>
                      <a:pt x="3113460" y="1953209"/>
                    </a:cubicBezTo>
                    <a:cubicBezTo>
                      <a:pt x="3190958" y="1953209"/>
                      <a:pt x="3253782" y="1890385"/>
                      <a:pt x="3253782" y="1812887"/>
                    </a:cubicBezTo>
                    <a:cubicBezTo>
                      <a:pt x="3253782" y="1735389"/>
                      <a:pt x="3190958" y="1672565"/>
                      <a:pt x="3113460" y="1672565"/>
                    </a:cubicBezTo>
                    <a:close/>
                    <a:moveTo>
                      <a:pt x="3113460" y="1619008"/>
                    </a:moveTo>
                    <a:cubicBezTo>
                      <a:pt x="3220536" y="1619008"/>
                      <a:pt x="3307339" y="1705811"/>
                      <a:pt x="3307339" y="1812887"/>
                    </a:cubicBezTo>
                    <a:cubicBezTo>
                      <a:pt x="3307339" y="1919963"/>
                      <a:pt x="3220536" y="2006766"/>
                      <a:pt x="3113460" y="2006766"/>
                    </a:cubicBezTo>
                    <a:cubicBezTo>
                      <a:pt x="3006384" y="2006766"/>
                      <a:pt x="2919581" y="1919963"/>
                      <a:pt x="2919581" y="1812887"/>
                    </a:cubicBezTo>
                    <a:cubicBezTo>
                      <a:pt x="2919581" y="1705811"/>
                      <a:pt x="3006384" y="1619008"/>
                      <a:pt x="3113460" y="1619008"/>
                    </a:cubicBezTo>
                    <a:close/>
                    <a:moveTo>
                      <a:pt x="2032094" y="1611528"/>
                    </a:moveTo>
                    <a:cubicBezTo>
                      <a:pt x="2011771" y="1616567"/>
                      <a:pt x="1992743" y="1624869"/>
                      <a:pt x="1975466" y="1635758"/>
                    </a:cubicBezTo>
                    <a:cubicBezTo>
                      <a:pt x="1992885" y="1656424"/>
                      <a:pt x="1991680" y="1687250"/>
                      <a:pt x="1972334" y="1707168"/>
                    </a:cubicBezTo>
                    <a:cubicBezTo>
                      <a:pt x="1953107" y="1726963"/>
                      <a:pt x="1922590" y="1729162"/>
                      <a:pt x="1901460" y="1712647"/>
                    </a:cubicBezTo>
                    <a:cubicBezTo>
                      <a:pt x="1891894" y="1728283"/>
                      <a:pt x="1884959" y="1745550"/>
                      <a:pt x="1880397" y="1763770"/>
                    </a:cubicBezTo>
                    <a:cubicBezTo>
                      <a:pt x="1907202" y="1766530"/>
                      <a:pt x="1927717" y="1789439"/>
                      <a:pt x="1927717" y="1817140"/>
                    </a:cubicBezTo>
                    <a:cubicBezTo>
                      <a:pt x="1927717" y="1845019"/>
                      <a:pt x="1906937" y="1868044"/>
                      <a:pt x="1879895" y="1870611"/>
                    </a:cubicBezTo>
                    <a:cubicBezTo>
                      <a:pt x="1884447" y="1889071"/>
                      <a:pt x="1891687" y="1906474"/>
                      <a:pt x="1901042" y="1922506"/>
                    </a:cubicBezTo>
                    <a:cubicBezTo>
                      <a:pt x="1922187" y="1905467"/>
                      <a:pt x="1953130" y="1907435"/>
                      <a:pt x="1972598" y="1927382"/>
                    </a:cubicBezTo>
                    <a:cubicBezTo>
                      <a:pt x="1991917" y="1947178"/>
                      <a:pt x="1993260" y="1977842"/>
                      <a:pt x="1976073" y="1998533"/>
                    </a:cubicBezTo>
                    <a:cubicBezTo>
                      <a:pt x="1993132" y="2009339"/>
                      <a:pt x="2012079" y="2017264"/>
                      <a:pt x="2032186" y="2022298"/>
                    </a:cubicBezTo>
                    <a:cubicBezTo>
                      <a:pt x="2034946" y="1995493"/>
                      <a:pt x="2057854" y="1974978"/>
                      <a:pt x="2085555" y="1974978"/>
                    </a:cubicBezTo>
                    <a:cubicBezTo>
                      <a:pt x="2113412" y="1974978"/>
                      <a:pt x="2136423" y="1995724"/>
                      <a:pt x="2139014" y="2022737"/>
                    </a:cubicBezTo>
                    <a:cubicBezTo>
                      <a:pt x="2159316" y="2017685"/>
                      <a:pt x="2178319" y="2009355"/>
                      <a:pt x="2195560" y="1998398"/>
                    </a:cubicBezTo>
                    <a:cubicBezTo>
                      <a:pt x="2178231" y="1977740"/>
                      <a:pt x="2179468" y="1946991"/>
                      <a:pt x="2198777" y="1927110"/>
                    </a:cubicBezTo>
                    <a:cubicBezTo>
                      <a:pt x="2218037" y="1907282"/>
                      <a:pt x="2248625" y="1905109"/>
                      <a:pt x="2269765" y="1921706"/>
                    </a:cubicBezTo>
                    <a:cubicBezTo>
                      <a:pt x="2279283" y="1905972"/>
                      <a:pt x="2286570" y="1888821"/>
                      <a:pt x="2291179" y="1870603"/>
                    </a:cubicBezTo>
                    <a:cubicBezTo>
                      <a:pt x="2264154" y="1868021"/>
                      <a:pt x="2243393" y="1845005"/>
                      <a:pt x="2243393" y="1817140"/>
                    </a:cubicBezTo>
                    <a:cubicBezTo>
                      <a:pt x="2243393" y="1789261"/>
                      <a:pt x="2264174" y="1766235"/>
                      <a:pt x="2291216" y="1763668"/>
                    </a:cubicBezTo>
                    <a:cubicBezTo>
                      <a:pt x="2286664" y="1745207"/>
                      <a:pt x="2279423" y="1727804"/>
                      <a:pt x="2270068" y="1711773"/>
                    </a:cubicBezTo>
                    <a:cubicBezTo>
                      <a:pt x="2248923" y="1728812"/>
                      <a:pt x="2217980" y="1726844"/>
                      <a:pt x="2198513" y="1706897"/>
                    </a:cubicBezTo>
                    <a:cubicBezTo>
                      <a:pt x="2179194" y="1687102"/>
                      <a:pt x="2177850" y="1656438"/>
                      <a:pt x="2195037" y="1635747"/>
                    </a:cubicBezTo>
                    <a:cubicBezTo>
                      <a:pt x="2177979" y="1624941"/>
                      <a:pt x="2159032" y="1617016"/>
                      <a:pt x="2138925" y="1611982"/>
                    </a:cubicBezTo>
                    <a:cubicBezTo>
                      <a:pt x="2136165" y="1638787"/>
                      <a:pt x="2113256" y="1659302"/>
                      <a:pt x="2085555" y="1659302"/>
                    </a:cubicBezTo>
                    <a:cubicBezTo>
                      <a:pt x="2057694" y="1659302"/>
                      <a:pt x="2034680" y="1638547"/>
                      <a:pt x="2032094" y="1611528"/>
                    </a:cubicBezTo>
                    <a:close/>
                    <a:moveTo>
                      <a:pt x="2444733" y="1542732"/>
                    </a:moveTo>
                    <a:cubicBezTo>
                      <a:pt x="2474699" y="1542732"/>
                      <a:pt x="2498991" y="1567024"/>
                      <a:pt x="2498991" y="1596989"/>
                    </a:cubicBezTo>
                    <a:cubicBezTo>
                      <a:pt x="2498991" y="1626955"/>
                      <a:pt x="2474699" y="1651247"/>
                      <a:pt x="2444733" y="1651247"/>
                    </a:cubicBezTo>
                    <a:cubicBezTo>
                      <a:pt x="2414768" y="1651247"/>
                      <a:pt x="2390476" y="1626955"/>
                      <a:pt x="2390476" y="1596989"/>
                    </a:cubicBezTo>
                    <a:cubicBezTo>
                      <a:pt x="2390476" y="1567024"/>
                      <a:pt x="2414768" y="1542732"/>
                      <a:pt x="2444733" y="1542732"/>
                    </a:cubicBezTo>
                    <a:close/>
                    <a:moveTo>
                      <a:pt x="2444733" y="1510291"/>
                    </a:moveTo>
                    <a:cubicBezTo>
                      <a:pt x="2396851" y="1510291"/>
                      <a:pt x="2358035" y="1549107"/>
                      <a:pt x="2358035" y="1596989"/>
                    </a:cubicBezTo>
                    <a:cubicBezTo>
                      <a:pt x="2358035" y="1644872"/>
                      <a:pt x="2396851" y="1683688"/>
                      <a:pt x="2444733" y="1683688"/>
                    </a:cubicBezTo>
                    <a:cubicBezTo>
                      <a:pt x="2492616" y="1683688"/>
                      <a:pt x="2531432" y="1644872"/>
                      <a:pt x="2531432" y="1596989"/>
                    </a:cubicBezTo>
                    <a:cubicBezTo>
                      <a:pt x="2531432" y="1549107"/>
                      <a:pt x="2492616" y="1510291"/>
                      <a:pt x="2444733" y="1510291"/>
                    </a:cubicBezTo>
                    <a:close/>
                    <a:moveTo>
                      <a:pt x="3199983" y="1480116"/>
                    </a:moveTo>
                    <a:cubicBezTo>
                      <a:pt x="3195790" y="1523836"/>
                      <a:pt x="3158547" y="1557415"/>
                      <a:pt x="3113460" y="1557415"/>
                    </a:cubicBezTo>
                    <a:cubicBezTo>
                      <a:pt x="3068626" y="1557415"/>
                      <a:pt x="3031549" y="1524211"/>
                      <a:pt x="3027081" y="1480827"/>
                    </a:cubicBezTo>
                    <a:cubicBezTo>
                      <a:pt x="2994538" y="1488974"/>
                      <a:pt x="2963872" y="1501801"/>
                      <a:pt x="2936263" y="1519290"/>
                    </a:cubicBezTo>
                    <a:cubicBezTo>
                      <a:pt x="2964081" y="1552779"/>
                      <a:pt x="2961907" y="1602409"/>
                      <a:pt x="2930638" y="1634449"/>
                    </a:cubicBezTo>
                    <a:cubicBezTo>
                      <a:pt x="2899130" y="1666733"/>
                      <a:pt x="2849048" y="1669918"/>
                      <a:pt x="2814825" y="1642340"/>
                    </a:cubicBezTo>
                    <a:cubicBezTo>
                      <a:pt x="2799685" y="1668288"/>
                      <a:pt x="2787965" y="1696454"/>
                      <a:pt x="2780598" y="1726333"/>
                    </a:cubicBezTo>
                    <a:cubicBezTo>
                      <a:pt x="2824366" y="1730488"/>
                      <a:pt x="2857999" y="1767754"/>
                      <a:pt x="2857999" y="1812876"/>
                    </a:cubicBezTo>
                    <a:cubicBezTo>
                      <a:pt x="2857999" y="1857710"/>
                      <a:pt x="2824795" y="1894788"/>
                      <a:pt x="2781412" y="1899256"/>
                    </a:cubicBezTo>
                    <a:cubicBezTo>
                      <a:pt x="2788794" y="1928744"/>
                      <a:pt x="2800019" y="1956691"/>
                      <a:pt x="2815501" y="1981998"/>
                    </a:cubicBezTo>
                    <a:cubicBezTo>
                      <a:pt x="2849701" y="1955268"/>
                      <a:pt x="2899093" y="1958828"/>
                      <a:pt x="2930211" y="1990865"/>
                    </a:cubicBezTo>
                    <a:cubicBezTo>
                      <a:pt x="2961522" y="2023103"/>
                      <a:pt x="2963473" y="2072994"/>
                      <a:pt x="2935281" y="2106443"/>
                    </a:cubicBezTo>
                    <a:cubicBezTo>
                      <a:pt x="2963243" y="2124067"/>
                      <a:pt x="2994040" y="2137503"/>
                      <a:pt x="3026933" y="2145659"/>
                    </a:cubicBezTo>
                    <a:cubicBezTo>
                      <a:pt x="3031118" y="2101929"/>
                      <a:pt x="3068366" y="2068338"/>
                      <a:pt x="3113460" y="2068338"/>
                    </a:cubicBezTo>
                    <a:cubicBezTo>
                      <a:pt x="3158293" y="2068338"/>
                      <a:pt x="3195372" y="2101541"/>
                      <a:pt x="3199839" y="2144925"/>
                    </a:cubicBezTo>
                    <a:cubicBezTo>
                      <a:pt x="3232382" y="2136777"/>
                      <a:pt x="3263048" y="2123950"/>
                      <a:pt x="3290656" y="2106462"/>
                    </a:cubicBezTo>
                    <a:cubicBezTo>
                      <a:pt x="3262840" y="2072972"/>
                      <a:pt x="3265014" y="2023343"/>
                      <a:pt x="3296282" y="1991304"/>
                    </a:cubicBezTo>
                    <a:cubicBezTo>
                      <a:pt x="3327790" y="1959020"/>
                      <a:pt x="3377871" y="1955835"/>
                      <a:pt x="3412094" y="1983412"/>
                    </a:cubicBezTo>
                    <a:cubicBezTo>
                      <a:pt x="3427236" y="1957466"/>
                      <a:pt x="3438955" y="1929299"/>
                      <a:pt x="3446322" y="1899420"/>
                    </a:cubicBezTo>
                    <a:cubicBezTo>
                      <a:pt x="3402554" y="1895265"/>
                      <a:pt x="3368922" y="1857998"/>
                      <a:pt x="3368922" y="1812876"/>
                    </a:cubicBezTo>
                    <a:cubicBezTo>
                      <a:pt x="3368922" y="1767776"/>
                      <a:pt x="3402522" y="1730524"/>
                      <a:pt x="3446262" y="1726345"/>
                    </a:cubicBezTo>
                    <a:cubicBezTo>
                      <a:pt x="3438803" y="1696859"/>
                      <a:pt x="3427009" y="1669100"/>
                      <a:pt x="3411605" y="1643635"/>
                    </a:cubicBezTo>
                    <a:cubicBezTo>
                      <a:pt x="3377390" y="1670497"/>
                      <a:pt x="3327882" y="1666981"/>
                      <a:pt x="3296711" y="1634888"/>
                    </a:cubicBezTo>
                    <a:cubicBezTo>
                      <a:pt x="3265458" y="1602711"/>
                      <a:pt x="3263456" y="1552945"/>
                      <a:pt x="3291503" y="1519509"/>
                    </a:cubicBezTo>
                    <a:cubicBezTo>
                      <a:pt x="3263599" y="1501775"/>
                      <a:pt x="3232843" y="1488292"/>
                      <a:pt x="3199983" y="1480116"/>
                    </a:cubicBezTo>
                    <a:close/>
                    <a:moveTo>
                      <a:pt x="2444733" y="1477200"/>
                    </a:moveTo>
                    <a:cubicBezTo>
                      <a:pt x="2510891" y="1477200"/>
                      <a:pt x="2564522" y="1530832"/>
                      <a:pt x="2564522" y="1596989"/>
                    </a:cubicBezTo>
                    <a:cubicBezTo>
                      <a:pt x="2564522" y="1663147"/>
                      <a:pt x="2510891" y="1716778"/>
                      <a:pt x="2444733" y="1716778"/>
                    </a:cubicBezTo>
                    <a:cubicBezTo>
                      <a:pt x="2378576" y="1716778"/>
                      <a:pt x="2324944" y="1663147"/>
                      <a:pt x="2324944" y="1596989"/>
                    </a:cubicBezTo>
                    <a:cubicBezTo>
                      <a:pt x="2324944" y="1530832"/>
                      <a:pt x="2378576" y="1477200"/>
                      <a:pt x="2444733" y="1477200"/>
                    </a:cubicBezTo>
                    <a:close/>
                    <a:moveTo>
                      <a:pt x="1387290" y="1469477"/>
                    </a:moveTo>
                    <a:cubicBezTo>
                      <a:pt x="1435789" y="1469477"/>
                      <a:pt x="1475105" y="1508794"/>
                      <a:pt x="1475105" y="1557293"/>
                    </a:cubicBezTo>
                    <a:cubicBezTo>
                      <a:pt x="1475105" y="1605792"/>
                      <a:pt x="1435789" y="1645109"/>
                      <a:pt x="1387290" y="1645109"/>
                    </a:cubicBezTo>
                    <a:cubicBezTo>
                      <a:pt x="1338791" y="1645109"/>
                      <a:pt x="1299474" y="1605792"/>
                      <a:pt x="1299474" y="1557293"/>
                    </a:cubicBezTo>
                    <a:cubicBezTo>
                      <a:pt x="1299474" y="1508794"/>
                      <a:pt x="1338791" y="1469477"/>
                      <a:pt x="1387290" y="1469477"/>
                    </a:cubicBezTo>
                    <a:close/>
                    <a:moveTo>
                      <a:pt x="1387290" y="1416971"/>
                    </a:moveTo>
                    <a:cubicBezTo>
                      <a:pt x="1309792" y="1416971"/>
                      <a:pt x="1246968" y="1479795"/>
                      <a:pt x="1246968" y="1557293"/>
                    </a:cubicBezTo>
                    <a:cubicBezTo>
                      <a:pt x="1246968" y="1634791"/>
                      <a:pt x="1309792" y="1697615"/>
                      <a:pt x="1387290" y="1697615"/>
                    </a:cubicBezTo>
                    <a:cubicBezTo>
                      <a:pt x="1464788" y="1697615"/>
                      <a:pt x="1527612" y="1634791"/>
                      <a:pt x="1527612" y="1557293"/>
                    </a:cubicBezTo>
                    <a:cubicBezTo>
                      <a:pt x="1527612" y="1479795"/>
                      <a:pt x="1464788" y="1416971"/>
                      <a:pt x="1387290" y="1416971"/>
                    </a:cubicBezTo>
                    <a:close/>
                    <a:moveTo>
                      <a:pt x="2498192" y="1391385"/>
                    </a:moveTo>
                    <a:cubicBezTo>
                      <a:pt x="2495601" y="1418398"/>
                      <a:pt x="2472590" y="1439144"/>
                      <a:pt x="2444733" y="1439144"/>
                    </a:cubicBezTo>
                    <a:cubicBezTo>
                      <a:pt x="2417032" y="1439144"/>
                      <a:pt x="2394124" y="1418630"/>
                      <a:pt x="2391364" y="1391824"/>
                    </a:cubicBezTo>
                    <a:cubicBezTo>
                      <a:pt x="2371257" y="1396858"/>
                      <a:pt x="2352310" y="1404783"/>
                      <a:pt x="2335251" y="1415589"/>
                    </a:cubicBezTo>
                    <a:cubicBezTo>
                      <a:pt x="2352438" y="1436280"/>
                      <a:pt x="2351095" y="1466944"/>
                      <a:pt x="2331776" y="1486740"/>
                    </a:cubicBezTo>
                    <a:cubicBezTo>
                      <a:pt x="2312308" y="1506687"/>
                      <a:pt x="2281365" y="1508655"/>
                      <a:pt x="2260220" y="1491616"/>
                    </a:cubicBezTo>
                    <a:cubicBezTo>
                      <a:pt x="2250865" y="1507648"/>
                      <a:pt x="2243625" y="1525051"/>
                      <a:pt x="2239073" y="1543511"/>
                    </a:cubicBezTo>
                    <a:cubicBezTo>
                      <a:pt x="2266115" y="1546079"/>
                      <a:pt x="2286895" y="1569104"/>
                      <a:pt x="2286895" y="1596983"/>
                    </a:cubicBezTo>
                    <a:cubicBezTo>
                      <a:pt x="2286895" y="1624683"/>
                      <a:pt x="2266380" y="1647592"/>
                      <a:pt x="2239575" y="1650353"/>
                    </a:cubicBezTo>
                    <a:cubicBezTo>
                      <a:pt x="2244137" y="1668572"/>
                      <a:pt x="2251072" y="1685839"/>
                      <a:pt x="2260638" y="1701476"/>
                    </a:cubicBezTo>
                    <a:cubicBezTo>
                      <a:pt x="2281768" y="1684960"/>
                      <a:pt x="2312285" y="1687159"/>
                      <a:pt x="2331512" y="1706954"/>
                    </a:cubicBezTo>
                    <a:cubicBezTo>
                      <a:pt x="2350858" y="1726872"/>
                      <a:pt x="2352063" y="1757698"/>
                      <a:pt x="2334644" y="1778364"/>
                    </a:cubicBezTo>
                    <a:cubicBezTo>
                      <a:pt x="2351921" y="1789253"/>
                      <a:pt x="2370949" y="1797555"/>
                      <a:pt x="2391272" y="1802594"/>
                    </a:cubicBezTo>
                    <a:cubicBezTo>
                      <a:pt x="2393858" y="1775575"/>
                      <a:pt x="2416872" y="1754821"/>
                      <a:pt x="2444733" y="1754821"/>
                    </a:cubicBezTo>
                    <a:cubicBezTo>
                      <a:pt x="2472434" y="1754821"/>
                      <a:pt x="2495343" y="1775336"/>
                      <a:pt x="2498103" y="1802140"/>
                    </a:cubicBezTo>
                    <a:cubicBezTo>
                      <a:pt x="2518210" y="1797106"/>
                      <a:pt x="2537157" y="1789181"/>
                      <a:pt x="2554215" y="1778376"/>
                    </a:cubicBezTo>
                    <a:cubicBezTo>
                      <a:pt x="2537028" y="1757684"/>
                      <a:pt x="2538372" y="1727021"/>
                      <a:pt x="2557691" y="1707225"/>
                    </a:cubicBezTo>
                    <a:cubicBezTo>
                      <a:pt x="2577158" y="1687278"/>
                      <a:pt x="2608101" y="1685310"/>
                      <a:pt x="2629246" y="1702349"/>
                    </a:cubicBezTo>
                    <a:cubicBezTo>
                      <a:pt x="2638601" y="1686318"/>
                      <a:pt x="2645842" y="1668915"/>
                      <a:pt x="2650394" y="1650454"/>
                    </a:cubicBezTo>
                    <a:cubicBezTo>
                      <a:pt x="2623352" y="1647887"/>
                      <a:pt x="2602571" y="1624862"/>
                      <a:pt x="2602571" y="1596983"/>
                    </a:cubicBezTo>
                    <a:cubicBezTo>
                      <a:pt x="2602571" y="1569117"/>
                      <a:pt x="2623332" y="1546101"/>
                      <a:pt x="2650357" y="1543519"/>
                    </a:cubicBezTo>
                    <a:cubicBezTo>
                      <a:pt x="2645748" y="1525301"/>
                      <a:pt x="2638461" y="1508150"/>
                      <a:pt x="2628943" y="1492416"/>
                    </a:cubicBezTo>
                    <a:cubicBezTo>
                      <a:pt x="2607803" y="1509013"/>
                      <a:pt x="2577215" y="1506840"/>
                      <a:pt x="2557955" y="1487012"/>
                    </a:cubicBezTo>
                    <a:cubicBezTo>
                      <a:pt x="2538646" y="1467131"/>
                      <a:pt x="2537409" y="1436383"/>
                      <a:pt x="2554738" y="1415724"/>
                    </a:cubicBezTo>
                    <a:cubicBezTo>
                      <a:pt x="2537497" y="1404767"/>
                      <a:pt x="2518494" y="1396437"/>
                      <a:pt x="2498192" y="1391385"/>
                    </a:cubicBezTo>
                    <a:close/>
                    <a:moveTo>
                      <a:pt x="1387290" y="1363414"/>
                    </a:moveTo>
                    <a:cubicBezTo>
                      <a:pt x="1494366" y="1363414"/>
                      <a:pt x="1581169" y="1450217"/>
                      <a:pt x="1581169" y="1557293"/>
                    </a:cubicBezTo>
                    <a:cubicBezTo>
                      <a:pt x="1581169" y="1664369"/>
                      <a:pt x="1494366" y="1751172"/>
                      <a:pt x="1387290" y="1751172"/>
                    </a:cubicBezTo>
                    <a:cubicBezTo>
                      <a:pt x="1280214" y="1751172"/>
                      <a:pt x="1193411" y="1664369"/>
                      <a:pt x="1193411" y="1557293"/>
                    </a:cubicBezTo>
                    <a:cubicBezTo>
                      <a:pt x="1193411" y="1450217"/>
                      <a:pt x="1280214" y="1363414"/>
                      <a:pt x="1387290" y="1363414"/>
                    </a:cubicBezTo>
                    <a:close/>
                    <a:moveTo>
                      <a:pt x="2767883" y="1332598"/>
                    </a:moveTo>
                    <a:cubicBezTo>
                      <a:pt x="2797849" y="1332598"/>
                      <a:pt x="2822141" y="1356890"/>
                      <a:pt x="2822141" y="1386855"/>
                    </a:cubicBezTo>
                    <a:cubicBezTo>
                      <a:pt x="2822141" y="1416821"/>
                      <a:pt x="2797849" y="1441112"/>
                      <a:pt x="2767883" y="1441112"/>
                    </a:cubicBezTo>
                    <a:cubicBezTo>
                      <a:pt x="2737918" y="1441112"/>
                      <a:pt x="2713626" y="1416821"/>
                      <a:pt x="2713626" y="1386855"/>
                    </a:cubicBezTo>
                    <a:cubicBezTo>
                      <a:pt x="2713626" y="1356890"/>
                      <a:pt x="2737918" y="1332598"/>
                      <a:pt x="2767883" y="1332598"/>
                    </a:cubicBezTo>
                    <a:close/>
                    <a:moveTo>
                      <a:pt x="2085555" y="1315504"/>
                    </a:moveTo>
                    <a:cubicBezTo>
                      <a:pt x="2115521" y="1315504"/>
                      <a:pt x="2139813" y="1339796"/>
                      <a:pt x="2139813" y="1369762"/>
                    </a:cubicBezTo>
                    <a:cubicBezTo>
                      <a:pt x="2139813" y="1399727"/>
                      <a:pt x="2115521" y="1424019"/>
                      <a:pt x="2085555" y="1424019"/>
                    </a:cubicBezTo>
                    <a:cubicBezTo>
                      <a:pt x="2055590" y="1424019"/>
                      <a:pt x="2031298" y="1399727"/>
                      <a:pt x="2031298" y="1369762"/>
                    </a:cubicBezTo>
                    <a:cubicBezTo>
                      <a:pt x="2031298" y="1339796"/>
                      <a:pt x="2055590" y="1315504"/>
                      <a:pt x="2085555" y="1315504"/>
                    </a:cubicBezTo>
                    <a:close/>
                    <a:moveTo>
                      <a:pt x="2767883" y="1300157"/>
                    </a:moveTo>
                    <a:cubicBezTo>
                      <a:pt x="2720001" y="1300157"/>
                      <a:pt x="2681185" y="1338973"/>
                      <a:pt x="2681185" y="1386855"/>
                    </a:cubicBezTo>
                    <a:cubicBezTo>
                      <a:pt x="2681185" y="1434738"/>
                      <a:pt x="2720001" y="1473554"/>
                      <a:pt x="2767883" y="1473554"/>
                    </a:cubicBezTo>
                    <a:cubicBezTo>
                      <a:pt x="2815766" y="1473554"/>
                      <a:pt x="2854582" y="1434738"/>
                      <a:pt x="2854582" y="1386855"/>
                    </a:cubicBezTo>
                    <a:cubicBezTo>
                      <a:pt x="2854582" y="1338973"/>
                      <a:pt x="2815766" y="1300157"/>
                      <a:pt x="2767883" y="1300157"/>
                    </a:cubicBezTo>
                    <a:close/>
                    <a:moveTo>
                      <a:pt x="2085555" y="1283063"/>
                    </a:moveTo>
                    <a:cubicBezTo>
                      <a:pt x="2037673" y="1283063"/>
                      <a:pt x="1998857" y="1321879"/>
                      <a:pt x="1998857" y="1369762"/>
                    </a:cubicBezTo>
                    <a:cubicBezTo>
                      <a:pt x="1998857" y="1417644"/>
                      <a:pt x="2037673" y="1456460"/>
                      <a:pt x="2085555" y="1456460"/>
                    </a:cubicBezTo>
                    <a:cubicBezTo>
                      <a:pt x="2133438" y="1456460"/>
                      <a:pt x="2172254" y="1417644"/>
                      <a:pt x="2172254" y="1369762"/>
                    </a:cubicBezTo>
                    <a:cubicBezTo>
                      <a:pt x="2172254" y="1321879"/>
                      <a:pt x="2133438" y="1283063"/>
                      <a:pt x="2085555" y="1283063"/>
                    </a:cubicBezTo>
                    <a:close/>
                    <a:moveTo>
                      <a:pt x="2767883" y="1267066"/>
                    </a:moveTo>
                    <a:cubicBezTo>
                      <a:pt x="2834041" y="1267066"/>
                      <a:pt x="2887673" y="1320698"/>
                      <a:pt x="2887673" y="1386855"/>
                    </a:cubicBezTo>
                    <a:cubicBezTo>
                      <a:pt x="2887673" y="1453013"/>
                      <a:pt x="2834041" y="1506644"/>
                      <a:pt x="2767883" y="1506644"/>
                    </a:cubicBezTo>
                    <a:cubicBezTo>
                      <a:pt x="2701726" y="1506644"/>
                      <a:pt x="2648094" y="1453013"/>
                      <a:pt x="2648094" y="1386855"/>
                    </a:cubicBezTo>
                    <a:cubicBezTo>
                      <a:pt x="2648094" y="1320698"/>
                      <a:pt x="2701726" y="1267066"/>
                      <a:pt x="2767883" y="1267066"/>
                    </a:cubicBezTo>
                    <a:close/>
                    <a:moveTo>
                      <a:pt x="2085555" y="1249973"/>
                    </a:moveTo>
                    <a:cubicBezTo>
                      <a:pt x="2151713" y="1249973"/>
                      <a:pt x="2205344" y="1303604"/>
                      <a:pt x="2205344" y="1369762"/>
                    </a:cubicBezTo>
                    <a:cubicBezTo>
                      <a:pt x="2205344" y="1435919"/>
                      <a:pt x="2151713" y="1489551"/>
                      <a:pt x="2085555" y="1489551"/>
                    </a:cubicBezTo>
                    <a:cubicBezTo>
                      <a:pt x="2019398" y="1489551"/>
                      <a:pt x="1965766" y="1435919"/>
                      <a:pt x="1965766" y="1369762"/>
                    </a:cubicBezTo>
                    <a:cubicBezTo>
                      <a:pt x="1965766" y="1303604"/>
                      <a:pt x="2019398" y="1249973"/>
                      <a:pt x="2085555" y="1249973"/>
                    </a:cubicBezTo>
                    <a:close/>
                    <a:moveTo>
                      <a:pt x="1300767" y="1224522"/>
                    </a:moveTo>
                    <a:cubicBezTo>
                      <a:pt x="1267907" y="1232698"/>
                      <a:pt x="1237151" y="1246181"/>
                      <a:pt x="1209247" y="1263915"/>
                    </a:cubicBezTo>
                    <a:cubicBezTo>
                      <a:pt x="1237294" y="1297350"/>
                      <a:pt x="1235292" y="1347117"/>
                      <a:pt x="1204039" y="1379294"/>
                    </a:cubicBezTo>
                    <a:cubicBezTo>
                      <a:pt x="1172868" y="1411387"/>
                      <a:pt x="1123360" y="1414903"/>
                      <a:pt x="1089145" y="1388041"/>
                    </a:cubicBezTo>
                    <a:cubicBezTo>
                      <a:pt x="1073741" y="1413506"/>
                      <a:pt x="1061947" y="1441265"/>
                      <a:pt x="1054488" y="1470751"/>
                    </a:cubicBezTo>
                    <a:cubicBezTo>
                      <a:pt x="1098228" y="1474930"/>
                      <a:pt x="1131828" y="1512182"/>
                      <a:pt x="1131828" y="1557282"/>
                    </a:cubicBezTo>
                    <a:cubicBezTo>
                      <a:pt x="1131828" y="1602404"/>
                      <a:pt x="1098196" y="1639671"/>
                      <a:pt x="1054428" y="1643826"/>
                    </a:cubicBezTo>
                    <a:cubicBezTo>
                      <a:pt x="1061795" y="1673705"/>
                      <a:pt x="1073514" y="1701872"/>
                      <a:pt x="1088656" y="1727818"/>
                    </a:cubicBezTo>
                    <a:cubicBezTo>
                      <a:pt x="1122879" y="1700241"/>
                      <a:pt x="1172960" y="1703426"/>
                      <a:pt x="1204468" y="1735710"/>
                    </a:cubicBezTo>
                    <a:cubicBezTo>
                      <a:pt x="1235736" y="1767749"/>
                      <a:pt x="1237910" y="1817378"/>
                      <a:pt x="1210094" y="1850868"/>
                    </a:cubicBezTo>
                    <a:cubicBezTo>
                      <a:pt x="1237702" y="1868356"/>
                      <a:pt x="1268368" y="1881183"/>
                      <a:pt x="1300911" y="1889331"/>
                    </a:cubicBezTo>
                    <a:cubicBezTo>
                      <a:pt x="1305378" y="1845947"/>
                      <a:pt x="1342457" y="1812744"/>
                      <a:pt x="1387290" y="1812744"/>
                    </a:cubicBezTo>
                    <a:cubicBezTo>
                      <a:pt x="1432384" y="1812744"/>
                      <a:pt x="1469632" y="1846335"/>
                      <a:pt x="1473817" y="1890065"/>
                    </a:cubicBezTo>
                    <a:cubicBezTo>
                      <a:pt x="1506710" y="1881909"/>
                      <a:pt x="1537507" y="1868473"/>
                      <a:pt x="1565469" y="1850849"/>
                    </a:cubicBezTo>
                    <a:cubicBezTo>
                      <a:pt x="1537277" y="1817400"/>
                      <a:pt x="1539228" y="1767509"/>
                      <a:pt x="1570539" y="1735271"/>
                    </a:cubicBezTo>
                    <a:cubicBezTo>
                      <a:pt x="1601657" y="1703234"/>
                      <a:pt x="1651049" y="1699674"/>
                      <a:pt x="1685249" y="1726404"/>
                    </a:cubicBezTo>
                    <a:cubicBezTo>
                      <a:pt x="1700731" y="1701097"/>
                      <a:pt x="1711956" y="1673150"/>
                      <a:pt x="1719338" y="1643662"/>
                    </a:cubicBezTo>
                    <a:cubicBezTo>
                      <a:pt x="1675955" y="1639194"/>
                      <a:pt x="1642751" y="1602116"/>
                      <a:pt x="1642751" y="1557282"/>
                    </a:cubicBezTo>
                    <a:cubicBezTo>
                      <a:pt x="1642751" y="1512160"/>
                      <a:pt x="1676384" y="1474894"/>
                      <a:pt x="1720152" y="1470739"/>
                    </a:cubicBezTo>
                    <a:cubicBezTo>
                      <a:pt x="1712785" y="1440860"/>
                      <a:pt x="1701065" y="1412693"/>
                      <a:pt x="1685925" y="1386746"/>
                    </a:cubicBezTo>
                    <a:cubicBezTo>
                      <a:pt x="1651702" y="1414324"/>
                      <a:pt x="1601620" y="1411139"/>
                      <a:pt x="1570112" y="1378855"/>
                    </a:cubicBezTo>
                    <a:cubicBezTo>
                      <a:pt x="1538843" y="1346815"/>
                      <a:pt x="1536669" y="1297185"/>
                      <a:pt x="1564487" y="1263696"/>
                    </a:cubicBezTo>
                    <a:cubicBezTo>
                      <a:pt x="1536878" y="1246207"/>
                      <a:pt x="1506212" y="1233380"/>
                      <a:pt x="1473669" y="1225233"/>
                    </a:cubicBezTo>
                    <a:cubicBezTo>
                      <a:pt x="1469201" y="1268617"/>
                      <a:pt x="1432124" y="1301821"/>
                      <a:pt x="1387290" y="1301821"/>
                    </a:cubicBezTo>
                    <a:cubicBezTo>
                      <a:pt x="1342203" y="1301821"/>
                      <a:pt x="1304960" y="1268242"/>
                      <a:pt x="1300767" y="1224522"/>
                    </a:cubicBezTo>
                    <a:close/>
                    <a:moveTo>
                      <a:pt x="2821343" y="1181251"/>
                    </a:moveTo>
                    <a:cubicBezTo>
                      <a:pt x="2818751" y="1208264"/>
                      <a:pt x="2795741" y="1229010"/>
                      <a:pt x="2767883" y="1229010"/>
                    </a:cubicBezTo>
                    <a:cubicBezTo>
                      <a:pt x="2740182" y="1229010"/>
                      <a:pt x="2717274" y="1208495"/>
                      <a:pt x="2714514" y="1181690"/>
                    </a:cubicBezTo>
                    <a:cubicBezTo>
                      <a:pt x="2694407" y="1186724"/>
                      <a:pt x="2675460" y="1194649"/>
                      <a:pt x="2658401" y="1205455"/>
                    </a:cubicBezTo>
                    <a:cubicBezTo>
                      <a:pt x="2675588" y="1226146"/>
                      <a:pt x="2674245" y="1256810"/>
                      <a:pt x="2654926" y="1276606"/>
                    </a:cubicBezTo>
                    <a:cubicBezTo>
                      <a:pt x="2635458" y="1296553"/>
                      <a:pt x="2604515" y="1298521"/>
                      <a:pt x="2583370" y="1281482"/>
                    </a:cubicBezTo>
                    <a:cubicBezTo>
                      <a:pt x="2574015" y="1297514"/>
                      <a:pt x="2566775" y="1314917"/>
                      <a:pt x="2562223" y="1333377"/>
                    </a:cubicBezTo>
                    <a:cubicBezTo>
                      <a:pt x="2589265" y="1335945"/>
                      <a:pt x="2610045" y="1358969"/>
                      <a:pt x="2610045" y="1386848"/>
                    </a:cubicBezTo>
                    <a:cubicBezTo>
                      <a:pt x="2610045" y="1414549"/>
                      <a:pt x="2589530" y="1437458"/>
                      <a:pt x="2562725" y="1440219"/>
                    </a:cubicBezTo>
                    <a:cubicBezTo>
                      <a:pt x="2567287" y="1458438"/>
                      <a:pt x="2574222" y="1475705"/>
                      <a:pt x="2583788" y="1491342"/>
                    </a:cubicBezTo>
                    <a:cubicBezTo>
                      <a:pt x="2604918" y="1474826"/>
                      <a:pt x="2635435" y="1477025"/>
                      <a:pt x="2654662" y="1496820"/>
                    </a:cubicBezTo>
                    <a:cubicBezTo>
                      <a:pt x="2674008" y="1516738"/>
                      <a:pt x="2675213" y="1547564"/>
                      <a:pt x="2657794" y="1568230"/>
                    </a:cubicBezTo>
                    <a:cubicBezTo>
                      <a:pt x="2675071" y="1579119"/>
                      <a:pt x="2694099" y="1587421"/>
                      <a:pt x="2714422" y="1592460"/>
                    </a:cubicBezTo>
                    <a:cubicBezTo>
                      <a:pt x="2717008" y="1565441"/>
                      <a:pt x="2740022" y="1544687"/>
                      <a:pt x="2767883" y="1544687"/>
                    </a:cubicBezTo>
                    <a:cubicBezTo>
                      <a:pt x="2795584" y="1544687"/>
                      <a:pt x="2818493" y="1565202"/>
                      <a:pt x="2821253" y="1592006"/>
                    </a:cubicBezTo>
                    <a:cubicBezTo>
                      <a:pt x="2841360" y="1586972"/>
                      <a:pt x="2860307" y="1579047"/>
                      <a:pt x="2877365" y="1568242"/>
                    </a:cubicBezTo>
                    <a:cubicBezTo>
                      <a:pt x="2860179" y="1547550"/>
                      <a:pt x="2861522" y="1516887"/>
                      <a:pt x="2880841" y="1497091"/>
                    </a:cubicBezTo>
                    <a:cubicBezTo>
                      <a:pt x="2900309" y="1477144"/>
                      <a:pt x="2931252" y="1475176"/>
                      <a:pt x="2952396" y="1492215"/>
                    </a:cubicBezTo>
                    <a:cubicBezTo>
                      <a:pt x="2961751" y="1476184"/>
                      <a:pt x="2968992" y="1458781"/>
                      <a:pt x="2973544" y="1440320"/>
                    </a:cubicBezTo>
                    <a:cubicBezTo>
                      <a:pt x="2946502" y="1437753"/>
                      <a:pt x="2925722" y="1414727"/>
                      <a:pt x="2925722" y="1386848"/>
                    </a:cubicBezTo>
                    <a:cubicBezTo>
                      <a:pt x="2925722" y="1358983"/>
                      <a:pt x="2946482" y="1335967"/>
                      <a:pt x="2973507" y="1333385"/>
                    </a:cubicBezTo>
                    <a:cubicBezTo>
                      <a:pt x="2968899" y="1315167"/>
                      <a:pt x="2961612" y="1298016"/>
                      <a:pt x="2952094" y="1282282"/>
                    </a:cubicBezTo>
                    <a:cubicBezTo>
                      <a:pt x="2930954" y="1298879"/>
                      <a:pt x="2900365" y="1296706"/>
                      <a:pt x="2881106" y="1276878"/>
                    </a:cubicBezTo>
                    <a:cubicBezTo>
                      <a:pt x="2861796" y="1256997"/>
                      <a:pt x="2860559" y="1226248"/>
                      <a:pt x="2877889" y="1205590"/>
                    </a:cubicBezTo>
                    <a:cubicBezTo>
                      <a:pt x="2860647" y="1194633"/>
                      <a:pt x="2841645" y="1186303"/>
                      <a:pt x="2821343" y="1181251"/>
                    </a:cubicBezTo>
                    <a:close/>
                    <a:moveTo>
                      <a:pt x="2032094" y="1164157"/>
                    </a:moveTo>
                    <a:cubicBezTo>
                      <a:pt x="2011771" y="1169196"/>
                      <a:pt x="1992743" y="1177498"/>
                      <a:pt x="1975466" y="1188387"/>
                    </a:cubicBezTo>
                    <a:cubicBezTo>
                      <a:pt x="1992885" y="1209053"/>
                      <a:pt x="1991680" y="1239879"/>
                      <a:pt x="1972334" y="1259797"/>
                    </a:cubicBezTo>
                    <a:cubicBezTo>
                      <a:pt x="1953107" y="1279592"/>
                      <a:pt x="1922590" y="1281791"/>
                      <a:pt x="1901460" y="1265275"/>
                    </a:cubicBezTo>
                    <a:cubicBezTo>
                      <a:pt x="1891894" y="1280912"/>
                      <a:pt x="1884959" y="1298179"/>
                      <a:pt x="1880397" y="1316398"/>
                    </a:cubicBezTo>
                    <a:cubicBezTo>
                      <a:pt x="1907202" y="1319159"/>
                      <a:pt x="1927717" y="1342068"/>
                      <a:pt x="1927717" y="1369768"/>
                    </a:cubicBezTo>
                    <a:cubicBezTo>
                      <a:pt x="1927717" y="1397647"/>
                      <a:pt x="1906937" y="1420672"/>
                      <a:pt x="1879895" y="1423240"/>
                    </a:cubicBezTo>
                    <a:cubicBezTo>
                      <a:pt x="1884447" y="1441700"/>
                      <a:pt x="1891687" y="1459103"/>
                      <a:pt x="1901042" y="1475135"/>
                    </a:cubicBezTo>
                    <a:cubicBezTo>
                      <a:pt x="1922187" y="1458096"/>
                      <a:pt x="1953130" y="1460064"/>
                      <a:pt x="1972598" y="1480011"/>
                    </a:cubicBezTo>
                    <a:cubicBezTo>
                      <a:pt x="1991917" y="1499807"/>
                      <a:pt x="1993260" y="1530471"/>
                      <a:pt x="1976073" y="1551162"/>
                    </a:cubicBezTo>
                    <a:cubicBezTo>
                      <a:pt x="1993132" y="1561968"/>
                      <a:pt x="2012079" y="1569893"/>
                      <a:pt x="2032186" y="1574927"/>
                    </a:cubicBezTo>
                    <a:cubicBezTo>
                      <a:pt x="2034946" y="1548122"/>
                      <a:pt x="2057854" y="1527607"/>
                      <a:pt x="2085555" y="1527607"/>
                    </a:cubicBezTo>
                    <a:cubicBezTo>
                      <a:pt x="2113412" y="1527607"/>
                      <a:pt x="2136423" y="1548353"/>
                      <a:pt x="2139014" y="1575366"/>
                    </a:cubicBezTo>
                    <a:cubicBezTo>
                      <a:pt x="2159316" y="1570314"/>
                      <a:pt x="2178319" y="1561984"/>
                      <a:pt x="2195560" y="1551027"/>
                    </a:cubicBezTo>
                    <a:cubicBezTo>
                      <a:pt x="2178231" y="1530369"/>
                      <a:pt x="2179468" y="1499620"/>
                      <a:pt x="2198777" y="1479739"/>
                    </a:cubicBezTo>
                    <a:cubicBezTo>
                      <a:pt x="2218037" y="1459911"/>
                      <a:pt x="2248625" y="1457738"/>
                      <a:pt x="2269765" y="1474335"/>
                    </a:cubicBezTo>
                    <a:cubicBezTo>
                      <a:pt x="2279283" y="1458601"/>
                      <a:pt x="2286570" y="1441450"/>
                      <a:pt x="2291179" y="1423232"/>
                    </a:cubicBezTo>
                    <a:cubicBezTo>
                      <a:pt x="2264154" y="1420650"/>
                      <a:pt x="2243393" y="1397634"/>
                      <a:pt x="2243393" y="1369768"/>
                    </a:cubicBezTo>
                    <a:cubicBezTo>
                      <a:pt x="2243393" y="1341890"/>
                      <a:pt x="2264174" y="1318864"/>
                      <a:pt x="2291216" y="1316297"/>
                    </a:cubicBezTo>
                    <a:cubicBezTo>
                      <a:pt x="2286664" y="1297836"/>
                      <a:pt x="2279423" y="1280433"/>
                      <a:pt x="2270068" y="1264402"/>
                    </a:cubicBezTo>
                    <a:cubicBezTo>
                      <a:pt x="2248923" y="1281441"/>
                      <a:pt x="2217980" y="1279473"/>
                      <a:pt x="2198513" y="1259526"/>
                    </a:cubicBezTo>
                    <a:cubicBezTo>
                      <a:pt x="2179194" y="1239730"/>
                      <a:pt x="2177850" y="1209067"/>
                      <a:pt x="2195037" y="1188375"/>
                    </a:cubicBezTo>
                    <a:cubicBezTo>
                      <a:pt x="2177979" y="1177570"/>
                      <a:pt x="2159032" y="1169645"/>
                      <a:pt x="2138925" y="1164611"/>
                    </a:cubicBezTo>
                    <a:cubicBezTo>
                      <a:pt x="2136165" y="1191415"/>
                      <a:pt x="2113256" y="1211930"/>
                      <a:pt x="2085555" y="1211930"/>
                    </a:cubicBezTo>
                    <a:cubicBezTo>
                      <a:pt x="2057694" y="1211930"/>
                      <a:pt x="2034680" y="1191176"/>
                      <a:pt x="2032094" y="1164157"/>
                    </a:cubicBezTo>
                    <a:close/>
                    <a:moveTo>
                      <a:pt x="1732866" y="1077004"/>
                    </a:moveTo>
                    <a:cubicBezTo>
                      <a:pt x="1762832" y="1077004"/>
                      <a:pt x="1787124" y="1101296"/>
                      <a:pt x="1787124" y="1131261"/>
                    </a:cubicBezTo>
                    <a:cubicBezTo>
                      <a:pt x="1787124" y="1161227"/>
                      <a:pt x="1762832" y="1185518"/>
                      <a:pt x="1732866" y="1185518"/>
                    </a:cubicBezTo>
                    <a:cubicBezTo>
                      <a:pt x="1702901" y="1185518"/>
                      <a:pt x="1678609" y="1161227"/>
                      <a:pt x="1678609" y="1131261"/>
                    </a:cubicBezTo>
                    <a:cubicBezTo>
                      <a:pt x="1678609" y="1101296"/>
                      <a:pt x="1702901" y="1077004"/>
                      <a:pt x="1732866" y="1077004"/>
                    </a:cubicBezTo>
                    <a:close/>
                    <a:moveTo>
                      <a:pt x="1732866" y="1044563"/>
                    </a:moveTo>
                    <a:cubicBezTo>
                      <a:pt x="1684984" y="1044563"/>
                      <a:pt x="1646168" y="1083379"/>
                      <a:pt x="1646168" y="1131261"/>
                    </a:cubicBezTo>
                    <a:cubicBezTo>
                      <a:pt x="1646168" y="1179144"/>
                      <a:pt x="1684984" y="1217960"/>
                      <a:pt x="1732866" y="1217960"/>
                    </a:cubicBezTo>
                    <a:cubicBezTo>
                      <a:pt x="1780749" y="1217960"/>
                      <a:pt x="1819565" y="1179144"/>
                      <a:pt x="1819565" y="1131261"/>
                    </a:cubicBezTo>
                    <a:cubicBezTo>
                      <a:pt x="1819565" y="1083379"/>
                      <a:pt x="1780749" y="1044563"/>
                      <a:pt x="1732866" y="1044563"/>
                    </a:cubicBezTo>
                    <a:close/>
                    <a:moveTo>
                      <a:pt x="1732866" y="1011472"/>
                    </a:moveTo>
                    <a:cubicBezTo>
                      <a:pt x="1799024" y="1011472"/>
                      <a:pt x="1852655" y="1065104"/>
                      <a:pt x="1852655" y="1131261"/>
                    </a:cubicBezTo>
                    <a:cubicBezTo>
                      <a:pt x="1852655" y="1197419"/>
                      <a:pt x="1799024" y="1251050"/>
                      <a:pt x="1732866" y="1251050"/>
                    </a:cubicBezTo>
                    <a:cubicBezTo>
                      <a:pt x="1666709" y="1251050"/>
                      <a:pt x="1613077" y="1197419"/>
                      <a:pt x="1613077" y="1131261"/>
                    </a:cubicBezTo>
                    <a:cubicBezTo>
                      <a:pt x="1613077" y="1065104"/>
                      <a:pt x="1666709" y="1011472"/>
                      <a:pt x="1732866" y="1011472"/>
                    </a:cubicBezTo>
                    <a:close/>
                    <a:moveTo>
                      <a:pt x="1679407" y="925657"/>
                    </a:moveTo>
                    <a:cubicBezTo>
                      <a:pt x="1659105" y="930709"/>
                      <a:pt x="1640103" y="939039"/>
                      <a:pt x="1622861" y="949996"/>
                    </a:cubicBezTo>
                    <a:cubicBezTo>
                      <a:pt x="1640191" y="970654"/>
                      <a:pt x="1638954" y="1001403"/>
                      <a:pt x="1619644" y="1021284"/>
                    </a:cubicBezTo>
                    <a:cubicBezTo>
                      <a:pt x="1600385" y="1041112"/>
                      <a:pt x="1569796" y="1043285"/>
                      <a:pt x="1548656" y="1026688"/>
                    </a:cubicBezTo>
                    <a:cubicBezTo>
                      <a:pt x="1539138" y="1042422"/>
                      <a:pt x="1531851" y="1059573"/>
                      <a:pt x="1527243" y="1077791"/>
                    </a:cubicBezTo>
                    <a:cubicBezTo>
                      <a:pt x="1554268" y="1080373"/>
                      <a:pt x="1575028" y="1103389"/>
                      <a:pt x="1575028" y="1131254"/>
                    </a:cubicBezTo>
                    <a:cubicBezTo>
                      <a:pt x="1575028" y="1159133"/>
                      <a:pt x="1554248" y="1182159"/>
                      <a:pt x="1527206" y="1184726"/>
                    </a:cubicBezTo>
                    <a:cubicBezTo>
                      <a:pt x="1531758" y="1203187"/>
                      <a:pt x="1538999" y="1220590"/>
                      <a:pt x="1548354" y="1236621"/>
                    </a:cubicBezTo>
                    <a:cubicBezTo>
                      <a:pt x="1569498" y="1219582"/>
                      <a:pt x="1600441" y="1221550"/>
                      <a:pt x="1619909" y="1241497"/>
                    </a:cubicBezTo>
                    <a:cubicBezTo>
                      <a:pt x="1639228" y="1261293"/>
                      <a:pt x="1640571" y="1291956"/>
                      <a:pt x="1623385" y="1312647"/>
                    </a:cubicBezTo>
                    <a:cubicBezTo>
                      <a:pt x="1640443" y="1323453"/>
                      <a:pt x="1659390" y="1331378"/>
                      <a:pt x="1679497" y="1336412"/>
                    </a:cubicBezTo>
                    <a:cubicBezTo>
                      <a:pt x="1682257" y="1309607"/>
                      <a:pt x="1705166" y="1289092"/>
                      <a:pt x="1732866" y="1289092"/>
                    </a:cubicBezTo>
                    <a:cubicBezTo>
                      <a:pt x="1760728" y="1289092"/>
                      <a:pt x="1783742" y="1309847"/>
                      <a:pt x="1786328" y="1336866"/>
                    </a:cubicBezTo>
                    <a:cubicBezTo>
                      <a:pt x="1806651" y="1331827"/>
                      <a:pt x="1825679" y="1323525"/>
                      <a:pt x="1842955" y="1312636"/>
                    </a:cubicBezTo>
                    <a:cubicBezTo>
                      <a:pt x="1825537" y="1291970"/>
                      <a:pt x="1826742" y="1261144"/>
                      <a:pt x="1846088" y="1241226"/>
                    </a:cubicBezTo>
                    <a:cubicBezTo>
                      <a:pt x="1865314" y="1221431"/>
                      <a:pt x="1895831" y="1219232"/>
                      <a:pt x="1916962" y="1235747"/>
                    </a:cubicBezTo>
                    <a:cubicBezTo>
                      <a:pt x="1926528" y="1220111"/>
                      <a:pt x="1933463" y="1202844"/>
                      <a:pt x="1938024" y="1184625"/>
                    </a:cubicBezTo>
                    <a:cubicBezTo>
                      <a:pt x="1911219" y="1181864"/>
                      <a:pt x="1890704" y="1158955"/>
                      <a:pt x="1890704" y="1131254"/>
                    </a:cubicBezTo>
                    <a:cubicBezTo>
                      <a:pt x="1890704" y="1103375"/>
                      <a:pt x="1911485" y="1080351"/>
                      <a:pt x="1938527" y="1077783"/>
                    </a:cubicBezTo>
                    <a:cubicBezTo>
                      <a:pt x="1933975" y="1059323"/>
                      <a:pt x="1926734" y="1041920"/>
                      <a:pt x="1917379" y="1025888"/>
                    </a:cubicBezTo>
                    <a:cubicBezTo>
                      <a:pt x="1896235" y="1042927"/>
                      <a:pt x="1865291" y="1040959"/>
                      <a:pt x="1845824" y="1021012"/>
                    </a:cubicBezTo>
                    <a:cubicBezTo>
                      <a:pt x="1826504" y="1001216"/>
                      <a:pt x="1825161" y="970552"/>
                      <a:pt x="1842348" y="949861"/>
                    </a:cubicBezTo>
                    <a:cubicBezTo>
                      <a:pt x="1825290" y="939055"/>
                      <a:pt x="1806343" y="931130"/>
                      <a:pt x="1786236" y="926096"/>
                    </a:cubicBezTo>
                    <a:cubicBezTo>
                      <a:pt x="1783476" y="952901"/>
                      <a:pt x="1760567" y="973416"/>
                      <a:pt x="1732866" y="973416"/>
                    </a:cubicBezTo>
                    <a:cubicBezTo>
                      <a:pt x="1705009" y="973416"/>
                      <a:pt x="1681999" y="952670"/>
                      <a:pt x="1679407" y="925657"/>
                    </a:cubicBezTo>
                    <a:close/>
                    <a:moveTo>
                      <a:pt x="3142735" y="899575"/>
                    </a:moveTo>
                    <a:cubicBezTo>
                      <a:pt x="3191234" y="899575"/>
                      <a:pt x="3230551" y="938891"/>
                      <a:pt x="3230551" y="987390"/>
                    </a:cubicBezTo>
                    <a:cubicBezTo>
                      <a:pt x="3230551" y="1035889"/>
                      <a:pt x="3191234" y="1075206"/>
                      <a:pt x="3142735" y="1075206"/>
                    </a:cubicBezTo>
                    <a:cubicBezTo>
                      <a:pt x="3094236" y="1075206"/>
                      <a:pt x="3054920" y="1035889"/>
                      <a:pt x="3054920" y="987390"/>
                    </a:cubicBezTo>
                    <a:cubicBezTo>
                      <a:pt x="3054920" y="938891"/>
                      <a:pt x="3094236" y="899575"/>
                      <a:pt x="3142735" y="899575"/>
                    </a:cubicBezTo>
                    <a:close/>
                    <a:moveTo>
                      <a:pt x="2431132" y="855914"/>
                    </a:moveTo>
                    <a:cubicBezTo>
                      <a:pt x="2479631" y="855914"/>
                      <a:pt x="2518947" y="895231"/>
                      <a:pt x="2518947" y="943730"/>
                    </a:cubicBezTo>
                    <a:cubicBezTo>
                      <a:pt x="2518947" y="992229"/>
                      <a:pt x="2479631" y="1031545"/>
                      <a:pt x="2431132" y="1031545"/>
                    </a:cubicBezTo>
                    <a:cubicBezTo>
                      <a:pt x="2382633" y="1031545"/>
                      <a:pt x="2343316" y="992229"/>
                      <a:pt x="2343316" y="943730"/>
                    </a:cubicBezTo>
                    <a:cubicBezTo>
                      <a:pt x="2343316" y="895231"/>
                      <a:pt x="2382633" y="855914"/>
                      <a:pt x="2431132" y="855914"/>
                    </a:cubicBezTo>
                    <a:close/>
                    <a:moveTo>
                      <a:pt x="3142735" y="847068"/>
                    </a:moveTo>
                    <a:cubicBezTo>
                      <a:pt x="3065237" y="847068"/>
                      <a:pt x="3002413" y="909892"/>
                      <a:pt x="3002413" y="987390"/>
                    </a:cubicBezTo>
                    <a:cubicBezTo>
                      <a:pt x="3002413" y="1064888"/>
                      <a:pt x="3065237" y="1127712"/>
                      <a:pt x="3142735" y="1127712"/>
                    </a:cubicBezTo>
                    <a:cubicBezTo>
                      <a:pt x="3220233" y="1127712"/>
                      <a:pt x="3283057" y="1064888"/>
                      <a:pt x="3283057" y="987390"/>
                    </a:cubicBezTo>
                    <a:cubicBezTo>
                      <a:pt x="3283057" y="909892"/>
                      <a:pt x="3220233" y="847068"/>
                      <a:pt x="3142735" y="847068"/>
                    </a:cubicBezTo>
                    <a:close/>
                    <a:moveTo>
                      <a:pt x="2431132" y="803408"/>
                    </a:moveTo>
                    <a:cubicBezTo>
                      <a:pt x="2353634" y="803408"/>
                      <a:pt x="2290810" y="866232"/>
                      <a:pt x="2290810" y="943730"/>
                    </a:cubicBezTo>
                    <a:cubicBezTo>
                      <a:pt x="2290810" y="1021228"/>
                      <a:pt x="2353634" y="1084052"/>
                      <a:pt x="2431132" y="1084052"/>
                    </a:cubicBezTo>
                    <a:cubicBezTo>
                      <a:pt x="2508630" y="1084052"/>
                      <a:pt x="2571454" y="1021228"/>
                      <a:pt x="2571454" y="943730"/>
                    </a:cubicBezTo>
                    <a:cubicBezTo>
                      <a:pt x="2571454" y="866232"/>
                      <a:pt x="2508630" y="803408"/>
                      <a:pt x="2431132" y="803408"/>
                    </a:cubicBezTo>
                    <a:close/>
                    <a:moveTo>
                      <a:pt x="3142735" y="793511"/>
                    </a:moveTo>
                    <a:cubicBezTo>
                      <a:pt x="3249811" y="793511"/>
                      <a:pt x="3336614" y="880314"/>
                      <a:pt x="3336614" y="987390"/>
                    </a:cubicBezTo>
                    <a:cubicBezTo>
                      <a:pt x="3336614" y="1094466"/>
                      <a:pt x="3249811" y="1181269"/>
                      <a:pt x="3142735" y="1181269"/>
                    </a:cubicBezTo>
                    <a:cubicBezTo>
                      <a:pt x="3035659" y="1181269"/>
                      <a:pt x="2948856" y="1094466"/>
                      <a:pt x="2948856" y="987390"/>
                    </a:cubicBezTo>
                    <a:cubicBezTo>
                      <a:pt x="2948856" y="880314"/>
                      <a:pt x="3035659" y="793511"/>
                      <a:pt x="3142735" y="793511"/>
                    </a:cubicBezTo>
                    <a:close/>
                    <a:moveTo>
                      <a:pt x="2431132" y="749851"/>
                    </a:moveTo>
                    <a:cubicBezTo>
                      <a:pt x="2538208" y="749851"/>
                      <a:pt x="2625011" y="836654"/>
                      <a:pt x="2625011" y="943730"/>
                    </a:cubicBezTo>
                    <a:cubicBezTo>
                      <a:pt x="2625011" y="1050806"/>
                      <a:pt x="2538208" y="1137609"/>
                      <a:pt x="2431132" y="1137609"/>
                    </a:cubicBezTo>
                    <a:cubicBezTo>
                      <a:pt x="2324056" y="1137609"/>
                      <a:pt x="2237253" y="1050806"/>
                      <a:pt x="2237253" y="943730"/>
                    </a:cubicBezTo>
                    <a:cubicBezTo>
                      <a:pt x="2237253" y="836654"/>
                      <a:pt x="2324056" y="749851"/>
                      <a:pt x="2431132" y="749851"/>
                    </a:cubicBezTo>
                    <a:close/>
                    <a:moveTo>
                      <a:pt x="3229258" y="654619"/>
                    </a:moveTo>
                    <a:cubicBezTo>
                      <a:pt x="3225065" y="698339"/>
                      <a:pt x="3187822" y="731918"/>
                      <a:pt x="3142735" y="731918"/>
                    </a:cubicBezTo>
                    <a:cubicBezTo>
                      <a:pt x="3097901" y="731918"/>
                      <a:pt x="3060824" y="698714"/>
                      <a:pt x="3056356" y="655330"/>
                    </a:cubicBezTo>
                    <a:cubicBezTo>
                      <a:pt x="3023813" y="663477"/>
                      <a:pt x="2993147" y="676304"/>
                      <a:pt x="2965538" y="693793"/>
                    </a:cubicBezTo>
                    <a:cubicBezTo>
                      <a:pt x="2993356" y="727282"/>
                      <a:pt x="2991182" y="776912"/>
                      <a:pt x="2959913" y="808952"/>
                    </a:cubicBezTo>
                    <a:cubicBezTo>
                      <a:pt x="2928405" y="841236"/>
                      <a:pt x="2878323" y="844421"/>
                      <a:pt x="2844100" y="816843"/>
                    </a:cubicBezTo>
                    <a:cubicBezTo>
                      <a:pt x="2828960" y="842791"/>
                      <a:pt x="2817240" y="870957"/>
                      <a:pt x="2809873" y="900836"/>
                    </a:cubicBezTo>
                    <a:cubicBezTo>
                      <a:pt x="2853641" y="904991"/>
                      <a:pt x="2887274" y="942257"/>
                      <a:pt x="2887274" y="987379"/>
                    </a:cubicBezTo>
                    <a:cubicBezTo>
                      <a:pt x="2887274" y="1032213"/>
                      <a:pt x="2854070" y="1069290"/>
                      <a:pt x="2810687" y="1073759"/>
                    </a:cubicBezTo>
                    <a:cubicBezTo>
                      <a:pt x="2818069" y="1103247"/>
                      <a:pt x="2829294" y="1131194"/>
                      <a:pt x="2844776" y="1156501"/>
                    </a:cubicBezTo>
                    <a:cubicBezTo>
                      <a:pt x="2878976" y="1129771"/>
                      <a:pt x="2928368" y="1133331"/>
                      <a:pt x="2959486" y="1165368"/>
                    </a:cubicBezTo>
                    <a:cubicBezTo>
                      <a:pt x="2990797" y="1197605"/>
                      <a:pt x="2992748" y="1247497"/>
                      <a:pt x="2964556" y="1280946"/>
                    </a:cubicBezTo>
                    <a:cubicBezTo>
                      <a:pt x="2992518" y="1298569"/>
                      <a:pt x="3023315" y="1312006"/>
                      <a:pt x="3056208" y="1320162"/>
                    </a:cubicBezTo>
                    <a:cubicBezTo>
                      <a:pt x="3060393" y="1276432"/>
                      <a:pt x="3097641" y="1242840"/>
                      <a:pt x="3142735" y="1242840"/>
                    </a:cubicBezTo>
                    <a:cubicBezTo>
                      <a:pt x="3187568" y="1242840"/>
                      <a:pt x="3224647" y="1276044"/>
                      <a:pt x="3229114" y="1319428"/>
                    </a:cubicBezTo>
                    <a:cubicBezTo>
                      <a:pt x="3261657" y="1311280"/>
                      <a:pt x="3292323" y="1298453"/>
                      <a:pt x="3319931" y="1280964"/>
                    </a:cubicBezTo>
                    <a:cubicBezTo>
                      <a:pt x="3292115" y="1247475"/>
                      <a:pt x="3294289" y="1197846"/>
                      <a:pt x="3325557" y="1165807"/>
                    </a:cubicBezTo>
                    <a:cubicBezTo>
                      <a:pt x="3357065" y="1133523"/>
                      <a:pt x="3407146" y="1130338"/>
                      <a:pt x="3441369" y="1157915"/>
                    </a:cubicBezTo>
                    <a:cubicBezTo>
                      <a:pt x="3456511" y="1131969"/>
                      <a:pt x="3468230" y="1103802"/>
                      <a:pt x="3475597" y="1073923"/>
                    </a:cubicBezTo>
                    <a:cubicBezTo>
                      <a:pt x="3431829" y="1069768"/>
                      <a:pt x="3398197" y="1032501"/>
                      <a:pt x="3398197" y="987379"/>
                    </a:cubicBezTo>
                    <a:cubicBezTo>
                      <a:pt x="3398197" y="942279"/>
                      <a:pt x="3431797" y="905027"/>
                      <a:pt x="3475537" y="900848"/>
                    </a:cubicBezTo>
                    <a:cubicBezTo>
                      <a:pt x="3468078" y="871362"/>
                      <a:pt x="3456284" y="843603"/>
                      <a:pt x="3440880" y="818138"/>
                    </a:cubicBezTo>
                    <a:cubicBezTo>
                      <a:pt x="3406665" y="845000"/>
                      <a:pt x="3357157" y="841484"/>
                      <a:pt x="3325986" y="809391"/>
                    </a:cubicBezTo>
                    <a:cubicBezTo>
                      <a:pt x="3294733" y="777214"/>
                      <a:pt x="3292731" y="727448"/>
                      <a:pt x="3320778" y="694012"/>
                    </a:cubicBezTo>
                    <a:cubicBezTo>
                      <a:pt x="3292874" y="676278"/>
                      <a:pt x="3262118" y="662795"/>
                      <a:pt x="3229258" y="654619"/>
                    </a:cubicBezTo>
                    <a:close/>
                    <a:moveTo>
                      <a:pt x="2344604" y="610958"/>
                    </a:moveTo>
                    <a:cubicBezTo>
                      <a:pt x="2311711" y="619114"/>
                      <a:pt x="2280915" y="632551"/>
                      <a:pt x="2252952" y="650174"/>
                    </a:cubicBezTo>
                    <a:cubicBezTo>
                      <a:pt x="2281144" y="683623"/>
                      <a:pt x="2279194" y="733515"/>
                      <a:pt x="2247882" y="765752"/>
                    </a:cubicBezTo>
                    <a:cubicBezTo>
                      <a:pt x="2216764" y="797789"/>
                      <a:pt x="2167373" y="801349"/>
                      <a:pt x="2133173" y="774619"/>
                    </a:cubicBezTo>
                    <a:cubicBezTo>
                      <a:pt x="2117690" y="799926"/>
                      <a:pt x="2106465" y="827873"/>
                      <a:pt x="2099083" y="857361"/>
                    </a:cubicBezTo>
                    <a:cubicBezTo>
                      <a:pt x="2142467" y="861830"/>
                      <a:pt x="2175670" y="898907"/>
                      <a:pt x="2175670" y="943741"/>
                    </a:cubicBezTo>
                    <a:cubicBezTo>
                      <a:pt x="2175670" y="988863"/>
                      <a:pt x="2142038" y="1026129"/>
                      <a:pt x="2098270" y="1030284"/>
                    </a:cubicBezTo>
                    <a:cubicBezTo>
                      <a:pt x="2105637" y="1060163"/>
                      <a:pt x="2117356" y="1088329"/>
                      <a:pt x="2132497" y="1114277"/>
                    </a:cubicBezTo>
                    <a:cubicBezTo>
                      <a:pt x="2166720" y="1086699"/>
                      <a:pt x="2216802" y="1089884"/>
                      <a:pt x="2248310" y="1122168"/>
                    </a:cubicBezTo>
                    <a:cubicBezTo>
                      <a:pt x="2279579" y="1154208"/>
                      <a:pt x="2281752" y="1203838"/>
                      <a:pt x="2253935" y="1237327"/>
                    </a:cubicBezTo>
                    <a:cubicBezTo>
                      <a:pt x="2281544" y="1254816"/>
                      <a:pt x="2312210" y="1267643"/>
                      <a:pt x="2344753" y="1275790"/>
                    </a:cubicBezTo>
                    <a:cubicBezTo>
                      <a:pt x="2349220" y="1232406"/>
                      <a:pt x="2386298" y="1199202"/>
                      <a:pt x="2431132" y="1199202"/>
                    </a:cubicBezTo>
                    <a:cubicBezTo>
                      <a:pt x="2476218" y="1199202"/>
                      <a:pt x="2513461" y="1232781"/>
                      <a:pt x="2517655" y="1276501"/>
                    </a:cubicBezTo>
                    <a:cubicBezTo>
                      <a:pt x="2550514" y="1268325"/>
                      <a:pt x="2581270" y="1254842"/>
                      <a:pt x="2609175" y="1237108"/>
                    </a:cubicBezTo>
                    <a:cubicBezTo>
                      <a:pt x="2581128" y="1203672"/>
                      <a:pt x="2583129" y="1153906"/>
                      <a:pt x="2614382" y="1121729"/>
                    </a:cubicBezTo>
                    <a:cubicBezTo>
                      <a:pt x="2645554" y="1089636"/>
                      <a:pt x="2695061" y="1086120"/>
                      <a:pt x="2729276" y="1112982"/>
                    </a:cubicBezTo>
                    <a:cubicBezTo>
                      <a:pt x="2744681" y="1087517"/>
                      <a:pt x="2756475" y="1059758"/>
                      <a:pt x="2763934" y="1030272"/>
                    </a:cubicBezTo>
                    <a:cubicBezTo>
                      <a:pt x="2720194" y="1026093"/>
                      <a:pt x="2686593" y="988841"/>
                      <a:pt x="2686593" y="943741"/>
                    </a:cubicBezTo>
                    <a:cubicBezTo>
                      <a:pt x="2686593" y="898619"/>
                      <a:pt x="2720226" y="861352"/>
                      <a:pt x="2763994" y="857197"/>
                    </a:cubicBezTo>
                    <a:cubicBezTo>
                      <a:pt x="2756627" y="827318"/>
                      <a:pt x="2744907" y="799151"/>
                      <a:pt x="2729766" y="773205"/>
                    </a:cubicBezTo>
                    <a:cubicBezTo>
                      <a:pt x="2695543" y="800782"/>
                      <a:pt x="2645462" y="797597"/>
                      <a:pt x="2613954" y="765313"/>
                    </a:cubicBezTo>
                    <a:cubicBezTo>
                      <a:pt x="2582686" y="733274"/>
                      <a:pt x="2580511" y="683645"/>
                      <a:pt x="2608328" y="650156"/>
                    </a:cubicBezTo>
                    <a:cubicBezTo>
                      <a:pt x="2580720" y="632667"/>
                      <a:pt x="2550054" y="619840"/>
                      <a:pt x="2517511" y="611692"/>
                    </a:cubicBezTo>
                    <a:cubicBezTo>
                      <a:pt x="2513043" y="655076"/>
                      <a:pt x="2475965" y="688280"/>
                      <a:pt x="2431132" y="688280"/>
                    </a:cubicBezTo>
                    <a:cubicBezTo>
                      <a:pt x="2386038" y="688280"/>
                      <a:pt x="2348790" y="654688"/>
                      <a:pt x="2344604" y="610958"/>
                    </a:cubicBezTo>
                    <a:close/>
                    <a:moveTo>
                      <a:pt x="2311656" y="131"/>
                    </a:moveTo>
                    <a:cubicBezTo>
                      <a:pt x="3194306" y="-12569"/>
                      <a:pt x="4231473" y="906064"/>
                      <a:pt x="4102356" y="1968631"/>
                    </a:cubicBezTo>
                    <a:cubicBezTo>
                      <a:pt x="3973239" y="3031198"/>
                      <a:pt x="3448306" y="3547664"/>
                      <a:pt x="3441956" y="4165731"/>
                    </a:cubicBezTo>
                    <a:cubicBezTo>
                      <a:pt x="3435606" y="4783798"/>
                      <a:pt x="3916089" y="5221948"/>
                      <a:pt x="4064256" y="5677031"/>
                    </a:cubicBezTo>
                    <a:cubicBezTo>
                      <a:pt x="3450423" y="5725714"/>
                      <a:pt x="2047073" y="5668564"/>
                      <a:pt x="1321056" y="5677031"/>
                    </a:cubicBezTo>
                    <a:cubicBezTo>
                      <a:pt x="1826939" y="5050498"/>
                      <a:pt x="1687239" y="4673731"/>
                      <a:pt x="1575056" y="4457831"/>
                    </a:cubicBezTo>
                    <a:cubicBezTo>
                      <a:pt x="1462873" y="4241931"/>
                      <a:pt x="1001439" y="4514981"/>
                      <a:pt x="647956" y="4381631"/>
                    </a:cubicBezTo>
                    <a:cubicBezTo>
                      <a:pt x="294473" y="4248281"/>
                      <a:pt x="639489" y="3937131"/>
                      <a:pt x="597156" y="3810131"/>
                    </a:cubicBezTo>
                    <a:cubicBezTo>
                      <a:pt x="554823" y="3683131"/>
                      <a:pt x="421473" y="3661964"/>
                      <a:pt x="393956" y="3619631"/>
                    </a:cubicBezTo>
                    <a:cubicBezTo>
                      <a:pt x="366439" y="3577298"/>
                      <a:pt x="438406" y="3581531"/>
                      <a:pt x="432056" y="3556131"/>
                    </a:cubicBezTo>
                    <a:cubicBezTo>
                      <a:pt x="425706" y="3530731"/>
                      <a:pt x="366439" y="3532848"/>
                      <a:pt x="355856" y="3467231"/>
                    </a:cubicBezTo>
                    <a:cubicBezTo>
                      <a:pt x="345273" y="3401614"/>
                      <a:pt x="427823" y="3247098"/>
                      <a:pt x="368556" y="3162431"/>
                    </a:cubicBezTo>
                    <a:cubicBezTo>
                      <a:pt x="309289" y="3077764"/>
                      <a:pt x="-10327" y="3117981"/>
                      <a:pt x="256" y="2959231"/>
                    </a:cubicBezTo>
                    <a:cubicBezTo>
                      <a:pt x="10839" y="2800481"/>
                      <a:pt x="379139" y="2406781"/>
                      <a:pt x="432056" y="2209931"/>
                    </a:cubicBezTo>
                    <a:cubicBezTo>
                      <a:pt x="484973" y="2013081"/>
                      <a:pt x="288123" y="2051181"/>
                      <a:pt x="317756" y="1778131"/>
                    </a:cubicBezTo>
                    <a:cubicBezTo>
                      <a:pt x="563289" y="1136781"/>
                      <a:pt x="391839" y="1579164"/>
                      <a:pt x="559056" y="1054231"/>
                    </a:cubicBezTo>
                    <a:cubicBezTo>
                      <a:pt x="726273" y="529298"/>
                      <a:pt x="1429006" y="12831"/>
                      <a:pt x="2311656" y="131"/>
                    </a:cubicBezTo>
                    <a:close/>
                  </a:path>
                </a:pathLst>
              </a:custGeom>
              <a:solidFill>
                <a:srgbClr val="153553"/>
              </a:solidFill>
              <a:ln w="9525">
                <a:noFill/>
                <a:round/>
                <a:headEnd/>
                <a:tailEnd/>
              </a:ln>
            </p:spPr>
            <p:txBody>
              <a:bodyPr/>
              <a:lstStyle/>
              <a:p>
                <a:pPr defTabSz="908243"/>
                <a:endParaRPr lang="en-US" sz="1788" dirty="0">
                  <a:ln>
                    <a:solidFill>
                      <a:srgbClr val="FFFFFF">
                        <a:alpha val="0"/>
                      </a:srgbClr>
                    </a:solidFill>
                  </a:ln>
                  <a:solidFill>
                    <a:srgbClr val="FFFFFF"/>
                  </a:solidFill>
                  <a:latin typeface="Segoe UI"/>
                  <a:ea typeface="MS PGothic" charset="0"/>
                </a:endParaRPr>
              </a:p>
            </p:txBody>
          </p:sp>
          <p:sp>
            <p:nvSpPr>
              <p:cNvPr id="170" name="Rectangle 140"/>
              <p:cNvSpPr/>
              <p:nvPr/>
            </p:nvSpPr>
            <p:spPr>
              <a:xfrm>
                <a:off x="1864211" y="3830177"/>
                <a:ext cx="2954960" cy="2616650"/>
              </a:xfrm>
              <a:custGeom>
                <a:avLst/>
                <a:gdLst>
                  <a:gd name="connsiteX0" fmla="*/ 0 w 4017407"/>
                  <a:gd name="connsiteY0" fmla="*/ 0 h 2479881"/>
                  <a:gd name="connsiteX1" fmla="*/ 4017407 w 4017407"/>
                  <a:gd name="connsiteY1" fmla="*/ 0 h 2479881"/>
                  <a:gd name="connsiteX2" fmla="*/ 4017407 w 4017407"/>
                  <a:gd name="connsiteY2" fmla="*/ 2479881 h 2479881"/>
                  <a:gd name="connsiteX3" fmla="*/ 0 w 4017407"/>
                  <a:gd name="connsiteY3" fmla="*/ 2479881 h 2479881"/>
                  <a:gd name="connsiteX4" fmla="*/ 0 w 4017407"/>
                  <a:gd name="connsiteY4" fmla="*/ 0 h 2479881"/>
                  <a:gd name="connsiteX0" fmla="*/ 0 w 4017407"/>
                  <a:gd name="connsiteY0" fmla="*/ 0 h 2479881"/>
                  <a:gd name="connsiteX1" fmla="*/ 4017407 w 4017407"/>
                  <a:gd name="connsiteY1" fmla="*/ 0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4017407"/>
                  <a:gd name="connsiteY0" fmla="*/ 0 h 2479881"/>
                  <a:gd name="connsiteX1" fmla="*/ 3610715 w 4017407"/>
                  <a:gd name="connsiteY1" fmla="*/ 3317 h 2479881"/>
                  <a:gd name="connsiteX2" fmla="*/ 4017407 w 4017407"/>
                  <a:gd name="connsiteY2" fmla="*/ 0 h 2479881"/>
                  <a:gd name="connsiteX3" fmla="*/ 4017407 w 4017407"/>
                  <a:gd name="connsiteY3" fmla="*/ 2479881 h 2479881"/>
                  <a:gd name="connsiteX4" fmla="*/ 539855 w 4017407"/>
                  <a:gd name="connsiteY4" fmla="*/ 2479817 h 2479881"/>
                  <a:gd name="connsiteX5" fmla="*/ 0 w 4017407"/>
                  <a:gd name="connsiteY5" fmla="*/ 2479881 h 2479881"/>
                  <a:gd name="connsiteX6" fmla="*/ 0 w 4017407"/>
                  <a:gd name="connsiteY6" fmla="*/ 0 h 2479881"/>
                  <a:gd name="connsiteX0" fmla="*/ 0 w 4017407"/>
                  <a:gd name="connsiteY0" fmla="*/ 0 h 2479881"/>
                  <a:gd name="connsiteX1" fmla="*/ 3610715 w 4017407"/>
                  <a:gd name="connsiteY1" fmla="*/ 3317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3610715"/>
                  <a:gd name="connsiteY0" fmla="*/ 0 h 2479881"/>
                  <a:gd name="connsiteX1" fmla="*/ 3610715 w 3610715"/>
                  <a:gd name="connsiteY1" fmla="*/ 3317 h 2479881"/>
                  <a:gd name="connsiteX2" fmla="*/ 539855 w 3610715"/>
                  <a:gd name="connsiteY2" fmla="*/ 2479817 h 2479881"/>
                  <a:gd name="connsiteX3" fmla="*/ 0 w 3610715"/>
                  <a:gd name="connsiteY3" fmla="*/ 2479881 h 2479881"/>
                  <a:gd name="connsiteX4" fmla="*/ 0 w 3610715"/>
                  <a:gd name="connsiteY4" fmla="*/ 0 h 2479881"/>
                  <a:gd name="connsiteX0" fmla="*/ 0 w 3610715"/>
                  <a:gd name="connsiteY0" fmla="*/ 0 h 2479881"/>
                  <a:gd name="connsiteX1" fmla="*/ 3610715 w 3610715"/>
                  <a:gd name="connsiteY1" fmla="*/ 3317 h 2479881"/>
                  <a:gd name="connsiteX2" fmla="*/ 1101868 w 3610715"/>
                  <a:gd name="connsiteY2" fmla="*/ 2479818 h 2479881"/>
                  <a:gd name="connsiteX3" fmla="*/ 0 w 3610715"/>
                  <a:gd name="connsiteY3" fmla="*/ 2479881 h 2479881"/>
                  <a:gd name="connsiteX4" fmla="*/ 0 w 3610715"/>
                  <a:gd name="connsiteY4" fmla="*/ 0 h 247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715" h="2479881">
                    <a:moveTo>
                      <a:pt x="0" y="0"/>
                    </a:moveTo>
                    <a:lnTo>
                      <a:pt x="3610715" y="3317"/>
                    </a:lnTo>
                    <a:lnTo>
                      <a:pt x="1101868" y="2479818"/>
                    </a:lnTo>
                    <a:lnTo>
                      <a:pt x="0" y="2479881"/>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grpSp>
        <p:grpSp>
          <p:nvGrpSpPr>
            <p:cNvPr id="143" name="Group 142"/>
            <p:cNvGrpSpPr/>
            <p:nvPr/>
          </p:nvGrpSpPr>
          <p:grpSpPr>
            <a:xfrm>
              <a:off x="4868411" y="2016946"/>
              <a:ext cx="1476870" cy="984384"/>
              <a:chOff x="8446926" y="2344910"/>
              <a:chExt cx="3241792" cy="2160764"/>
            </a:xfrm>
          </p:grpSpPr>
          <p:sp>
            <p:nvSpPr>
              <p:cNvPr id="155" name="Rectangle 154"/>
              <p:cNvSpPr/>
              <p:nvPr/>
            </p:nvSpPr>
            <p:spPr>
              <a:xfrm>
                <a:off x="8448653" y="2501758"/>
                <a:ext cx="3240065" cy="2000041"/>
              </a:xfrm>
              <a:prstGeom prst="rect">
                <a:avLst/>
              </a:prstGeom>
              <a:solidFill>
                <a:srgbClr val="3483C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56" name="Rectangle 155"/>
              <p:cNvSpPr/>
              <p:nvPr/>
            </p:nvSpPr>
            <p:spPr>
              <a:xfrm>
                <a:off x="8448653" y="2344910"/>
                <a:ext cx="3240065" cy="157433"/>
              </a:xfrm>
              <a:prstGeom prst="rect">
                <a:avLst/>
              </a:prstGeom>
              <a:solidFill>
                <a:srgbClr val="15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57" name="Rounded Rectangle 156"/>
              <p:cNvSpPr/>
              <p:nvPr/>
            </p:nvSpPr>
            <p:spPr>
              <a:xfrm>
                <a:off x="8521462" y="2581993"/>
                <a:ext cx="3094447" cy="1839571"/>
              </a:xfrm>
              <a:prstGeom prst="roundRect">
                <a:avLst>
                  <a:gd name="adj" fmla="val 19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58" name="Multiply 157"/>
              <p:cNvSpPr/>
              <p:nvPr/>
            </p:nvSpPr>
            <p:spPr>
              <a:xfrm>
                <a:off x="11535883" y="2359412"/>
                <a:ext cx="128428" cy="128429"/>
              </a:xfrm>
              <a:prstGeom prst="mathMultiply">
                <a:avLst>
                  <a:gd name="adj1" fmla="val 12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59" name="Rectangle 158"/>
              <p:cNvSpPr/>
              <p:nvPr/>
            </p:nvSpPr>
            <p:spPr>
              <a:xfrm>
                <a:off x="11405375" y="2389566"/>
                <a:ext cx="83845" cy="681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0" name="Rectangle 159"/>
              <p:cNvSpPr/>
              <p:nvPr/>
            </p:nvSpPr>
            <p:spPr>
              <a:xfrm>
                <a:off x="11262069" y="2439291"/>
                <a:ext cx="83845" cy="2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61" name="Freeform 18"/>
              <p:cNvSpPr>
                <a:spLocks noChangeAspect="1" noEditPoints="1"/>
              </p:cNvSpPr>
              <p:nvPr/>
            </p:nvSpPr>
            <p:spPr bwMode="black">
              <a:xfrm rot="17995606">
                <a:off x="9368043" y="2914756"/>
                <a:ext cx="1360952" cy="1068667"/>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153553"/>
              </a:solidFill>
              <a:ln>
                <a:noFill/>
              </a:ln>
              <a:extLst/>
            </p:spPr>
            <p:txBody>
              <a:bodyPr vert="horz" wrap="square" lIns="90829" tIns="45414" rIns="90829" bIns="45414" numCol="1" anchor="t" anchorCtr="0" compatLnSpc="1">
                <a:prstTxWarp prst="textNoShape">
                  <a:avLst/>
                </a:prstTxWarp>
              </a:bodyPr>
              <a:lstStyle/>
              <a:p>
                <a:pPr defTabSz="908243"/>
                <a:endParaRPr lang="en-US" sz="1590" dirty="0">
                  <a:ln>
                    <a:solidFill>
                      <a:srgbClr val="FFFFFF">
                        <a:alpha val="0"/>
                      </a:srgbClr>
                    </a:solidFill>
                  </a:ln>
                  <a:solidFill>
                    <a:srgbClr val="FFFFFF"/>
                  </a:solidFill>
                  <a:latin typeface="Segoe UI"/>
                  <a:ea typeface="MS PGothic" charset="0"/>
                </a:endParaRPr>
              </a:p>
            </p:txBody>
          </p:sp>
          <p:sp>
            <p:nvSpPr>
              <p:cNvPr id="162" name="Rectangle 140"/>
              <p:cNvSpPr/>
              <p:nvPr/>
            </p:nvSpPr>
            <p:spPr>
              <a:xfrm>
                <a:off x="8446926" y="2345898"/>
                <a:ext cx="2439016" cy="2159776"/>
              </a:xfrm>
              <a:custGeom>
                <a:avLst/>
                <a:gdLst>
                  <a:gd name="connsiteX0" fmla="*/ 0 w 4017407"/>
                  <a:gd name="connsiteY0" fmla="*/ 0 h 2479881"/>
                  <a:gd name="connsiteX1" fmla="*/ 4017407 w 4017407"/>
                  <a:gd name="connsiteY1" fmla="*/ 0 h 2479881"/>
                  <a:gd name="connsiteX2" fmla="*/ 4017407 w 4017407"/>
                  <a:gd name="connsiteY2" fmla="*/ 2479881 h 2479881"/>
                  <a:gd name="connsiteX3" fmla="*/ 0 w 4017407"/>
                  <a:gd name="connsiteY3" fmla="*/ 2479881 h 2479881"/>
                  <a:gd name="connsiteX4" fmla="*/ 0 w 4017407"/>
                  <a:gd name="connsiteY4" fmla="*/ 0 h 2479881"/>
                  <a:gd name="connsiteX0" fmla="*/ 0 w 4017407"/>
                  <a:gd name="connsiteY0" fmla="*/ 0 h 2479881"/>
                  <a:gd name="connsiteX1" fmla="*/ 4017407 w 4017407"/>
                  <a:gd name="connsiteY1" fmla="*/ 0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4017407"/>
                  <a:gd name="connsiteY0" fmla="*/ 0 h 2479881"/>
                  <a:gd name="connsiteX1" fmla="*/ 3610715 w 4017407"/>
                  <a:gd name="connsiteY1" fmla="*/ 3317 h 2479881"/>
                  <a:gd name="connsiteX2" fmla="*/ 4017407 w 4017407"/>
                  <a:gd name="connsiteY2" fmla="*/ 0 h 2479881"/>
                  <a:gd name="connsiteX3" fmla="*/ 4017407 w 4017407"/>
                  <a:gd name="connsiteY3" fmla="*/ 2479881 h 2479881"/>
                  <a:gd name="connsiteX4" fmla="*/ 539855 w 4017407"/>
                  <a:gd name="connsiteY4" fmla="*/ 2479817 h 2479881"/>
                  <a:gd name="connsiteX5" fmla="*/ 0 w 4017407"/>
                  <a:gd name="connsiteY5" fmla="*/ 2479881 h 2479881"/>
                  <a:gd name="connsiteX6" fmla="*/ 0 w 4017407"/>
                  <a:gd name="connsiteY6" fmla="*/ 0 h 2479881"/>
                  <a:gd name="connsiteX0" fmla="*/ 0 w 4017407"/>
                  <a:gd name="connsiteY0" fmla="*/ 0 h 2479881"/>
                  <a:gd name="connsiteX1" fmla="*/ 3610715 w 4017407"/>
                  <a:gd name="connsiteY1" fmla="*/ 3317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3610715"/>
                  <a:gd name="connsiteY0" fmla="*/ 0 h 2479881"/>
                  <a:gd name="connsiteX1" fmla="*/ 3610715 w 3610715"/>
                  <a:gd name="connsiteY1" fmla="*/ 3317 h 2479881"/>
                  <a:gd name="connsiteX2" fmla="*/ 539855 w 3610715"/>
                  <a:gd name="connsiteY2" fmla="*/ 2479817 h 2479881"/>
                  <a:gd name="connsiteX3" fmla="*/ 0 w 3610715"/>
                  <a:gd name="connsiteY3" fmla="*/ 2479881 h 2479881"/>
                  <a:gd name="connsiteX4" fmla="*/ 0 w 3610715"/>
                  <a:gd name="connsiteY4" fmla="*/ 0 h 2479881"/>
                  <a:gd name="connsiteX0" fmla="*/ 0 w 3610715"/>
                  <a:gd name="connsiteY0" fmla="*/ 0 h 2479881"/>
                  <a:gd name="connsiteX1" fmla="*/ 3610715 w 3610715"/>
                  <a:gd name="connsiteY1" fmla="*/ 3317 h 2479881"/>
                  <a:gd name="connsiteX2" fmla="*/ 1101868 w 3610715"/>
                  <a:gd name="connsiteY2" fmla="*/ 2479818 h 2479881"/>
                  <a:gd name="connsiteX3" fmla="*/ 0 w 3610715"/>
                  <a:gd name="connsiteY3" fmla="*/ 2479881 h 2479881"/>
                  <a:gd name="connsiteX4" fmla="*/ 0 w 3610715"/>
                  <a:gd name="connsiteY4" fmla="*/ 0 h 247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715" h="2479881">
                    <a:moveTo>
                      <a:pt x="0" y="0"/>
                    </a:moveTo>
                    <a:lnTo>
                      <a:pt x="3610715" y="3317"/>
                    </a:lnTo>
                    <a:lnTo>
                      <a:pt x="1101868" y="2479818"/>
                    </a:lnTo>
                    <a:lnTo>
                      <a:pt x="0" y="2479881"/>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grpSp>
        <p:grpSp>
          <p:nvGrpSpPr>
            <p:cNvPr id="144" name="Group 143"/>
            <p:cNvGrpSpPr/>
            <p:nvPr/>
          </p:nvGrpSpPr>
          <p:grpSpPr>
            <a:xfrm>
              <a:off x="3190090" y="2016946"/>
              <a:ext cx="1476869" cy="984383"/>
              <a:chOff x="3207763" y="2016946"/>
              <a:chExt cx="1476869" cy="984383"/>
            </a:xfrm>
          </p:grpSpPr>
          <p:sp>
            <p:nvSpPr>
              <p:cNvPr id="145" name="Rectangle 144"/>
              <p:cNvSpPr/>
              <p:nvPr/>
            </p:nvSpPr>
            <p:spPr>
              <a:xfrm>
                <a:off x="3208549" y="2088402"/>
                <a:ext cx="1476083" cy="911163"/>
              </a:xfrm>
              <a:prstGeom prst="rect">
                <a:avLst/>
              </a:prstGeom>
              <a:solidFill>
                <a:srgbClr val="3483C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46" name="Rectangle 145"/>
              <p:cNvSpPr/>
              <p:nvPr/>
            </p:nvSpPr>
            <p:spPr>
              <a:xfrm>
                <a:off x="3208549" y="2016946"/>
                <a:ext cx="1476083" cy="71722"/>
              </a:xfrm>
              <a:prstGeom prst="rect">
                <a:avLst/>
              </a:prstGeom>
              <a:solidFill>
                <a:srgbClr val="15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47" name="Rounded Rectangle 146"/>
              <p:cNvSpPr/>
              <p:nvPr/>
            </p:nvSpPr>
            <p:spPr>
              <a:xfrm>
                <a:off x="3241719" y="2124954"/>
                <a:ext cx="1409744" cy="838058"/>
              </a:xfrm>
              <a:prstGeom prst="roundRect">
                <a:avLst>
                  <a:gd name="adj" fmla="val 19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48" name="Multiply 147"/>
              <p:cNvSpPr/>
              <p:nvPr/>
            </p:nvSpPr>
            <p:spPr>
              <a:xfrm>
                <a:off x="4615005" y="2023553"/>
                <a:ext cx="58508" cy="58509"/>
              </a:xfrm>
              <a:prstGeom prst="mathMultiply">
                <a:avLst>
                  <a:gd name="adj1" fmla="val 126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49" name="Rectangle 148"/>
              <p:cNvSpPr/>
              <p:nvPr/>
            </p:nvSpPr>
            <p:spPr>
              <a:xfrm>
                <a:off x="4555549" y="2037290"/>
                <a:ext cx="38197" cy="310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sp>
            <p:nvSpPr>
              <p:cNvPr id="150" name="Rectangle 149"/>
              <p:cNvSpPr/>
              <p:nvPr/>
            </p:nvSpPr>
            <p:spPr>
              <a:xfrm>
                <a:off x="4490263" y="2059943"/>
                <a:ext cx="38197" cy="10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grpSp>
            <p:nvGrpSpPr>
              <p:cNvPr id="151" name="Group 150"/>
              <p:cNvGrpSpPr/>
              <p:nvPr/>
            </p:nvGrpSpPr>
            <p:grpSpPr>
              <a:xfrm>
                <a:off x="3598570" y="2190295"/>
                <a:ext cx="696039" cy="691115"/>
                <a:chOff x="5218716" y="5328010"/>
                <a:chExt cx="905852" cy="899442"/>
              </a:xfrm>
            </p:grpSpPr>
            <p:sp>
              <p:nvSpPr>
                <p:cNvPr id="153" name="Freeform 121"/>
                <p:cNvSpPr>
                  <a:spLocks/>
                </p:cNvSpPr>
                <p:nvPr/>
              </p:nvSpPr>
              <p:spPr bwMode="black">
                <a:xfrm>
                  <a:off x="5218716" y="5328010"/>
                  <a:ext cx="525416" cy="705523"/>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rgbClr val="153553"/>
                </a:solidFill>
                <a:ln>
                  <a:noFill/>
                </a:ln>
                <a:extLst/>
              </p:spPr>
              <p:txBody>
                <a:bodyPr vert="horz" wrap="square" lIns="124329" tIns="62165" rIns="124329" bIns="62165" numCol="1" anchor="t" anchorCtr="0" compatLnSpc="1">
                  <a:prstTxWarp prst="textNoShape">
                    <a:avLst/>
                  </a:prstTxWarp>
                </a:bodyPr>
                <a:lstStyle/>
                <a:p>
                  <a:pPr defTabSz="1243350"/>
                  <a:endParaRPr lang="en-US" sz="2448">
                    <a:solidFill>
                      <a:srgbClr val="FFFFFF"/>
                    </a:solidFill>
                    <a:latin typeface="Calibri"/>
                    <a:ea typeface="MS PGothic" charset="0"/>
                  </a:endParaRPr>
                </a:p>
              </p:txBody>
            </p:sp>
            <p:sp>
              <p:nvSpPr>
                <p:cNvPr id="154" name="Freeform 121"/>
                <p:cNvSpPr>
                  <a:spLocks/>
                </p:cNvSpPr>
                <p:nvPr/>
              </p:nvSpPr>
              <p:spPr bwMode="black">
                <a:xfrm rot="10800000">
                  <a:off x="5599152" y="5521929"/>
                  <a:ext cx="525416" cy="705523"/>
                </a:xfrm>
                <a:custGeom>
                  <a:avLst/>
                  <a:gdLst>
                    <a:gd name="T0" fmla="*/ 30 w 62"/>
                    <a:gd name="T1" fmla="*/ 81 h 83"/>
                    <a:gd name="T2" fmla="*/ 9 w 62"/>
                    <a:gd name="T3" fmla="*/ 56 h 83"/>
                    <a:gd name="T4" fmla="*/ 35 w 62"/>
                    <a:gd name="T5" fmla="*/ 31 h 83"/>
                    <a:gd name="T6" fmla="*/ 35 w 62"/>
                    <a:gd name="T7" fmla="*/ 47 h 83"/>
                    <a:gd name="T8" fmla="*/ 62 w 62"/>
                    <a:gd name="T9" fmla="*/ 23 h 83"/>
                    <a:gd name="T10" fmla="*/ 35 w 62"/>
                    <a:gd name="T11" fmla="*/ 0 h 83"/>
                    <a:gd name="T12" fmla="*/ 35 w 62"/>
                    <a:gd name="T13" fmla="*/ 15 h 83"/>
                    <a:gd name="T14" fmla="*/ 34 w 62"/>
                    <a:gd name="T15" fmla="*/ 15 h 83"/>
                    <a:gd name="T16" fmla="*/ 0 w 62"/>
                    <a:gd name="T17" fmla="*/ 50 h 83"/>
                    <a:gd name="T18" fmla="*/ 30 w 62"/>
                    <a:gd name="T19" fmla="*/ 83 h 83"/>
                    <a:gd name="T20" fmla="*/ 30 w 62"/>
                    <a:gd name="T21"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83">
                      <a:moveTo>
                        <a:pt x="30" y="81"/>
                      </a:moveTo>
                      <a:cubicBezTo>
                        <a:pt x="18" y="78"/>
                        <a:pt x="9" y="68"/>
                        <a:pt x="9" y="56"/>
                      </a:cubicBezTo>
                      <a:cubicBezTo>
                        <a:pt x="9" y="42"/>
                        <a:pt x="20" y="32"/>
                        <a:pt x="35" y="31"/>
                      </a:cubicBezTo>
                      <a:cubicBezTo>
                        <a:pt x="35" y="47"/>
                        <a:pt x="35" y="47"/>
                        <a:pt x="35" y="47"/>
                      </a:cubicBezTo>
                      <a:cubicBezTo>
                        <a:pt x="62" y="23"/>
                        <a:pt x="62" y="23"/>
                        <a:pt x="62" y="23"/>
                      </a:cubicBezTo>
                      <a:cubicBezTo>
                        <a:pt x="35" y="0"/>
                        <a:pt x="35" y="0"/>
                        <a:pt x="35" y="0"/>
                      </a:cubicBezTo>
                      <a:cubicBezTo>
                        <a:pt x="35" y="15"/>
                        <a:pt x="35" y="15"/>
                        <a:pt x="35" y="15"/>
                      </a:cubicBezTo>
                      <a:cubicBezTo>
                        <a:pt x="35" y="15"/>
                        <a:pt x="35" y="15"/>
                        <a:pt x="34" y="15"/>
                      </a:cubicBezTo>
                      <a:cubicBezTo>
                        <a:pt x="16" y="15"/>
                        <a:pt x="0" y="31"/>
                        <a:pt x="0" y="50"/>
                      </a:cubicBezTo>
                      <a:cubicBezTo>
                        <a:pt x="0" y="67"/>
                        <a:pt x="13" y="81"/>
                        <a:pt x="30" y="83"/>
                      </a:cubicBezTo>
                      <a:lnTo>
                        <a:pt x="30" y="81"/>
                      </a:lnTo>
                      <a:close/>
                    </a:path>
                  </a:pathLst>
                </a:custGeom>
                <a:solidFill>
                  <a:srgbClr val="153553"/>
                </a:solidFill>
                <a:ln>
                  <a:noFill/>
                </a:ln>
                <a:extLst/>
              </p:spPr>
              <p:txBody>
                <a:bodyPr vert="horz" wrap="square" lIns="124329" tIns="62165" rIns="124329" bIns="62165" numCol="1" anchor="t" anchorCtr="0" compatLnSpc="1">
                  <a:prstTxWarp prst="textNoShape">
                    <a:avLst/>
                  </a:prstTxWarp>
                </a:bodyPr>
                <a:lstStyle/>
                <a:p>
                  <a:pPr defTabSz="1243350"/>
                  <a:endParaRPr lang="en-US" sz="2448">
                    <a:solidFill>
                      <a:srgbClr val="FFFFFF"/>
                    </a:solidFill>
                    <a:latin typeface="Calibri"/>
                    <a:ea typeface="MS PGothic" charset="0"/>
                  </a:endParaRPr>
                </a:p>
              </p:txBody>
            </p:sp>
          </p:grpSp>
          <p:sp>
            <p:nvSpPr>
              <p:cNvPr id="152" name="Rectangle 140"/>
              <p:cNvSpPr/>
              <p:nvPr/>
            </p:nvSpPr>
            <p:spPr>
              <a:xfrm>
                <a:off x="3207763" y="2017395"/>
                <a:ext cx="1111148" cy="983934"/>
              </a:xfrm>
              <a:custGeom>
                <a:avLst/>
                <a:gdLst>
                  <a:gd name="connsiteX0" fmla="*/ 0 w 4017407"/>
                  <a:gd name="connsiteY0" fmla="*/ 0 h 2479881"/>
                  <a:gd name="connsiteX1" fmla="*/ 4017407 w 4017407"/>
                  <a:gd name="connsiteY1" fmla="*/ 0 h 2479881"/>
                  <a:gd name="connsiteX2" fmla="*/ 4017407 w 4017407"/>
                  <a:gd name="connsiteY2" fmla="*/ 2479881 h 2479881"/>
                  <a:gd name="connsiteX3" fmla="*/ 0 w 4017407"/>
                  <a:gd name="connsiteY3" fmla="*/ 2479881 h 2479881"/>
                  <a:gd name="connsiteX4" fmla="*/ 0 w 4017407"/>
                  <a:gd name="connsiteY4" fmla="*/ 0 h 2479881"/>
                  <a:gd name="connsiteX0" fmla="*/ 0 w 4017407"/>
                  <a:gd name="connsiteY0" fmla="*/ 0 h 2479881"/>
                  <a:gd name="connsiteX1" fmla="*/ 4017407 w 4017407"/>
                  <a:gd name="connsiteY1" fmla="*/ 0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4017407"/>
                  <a:gd name="connsiteY0" fmla="*/ 0 h 2479881"/>
                  <a:gd name="connsiteX1" fmla="*/ 3610715 w 4017407"/>
                  <a:gd name="connsiteY1" fmla="*/ 3317 h 2479881"/>
                  <a:gd name="connsiteX2" fmla="*/ 4017407 w 4017407"/>
                  <a:gd name="connsiteY2" fmla="*/ 0 h 2479881"/>
                  <a:gd name="connsiteX3" fmla="*/ 4017407 w 4017407"/>
                  <a:gd name="connsiteY3" fmla="*/ 2479881 h 2479881"/>
                  <a:gd name="connsiteX4" fmla="*/ 539855 w 4017407"/>
                  <a:gd name="connsiteY4" fmla="*/ 2479817 h 2479881"/>
                  <a:gd name="connsiteX5" fmla="*/ 0 w 4017407"/>
                  <a:gd name="connsiteY5" fmla="*/ 2479881 h 2479881"/>
                  <a:gd name="connsiteX6" fmla="*/ 0 w 4017407"/>
                  <a:gd name="connsiteY6" fmla="*/ 0 h 2479881"/>
                  <a:gd name="connsiteX0" fmla="*/ 0 w 4017407"/>
                  <a:gd name="connsiteY0" fmla="*/ 0 h 2479881"/>
                  <a:gd name="connsiteX1" fmla="*/ 3610715 w 4017407"/>
                  <a:gd name="connsiteY1" fmla="*/ 3317 h 2479881"/>
                  <a:gd name="connsiteX2" fmla="*/ 4017407 w 4017407"/>
                  <a:gd name="connsiteY2" fmla="*/ 2479881 h 2479881"/>
                  <a:gd name="connsiteX3" fmla="*/ 539855 w 4017407"/>
                  <a:gd name="connsiteY3" fmla="*/ 2479817 h 2479881"/>
                  <a:gd name="connsiteX4" fmla="*/ 0 w 4017407"/>
                  <a:gd name="connsiteY4" fmla="*/ 2479881 h 2479881"/>
                  <a:gd name="connsiteX5" fmla="*/ 0 w 4017407"/>
                  <a:gd name="connsiteY5" fmla="*/ 0 h 2479881"/>
                  <a:gd name="connsiteX0" fmla="*/ 0 w 3610715"/>
                  <a:gd name="connsiteY0" fmla="*/ 0 h 2479881"/>
                  <a:gd name="connsiteX1" fmla="*/ 3610715 w 3610715"/>
                  <a:gd name="connsiteY1" fmla="*/ 3317 h 2479881"/>
                  <a:gd name="connsiteX2" fmla="*/ 539855 w 3610715"/>
                  <a:gd name="connsiteY2" fmla="*/ 2479817 h 2479881"/>
                  <a:gd name="connsiteX3" fmla="*/ 0 w 3610715"/>
                  <a:gd name="connsiteY3" fmla="*/ 2479881 h 2479881"/>
                  <a:gd name="connsiteX4" fmla="*/ 0 w 3610715"/>
                  <a:gd name="connsiteY4" fmla="*/ 0 h 2479881"/>
                  <a:gd name="connsiteX0" fmla="*/ 0 w 3610715"/>
                  <a:gd name="connsiteY0" fmla="*/ 0 h 2479881"/>
                  <a:gd name="connsiteX1" fmla="*/ 3610715 w 3610715"/>
                  <a:gd name="connsiteY1" fmla="*/ 3317 h 2479881"/>
                  <a:gd name="connsiteX2" fmla="*/ 1101868 w 3610715"/>
                  <a:gd name="connsiteY2" fmla="*/ 2479818 h 2479881"/>
                  <a:gd name="connsiteX3" fmla="*/ 0 w 3610715"/>
                  <a:gd name="connsiteY3" fmla="*/ 2479881 h 2479881"/>
                  <a:gd name="connsiteX4" fmla="*/ 0 w 3610715"/>
                  <a:gd name="connsiteY4" fmla="*/ 0 h 247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0715" h="2479881">
                    <a:moveTo>
                      <a:pt x="0" y="0"/>
                    </a:moveTo>
                    <a:lnTo>
                      <a:pt x="3610715" y="3317"/>
                    </a:lnTo>
                    <a:lnTo>
                      <a:pt x="1101868" y="2479818"/>
                    </a:lnTo>
                    <a:lnTo>
                      <a:pt x="0" y="2479881"/>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36"/>
                <a:endParaRPr lang="en-US" sz="1836">
                  <a:solidFill>
                    <a:srgbClr val="FFFFFF"/>
                  </a:solidFill>
                </a:endParaRPr>
              </a:p>
            </p:txBody>
          </p:sp>
        </p:grpSp>
      </p:grpSp>
      <p:cxnSp>
        <p:nvCxnSpPr>
          <p:cNvPr id="171" name="Straight Connector 170"/>
          <p:cNvCxnSpPr/>
          <p:nvPr/>
        </p:nvCxnSpPr>
        <p:spPr>
          <a:xfrm>
            <a:off x="3930704" y="3147129"/>
            <a:ext cx="0" cy="438163"/>
          </a:xfrm>
          <a:prstGeom prst="line">
            <a:avLst/>
          </a:prstGeom>
          <a:ln w="15875">
            <a:solidFill>
              <a:srgbClr val="3483C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4731391" y="3154088"/>
            <a:ext cx="896499" cy="559880"/>
          </a:xfrm>
          <a:prstGeom prst="line">
            <a:avLst/>
          </a:prstGeom>
          <a:ln w="15875">
            <a:solidFill>
              <a:srgbClr val="3483C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199145" y="3154088"/>
            <a:ext cx="896499" cy="559880"/>
          </a:xfrm>
          <a:prstGeom prst="line">
            <a:avLst/>
          </a:prstGeom>
          <a:ln w="15875">
            <a:solidFill>
              <a:srgbClr val="3483CA"/>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638489" y="2536655"/>
            <a:ext cx="3948082" cy="1176883"/>
            <a:chOff x="7638690" y="2536518"/>
            <a:chExt cx="3948642" cy="1177051"/>
          </a:xfrm>
        </p:grpSpPr>
        <p:sp>
          <p:nvSpPr>
            <p:cNvPr id="2" name="TextBox 1"/>
            <p:cNvSpPr txBox="1"/>
            <p:nvPr/>
          </p:nvSpPr>
          <p:spPr>
            <a:xfrm>
              <a:off x="7986281" y="2536518"/>
              <a:ext cx="3601051" cy="1177051"/>
            </a:xfrm>
            <a:prstGeom prst="rect">
              <a:avLst/>
            </a:prstGeom>
            <a:noFill/>
          </p:spPr>
          <p:txBody>
            <a:bodyPr wrap="square" lIns="182854" tIns="146283" rIns="182854" bIns="146283" rtlCol="0">
              <a:noAutofit/>
            </a:bodyPr>
            <a:lstStyle/>
            <a:p>
              <a:pPr defTabSz="931802">
                <a:lnSpc>
                  <a:spcPct val="90000"/>
                </a:lnSpc>
                <a:spcAft>
                  <a:spcPts val="2400"/>
                </a:spcAft>
                <a:buClr>
                  <a:srgbClr val="A80000"/>
                </a:buClr>
              </a:pPr>
              <a:r>
                <a:rPr lang="en-US" sz="2400" dirty="0">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t>R built-in to your </a:t>
              </a:r>
              <a:br>
                <a:rPr lang="en-US" sz="2400" dirty="0">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br>
              <a:r>
                <a:rPr lang="en-US" sz="2400" dirty="0">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t>T-SQL</a:t>
              </a:r>
              <a:b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br>
              <a:endParaRPr lang="en-US" sz="2400" dirty="0">
                <a:solidFill>
                  <a:srgbClr val="000000"/>
                </a:solidFill>
                <a:latin typeface="Segoe UI Light" panose="020B0502040204020203" pitchFamily="34" charset="0"/>
                <a:ea typeface="MS PGothic" charset="0"/>
                <a:cs typeface="Segoe UI Light" panose="020B0502040204020203" pitchFamily="34" charset="0"/>
              </a:endParaRPr>
            </a:p>
          </p:txBody>
        </p:sp>
        <p:sp>
          <p:nvSpPr>
            <p:cNvPr id="179" name="Oval 178"/>
            <p:cNvSpPr/>
            <p:nvPr/>
          </p:nvSpPr>
          <p:spPr bwMode="auto">
            <a:xfrm>
              <a:off x="7638690" y="2705234"/>
              <a:ext cx="317745" cy="317745"/>
            </a:xfrm>
            <a:prstGeom prst="ellipse">
              <a:avLst/>
            </a:prstGeom>
            <a:noFill/>
            <a:ln w="635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180" name="Right Arrow 179"/>
            <p:cNvSpPr/>
            <p:nvPr/>
          </p:nvSpPr>
          <p:spPr bwMode="auto">
            <a:xfrm>
              <a:off x="7704468" y="2764809"/>
              <a:ext cx="205748" cy="198595"/>
            </a:xfrm>
            <a:prstGeom prst="right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nvGrpSpPr>
          <p:cNvPr id="7" name="Group 6"/>
          <p:cNvGrpSpPr/>
          <p:nvPr/>
        </p:nvGrpSpPr>
        <p:grpSpPr>
          <a:xfrm>
            <a:off x="7638489" y="3460131"/>
            <a:ext cx="3896703" cy="1176883"/>
            <a:chOff x="7638690" y="3460125"/>
            <a:chExt cx="3897256" cy="1177051"/>
          </a:xfrm>
        </p:grpSpPr>
        <p:sp>
          <p:nvSpPr>
            <p:cNvPr id="176" name="TextBox 175"/>
            <p:cNvSpPr txBox="1"/>
            <p:nvPr/>
          </p:nvSpPr>
          <p:spPr>
            <a:xfrm>
              <a:off x="7986282" y="3460125"/>
              <a:ext cx="3549664" cy="1177051"/>
            </a:xfrm>
            <a:prstGeom prst="rect">
              <a:avLst/>
            </a:prstGeom>
            <a:noFill/>
          </p:spPr>
          <p:txBody>
            <a:bodyPr wrap="square" lIns="182854" tIns="146283" rIns="182854" bIns="146283" rtlCol="0">
              <a:noAutofit/>
            </a:bodyPr>
            <a:lstStyle/>
            <a:p>
              <a:pPr defTabSz="931802">
                <a:lnSpc>
                  <a:spcPct val="90000"/>
                </a:lnSpc>
                <a:spcAft>
                  <a:spcPts val="2400"/>
                </a:spcAft>
                <a:buClr>
                  <a:srgbClr val="A80000"/>
                </a:buClr>
              </a:pPr>
              <a:r>
                <a:rPr lang="en-US" sz="2400" dirty="0">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t>Real-time operational analytics</a:t>
              </a:r>
              <a: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t> </a:t>
              </a:r>
              <a:br>
                <a:rPr lang="en-US" sz="2400" dirty="0">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br>
              <a:r>
                <a:rPr lang="en-US" sz="2400" dirty="0">
                  <a:solidFill>
                    <a:srgbClr val="000000"/>
                  </a:solidFill>
                  <a:latin typeface="Segoe UI Light" panose="020B0502040204020203" pitchFamily="34" charset="0"/>
                  <a:ea typeface="MS PGothic" charset="0"/>
                  <a:cs typeface="Segoe UI Light" panose="020B0502040204020203" pitchFamily="34" charset="0"/>
                </a:rPr>
                <a:t>without moving the data</a:t>
              </a:r>
            </a:p>
          </p:txBody>
        </p:sp>
        <p:sp>
          <p:nvSpPr>
            <p:cNvPr id="181" name="Oval 180"/>
            <p:cNvSpPr/>
            <p:nvPr/>
          </p:nvSpPr>
          <p:spPr bwMode="auto">
            <a:xfrm>
              <a:off x="7638690" y="3617687"/>
              <a:ext cx="317745" cy="317745"/>
            </a:xfrm>
            <a:prstGeom prst="ellipse">
              <a:avLst/>
            </a:prstGeom>
            <a:noFill/>
            <a:ln w="6350">
              <a:solidFill>
                <a:srgbClr val="002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sp>
          <p:nvSpPr>
            <p:cNvPr id="182" name="Right Arrow 181"/>
            <p:cNvSpPr/>
            <p:nvPr/>
          </p:nvSpPr>
          <p:spPr bwMode="auto">
            <a:xfrm>
              <a:off x="7704468" y="3677262"/>
              <a:ext cx="205748" cy="198595"/>
            </a:xfrm>
            <a:prstGeom prst="rightArrow">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342877" indent="-342877" algn="ctr" defTabSz="932411">
                <a:lnSpc>
                  <a:spcPct val="90000"/>
                </a:lnSpc>
                <a:buFont typeface="Wingdings 3" panose="05040102010807070707" pitchFamily="18" charset="2"/>
                <a:buChar char="Æ"/>
              </a:pPr>
              <a:endParaRPr lang="en-US" sz="2400" b="1" dirty="0" err="1">
                <a:solidFill>
                  <a:srgbClr val="000000"/>
                </a:solidFill>
                <a:latin typeface="Segoe UI Light"/>
                <a:ea typeface="Segoe UI" pitchFamily="34" charset="0"/>
                <a:cs typeface="Segoe UI" pitchFamily="34" charset="0"/>
              </a:endParaRPr>
            </a:p>
          </p:txBody>
        </p:sp>
      </p:grpSp>
      <p:grpSp>
        <p:nvGrpSpPr>
          <p:cNvPr id="183" name="Group 182"/>
          <p:cNvGrpSpPr/>
          <p:nvPr/>
        </p:nvGrpSpPr>
        <p:grpSpPr>
          <a:xfrm>
            <a:off x="9803731" y="3593613"/>
            <a:ext cx="1731460" cy="243475"/>
            <a:chOff x="9757506" y="4749423"/>
            <a:chExt cx="1731708" cy="243508"/>
          </a:xfrm>
        </p:grpSpPr>
        <p:sp>
          <p:nvSpPr>
            <p:cNvPr id="184" name="Rectangle 183"/>
            <p:cNvSpPr/>
            <p:nvPr/>
          </p:nvSpPr>
          <p:spPr bwMode="auto">
            <a:xfrm>
              <a:off x="11202659" y="4872160"/>
              <a:ext cx="286555" cy="12077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11">
                <a:lnSpc>
                  <a:spcPct val="90000"/>
                </a:lnSpc>
              </a:pPr>
              <a:r>
                <a:rPr lang="en-US" sz="700" b="1" dirty="0">
                  <a:solidFill>
                    <a:srgbClr val="0078D7"/>
                  </a:solidFill>
                  <a:ea typeface="Segoe UI" pitchFamily="34" charset="0"/>
                  <a:cs typeface="Segoe UI" pitchFamily="34" charset="0"/>
                </a:rPr>
                <a:t>NEW</a:t>
              </a:r>
            </a:p>
          </p:txBody>
        </p:sp>
        <p:sp>
          <p:nvSpPr>
            <p:cNvPr id="185" name="Rectangle 184"/>
            <p:cNvSpPr/>
            <p:nvPr/>
          </p:nvSpPr>
          <p:spPr bwMode="auto">
            <a:xfrm>
              <a:off x="9757506" y="4749423"/>
              <a:ext cx="112512" cy="854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32411">
                <a:lnSpc>
                  <a:spcPct val="90000"/>
                </a:lnSpc>
              </a:pPr>
              <a:r>
                <a:rPr lang="en-US" sz="700" b="1" dirty="0">
                  <a:solidFill>
                    <a:srgbClr val="0078D7"/>
                  </a:solidFill>
                  <a:latin typeface="Segoe UI Light"/>
                  <a:ea typeface="Segoe UI" pitchFamily="34" charset="0"/>
                  <a:cs typeface="Segoe UI" pitchFamily="34" charset="0"/>
                  <a:sym typeface="Wingdings 2" panose="05020102010507070707" pitchFamily="18" charset="2"/>
                </a:rPr>
                <a:t></a:t>
              </a:r>
              <a:endParaRPr lang="en-US" sz="700" b="1" dirty="0">
                <a:solidFill>
                  <a:srgbClr val="0078D7"/>
                </a:solidFill>
                <a:latin typeface="Segoe UI Light"/>
                <a:ea typeface="Segoe UI" pitchFamily="34" charset="0"/>
                <a:cs typeface="Segoe UI" pitchFamily="34" charset="0"/>
              </a:endParaRPr>
            </a:p>
          </p:txBody>
        </p:sp>
      </p:grpSp>
    </p:spTree>
    <p:extLst>
      <p:ext uri="{BB962C8B-B14F-4D97-AF65-F5344CB8AC3E}">
        <p14:creationId xmlns:p14="http://schemas.microsoft.com/office/powerpoint/2010/main" val="321617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down)">
                                      <p:cBhvr>
                                        <p:cTn id="11" dur="500"/>
                                        <p:tgtEl>
                                          <p:spTgt spid="1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wipe(left)">
                                      <p:cBhvr>
                                        <p:cTn id="15" dur="500"/>
                                        <p:tgtEl>
                                          <p:spTgt spid="1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wipe(down)">
                                      <p:cBhvr>
                                        <p:cTn id="23" dur="500"/>
                                        <p:tgtEl>
                                          <p:spTgt spid="173"/>
                                        </p:tgtEl>
                                      </p:cBhvr>
                                    </p:animEffect>
                                  </p:childTnLst>
                                </p:cTn>
                              </p:par>
                              <p:par>
                                <p:cTn id="24" presetID="22" presetClass="entr" presetSubtype="4" fill="hold" nodeType="with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wipe(down)">
                                      <p:cBhvr>
                                        <p:cTn id="26" dur="500"/>
                                        <p:tgtEl>
                                          <p:spTgt spid="171"/>
                                        </p:tgtEl>
                                      </p:cBhvr>
                                    </p:animEffect>
                                  </p:childTnLst>
                                </p:cTn>
                              </p:par>
                              <p:par>
                                <p:cTn id="27" presetID="22" presetClass="entr" presetSubtype="4" fill="hold" nodeType="withEffect">
                                  <p:stCondLst>
                                    <p:cond delay="0"/>
                                  </p:stCondLst>
                                  <p:childTnLst>
                                    <p:set>
                                      <p:cBhvr>
                                        <p:cTn id="28" dur="1" fill="hold">
                                          <p:stCondLst>
                                            <p:cond delay="0"/>
                                          </p:stCondLst>
                                        </p:cTn>
                                        <p:tgtEl>
                                          <p:spTgt spid="172"/>
                                        </p:tgtEl>
                                        <p:attrNameLst>
                                          <p:attrName>style.visibility</p:attrName>
                                        </p:attrNameLst>
                                      </p:cBhvr>
                                      <p:to>
                                        <p:strVal val="visible"/>
                                      </p:to>
                                    </p:set>
                                    <p:animEffect transition="in" filter="wipe(down)">
                                      <p:cBhvr>
                                        <p:cTn id="29" dur="500"/>
                                        <p:tgtEl>
                                          <p:spTgt spid="1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500"/>
                                        <p:tgtEl>
                                          <p:spTgt spid="11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18"/>
                                        </p:tgtEl>
                                        <p:attrNameLst>
                                          <p:attrName>style.visibility</p:attrName>
                                        </p:attrNameLst>
                                      </p:cBhvr>
                                      <p:to>
                                        <p:strVal val="visible"/>
                                      </p:to>
                                    </p:set>
                                    <p:animEffect transition="in" filter="fade">
                                      <p:cBhvr>
                                        <p:cTn id="5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3"/>
          <p:cNvSpPr txBox="1">
            <a:spLocks/>
          </p:cNvSpPr>
          <p:nvPr/>
        </p:nvSpPr>
        <p:spPr>
          <a:xfrm>
            <a:off x="269625" y="267240"/>
            <a:ext cx="11877089" cy="945608"/>
          </a:xfrm>
          <a:prstGeom prst="rect">
            <a:avLst/>
          </a:prstGeom>
        </p:spPr>
        <p:txBody>
          <a:bodyPr/>
          <a:lstStyle>
            <a:lvl1pPr algn="l" defTabSz="931863" rtl="0" fontAlgn="base">
              <a:lnSpc>
                <a:spcPct val="90000"/>
              </a:lnSpc>
              <a:spcBef>
                <a:spcPct val="0"/>
              </a:spcBef>
              <a:spcAft>
                <a:spcPct val="0"/>
              </a:spcAft>
              <a:defRPr lang="en-US" sz="5400" kern="1200" spc="-102" dirty="0">
                <a:ln w="3175">
                  <a:noFill/>
                </a:ln>
                <a:solidFill>
                  <a:schemeClr val="tx2"/>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defTabSz="950043">
              <a:defRPr/>
            </a:pPr>
            <a:r>
              <a:rPr lang="en-US" sz="5395">
                <a:solidFill>
                  <a:srgbClr val="505050"/>
                </a:solidFill>
                <a:latin typeface="Segoe UI Light"/>
              </a:rPr>
              <a:t>SQL Server 2016: </a:t>
            </a:r>
            <a:r>
              <a:rPr lang="en-US" sz="5395">
                <a:solidFill>
                  <a:srgbClr val="A80000"/>
                </a:solidFill>
                <a:latin typeface="Segoe UI Light"/>
              </a:rPr>
              <a:t>Everything built-in</a:t>
            </a:r>
            <a:endParaRPr lang="en-US" sz="5395">
              <a:solidFill>
                <a:srgbClr val="505050"/>
              </a:solidFill>
              <a:latin typeface="Segoe UI Light"/>
            </a:endParaRPr>
          </a:p>
        </p:txBody>
      </p:sp>
      <p:sp>
        <p:nvSpPr>
          <p:cNvPr id="7" name="Rectangle 6"/>
          <p:cNvSpPr/>
          <p:nvPr/>
        </p:nvSpPr>
        <p:spPr bwMode="auto">
          <a:xfrm>
            <a:off x="269629" y="5657357"/>
            <a:ext cx="11318366" cy="13346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69" name="Rectangle 68"/>
          <p:cNvSpPr/>
          <p:nvPr/>
        </p:nvSpPr>
        <p:spPr>
          <a:xfrm>
            <a:off x="152705" y="6342257"/>
            <a:ext cx="11473695" cy="423529"/>
          </a:xfrm>
          <a:prstGeom prst="rect">
            <a:avLst/>
          </a:prstGeom>
        </p:spPr>
        <p:txBody>
          <a:bodyPr wrap="square">
            <a:spAutoFit/>
          </a:bodyPr>
          <a:lstStyle/>
          <a:p>
            <a:pPr defTabSz="913158">
              <a:defRPr/>
            </a:pPr>
            <a:r>
              <a:rPr lang="en-US" sz="700" i="1" kern="0" dirty="0">
                <a:solidFill>
                  <a:srgbClr val="505050"/>
                </a:solidFill>
                <a:latin typeface="Segoe UI"/>
              </a:rPr>
              <a:t>The above graphics were published by Gartner, Inc. as part of a larger research document and should be evaluated in the context of the entire document. The Gartner document is available upon request from Microsoft.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 </a:t>
            </a:r>
            <a:endParaRPr lang="en-US" sz="700" kern="0" dirty="0">
              <a:gradFill>
                <a:gsLst>
                  <a:gs pos="2917">
                    <a:srgbClr val="505050"/>
                  </a:gs>
                  <a:gs pos="30000">
                    <a:srgbClr val="505050"/>
                  </a:gs>
                </a:gsLst>
                <a:lin ang="5400000" scaled="0"/>
              </a:gradFill>
              <a:latin typeface="Segoe UI"/>
            </a:endParaRPr>
          </a:p>
        </p:txBody>
      </p:sp>
      <p:sp>
        <p:nvSpPr>
          <p:cNvPr id="429" name="Rectangle 428"/>
          <p:cNvSpPr/>
          <p:nvPr/>
        </p:nvSpPr>
        <p:spPr bwMode="auto">
          <a:xfrm>
            <a:off x="253236" y="5470743"/>
            <a:ext cx="11938869" cy="884735"/>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grpSp>
        <p:nvGrpSpPr>
          <p:cNvPr id="430" name="Group 429"/>
          <p:cNvGrpSpPr/>
          <p:nvPr/>
        </p:nvGrpSpPr>
        <p:grpSpPr>
          <a:xfrm>
            <a:off x="410473" y="5589940"/>
            <a:ext cx="11557720" cy="753271"/>
            <a:chOff x="319342" y="5961704"/>
            <a:chExt cx="11565922" cy="753805"/>
          </a:xfrm>
        </p:grpSpPr>
        <p:cxnSp>
          <p:nvCxnSpPr>
            <p:cNvPr id="431" name="Straight Arrow Connector 430"/>
            <p:cNvCxnSpPr/>
            <p:nvPr/>
          </p:nvCxnSpPr>
          <p:spPr>
            <a:xfrm>
              <a:off x="319342" y="6614509"/>
              <a:ext cx="11565922" cy="0"/>
            </a:xfrm>
            <a:prstGeom prst="straightConnector1">
              <a:avLst/>
            </a:prstGeom>
            <a:ln>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32" name="Group 431"/>
            <p:cNvGrpSpPr/>
            <p:nvPr/>
          </p:nvGrpSpPr>
          <p:grpSpPr>
            <a:xfrm>
              <a:off x="355116" y="6149371"/>
              <a:ext cx="1148359" cy="436383"/>
              <a:chOff x="87822" y="6072745"/>
              <a:chExt cx="1854434" cy="704697"/>
            </a:xfrm>
            <a:solidFill>
              <a:srgbClr val="0072C6"/>
            </a:solidFill>
          </p:grpSpPr>
          <p:grpSp>
            <p:nvGrpSpPr>
              <p:cNvPr id="435" name="Group 434"/>
              <p:cNvGrpSpPr/>
              <p:nvPr/>
            </p:nvGrpSpPr>
            <p:grpSpPr>
              <a:xfrm>
                <a:off x="87822" y="6072745"/>
                <a:ext cx="1484981" cy="704697"/>
                <a:chOff x="7471526" y="5683723"/>
                <a:chExt cx="1485192" cy="704797"/>
              </a:xfrm>
              <a:grpFill/>
            </p:grpSpPr>
            <p:sp>
              <p:nvSpPr>
                <p:cNvPr id="439" name="Freeform 438"/>
                <p:cNvSpPr>
                  <a:spLocks noEditPoints="1"/>
                </p:cNvSpPr>
                <p:nvPr/>
              </p:nvSpPr>
              <p:spPr bwMode="auto">
                <a:xfrm>
                  <a:off x="8373109" y="5683723"/>
                  <a:ext cx="293400" cy="704795"/>
                </a:xfrm>
                <a:custGeom>
                  <a:avLst/>
                  <a:gdLst>
                    <a:gd name="T0" fmla="*/ 0 w 184"/>
                    <a:gd name="T1" fmla="*/ 0 h 442"/>
                    <a:gd name="T2" fmla="*/ 0 w 184"/>
                    <a:gd name="T3" fmla="*/ 442 h 442"/>
                    <a:gd name="T4" fmla="*/ 184 w 184"/>
                    <a:gd name="T5" fmla="*/ 442 h 442"/>
                    <a:gd name="T6" fmla="*/ 184 w 184"/>
                    <a:gd name="T7" fmla="*/ 0 h 442"/>
                    <a:gd name="T8" fmla="*/ 0 w 184"/>
                    <a:gd name="T9" fmla="*/ 0 h 442"/>
                    <a:gd name="T10" fmla="*/ 85 w 184"/>
                    <a:gd name="T11" fmla="*/ 370 h 442"/>
                    <a:gd name="T12" fmla="*/ 19 w 184"/>
                    <a:gd name="T13" fmla="*/ 370 h 442"/>
                    <a:gd name="T14" fmla="*/ 19 w 184"/>
                    <a:gd name="T15" fmla="*/ 310 h 442"/>
                    <a:gd name="T16" fmla="*/ 85 w 184"/>
                    <a:gd name="T17" fmla="*/ 310 h 442"/>
                    <a:gd name="T18" fmla="*/ 85 w 184"/>
                    <a:gd name="T19" fmla="*/ 370 h 442"/>
                    <a:gd name="T20" fmla="*/ 85 w 184"/>
                    <a:gd name="T21" fmla="*/ 296 h 442"/>
                    <a:gd name="T22" fmla="*/ 19 w 184"/>
                    <a:gd name="T23" fmla="*/ 296 h 442"/>
                    <a:gd name="T24" fmla="*/ 19 w 184"/>
                    <a:gd name="T25" fmla="*/ 237 h 442"/>
                    <a:gd name="T26" fmla="*/ 85 w 184"/>
                    <a:gd name="T27" fmla="*/ 237 h 442"/>
                    <a:gd name="T28" fmla="*/ 85 w 184"/>
                    <a:gd name="T29" fmla="*/ 296 h 442"/>
                    <a:gd name="T30" fmla="*/ 85 w 184"/>
                    <a:gd name="T31" fmla="*/ 223 h 442"/>
                    <a:gd name="T32" fmla="*/ 19 w 184"/>
                    <a:gd name="T33" fmla="*/ 223 h 442"/>
                    <a:gd name="T34" fmla="*/ 19 w 184"/>
                    <a:gd name="T35" fmla="*/ 164 h 442"/>
                    <a:gd name="T36" fmla="*/ 85 w 184"/>
                    <a:gd name="T37" fmla="*/ 164 h 442"/>
                    <a:gd name="T38" fmla="*/ 85 w 184"/>
                    <a:gd name="T39" fmla="*/ 223 h 442"/>
                    <a:gd name="T40" fmla="*/ 85 w 184"/>
                    <a:gd name="T41" fmla="*/ 151 h 442"/>
                    <a:gd name="T42" fmla="*/ 19 w 184"/>
                    <a:gd name="T43" fmla="*/ 151 h 442"/>
                    <a:gd name="T44" fmla="*/ 19 w 184"/>
                    <a:gd name="T45" fmla="*/ 91 h 442"/>
                    <a:gd name="T46" fmla="*/ 85 w 184"/>
                    <a:gd name="T47" fmla="*/ 91 h 442"/>
                    <a:gd name="T48" fmla="*/ 85 w 184"/>
                    <a:gd name="T49" fmla="*/ 151 h 442"/>
                    <a:gd name="T50" fmla="*/ 85 w 184"/>
                    <a:gd name="T51" fmla="*/ 78 h 442"/>
                    <a:gd name="T52" fmla="*/ 19 w 184"/>
                    <a:gd name="T53" fmla="*/ 78 h 442"/>
                    <a:gd name="T54" fmla="*/ 19 w 184"/>
                    <a:gd name="T55" fmla="*/ 18 h 442"/>
                    <a:gd name="T56" fmla="*/ 85 w 184"/>
                    <a:gd name="T57" fmla="*/ 18 h 442"/>
                    <a:gd name="T58" fmla="*/ 85 w 184"/>
                    <a:gd name="T59" fmla="*/ 78 h 442"/>
                    <a:gd name="T60" fmla="*/ 164 w 184"/>
                    <a:gd name="T61" fmla="*/ 370 h 442"/>
                    <a:gd name="T62" fmla="*/ 99 w 184"/>
                    <a:gd name="T63" fmla="*/ 370 h 442"/>
                    <a:gd name="T64" fmla="*/ 99 w 184"/>
                    <a:gd name="T65" fmla="*/ 310 h 442"/>
                    <a:gd name="T66" fmla="*/ 164 w 184"/>
                    <a:gd name="T67" fmla="*/ 310 h 442"/>
                    <a:gd name="T68" fmla="*/ 164 w 184"/>
                    <a:gd name="T69" fmla="*/ 370 h 442"/>
                    <a:gd name="T70" fmla="*/ 164 w 184"/>
                    <a:gd name="T71" fmla="*/ 296 h 442"/>
                    <a:gd name="T72" fmla="*/ 99 w 184"/>
                    <a:gd name="T73" fmla="*/ 296 h 442"/>
                    <a:gd name="T74" fmla="*/ 99 w 184"/>
                    <a:gd name="T75" fmla="*/ 237 h 442"/>
                    <a:gd name="T76" fmla="*/ 164 w 184"/>
                    <a:gd name="T77" fmla="*/ 237 h 442"/>
                    <a:gd name="T78" fmla="*/ 164 w 184"/>
                    <a:gd name="T79" fmla="*/ 296 h 442"/>
                    <a:gd name="T80" fmla="*/ 164 w 184"/>
                    <a:gd name="T81" fmla="*/ 223 h 442"/>
                    <a:gd name="T82" fmla="*/ 99 w 184"/>
                    <a:gd name="T83" fmla="*/ 223 h 442"/>
                    <a:gd name="T84" fmla="*/ 99 w 184"/>
                    <a:gd name="T85" fmla="*/ 164 h 442"/>
                    <a:gd name="T86" fmla="*/ 164 w 184"/>
                    <a:gd name="T87" fmla="*/ 164 h 442"/>
                    <a:gd name="T88" fmla="*/ 164 w 184"/>
                    <a:gd name="T89" fmla="*/ 223 h 442"/>
                    <a:gd name="T90" fmla="*/ 164 w 184"/>
                    <a:gd name="T91" fmla="*/ 151 h 442"/>
                    <a:gd name="T92" fmla="*/ 99 w 184"/>
                    <a:gd name="T93" fmla="*/ 151 h 442"/>
                    <a:gd name="T94" fmla="*/ 99 w 184"/>
                    <a:gd name="T95" fmla="*/ 91 h 442"/>
                    <a:gd name="T96" fmla="*/ 164 w 184"/>
                    <a:gd name="T97" fmla="*/ 91 h 442"/>
                    <a:gd name="T98" fmla="*/ 164 w 184"/>
                    <a:gd name="T99" fmla="*/ 151 h 442"/>
                    <a:gd name="T100" fmla="*/ 164 w 184"/>
                    <a:gd name="T101" fmla="*/ 78 h 442"/>
                    <a:gd name="T102" fmla="*/ 99 w 184"/>
                    <a:gd name="T103" fmla="*/ 78 h 442"/>
                    <a:gd name="T104" fmla="*/ 99 w 184"/>
                    <a:gd name="T105" fmla="*/ 18 h 442"/>
                    <a:gd name="T106" fmla="*/ 164 w 184"/>
                    <a:gd name="T107" fmla="*/ 18 h 442"/>
                    <a:gd name="T108" fmla="*/ 164 w 184"/>
                    <a:gd name="T109" fmla="*/ 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442">
                      <a:moveTo>
                        <a:pt x="0" y="0"/>
                      </a:moveTo>
                      <a:lnTo>
                        <a:pt x="0" y="442"/>
                      </a:lnTo>
                      <a:lnTo>
                        <a:pt x="184" y="442"/>
                      </a:lnTo>
                      <a:lnTo>
                        <a:pt x="184" y="0"/>
                      </a:lnTo>
                      <a:lnTo>
                        <a:pt x="0" y="0"/>
                      </a:lnTo>
                      <a:close/>
                      <a:moveTo>
                        <a:pt x="85" y="370"/>
                      </a:moveTo>
                      <a:lnTo>
                        <a:pt x="19" y="370"/>
                      </a:lnTo>
                      <a:lnTo>
                        <a:pt x="19" y="310"/>
                      </a:lnTo>
                      <a:lnTo>
                        <a:pt x="85" y="310"/>
                      </a:lnTo>
                      <a:lnTo>
                        <a:pt x="85" y="370"/>
                      </a:lnTo>
                      <a:close/>
                      <a:moveTo>
                        <a:pt x="85" y="296"/>
                      </a:moveTo>
                      <a:lnTo>
                        <a:pt x="19" y="296"/>
                      </a:lnTo>
                      <a:lnTo>
                        <a:pt x="19" y="237"/>
                      </a:lnTo>
                      <a:lnTo>
                        <a:pt x="85" y="237"/>
                      </a:lnTo>
                      <a:lnTo>
                        <a:pt x="85" y="296"/>
                      </a:lnTo>
                      <a:close/>
                      <a:moveTo>
                        <a:pt x="85" y="223"/>
                      </a:moveTo>
                      <a:lnTo>
                        <a:pt x="19" y="223"/>
                      </a:lnTo>
                      <a:lnTo>
                        <a:pt x="19" y="164"/>
                      </a:lnTo>
                      <a:lnTo>
                        <a:pt x="85" y="164"/>
                      </a:lnTo>
                      <a:lnTo>
                        <a:pt x="85" y="223"/>
                      </a:lnTo>
                      <a:close/>
                      <a:moveTo>
                        <a:pt x="85" y="151"/>
                      </a:moveTo>
                      <a:lnTo>
                        <a:pt x="19" y="151"/>
                      </a:lnTo>
                      <a:lnTo>
                        <a:pt x="19" y="91"/>
                      </a:lnTo>
                      <a:lnTo>
                        <a:pt x="85" y="91"/>
                      </a:lnTo>
                      <a:lnTo>
                        <a:pt x="85" y="151"/>
                      </a:lnTo>
                      <a:close/>
                      <a:moveTo>
                        <a:pt x="85" y="78"/>
                      </a:moveTo>
                      <a:lnTo>
                        <a:pt x="19" y="78"/>
                      </a:lnTo>
                      <a:lnTo>
                        <a:pt x="19" y="18"/>
                      </a:lnTo>
                      <a:lnTo>
                        <a:pt x="85" y="18"/>
                      </a:lnTo>
                      <a:lnTo>
                        <a:pt x="85" y="78"/>
                      </a:lnTo>
                      <a:close/>
                      <a:moveTo>
                        <a:pt x="164" y="370"/>
                      </a:moveTo>
                      <a:lnTo>
                        <a:pt x="99" y="370"/>
                      </a:lnTo>
                      <a:lnTo>
                        <a:pt x="99" y="310"/>
                      </a:lnTo>
                      <a:lnTo>
                        <a:pt x="164" y="310"/>
                      </a:lnTo>
                      <a:lnTo>
                        <a:pt x="164" y="370"/>
                      </a:lnTo>
                      <a:close/>
                      <a:moveTo>
                        <a:pt x="164" y="296"/>
                      </a:moveTo>
                      <a:lnTo>
                        <a:pt x="99" y="296"/>
                      </a:lnTo>
                      <a:lnTo>
                        <a:pt x="99" y="237"/>
                      </a:lnTo>
                      <a:lnTo>
                        <a:pt x="164" y="237"/>
                      </a:lnTo>
                      <a:lnTo>
                        <a:pt x="164" y="296"/>
                      </a:lnTo>
                      <a:close/>
                      <a:moveTo>
                        <a:pt x="164" y="223"/>
                      </a:moveTo>
                      <a:lnTo>
                        <a:pt x="99" y="223"/>
                      </a:lnTo>
                      <a:lnTo>
                        <a:pt x="99" y="164"/>
                      </a:lnTo>
                      <a:lnTo>
                        <a:pt x="164" y="164"/>
                      </a:lnTo>
                      <a:lnTo>
                        <a:pt x="164" y="223"/>
                      </a:lnTo>
                      <a:close/>
                      <a:moveTo>
                        <a:pt x="164" y="151"/>
                      </a:moveTo>
                      <a:lnTo>
                        <a:pt x="99" y="151"/>
                      </a:lnTo>
                      <a:lnTo>
                        <a:pt x="99" y="91"/>
                      </a:lnTo>
                      <a:lnTo>
                        <a:pt x="164" y="91"/>
                      </a:lnTo>
                      <a:lnTo>
                        <a:pt x="164" y="151"/>
                      </a:lnTo>
                      <a:close/>
                      <a:moveTo>
                        <a:pt x="164" y="78"/>
                      </a:moveTo>
                      <a:lnTo>
                        <a:pt x="99" y="78"/>
                      </a:lnTo>
                      <a:lnTo>
                        <a:pt x="99" y="18"/>
                      </a:lnTo>
                      <a:lnTo>
                        <a:pt x="164" y="18"/>
                      </a:lnTo>
                      <a:lnTo>
                        <a:pt x="164" y="78"/>
                      </a:lnTo>
                      <a:close/>
                    </a:path>
                  </a:pathLst>
                </a:custGeom>
                <a:solidFill>
                  <a:srgbClr val="0078D7"/>
                </a:solidFill>
                <a:ln>
                  <a:noFill/>
                </a:ln>
                <a:extLst/>
              </p:spPr>
              <p:txBody>
                <a:bodyPr vert="horz" wrap="square" lIns="91350" tIns="45676" rIns="91350" bIns="4567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pPr defTabSz="950043">
                    <a:defRPr/>
                  </a:pPr>
                  <a:endParaRPr lang="en-US" sz="1193">
                    <a:solidFill>
                      <a:srgbClr val="000000"/>
                    </a:solidFill>
                  </a:endParaRPr>
                </a:p>
              </p:txBody>
            </p:sp>
            <p:sp>
              <p:nvSpPr>
                <p:cNvPr id="440" name="Freeform 439"/>
                <p:cNvSpPr>
                  <a:spLocks noEditPoints="1"/>
                </p:cNvSpPr>
                <p:nvPr/>
              </p:nvSpPr>
              <p:spPr bwMode="auto">
                <a:xfrm>
                  <a:off x="8695210" y="5683723"/>
                  <a:ext cx="261508" cy="704795"/>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solidFill>
                  <a:srgbClr val="0078D7"/>
                </a:solidFill>
                <a:ln>
                  <a:noFill/>
                </a:ln>
                <a:extLst/>
              </p:spPr>
              <p:txBody>
                <a:bodyPr vert="horz" wrap="square" lIns="91350" tIns="45676" rIns="91350" bIns="4567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pPr defTabSz="950043">
                    <a:defRPr/>
                  </a:pPr>
                  <a:endParaRPr lang="en-US" sz="1193">
                    <a:solidFill>
                      <a:srgbClr val="000000"/>
                    </a:solidFill>
                  </a:endParaRPr>
                </a:p>
              </p:txBody>
            </p:sp>
            <p:sp>
              <p:nvSpPr>
                <p:cNvPr id="441" name="Freeform 440"/>
                <p:cNvSpPr>
                  <a:spLocks noEditPoints="1"/>
                </p:cNvSpPr>
                <p:nvPr/>
              </p:nvSpPr>
              <p:spPr bwMode="auto">
                <a:xfrm>
                  <a:off x="7471526" y="5683723"/>
                  <a:ext cx="261508" cy="704795"/>
                </a:xfrm>
                <a:custGeom>
                  <a:avLst/>
                  <a:gdLst>
                    <a:gd name="T0" fmla="*/ 148 w 164"/>
                    <a:gd name="T1" fmla="*/ 181 h 442"/>
                    <a:gd name="T2" fmla="*/ 148 w 164"/>
                    <a:gd name="T3" fmla="*/ 136 h 442"/>
                    <a:gd name="T4" fmla="*/ 123 w 164"/>
                    <a:gd name="T5" fmla="*/ 136 h 442"/>
                    <a:gd name="T6" fmla="*/ 123 w 164"/>
                    <a:gd name="T7" fmla="*/ 84 h 442"/>
                    <a:gd name="T8" fmla="*/ 101 w 164"/>
                    <a:gd name="T9" fmla="*/ 84 h 442"/>
                    <a:gd name="T10" fmla="*/ 101 w 164"/>
                    <a:gd name="T11" fmla="*/ 45 h 442"/>
                    <a:gd name="T12" fmla="*/ 87 w 164"/>
                    <a:gd name="T13" fmla="*/ 45 h 442"/>
                    <a:gd name="T14" fmla="*/ 87 w 164"/>
                    <a:gd name="T15" fmla="*/ 0 h 442"/>
                    <a:gd name="T16" fmla="*/ 77 w 164"/>
                    <a:gd name="T17" fmla="*/ 0 h 442"/>
                    <a:gd name="T18" fmla="*/ 77 w 164"/>
                    <a:gd name="T19" fmla="*/ 45 h 442"/>
                    <a:gd name="T20" fmla="*/ 63 w 164"/>
                    <a:gd name="T21" fmla="*/ 45 h 442"/>
                    <a:gd name="T22" fmla="*/ 63 w 164"/>
                    <a:gd name="T23" fmla="*/ 84 h 442"/>
                    <a:gd name="T24" fmla="*/ 41 w 164"/>
                    <a:gd name="T25" fmla="*/ 84 h 442"/>
                    <a:gd name="T26" fmla="*/ 41 w 164"/>
                    <a:gd name="T27" fmla="*/ 136 h 442"/>
                    <a:gd name="T28" fmla="*/ 16 w 164"/>
                    <a:gd name="T29" fmla="*/ 136 h 442"/>
                    <a:gd name="T30" fmla="*/ 16 w 164"/>
                    <a:gd name="T31" fmla="*/ 181 h 442"/>
                    <a:gd name="T32" fmla="*/ 0 w 164"/>
                    <a:gd name="T33" fmla="*/ 181 h 442"/>
                    <a:gd name="T34" fmla="*/ 0 w 164"/>
                    <a:gd name="T35" fmla="*/ 442 h 442"/>
                    <a:gd name="T36" fmla="*/ 164 w 164"/>
                    <a:gd name="T37" fmla="*/ 442 h 442"/>
                    <a:gd name="T38" fmla="*/ 164 w 164"/>
                    <a:gd name="T39" fmla="*/ 181 h 442"/>
                    <a:gd name="T40" fmla="*/ 148 w 164"/>
                    <a:gd name="T41" fmla="*/ 181 h 442"/>
                    <a:gd name="T42" fmla="*/ 16 w 164"/>
                    <a:gd name="T43" fmla="*/ 207 h 442"/>
                    <a:gd name="T44" fmla="*/ 82 w 164"/>
                    <a:gd name="T45" fmla="*/ 207 h 442"/>
                    <a:gd name="T46" fmla="*/ 82 w 164"/>
                    <a:gd name="T47" fmla="*/ 266 h 442"/>
                    <a:gd name="T48" fmla="*/ 16 w 164"/>
                    <a:gd name="T49" fmla="*/ 266 h 442"/>
                    <a:gd name="T50" fmla="*/ 16 w 164"/>
                    <a:gd name="T51" fmla="*/ 207 h 442"/>
                    <a:gd name="T52" fmla="*/ 82 w 164"/>
                    <a:gd name="T53" fmla="*/ 411 h 442"/>
                    <a:gd name="T54" fmla="*/ 16 w 164"/>
                    <a:gd name="T55" fmla="*/ 411 h 442"/>
                    <a:gd name="T56" fmla="*/ 16 w 164"/>
                    <a:gd name="T57" fmla="*/ 352 h 442"/>
                    <a:gd name="T58" fmla="*/ 82 w 164"/>
                    <a:gd name="T59" fmla="*/ 352 h 442"/>
                    <a:gd name="T60" fmla="*/ 82 w 164"/>
                    <a:gd name="T61" fmla="*/ 411 h 442"/>
                    <a:gd name="T62" fmla="*/ 148 w 164"/>
                    <a:gd name="T63" fmla="*/ 340 h 442"/>
                    <a:gd name="T64" fmla="*/ 82 w 164"/>
                    <a:gd name="T65" fmla="*/ 340 h 442"/>
                    <a:gd name="T66" fmla="*/ 82 w 164"/>
                    <a:gd name="T67" fmla="*/ 280 h 442"/>
                    <a:gd name="T68" fmla="*/ 148 w 164"/>
                    <a:gd name="T69" fmla="*/ 280 h 442"/>
                    <a:gd name="T70" fmla="*/ 148 w 164"/>
                    <a:gd name="T71" fmla="*/ 3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442">
                      <a:moveTo>
                        <a:pt x="148" y="181"/>
                      </a:moveTo>
                      <a:lnTo>
                        <a:pt x="148" y="136"/>
                      </a:lnTo>
                      <a:lnTo>
                        <a:pt x="123" y="136"/>
                      </a:lnTo>
                      <a:lnTo>
                        <a:pt x="123" y="84"/>
                      </a:lnTo>
                      <a:lnTo>
                        <a:pt x="101" y="84"/>
                      </a:lnTo>
                      <a:lnTo>
                        <a:pt x="101" y="45"/>
                      </a:lnTo>
                      <a:lnTo>
                        <a:pt x="87" y="45"/>
                      </a:lnTo>
                      <a:lnTo>
                        <a:pt x="87" y="0"/>
                      </a:lnTo>
                      <a:lnTo>
                        <a:pt x="77" y="0"/>
                      </a:lnTo>
                      <a:lnTo>
                        <a:pt x="77" y="45"/>
                      </a:lnTo>
                      <a:lnTo>
                        <a:pt x="63" y="45"/>
                      </a:lnTo>
                      <a:lnTo>
                        <a:pt x="63" y="84"/>
                      </a:lnTo>
                      <a:lnTo>
                        <a:pt x="41" y="84"/>
                      </a:lnTo>
                      <a:lnTo>
                        <a:pt x="41" y="136"/>
                      </a:lnTo>
                      <a:lnTo>
                        <a:pt x="16" y="136"/>
                      </a:lnTo>
                      <a:lnTo>
                        <a:pt x="16" y="181"/>
                      </a:lnTo>
                      <a:lnTo>
                        <a:pt x="0" y="181"/>
                      </a:lnTo>
                      <a:lnTo>
                        <a:pt x="0" y="442"/>
                      </a:lnTo>
                      <a:lnTo>
                        <a:pt x="164" y="442"/>
                      </a:lnTo>
                      <a:lnTo>
                        <a:pt x="164" y="181"/>
                      </a:lnTo>
                      <a:lnTo>
                        <a:pt x="148" y="181"/>
                      </a:lnTo>
                      <a:close/>
                      <a:moveTo>
                        <a:pt x="16" y="207"/>
                      </a:moveTo>
                      <a:lnTo>
                        <a:pt x="82" y="207"/>
                      </a:lnTo>
                      <a:lnTo>
                        <a:pt x="82" y="266"/>
                      </a:lnTo>
                      <a:lnTo>
                        <a:pt x="16" y="266"/>
                      </a:lnTo>
                      <a:lnTo>
                        <a:pt x="16" y="207"/>
                      </a:lnTo>
                      <a:close/>
                      <a:moveTo>
                        <a:pt x="82" y="411"/>
                      </a:moveTo>
                      <a:lnTo>
                        <a:pt x="16" y="411"/>
                      </a:lnTo>
                      <a:lnTo>
                        <a:pt x="16" y="352"/>
                      </a:lnTo>
                      <a:lnTo>
                        <a:pt x="82" y="352"/>
                      </a:lnTo>
                      <a:lnTo>
                        <a:pt x="82" y="411"/>
                      </a:lnTo>
                      <a:close/>
                      <a:moveTo>
                        <a:pt x="148" y="340"/>
                      </a:moveTo>
                      <a:lnTo>
                        <a:pt x="82" y="340"/>
                      </a:lnTo>
                      <a:lnTo>
                        <a:pt x="82" y="280"/>
                      </a:lnTo>
                      <a:lnTo>
                        <a:pt x="148" y="280"/>
                      </a:lnTo>
                      <a:lnTo>
                        <a:pt x="148" y="340"/>
                      </a:lnTo>
                      <a:close/>
                    </a:path>
                  </a:pathLst>
                </a:custGeom>
                <a:solidFill>
                  <a:srgbClr val="0078D7"/>
                </a:solidFill>
                <a:ln>
                  <a:noFill/>
                </a:ln>
                <a:extLst/>
              </p:spPr>
              <p:txBody>
                <a:bodyPr vert="horz" wrap="square" lIns="91350" tIns="45676" rIns="91350" bIns="4567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pPr defTabSz="950043">
                    <a:defRPr/>
                  </a:pPr>
                  <a:endParaRPr lang="en-US" sz="1193">
                    <a:solidFill>
                      <a:srgbClr val="000000"/>
                    </a:solidFill>
                  </a:endParaRPr>
                </a:p>
              </p:txBody>
            </p:sp>
            <p:sp>
              <p:nvSpPr>
                <p:cNvPr id="442" name="Freeform 441"/>
                <p:cNvSpPr>
                  <a:spLocks noEditPoints="1"/>
                </p:cNvSpPr>
                <p:nvPr/>
              </p:nvSpPr>
              <p:spPr bwMode="auto">
                <a:xfrm>
                  <a:off x="8085430" y="5836799"/>
                  <a:ext cx="261508" cy="551721"/>
                </a:xfrm>
                <a:custGeom>
                  <a:avLst/>
                  <a:gdLst>
                    <a:gd name="T0" fmla="*/ 148 w 164"/>
                    <a:gd name="T1" fmla="*/ 181 h 346"/>
                    <a:gd name="T2" fmla="*/ 148 w 164"/>
                    <a:gd name="T3" fmla="*/ 136 h 346"/>
                    <a:gd name="T4" fmla="*/ 123 w 164"/>
                    <a:gd name="T5" fmla="*/ 136 h 346"/>
                    <a:gd name="T6" fmla="*/ 123 w 164"/>
                    <a:gd name="T7" fmla="*/ 82 h 346"/>
                    <a:gd name="T8" fmla="*/ 101 w 164"/>
                    <a:gd name="T9" fmla="*/ 82 h 346"/>
                    <a:gd name="T10" fmla="*/ 101 w 164"/>
                    <a:gd name="T11" fmla="*/ 45 h 346"/>
                    <a:gd name="T12" fmla="*/ 87 w 164"/>
                    <a:gd name="T13" fmla="*/ 45 h 346"/>
                    <a:gd name="T14" fmla="*/ 87 w 164"/>
                    <a:gd name="T15" fmla="*/ 0 h 346"/>
                    <a:gd name="T16" fmla="*/ 77 w 164"/>
                    <a:gd name="T17" fmla="*/ 0 h 346"/>
                    <a:gd name="T18" fmla="*/ 77 w 164"/>
                    <a:gd name="T19" fmla="*/ 45 h 346"/>
                    <a:gd name="T20" fmla="*/ 63 w 164"/>
                    <a:gd name="T21" fmla="*/ 45 h 346"/>
                    <a:gd name="T22" fmla="*/ 63 w 164"/>
                    <a:gd name="T23" fmla="*/ 82 h 346"/>
                    <a:gd name="T24" fmla="*/ 42 w 164"/>
                    <a:gd name="T25" fmla="*/ 82 h 346"/>
                    <a:gd name="T26" fmla="*/ 42 w 164"/>
                    <a:gd name="T27" fmla="*/ 136 h 346"/>
                    <a:gd name="T28" fmla="*/ 16 w 164"/>
                    <a:gd name="T29" fmla="*/ 136 h 346"/>
                    <a:gd name="T30" fmla="*/ 16 w 164"/>
                    <a:gd name="T31" fmla="*/ 181 h 346"/>
                    <a:gd name="T32" fmla="*/ 0 w 164"/>
                    <a:gd name="T33" fmla="*/ 181 h 346"/>
                    <a:gd name="T34" fmla="*/ 0 w 164"/>
                    <a:gd name="T35" fmla="*/ 346 h 346"/>
                    <a:gd name="T36" fmla="*/ 164 w 164"/>
                    <a:gd name="T37" fmla="*/ 346 h 346"/>
                    <a:gd name="T38" fmla="*/ 164 w 164"/>
                    <a:gd name="T39" fmla="*/ 181 h 346"/>
                    <a:gd name="T40" fmla="*/ 148 w 164"/>
                    <a:gd name="T41" fmla="*/ 181 h 346"/>
                    <a:gd name="T42" fmla="*/ 35 w 164"/>
                    <a:gd name="T43" fmla="*/ 158 h 346"/>
                    <a:gd name="T44" fmla="*/ 82 w 164"/>
                    <a:gd name="T45" fmla="*/ 158 h 346"/>
                    <a:gd name="T46" fmla="*/ 82 w 164"/>
                    <a:gd name="T47" fmla="*/ 200 h 346"/>
                    <a:gd name="T48" fmla="*/ 35 w 164"/>
                    <a:gd name="T49" fmla="*/ 200 h 346"/>
                    <a:gd name="T50" fmla="*/ 35 w 164"/>
                    <a:gd name="T51" fmla="*/ 158 h 346"/>
                    <a:gd name="T52" fmla="*/ 82 w 164"/>
                    <a:gd name="T53" fmla="*/ 302 h 346"/>
                    <a:gd name="T54" fmla="*/ 35 w 164"/>
                    <a:gd name="T55" fmla="*/ 302 h 346"/>
                    <a:gd name="T56" fmla="*/ 35 w 164"/>
                    <a:gd name="T57" fmla="*/ 260 h 346"/>
                    <a:gd name="T58" fmla="*/ 82 w 164"/>
                    <a:gd name="T59" fmla="*/ 260 h 346"/>
                    <a:gd name="T60" fmla="*/ 82 w 164"/>
                    <a:gd name="T61" fmla="*/ 302 h 346"/>
                    <a:gd name="T62" fmla="*/ 129 w 164"/>
                    <a:gd name="T63" fmla="*/ 251 h 346"/>
                    <a:gd name="T64" fmla="*/ 82 w 164"/>
                    <a:gd name="T65" fmla="*/ 251 h 346"/>
                    <a:gd name="T66" fmla="*/ 82 w 164"/>
                    <a:gd name="T67" fmla="*/ 209 h 346"/>
                    <a:gd name="T68" fmla="*/ 129 w 164"/>
                    <a:gd name="T69" fmla="*/ 209 h 346"/>
                    <a:gd name="T70" fmla="*/ 129 w 164"/>
                    <a:gd name="T71" fmla="*/ 25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346">
                      <a:moveTo>
                        <a:pt x="148" y="181"/>
                      </a:moveTo>
                      <a:lnTo>
                        <a:pt x="148" y="136"/>
                      </a:lnTo>
                      <a:lnTo>
                        <a:pt x="123" y="136"/>
                      </a:lnTo>
                      <a:lnTo>
                        <a:pt x="123" y="82"/>
                      </a:lnTo>
                      <a:lnTo>
                        <a:pt x="101" y="82"/>
                      </a:lnTo>
                      <a:lnTo>
                        <a:pt x="101" y="45"/>
                      </a:lnTo>
                      <a:lnTo>
                        <a:pt x="87" y="45"/>
                      </a:lnTo>
                      <a:lnTo>
                        <a:pt x="87" y="0"/>
                      </a:lnTo>
                      <a:lnTo>
                        <a:pt x="77" y="0"/>
                      </a:lnTo>
                      <a:lnTo>
                        <a:pt x="77" y="45"/>
                      </a:lnTo>
                      <a:lnTo>
                        <a:pt x="63" y="45"/>
                      </a:lnTo>
                      <a:lnTo>
                        <a:pt x="63" y="82"/>
                      </a:lnTo>
                      <a:lnTo>
                        <a:pt x="42" y="82"/>
                      </a:lnTo>
                      <a:lnTo>
                        <a:pt x="42" y="136"/>
                      </a:lnTo>
                      <a:lnTo>
                        <a:pt x="16" y="136"/>
                      </a:lnTo>
                      <a:lnTo>
                        <a:pt x="16" y="181"/>
                      </a:lnTo>
                      <a:lnTo>
                        <a:pt x="0" y="181"/>
                      </a:lnTo>
                      <a:lnTo>
                        <a:pt x="0" y="346"/>
                      </a:lnTo>
                      <a:lnTo>
                        <a:pt x="164" y="346"/>
                      </a:lnTo>
                      <a:lnTo>
                        <a:pt x="164" y="181"/>
                      </a:lnTo>
                      <a:lnTo>
                        <a:pt x="148" y="181"/>
                      </a:lnTo>
                      <a:close/>
                      <a:moveTo>
                        <a:pt x="35" y="158"/>
                      </a:moveTo>
                      <a:lnTo>
                        <a:pt x="82" y="158"/>
                      </a:lnTo>
                      <a:lnTo>
                        <a:pt x="82" y="200"/>
                      </a:lnTo>
                      <a:lnTo>
                        <a:pt x="35" y="200"/>
                      </a:lnTo>
                      <a:lnTo>
                        <a:pt x="35" y="158"/>
                      </a:lnTo>
                      <a:close/>
                      <a:moveTo>
                        <a:pt x="82" y="302"/>
                      </a:moveTo>
                      <a:lnTo>
                        <a:pt x="35" y="302"/>
                      </a:lnTo>
                      <a:lnTo>
                        <a:pt x="35" y="260"/>
                      </a:lnTo>
                      <a:lnTo>
                        <a:pt x="82" y="260"/>
                      </a:lnTo>
                      <a:lnTo>
                        <a:pt x="82" y="302"/>
                      </a:lnTo>
                      <a:close/>
                      <a:moveTo>
                        <a:pt x="129" y="251"/>
                      </a:moveTo>
                      <a:lnTo>
                        <a:pt x="82" y="251"/>
                      </a:lnTo>
                      <a:lnTo>
                        <a:pt x="82" y="209"/>
                      </a:lnTo>
                      <a:lnTo>
                        <a:pt x="129" y="209"/>
                      </a:lnTo>
                      <a:lnTo>
                        <a:pt x="129" y="251"/>
                      </a:lnTo>
                      <a:close/>
                    </a:path>
                  </a:pathLst>
                </a:custGeom>
                <a:solidFill>
                  <a:srgbClr val="0078D7"/>
                </a:solidFill>
                <a:ln>
                  <a:noFill/>
                </a:ln>
                <a:extLst/>
              </p:spPr>
              <p:txBody>
                <a:bodyPr vert="horz" wrap="square" lIns="91350" tIns="45676" rIns="91350" bIns="4567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pPr defTabSz="950043">
                    <a:defRPr/>
                  </a:pPr>
                  <a:endParaRPr lang="en-US" sz="1193">
                    <a:solidFill>
                      <a:srgbClr val="000000"/>
                    </a:solidFill>
                  </a:endParaRPr>
                </a:p>
              </p:txBody>
            </p:sp>
            <p:sp>
              <p:nvSpPr>
                <p:cNvPr id="443" name="Freeform 442"/>
                <p:cNvSpPr>
                  <a:spLocks noEditPoints="1"/>
                </p:cNvSpPr>
                <p:nvPr/>
              </p:nvSpPr>
              <p:spPr bwMode="auto">
                <a:xfrm>
                  <a:off x="7761738" y="5788964"/>
                  <a:ext cx="294994" cy="599556"/>
                </a:xfrm>
                <a:custGeom>
                  <a:avLst/>
                  <a:gdLst>
                    <a:gd name="T0" fmla="*/ 0 w 185"/>
                    <a:gd name="T1" fmla="*/ 0 h 376"/>
                    <a:gd name="T2" fmla="*/ 0 w 185"/>
                    <a:gd name="T3" fmla="*/ 376 h 376"/>
                    <a:gd name="T4" fmla="*/ 185 w 185"/>
                    <a:gd name="T5" fmla="*/ 376 h 376"/>
                    <a:gd name="T6" fmla="*/ 185 w 185"/>
                    <a:gd name="T7" fmla="*/ 0 h 376"/>
                    <a:gd name="T8" fmla="*/ 0 w 185"/>
                    <a:gd name="T9" fmla="*/ 0 h 376"/>
                    <a:gd name="T10" fmla="*/ 86 w 185"/>
                    <a:gd name="T11" fmla="*/ 304 h 376"/>
                    <a:gd name="T12" fmla="*/ 20 w 185"/>
                    <a:gd name="T13" fmla="*/ 304 h 376"/>
                    <a:gd name="T14" fmla="*/ 20 w 185"/>
                    <a:gd name="T15" fmla="*/ 244 h 376"/>
                    <a:gd name="T16" fmla="*/ 86 w 185"/>
                    <a:gd name="T17" fmla="*/ 244 h 376"/>
                    <a:gd name="T18" fmla="*/ 86 w 185"/>
                    <a:gd name="T19" fmla="*/ 304 h 376"/>
                    <a:gd name="T20" fmla="*/ 86 w 185"/>
                    <a:gd name="T21" fmla="*/ 230 h 376"/>
                    <a:gd name="T22" fmla="*/ 20 w 185"/>
                    <a:gd name="T23" fmla="*/ 230 h 376"/>
                    <a:gd name="T24" fmla="*/ 20 w 185"/>
                    <a:gd name="T25" fmla="*/ 171 h 376"/>
                    <a:gd name="T26" fmla="*/ 86 w 185"/>
                    <a:gd name="T27" fmla="*/ 171 h 376"/>
                    <a:gd name="T28" fmla="*/ 86 w 185"/>
                    <a:gd name="T29" fmla="*/ 230 h 376"/>
                    <a:gd name="T30" fmla="*/ 86 w 185"/>
                    <a:gd name="T31" fmla="*/ 157 h 376"/>
                    <a:gd name="T32" fmla="*/ 20 w 185"/>
                    <a:gd name="T33" fmla="*/ 157 h 376"/>
                    <a:gd name="T34" fmla="*/ 20 w 185"/>
                    <a:gd name="T35" fmla="*/ 98 h 376"/>
                    <a:gd name="T36" fmla="*/ 86 w 185"/>
                    <a:gd name="T37" fmla="*/ 98 h 376"/>
                    <a:gd name="T38" fmla="*/ 86 w 185"/>
                    <a:gd name="T39" fmla="*/ 157 h 376"/>
                    <a:gd name="T40" fmla="*/ 86 w 185"/>
                    <a:gd name="T41" fmla="*/ 85 h 376"/>
                    <a:gd name="T42" fmla="*/ 20 w 185"/>
                    <a:gd name="T43" fmla="*/ 85 h 376"/>
                    <a:gd name="T44" fmla="*/ 20 w 185"/>
                    <a:gd name="T45" fmla="*/ 25 h 376"/>
                    <a:gd name="T46" fmla="*/ 86 w 185"/>
                    <a:gd name="T47" fmla="*/ 25 h 376"/>
                    <a:gd name="T48" fmla="*/ 86 w 185"/>
                    <a:gd name="T49" fmla="*/ 85 h 376"/>
                    <a:gd name="T50" fmla="*/ 166 w 185"/>
                    <a:gd name="T51" fmla="*/ 304 h 376"/>
                    <a:gd name="T52" fmla="*/ 99 w 185"/>
                    <a:gd name="T53" fmla="*/ 304 h 376"/>
                    <a:gd name="T54" fmla="*/ 99 w 185"/>
                    <a:gd name="T55" fmla="*/ 244 h 376"/>
                    <a:gd name="T56" fmla="*/ 166 w 185"/>
                    <a:gd name="T57" fmla="*/ 244 h 376"/>
                    <a:gd name="T58" fmla="*/ 166 w 185"/>
                    <a:gd name="T59" fmla="*/ 304 h 376"/>
                    <a:gd name="T60" fmla="*/ 166 w 185"/>
                    <a:gd name="T61" fmla="*/ 230 h 376"/>
                    <a:gd name="T62" fmla="*/ 99 w 185"/>
                    <a:gd name="T63" fmla="*/ 230 h 376"/>
                    <a:gd name="T64" fmla="*/ 99 w 185"/>
                    <a:gd name="T65" fmla="*/ 171 h 376"/>
                    <a:gd name="T66" fmla="*/ 166 w 185"/>
                    <a:gd name="T67" fmla="*/ 171 h 376"/>
                    <a:gd name="T68" fmla="*/ 166 w 185"/>
                    <a:gd name="T69" fmla="*/ 230 h 376"/>
                    <a:gd name="T70" fmla="*/ 166 w 185"/>
                    <a:gd name="T71" fmla="*/ 157 h 376"/>
                    <a:gd name="T72" fmla="*/ 99 w 185"/>
                    <a:gd name="T73" fmla="*/ 157 h 376"/>
                    <a:gd name="T74" fmla="*/ 99 w 185"/>
                    <a:gd name="T75" fmla="*/ 98 h 376"/>
                    <a:gd name="T76" fmla="*/ 166 w 185"/>
                    <a:gd name="T77" fmla="*/ 98 h 376"/>
                    <a:gd name="T78" fmla="*/ 166 w 185"/>
                    <a:gd name="T79" fmla="*/ 157 h 376"/>
                    <a:gd name="T80" fmla="*/ 166 w 185"/>
                    <a:gd name="T81" fmla="*/ 85 h 376"/>
                    <a:gd name="T82" fmla="*/ 99 w 185"/>
                    <a:gd name="T83" fmla="*/ 85 h 376"/>
                    <a:gd name="T84" fmla="*/ 99 w 185"/>
                    <a:gd name="T85" fmla="*/ 25 h 376"/>
                    <a:gd name="T86" fmla="*/ 166 w 185"/>
                    <a:gd name="T87" fmla="*/ 25 h 376"/>
                    <a:gd name="T88" fmla="*/ 166 w 185"/>
                    <a:gd name="T89" fmla="*/ 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376">
                      <a:moveTo>
                        <a:pt x="0" y="0"/>
                      </a:moveTo>
                      <a:lnTo>
                        <a:pt x="0" y="376"/>
                      </a:lnTo>
                      <a:lnTo>
                        <a:pt x="185" y="376"/>
                      </a:lnTo>
                      <a:lnTo>
                        <a:pt x="185" y="0"/>
                      </a:lnTo>
                      <a:lnTo>
                        <a:pt x="0" y="0"/>
                      </a:lnTo>
                      <a:close/>
                      <a:moveTo>
                        <a:pt x="86" y="304"/>
                      </a:moveTo>
                      <a:lnTo>
                        <a:pt x="20" y="304"/>
                      </a:lnTo>
                      <a:lnTo>
                        <a:pt x="20" y="244"/>
                      </a:lnTo>
                      <a:lnTo>
                        <a:pt x="86" y="244"/>
                      </a:lnTo>
                      <a:lnTo>
                        <a:pt x="86" y="304"/>
                      </a:lnTo>
                      <a:close/>
                      <a:moveTo>
                        <a:pt x="86" y="230"/>
                      </a:moveTo>
                      <a:lnTo>
                        <a:pt x="20" y="230"/>
                      </a:lnTo>
                      <a:lnTo>
                        <a:pt x="20" y="171"/>
                      </a:lnTo>
                      <a:lnTo>
                        <a:pt x="86" y="171"/>
                      </a:lnTo>
                      <a:lnTo>
                        <a:pt x="86" y="230"/>
                      </a:lnTo>
                      <a:close/>
                      <a:moveTo>
                        <a:pt x="86" y="157"/>
                      </a:moveTo>
                      <a:lnTo>
                        <a:pt x="20" y="157"/>
                      </a:lnTo>
                      <a:lnTo>
                        <a:pt x="20" y="98"/>
                      </a:lnTo>
                      <a:lnTo>
                        <a:pt x="86" y="98"/>
                      </a:lnTo>
                      <a:lnTo>
                        <a:pt x="86" y="157"/>
                      </a:lnTo>
                      <a:close/>
                      <a:moveTo>
                        <a:pt x="86" y="85"/>
                      </a:moveTo>
                      <a:lnTo>
                        <a:pt x="20" y="85"/>
                      </a:lnTo>
                      <a:lnTo>
                        <a:pt x="20" y="25"/>
                      </a:lnTo>
                      <a:lnTo>
                        <a:pt x="86" y="25"/>
                      </a:lnTo>
                      <a:lnTo>
                        <a:pt x="86" y="85"/>
                      </a:lnTo>
                      <a:close/>
                      <a:moveTo>
                        <a:pt x="166" y="304"/>
                      </a:moveTo>
                      <a:lnTo>
                        <a:pt x="99" y="304"/>
                      </a:lnTo>
                      <a:lnTo>
                        <a:pt x="99" y="244"/>
                      </a:lnTo>
                      <a:lnTo>
                        <a:pt x="166" y="244"/>
                      </a:lnTo>
                      <a:lnTo>
                        <a:pt x="166" y="304"/>
                      </a:lnTo>
                      <a:close/>
                      <a:moveTo>
                        <a:pt x="166" y="230"/>
                      </a:moveTo>
                      <a:lnTo>
                        <a:pt x="99" y="230"/>
                      </a:lnTo>
                      <a:lnTo>
                        <a:pt x="99" y="171"/>
                      </a:lnTo>
                      <a:lnTo>
                        <a:pt x="166" y="171"/>
                      </a:lnTo>
                      <a:lnTo>
                        <a:pt x="166" y="230"/>
                      </a:lnTo>
                      <a:close/>
                      <a:moveTo>
                        <a:pt x="166" y="157"/>
                      </a:moveTo>
                      <a:lnTo>
                        <a:pt x="99" y="157"/>
                      </a:lnTo>
                      <a:lnTo>
                        <a:pt x="99" y="98"/>
                      </a:lnTo>
                      <a:lnTo>
                        <a:pt x="166" y="98"/>
                      </a:lnTo>
                      <a:lnTo>
                        <a:pt x="166" y="157"/>
                      </a:lnTo>
                      <a:close/>
                      <a:moveTo>
                        <a:pt x="166" y="85"/>
                      </a:moveTo>
                      <a:lnTo>
                        <a:pt x="99" y="85"/>
                      </a:lnTo>
                      <a:lnTo>
                        <a:pt x="99" y="25"/>
                      </a:lnTo>
                      <a:lnTo>
                        <a:pt x="166" y="25"/>
                      </a:lnTo>
                      <a:lnTo>
                        <a:pt x="166" y="85"/>
                      </a:lnTo>
                      <a:close/>
                    </a:path>
                  </a:pathLst>
                </a:custGeom>
                <a:solidFill>
                  <a:srgbClr val="0078D7"/>
                </a:solidFill>
                <a:ln>
                  <a:noFill/>
                </a:ln>
                <a:extLst/>
              </p:spPr>
              <p:txBody>
                <a:bodyPr vert="horz" wrap="square" lIns="91350" tIns="45676" rIns="91350" bIns="45676" numCol="1" anchor="t" anchorCtr="0" compatLnSpc="1">
                  <a:prstTxWarp prst="textNoShape">
                    <a:avLst/>
                  </a:prstTxWarp>
                </a:bodyPr>
                <a:lstStyle>
                  <a:defPPr>
                    <a:defRPr lang="en-US"/>
                  </a:defPPr>
                  <a:lvl1pPr algn="l" defTabSz="931863" rtl="0" fontAlgn="base">
                    <a:spcBef>
                      <a:spcPct val="0"/>
                    </a:spcBef>
                    <a:spcAft>
                      <a:spcPct val="0"/>
                    </a:spcAft>
                    <a:defRPr sz="2400" kern="1200">
                      <a:solidFill>
                        <a:schemeClr val="tx1"/>
                      </a:solidFill>
                      <a:latin typeface="Segoe UI" charset="0"/>
                      <a:ea typeface="MS PGothic" charset="0"/>
                      <a:cs typeface="MS PGothic" charset="0"/>
                    </a:defRPr>
                  </a:lvl1pPr>
                  <a:lvl2pPr marL="465138" indent="-7938" algn="l" defTabSz="931863" rtl="0" fontAlgn="base">
                    <a:spcBef>
                      <a:spcPct val="0"/>
                    </a:spcBef>
                    <a:spcAft>
                      <a:spcPct val="0"/>
                    </a:spcAft>
                    <a:defRPr sz="2400" kern="1200">
                      <a:solidFill>
                        <a:schemeClr val="tx1"/>
                      </a:solidFill>
                      <a:latin typeface="Segoe UI" charset="0"/>
                      <a:ea typeface="MS PGothic" charset="0"/>
                      <a:cs typeface="MS PGothic" charset="0"/>
                    </a:defRPr>
                  </a:lvl2pPr>
                  <a:lvl3pPr marL="931863" indent="-17463" algn="l" defTabSz="931863" rtl="0" fontAlgn="base">
                    <a:spcBef>
                      <a:spcPct val="0"/>
                    </a:spcBef>
                    <a:spcAft>
                      <a:spcPct val="0"/>
                    </a:spcAft>
                    <a:defRPr sz="2400" kern="1200">
                      <a:solidFill>
                        <a:schemeClr val="tx1"/>
                      </a:solidFill>
                      <a:latin typeface="Segoe UI" charset="0"/>
                      <a:ea typeface="MS PGothic" charset="0"/>
                      <a:cs typeface="MS PGothic" charset="0"/>
                    </a:defRPr>
                  </a:lvl3pPr>
                  <a:lvl4pPr marL="1398588" indent="-26988" algn="l" defTabSz="931863" rtl="0" fontAlgn="base">
                    <a:spcBef>
                      <a:spcPct val="0"/>
                    </a:spcBef>
                    <a:spcAft>
                      <a:spcPct val="0"/>
                    </a:spcAft>
                    <a:defRPr sz="2400" kern="1200">
                      <a:solidFill>
                        <a:schemeClr val="tx1"/>
                      </a:solidFill>
                      <a:latin typeface="Segoe UI" charset="0"/>
                      <a:ea typeface="MS PGothic" charset="0"/>
                      <a:cs typeface="MS PGothic" charset="0"/>
                    </a:defRPr>
                  </a:lvl4pPr>
                  <a:lvl5pPr marL="1865313" indent="-36513" algn="l" defTabSz="931863" rtl="0" fontAlgn="base">
                    <a:spcBef>
                      <a:spcPct val="0"/>
                    </a:spcBef>
                    <a:spcAft>
                      <a:spcPct val="0"/>
                    </a:spcAft>
                    <a:defRPr sz="2400" kern="1200">
                      <a:solidFill>
                        <a:schemeClr val="tx1"/>
                      </a:solidFill>
                      <a:latin typeface="Segoe UI" charset="0"/>
                      <a:ea typeface="MS PGothic" charset="0"/>
                      <a:cs typeface="MS PGothic" charset="0"/>
                    </a:defRPr>
                  </a:lvl5pPr>
                  <a:lvl6pPr marL="2286000" algn="l" defTabSz="457200" rtl="0" eaLnBrk="1" latinLnBrk="0" hangingPunct="1">
                    <a:defRPr sz="2400" kern="1200">
                      <a:solidFill>
                        <a:schemeClr val="tx1"/>
                      </a:solidFill>
                      <a:latin typeface="Segoe UI" charset="0"/>
                      <a:ea typeface="MS PGothic" charset="0"/>
                      <a:cs typeface="MS PGothic" charset="0"/>
                    </a:defRPr>
                  </a:lvl6pPr>
                  <a:lvl7pPr marL="2743200" algn="l" defTabSz="457200" rtl="0" eaLnBrk="1" latinLnBrk="0" hangingPunct="1">
                    <a:defRPr sz="2400" kern="1200">
                      <a:solidFill>
                        <a:schemeClr val="tx1"/>
                      </a:solidFill>
                      <a:latin typeface="Segoe UI" charset="0"/>
                      <a:ea typeface="MS PGothic" charset="0"/>
                      <a:cs typeface="MS PGothic" charset="0"/>
                    </a:defRPr>
                  </a:lvl7pPr>
                  <a:lvl8pPr marL="3200400" algn="l" defTabSz="457200" rtl="0" eaLnBrk="1" latinLnBrk="0" hangingPunct="1">
                    <a:defRPr sz="2400" kern="1200">
                      <a:solidFill>
                        <a:schemeClr val="tx1"/>
                      </a:solidFill>
                      <a:latin typeface="Segoe UI" charset="0"/>
                      <a:ea typeface="MS PGothic" charset="0"/>
                      <a:cs typeface="MS PGothic" charset="0"/>
                    </a:defRPr>
                  </a:lvl8pPr>
                  <a:lvl9pPr marL="3657600" algn="l" defTabSz="457200" rtl="0" eaLnBrk="1" latinLnBrk="0" hangingPunct="1">
                    <a:defRPr sz="2400" kern="1200">
                      <a:solidFill>
                        <a:schemeClr val="tx1"/>
                      </a:solidFill>
                      <a:latin typeface="Segoe UI" charset="0"/>
                      <a:ea typeface="MS PGothic" charset="0"/>
                      <a:cs typeface="MS PGothic" charset="0"/>
                    </a:defRPr>
                  </a:lvl9pPr>
                </a:lstStyle>
                <a:p>
                  <a:pPr defTabSz="950043">
                    <a:defRPr/>
                  </a:pPr>
                  <a:endParaRPr lang="en-US" sz="1193">
                    <a:solidFill>
                      <a:srgbClr val="000000"/>
                    </a:solidFill>
                  </a:endParaRPr>
                </a:p>
              </p:txBody>
            </p:sp>
          </p:grpSp>
          <p:grpSp>
            <p:nvGrpSpPr>
              <p:cNvPr id="436" name="Group 435"/>
              <p:cNvGrpSpPr>
                <a:grpSpLocks noChangeAspect="1"/>
              </p:cNvGrpSpPr>
              <p:nvPr/>
            </p:nvGrpSpPr>
            <p:grpSpPr>
              <a:xfrm>
                <a:off x="1613499" y="6350518"/>
                <a:ext cx="328757" cy="426924"/>
                <a:chOff x="-521744" y="1184276"/>
                <a:chExt cx="1020767" cy="1325563"/>
              </a:xfrm>
              <a:grpFill/>
            </p:grpSpPr>
            <p:sp>
              <p:nvSpPr>
                <p:cNvPr id="437" name="Oval 436"/>
                <p:cNvSpPr>
                  <a:spLocks noChangeArrowheads="1"/>
                </p:cNvSpPr>
                <p:nvPr/>
              </p:nvSpPr>
              <p:spPr bwMode="auto">
                <a:xfrm>
                  <a:off x="-504280" y="1184276"/>
                  <a:ext cx="985839" cy="187323"/>
                </a:xfrm>
                <a:prstGeom prst="ellipse">
                  <a:avLst/>
                </a:pr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3" tIns="45682" rIns="91363" bIns="4568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201">
                    <a:defRPr/>
                  </a:pPr>
                  <a:endParaRPr lang="en-US">
                    <a:solidFill>
                      <a:srgbClr val="FFFFFF"/>
                    </a:solidFill>
                    <a:latin typeface="Segoe UI"/>
                  </a:endParaRPr>
                </a:p>
              </p:txBody>
            </p:sp>
            <p:sp>
              <p:nvSpPr>
                <p:cNvPr id="438" name="Freeform 437"/>
                <p:cNvSpPr>
                  <a:spLocks noEditPoints="1"/>
                </p:cNvSpPr>
                <p:nvPr/>
              </p:nvSpPr>
              <p:spPr bwMode="auto">
                <a:xfrm>
                  <a:off x="-521744" y="1314450"/>
                  <a:ext cx="1020767" cy="1195389"/>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3" tIns="45682" rIns="91363" bIns="45682"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201">
                    <a:defRPr/>
                  </a:pPr>
                  <a:endParaRPr lang="en-US">
                    <a:solidFill>
                      <a:srgbClr val="FFFFFF"/>
                    </a:solidFill>
                    <a:latin typeface="Segoe UI"/>
                  </a:endParaRPr>
                </a:p>
              </p:txBody>
            </p:sp>
          </p:grpSp>
        </p:grpSp>
        <p:sp>
          <p:nvSpPr>
            <p:cNvPr id="433" name="Freeform 432"/>
            <p:cNvSpPr>
              <a:spLocks noChangeAspect="1"/>
            </p:cNvSpPr>
            <p:nvPr/>
          </p:nvSpPr>
          <p:spPr bwMode="auto">
            <a:xfrm>
              <a:off x="10546850" y="5961704"/>
              <a:ext cx="1307341" cy="622611"/>
            </a:xfrm>
            <a:custGeom>
              <a:avLst/>
              <a:gdLst>
                <a:gd name="T0" fmla="*/ 33 w 206"/>
                <a:gd name="T1" fmla="*/ 59 h 135"/>
                <a:gd name="T2" fmla="*/ 33 w 206"/>
                <a:gd name="T3" fmla="*/ 57 h 135"/>
                <a:gd name="T4" fmla="*/ 90 w 206"/>
                <a:gd name="T5" fmla="*/ 0 h 135"/>
                <a:gd name="T6" fmla="*/ 137 w 206"/>
                <a:gd name="T7" fmla="*/ 25 h 135"/>
                <a:gd name="T8" fmla="*/ 153 w 206"/>
                <a:gd name="T9" fmla="*/ 21 h 135"/>
                <a:gd name="T10" fmla="*/ 171 w 206"/>
                <a:gd name="T11" fmla="*/ 27 h 135"/>
                <a:gd name="T12" fmla="*/ 186 w 206"/>
                <a:gd name="T13" fmla="*/ 53 h 135"/>
                <a:gd name="T14" fmla="*/ 206 w 206"/>
                <a:gd name="T15" fmla="*/ 91 h 135"/>
                <a:gd name="T16" fmla="*/ 166 w 206"/>
                <a:gd name="T17" fmla="*/ 135 h 135"/>
                <a:gd name="T18" fmla="*/ 161 w 206"/>
                <a:gd name="T19" fmla="*/ 135 h 135"/>
                <a:gd name="T20" fmla="*/ 157 w 206"/>
                <a:gd name="T21" fmla="*/ 135 h 135"/>
                <a:gd name="T22" fmla="*/ 64 w 206"/>
                <a:gd name="T23" fmla="*/ 135 h 135"/>
                <a:gd name="T24" fmla="*/ 62 w 206"/>
                <a:gd name="T25" fmla="*/ 135 h 135"/>
                <a:gd name="T26" fmla="*/ 60 w 206"/>
                <a:gd name="T27" fmla="*/ 135 h 135"/>
                <a:gd name="T28" fmla="*/ 53 w 206"/>
                <a:gd name="T29" fmla="*/ 135 h 135"/>
                <a:gd name="T30" fmla="*/ 38 w 206"/>
                <a:gd name="T31" fmla="*/ 135 h 135"/>
                <a:gd name="T32" fmla="*/ 0 w 206"/>
                <a:gd name="T33" fmla="*/ 97 h 135"/>
                <a:gd name="T34" fmla="*/ 33 w 206"/>
                <a:gd name="T35" fmla="*/ 5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35">
                  <a:moveTo>
                    <a:pt x="33" y="59"/>
                  </a:moveTo>
                  <a:cubicBezTo>
                    <a:pt x="33" y="59"/>
                    <a:pt x="33" y="57"/>
                    <a:pt x="33" y="57"/>
                  </a:cubicBezTo>
                  <a:cubicBezTo>
                    <a:pt x="33" y="25"/>
                    <a:pt x="58" y="0"/>
                    <a:pt x="90" y="0"/>
                  </a:cubicBezTo>
                  <a:cubicBezTo>
                    <a:pt x="109" y="0"/>
                    <a:pt x="127" y="10"/>
                    <a:pt x="137" y="25"/>
                  </a:cubicBezTo>
                  <a:cubicBezTo>
                    <a:pt x="142" y="23"/>
                    <a:pt x="147" y="21"/>
                    <a:pt x="153" y="21"/>
                  </a:cubicBezTo>
                  <a:cubicBezTo>
                    <a:pt x="159" y="21"/>
                    <a:pt x="166" y="23"/>
                    <a:pt x="171" y="27"/>
                  </a:cubicBezTo>
                  <a:cubicBezTo>
                    <a:pt x="180" y="33"/>
                    <a:pt x="185" y="42"/>
                    <a:pt x="186" y="53"/>
                  </a:cubicBezTo>
                  <a:cubicBezTo>
                    <a:pt x="198" y="61"/>
                    <a:pt x="206" y="75"/>
                    <a:pt x="206" y="91"/>
                  </a:cubicBezTo>
                  <a:cubicBezTo>
                    <a:pt x="206" y="114"/>
                    <a:pt x="189" y="133"/>
                    <a:pt x="166" y="135"/>
                  </a:cubicBezTo>
                  <a:cubicBezTo>
                    <a:pt x="165" y="135"/>
                    <a:pt x="163" y="135"/>
                    <a:pt x="161" y="135"/>
                  </a:cubicBezTo>
                  <a:cubicBezTo>
                    <a:pt x="160" y="135"/>
                    <a:pt x="158" y="135"/>
                    <a:pt x="157" y="135"/>
                  </a:cubicBezTo>
                  <a:cubicBezTo>
                    <a:pt x="136" y="135"/>
                    <a:pt x="87" y="135"/>
                    <a:pt x="64" y="135"/>
                  </a:cubicBezTo>
                  <a:cubicBezTo>
                    <a:pt x="63" y="135"/>
                    <a:pt x="62" y="135"/>
                    <a:pt x="62" y="135"/>
                  </a:cubicBezTo>
                  <a:cubicBezTo>
                    <a:pt x="60" y="135"/>
                    <a:pt x="60" y="135"/>
                    <a:pt x="60" y="135"/>
                  </a:cubicBezTo>
                  <a:cubicBezTo>
                    <a:pt x="58" y="135"/>
                    <a:pt x="55" y="135"/>
                    <a:pt x="53" y="135"/>
                  </a:cubicBezTo>
                  <a:cubicBezTo>
                    <a:pt x="38" y="135"/>
                    <a:pt x="38" y="135"/>
                    <a:pt x="38" y="135"/>
                  </a:cubicBezTo>
                  <a:cubicBezTo>
                    <a:pt x="17" y="135"/>
                    <a:pt x="0" y="118"/>
                    <a:pt x="0" y="97"/>
                  </a:cubicBezTo>
                  <a:cubicBezTo>
                    <a:pt x="0" y="78"/>
                    <a:pt x="14" y="62"/>
                    <a:pt x="33" y="59"/>
                  </a:cubicBezTo>
                  <a:close/>
                </a:path>
              </a:pathLst>
            </a:custGeom>
            <a:solidFill>
              <a:srgbClr val="0078D7"/>
            </a:solidFill>
            <a:ln>
              <a:noFill/>
            </a:ln>
            <a:extLst/>
          </p:spPr>
          <p:txBody>
            <a:bodyPr vert="horz" wrap="square" lIns="91363" tIns="45682" rIns="91363" bIns="4568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310">
                <a:defRPr/>
              </a:pPr>
              <a:endParaRPr lang="en-US" dirty="0">
                <a:solidFill>
                  <a:srgbClr val="FFFFFF"/>
                </a:solidFill>
                <a:latin typeface="Segoe UI"/>
              </a:endParaRPr>
            </a:p>
          </p:txBody>
        </p:sp>
        <p:sp>
          <p:nvSpPr>
            <p:cNvPr id="434" name="TextBox 433"/>
            <p:cNvSpPr txBox="1"/>
            <p:nvPr/>
          </p:nvSpPr>
          <p:spPr>
            <a:xfrm>
              <a:off x="3002646" y="6220722"/>
              <a:ext cx="6363682" cy="494787"/>
            </a:xfrm>
            <a:prstGeom prst="rect">
              <a:avLst/>
            </a:prstGeom>
            <a:solidFill>
              <a:srgbClr val="F2F2F2"/>
            </a:solidFill>
          </p:spPr>
          <p:txBody>
            <a:bodyPr wrap="square" lIns="182750" tIns="146200" rIns="182750" bIns="146200" rtlCol="0">
              <a:noAutofit/>
            </a:bodyPr>
            <a:lstStyle/>
            <a:p>
              <a:pPr algn="ctr" defTabSz="930968">
                <a:lnSpc>
                  <a:spcPct val="90000"/>
                </a:lnSpc>
                <a:spcAft>
                  <a:spcPts val="600"/>
                </a:spcAft>
                <a:defRPr/>
              </a:pPr>
              <a:r>
                <a:rPr lang="en-US" sz="2040" kern="0" dirty="0">
                  <a:solidFill>
                    <a:srgbClr val="0078D7"/>
                  </a:solidFill>
                  <a:latin typeface="Segoe UI Black" panose="020B0A02040204020203" pitchFamily="34" charset="0"/>
                  <a:ea typeface="Segoe UI Black" panose="020B0A02040204020203" pitchFamily="34" charset="0"/>
                  <a:cs typeface="Segoe UI Black" panose="020B0A02040204020203" pitchFamily="34" charset="0"/>
                </a:rPr>
                <a:t>Consistent experience </a:t>
              </a:r>
              <a:r>
                <a:rPr lang="en-US" sz="2040" kern="0" dirty="0">
                  <a:solidFill>
                    <a:srgbClr val="0078D7"/>
                  </a:solidFill>
                  <a:latin typeface="Segoe UI Light"/>
                  <a:ea typeface="Segoe UI Black" panose="020B0A02040204020203" pitchFamily="34" charset="0"/>
                  <a:cs typeface="Segoe UI Black" panose="020B0A02040204020203" pitchFamily="34" charset="0"/>
                </a:rPr>
                <a:t>from on-premises to cloud</a:t>
              </a:r>
            </a:p>
          </p:txBody>
        </p:sp>
      </p:grpSp>
      <p:sp>
        <p:nvSpPr>
          <p:cNvPr id="457" name="TextBox 456"/>
          <p:cNvSpPr txBox="1"/>
          <p:nvPr/>
        </p:nvSpPr>
        <p:spPr>
          <a:xfrm>
            <a:off x="254854" y="2357761"/>
            <a:ext cx="2331905" cy="2578806"/>
          </a:xfrm>
          <a:prstGeom prst="rect">
            <a:avLst/>
          </a:prstGeom>
          <a:solidFill>
            <a:schemeClr val="bg1">
              <a:lumMod val="95000"/>
            </a:schemeClr>
          </a:solidFill>
        </p:spPr>
        <p:txBody>
          <a:bodyPr wrap="square" lIns="45688" tIns="63962" rIns="91376" bIns="149111" rtlCol="0">
            <a:noAutofit/>
          </a:bodyPr>
          <a:lstStyle/>
          <a:p>
            <a:pPr marL="91352" algn="ctr" defTabSz="931062">
              <a:spcBef>
                <a:spcPts val="600"/>
              </a:spcBef>
              <a:spcAft>
                <a:spcPts val="600"/>
              </a:spcAft>
              <a:defRPr/>
            </a:pPr>
            <a:r>
              <a:rPr lang="en-US" sz="1598" kern="0" dirty="0">
                <a:ln>
                  <a:solidFill>
                    <a:srgbClr val="FFFFFF">
                      <a:alpha val="0"/>
                    </a:srgbClr>
                  </a:solidFill>
                </a:ln>
                <a:solidFill>
                  <a:srgbClr val="A80000"/>
                </a:solidFill>
                <a:latin typeface="Segoe UI Black" panose="020B0A02040204020203" pitchFamily="34" charset="0"/>
                <a:ea typeface="Segoe UI Black" panose="020B0A02040204020203" pitchFamily="34" charset="0"/>
                <a:cs typeface="Segoe UI Black" panose="020B0A02040204020203" pitchFamily="34" charset="0"/>
              </a:rPr>
              <a:t>Industry leader</a:t>
            </a:r>
            <a:endParaRPr lang="en-US" sz="1598" kern="0" dirty="0">
              <a:ln>
                <a:solidFill>
                  <a:srgbClr val="FFFFFF">
                    <a:alpha val="0"/>
                  </a:srgbClr>
                </a:solidFill>
              </a:ln>
              <a:solidFill>
                <a:srgbClr val="A80000"/>
              </a:solidFill>
              <a:latin typeface="Segoe UI Light"/>
              <a:ea typeface="Segoe UI" pitchFamily="34" charset="0"/>
              <a:cs typeface="Segoe UI" panose="020B0502040204020203" pitchFamily="34" charset="0"/>
            </a:endParaRPr>
          </a:p>
        </p:txBody>
      </p:sp>
      <p:pic>
        <p:nvPicPr>
          <p:cNvPr id="458" name="Picture 4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468" y="2845250"/>
            <a:ext cx="2176012" cy="2176012"/>
          </a:xfrm>
          <a:prstGeom prst="rect">
            <a:avLst/>
          </a:prstGeom>
          <a:ln w="12700">
            <a:noFill/>
          </a:ln>
        </p:spPr>
      </p:pic>
      <p:grpSp>
        <p:nvGrpSpPr>
          <p:cNvPr id="12" name="Group 11"/>
          <p:cNvGrpSpPr/>
          <p:nvPr/>
        </p:nvGrpSpPr>
        <p:grpSpPr>
          <a:xfrm>
            <a:off x="7436545" y="2365394"/>
            <a:ext cx="2358482" cy="2605782"/>
            <a:chOff x="7291206" y="2318592"/>
            <a:chExt cx="2313761" cy="2556369"/>
          </a:xfrm>
        </p:grpSpPr>
        <p:grpSp>
          <p:nvGrpSpPr>
            <p:cNvPr id="11" name="Group 10"/>
            <p:cNvGrpSpPr/>
            <p:nvPr/>
          </p:nvGrpSpPr>
          <p:grpSpPr>
            <a:xfrm>
              <a:off x="7291206" y="2318592"/>
              <a:ext cx="2313761" cy="2522418"/>
              <a:chOff x="7291206" y="2318592"/>
              <a:chExt cx="2313761" cy="2522418"/>
            </a:xfrm>
          </p:grpSpPr>
          <p:sp>
            <p:nvSpPr>
              <p:cNvPr id="525" name="TextBox 524"/>
              <p:cNvSpPr txBox="1"/>
              <p:nvPr/>
            </p:nvSpPr>
            <p:spPr>
              <a:xfrm>
                <a:off x="7291206" y="2318592"/>
                <a:ext cx="2313761" cy="2522418"/>
              </a:xfrm>
              <a:prstGeom prst="rect">
                <a:avLst/>
              </a:prstGeom>
              <a:solidFill>
                <a:schemeClr val="bg1">
                  <a:lumMod val="95000"/>
                </a:schemeClr>
              </a:solidFill>
            </p:spPr>
            <p:txBody>
              <a:bodyPr wrap="square" lIns="0" tIns="63962" rIns="0" bIns="149111" rtlCol="0">
                <a:noAutofit/>
              </a:bodyPr>
              <a:lstStyle/>
              <a:p>
                <a:pPr marL="91352" algn="ctr" defTabSz="931062">
                  <a:spcBef>
                    <a:spcPts val="600"/>
                  </a:spcBef>
                  <a:defRPr/>
                </a:pPr>
                <a:r>
                  <a:rPr lang="en-US" sz="1598" kern="0" dirty="0">
                    <a:ln>
                      <a:solidFill>
                        <a:srgbClr val="FFFFFF">
                          <a:alpha val="0"/>
                        </a:srgbClr>
                      </a:solidFill>
                    </a:ln>
                    <a:solidFill>
                      <a:srgbClr val="FF8C00"/>
                    </a:solidFill>
                    <a:latin typeface="Segoe UI Black" panose="020B0A02040204020203" pitchFamily="34" charset="0"/>
                    <a:ea typeface="Segoe UI Black" panose="020B0A02040204020203" pitchFamily="34" charset="0"/>
                    <a:cs typeface="Segoe UI Black" panose="020B0A02040204020203" pitchFamily="34" charset="0"/>
                  </a:rPr>
                  <a:t>A fraction of the cost</a:t>
                </a:r>
                <a:br>
                  <a:rPr lang="en-US" sz="1598" kern="0" dirty="0">
                    <a:ln>
                      <a:solidFill>
                        <a:srgbClr val="FFFFFF">
                          <a:alpha val="0"/>
                        </a:srgbClr>
                      </a:solidFill>
                    </a:ln>
                    <a:solidFill>
                      <a:srgbClr val="FF8C00"/>
                    </a:solidFill>
                    <a:latin typeface="Segoe UI Black" panose="020B0A02040204020203" pitchFamily="34" charset="0"/>
                    <a:ea typeface="Segoe UI Black" panose="020B0A02040204020203" pitchFamily="34" charset="0"/>
                    <a:cs typeface="Segoe UI Black" panose="020B0A02040204020203" pitchFamily="34" charset="0"/>
                  </a:rPr>
                </a:br>
                <a:endParaRPr lang="en-US" sz="1598" kern="0" dirty="0">
                  <a:ln>
                    <a:solidFill>
                      <a:srgbClr val="FFFFFF">
                        <a:alpha val="0"/>
                      </a:srgbClr>
                    </a:solidFill>
                  </a:ln>
                  <a:solidFill>
                    <a:srgbClr val="FF8C00"/>
                  </a:solidFill>
                  <a:latin typeface="Segoe UI"/>
                  <a:ea typeface="Segoe UI Black" panose="020B0A02040204020203" pitchFamily="34" charset="0"/>
                  <a:cs typeface="Segoe UI Black" panose="020B0A02040204020203" pitchFamily="34" charset="0"/>
                </a:endParaRPr>
              </a:p>
            </p:txBody>
          </p:sp>
          <p:grpSp>
            <p:nvGrpSpPr>
              <p:cNvPr id="526" name="Group 525"/>
              <p:cNvGrpSpPr/>
              <p:nvPr/>
            </p:nvGrpSpPr>
            <p:grpSpPr>
              <a:xfrm>
                <a:off x="7293383" y="2582985"/>
                <a:ext cx="2200851" cy="1794369"/>
                <a:chOff x="6014544" y="2916612"/>
                <a:chExt cx="2792452" cy="1830354"/>
              </a:xfrm>
            </p:grpSpPr>
            <p:sp>
              <p:nvSpPr>
                <p:cNvPr id="527" name="Rectangle 526"/>
                <p:cNvSpPr/>
                <p:nvPr/>
              </p:nvSpPr>
              <p:spPr bwMode="auto">
                <a:xfrm flipV="1">
                  <a:off x="6474833" y="4445923"/>
                  <a:ext cx="390456" cy="7882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528" name="TextBox 527"/>
                <p:cNvSpPr txBox="1"/>
                <p:nvPr/>
              </p:nvSpPr>
              <p:spPr>
                <a:xfrm>
                  <a:off x="6014544" y="4517753"/>
                  <a:ext cx="1311035"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6" kern="0" dirty="0">
                      <a:solidFill>
                        <a:srgbClr val="0078D7"/>
                      </a:solidFill>
                      <a:latin typeface="Segoe UI"/>
                    </a:rPr>
                    <a:t>Microsoft</a:t>
                  </a:r>
                </a:p>
              </p:txBody>
            </p:sp>
            <p:sp>
              <p:nvSpPr>
                <p:cNvPr id="529" name="TextBox 528"/>
                <p:cNvSpPr txBox="1"/>
                <p:nvPr/>
              </p:nvSpPr>
              <p:spPr>
                <a:xfrm>
                  <a:off x="6942454" y="4517753"/>
                  <a:ext cx="1082356"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6" kern="0" dirty="0">
                      <a:solidFill>
                        <a:srgbClr val="676767"/>
                      </a:solidFill>
                      <a:latin typeface="Segoe UI"/>
                    </a:rPr>
                    <a:t>Tableau</a:t>
                  </a:r>
                </a:p>
              </p:txBody>
            </p:sp>
            <p:sp>
              <p:nvSpPr>
                <p:cNvPr id="530" name="TextBox 529"/>
                <p:cNvSpPr txBox="1"/>
                <p:nvPr/>
              </p:nvSpPr>
              <p:spPr>
                <a:xfrm>
                  <a:off x="7724640" y="4517753"/>
                  <a:ext cx="1082356"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6" kern="0" dirty="0">
                      <a:solidFill>
                        <a:srgbClr val="A80000"/>
                      </a:solidFill>
                      <a:latin typeface="Segoe UI"/>
                    </a:rPr>
                    <a:t>Oracle</a:t>
                  </a:r>
                </a:p>
              </p:txBody>
            </p:sp>
            <p:sp>
              <p:nvSpPr>
                <p:cNvPr id="531" name="Rectangle 530"/>
                <p:cNvSpPr/>
                <p:nvPr/>
              </p:nvSpPr>
              <p:spPr bwMode="auto">
                <a:xfrm flipV="1">
                  <a:off x="7288404" y="4209635"/>
                  <a:ext cx="390456" cy="324484"/>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532" name="Rectangle 531"/>
                <p:cNvSpPr/>
                <p:nvPr/>
              </p:nvSpPr>
              <p:spPr bwMode="auto">
                <a:xfrm flipV="1">
                  <a:off x="8070591" y="3191233"/>
                  <a:ext cx="390454" cy="1332218"/>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533" name="TextBox 532"/>
                <p:cNvSpPr txBox="1"/>
                <p:nvPr/>
              </p:nvSpPr>
              <p:spPr>
                <a:xfrm>
                  <a:off x="6128881" y="4174597"/>
                  <a:ext cx="1082351"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5" kern="0" dirty="0">
                      <a:solidFill>
                        <a:srgbClr val="505050"/>
                      </a:solidFill>
                      <a:latin typeface="Segoe UI"/>
                    </a:rPr>
                    <a:t>$120</a:t>
                  </a:r>
                </a:p>
              </p:txBody>
            </p:sp>
            <p:sp>
              <p:nvSpPr>
                <p:cNvPr id="534" name="TextBox 533"/>
                <p:cNvSpPr txBox="1"/>
                <p:nvPr/>
              </p:nvSpPr>
              <p:spPr>
                <a:xfrm>
                  <a:off x="6942454" y="3941115"/>
                  <a:ext cx="1082356"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5" kern="0" dirty="0">
                      <a:solidFill>
                        <a:srgbClr val="505050"/>
                      </a:solidFill>
                      <a:latin typeface="Segoe UI"/>
                    </a:rPr>
                    <a:t>$480</a:t>
                  </a:r>
                </a:p>
              </p:txBody>
            </p:sp>
            <p:sp>
              <p:nvSpPr>
                <p:cNvPr id="535" name="TextBox 534"/>
                <p:cNvSpPr txBox="1"/>
                <p:nvPr/>
              </p:nvSpPr>
              <p:spPr>
                <a:xfrm>
                  <a:off x="7724640" y="2916612"/>
                  <a:ext cx="1082356" cy="229213"/>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5" kern="0" dirty="0">
                      <a:solidFill>
                        <a:srgbClr val="505050"/>
                      </a:solidFill>
                      <a:latin typeface="Segoe UI"/>
                    </a:rPr>
                    <a:t>$2,230</a:t>
                  </a:r>
                </a:p>
              </p:txBody>
            </p:sp>
          </p:grpSp>
        </p:grpSp>
        <p:sp>
          <p:nvSpPr>
            <p:cNvPr id="524" name="TextBox 523"/>
            <p:cNvSpPr txBox="1"/>
            <p:nvPr/>
          </p:nvSpPr>
          <p:spPr>
            <a:xfrm>
              <a:off x="7484089" y="4445366"/>
              <a:ext cx="1902925" cy="429595"/>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5" b="1" kern="0" dirty="0">
                  <a:solidFill>
                    <a:srgbClr val="FF991D"/>
                  </a:solidFill>
                  <a:latin typeface="Segoe UI"/>
                </a:rPr>
                <a:t>Self</a:t>
              </a:r>
              <a:r>
                <a:rPr lang="en-US" sz="1095" b="1" kern="0" dirty="0">
                  <a:solidFill>
                    <a:srgbClr val="FF991D"/>
                  </a:solidFill>
                  <a:latin typeface="Segoe UI"/>
                </a:rPr>
                <a:t>-</a:t>
              </a:r>
              <a:r>
                <a:rPr lang="en-US" sz="1045" b="1" kern="0" dirty="0">
                  <a:solidFill>
                    <a:srgbClr val="FF991D"/>
                  </a:solidFill>
                  <a:latin typeface="Segoe UI"/>
                </a:rPr>
                <a:t>service BI per user</a:t>
              </a:r>
            </a:p>
          </p:txBody>
        </p:sp>
      </p:grpSp>
      <p:sp>
        <p:nvSpPr>
          <p:cNvPr id="540" name="AutoShape 14"/>
          <p:cNvSpPr>
            <a:spLocks noChangeAspect="1" noChangeArrowheads="1" noTextEdit="1"/>
          </p:cNvSpPr>
          <p:nvPr/>
        </p:nvSpPr>
        <p:spPr bwMode="auto">
          <a:xfrm>
            <a:off x="10521749" y="2987221"/>
            <a:ext cx="985939" cy="13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78" tIns="44788" rIns="89578" bIns="44788" numCol="1" anchor="t" anchorCtr="0" compatLnSpc="1">
            <a:prstTxWarp prst="textNoShape">
              <a:avLst/>
            </a:prstTxWarp>
          </a:bodyPr>
          <a:lstStyle/>
          <a:p>
            <a:pPr defTabSz="913489">
              <a:defRPr/>
            </a:pPr>
            <a:endParaRPr lang="en-US" sz="1078" kern="0">
              <a:solidFill>
                <a:srgbClr val="505050"/>
              </a:solidFill>
              <a:latin typeface="Segoe UI"/>
            </a:endParaRPr>
          </a:p>
        </p:txBody>
      </p:sp>
      <p:sp>
        <p:nvSpPr>
          <p:cNvPr id="946" name="TextBox 945"/>
          <p:cNvSpPr txBox="1"/>
          <p:nvPr/>
        </p:nvSpPr>
        <p:spPr>
          <a:xfrm>
            <a:off x="253237" y="4988825"/>
            <a:ext cx="11928405" cy="435495"/>
          </a:xfrm>
          <a:prstGeom prst="rect">
            <a:avLst/>
          </a:prstGeom>
          <a:solidFill>
            <a:schemeClr val="bg1">
              <a:lumMod val="95000"/>
            </a:schemeClr>
          </a:solidFill>
        </p:spPr>
        <p:txBody>
          <a:bodyPr wrap="square" lIns="0" tIns="0" rIns="0" bIns="0" rtlCol="0" anchor="ctr">
            <a:noAutofit/>
          </a:bodyPr>
          <a:lstStyle/>
          <a:p>
            <a:pPr algn="ctr" defTabSz="931577">
              <a:lnSpc>
                <a:spcPct val="90000"/>
              </a:lnSpc>
              <a:defRPr/>
            </a:pPr>
            <a:endParaRPr lang="en-US" sz="2000" kern="0" spc="-102" dirty="0">
              <a:ln w="3175">
                <a:noFill/>
              </a:ln>
              <a:solidFill>
                <a:srgbClr val="A80000"/>
              </a:solidFill>
              <a:latin typeface="Segoe UI Light"/>
              <a:ea typeface="ＭＳ Ｐゴシック" charset="0"/>
              <a:cs typeface="Segoe UI" pitchFamily="34" charset="0"/>
            </a:endParaRPr>
          </a:p>
        </p:txBody>
      </p:sp>
      <p:grpSp>
        <p:nvGrpSpPr>
          <p:cNvPr id="947" name="Group 946"/>
          <p:cNvGrpSpPr/>
          <p:nvPr/>
        </p:nvGrpSpPr>
        <p:grpSpPr>
          <a:xfrm>
            <a:off x="493069" y="5015057"/>
            <a:ext cx="11421897" cy="376684"/>
            <a:chOff x="481076" y="5483703"/>
            <a:chExt cx="11430000" cy="321095"/>
          </a:xfrm>
        </p:grpSpPr>
        <p:cxnSp>
          <p:nvCxnSpPr>
            <p:cNvPr id="948" name="Straight Arrow Connector 947"/>
            <p:cNvCxnSpPr/>
            <p:nvPr/>
          </p:nvCxnSpPr>
          <p:spPr>
            <a:xfrm>
              <a:off x="481076" y="5653566"/>
              <a:ext cx="11430000" cy="0"/>
            </a:xfrm>
            <a:prstGeom prst="straightConnector1">
              <a:avLst/>
            </a:prstGeom>
            <a:ln w="31750">
              <a:solidFill>
                <a:srgbClr val="A8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9" name="Rectangle 948"/>
            <p:cNvSpPr/>
            <p:nvPr/>
          </p:nvSpPr>
          <p:spPr>
            <a:xfrm>
              <a:off x="4632947" y="5483703"/>
              <a:ext cx="3170586" cy="321095"/>
            </a:xfrm>
            <a:prstGeom prst="rect">
              <a:avLst/>
            </a:prstGeom>
            <a:solidFill>
              <a:schemeClr val="bg1">
                <a:lumMod val="95000"/>
              </a:schemeClr>
            </a:solidFill>
          </p:spPr>
          <p:txBody>
            <a:bodyPr wrap="none" lIns="54825" rIns="54825">
              <a:spAutoFit/>
            </a:bodyPr>
            <a:lstStyle/>
            <a:p>
              <a:pPr algn="ctr" defTabSz="931577">
                <a:lnSpc>
                  <a:spcPct val="90000"/>
                </a:lnSpc>
                <a:defRPr/>
              </a:pPr>
              <a:r>
                <a:rPr lang="en-US" sz="2000" kern="0" spc="-102" dirty="0">
                  <a:ln w="3175">
                    <a:noFill/>
                  </a:ln>
                  <a:solidFill>
                    <a:srgbClr val="A80000"/>
                  </a:solidFill>
                  <a:latin typeface="Segoe UI Light"/>
                  <a:ea typeface="ＭＳ Ｐゴシック" charset="0"/>
                  <a:cs typeface="Segoe UI" pitchFamily="34" charset="0"/>
                </a:rPr>
                <a:t>In-memory across all workloads</a:t>
              </a:r>
            </a:p>
          </p:txBody>
        </p:sp>
      </p:grpSp>
      <p:grpSp>
        <p:nvGrpSpPr>
          <p:cNvPr id="5" name="Group 4"/>
          <p:cNvGrpSpPr/>
          <p:nvPr/>
        </p:nvGrpSpPr>
        <p:grpSpPr>
          <a:xfrm>
            <a:off x="5041015" y="1358065"/>
            <a:ext cx="2373490" cy="1005129"/>
            <a:chOff x="4941099" y="1330367"/>
            <a:chExt cx="2328483" cy="986067"/>
          </a:xfrm>
        </p:grpSpPr>
        <p:sp>
          <p:nvSpPr>
            <p:cNvPr id="456" name="TextBox 455"/>
            <p:cNvSpPr txBox="1"/>
            <p:nvPr/>
          </p:nvSpPr>
          <p:spPr>
            <a:xfrm>
              <a:off x="4941099" y="1330367"/>
              <a:ext cx="2313432" cy="986067"/>
            </a:xfrm>
            <a:prstGeom prst="rect">
              <a:avLst/>
            </a:prstGeom>
            <a:solidFill>
              <a:srgbClr val="008272"/>
            </a:solidFill>
          </p:spPr>
          <p:txBody>
            <a:bodyPr wrap="square" lIns="91376" tIns="91376" rIns="182725" bIns="146179" rtlCol="0">
              <a:noAutofit/>
            </a:bodyPr>
            <a:lstStyle/>
            <a:p>
              <a:pPr defTabSz="931614">
                <a:lnSpc>
                  <a:spcPct val="90000"/>
                </a:lnSpc>
                <a:defRPr/>
              </a:pPr>
              <a:r>
                <a:rPr lang="en-US" sz="2000" kern="0" spc="-30" dirty="0">
                  <a:gradFill>
                    <a:gsLst>
                      <a:gs pos="77483">
                        <a:srgbClr val="FFFFFF"/>
                      </a:gs>
                      <a:gs pos="62252">
                        <a:srgbClr val="FFFFFF"/>
                      </a:gs>
                    </a:gsLst>
                    <a:lin ang="5400000" scaled="0"/>
                  </a:gradFill>
                  <a:latin typeface="Segoe UI Light"/>
                </a:rPr>
                <a:t>Highest performing data warehouse</a:t>
              </a:r>
              <a:br>
                <a:rPr lang="en-US" sz="2000" kern="0" spc="-30" dirty="0">
                  <a:gradFill>
                    <a:gsLst>
                      <a:gs pos="77483">
                        <a:srgbClr val="FFFFFF"/>
                      </a:gs>
                      <a:gs pos="62252">
                        <a:srgbClr val="FFFFFF"/>
                      </a:gs>
                    </a:gsLst>
                    <a:lin ang="5400000" scaled="0"/>
                  </a:gradFill>
                  <a:latin typeface="Segoe UI Light"/>
                </a:rPr>
              </a:br>
              <a:endParaRPr lang="en-US" sz="2000" kern="0" spc="-30" dirty="0">
                <a:gradFill>
                  <a:gsLst>
                    <a:gs pos="77483">
                      <a:srgbClr val="FFFFFF"/>
                    </a:gs>
                    <a:gs pos="62252">
                      <a:srgbClr val="FFFFFF"/>
                    </a:gs>
                  </a:gsLst>
                  <a:lin ang="5400000" scaled="0"/>
                </a:gradFill>
                <a:latin typeface="Segoe UI Light"/>
              </a:endParaRPr>
            </a:p>
          </p:txBody>
        </p:sp>
        <p:grpSp>
          <p:nvGrpSpPr>
            <p:cNvPr id="937" name="Group 936"/>
            <p:cNvGrpSpPr/>
            <p:nvPr/>
          </p:nvGrpSpPr>
          <p:grpSpPr>
            <a:xfrm>
              <a:off x="6571976" y="2017580"/>
              <a:ext cx="697606" cy="275394"/>
              <a:chOff x="2246355" y="1897552"/>
              <a:chExt cx="889447" cy="280917"/>
            </a:xfrm>
          </p:grpSpPr>
          <p:sp>
            <p:nvSpPr>
              <p:cNvPr id="938" name="Rectangle 937"/>
              <p:cNvSpPr/>
              <p:nvPr/>
            </p:nvSpPr>
            <p:spPr bwMode="auto">
              <a:xfrm>
                <a:off x="2327458" y="1934945"/>
                <a:ext cx="713047" cy="204771"/>
              </a:xfrm>
              <a:prstGeom prst="rect">
                <a:avLst/>
              </a:prstGeom>
              <a:solidFill>
                <a:schemeClr val="accent2"/>
              </a:solidFill>
              <a:ln w="15875" cap="flat">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939" name="Rectangle 938"/>
              <p:cNvSpPr/>
              <p:nvPr/>
            </p:nvSpPr>
            <p:spPr>
              <a:xfrm>
                <a:off x="2246355" y="1897552"/>
                <a:ext cx="889447" cy="280917"/>
              </a:xfrm>
              <a:prstGeom prst="rect">
                <a:avLst/>
              </a:prstGeom>
              <a:noFill/>
            </p:spPr>
            <p:txBody>
              <a:bodyPr wrap="square">
                <a:spAutoFit/>
              </a:bodyPr>
              <a:lstStyle/>
              <a:p>
                <a:pPr defTabSz="930968">
                  <a:defRPr/>
                </a:pPr>
                <a:r>
                  <a:rPr lang="en-US" sz="1224" kern="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grpSp>
        <p:nvGrpSpPr>
          <p:cNvPr id="2" name="Group 1"/>
          <p:cNvGrpSpPr/>
          <p:nvPr/>
        </p:nvGrpSpPr>
        <p:grpSpPr>
          <a:xfrm>
            <a:off x="253235" y="1358065"/>
            <a:ext cx="2358834" cy="1005129"/>
            <a:chOff x="244107" y="1330367"/>
            <a:chExt cx="2314104" cy="986067"/>
          </a:xfrm>
        </p:grpSpPr>
        <p:sp>
          <p:nvSpPr>
            <p:cNvPr id="19" name="TextBox 18"/>
            <p:cNvSpPr txBox="1"/>
            <p:nvPr/>
          </p:nvSpPr>
          <p:spPr>
            <a:xfrm>
              <a:off x="244107" y="1330367"/>
              <a:ext cx="2294967" cy="986067"/>
            </a:xfrm>
            <a:prstGeom prst="rect">
              <a:avLst/>
            </a:prstGeom>
            <a:solidFill>
              <a:srgbClr val="A80000"/>
            </a:solidFill>
          </p:spPr>
          <p:txBody>
            <a:bodyPr wrap="square" lIns="91376" tIns="91376" rIns="0" bIns="146179" rtlCol="0">
              <a:noAutofit/>
            </a:bodyPr>
            <a:lstStyle>
              <a:defPPr>
                <a:defRPr lang="en-US"/>
              </a:defPPr>
              <a:lvl1pPr defTabSz="932688">
                <a:lnSpc>
                  <a:spcPct val="90000"/>
                </a:lnSpc>
                <a:defRPr sz="4000" spc="-30">
                  <a:gradFill>
                    <a:gsLst>
                      <a:gs pos="77483">
                        <a:srgbClr val="FFFFFF"/>
                      </a:gs>
                      <a:gs pos="62252">
                        <a:srgbClr val="FFFFFF"/>
                      </a:gs>
                    </a:gsLst>
                    <a:lin ang="5400000" scaled="0"/>
                  </a:gradFill>
                  <a:latin typeface="Segoe UI Light"/>
                </a:defRPr>
              </a:lvl1pPr>
            </a:lstStyle>
            <a:p>
              <a:pPr defTabSz="931062">
                <a:defRPr/>
              </a:pPr>
              <a:r>
                <a:rPr lang="en-US" sz="2000" kern="0"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rPr>
                <a:t>Industry leader in</a:t>
              </a:r>
            </a:p>
            <a:p>
              <a:pPr defTabSz="931062">
                <a:defRPr/>
              </a:pPr>
              <a:r>
                <a:rPr lang="en-US" sz="2000" kern="0"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rPr>
                <a:t>Mission Critical OLTP</a:t>
              </a:r>
            </a:p>
          </p:txBody>
        </p:sp>
        <p:grpSp>
          <p:nvGrpSpPr>
            <p:cNvPr id="326" name="Group 325"/>
            <p:cNvGrpSpPr/>
            <p:nvPr/>
          </p:nvGrpSpPr>
          <p:grpSpPr>
            <a:xfrm>
              <a:off x="1860605" y="2017580"/>
              <a:ext cx="697606" cy="275394"/>
              <a:chOff x="2246355" y="1897552"/>
              <a:chExt cx="889447" cy="280917"/>
            </a:xfrm>
          </p:grpSpPr>
          <p:sp>
            <p:nvSpPr>
              <p:cNvPr id="327" name="Rectangle 326"/>
              <p:cNvSpPr/>
              <p:nvPr/>
            </p:nvSpPr>
            <p:spPr bwMode="auto">
              <a:xfrm>
                <a:off x="2327458" y="1934945"/>
                <a:ext cx="713047" cy="204771"/>
              </a:xfrm>
              <a:prstGeom prst="rect">
                <a:avLst/>
              </a:prstGeom>
              <a:solidFill>
                <a:srgbClr val="A80000"/>
              </a:solidFill>
              <a:ln w="15875" cap="flat">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328" name="Rectangle 327"/>
              <p:cNvSpPr/>
              <p:nvPr/>
            </p:nvSpPr>
            <p:spPr>
              <a:xfrm>
                <a:off x="2246355" y="1897552"/>
                <a:ext cx="889447" cy="280917"/>
              </a:xfrm>
              <a:prstGeom prst="rect">
                <a:avLst/>
              </a:prstGeom>
              <a:noFill/>
            </p:spPr>
            <p:txBody>
              <a:bodyPr wrap="square">
                <a:spAutoFit/>
              </a:bodyPr>
              <a:lstStyle/>
              <a:p>
                <a:pPr defTabSz="930968">
                  <a:defRPr/>
                </a:pPr>
                <a:r>
                  <a:rPr lang="en-US" sz="1224" kern="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grpSp>
        <p:nvGrpSpPr>
          <p:cNvPr id="4" name="Group 3"/>
          <p:cNvGrpSpPr/>
          <p:nvPr/>
        </p:nvGrpSpPr>
        <p:grpSpPr>
          <a:xfrm>
            <a:off x="2647127" y="1358061"/>
            <a:ext cx="2369303" cy="1005128"/>
            <a:chOff x="2592603" y="1330367"/>
            <a:chExt cx="2324375" cy="986067"/>
          </a:xfrm>
        </p:grpSpPr>
        <p:sp>
          <p:nvSpPr>
            <p:cNvPr id="36" name="TextBox 35"/>
            <p:cNvSpPr txBox="1"/>
            <p:nvPr/>
          </p:nvSpPr>
          <p:spPr>
            <a:xfrm>
              <a:off x="2592603" y="1330367"/>
              <a:ext cx="2308472" cy="986067"/>
            </a:xfrm>
            <a:prstGeom prst="rect">
              <a:avLst/>
            </a:prstGeom>
            <a:solidFill>
              <a:srgbClr val="68217A"/>
            </a:solidFill>
          </p:spPr>
          <p:txBody>
            <a:bodyPr wrap="square" lIns="91376" tIns="91376" rIns="182725" bIns="146179" rtlCol="0">
              <a:noAutofit/>
            </a:bodyPr>
            <a:lstStyle/>
            <a:p>
              <a:pPr defTabSz="931614">
                <a:lnSpc>
                  <a:spcPct val="90000"/>
                </a:lnSpc>
                <a:defRPr/>
              </a:pPr>
              <a:r>
                <a:rPr lang="en-US" sz="2000" kern="0" spc="-30" dirty="0">
                  <a:gradFill>
                    <a:gsLst>
                      <a:gs pos="77483">
                        <a:srgbClr val="FFFFFF"/>
                      </a:gs>
                      <a:gs pos="62252">
                        <a:srgbClr val="FFFFFF"/>
                      </a:gs>
                    </a:gsLst>
                    <a:lin ang="5400000" scaled="0"/>
                  </a:gradFill>
                  <a:latin typeface="Segoe UI Light"/>
                </a:rPr>
                <a:t>Most secure database</a:t>
              </a:r>
              <a:br>
                <a:rPr lang="en-US" sz="2000" kern="0" spc="-30" dirty="0">
                  <a:gradFill>
                    <a:gsLst>
                      <a:gs pos="77483">
                        <a:srgbClr val="FFFFFF"/>
                      </a:gs>
                      <a:gs pos="62252">
                        <a:srgbClr val="FFFFFF"/>
                      </a:gs>
                    </a:gsLst>
                    <a:lin ang="5400000" scaled="0"/>
                  </a:gradFill>
                  <a:latin typeface="Segoe UI Light"/>
                </a:rPr>
              </a:br>
              <a:endParaRPr lang="en-US" sz="2000" kern="0" spc="-30" dirty="0">
                <a:gradFill>
                  <a:gsLst>
                    <a:gs pos="77483">
                      <a:srgbClr val="FFFFFF"/>
                    </a:gs>
                    <a:gs pos="62252">
                      <a:srgbClr val="FFFFFF"/>
                    </a:gs>
                  </a:gsLst>
                  <a:lin ang="5400000" scaled="0"/>
                </a:gradFill>
                <a:latin typeface="Segoe UI Light"/>
              </a:endParaRPr>
            </a:p>
          </p:txBody>
        </p:sp>
        <p:grpSp>
          <p:nvGrpSpPr>
            <p:cNvPr id="934" name="Group 933"/>
            <p:cNvGrpSpPr/>
            <p:nvPr/>
          </p:nvGrpSpPr>
          <p:grpSpPr>
            <a:xfrm>
              <a:off x="4219372" y="2019855"/>
              <a:ext cx="697606" cy="275394"/>
              <a:chOff x="2246355" y="1897552"/>
              <a:chExt cx="889447" cy="280917"/>
            </a:xfrm>
          </p:grpSpPr>
          <p:sp>
            <p:nvSpPr>
              <p:cNvPr id="935" name="Rectangle 934"/>
              <p:cNvSpPr/>
              <p:nvPr/>
            </p:nvSpPr>
            <p:spPr bwMode="auto">
              <a:xfrm>
                <a:off x="2327458" y="1934945"/>
                <a:ext cx="713047" cy="204771"/>
              </a:xfrm>
              <a:prstGeom prst="rect">
                <a:avLst/>
              </a:prstGeom>
              <a:solidFill>
                <a:schemeClr val="accent3"/>
              </a:solidFill>
              <a:ln w="15875" cap="flat">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936" name="Rectangle 935"/>
              <p:cNvSpPr/>
              <p:nvPr/>
            </p:nvSpPr>
            <p:spPr>
              <a:xfrm>
                <a:off x="2246355" y="1897552"/>
                <a:ext cx="889447" cy="280917"/>
              </a:xfrm>
              <a:prstGeom prst="rect">
                <a:avLst/>
              </a:prstGeom>
              <a:noFill/>
            </p:spPr>
            <p:txBody>
              <a:bodyPr wrap="square">
                <a:spAutoFit/>
              </a:bodyPr>
              <a:lstStyle/>
              <a:p>
                <a:pPr defTabSz="930968">
                  <a:defRPr/>
                </a:pPr>
                <a:r>
                  <a:rPr lang="en-US" sz="1224" kern="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grpSp>
        <p:nvGrpSpPr>
          <p:cNvPr id="6" name="Group 5"/>
          <p:cNvGrpSpPr/>
          <p:nvPr/>
        </p:nvGrpSpPr>
        <p:grpSpPr>
          <a:xfrm>
            <a:off x="7434906" y="1358065"/>
            <a:ext cx="2376018" cy="1005129"/>
            <a:chOff x="7289595" y="1330367"/>
            <a:chExt cx="2330963" cy="986067"/>
          </a:xfrm>
        </p:grpSpPr>
        <p:sp>
          <p:nvSpPr>
            <p:cNvPr id="25" name="TextBox 24"/>
            <p:cNvSpPr txBox="1"/>
            <p:nvPr/>
          </p:nvSpPr>
          <p:spPr>
            <a:xfrm>
              <a:off x="7289595" y="1330367"/>
              <a:ext cx="2313432" cy="986067"/>
            </a:xfrm>
            <a:prstGeom prst="rect">
              <a:avLst/>
            </a:prstGeom>
            <a:solidFill>
              <a:srgbClr val="FF8C00"/>
            </a:solidFill>
          </p:spPr>
          <p:txBody>
            <a:bodyPr wrap="square" lIns="91376" tIns="91376" rIns="182725" bIns="146179" rtlCol="0">
              <a:noAutofit/>
            </a:bodyPr>
            <a:lstStyle/>
            <a:p>
              <a:pPr defTabSz="931614">
                <a:lnSpc>
                  <a:spcPct val="90000"/>
                </a:lnSpc>
                <a:defRPr/>
              </a:pPr>
              <a:r>
                <a:rPr lang="en-US" sz="2000" kern="0" spc="-30" dirty="0">
                  <a:gradFill>
                    <a:gsLst>
                      <a:gs pos="77483">
                        <a:srgbClr val="FFFFFF"/>
                      </a:gs>
                      <a:gs pos="62252">
                        <a:srgbClr val="FFFFFF"/>
                      </a:gs>
                    </a:gsLst>
                    <a:lin ang="5400000" scaled="0"/>
                  </a:gradFill>
                  <a:latin typeface="Segoe UI Light"/>
                </a:rPr>
                <a:t>End-to-end mobile BI on any device</a:t>
              </a:r>
            </a:p>
          </p:txBody>
        </p:sp>
        <p:grpSp>
          <p:nvGrpSpPr>
            <p:cNvPr id="940" name="Group 939"/>
            <p:cNvGrpSpPr/>
            <p:nvPr/>
          </p:nvGrpSpPr>
          <p:grpSpPr>
            <a:xfrm>
              <a:off x="8922952" y="2017580"/>
              <a:ext cx="697606" cy="275394"/>
              <a:chOff x="2246355" y="1897550"/>
              <a:chExt cx="889447" cy="280917"/>
            </a:xfrm>
          </p:grpSpPr>
          <p:sp>
            <p:nvSpPr>
              <p:cNvPr id="941" name="Rectangle 940"/>
              <p:cNvSpPr/>
              <p:nvPr/>
            </p:nvSpPr>
            <p:spPr bwMode="auto">
              <a:xfrm>
                <a:off x="2327458" y="1934945"/>
                <a:ext cx="713047" cy="204772"/>
              </a:xfrm>
              <a:prstGeom prst="rect">
                <a:avLst/>
              </a:prstGeom>
              <a:solidFill>
                <a:schemeClr val="accent5"/>
              </a:solidFill>
              <a:ln w="15875" cap="flat">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942" name="Rectangle 941"/>
              <p:cNvSpPr/>
              <p:nvPr/>
            </p:nvSpPr>
            <p:spPr>
              <a:xfrm>
                <a:off x="2246355" y="1897550"/>
                <a:ext cx="889447" cy="280917"/>
              </a:xfrm>
              <a:prstGeom prst="rect">
                <a:avLst/>
              </a:prstGeom>
              <a:noFill/>
            </p:spPr>
            <p:txBody>
              <a:bodyPr wrap="square">
                <a:spAutoFit/>
              </a:bodyPr>
              <a:lstStyle/>
              <a:p>
                <a:pPr defTabSz="930968">
                  <a:defRPr/>
                </a:pPr>
                <a:r>
                  <a:rPr lang="en-US" sz="1224" kern="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grpSp>
        <p:nvGrpSpPr>
          <p:cNvPr id="8" name="Group 7"/>
          <p:cNvGrpSpPr/>
          <p:nvPr/>
        </p:nvGrpSpPr>
        <p:grpSpPr>
          <a:xfrm>
            <a:off x="9828792" y="1358067"/>
            <a:ext cx="2363313" cy="1005126"/>
            <a:chOff x="9638088" y="1330365"/>
            <a:chExt cx="2318499" cy="986065"/>
          </a:xfrm>
        </p:grpSpPr>
        <p:sp>
          <p:nvSpPr>
            <p:cNvPr id="39" name="TextBox 38"/>
            <p:cNvSpPr txBox="1"/>
            <p:nvPr/>
          </p:nvSpPr>
          <p:spPr>
            <a:xfrm>
              <a:off x="9638088" y="1330365"/>
              <a:ext cx="2313431" cy="986065"/>
            </a:xfrm>
            <a:prstGeom prst="rect">
              <a:avLst/>
            </a:prstGeom>
            <a:solidFill>
              <a:srgbClr val="002050"/>
            </a:solidFill>
          </p:spPr>
          <p:txBody>
            <a:bodyPr wrap="square" lIns="91376" tIns="91376" rIns="182725" bIns="146179" rtlCol="0">
              <a:noAutofit/>
            </a:bodyPr>
            <a:lstStyle/>
            <a:p>
              <a:pPr defTabSz="931614">
                <a:lnSpc>
                  <a:spcPct val="90000"/>
                </a:lnSpc>
                <a:defRPr/>
              </a:pPr>
              <a:r>
                <a:rPr lang="en-US" sz="2000" kern="0" spc="-30" dirty="0">
                  <a:gradFill>
                    <a:gsLst>
                      <a:gs pos="77483">
                        <a:srgbClr val="FFFFFF"/>
                      </a:gs>
                      <a:gs pos="62252">
                        <a:srgbClr val="FFFFFF"/>
                      </a:gs>
                    </a:gsLst>
                    <a:lin ang="5400000" scaled="0"/>
                  </a:gradFill>
                  <a:latin typeface="Segoe UI Light"/>
                </a:rPr>
                <a:t>In-database </a:t>
              </a:r>
              <a:br>
                <a:rPr lang="en-US" sz="2000" kern="0" spc="-30" dirty="0">
                  <a:gradFill>
                    <a:gsLst>
                      <a:gs pos="77483">
                        <a:srgbClr val="FFFFFF"/>
                      </a:gs>
                      <a:gs pos="62252">
                        <a:srgbClr val="FFFFFF"/>
                      </a:gs>
                    </a:gsLst>
                    <a:lin ang="5400000" scaled="0"/>
                  </a:gradFill>
                  <a:latin typeface="Segoe UI Light"/>
                </a:rPr>
              </a:br>
              <a:r>
                <a:rPr lang="en-US" sz="2000" kern="0" spc="-30" dirty="0">
                  <a:gradFill>
                    <a:gsLst>
                      <a:gs pos="77483">
                        <a:srgbClr val="FFFFFF"/>
                      </a:gs>
                      <a:gs pos="62252">
                        <a:srgbClr val="FFFFFF"/>
                      </a:gs>
                    </a:gsLst>
                    <a:lin ang="5400000" scaled="0"/>
                  </a:gradFill>
                  <a:latin typeface="Segoe UI Light"/>
                </a:rPr>
                <a:t>Advanced Analytics</a:t>
              </a:r>
            </a:p>
          </p:txBody>
        </p:sp>
        <p:grpSp>
          <p:nvGrpSpPr>
            <p:cNvPr id="943" name="Group 942"/>
            <p:cNvGrpSpPr/>
            <p:nvPr/>
          </p:nvGrpSpPr>
          <p:grpSpPr>
            <a:xfrm>
              <a:off x="11258981" y="2009666"/>
              <a:ext cx="697606" cy="275394"/>
              <a:chOff x="2246355" y="1897552"/>
              <a:chExt cx="889447" cy="280917"/>
            </a:xfrm>
          </p:grpSpPr>
          <p:sp>
            <p:nvSpPr>
              <p:cNvPr id="944" name="Rectangle 943"/>
              <p:cNvSpPr/>
              <p:nvPr/>
            </p:nvSpPr>
            <p:spPr bwMode="auto">
              <a:xfrm>
                <a:off x="2327458" y="1934945"/>
                <a:ext cx="713047" cy="204771"/>
              </a:xfrm>
              <a:prstGeom prst="rect">
                <a:avLst/>
              </a:prstGeom>
              <a:solidFill>
                <a:srgbClr val="002050"/>
              </a:solidFill>
              <a:ln w="15875" cap="flat">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0" tIns="146200" rIns="182750" bIns="146200" numCol="1" spcCol="0" rtlCol="0" fromWordArt="0" anchor="t" anchorCtr="0" forceAA="0" compatLnSpc="1">
                <a:prstTxWarp prst="textNoShape">
                  <a:avLst/>
                </a:prstTxWarp>
                <a:noAutofit/>
              </a:bodyPr>
              <a:lstStyle/>
              <a:p>
                <a:pPr marL="342570" indent="-342570" algn="ctr" defTabSz="931577">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945" name="Rectangle 944"/>
              <p:cNvSpPr/>
              <p:nvPr/>
            </p:nvSpPr>
            <p:spPr>
              <a:xfrm>
                <a:off x="2246355" y="1897552"/>
                <a:ext cx="889447" cy="280917"/>
              </a:xfrm>
              <a:prstGeom prst="rect">
                <a:avLst/>
              </a:prstGeom>
              <a:noFill/>
            </p:spPr>
            <p:txBody>
              <a:bodyPr wrap="square">
                <a:spAutoFit/>
              </a:bodyPr>
              <a:lstStyle/>
              <a:p>
                <a:pPr defTabSz="930968">
                  <a:defRPr/>
                </a:pPr>
                <a:r>
                  <a:rPr lang="en-US" sz="1224" kern="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sp>
        <p:nvSpPr>
          <p:cNvPr id="410" name="Rectangle 409"/>
          <p:cNvSpPr/>
          <p:nvPr/>
        </p:nvSpPr>
        <p:spPr>
          <a:xfrm>
            <a:off x="152705" y="6785521"/>
            <a:ext cx="11473695" cy="313814"/>
          </a:xfrm>
          <a:prstGeom prst="rect">
            <a:avLst/>
          </a:prstGeom>
        </p:spPr>
        <p:txBody>
          <a:bodyPr wrap="square">
            <a:spAutoFit/>
          </a:bodyPr>
          <a:lstStyle/>
          <a:p>
            <a:pPr defTabSz="913158">
              <a:defRPr/>
            </a:pPr>
            <a:r>
              <a:rPr lang="en-US" sz="700" i="1" kern="0" dirty="0">
                <a:solidFill>
                  <a:srgbClr val="505050"/>
                </a:solidFill>
                <a:latin typeface="Segoe UI"/>
              </a:rPr>
              <a:t>TPC-H non-clustered results as of  04/06/15, 5/04/15, 4/15/14 and 11/25/13, respectively. </a:t>
            </a:r>
            <a:r>
              <a:rPr lang="en-US" sz="700" i="1" kern="0" dirty="0">
                <a:solidFill>
                  <a:srgbClr val="505050"/>
                </a:solidFill>
                <a:latin typeface="Segoe UI"/>
                <a:hlinkClick r:id="rId4"/>
              </a:rPr>
              <a:t>http://www.tpc.org/tpch/results/tpch_perf_results.asp?resulttype=noncluster</a:t>
            </a:r>
            <a:endParaRPr lang="en-US" sz="700" i="1" kern="0" dirty="0">
              <a:solidFill>
                <a:srgbClr val="505050"/>
              </a:solidFill>
              <a:latin typeface="Segoe UI"/>
            </a:endParaRPr>
          </a:p>
          <a:p>
            <a:pPr defTabSz="913158">
              <a:defRPr/>
            </a:pPr>
            <a:endParaRPr lang="en-US" sz="700" kern="0" dirty="0">
              <a:gradFill>
                <a:gsLst>
                  <a:gs pos="2917">
                    <a:srgbClr val="505050"/>
                  </a:gs>
                  <a:gs pos="30000">
                    <a:srgbClr val="505050"/>
                  </a:gs>
                </a:gsLst>
                <a:lin ang="5400000" scaled="0"/>
              </a:gradFill>
              <a:latin typeface="Segoe UI"/>
            </a:endParaRPr>
          </a:p>
        </p:txBody>
      </p:sp>
      <p:grpSp>
        <p:nvGrpSpPr>
          <p:cNvPr id="24" name="Group 23"/>
          <p:cNvGrpSpPr/>
          <p:nvPr/>
        </p:nvGrpSpPr>
        <p:grpSpPr>
          <a:xfrm>
            <a:off x="9830686" y="2364110"/>
            <a:ext cx="2358482" cy="2615865"/>
            <a:chOff x="9832222" y="2363627"/>
            <a:chExt cx="2359486" cy="2616978"/>
          </a:xfrm>
        </p:grpSpPr>
        <p:grpSp>
          <p:nvGrpSpPr>
            <p:cNvPr id="537" name="Group 536"/>
            <p:cNvGrpSpPr/>
            <p:nvPr/>
          </p:nvGrpSpPr>
          <p:grpSpPr>
            <a:xfrm>
              <a:off x="9832222" y="2363627"/>
              <a:ext cx="2359486" cy="2573551"/>
              <a:chOff x="8841933" y="2720878"/>
              <a:chExt cx="2939721" cy="3206428"/>
            </a:xfrm>
          </p:grpSpPr>
          <p:sp>
            <p:nvSpPr>
              <p:cNvPr id="541" name="TextBox 540"/>
              <p:cNvSpPr txBox="1"/>
              <p:nvPr/>
            </p:nvSpPr>
            <p:spPr>
              <a:xfrm>
                <a:off x="8841933" y="2720878"/>
                <a:ext cx="2939721" cy="3206428"/>
              </a:xfrm>
              <a:prstGeom prst="rect">
                <a:avLst/>
              </a:prstGeom>
              <a:solidFill>
                <a:schemeClr val="bg1">
                  <a:lumMod val="95000"/>
                </a:schemeClr>
              </a:solidFill>
            </p:spPr>
            <p:txBody>
              <a:bodyPr wrap="none" lIns="0" tIns="63962" rIns="91376" bIns="149111" rtlCol="0">
                <a:noAutofit/>
              </a:bodyPr>
              <a:lstStyle/>
              <a:p>
                <a:pPr marL="91352" algn="ctr" defTabSz="931062">
                  <a:spcBef>
                    <a:spcPts val="600"/>
                  </a:spcBef>
                  <a:defRPr/>
                </a:pPr>
                <a:r>
                  <a:rPr lang="en-US" sz="1598" kern="0" dirty="0">
                    <a:ln>
                      <a:solidFill>
                        <a:srgbClr val="FFFFFF">
                          <a:alpha val="0"/>
                        </a:srgbClr>
                      </a:solidFill>
                    </a:ln>
                    <a:solidFill>
                      <a:srgbClr val="002050"/>
                    </a:solidFill>
                    <a:latin typeface="Segoe UI Black" panose="020B0A02040204020203" pitchFamily="34" charset="0"/>
                    <a:ea typeface="Segoe UI Black" panose="020B0A02040204020203" pitchFamily="34" charset="0"/>
                    <a:cs typeface="Segoe UI Black" panose="020B0A02040204020203" pitchFamily="34" charset="0"/>
                  </a:rPr>
                  <a:t>R + in-memory</a:t>
                </a:r>
                <a:endParaRPr lang="en-US" sz="1598" kern="0" dirty="0">
                  <a:ln>
                    <a:solidFill>
                      <a:srgbClr val="FFFFFF">
                        <a:alpha val="0"/>
                      </a:srgbClr>
                    </a:solidFill>
                  </a:ln>
                  <a:solidFill>
                    <a:srgbClr val="002050"/>
                  </a:solidFill>
                  <a:latin typeface="Segoe UI Light"/>
                  <a:ea typeface="Segoe UI" pitchFamily="34" charset="0"/>
                  <a:cs typeface="Segoe UI" panose="020B0502040204020203" pitchFamily="34" charset="0"/>
                </a:endParaRPr>
              </a:p>
            </p:txBody>
          </p:sp>
          <p:sp>
            <p:nvSpPr>
              <p:cNvPr id="542" name="AutoShape 14"/>
              <p:cNvSpPr>
                <a:spLocks noChangeAspect="1" noChangeArrowheads="1" noTextEdit="1"/>
              </p:cNvSpPr>
              <p:nvPr/>
            </p:nvSpPr>
            <p:spPr bwMode="auto">
              <a:xfrm>
                <a:off x="9631075" y="3499632"/>
                <a:ext cx="1228922" cy="16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578" tIns="44788" rIns="89578" bIns="44788" numCol="1" anchor="t" anchorCtr="0" compatLnSpc="1">
                <a:prstTxWarp prst="textNoShape">
                  <a:avLst/>
                </a:prstTxWarp>
              </a:bodyPr>
              <a:lstStyle/>
              <a:p>
                <a:pPr defTabSz="913489">
                  <a:defRPr/>
                </a:pPr>
                <a:endParaRPr lang="en-US" sz="1078" kern="0">
                  <a:solidFill>
                    <a:srgbClr val="505050"/>
                  </a:solidFill>
                  <a:latin typeface="Segoe UI"/>
                </a:endParaRPr>
              </a:p>
            </p:txBody>
          </p:sp>
        </p:grpSp>
        <p:sp>
          <p:nvSpPr>
            <p:cNvPr id="486" name="TextBox 485"/>
            <p:cNvSpPr txBox="1"/>
            <p:nvPr/>
          </p:nvSpPr>
          <p:spPr>
            <a:xfrm>
              <a:off x="10039641" y="4542520"/>
              <a:ext cx="1940532" cy="438085"/>
            </a:xfrm>
            <a:prstGeom prst="rect">
              <a:avLst/>
            </a:prstGeom>
            <a:noFill/>
          </p:spPr>
          <p:txBody>
            <a:bodyPr wrap="square" lIns="182750" tIns="146200" rIns="182750" bIns="146200" rtlCol="0">
              <a:noAutofit/>
            </a:bodyPr>
            <a:lstStyle/>
            <a:p>
              <a:pPr algn="ctr" defTabSz="930968">
                <a:lnSpc>
                  <a:spcPct val="90000"/>
                </a:lnSpc>
                <a:spcAft>
                  <a:spcPts val="600"/>
                </a:spcAft>
                <a:defRPr/>
              </a:pPr>
              <a:r>
                <a:rPr lang="en-US" sz="1045" b="1" kern="0" dirty="0">
                  <a:solidFill>
                    <a:srgbClr val="002050"/>
                  </a:solidFill>
                  <a:latin typeface="Segoe UI"/>
                </a:rPr>
                <a:t>at massive scale</a:t>
              </a:r>
            </a:p>
          </p:txBody>
        </p:sp>
        <p:grpSp>
          <p:nvGrpSpPr>
            <p:cNvPr id="17" name="Group 16"/>
            <p:cNvGrpSpPr/>
            <p:nvPr/>
          </p:nvGrpSpPr>
          <p:grpSpPr>
            <a:xfrm>
              <a:off x="10451056" y="3023373"/>
              <a:ext cx="1057423" cy="1422106"/>
              <a:chOff x="10319428" y="2796544"/>
              <a:chExt cx="1291834" cy="1737360"/>
            </a:xfrm>
          </p:grpSpPr>
          <p:sp>
            <p:nvSpPr>
              <p:cNvPr id="414" name="Freeform 16"/>
              <p:cNvSpPr>
                <a:spLocks/>
              </p:cNvSpPr>
              <p:nvPr/>
            </p:nvSpPr>
            <p:spPr bwMode="auto">
              <a:xfrm>
                <a:off x="10350884" y="2796544"/>
                <a:ext cx="1228921" cy="1737360"/>
              </a:xfrm>
              <a:custGeom>
                <a:avLst/>
                <a:gdLst>
                  <a:gd name="T0" fmla="*/ 396 w 396"/>
                  <a:gd name="T1" fmla="*/ 119 h 561"/>
                  <a:gd name="T2" fmla="*/ 396 w 396"/>
                  <a:gd name="T3" fmla="*/ 119 h 561"/>
                  <a:gd name="T4" fmla="*/ 314 w 396"/>
                  <a:gd name="T5" fmla="*/ 34 h 561"/>
                  <a:gd name="T6" fmla="*/ 38 w 396"/>
                  <a:gd name="T7" fmla="*/ 58 h 561"/>
                  <a:gd name="T8" fmla="*/ 0 w 396"/>
                  <a:gd name="T9" fmla="*/ 119 h 561"/>
                  <a:gd name="T10" fmla="*/ 0 w 396"/>
                  <a:gd name="T11" fmla="*/ 119 h 561"/>
                  <a:gd name="T12" fmla="*/ 0 w 396"/>
                  <a:gd name="T13" fmla="*/ 450 h 561"/>
                  <a:gd name="T14" fmla="*/ 1 w 396"/>
                  <a:gd name="T15" fmla="*/ 450 h 561"/>
                  <a:gd name="T16" fmla="*/ 82 w 396"/>
                  <a:gd name="T17" fmla="*/ 528 h 561"/>
                  <a:gd name="T18" fmla="*/ 358 w 396"/>
                  <a:gd name="T19" fmla="*/ 504 h 561"/>
                  <a:gd name="T20" fmla="*/ 395 w 396"/>
                  <a:gd name="T21" fmla="*/ 450 h 561"/>
                  <a:gd name="T22" fmla="*/ 396 w 396"/>
                  <a:gd name="T23" fmla="*/ 450 h 561"/>
                  <a:gd name="T24" fmla="*/ 396 w 396"/>
                  <a:gd name="T25" fmla="*/ 11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561">
                    <a:moveTo>
                      <a:pt x="396" y="119"/>
                    </a:moveTo>
                    <a:cubicBezTo>
                      <a:pt x="396" y="119"/>
                      <a:pt x="396" y="119"/>
                      <a:pt x="396" y="119"/>
                    </a:cubicBezTo>
                    <a:cubicBezTo>
                      <a:pt x="396" y="87"/>
                      <a:pt x="368" y="55"/>
                      <a:pt x="314" y="34"/>
                    </a:cubicBezTo>
                    <a:cubicBezTo>
                      <a:pt x="226" y="0"/>
                      <a:pt x="102" y="11"/>
                      <a:pt x="38" y="58"/>
                    </a:cubicBezTo>
                    <a:cubicBezTo>
                      <a:pt x="13" y="76"/>
                      <a:pt x="0" y="98"/>
                      <a:pt x="0" y="119"/>
                    </a:cubicBezTo>
                    <a:cubicBezTo>
                      <a:pt x="0" y="119"/>
                      <a:pt x="0" y="119"/>
                      <a:pt x="0" y="119"/>
                    </a:cubicBezTo>
                    <a:cubicBezTo>
                      <a:pt x="0" y="450"/>
                      <a:pt x="0" y="450"/>
                      <a:pt x="0" y="450"/>
                    </a:cubicBezTo>
                    <a:cubicBezTo>
                      <a:pt x="1" y="450"/>
                      <a:pt x="1" y="450"/>
                      <a:pt x="1" y="450"/>
                    </a:cubicBezTo>
                    <a:cubicBezTo>
                      <a:pt x="5" y="480"/>
                      <a:pt x="33" y="509"/>
                      <a:pt x="82" y="528"/>
                    </a:cubicBezTo>
                    <a:cubicBezTo>
                      <a:pt x="170" y="561"/>
                      <a:pt x="294" y="551"/>
                      <a:pt x="358" y="504"/>
                    </a:cubicBezTo>
                    <a:cubicBezTo>
                      <a:pt x="381" y="488"/>
                      <a:pt x="393" y="469"/>
                      <a:pt x="395" y="450"/>
                    </a:cubicBezTo>
                    <a:cubicBezTo>
                      <a:pt x="396" y="450"/>
                      <a:pt x="396" y="450"/>
                      <a:pt x="396" y="450"/>
                    </a:cubicBezTo>
                    <a:lnTo>
                      <a:pt x="396" y="119"/>
                    </a:lnTo>
                    <a:close/>
                  </a:path>
                </a:pathLst>
              </a:custGeom>
              <a:solidFill>
                <a:srgbClr val="002050"/>
              </a:solidFill>
              <a:ln>
                <a:solidFill>
                  <a:srgbClr val="002050"/>
                </a:solidFill>
              </a:ln>
            </p:spPr>
            <p:txBody>
              <a:bodyPr vert="horz" wrap="square" lIns="89603" tIns="44802" rIns="89603" bIns="44802" numCol="1" anchor="t" anchorCtr="0" compatLnSpc="1">
                <a:prstTxWarp prst="textNoShape">
                  <a:avLst/>
                </a:prstTxWarp>
              </a:bodyPr>
              <a:lstStyle/>
              <a:p>
                <a:pPr defTabSz="913840">
                  <a:defRPr/>
                </a:pPr>
                <a:endParaRPr lang="en-US" sz="1078" kern="0">
                  <a:solidFill>
                    <a:srgbClr val="505050"/>
                  </a:solidFill>
                  <a:latin typeface="Segoe UI"/>
                </a:endParaRPr>
              </a:p>
            </p:txBody>
          </p:sp>
          <p:sp>
            <p:nvSpPr>
              <p:cNvPr id="415" name="Freeform 17"/>
              <p:cNvSpPr>
                <a:spLocks/>
              </p:cNvSpPr>
              <p:nvPr/>
            </p:nvSpPr>
            <p:spPr bwMode="auto">
              <a:xfrm>
                <a:off x="10319428" y="2838792"/>
                <a:ext cx="1291834" cy="620784"/>
              </a:xfrm>
              <a:custGeom>
                <a:avLst/>
                <a:gdLst>
                  <a:gd name="T0" fmla="*/ 384 w 448"/>
                  <a:gd name="T1" fmla="*/ 180 h 237"/>
                  <a:gd name="T2" fmla="*/ 108 w 448"/>
                  <a:gd name="T3" fmla="*/ 204 h 237"/>
                  <a:gd name="T4" fmla="*/ 64 w 448"/>
                  <a:gd name="T5" fmla="*/ 58 h 237"/>
                  <a:gd name="T6" fmla="*/ 340 w 448"/>
                  <a:gd name="T7" fmla="*/ 34 h 237"/>
                  <a:gd name="T8" fmla="*/ 384 w 448"/>
                  <a:gd name="T9" fmla="*/ 180 h 237"/>
                </a:gdLst>
                <a:ahLst/>
                <a:cxnLst>
                  <a:cxn ang="0">
                    <a:pos x="T0" y="T1"/>
                  </a:cxn>
                  <a:cxn ang="0">
                    <a:pos x="T2" y="T3"/>
                  </a:cxn>
                  <a:cxn ang="0">
                    <a:pos x="T4" y="T5"/>
                  </a:cxn>
                  <a:cxn ang="0">
                    <a:pos x="T6" y="T7"/>
                  </a:cxn>
                  <a:cxn ang="0">
                    <a:pos x="T8" y="T9"/>
                  </a:cxn>
                </a:cxnLst>
                <a:rect l="0" t="0" r="r" b="b"/>
                <a:pathLst>
                  <a:path w="448" h="237">
                    <a:moveTo>
                      <a:pt x="384" y="180"/>
                    </a:moveTo>
                    <a:cubicBezTo>
                      <a:pt x="320" y="227"/>
                      <a:pt x="196" y="237"/>
                      <a:pt x="108" y="204"/>
                    </a:cubicBezTo>
                    <a:cubicBezTo>
                      <a:pt x="19" y="170"/>
                      <a:pt x="0" y="104"/>
                      <a:pt x="64" y="58"/>
                    </a:cubicBezTo>
                    <a:cubicBezTo>
                      <a:pt x="128" y="11"/>
                      <a:pt x="252" y="0"/>
                      <a:pt x="340" y="34"/>
                    </a:cubicBezTo>
                    <a:cubicBezTo>
                      <a:pt x="429" y="68"/>
                      <a:pt x="448" y="133"/>
                      <a:pt x="384" y="180"/>
                    </a:cubicBezTo>
                    <a:close/>
                  </a:path>
                </a:pathLst>
              </a:custGeom>
              <a:solidFill>
                <a:schemeClr val="bg1"/>
              </a:solidFill>
              <a:ln>
                <a:noFill/>
              </a:ln>
            </p:spPr>
            <p:txBody>
              <a:bodyPr vert="horz" wrap="square" lIns="89603" tIns="44802" rIns="89603" bIns="44802" numCol="1" anchor="t" anchorCtr="0" compatLnSpc="1">
                <a:prstTxWarp prst="textNoShape">
                  <a:avLst/>
                </a:prstTxWarp>
              </a:bodyPr>
              <a:lstStyle/>
              <a:p>
                <a:pPr defTabSz="913840">
                  <a:defRPr/>
                </a:pPr>
                <a:endParaRPr lang="en-US" sz="1078" kern="0">
                  <a:solidFill>
                    <a:srgbClr val="505050"/>
                  </a:solidFill>
                  <a:latin typeface="Segoe UI"/>
                </a:endParaRPr>
              </a:p>
            </p:txBody>
          </p:sp>
          <p:sp>
            <p:nvSpPr>
              <p:cNvPr id="417" name="Up Arrow 416"/>
              <p:cNvSpPr/>
              <p:nvPr/>
            </p:nvSpPr>
            <p:spPr bwMode="auto">
              <a:xfrm>
                <a:off x="10773975" y="2956502"/>
                <a:ext cx="382938" cy="437556"/>
              </a:xfrm>
              <a:prstGeom prst="upArrow">
                <a:avLst/>
              </a:prstGeom>
              <a:gradFill>
                <a:gsLst>
                  <a:gs pos="5000">
                    <a:srgbClr val="002050"/>
                  </a:gs>
                  <a:gs pos="42000">
                    <a:schemeClr val="accent1">
                      <a:lumMod val="75000"/>
                    </a:schemeClr>
                  </a:gs>
                  <a:gs pos="100000">
                    <a:schemeClr val="bg1"/>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grpSp>
      </p:grpSp>
      <p:grpSp>
        <p:nvGrpSpPr>
          <p:cNvPr id="21" name="Group 20"/>
          <p:cNvGrpSpPr/>
          <p:nvPr/>
        </p:nvGrpSpPr>
        <p:grpSpPr>
          <a:xfrm>
            <a:off x="2651147" y="2367181"/>
            <a:ext cx="2339657" cy="2561333"/>
            <a:chOff x="2649626" y="2366696"/>
            <a:chExt cx="2340653" cy="2562425"/>
          </a:xfrm>
        </p:grpSpPr>
        <p:grpSp>
          <p:nvGrpSpPr>
            <p:cNvPr id="20" name="Group 19"/>
            <p:cNvGrpSpPr/>
            <p:nvPr/>
          </p:nvGrpSpPr>
          <p:grpSpPr>
            <a:xfrm>
              <a:off x="2649626" y="2366696"/>
              <a:ext cx="2340653" cy="2562425"/>
              <a:chOff x="2606280" y="2311276"/>
              <a:chExt cx="2294966" cy="2512421"/>
            </a:xfrm>
          </p:grpSpPr>
          <p:grpSp>
            <p:nvGrpSpPr>
              <p:cNvPr id="9" name="Group 8"/>
              <p:cNvGrpSpPr/>
              <p:nvPr/>
            </p:nvGrpSpPr>
            <p:grpSpPr>
              <a:xfrm>
                <a:off x="2606280" y="2311276"/>
                <a:ext cx="2294966" cy="2512421"/>
                <a:chOff x="2605784" y="2311116"/>
                <a:chExt cx="2295292" cy="2512778"/>
              </a:xfrm>
            </p:grpSpPr>
            <p:sp>
              <p:nvSpPr>
                <p:cNvPr id="459" name="TextBox 458"/>
                <p:cNvSpPr txBox="1"/>
                <p:nvPr/>
              </p:nvSpPr>
              <p:spPr>
                <a:xfrm>
                  <a:off x="2605784" y="2311116"/>
                  <a:ext cx="2295292" cy="2512778"/>
                </a:xfrm>
                <a:prstGeom prst="rect">
                  <a:avLst/>
                </a:prstGeom>
                <a:solidFill>
                  <a:schemeClr val="bg1">
                    <a:lumMod val="95000"/>
                  </a:schemeClr>
                </a:solidFill>
              </p:spPr>
              <p:txBody>
                <a:bodyPr wrap="square" lIns="45688" tIns="63962" rIns="91376" bIns="149111" rtlCol="0">
                  <a:noAutofit/>
                </a:bodyPr>
                <a:lstStyle/>
                <a:p>
                  <a:pPr marL="91352" algn="ctr" defTabSz="931062">
                    <a:spcBef>
                      <a:spcPts val="300"/>
                    </a:spcBef>
                    <a:defRPr/>
                  </a:pPr>
                  <a:r>
                    <a:rPr lang="en-US" sz="1598" kern="0" dirty="0">
                      <a:ln>
                        <a:solidFill>
                          <a:srgbClr val="FFFFFF">
                            <a:alpha val="0"/>
                          </a:srgbClr>
                        </a:solidFill>
                      </a:ln>
                      <a:solidFill>
                        <a:srgbClr val="68217A"/>
                      </a:solidFill>
                      <a:latin typeface="Segoe UI Black" panose="020B0A02040204020203" pitchFamily="34" charset="0"/>
                      <a:ea typeface="Segoe UI Black" panose="020B0A02040204020203" pitchFamily="34" charset="0"/>
                      <a:cs typeface="Segoe UI Black" panose="020B0A02040204020203" pitchFamily="34" charset="0"/>
                    </a:rPr>
                    <a:t>6 years in a row</a:t>
                  </a:r>
                </a:p>
                <a:p>
                  <a:pPr marL="91352" algn="ctr" defTabSz="931062">
                    <a:spcBef>
                      <a:spcPts val="300"/>
                    </a:spcBef>
                    <a:defRPr/>
                  </a:pPr>
                  <a:r>
                    <a:rPr lang="en-US" sz="1096" kern="0" dirty="0">
                      <a:ln>
                        <a:solidFill>
                          <a:srgbClr val="FFFFFF">
                            <a:alpha val="0"/>
                          </a:srgbClr>
                        </a:solidFill>
                      </a:ln>
                      <a:solidFill>
                        <a:srgbClr val="68217A"/>
                      </a:solidFill>
                      <a:latin typeface="Segoe UI Black" panose="020B0A02040204020203" pitchFamily="34" charset="0"/>
                      <a:ea typeface="Segoe UI Black" panose="020B0A02040204020203" pitchFamily="34" charset="0"/>
                      <a:cs typeface="Segoe UI Black" panose="020B0A02040204020203" pitchFamily="34" charset="0"/>
                    </a:rPr>
                    <a:t>least vulnerable</a:t>
                  </a:r>
                  <a:br>
                    <a:rPr lang="en-US" sz="1096" kern="0" dirty="0">
                      <a:ln>
                        <a:solidFill>
                          <a:srgbClr val="FFFFFF">
                            <a:alpha val="0"/>
                          </a:srgbClr>
                        </a:solidFill>
                      </a:ln>
                      <a:solidFill>
                        <a:srgbClr val="68217A"/>
                      </a:solidFill>
                      <a:latin typeface="Segoe UI Black" panose="020B0A02040204020203" pitchFamily="34" charset="0"/>
                      <a:ea typeface="Segoe UI Black" panose="020B0A02040204020203" pitchFamily="34" charset="0"/>
                      <a:cs typeface="Segoe UI Black" panose="020B0A02040204020203" pitchFamily="34" charset="0"/>
                    </a:rPr>
                  </a:br>
                  <a:endParaRPr lang="en-US" sz="1396" kern="0" dirty="0">
                    <a:ln>
                      <a:solidFill>
                        <a:srgbClr val="FFFFFF">
                          <a:alpha val="0"/>
                        </a:srgbClr>
                      </a:solidFill>
                    </a:ln>
                    <a:solidFill>
                      <a:srgbClr val="68217A"/>
                    </a:solidFill>
                    <a:latin typeface="Segoe UI Black" panose="020B0A02040204020203" pitchFamily="34" charset="0"/>
                    <a:ea typeface="Segoe UI Black" panose="020B0A02040204020203" pitchFamily="34" charset="0"/>
                    <a:cs typeface="Segoe UI Black" panose="020B0A02040204020203" pitchFamily="34" charset="0"/>
                  </a:endParaRPr>
                </a:p>
              </p:txBody>
            </p:sp>
            <p:graphicFrame>
              <p:nvGraphicFramePr>
                <p:cNvPr id="460" name="Chart 459"/>
                <p:cNvGraphicFramePr/>
                <p:nvPr>
                  <p:extLst/>
                </p:nvPr>
              </p:nvGraphicFramePr>
              <p:xfrm>
                <a:off x="2675882" y="2673335"/>
                <a:ext cx="2155096" cy="2146908"/>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8" name="Group 17"/>
              <p:cNvGrpSpPr/>
              <p:nvPr/>
            </p:nvGrpSpPr>
            <p:grpSpPr>
              <a:xfrm>
                <a:off x="2727795" y="4636302"/>
                <a:ext cx="2051936" cy="92098"/>
                <a:chOff x="2743906" y="4636302"/>
                <a:chExt cx="2051936" cy="92098"/>
              </a:xfrm>
            </p:grpSpPr>
            <p:grpSp>
              <p:nvGrpSpPr>
                <p:cNvPr id="16" name="Group 15"/>
                <p:cNvGrpSpPr/>
                <p:nvPr/>
              </p:nvGrpSpPr>
              <p:grpSpPr>
                <a:xfrm>
                  <a:off x="2743906" y="4636302"/>
                  <a:ext cx="500096" cy="92098"/>
                  <a:chOff x="2908036" y="4532656"/>
                  <a:chExt cx="500096" cy="92098"/>
                </a:xfrm>
              </p:grpSpPr>
              <p:sp>
                <p:nvSpPr>
                  <p:cNvPr id="13" name="Rectangle 12"/>
                  <p:cNvSpPr/>
                  <p:nvPr/>
                </p:nvSpPr>
                <p:spPr bwMode="auto">
                  <a:xfrm>
                    <a:off x="3011295" y="4532656"/>
                    <a:ext cx="396837" cy="920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50481">
                      <a:lnSpc>
                        <a:spcPct val="90000"/>
                      </a:lnSpc>
                      <a:defRPr/>
                    </a:pPr>
                    <a:r>
                      <a:rPr lang="en-US" sz="612" b="1" kern="0" dirty="0">
                        <a:solidFill>
                          <a:srgbClr val="68217A"/>
                        </a:solidFill>
                        <a:latin typeface="Segoe UI"/>
                        <a:ea typeface="Segoe UI" pitchFamily="34" charset="0"/>
                        <a:cs typeface="Segoe UI" pitchFamily="34" charset="0"/>
                      </a:rPr>
                      <a:t>SQL Server</a:t>
                    </a:r>
                    <a:endParaRPr lang="en-US" sz="510" b="1" kern="0" dirty="0">
                      <a:solidFill>
                        <a:srgbClr val="68217A"/>
                      </a:solidFill>
                      <a:latin typeface="Segoe UI"/>
                      <a:ea typeface="Segoe UI" pitchFamily="34" charset="0"/>
                      <a:cs typeface="Segoe UI" pitchFamily="34" charset="0"/>
                    </a:endParaRPr>
                  </a:p>
                </p:txBody>
              </p:sp>
              <p:sp>
                <p:nvSpPr>
                  <p:cNvPr id="14" name="Rectangle 13"/>
                  <p:cNvSpPr/>
                  <p:nvPr/>
                </p:nvSpPr>
                <p:spPr bwMode="auto">
                  <a:xfrm>
                    <a:off x="2908036" y="4536091"/>
                    <a:ext cx="77381" cy="77381"/>
                  </a:xfrm>
                  <a:prstGeom prst="rect">
                    <a:avLst/>
                  </a:prstGeom>
                  <a:solidFill>
                    <a:srgbClr val="68217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4" rIns="186441" bIns="149154" numCol="1" spcCol="0" rtlCol="0" fromWordArt="0" anchor="t" anchorCtr="0" forceAA="0" compatLnSpc="1">
                    <a:prstTxWarp prst="textNoShape">
                      <a:avLst/>
                    </a:prstTxWarp>
                    <a:noAutofit/>
                  </a:bodyPr>
                  <a:lstStyle/>
                  <a:p>
                    <a:pPr marL="349522" indent="-349522" algn="ctr" defTabSz="950481">
                      <a:lnSpc>
                        <a:spcPct val="90000"/>
                      </a:lnSpc>
                      <a:buFont typeface="Wingdings 3" panose="05040102010807070707" pitchFamily="18" charset="2"/>
                      <a:buChar char="Æ"/>
                      <a:defRPr/>
                    </a:pPr>
                    <a:endParaRPr lang="en-US" sz="2040" b="1" kern="0" dirty="0" err="1">
                      <a:solidFill>
                        <a:srgbClr val="FFFFFF"/>
                      </a:solidFill>
                      <a:latin typeface="Segoe UI Light"/>
                      <a:ea typeface="Segoe UI" pitchFamily="34" charset="0"/>
                      <a:cs typeface="Segoe UI" pitchFamily="34" charset="0"/>
                    </a:endParaRPr>
                  </a:p>
                </p:txBody>
              </p:sp>
            </p:grpSp>
            <p:grpSp>
              <p:nvGrpSpPr>
                <p:cNvPr id="399" name="Group 398"/>
                <p:cNvGrpSpPr/>
                <p:nvPr/>
              </p:nvGrpSpPr>
              <p:grpSpPr>
                <a:xfrm>
                  <a:off x="3337420" y="4636302"/>
                  <a:ext cx="340200" cy="80816"/>
                  <a:chOff x="2908036" y="4532656"/>
                  <a:chExt cx="340200" cy="80816"/>
                </a:xfrm>
              </p:grpSpPr>
              <p:sp>
                <p:nvSpPr>
                  <p:cNvPr id="400" name="Rectangle 399"/>
                  <p:cNvSpPr/>
                  <p:nvPr/>
                </p:nvSpPr>
                <p:spPr bwMode="auto">
                  <a:xfrm>
                    <a:off x="3011295" y="4532656"/>
                    <a:ext cx="236941" cy="808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50481">
                      <a:lnSpc>
                        <a:spcPct val="90000"/>
                      </a:lnSpc>
                      <a:defRPr/>
                    </a:pPr>
                    <a:r>
                      <a:rPr lang="en-US" sz="612" b="1" kern="0" dirty="0">
                        <a:solidFill>
                          <a:srgbClr val="A80000"/>
                        </a:solidFill>
                        <a:latin typeface="Segoe UI"/>
                        <a:ea typeface="Segoe UI" pitchFamily="34" charset="0"/>
                        <a:cs typeface="Segoe UI" pitchFamily="34" charset="0"/>
                      </a:rPr>
                      <a:t>Oracle</a:t>
                    </a:r>
                    <a:endParaRPr lang="en-US" sz="510" b="1" kern="0" dirty="0">
                      <a:solidFill>
                        <a:srgbClr val="A80000"/>
                      </a:solidFill>
                      <a:latin typeface="Segoe UI"/>
                      <a:ea typeface="Segoe UI" pitchFamily="34" charset="0"/>
                      <a:cs typeface="Segoe UI" pitchFamily="34" charset="0"/>
                    </a:endParaRPr>
                  </a:p>
                </p:txBody>
              </p:sp>
              <p:sp>
                <p:nvSpPr>
                  <p:cNvPr id="401" name="Rectangle 400"/>
                  <p:cNvSpPr/>
                  <p:nvPr/>
                </p:nvSpPr>
                <p:spPr bwMode="auto">
                  <a:xfrm>
                    <a:off x="2908036" y="4536091"/>
                    <a:ext cx="77381" cy="77381"/>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4" rIns="186441" bIns="149154" numCol="1" spcCol="0" rtlCol="0" fromWordArt="0" anchor="t" anchorCtr="0" forceAA="0" compatLnSpc="1">
                    <a:prstTxWarp prst="textNoShape">
                      <a:avLst/>
                    </a:prstTxWarp>
                    <a:noAutofit/>
                  </a:bodyPr>
                  <a:lstStyle/>
                  <a:p>
                    <a:pPr marL="349522" indent="-349522" algn="ctr" defTabSz="950481">
                      <a:lnSpc>
                        <a:spcPct val="90000"/>
                      </a:lnSpc>
                      <a:buFont typeface="Wingdings 3" panose="05040102010807070707" pitchFamily="18" charset="2"/>
                      <a:buChar char="Æ"/>
                      <a:defRPr/>
                    </a:pPr>
                    <a:endParaRPr lang="en-US" sz="2040" b="1" kern="0" dirty="0" err="1">
                      <a:solidFill>
                        <a:srgbClr val="A80000"/>
                      </a:solidFill>
                      <a:latin typeface="Segoe UI Light"/>
                      <a:ea typeface="Segoe UI" pitchFamily="34" charset="0"/>
                      <a:cs typeface="Segoe UI" pitchFamily="34" charset="0"/>
                    </a:endParaRPr>
                  </a:p>
                </p:txBody>
              </p:sp>
            </p:grpSp>
            <p:grpSp>
              <p:nvGrpSpPr>
                <p:cNvPr id="402" name="Group 401"/>
                <p:cNvGrpSpPr/>
                <p:nvPr/>
              </p:nvGrpSpPr>
              <p:grpSpPr>
                <a:xfrm>
                  <a:off x="3771038" y="4636302"/>
                  <a:ext cx="425560" cy="80816"/>
                  <a:chOff x="2908036" y="4532656"/>
                  <a:chExt cx="425560" cy="80816"/>
                </a:xfrm>
              </p:grpSpPr>
              <p:sp>
                <p:nvSpPr>
                  <p:cNvPr id="403" name="Rectangle 402"/>
                  <p:cNvSpPr/>
                  <p:nvPr/>
                </p:nvSpPr>
                <p:spPr bwMode="auto">
                  <a:xfrm>
                    <a:off x="3011296" y="4532656"/>
                    <a:ext cx="322300" cy="808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50481">
                      <a:lnSpc>
                        <a:spcPct val="90000"/>
                      </a:lnSpc>
                      <a:defRPr/>
                    </a:pPr>
                    <a:r>
                      <a:rPr lang="en-US" sz="612" b="1" kern="0" dirty="0">
                        <a:solidFill>
                          <a:srgbClr val="0078D7"/>
                        </a:solidFill>
                        <a:latin typeface="Segoe UI"/>
                        <a:ea typeface="Segoe UI" pitchFamily="34" charset="0"/>
                        <a:cs typeface="Segoe UI" pitchFamily="34" charset="0"/>
                      </a:rPr>
                      <a:t>MySQL2</a:t>
                    </a:r>
                    <a:endParaRPr lang="en-US" sz="510" b="1" kern="0" dirty="0">
                      <a:solidFill>
                        <a:srgbClr val="0078D7"/>
                      </a:solidFill>
                      <a:latin typeface="Segoe UI"/>
                      <a:ea typeface="Segoe UI" pitchFamily="34" charset="0"/>
                      <a:cs typeface="Segoe UI" pitchFamily="34" charset="0"/>
                    </a:endParaRPr>
                  </a:p>
                </p:txBody>
              </p:sp>
              <p:sp>
                <p:nvSpPr>
                  <p:cNvPr id="404" name="Rectangle 403"/>
                  <p:cNvSpPr/>
                  <p:nvPr/>
                </p:nvSpPr>
                <p:spPr bwMode="auto">
                  <a:xfrm>
                    <a:off x="2908036" y="4536091"/>
                    <a:ext cx="77381" cy="7738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4" rIns="186441" bIns="149154" numCol="1" spcCol="0" rtlCol="0" fromWordArt="0" anchor="t" anchorCtr="0" forceAA="0" compatLnSpc="1">
                    <a:prstTxWarp prst="textNoShape">
                      <a:avLst/>
                    </a:prstTxWarp>
                    <a:noAutofit/>
                  </a:bodyPr>
                  <a:lstStyle/>
                  <a:p>
                    <a:pPr marL="349522" indent="-349522" algn="ctr" defTabSz="950481">
                      <a:lnSpc>
                        <a:spcPct val="90000"/>
                      </a:lnSpc>
                      <a:buFont typeface="Wingdings 3" panose="05040102010807070707" pitchFamily="18" charset="2"/>
                      <a:buChar char="Æ"/>
                      <a:defRPr/>
                    </a:pPr>
                    <a:endParaRPr lang="en-US" sz="2040" b="1" kern="0" dirty="0" err="1">
                      <a:solidFill>
                        <a:srgbClr val="FFFFFF"/>
                      </a:solidFill>
                      <a:latin typeface="Segoe UI Light"/>
                      <a:ea typeface="Segoe UI" pitchFamily="34" charset="0"/>
                      <a:cs typeface="Segoe UI" pitchFamily="34" charset="0"/>
                    </a:endParaRPr>
                  </a:p>
                </p:txBody>
              </p:sp>
            </p:grpSp>
            <p:grpSp>
              <p:nvGrpSpPr>
                <p:cNvPr id="405" name="Group 404"/>
                <p:cNvGrpSpPr/>
                <p:nvPr/>
              </p:nvGrpSpPr>
              <p:grpSpPr>
                <a:xfrm>
                  <a:off x="4290016" y="4636302"/>
                  <a:ext cx="505826" cy="92098"/>
                  <a:chOff x="2908036" y="4532656"/>
                  <a:chExt cx="505826" cy="92098"/>
                </a:xfrm>
              </p:grpSpPr>
              <p:sp>
                <p:nvSpPr>
                  <p:cNvPr id="406" name="Rectangle 405"/>
                  <p:cNvSpPr/>
                  <p:nvPr/>
                </p:nvSpPr>
                <p:spPr bwMode="auto">
                  <a:xfrm>
                    <a:off x="3011295" y="4532656"/>
                    <a:ext cx="402567" cy="920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50481">
                      <a:lnSpc>
                        <a:spcPct val="90000"/>
                      </a:lnSpc>
                      <a:defRPr/>
                    </a:pPr>
                    <a:r>
                      <a:rPr lang="en-US" sz="612" b="1" kern="0" dirty="0">
                        <a:solidFill>
                          <a:srgbClr val="008272"/>
                        </a:solidFill>
                        <a:latin typeface="Segoe UI"/>
                        <a:ea typeface="Segoe UI" pitchFamily="34" charset="0"/>
                        <a:cs typeface="Segoe UI" pitchFamily="34" charset="0"/>
                      </a:rPr>
                      <a:t>SAP HANA</a:t>
                    </a:r>
                    <a:endParaRPr lang="en-US" sz="510" b="1" kern="0" dirty="0">
                      <a:solidFill>
                        <a:srgbClr val="008272"/>
                      </a:solidFill>
                      <a:latin typeface="Segoe UI"/>
                      <a:ea typeface="Segoe UI" pitchFamily="34" charset="0"/>
                      <a:cs typeface="Segoe UI" pitchFamily="34" charset="0"/>
                    </a:endParaRPr>
                  </a:p>
                </p:txBody>
              </p:sp>
              <p:sp>
                <p:nvSpPr>
                  <p:cNvPr id="407" name="Rectangle 406"/>
                  <p:cNvSpPr/>
                  <p:nvPr/>
                </p:nvSpPr>
                <p:spPr bwMode="auto">
                  <a:xfrm>
                    <a:off x="2908036" y="4536091"/>
                    <a:ext cx="77381" cy="77381"/>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41" tIns="149154" rIns="186441" bIns="149154" numCol="1" spcCol="0" rtlCol="0" fromWordArt="0" anchor="t" anchorCtr="0" forceAA="0" compatLnSpc="1">
                    <a:prstTxWarp prst="textNoShape">
                      <a:avLst/>
                    </a:prstTxWarp>
                    <a:noAutofit/>
                  </a:bodyPr>
                  <a:lstStyle/>
                  <a:p>
                    <a:pPr marL="349522" indent="-349522" algn="ctr" defTabSz="950481">
                      <a:lnSpc>
                        <a:spcPct val="90000"/>
                      </a:lnSpc>
                      <a:buFont typeface="Wingdings 3" panose="05040102010807070707" pitchFamily="18" charset="2"/>
                      <a:buChar char="Æ"/>
                      <a:defRPr/>
                    </a:pPr>
                    <a:endParaRPr lang="en-US" sz="2040" b="1" kern="0" dirty="0" err="1">
                      <a:solidFill>
                        <a:srgbClr val="FFFFFF"/>
                      </a:solidFill>
                      <a:latin typeface="Segoe UI Light"/>
                      <a:ea typeface="Segoe UI" pitchFamily="34" charset="0"/>
                      <a:cs typeface="Segoe UI" pitchFamily="34" charset="0"/>
                    </a:endParaRPr>
                  </a:p>
                </p:txBody>
              </p:sp>
            </p:grpSp>
          </p:grpSp>
        </p:grpSp>
        <p:grpSp>
          <p:nvGrpSpPr>
            <p:cNvPr id="10" name="Group 9"/>
            <p:cNvGrpSpPr/>
            <p:nvPr/>
          </p:nvGrpSpPr>
          <p:grpSpPr>
            <a:xfrm>
              <a:off x="2911196" y="4205399"/>
              <a:ext cx="1771535" cy="164437"/>
              <a:chOff x="2911196" y="4205399"/>
              <a:chExt cx="1771535" cy="164437"/>
            </a:xfrm>
          </p:grpSpPr>
          <p:sp>
            <p:nvSpPr>
              <p:cNvPr id="111" name="Oval 110"/>
              <p:cNvSpPr/>
              <p:nvPr/>
            </p:nvSpPr>
            <p:spPr bwMode="auto">
              <a:xfrm>
                <a:off x="2911196" y="4277168"/>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112" name="Oval 111"/>
              <p:cNvSpPr/>
              <p:nvPr/>
            </p:nvSpPr>
            <p:spPr bwMode="auto">
              <a:xfrm>
                <a:off x="3247584" y="4257882"/>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113" name="Oval 112"/>
              <p:cNvSpPr/>
              <p:nvPr/>
            </p:nvSpPr>
            <p:spPr bwMode="auto">
              <a:xfrm>
                <a:off x="3582446" y="4205399"/>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114" name="Oval 113"/>
              <p:cNvSpPr/>
              <p:nvPr/>
            </p:nvSpPr>
            <p:spPr bwMode="auto">
              <a:xfrm>
                <a:off x="3920191" y="4278029"/>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115" name="Oval 114"/>
              <p:cNvSpPr/>
              <p:nvPr/>
            </p:nvSpPr>
            <p:spPr bwMode="auto">
              <a:xfrm>
                <a:off x="4256294" y="4275431"/>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sp>
            <p:nvSpPr>
              <p:cNvPr id="116" name="Oval 115"/>
              <p:cNvSpPr/>
              <p:nvPr/>
            </p:nvSpPr>
            <p:spPr bwMode="auto">
              <a:xfrm>
                <a:off x="4590924" y="4224400"/>
                <a:ext cx="91807" cy="91807"/>
              </a:xfrm>
              <a:prstGeom prst="ellipse">
                <a:avLst/>
              </a:prstGeom>
              <a:noFill/>
              <a:ln>
                <a:solidFill>
                  <a:srgbClr val="68217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1" rIns="182802" bIns="146241" numCol="1" spcCol="0" rtlCol="0" fromWordArt="0" anchor="t" anchorCtr="0" forceAA="0" compatLnSpc="1">
                <a:prstTxWarp prst="textNoShape">
                  <a:avLst/>
                </a:prstTxWarp>
                <a:noAutofit/>
              </a:bodyPr>
              <a:lstStyle/>
              <a:p>
                <a:pPr marL="342702" indent="-342702" algn="ctr" defTabSz="931935">
                  <a:lnSpc>
                    <a:spcPct val="90000"/>
                  </a:lnSpc>
                  <a:buFont typeface="Wingdings 3" panose="05040102010807070707" pitchFamily="18" charset="2"/>
                  <a:buChar char="Æ"/>
                  <a:defRPr/>
                </a:pPr>
                <a:endParaRPr lang="en-US" sz="2000" b="1" kern="0" dirty="0" err="1">
                  <a:solidFill>
                    <a:srgbClr val="FFFFFF"/>
                  </a:solidFill>
                  <a:latin typeface="Segoe UI Light"/>
                  <a:ea typeface="Segoe UI" pitchFamily="34" charset="0"/>
                  <a:cs typeface="Segoe UI" pitchFamily="34" charset="0"/>
                </a:endParaRPr>
              </a:p>
            </p:txBody>
          </p:sp>
        </p:grpSp>
      </p:grpSp>
      <p:grpSp>
        <p:nvGrpSpPr>
          <p:cNvPr id="22" name="Group 21"/>
          <p:cNvGrpSpPr/>
          <p:nvPr/>
        </p:nvGrpSpPr>
        <p:grpSpPr>
          <a:xfrm>
            <a:off x="5041129" y="2357763"/>
            <a:ext cx="2358482" cy="2577595"/>
            <a:chOff x="5040624" y="2357276"/>
            <a:chExt cx="2359486" cy="2578691"/>
          </a:xfrm>
        </p:grpSpPr>
        <p:sp>
          <p:nvSpPr>
            <p:cNvPr id="461" name="TextBox 460"/>
            <p:cNvSpPr txBox="1"/>
            <p:nvPr/>
          </p:nvSpPr>
          <p:spPr>
            <a:xfrm>
              <a:off x="5040624" y="2357276"/>
              <a:ext cx="2359486" cy="2578691"/>
            </a:xfrm>
            <a:prstGeom prst="rect">
              <a:avLst/>
            </a:prstGeom>
            <a:solidFill>
              <a:schemeClr val="bg1">
                <a:lumMod val="95000"/>
              </a:schemeClr>
            </a:solidFill>
          </p:spPr>
          <p:txBody>
            <a:bodyPr wrap="square" lIns="45688" tIns="63962" rIns="91376" bIns="149111" rtlCol="0">
              <a:noAutofit/>
            </a:bodyPr>
            <a:lstStyle/>
            <a:p>
              <a:pPr algn="ctr" defTabSz="931881">
                <a:defRPr/>
              </a:pPr>
              <a:r>
                <a:rPr lang="en-US" sz="1598"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rPr>
                <a:t> #1 performance</a:t>
              </a:r>
              <a:br>
                <a:rPr lang="en-US" sz="1950"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rPr>
              </a:b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defRPr/>
              </a:pP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defRPr/>
              </a:pP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defRPr/>
              </a:pP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defRPr/>
              </a:pP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defRPr/>
              </a:pPr>
              <a:endParaRPr lang="en-US" sz="1950" b="1" kern="0" dirty="0">
                <a:ln>
                  <a:solidFill>
                    <a:srgbClr val="FFFFFF">
                      <a:alpha val="0"/>
                    </a:srgbClr>
                  </a:solidFill>
                </a:ln>
                <a:solidFill>
                  <a:srgbClr val="008272"/>
                </a:solidFill>
                <a:latin typeface="Segoe UI Black" panose="020B0A02040204020203" pitchFamily="34" charset="0"/>
                <a:ea typeface="Segoe UI Black" panose="020B0A02040204020203" pitchFamily="34" charset="0"/>
                <a:cs typeface="Segoe UI Black" panose="020B0A02040204020203" pitchFamily="34" charset="0"/>
              </a:endParaRPr>
            </a:p>
            <a:p>
              <a:pPr algn="ctr" defTabSz="931881">
                <a:spcBef>
                  <a:spcPts val="1800"/>
                </a:spcBef>
                <a:defRPr/>
              </a:pPr>
              <a:r>
                <a:rPr lang="en-US" sz="1046" b="1" kern="0" dirty="0">
                  <a:solidFill>
                    <a:srgbClr val="008272"/>
                  </a:solidFill>
                  <a:latin typeface="Segoe UI"/>
                </a:rPr>
                <a:t>TPC-H</a:t>
              </a:r>
            </a:p>
          </p:txBody>
        </p:sp>
        <p:grpSp>
          <p:nvGrpSpPr>
            <p:cNvPr id="178" name="Group 177"/>
            <p:cNvGrpSpPr/>
            <p:nvPr/>
          </p:nvGrpSpPr>
          <p:grpSpPr>
            <a:xfrm>
              <a:off x="5248509" y="3230468"/>
              <a:ext cx="1969589" cy="1196908"/>
              <a:chOff x="5153466" y="3143847"/>
              <a:chExt cx="1969589" cy="1196908"/>
            </a:xfrm>
          </p:grpSpPr>
          <p:sp>
            <p:nvSpPr>
              <p:cNvPr id="179" name="Rectangle 178"/>
              <p:cNvSpPr/>
              <p:nvPr/>
            </p:nvSpPr>
            <p:spPr bwMode="auto">
              <a:xfrm>
                <a:off x="6698895" y="4014521"/>
                <a:ext cx="424160" cy="32623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1577">
                  <a:lnSpc>
                    <a:spcPct val="90000"/>
                  </a:lnSpc>
                  <a:defRPr/>
                </a:pPr>
                <a:r>
                  <a:rPr lang="en-US" sz="1028" kern="0" dirty="0">
                    <a:solidFill>
                      <a:srgbClr val="C00000"/>
                    </a:solidFill>
                    <a:latin typeface="Segoe UI"/>
                    <a:ea typeface="Segoe UI" pitchFamily="34" charset="0"/>
                    <a:cs typeface="Segoe UI" pitchFamily="34" charset="0"/>
                  </a:rPr>
                  <a:t>Oracle </a:t>
                </a:r>
                <a:br>
                  <a:rPr lang="en-US" sz="1028" kern="0" dirty="0">
                    <a:solidFill>
                      <a:srgbClr val="C00000"/>
                    </a:solidFill>
                    <a:latin typeface="Segoe UI"/>
                    <a:ea typeface="Segoe UI" pitchFamily="34" charset="0"/>
                    <a:cs typeface="Segoe UI" pitchFamily="34" charset="0"/>
                  </a:rPr>
                </a:br>
                <a:r>
                  <a:rPr lang="en-US" sz="980" kern="0" dirty="0">
                    <a:solidFill>
                      <a:srgbClr val="C00000"/>
                    </a:solidFill>
                    <a:latin typeface="Segoe UI"/>
                    <a:ea typeface="Segoe UI" pitchFamily="34" charset="0"/>
                    <a:cs typeface="Segoe UI" pitchFamily="34" charset="0"/>
                  </a:rPr>
                  <a:t>is</a:t>
                </a:r>
                <a:r>
                  <a:rPr lang="en-US" sz="1028" kern="0" dirty="0">
                    <a:solidFill>
                      <a:srgbClr val="C00000"/>
                    </a:solidFill>
                    <a:latin typeface="Segoe UI"/>
                    <a:ea typeface="Segoe UI" pitchFamily="34" charset="0"/>
                    <a:cs typeface="Segoe UI" pitchFamily="34" charset="0"/>
                  </a:rPr>
                  <a:t> </a:t>
                </a:r>
                <a:r>
                  <a:rPr lang="en-US" sz="1028" b="1" kern="0" dirty="0">
                    <a:solidFill>
                      <a:srgbClr val="C00000"/>
                    </a:solidFill>
                    <a:latin typeface="Segoe UI"/>
                    <a:ea typeface="Segoe UI" pitchFamily="34" charset="0"/>
                    <a:cs typeface="Segoe UI" pitchFamily="34" charset="0"/>
                  </a:rPr>
                  <a:t>#5</a:t>
                </a:r>
              </a:p>
            </p:txBody>
          </p:sp>
          <p:grpSp>
            <p:nvGrpSpPr>
              <p:cNvPr id="180" name="Group 179"/>
              <p:cNvGrpSpPr/>
              <p:nvPr/>
            </p:nvGrpSpPr>
            <p:grpSpPr>
              <a:xfrm>
                <a:off x="5575883" y="3294411"/>
                <a:ext cx="377762" cy="1042557"/>
                <a:chOff x="5153466" y="3307305"/>
                <a:chExt cx="377762" cy="1042557"/>
              </a:xfrm>
            </p:grpSpPr>
            <p:sp>
              <p:nvSpPr>
                <p:cNvPr id="193" name="Rectangle 192"/>
                <p:cNvSpPr/>
                <p:nvPr/>
              </p:nvSpPr>
              <p:spPr bwMode="auto">
                <a:xfrm>
                  <a:off x="5153466" y="3705680"/>
                  <a:ext cx="377762" cy="644182"/>
                </a:xfrm>
                <a:prstGeom prst="rect">
                  <a:avLst/>
                </a:prstGeom>
                <a:noFill/>
                <a:ln>
                  <a:solidFill>
                    <a:srgbClr val="00827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31577">
                    <a:lnSpc>
                      <a:spcPct val="90000"/>
                    </a:lnSpc>
                    <a:defRPr/>
                  </a:pPr>
                  <a:r>
                    <a:rPr lang="en-US" sz="1028" kern="0" dirty="0">
                      <a:solidFill>
                        <a:srgbClr val="008272"/>
                      </a:solidFill>
                      <a:latin typeface="Segoe UI Black" panose="020B0A02040204020203" pitchFamily="34" charset="0"/>
                      <a:ea typeface="Segoe UI Black" panose="020B0A02040204020203" pitchFamily="34" charset="0"/>
                      <a:cs typeface="Segoe UI Black" panose="020B0A02040204020203" pitchFamily="34" charset="0"/>
                    </a:rPr>
                    <a:t>#2</a:t>
                  </a:r>
                </a:p>
              </p:txBody>
            </p:sp>
            <p:sp>
              <p:nvSpPr>
                <p:cNvPr id="194" name="Oval 193"/>
                <p:cNvSpPr>
                  <a:spLocks noChangeArrowheads="1"/>
                </p:cNvSpPr>
                <p:nvPr/>
              </p:nvSpPr>
              <p:spPr bwMode="auto">
                <a:xfrm>
                  <a:off x="5219300" y="3431845"/>
                  <a:ext cx="234866" cy="45546"/>
                </a:xfrm>
                <a:prstGeom prst="ellipse">
                  <a:avLst/>
                </a:prstGeom>
                <a:solidFill>
                  <a:srgbClr val="005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95" name="Freeform 123"/>
                <p:cNvSpPr>
                  <a:spLocks noEditPoints="1"/>
                </p:cNvSpPr>
                <p:nvPr/>
              </p:nvSpPr>
              <p:spPr bwMode="auto">
                <a:xfrm>
                  <a:off x="5215142" y="3463497"/>
                  <a:ext cx="243188" cy="290645"/>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96" name="Rectangle 195"/>
                <p:cNvSpPr/>
                <p:nvPr/>
              </p:nvSpPr>
              <p:spPr bwMode="auto">
                <a:xfrm>
                  <a:off x="5153466" y="3307305"/>
                  <a:ext cx="377762" cy="759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1577">
                    <a:lnSpc>
                      <a:spcPct val="90000"/>
                    </a:lnSpc>
                    <a:defRPr/>
                  </a:pPr>
                  <a:r>
                    <a:rPr lang="en-US" sz="585" kern="0" dirty="0">
                      <a:solidFill>
                        <a:srgbClr val="0078D7"/>
                      </a:solidFill>
                      <a:latin typeface="Segoe UI"/>
                      <a:ea typeface="Segoe UI" pitchFamily="34" charset="0"/>
                      <a:cs typeface="Segoe UI" pitchFamily="34" charset="0"/>
                    </a:rPr>
                    <a:t>SQL Server</a:t>
                  </a:r>
                </a:p>
              </p:txBody>
            </p:sp>
          </p:grpSp>
          <p:grpSp>
            <p:nvGrpSpPr>
              <p:cNvPr id="181" name="Group 180"/>
              <p:cNvGrpSpPr/>
              <p:nvPr/>
            </p:nvGrpSpPr>
            <p:grpSpPr>
              <a:xfrm>
                <a:off x="5153466" y="3143847"/>
                <a:ext cx="377762" cy="1193121"/>
                <a:chOff x="5568019" y="3143847"/>
                <a:chExt cx="377762" cy="1193121"/>
              </a:xfrm>
            </p:grpSpPr>
            <p:sp>
              <p:nvSpPr>
                <p:cNvPr id="189" name="Rectangle 188"/>
                <p:cNvSpPr/>
                <p:nvPr/>
              </p:nvSpPr>
              <p:spPr bwMode="auto">
                <a:xfrm>
                  <a:off x="5568019" y="3542171"/>
                  <a:ext cx="377762" cy="794797"/>
                </a:xfrm>
                <a:prstGeom prst="rect">
                  <a:avLst/>
                </a:prstGeom>
                <a:noFill/>
                <a:ln>
                  <a:solidFill>
                    <a:srgbClr val="00827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31577">
                    <a:lnSpc>
                      <a:spcPct val="90000"/>
                    </a:lnSpc>
                    <a:defRPr/>
                  </a:pPr>
                  <a:r>
                    <a:rPr lang="en-US" sz="1567" b="1" kern="0" dirty="0">
                      <a:solidFill>
                        <a:srgbClr val="008272"/>
                      </a:solidFill>
                      <a:latin typeface="Segoe UI Black" panose="020B0A02040204020203" pitchFamily="34" charset="0"/>
                      <a:ea typeface="Segoe UI Black" panose="020B0A02040204020203" pitchFamily="34" charset="0"/>
                      <a:cs typeface="Segoe UI Black" panose="020B0A02040204020203" pitchFamily="34" charset="0"/>
                    </a:rPr>
                    <a:t>#1</a:t>
                  </a:r>
                </a:p>
              </p:txBody>
            </p:sp>
            <p:sp>
              <p:nvSpPr>
                <p:cNvPr id="190" name="Oval 189"/>
                <p:cNvSpPr>
                  <a:spLocks noChangeArrowheads="1"/>
                </p:cNvSpPr>
                <p:nvPr/>
              </p:nvSpPr>
              <p:spPr bwMode="auto">
                <a:xfrm>
                  <a:off x="5642075" y="3269465"/>
                  <a:ext cx="234866" cy="45546"/>
                </a:xfrm>
                <a:prstGeom prst="ellipse">
                  <a:avLst/>
                </a:prstGeom>
                <a:solidFill>
                  <a:srgbClr val="005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91" name="Freeform 123"/>
                <p:cNvSpPr>
                  <a:spLocks noEditPoints="1"/>
                </p:cNvSpPr>
                <p:nvPr/>
              </p:nvSpPr>
              <p:spPr bwMode="auto">
                <a:xfrm>
                  <a:off x="5637910" y="3301117"/>
                  <a:ext cx="243188" cy="290645"/>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92" name="Rectangle 191"/>
                <p:cNvSpPr/>
                <p:nvPr/>
              </p:nvSpPr>
              <p:spPr bwMode="auto">
                <a:xfrm>
                  <a:off x="5568019" y="3143847"/>
                  <a:ext cx="377762" cy="759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1577">
                    <a:lnSpc>
                      <a:spcPct val="90000"/>
                    </a:lnSpc>
                    <a:defRPr/>
                  </a:pPr>
                  <a:r>
                    <a:rPr lang="en-US" sz="585" kern="0" dirty="0">
                      <a:solidFill>
                        <a:srgbClr val="0078D7"/>
                      </a:solidFill>
                      <a:latin typeface="Segoe UI"/>
                      <a:ea typeface="Segoe UI" pitchFamily="34" charset="0"/>
                      <a:cs typeface="Segoe UI" pitchFamily="34" charset="0"/>
                    </a:rPr>
                    <a:t>SQL Server</a:t>
                  </a:r>
                </a:p>
              </p:txBody>
            </p:sp>
          </p:grpSp>
          <p:grpSp>
            <p:nvGrpSpPr>
              <p:cNvPr id="182" name="Group 181"/>
              <p:cNvGrpSpPr/>
              <p:nvPr/>
            </p:nvGrpSpPr>
            <p:grpSpPr>
              <a:xfrm>
                <a:off x="5988389" y="3434147"/>
                <a:ext cx="377762" cy="902821"/>
                <a:chOff x="5988389" y="3434147"/>
                <a:chExt cx="377762" cy="902821"/>
              </a:xfrm>
            </p:grpSpPr>
            <p:sp>
              <p:nvSpPr>
                <p:cNvPr id="185" name="Rectangle 184"/>
                <p:cNvSpPr/>
                <p:nvPr/>
              </p:nvSpPr>
              <p:spPr bwMode="auto">
                <a:xfrm>
                  <a:off x="5988389" y="3827010"/>
                  <a:ext cx="377762" cy="509958"/>
                </a:xfrm>
                <a:prstGeom prst="rect">
                  <a:avLst/>
                </a:prstGeom>
                <a:noFill/>
                <a:ln>
                  <a:solidFill>
                    <a:srgbClr val="00827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931577">
                    <a:lnSpc>
                      <a:spcPct val="90000"/>
                    </a:lnSpc>
                    <a:defRPr/>
                  </a:pPr>
                  <a:r>
                    <a:rPr lang="en-US" sz="1028" kern="0" dirty="0">
                      <a:solidFill>
                        <a:srgbClr val="008272"/>
                      </a:solidFill>
                      <a:latin typeface="Segoe UI Black" panose="020B0A02040204020203" pitchFamily="34" charset="0"/>
                      <a:ea typeface="Segoe UI Black" panose="020B0A02040204020203" pitchFamily="34" charset="0"/>
                      <a:cs typeface="Segoe UI Black" panose="020B0A02040204020203" pitchFamily="34" charset="0"/>
                    </a:rPr>
                    <a:t>#3</a:t>
                  </a:r>
                </a:p>
              </p:txBody>
            </p:sp>
            <p:sp>
              <p:nvSpPr>
                <p:cNvPr id="186" name="Oval 185"/>
                <p:cNvSpPr>
                  <a:spLocks noChangeArrowheads="1"/>
                </p:cNvSpPr>
                <p:nvPr/>
              </p:nvSpPr>
              <p:spPr bwMode="auto">
                <a:xfrm>
                  <a:off x="6059001" y="3558887"/>
                  <a:ext cx="234866" cy="45546"/>
                </a:xfrm>
                <a:prstGeom prst="ellipse">
                  <a:avLst/>
                </a:prstGeom>
                <a:solidFill>
                  <a:srgbClr val="0050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87" name="Freeform 123"/>
                <p:cNvSpPr>
                  <a:spLocks noEditPoints="1"/>
                </p:cNvSpPr>
                <p:nvPr/>
              </p:nvSpPr>
              <p:spPr bwMode="auto">
                <a:xfrm>
                  <a:off x="6054841" y="3590536"/>
                  <a:ext cx="243188" cy="290648"/>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88" name="Rectangle 187"/>
                <p:cNvSpPr/>
                <p:nvPr/>
              </p:nvSpPr>
              <p:spPr bwMode="auto">
                <a:xfrm>
                  <a:off x="5988389" y="3434147"/>
                  <a:ext cx="377762" cy="759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931577">
                    <a:lnSpc>
                      <a:spcPct val="90000"/>
                    </a:lnSpc>
                    <a:defRPr/>
                  </a:pPr>
                  <a:r>
                    <a:rPr lang="en-US" sz="585" kern="0" dirty="0">
                      <a:solidFill>
                        <a:srgbClr val="0078D7"/>
                      </a:solidFill>
                      <a:latin typeface="Segoe UI"/>
                      <a:ea typeface="Segoe UI" pitchFamily="34" charset="0"/>
                      <a:cs typeface="Segoe UI" pitchFamily="34" charset="0"/>
                    </a:rPr>
                    <a:t>SQL Server</a:t>
                  </a:r>
                </a:p>
              </p:txBody>
            </p:sp>
          </p:grpSp>
          <p:sp>
            <p:nvSpPr>
              <p:cNvPr id="183" name="Oval 182"/>
              <p:cNvSpPr>
                <a:spLocks noChangeArrowheads="1"/>
              </p:cNvSpPr>
              <p:nvPr/>
            </p:nvSpPr>
            <p:spPr bwMode="auto">
              <a:xfrm>
                <a:off x="6433026" y="4029383"/>
                <a:ext cx="222676" cy="43182"/>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sp>
            <p:nvSpPr>
              <p:cNvPr id="184" name="Freeform 123"/>
              <p:cNvSpPr>
                <a:spLocks noEditPoints="1"/>
              </p:cNvSpPr>
              <p:nvPr/>
            </p:nvSpPr>
            <p:spPr bwMode="auto">
              <a:xfrm>
                <a:off x="6429081" y="4059392"/>
                <a:ext cx="230565" cy="275560"/>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0" tIns="45676" rIns="91350" bIns="45676" numCol="1" anchor="t" anchorCtr="0" compatLnSpc="1">
                <a:prstTxWarp prst="textNoShape">
                  <a:avLst/>
                </a:prstTxWarp>
              </a:bodyPr>
              <a:lstStyle/>
              <a:p>
                <a:pPr defTabSz="931523">
                  <a:defRPr/>
                </a:pPr>
                <a:endParaRPr lang="en-US" kern="0" dirty="0">
                  <a:solidFill>
                    <a:srgbClr val="FFFFFF"/>
                  </a:solidFill>
                  <a:latin typeface="Segoe UI"/>
                </a:endParaRPr>
              </a:p>
            </p:txBody>
          </p:sp>
        </p:grpSp>
      </p:grpSp>
      <p:sp>
        <p:nvSpPr>
          <p:cNvPr id="198" name="TextBox 197"/>
          <p:cNvSpPr txBox="1"/>
          <p:nvPr/>
        </p:nvSpPr>
        <p:spPr>
          <a:xfrm>
            <a:off x="152704" y="6650704"/>
            <a:ext cx="5349535" cy="154945"/>
          </a:xfrm>
          <a:prstGeom prst="rect">
            <a:avLst/>
          </a:prstGeom>
          <a:noFill/>
        </p:spPr>
        <p:txBody>
          <a:bodyPr wrap="square" lIns="91401" tIns="146241" rIns="182802" bIns="146241" rtlCol="0">
            <a:noAutofit/>
          </a:bodyPr>
          <a:lstStyle/>
          <a:p>
            <a:pPr defTabSz="931326">
              <a:lnSpc>
                <a:spcPct val="90000"/>
              </a:lnSpc>
              <a:spcAft>
                <a:spcPts val="600"/>
              </a:spcAft>
              <a:defRPr/>
            </a:pPr>
            <a:r>
              <a:rPr lang="en-US" sz="687" i="1" kern="0" dirty="0">
                <a:solidFill>
                  <a:srgbClr val="636363"/>
                </a:solidFill>
                <a:latin typeface="Segoe UI"/>
              </a:rPr>
              <a:t>National Institute of Standards and Technology Comprehensive Vulnerability Database update 5/4/2015</a:t>
            </a:r>
          </a:p>
        </p:txBody>
      </p:sp>
      <p:sp>
        <p:nvSpPr>
          <p:cNvPr id="125" name="TextBox 124"/>
          <p:cNvSpPr txBox="1"/>
          <p:nvPr/>
        </p:nvSpPr>
        <p:spPr>
          <a:xfrm>
            <a:off x="10630727" y="6677161"/>
            <a:ext cx="1624965" cy="226263"/>
          </a:xfrm>
          <a:prstGeom prst="rect">
            <a:avLst/>
          </a:prstGeom>
          <a:noFill/>
        </p:spPr>
        <p:txBody>
          <a:bodyPr wrap="square" lIns="182854" tIns="146283" rIns="182854" bIns="146283" rtlCol="0">
            <a:noAutofit/>
          </a:bodyPr>
          <a:lstStyle/>
          <a:p>
            <a:pPr algn="r" defTabSz="914224">
              <a:lnSpc>
                <a:spcPct val="90000"/>
              </a:lnSpc>
              <a:spcAft>
                <a:spcPts val="2400"/>
              </a:spcAft>
              <a:buClr>
                <a:srgbClr val="A80000"/>
              </a:buClr>
              <a:defRPr/>
            </a:pPr>
            <a:r>
              <a:rPr lang="en-US" sz="900" kern="0" dirty="0">
                <a:solidFill>
                  <a:srgbClr val="505050"/>
                </a:solidFill>
                <a:latin typeface="Segoe UI Semibold" panose="020B0702040204020203" pitchFamily="34" charset="0"/>
                <a:ea typeface="Segoe UI Black" panose="020B0A02040204020203" pitchFamily="34" charset="0"/>
                <a:cs typeface="Segoe UI Semibold" panose="020B0702040204020203" pitchFamily="34" charset="0"/>
              </a:rPr>
              <a:t>Subject to NDA</a:t>
            </a:r>
          </a:p>
        </p:txBody>
      </p:sp>
    </p:spTree>
    <p:extLst>
      <p:ext uri="{BB962C8B-B14F-4D97-AF65-F5344CB8AC3E}">
        <p14:creationId xmlns:p14="http://schemas.microsoft.com/office/powerpoint/2010/main" val="85326397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474551" y="1631593"/>
            <a:ext cx="6878750" cy="502126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Bef>
                <a:spcPts val="200"/>
              </a:spcBef>
              <a:spcAft>
                <a:spcPts val="800"/>
              </a:spcAft>
            </a:pPr>
            <a:endParaRPr lang="en-US" sz="2000" dirty="0">
              <a:solidFill>
                <a:srgbClr val="505050"/>
              </a:solidFill>
              <a:latin typeface="Segoe UI Light" panose="020B0502040204020203" pitchFamily="34" charset="0"/>
              <a:ea typeface="MS PGothic" charset="0"/>
              <a:cs typeface="Segoe UI Light" panose="020B0502040204020203" pitchFamily="34" charset="0"/>
            </a:endParaRPr>
          </a:p>
        </p:txBody>
      </p:sp>
      <p:grpSp>
        <p:nvGrpSpPr>
          <p:cNvPr id="5" name="Group 4"/>
          <p:cNvGrpSpPr>
            <a:grpSpLocks noChangeAspect="1"/>
          </p:cNvGrpSpPr>
          <p:nvPr/>
        </p:nvGrpSpPr>
        <p:grpSpPr>
          <a:xfrm>
            <a:off x="962605" y="3271939"/>
            <a:ext cx="1671496" cy="2304288"/>
            <a:chOff x="3949579" y="1354845"/>
            <a:chExt cx="2231231" cy="3075929"/>
          </a:xfrm>
        </p:grpSpPr>
        <p:grpSp>
          <p:nvGrpSpPr>
            <p:cNvPr id="118" name="Group 117"/>
            <p:cNvGrpSpPr/>
            <p:nvPr/>
          </p:nvGrpSpPr>
          <p:grpSpPr>
            <a:xfrm>
              <a:off x="3949579" y="1354845"/>
              <a:ext cx="2224880" cy="3075929"/>
              <a:chOff x="7073154" y="2447289"/>
              <a:chExt cx="2272075" cy="3141176"/>
            </a:xfrm>
          </p:grpSpPr>
          <p:grpSp>
            <p:nvGrpSpPr>
              <p:cNvPr id="124" name="Group 123"/>
              <p:cNvGrpSpPr/>
              <p:nvPr/>
            </p:nvGrpSpPr>
            <p:grpSpPr>
              <a:xfrm>
                <a:off x="7073155" y="4558691"/>
                <a:ext cx="2272074" cy="1029774"/>
                <a:chOff x="8728617" y="1373796"/>
                <a:chExt cx="2203115" cy="998520"/>
              </a:xfrm>
            </p:grpSpPr>
            <p:sp>
              <p:nvSpPr>
                <p:cNvPr id="134" name="Freeform 133"/>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sp>
              <p:nvSpPr>
                <p:cNvPr id="135" name="Oval 5"/>
                <p:cNvSpPr>
                  <a:spLocks noChangeArrowheads="1"/>
                </p:cNvSpPr>
                <p:nvPr/>
              </p:nvSpPr>
              <p:spPr bwMode="auto">
                <a:xfrm>
                  <a:off x="8740749"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grpSp>
          <p:grpSp>
            <p:nvGrpSpPr>
              <p:cNvPr id="125" name="Group 124"/>
              <p:cNvGrpSpPr/>
              <p:nvPr/>
            </p:nvGrpSpPr>
            <p:grpSpPr>
              <a:xfrm>
                <a:off x="7073154" y="3859950"/>
                <a:ext cx="2259562" cy="1029774"/>
                <a:chOff x="8728617" y="1373796"/>
                <a:chExt cx="2190983" cy="998520"/>
              </a:xfrm>
            </p:grpSpPr>
            <p:sp>
              <p:nvSpPr>
                <p:cNvPr id="132" name="Freeform 131"/>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sp>
              <p:nvSpPr>
                <p:cNvPr id="133"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grpSp>
          <p:grpSp>
            <p:nvGrpSpPr>
              <p:cNvPr id="126" name="Group 125"/>
              <p:cNvGrpSpPr/>
              <p:nvPr/>
            </p:nvGrpSpPr>
            <p:grpSpPr>
              <a:xfrm>
                <a:off x="7073154" y="3153620"/>
                <a:ext cx="2259562" cy="1029774"/>
                <a:chOff x="8728617" y="1373796"/>
                <a:chExt cx="2190983" cy="998520"/>
              </a:xfrm>
            </p:grpSpPr>
            <p:sp>
              <p:nvSpPr>
                <p:cNvPr id="130" name="Freeform 129"/>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sp>
              <p:nvSpPr>
                <p:cNvPr id="131"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grpSp>
          <p:grpSp>
            <p:nvGrpSpPr>
              <p:cNvPr id="127" name="Group 126"/>
              <p:cNvGrpSpPr/>
              <p:nvPr/>
            </p:nvGrpSpPr>
            <p:grpSpPr>
              <a:xfrm>
                <a:off x="7073154" y="2447289"/>
                <a:ext cx="2259562" cy="1029774"/>
                <a:chOff x="8728617" y="1373796"/>
                <a:chExt cx="2190983" cy="998520"/>
              </a:xfrm>
            </p:grpSpPr>
            <p:sp>
              <p:nvSpPr>
                <p:cNvPr id="128" name="Freeform 127"/>
                <p:cNvSpPr>
                  <a:spLocks/>
                </p:cNvSpPr>
                <p:nvPr/>
              </p:nvSpPr>
              <p:spPr bwMode="auto">
                <a:xfrm>
                  <a:off x="8728617" y="1562708"/>
                  <a:ext cx="2190983" cy="809608"/>
                </a:xfrm>
                <a:custGeom>
                  <a:avLst/>
                  <a:gdLst>
                    <a:gd name="connsiteX0" fmla="*/ 2184269 w 2190983"/>
                    <a:gd name="connsiteY0" fmla="*/ 0 h 809608"/>
                    <a:gd name="connsiteX1" fmla="*/ 2190983 w 2190983"/>
                    <a:gd name="connsiteY1" fmla="*/ 15182 h 809608"/>
                    <a:gd name="connsiteX2" fmla="*/ 2190983 w 2190983"/>
                    <a:gd name="connsiteY2" fmla="*/ 605575 h 809608"/>
                    <a:gd name="connsiteX3" fmla="*/ 1095491 w 2190983"/>
                    <a:gd name="connsiteY3" fmla="*/ 809608 h 809608"/>
                    <a:gd name="connsiteX4" fmla="*/ 0 w 2190983"/>
                    <a:gd name="connsiteY4" fmla="*/ 605575 h 809608"/>
                    <a:gd name="connsiteX5" fmla="*/ 0 w 2190983"/>
                    <a:gd name="connsiteY5" fmla="*/ 15182 h 809608"/>
                    <a:gd name="connsiteX6" fmla="*/ 6870 w 2190983"/>
                    <a:gd name="connsiteY6" fmla="*/ 267 h 809608"/>
                    <a:gd name="connsiteX7" fmla="*/ 22257 w 2190983"/>
                    <a:gd name="connsiteY7" fmla="*/ 26587 h 809608"/>
                    <a:gd name="connsiteX8" fmla="*/ 1095492 w 2190983"/>
                    <a:gd name="connsiteY8" fmla="*/ 177426 h 809608"/>
                    <a:gd name="connsiteX9" fmla="*/ 2168728 w 2190983"/>
                    <a:gd name="connsiteY9" fmla="*/ 26587 h 80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983" h="809608">
                      <a:moveTo>
                        <a:pt x="2184269" y="0"/>
                      </a:moveTo>
                      <a:lnTo>
                        <a:pt x="2190983" y="15182"/>
                      </a:lnTo>
                      <a:cubicBezTo>
                        <a:pt x="2190983" y="15182"/>
                        <a:pt x="2190983" y="15182"/>
                        <a:pt x="2190983" y="605575"/>
                      </a:cubicBezTo>
                      <a:cubicBezTo>
                        <a:pt x="2190983" y="714103"/>
                        <a:pt x="1704667" y="809608"/>
                        <a:pt x="1095491" y="809608"/>
                      </a:cubicBezTo>
                      <a:cubicBezTo>
                        <a:pt x="491435" y="809608"/>
                        <a:pt x="0" y="714103"/>
                        <a:pt x="0" y="605575"/>
                      </a:cubicBezTo>
                      <a:cubicBezTo>
                        <a:pt x="0" y="605575"/>
                        <a:pt x="0" y="605575"/>
                        <a:pt x="0" y="15182"/>
                      </a:cubicBezTo>
                      <a:lnTo>
                        <a:pt x="6870" y="267"/>
                      </a:lnTo>
                      <a:lnTo>
                        <a:pt x="22257" y="26587"/>
                      </a:lnTo>
                      <a:cubicBezTo>
                        <a:pt x="124407" y="112670"/>
                        <a:pt x="566096" y="177426"/>
                        <a:pt x="1095492" y="177426"/>
                      </a:cubicBezTo>
                      <a:cubicBezTo>
                        <a:pt x="1624888" y="177426"/>
                        <a:pt x="2066577" y="112670"/>
                        <a:pt x="2168728" y="26587"/>
                      </a:cubicBezTo>
                      <a:close/>
                    </a:path>
                  </a:pathLst>
                </a:custGeom>
                <a:gradFill>
                  <a:gsLst>
                    <a:gs pos="33000">
                      <a:schemeClr val="tx1">
                        <a:lumMod val="65000"/>
                        <a:lumOff val="35000"/>
                      </a:schemeClr>
                    </a:gs>
                    <a:gs pos="71000">
                      <a:schemeClr val="tx1">
                        <a:lumMod val="65000"/>
                        <a:lumOff val="35000"/>
                      </a:schemeClr>
                    </a:gs>
                    <a:gs pos="53000">
                      <a:srgbClr val="9F9F9F"/>
                    </a:gs>
                    <a:gs pos="0">
                      <a:schemeClr val="bg2">
                        <a:lumMod val="10000"/>
                      </a:schemeClr>
                    </a:gs>
                    <a:gs pos="100000">
                      <a:schemeClr val="tx1">
                        <a:lumMod val="85000"/>
                        <a:lumOff val="15000"/>
                      </a:schemeClr>
                    </a:gs>
                  </a:gsLst>
                  <a:lin ang="0" scaled="1"/>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sp>
              <p:nvSpPr>
                <p:cNvPr id="129" name="Oval 5"/>
                <p:cNvSpPr>
                  <a:spLocks noChangeArrowheads="1"/>
                </p:cNvSpPr>
                <p:nvPr/>
              </p:nvSpPr>
              <p:spPr bwMode="auto">
                <a:xfrm>
                  <a:off x="8728617" y="1373796"/>
                  <a:ext cx="2190983" cy="377824"/>
                </a:xfrm>
                <a:prstGeom prst="ellipse">
                  <a:avLst/>
                </a:prstGeom>
                <a:gradFill flip="none" rotWithShape="1">
                  <a:gsLst>
                    <a:gs pos="0">
                      <a:schemeClr val="tx1">
                        <a:lumMod val="85000"/>
                        <a:lumOff val="15000"/>
                      </a:schemeClr>
                    </a:gs>
                    <a:gs pos="95676">
                      <a:schemeClr val="tx1">
                        <a:lumMod val="85000"/>
                        <a:lumOff val="15000"/>
                      </a:schemeClr>
                    </a:gs>
                    <a:gs pos="74000">
                      <a:srgbClr val="545151"/>
                    </a:gs>
                    <a:gs pos="56213">
                      <a:schemeClr val="bg1">
                        <a:lumMod val="50000"/>
                      </a:schemeClr>
                    </a:gs>
                    <a:gs pos="43000">
                      <a:srgbClr val="726F6F"/>
                    </a:gs>
                  </a:gsLst>
                  <a:lin ang="7200000" scaled="0"/>
                  <a:tileRect/>
                </a:gradFill>
                <a:ln>
                  <a:noFill/>
                </a:ln>
              </p:spPr>
              <p:txBody>
                <a:bodyPr vert="horz" wrap="square" lIns="89630" tIns="44814" rIns="89630" bIns="44814" numCol="1" anchor="t" anchorCtr="0" compatLnSpc="1">
                  <a:prstTxWarp prst="textNoShape">
                    <a:avLst/>
                  </a:prstTxWarp>
                </a:bodyPr>
                <a:lstStyle/>
                <a:p>
                  <a:pPr defTabSz="913330"/>
                  <a:endParaRPr lang="en-US" dirty="0">
                    <a:solidFill>
                      <a:srgbClr val="000000"/>
                    </a:solidFill>
                  </a:endParaRPr>
                </a:p>
              </p:txBody>
            </p:sp>
          </p:grpSp>
        </p:grpSp>
        <p:sp>
          <p:nvSpPr>
            <p:cNvPr id="119" name="Rectangle 118"/>
            <p:cNvSpPr/>
            <p:nvPr/>
          </p:nvSpPr>
          <p:spPr>
            <a:xfrm>
              <a:off x="3989514" y="2530920"/>
              <a:ext cx="2157262" cy="338945"/>
            </a:xfrm>
            <a:prstGeom prst="rect">
              <a:avLst/>
            </a:prstGeom>
            <a:noFill/>
          </p:spPr>
          <p:txBody>
            <a:bodyPr wrap="none">
              <a:spAutoFit/>
            </a:bodyPr>
            <a:lstStyle/>
            <a:p>
              <a:pPr algn="ctr" defTabSz="914139"/>
              <a:r>
                <a:rPr lang="en-US" sz="1050" spc="-29" dirty="0">
                  <a:solidFill>
                    <a:srgbClr val="FFFFFF">
                      <a:lumMod val="85000"/>
                    </a:srgbClr>
                  </a:solidFill>
                </a:rPr>
                <a:t>BUSINESS INTELLIGENCE </a:t>
              </a:r>
            </a:p>
          </p:txBody>
        </p:sp>
        <p:sp>
          <p:nvSpPr>
            <p:cNvPr id="120" name="Rectangle 119"/>
            <p:cNvSpPr/>
            <p:nvPr/>
          </p:nvSpPr>
          <p:spPr>
            <a:xfrm>
              <a:off x="4050198" y="1850694"/>
              <a:ext cx="2035895" cy="338945"/>
            </a:xfrm>
            <a:prstGeom prst="rect">
              <a:avLst/>
            </a:prstGeom>
            <a:noFill/>
          </p:spPr>
          <p:txBody>
            <a:bodyPr wrap="none">
              <a:spAutoFit/>
            </a:bodyPr>
            <a:lstStyle/>
            <a:p>
              <a:pPr algn="ctr" defTabSz="914139"/>
              <a:r>
                <a:rPr lang="en-US" sz="1050" spc="-29" dirty="0">
                  <a:solidFill>
                    <a:srgbClr val="FFFFFF">
                      <a:lumMod val="85000"/>
                    </a:srgbClr>
                  </a:solidFill>
                </a:rPr>
                <a:t>ADVANCED ANALYTICS</a:t>
              </a:r>
            </a:p>
          </p:txBody>
        </p:sp>
        <p:sp>
          <p:nvSpPr>
            <p:cNvPr id="121" name="Rectangle 120"/>
            <p:cNvSpPr/>
            <p:nvPr/>
          </p:nvSpPr>
          <p:spPr>
            <a:xfrm>
              <a:off x="3955480" y="3233050"/>
              <a:ext cx="2225330" cy="338945"/>
            </a:xfrm>
            <a:prstGeom prst="rect">
              <a:avLst/>
            </a:prstGeom>
            <a:noFill/>
          </p:spPr>
          <p:txBody>
            <a:bodyPr wrap="square">
              <a:spAutoFit/>
            </a:bodyPr>
            <a:lstStyle/>
            <a:p>
              <a:pPr algn="ctr" defTabSz="913595"/>
              <a:r>
                <a:rPr lang="en-US" sz="1050" spc="-29" dirty="0">
                  <a:solidFill>
                    <a:srgbClr val="FFFFFF">
                      <a:lumMod val="85000"/>
                    </a:srgbClr>
                  </a:solidFill>
                </a:rPr>
                <a:t>DATA WAREHOUSING </a:t>
              </a:r>
            </a:p>
          </p:txBody>
        </p:sp>
        <p:sp>
          <p:nvSpPr>
            <p:cNvPr id="122" name="TextBox 121"/>
            <p:cNvSpPr txBox="1"/>
            <p:nvPr/>
          </p:nvSpPr>
          <p:spPr>
            <a:xfrm>
              <a:off x="3973066" y="3825271"/>
              <a:ext cx="2190154" cy="474578"/>
            </a:xfrm>
            <a:prstGeom prst="rect">
              <a:avLst/>
            </a:prstGeom>
            <a:noFill/>
          </p:spPr>
          <p:txBody>
            <a:bodyPr wrap="square" lIns="179285" tIns="143428" rIns="179285" bIns="143428" rtlCol="0">
              <a:noAutofit/>
            </a:bodyPr>
            <a:lstStyle/>
            <a:p>
              <a:pPr algn="ctr" defTabSz="913595">
                <a:lnSpc>
                  <a:spcPct val="90000"/>
                </a:lnSpc>
              </a:pPr>
              <a:r>
                <a:rPr lang="en-US" sz="1050" spc="-29" dirty="0">
                  <a:solidFill>
                    <a:srgbClr val="FFFFFF">
                      <a:lumMod val="85000"/>
                    </a:srgbClr>
                  </a:solidFill>
                </a:rPr>
                <a:t>OLTP</a:t>
              </a:r>
            </a:p>
          </p:txBody>
        </p:sp>
      </p:grpSp>
      <p:graphicFrame>
        <p:nvGraphicFramePr>
          <p:cNvPr id="26" name="Object 25"/>
          <p:cNvGraphicFramePr>
            <a:graphicFrameLocks noChangeAspect="1"/>
          </p:cNvGraphicFramePr>
          <p:nvPr>
            <p:custDataLst>
              <p:tags r:id="rId2"/>
            </p:custDataLst>
            <p:extLst/>
          </p:nvPr>
        </p:nvGraphicFramePr>
        <p:xfrm>
          <a:off x="2471" y="2085"/>
          <a:ext cx="1587" cy="1587"/>
        </p:xfrm>
        <a:graphic>
          <a:graphicData uri="http://schemas.openxmlformats.org/presentationml/2006/ole">
            <mc:AlternateContent xmlns:mc="http://schemas.openxmlformats.org/markup-compatibility/2006">
              <mc:Choice xmlns:v="urn:schemas-microsoft-com:vml" Requires="v">
                <p:oleObj spid="_x0000_s530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471" y="2085"/>
                        <a:ext cx="1587" cy="1587"/>
                      </a:xfrm>
                      <a:prstGeom prst="rect">
                        <a:avLst/>
                      </a:prstGeom>
                    </p:spPr>
                  </p:pic>
                </p:oleObj>
              </mc:Fallback>
            </mc:AlternateContent>
          </a:graphicData>
        </a:graphic>
      </p:graphicFrame>
      <p:sp>
        <p:nvSpPr>
          <p:cNvPr id="4" name="Title 3"/>
          <p:cNvSpPr>
            <a:spLocks noGrp="1"/>
          </p:cNvSpPr>
          <p:nvPr>
            <p:ph type="title"/>
          </p:nvPr>
        </p:nvSpPr>
        <p:spPr>
          <a:xfrm>
            <a:off x="265405" y="264947"/>
            <a:ext cx="11885514" cy="946279"/>
          </a:xfrm>
        </p:spPr>
        <p:txBody>
          <a:bodyPr/>
          <a:lstStyle/>
          <a:p>
            <a:pPr lvl="0">
              <a:spcAft>
                <a:spcPts val="1800"/>
              </a:spcAft>
              <a:buClr>
                <a:srgbClr val="A80000"/>
              </a:buClr>
            </a:pPr>
            <a:r>
              <a:rPr lang="en-US" dirty="0"/>
              <a:t>Industry Leading TCO</a:t>
            </a:r>
            <a:br>
              <a:rPr lang="en-US" sz="3200" spc="0" dirty="0">
                <a:ln>
                  <a:noFill/>
                </a:ln>
                <a:solidFill>
                  <a:srgbClr val="A80000"/>
                </a:solidFill>
                <a:latin typeface="Segoe UI Light" panose="020B0502040204020203" pitchFamily="34" charset="0"/>
                <a:ea typeface="MS PGothic" charset="0"/>
                <a:cs typeface="Segoe UI Light" panose="020B0502040204020203" pitchFamily="34" charset="0"/>
              </a:rPr>
            </a:br>
            <a:endParaRPr lang="en-US" sz="3599" dirty="0">
              <a:solidFill>
                <a:srgbClr val="C00000"/>
              </a:solidFill>
            </a:endParaRPr>
          </a:p>
        </p:txBody>
      </p:sp>
      <p:pic>
        <p:nvPicPr>
          <p:cNvPr id="30" name="Picture 25" descr="ORACL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invGray">
          <a:xfrm>
            <a:off x="3842029" y="5699682"/>
            <a:ext cx="1334494" cy="174392"/>
          </a:xfrm>
          <a:prstGeom prst="rect">
            <a:avLst/>
          </a:prstGeom>
          <a:noFill/>
          <a:ln>
            <a:noFill/>
          </a:ln>
        </p:spPr>
      </p:pic>
      <p:grpSp>
        <p:nvGrpSpPr>
          <p:cNvPr id="193" name="Group 192"/>
          <p:cNvGrpSpPr/>
          <p:nvPr/>
        </p:nvGrpSpPr>
        <p:grpSpPr>
          <a:xfrm>
            <a:off x="1262418" y="2168975"/>
            <a:ext cx="1195743" cy="914400"/>
            <a:chOff x="2416624" y="2735699"/>
            <a:chExt cx="1195743" cy="914400"/>
          </a:xfrm>
        </p:grpSpPr>
        <p:sp>
          <p:nvSpPr>
            <p:cNvPr id="33" name="Rectangular Callout 32"/>
            <p:cNvSpPr/>
            <p:nvPr/>
          </p:nvSpPr>
          <p:spPr>
            <a:xfrm rot="10800000">
              <a:off x="2416624" y="2735699"/>
              <a:ext cx="1195743" cy="914400"/>
            </a:xfrm>
            <a:prstGeom prst="wedgeRectCallout">
              <a:avLst>
                <a:gd name="adj1" fmla="val 20635"/>
                <a:gd name="adj2" fmla="val -70000"/>
              </a:avLst>
            </a:prstGeom>
            <a:solidFill>
              <a:schemeClr val="bg1">
                <a:lumMod val="95000"/>
              </a:schemeClr>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vert="vert" wrap="square" lIns="91440" tIns="45720" rIns="91440" bIns="45720" rtlCol="0" anchor="t" anchorCtr="0">
              <a:noAutofit/>
            </a:bodyPr>
            <a:lstStyle/>
            <a:p>
              <a:pPr algn="ctr" defTabSz="932404" fontAlgn="auto">
                <a:spcBef>
                  <a:spcPts val="0"/>
                </a:spcBef>
                <a:spcAft>
                  <a:spcPts val="0"/>
                </a:spcAft>
              </a:pPr>
              <a:endParaRPr lang="en-US" b="1" dirty="0">
                <a:ln>
                  <a:solidFill>
                    <a:srgbClr val="FFFFFF">
                      <a:alpha val="0"/>
                    </a:srgbClr>
                  </a:solidFill>
                </a:ln>
                <a:solidFill>
                  <a:srgbClr val="0072C6"/>
                </a:solidFill>
                <a:cs typeface="Segoe UI Semibold" panose="020B0702040204020203" pitchFamily="34" charset="0"/>
              </a:endParaRPr>
            </a:p>
          </p:txBody>
        </p:sp>
        <p:sp>
          <p:nvSpPr>
            <p:cNvPr id="32" name="TextBox 31"/>
            <p:cNvSpPr txBox="1"/>
            <p:nvPr/>
          </p:nvSpPr>
          <p:spPr>
            <a:xfrm>
              <a:off x="2536826" y="2766545"/>
              <a:ext cx="1046956" cy="369332"/>
            </a:xfrm>
            <a:prstGeom prst="rect">
              <a:avLst/>
            </a:prstGeom>
            <a:solidFill>
              <a:schemeClr val="bg1">
                <a:lumMod val="95000"/>
              </a:schemeClr>
            </a:solidFill>
            <a:ln w="12700" algn="ctr">
              <a:noFill/>
              <a:miter lim="800000"/>
              <a:headEnd/>
              <a:tailEnd/>
            </a:ln>
            <a:effectLst/>
          </p:spPr>
          <p:txBody>
            <a:bodyPr wrap="square" lIns="0" tIns="0" rIns="45720" bIns="0" anchor="t" anchorCtr="0">
              <a:spAutoFit/>
            </a:bodyPr>
            <a:lstStyle/>
            <a:p>
              <a:pPr algn="r" defTabSz="949504">
                <a:spcBef>
                  <a:spcPts val="0"/>
                </a:spcBef>
                <a:defRPr/>
              </a:pPr>
              <a:r>
                <a:rPr lang="en-US" b="1" dirty="0">
                  <a:solidFill>
                    <a:srgbClr val="0078D7"/>
                  </a:solidFill>
                  <a:latin typeface="Segoe UI"/>
                  <a:ea typeface="+mn-ea"/>
                  <a:cs typeface="+mn-cs"/>
                </a:rPr>
                <a:t>$648K</a:t>
              </a:r>
            </a:p>
          </p:txBody>
        </p:sp>
        <p:sp>
          <p:nvSpPr>
            <p:cNvPr id="35" name="TextBox 34"/>
            <p:cNvSpPr txBox="1"/>
            <p:nvPr/>
          </p:nvSpPr>
          <p:spPr>
            <a:xfrm>
              <a:off x="2471828" y="3207469"/>
              <a:ext cx="1111953" cy="412754"/>
            </a:xfrm>
            <a:prstGeom prst="rect">
              <a:avLst/>
            </a:prstGeom>
            <a:noFill/>
            <a:ln w="12700" algn="ctr">
              <a:noFill/>
              <a:miter lim="800000"/>
              <a:headEnd/>
              <a:tailEnd/>
            </a:ln>
            <a:effectLst/>
          </p:spPr>
          <p:txBody>
            <a:bodyPr wrap="square" lIns="0" tIns="0" rIns="45720" bIns="0" anchor="ctr" anchorCtr="0">
              <a:noAutofit/>
            </a:bodyPr>
            <a:lstStyle/>
            <a:p>
              <a:pPr algn="r" defTabSz="949504">
                <a:lnSpc>
                  <a:spcPct val="90000"/>
                </a:lnSpc>
                <a:spcBef>
                  <a:spcPts val="0"/>
                </a:spcBef>
                <a:defRPr/>
              </a:pPr>
              <a:r>
                <a:rPr lang="en-US" sz="1600" b="1" dirty="0">
                  <a:solidFill>
                    <a:srgbClr val="00B050"/>
                  </a:solidFill>
                  <a:latin typeface="Segoe UI"/>
                  <a:ea typeface="+mn-ea"/>
                  <a:cs typeface="+mn-cs"/>
                </a:rPr>
                <a:t>+ $120</a:t>
              </a:r>
              <a:br>
                <a:rPr lang="en-US" sz="1600" b="1" dirty="0">
                  <a:solidFill>
                    <a:srgbClr val="00B050"/>
                  </a:solidFill>
                  <a:latin typeface="Segoe UI"/>
                  <a:ea typeface="+mn-ea"/>
                  <a:cs typeface="+mn-cs"/>
                </a:rPr>
              </a:br>
              <a:r>
                <a:rPr lang="en-US" sz="900" dirty="0">
                  <a:solidFill>
                    <a:srgbClr val="00B050"/>
                  </a:solidFill>
                  <a:latin typeface="Segoe UI"/>
                  <a:ea typeface="+mn-ea"/>
                  <a:cs typeface="+mn-cs"/>
                </a:rPr>
                <a:t>per user for Power BI</a:t>
              </a:r>
            </a:p>
          </p:txBody>
        </p:sp>
        <p:cxnSp>
          <p:nvCxnSpPr>
            <p:cNvPr id="36" name="Straight Connector 35"/>
            <p:cNvCxnSpPr/>
            <p:nvPr/>
          </p:nvCxnSpPr>
          <p:spPr>
            <a:xfrm>
              <a:off x="2642788" y="3208976"/>
              <a:ext cx="831075" cy="0"/>
            </a:xfrm>
            <a:prstGeom prst="line">
              <a:avLst/>
            </a:prstGeom>
            <a:solidFill>
              <a:schemeClr val="bg1">
                <a:lumMod val="95000"/>
              </a:schemeClr>
            </a:solidFill>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861546" y="5607072"/>
            <a:ext cx="2201244" cy="400110"/>
          </a:xfrm>
          <a:prstGeom prst="rect">
            <a:avLst/>
          </a:prstGeom>
          <a:noFill/>
        </p:spPr>
        <p:txBody>
          <a:bodyPr wrap="none" rtlCol="0">
            <a:spAutoFit/>
          </a:bodyPr>
          <a:lstStyle/>
          <a:p>
            <a:pPr defTabSz="932404" fontAlgn="auto">
              <a:spcBef>
                <a:spcPts val="0"/>
              </a:spcBef>
              <a:spcAft>
                <a:spcPts val="0"/>
              </a:spcAft>
            </a:pPr>
            <a:r>
              <a:rPr lang="en-US" sz="2000" dirty="0">
                <a:solidFill>
                  <a:srgbClr val="0078D7"/>
                </a:solidFill>
                <a:latin typeface="Segoe UI Black" panose="020B0A02040204020203" pitchFamily="34" charset="0"/>
                <a:ea typeface="Segoe UI Black" panose="020B0A02040204020203" pitchFamily="34" charset="0"/>
                <a:cs typeface="Segoe UI Black" panose="020B0A02040204020203" pitchFamily="34" charset="0"/>
              </a:rPr>
              <a:t>SQL Server 2016</a:t>
            </a:r>
          </a:p>
        </p:txBody>
      </p:sp>
      <p:grpSp>
        <p:nvGrpSpPr>
          <p:cNvPr id="38" name="Group 37"/>
          <p:cNvGrpSpPr/>
          <p:nvPr/>
        </p:nvGrpSpPr>
        <p:grpSpPr>
          <a:xfrm>
            <a:off x="3683185" y="3271910"/>
            <a:ext cx="1697902" cy="2301802"/>
            <a:chOff x="3683185" y="3271910"/>
            <a:chExt cx="1697902" cy="2301802"/>
          </a:xfrm>
        </p:grpSpPr>
        <p:grpSp>
          <p:nvGrpSpPr>
            <p:cNvPr id="192" name="Group 191"/>
            <p:cNvGrpSpPr/>
            <p:nvPr/>
          </p:nvGrpSpPr>
          <p:grpSpPr>
            <a:xfrm>
              <a:off x="3713226" y="3271910"/>
              <a:ext cx="1592103" cy="678491"/>
              <a:chOff x="4043747" y="2862700"/>
              <a:chExt cx="1592103" cy="678491"/>
            </a:xfrm>
            <a:solidFill>
              <a:srgbClr val="A80000"/>
            </a:solidFill>
          </p:grpSpPr>
          <p:sp>
            <p:nvSpPr>
              <p:cNvPr id="43" name="Oval 5"/>
              <p:cNvSpPr>
                <a:spLocks noChangeArrowheads="1"/>
              </p:cNvSpPr>
              <p:nvPr/>
            </p:nvSpPr>
            <p:spPr bwMode="auto">
              <a:xfrm>
                <a:off x="4078449" y="2862700"/>
                <a:ext cx="1522695" cy="252912"/>
              </a:xfrm>
              <a:prstGeom prst="ellipse">
                <a:avLst/>
              </a:prstGeom>
              <a:grpFill/>
              <a:ln>
                <a:noFill/>
              </a:ln>
            </p:spPr>
            <p:txBody>
              <a:bodyPr vert="horz" wrap="square" lIns="91440" tIns="45720" rIns="91440" bIns="45720" numCol="1" anchor="ctr" anchorCtr="0" compatLnSpc="1">
                <a:prstTxWarp prst="textNoShape">
                  <a:avLst/>
                </a:prstTxWarp>
              </a:bodyPr>
              <a:lstStyle/>
              <a:p>
                <a:pPr defTabSz="932404" fontAlgn="auto">
                  <a:spcBef>
                    <a:spcPts val="0"/>
                  </a:spcBef>
                  <a:spcAft>
                    <a:spcPts val="0"/>
                  </a:spcAft>
                </a:pPr>
                <a:endParaRPr lang="en-US" sz="1050" dirty="0">
                  <a:solidFill>
                    <a:srgbClr val="000000"/>
                  </a:solidFill>
                  <a:latin typeface="Segoe UI"/>
                  <a:ea typeface="+mn-ea"/>
                  <a:cs typeface="+mn-cs"/>
                </a:endParaRPr>
              </a:p>
            </p:txBody>
          </p:sp>
          <p:grpSp>
            <p:nvGrpSpPr>
              <p:cNvPr id="44" name="Group 43"/>
              <p:cNvGrpSpPr/>
              <p:nvPr/>
            </p:nvGrpSpPr>
            <p:grpSpPr>
              <a:xfrm>
                <a:off x="4043747" y="3038521"/>
                <a:ext cx="1592103" cy="502670"/>
                <a:chOff x="858279" y="1997430"/>
                <a:chExt cx="2775313" cy="876242"/>
              </a:xfrm>
              <a:grpFill/>
            </p:grpSpPr>
            <p:sp>
              <p:nvSpPr>
                <p:cNvPr id="45" name="Freeform 9"/>
                <p:cNvSpPr>
                  <a:spLocks/>
                </p:cNvSpPr>
                <p:nvPr/>
              </p:nvSpPr>
              <p:spPr bwMode="auto">
                <a:xfrm>
                  <a:off x="873645" y="1997430"/>
                  <a:ext cx="2744576" cy="876242"/>
                </a:xfrm>
                <a:custGeom>
                  <a:avLst/>
                  <a:gdLst>
                    <a:gd name="T0" fmla="*/ 214 w 428"/>
                    <a:gd name="T1" fmla="*/ 38 h 157"/>
                    <a:gd name="T2" fmla="*/ 0 w 428"/>
                    <a:gd name="T3" fmla="*/ 0 h 157"/>
                    <a:gd name="T4" fmla="*/ 0 w 428"/>
                    <a:gd name="T5" fmla="*/ 120 h 157"/>
                    <a:gd name="T6" fmla="*/ 13 w 428"/>
                    <a:gd name="T7" fmla="*/ 136 h 157"/>
                    <a:gd name="T8" fmla="*/ 20 w 428"/>
                    <a:gd name="T9" fmla="*/ 131 h 157"/>
                    <a:gd name="T10" fmla="*/ 21 w 428"/>
                    <a:gd name="T11" fmla="*/ 132 h 157"/>
                    <a:gd name="T12" fmla="*/ 214 w 428"/>
                    <a:gd name="T13" fmla="*/ 157 h 157"/>
                    <a:gd name="T14" fmla="*/ 408 w 428"/>
                    <a:gd name="T15" fmla="*/ 132 h 157"/>
                    <a:gd name="T16" fmla="*/ 409 w 428"/>
                    <a:gd name="T17" fmla="*/ 131 h 157"/>
                    <a:gd name="T18" fmla="*/ 416 w 428"/>
                    <a:gd name="T19" fmla="*/ 136 h 157"/>
                    <a:gd name="T20" fmla="*/ 428 w 428"/>
                    <a:gd name="T21" fmla="*/ 120 h 157"/>
                    <a:gd name="T22" fmla="*/ 428 w 428"/>
                    <a:gd name="T23" fmla="*/ 0 h 157"/>
                    <a:gd name="T24" fmla="*/ 214 w 428"/>
                    <a:gd name="T25" fmla="*/ 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57">
                      <a:moveTo>
                        <a:pt x="214" y="38"/>
                      </a:moveTo>
                      <a:cubicBezTo>
                        <a:pt x="137" y="38"/>
                        <a:pt x="28" y="27"/>
                        <a:pt x="0" y="0"/>
                      </a:cubicBezTo>
                      <a:cubicBezTo>
                        <a:pt x="0" y="120"/>
                        <a:pt x="0" y="120"/>
                        <a:pt x="0" y="120"/>
                      </a:cubicBezTo>
                      <a:cubicBezTo>
                        <a:pt x="0" y="125"/>
                        <a:pt x="4" y="131"/>
                        <a:pt x="13" y="136"/>
                      </a:cubicBezTo>
                      <a:cubicBezTo>
                        <a:pt x="20" y="131"/>
                        <a:pt x="20" y="131"/>
                        <a:pt x="20" y="131"/>
                      </a:cubicBezTo>
                      <a:cubicBezTo>
                        <a:pt x="21" y="132"/>
                        <a:pt x="21" y="132"/>
                        <a:pt x="21" y="132"/>
                      </a:cubicBezTo>
                      <a:cubicBezTo>
                        <a:pt x="25" y="146"/>
                        <a:pt x="110" y="157"/>
                        <a:pt x="214" y="157"/>
                      </a:cubicBezTo>
                      <a:cubicBezTo>
                        <a:pt x="318" y="157"/>
                        <a:pt x="402" y="146"/>
                        <a:pt x="408" y="132"/>
                      </a:cubicBezTo>
                      <a:cubicBezTo>
                        <a:pt x="409" y="131"/>
                        <a:pt x="409" y="131"/>
                        <a:pt x="409" y="131"/>
                      </a:cubicBezTo>
                      <a:cubicBezTo>
                        <a:pt x="416" y="136"/>
                        <a:pt x="416" y="136"/>
                        <a:pt x="416" y="136"/>
                      </a:cubicBezTo>
                      <a:cubicBezTo>
                        <a:pt x="424" y="131"/>
                        <a:pt x="428" y="125"/>
                        <a:pt x="428" y="120"/>
                      </a:cubicBezTo>
                      <a:cubicBezTo>
                        <a:pt x="428" y="0"/>
                        <a:pt x="428" y="0"/>
                        <a:pt x="428" y="0"/>
                      </a:cubicBezTo>
                      <a:cubicBezTo>
                        <a:pt x="400" y="27"/>
                        <a:pt x="291" y="38"/>
                        <a:pt x="214" y="38"/>
                      </a:cubicBezTo>
                      <a:close/>
                    </a:path>
                  </a:pathLst>
                </a:custGeom>
                <a:grpFill/>
                <a:ln>
                  <a:noFill/>
                </a:ln>
              </p:spPr>
              <p:txBody>
                <a:bodyPr vert="horz" wrap="square" lIns="91440" tIns="45720" rIns="91440" bIns="45720" numCol="1" anchor="ctr" anchorCtr="0" compatLnSpc="1">
                  <a:prstTxWarp prst="textNoShape">
                    <a:avLst/>
                  </a:prstTxWarp>
                </a:bodyPr>
                <a:lstStyle/>
                <a:p>
                  <a:pPr defTabSz="932404" fontAlgn="auto">
                    <a:spcBef>
                      <a:spcPts val="0"/>
                    </a:spcBef>
                    <a:spcAft>
                      <a:spcPts val="0"/>
                    </a:spcAft>
                  </a:pPr>
                  <a:endParaRPr lang="en-US" sz="1050" dirty="0">
                    <a:solidFill>
                      <a:srgbClr val="FFFFFF"/>
                    </a:solidFill>
                    <a:latin typeface="Segoe UI"/>
                    <a:ea typeface="+mn-ea"/>
                    <a:cs typeface="+mn-cs"/>
                  </a:endParaRPr>
                </a:p>
              </p:txBody>
            </p:sp>
            <p:sp>
              <p:nvSpPr>
                <p:cNvPr id="46" name="Rectangle 45"/>
                <p:cNvSpPr/>
                <p:nvPr/>
              </p:nvSpPr>
              <p:spPr>
                <a:xfrm>
                  <a:off x="858279" y="2308970"/>
                  <a:ext cx="2775313" cy="442620"/>
                </a:xfrm>
                <a:prstGeom prst="rect">
                  <a:avLst/>
                </a:prstGeom>
                <a:noFill/>
              </p:spPr>
              <p:txBody>
                <a:bodyPr wrap="none" anchor="ctr">
                  <a:spAutoFit/>
                </a:bodyPr>
                <a:lstStyle/>
                <a:p>
                  <a:pPr algn="ctr" defTabSz="932404" fontAlgn="auto">
                    <a:spcBef>
                      <a:spcPts val="0"/>
                    </a:spcBef>
                    <a:spcAft>
                      <a:spcPts val="0"/>
                    </a:spcAft>
                  </a:pPr>
                  <a:r>
                    <a:rPr lang="en-US" sz="1050" dirty="0">
                      <a:solidFill>
                        <a:srgbClr val="FFFFFF"/>
                      </a:solidFill>
                      <a:latin typeface="Segoe UI"/>
                      <a:ea typeface="Segoe UI Black" panose="020B0A02040204020203" pitchFamily="34" charset="0"/>
                      <a:cs typeface="Segoe UI Black" panose="020B0A02040204020203" pitchFamily="34" charset="0"/>
                    </a:rPr>
                    <a:t>ADVANCED ANALYTICS</a:t>
                  </a:r>
                </a:p>
              </p:txBody>
            </p:sp>
          </p:grpSp>
        </p:grpSp>
        <p:grpSp>
          <p:nvGrpSpPr>
            <p:cNvPr id="63" name="Group 62"/>
            <p:cNvGrpSpPr/>
            <p:nvPr/>
          </p:nvGrpSpPr>
          <p:grpSpPr>
            <a:xfrm>
              <a:off x="3683185" y="3862443"/>
              <a:ext cx="1697902" cy="611318"/>
              <a:chOff x="4013706" y="3453233"/>
              <a:chExt cx="1697902" cy="611318"/>
            </a:xfrm>
            <a:solidFill>
              <a:srgbClr val="A80000"/>
            </a:solidFill>
          </p:grpSpPr>
          <p:sp>
            <p:nvSpPr>
              <p:cNvPr id="48" name="Freeform 10"/>
              <p:cNvSpPr>
                <a:spLocks/>
              </p:cNvSpPr>
              <p:nvPr/>
            </p:nvSpPr>
            <p:spPr bwMode="auto">
              <a:xfrm>
                <a:off x="4052561" y="3453233"/>
                <a:ext cx="1574470" cy="611318"/>
              </a:xfrm>
              <a:custGeom>
                <a:avLst/>
                <a:gdLst>
                  <a:gd name="T0" fmla="*/ 416 w 428"/>
                  <a:gd name="T1" fmla="*/ 5 h 191"/>
                  <a:gd name="T2" fmla="*/ 409 w 428"/>
                  <a:gd name="T3" fmla="*/ 0 h 191"/>
                  <a:gd name="T4" fmla="*/ 409 w 428"/>
                  <a:gd name="T5" fmla="*/ 17 h 191"/>
                  <a:gd name="T6" fmla="*/ 214 w 428"/>
                  <a:gd name="T7" fmla="*/ 43 h 191"/>
                  <a:gd name="T8" fmla="*/ 20 w 428"/>
                  <a:gd name="T9" fmla="*/ 17 h 191"/>
                  <a:gd name="T10" fmla="*/ 20 w 428"/>
                  <a:gd name="T11" fmla="*/ 1 h 191"/>
                  <a:gd name="T12" fmla="*/ 20 w 428"/>
                  <a:gd name="T13" fmla="*/ 0 h 191"/>
                  <a:gd name="T14" fmla="*/ 13 w 428"/>
                  <a:gd name="T15" fmla="*/ 5 h 191"/>
                  <a:gd name="T16" fmla="*/ 0 w 428"/>
                  <a:gd name="T17" fmla="*/ 20 h 191"/>
                  <a:gd name="T18" fmla="*/ 0 w 428"/>
                  <a:gd name="T19" fmla="*/ 156 h 191"/>
                  <a:gd name="T20" fmla="*/ 13 w 428"/>
                  <a:gd name="T21" fmla="*/ 172 h 191"/>
                  <a:gd name="T22" fmla="*/ 20 w 428"/>
                  <a:gd name="T23" fmla="*/ 166 h 191"/>
                  <a:gd name="T24" fmla="*/ 21 w 428"/>
                  <a:gd name="T25" fmla="*/ 167 h 191"/>
                  <a:gd name="T26" fmla="*/ 214 w 428"/>
                  <a:gd name="T27" fmla="*/ 191 h 191"/>
                  <a:gd name="T28" fmla="*/ 408 w 428"/>
                  <a:gd name="T29" fmla="*/ 167 h 191"/>
                  <a:gd name="T30" fmla="*/ 409 w 428"/>
                  <a:gd name="T31" fmla="*/ 166 h 191"/>
                  <a:gd name="T32" fmla="*/ 416 w 428"/>
                  <a:gd name="T33" fmla="*/ 172 h 191"/>
                  <a:gd name="T34" fmla="*/ 428 w 428"/>
                  <a:gd name="T35" fmla="*/ 156 h 191"/>
                  <a:gd name="T36" fmla="*/ 428 w 428"/>
                  <a:gd name="T37" fmla="*/ 20 h 191"/>
                  <a:gd name="T38" fmla="*/ 416 w 428"/>
                  <a:gd name="T39"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191">
                    <a:moveTo>
                      <a:pt x="416" y="5"/>
                    </a:moveTo>
                    <a:cubicBezTo>
                      <a:pt x="409" y="0"/>
                      <a:pt x="409" y="0"/>
                      <a:pt x="409" y="0"/>
                    </a:cubicBezTo>
                    <a:cubicBezTo>
                      <a:pt x="409" y="17"/>
                      <a:pt x="409" y="17"/>
                      <a:pt x="409" y="17"/>
                    </a:cubicBezTo>
                    <a:cubicBezTo>
                      <a:pt x="409" y="31"/>
                      <a:pt x="322" y="43"/>
                      <a:pt x="214" y="43"/>
                    </a:cubicBezTo>
                    <a:cubicBezTo>
                      <a:pt x="107" y="43"/>
                      <a:pt x="20" y="31"/>
                      <a:pt x="20" y="17"/>
                    </a:cubicBezTo>
                    <a:cubicBezTo>
                      <a:pt x="20" y="7"/>
                      <a:pt x="20" y="3"/>
                      <a:pt x="20" y="1"/>
                    </a:cubicBezTo>
                    <a:cubicBezTo>
                      <a:pt x="20" y="0"/>
                      <a:pt x="20" y="0"/>
                      <a:pt x="20" y="0"/>
                    </a:cubicBezTo>
                    <a:cubicBezTo>
                      <a:pt x="13" y="5"/>
                      <a:pt x="13" y="5"/>
                      <a:pt x="13" y="5"/>
                    </a:cubicBezTo>
                    <a:cubicBezTo>
                      <a:pt x="4" y="10"/>
                      <a:pt x="0" y="15"/>
                      <a:pt x="0" y="20"/>
                    </a:cubicBezTo>
                    <a:cubicBezTo>
                      <a:pt x="0" y="156"/>
                      <a:pt x="0" y="156"/>
                      <a:pt x="0" y="156"/>
                    </a:cubicBezTo>
                    <a:cubicBezTo>
                      <a:pt x="0" y="162"/>
                      <a:pt x="4" y="168"/>
                      <a:pt x="13" y="172"/>
                    </a:cubicBezTo>
                    <a:cubicBezTo>
                      <a:pt x="20" y="166"/>
                      <a:pt x="20" y="166"/>
                      <a:pt x="20" y="166"/>
                    </a:cubicBezTo>
                    <a:cubicBezTo>
                      <a:pt x="21" y="167"/>
                      <a:pt x="21" y="167"/>
                      <a:pt x="21" y="167"/>
                    </a:cubicBezTo>
                    <a:cubicBezTo>
                      <a:pt x="26" y="181"/>
                      <a:pt x="110" y="191"/>
                      <a:pt x="214" y="191"/>
                    </a:cubicBezTo>
                    <a:cubicBezTo>
                      <a:pt x="320" y="191"/>
                      <a:pt x="405" y="180"/>
                      <a:pt x="408" y="167"/>
                    </a:cubicBezTo>
                    <a:cubicBezTo>
                      <a:pt x="409" y="166"/>
                      <a:pt x="409" y="166"/>
                      <a:pt x="409" y="166"/>
                    </a:cubicBezTo>
                    <a:cubicBezTo>
                      <a:pt x="416" y="172"/>
                      <a:pt x="416" y="172"/>
                      <a:pt x="416" y="172"/>
                    </a:cubicBezTo>
                    <a:cubicBezTo>
                      <a:pt x="424" y="167"/>
                      <a:pt x="428" y="162"/>
                      <a:pt x="428" y="156"/>
                    </a:cubicBezTo>
                    <a:cubicBezTo>
                      <a:pt x="428" y="20"/>
                      <a:pt x="428" y="20"/>
                      <a:pt x="428" y="20"/>
                    </a:cubicBezTo>
                    <a:cubicBezTo>
                      <a:pt x="428" y="15"/>
                      <a:pt x="424" y="10"/>
                      <a:pt x="416" y="5"/>
                    </a:cubicBezTo>
                    <a:close/>
                  </a:path>
                </a:pathLst>
              </a:custGeom>
              <a:grpFill/>
              <a:ln>
                <a:noFill/>
              </a:ln>
            </p:spPr>
            <p:txBody>
              <a:bodyPr vert="horz" wrap="square" lIns="91440" tIns="45720" rIns="91440" bIns="45720" numCol="1" anchor="ctr" anchorCtr="0" compatLnSpc="1">
                <a:prstTxWarp prst="textNoShape">
                  <a:avLst/>
                </a:prstTxWarp>
              </a:bodyPr>
              <a:lstStyle/>
              <a:p>
                <a:pPr defTabSz="932404" fontAlgn="auto">
                  <a:spcBef>
                    <a:spcPts val="0"/>
                  </a:spcBef>
                  <a:spcAft>
                    <a:spcPts val="0"/>
                  </a:spcAft>
                </a:pPr>
                <a:endParaRPr lang="en-US" sz="1050" dirty="0">
                  <a:solidFill>
                    <a:srgbClr val="FF8C00"/>
                  </a:solidFill>
                  <a:latin typeface="Segoe UI"/>
                  <a:ea typeface="+mn-ea"/>
                  <a:cs typeface="+mn-cs"/>
                </a:endParaRPr>
              </a:p>
            </p:txBody>
          </p:sp>
          <p:sp>
            <p:nvSpPr>
              <p:cNvPr id="49" name="Rectangle 48"/>
              <p:cNvSpPr/>
              <p:nvPr/>
            </p:nvSpPr>
            <p:spPr>
              <a:xfrm>
                <a:off x="4013706" y="3710234"/>
                <a:ext cx="1697902" cy="253916"/>
              </a:xfrm>
              <a:prstGeom prst="rect">
                <a:avLst/>
              </a:prstGeom>
              <a:noFill/>
              <a:ln>
                <a:noFill/>
              </a:ln>
            </p:spPr>
            <p:txBody>
              <a:bodyPr wrap="none" anchor="ctr">
                <a:spAutoFit/>
              </a:bodyPr>
              <a:lstStyle/>
              <a:p>
                <a:pPr algn="ctr" defTabSz="932404" fontAlgn="auto">
                  <a:spcBef>
                    <a:spcPts val="0"/>
                  </a:spcBef>
                  <a:spcAft>
                    <a:spcPts val="0"/>
                  </a:spcAft>
                </a:pPr>
                <a:r>
                  <a:rPr lang="en-US" sz="1050" dirty="0">
                    <a:solidFill>
                      <a:srgbClr val="FFFFFF"/>
                    </a:solidFill>
                    <a:latin typeface="Segoe UI"/>
                    <a:ea typeface="Segoe UI Black" panose="020B0A02040204020203" pitchFamily="34" charset="0"/>
                    <a:cs typeface="Segoe UI Black" panose="020B0A02040204020203" pitchFamily="34" charset="0"/>
                  </a:rPr>
                  <a:t>BUSINESS INTELLIGENCE </a:t>
                </a:r>
              </a:p>
            </p:txBody>
          </p:sp>
        </p:grpSp>
        <p:grpSp>
          <p:nvGrpSpPr>
            <p:cNvPr id="7" name="Group 6"/>
            <p:cNvGrpSpPr/>
            <p:nvPr/>
          </p:nvGrpSpPr>
          <p:grpSpPr>
            <a:xfrm>
              <a:off x="3722040" y="4917761"/>
              <a:ext cx="1574470" cy="655951"/>
              <a:chOff x="4052561" y="4508551"/>
              <a:chExt cx="1574470" cy="655951"/>
            </a:xfrm>
            <a:solidFill>
              <a:srgbClr val="A80000"/>
            </a:solidFill>
          </p:grpSpPr>
          <p:sp>
            <p:nvSpPr>
              <p:cNvPr id="51" name="Freeform 8"/>
              <p:cNvSpPr>
                <a:spLocks/>
              </p:cNvSpPr>
              <p:nvPr/>
            </p:nvSpPr>
            <p:spPr bwMode="auto">
              <a:xfrm>
                <a:off x="4052561" y="4508551"/>
                <a:ext cx="1574470" cy="655951"/>
              </a:xfrm>
              <a:custGeom>
                <a:avLst/>
                <a:gdLst>
                  <a:gd name="T0" fmla="*/ 416 w 428"/>
                  <a:gd name="T1" fmla="*/ 6 h 205"/>
                  <a:gd name="T2" fmla="*/ 409 w 428"/>
                  <a:gd name="T3" fmla="*/ 0 h 205"/>
                  <a:gd name="T4" fmla="*/ 409 w 428"/>
                  <a:gd name="T5" fmla="*/ 1 h 205"/>
                  <a:gd name="T6" fmla="*/ 409 w 428"/>
                  <a:gd name="T7" fmla="*/ 17 h 205"/>
                  <a:gd name="T8" fmla="*/ 214 w 428"/>
                  <a:gd name="T9" fmla="*/ 42 h 205"/>
                  <a:gd name="T10" fmla="*/ 20 w 428"/>
                  <a:gd name="T11" fmla="*/ 17 h 205"/>
                  <a:gd name="T12" fmla="*/ 20 w 428"/>
                  <a:gd name="T13" fmla="*/ 1 h 205"/>
                  <a:gd name="T14" fmla="*/ 20 w 428"/>
                  <a:gd name="T15" fmla="*/ 0 h 205"/>
                  <a:gd name="T16" fmla="*/ 20 w 428"/>
                  <a:gd name="T17" fmla="*/ 0 h 205"/>
                  <a:gd name="T18" fmla="*/ 20 w 428"/>
                  <a:gd name="T19" fmla="*/ 0 h 205"/>
                  <a:gd name="T20" fmla="*/ 13 w 428"/>
                  <a:gd name="T21" fmla="*/ 6 h 205"/>
                  <a:gd name="T22" fmla="*/ 0 w 428"/>
                  <a:gd name="T23" fmla="*/ 22 h 205"/>
                  <a:gd name="T24" fmla="*/ 0 w 428"/>
                  <a:gd name="T25" fmla="*/ 158 h 205"/>
                  <a:gd name="T26" fmla="*/ 214 w 428"/>
                  <a:gd name="T27" fmla="*/ 205 h 205"/>
                  <a:gd name="T28" fmla="*/ 428 w 428"/>
                  <a:gd name="T29" fmla="*/ 158 h 205"/>
                  <a:gd name="T30" fmla="*/ 428 w 428"/>
                  <a:gd name="T31" fmla="*/ 22 h 205"/>
                  <a:gd name="T32" fmla="*/ 416 w 428"/>
                  <a:gd name="T33"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205">
                    <a:moveTo>
                      <a:pt x="416" y="6"/>
                    </a:moveTo>
                    <a:cubicBezTo>
                      <a:pt x="409" y="0"/>
                      <a:pt x="409" y="0"/>
                      <a:pt x="409" y="0"/>
                    </a:cubicBezTo>
                    <a:cubicBezTo>
                      <a:pt x="409" y="1"/>
                      <a:pt x="409" y="1"/>
                      <a:pt x="409" y="1"/>
                    </a:cubicBezTo>
                    <a:cubicBezTo>
                      <a:pt x="409" y="17"/>
                      <a:pt x="409" y="17"/>
                      <a:pt x="409" y="17"/>
                    </a:cubicBezTo>
                    <a:cubicBezTo>
                      <a:pt x="409" y="31"/>
                      <a:pt x="322" y="42"/>
                      <a:pt x="214" y="42"/>
                    </a:cubicBezTo>
                    <a:cubicBezTo>
                      <a:pt x="107" y="42"/>
                      <a:pt x="20" y="31"/>
                      <a:pt x="20" y="17"/>
                    </a:cubicBezTo>
                    <a:cubicBezTo>
                      <a:pt x="20" y="5"/>
                      <a:pt x="20" y="2"/>
                      <a:pt x="20" y="1"/>
                    </a:cubicBezTo>
                    <a:cubicBezTo>
                      <a:pt x="20" y="1"/>
                      <a:pt x="20" y="1"/>
                      <a:pt x="20" y="0"/>
                    </a:cubicBezTo>
                    <a:cubicBezTo>
                      <a:pt x="20" y="0"/>
                      <a:pt x="20" y="0"/>
                      <a:pt x="20" y="0"/>
                    </a:cubicBezTo>
                    <a:cubicBezTo>
                      <a:pt x="20" y="0"/>
                      <a:pt x="20" y="0"/>
                      <a:pt x="20" y="0"/>
                    </a:cubicBezTo>
                    <a:cubicBezTo>
                      <a:pt x="13" y="6"/>
                      <a:pt x="13" y="6"/>
                      <a:pt x="13" y="6"/>
                    </a:cubicBezTo>
                    <a:cubicBezTo>
                      <a:pt x="4" y="12"/>
                      <a:pt x="0" y="16"/>
                      <a:pt x="0" y="22"/>
                    </a:cubicBezTo>
                    <a:cubicBezTo>
                      <a:pt x="0" y="158"/>
                      <a:pt x="0" y="158"/>
                      <a:pt x="0" y="158"/>
                    </a:cubicBezTo>
                    <a:cubicBezTo>
                      <a:pt x="0" y="183"/>
                      <a:pt x="96" y="205"/>
                      <a:pt x="214" y="205"/>
                    </a:cubicBezTo>
                    <a:cubicBezTo>
                      <a:pt x="333" y="205"/>
                      <a:pt x="428" y="183"/>
                      <a:pt x="428" y="158"/>
                    </a:cubicBezTo>
                    <a:cubicBezTo>
                      <a:pt x="428" y="22"/>
                      <a:pt x="428" y="22"/>
                      <a:pt x="428" y="22"/>
                    </a:cubicBezTo>
                    <a:cubicBezTo>
                      <a:pt x="428" y="16"/>
                      <a:pt x="424" y="12"/>
                      <a:pt x="416" y="6"/>
                    </a:cubicBezTo>
                    <a:close/>
                  </a:path>
                </a:pathLst>
              </a:custGeom>
              <a:grpFill/>
              <a:ln>
                <a:noFill/>
              </a:ln>
            </p:spPr>
            <p:txBody>
              <a:bodyPr vert="horz" wrap="square" lIns="91440" tIns="45720" rIns="91440" bIns="45720" numCol="1" anchor="ctr" anchorCtr="0" compatLnSpc="1">
                <a:prstTxWarp prst="textNoShape">
                  <a:avLst/>
                </a:prstTxWarp>
              </a:bodyPr>
              <a:lstStyle/>
              <a:p>
                <a:pPr defTabSz="932404" fontAlgn="auto">
                  <a:spcBef>
                    <a:spcPts val="0"/>
                  </a:spcBef>
                  <a:spcAft>
                    <a:spcPts val="0"/>
                  </a:spcAft>
                </a:pPr>
                <a:endParaRPr lang="en-US" sz="1050" dirty="0">
                  <a:solidFill>
                    <a:srgbClr val="000000"/>
                  </a:solidFill>
                  <a:latin typeface="Segoe UI"/>
                  <a:ea typeface="+mn-ea"/>
                  <a:cs typeface="+mn-cs"/>
                </a:endParaRPr>
              </a:p>
            </p:txBody>
          </p:sp>
          <p:sp>
            <p:nvSpPr>
              <p:cNvPr id="52" name="Rectangle 51"/>
              <p:cNvSpPr/>
              <p:nvPr/>
            </p:nvSpPr>
            <p:spPr>
              <a:xfrm>
                <a:off x="4052561" y="4769262"/>
                <a:ext cx="1574470" cy="253916"/>
              </a:xfrm>
              <a:prstGeom prst="rect">
                <a:avLst/>
              </a:prstGeom>
              <a:noFill/>
              <a:ln>
                <a:noFill/>
              </a:ln>
            </p:spPr>
            <p:txBody>
              <a:bodyPr wrap="square" anchor="ctr">
                <a:spAutoFit/>
              </a:bodyPr>
              <a:lstStyle/>
              <a:p>
                <a:pPr algn="ctr" defTabSz="932404" fontAlgn="auto">
                  <a:spcBef>
                    <a:spcPts val="0"/>
                  </a:spcBef>
                  <a:spcAft>
                    <a:spcPts val="0"/>
                  </a:spcAft>
                </a:pPr>
                <a:r>
                  <a:rPr lang="en-US" sz="1050" dirty="0">
                    <a:solidFill>
                      <a:srgbClr val="FFFFFF"/>
                    </a:solidFill>
                    <a:latin typeface="Segoe UI"/>
                    <a:ea typeface="Segoe UI Black" panose="020B0A02040204020203" pitchFamily="34" charset="0"/>
                    <a:cs typeface="Segoe UI Black" panose="020B0A02040204020203" pitchFamily="34" charset="0"/>
                  </a:rPr>
                  <a:t>OLTP </a:t>
                </a:r>
              </a:p>
            </p:txBody>
          </p:sp>
        </p:grpSp>
        <p:grpSp>
          <p:nvGrpSpPr>
            <p:cNvPr id="62" name="Group 61"/>
            <p:cNvGrpSpPr/>
            <p:nvPr/>
          </p:nvGrpSpPr>
          <p:grpSpPr>
            <a:xfrm>
              <a:off x="3722040" y="4391029"/>
              <a:ext cx="1574470" cy="611317"/>
              <a:chOff x="4052561" y="3981819"/>
              <a:chExt cx="1574470" cy="611317"/>
            </a:xfrm>
            <a:solidFill>
              <a:srgbClr val="A80000"/>
            </a:solidFill>
          </p:grpSpPr>
          <p:sp>
            <p:nvSpPr>
              <p:cNvPr id="54" name="Freeform 53"/>
              <p:cNvSpPr>
                <a:spLocks/>
              </p:cNvSpPr>
              <p:nvPr/>
            </p:nvSpPr>
            <p:spPr bwMode="auto">
              <a:xfrm>
                <a:off x="4052561" y="3981819"/>
                <a:ext cx="1574470" cy="611317"/>
              </a:xfrm>
              <a:custGeom>
                <a:avLst/>
                <a:gdLst>
                  <a:gd name="T0" fmla="*/ 416 w 428"/>
                  <a:gd name="T1" fmla="*/ 5 h 191"/>
                  <a:gd name="T2" fmla="*/ 409 w 428"/>
                  <a:gd name="T3" fmla="*/ 0 h 191"/>
                  <a:gd name="T4" fmla="*/ 409 w 428"/>
                  <a:gd name="T5" fmla="*/ 17 h 191"/>
                  <a:gd name="T6" fmla="*/ 214 w 428"/>
                  <a:gd name="T7" fmla="*/ 43 h 191"/>
                  <a:gd name="T8" fmla="*/ 20 w 428"/>
                  <a:gd name="T9" fmla="*/ 17 h 191"/>
                  <a:gd name="T10" fmla="*/ 20 w 428"/>
                  <a:gd name="T11" fmla="*/ 1 h 191"/>
                  <a:gd name="T12" fmla="*/ 20 w 428"/>
                  <a:gd name="T13" fmla="*/ 0 h 191"/>
                  <a:gd name="T14" fmla="*/ 13 w 428"/>
                  <a:gd name="T15" fmla="*/ 5 h 191"/>
                  <a:gd name="T16" fmla="*/ 0 w 428"/>
                  <a:gd name="T17" fmla="*/ 20 h 191"/>
                  <a:gd name="T18" fmla="*/ 0 w 428"/>
                  <a:gd name="T19" fmla="*/ 156 h 191"/>
                  <a:gd name="T20" fmla="*/ 13 w 428"/>
                  <a:gd name="T21" fmla="*/ 172 h 191"/>
                  <a:gd name="T22" fmla="*/ 20 w 428"/>
                  <a:gd name="T23" fmla="*/ 166 h 191"/>
                  <a:gd name="T24" fmla="*/ 21 w 428"/>
                  <a:gd name="T25" fmla="*/ 167 h 191"/>
                  <a:gd name="T26" fmla="*/ 214 w 428"/>
                  <a:gd name="T27" fmla="*/ 191 h 191"/>
                  <a:gd name="T28" fmla="*/ 408 w 428"/>
                  <a:gd name="T29" fmla="*/ 167 h 191"/>
                  <a:gd name="T30" fmla="*/ 409 w 428"/>
                  <a:gd name="T31" fmla="*/ 166 h 191"/>
                  <a:gd name="T32" fmla="*/ 416 w 428"/>
                  <a:gd name="T33" fmla="*/ 172 h 191"/>
                  <a:gd name="T34" fmla="*/ 428 w 428"/>
                  <a:gd name="T35" fmla="*/ 156 h 191"/>
                  <a:gd name="T36" fmla="*/ 428 w 428"/>
                  <a:gd name="T37" fmla="*/ 20 h 191"/>
                  <a:gd name="T38" fmla="*/ 416 w 428"/>
                  <a:gd name="T39"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191">
                    <a:moveTo>
                      <a:pt x="416" y="5"/>
                    </a:moveTo>
                    <a:cubicBezTo>
                      <a:pt x="409" y="0"/>
                      <a:pt x="409" y="0"/>
                      <a:pt x="409" y="0"/>
                    </a:cubicBezTo>
                    <a:cubicBezTo>
                      <a:pt x="409" y="17"/>
                      <a:pt x="409" y="17"/>
                      <a:pt x="409" y="17"/>
                    </a:cubicBezTo>
                    <a:cubicBezTo>
                      <a:pt x="409" y="31"/>
                      <a:pt x="322" y="43"/>
                      <a:pt x="214" y="43"/>
                    </a:cubicBezTo>
                    <a:cubicBezTo>
                      <a:pt x="107" y="43"/>
                      <a:pt x="20" y="31"/>
                      <a:pt x="20" y="17"/>
                    </a:cubicBezTo>
                    <a:cubicBezTo>
                      <a:pt x="20" y="7"/>
                      <a:pt x="20" y="3"/>
                      <a:pt x="20" y="1"/>
                    </a:cubicBezTo>
                    <a:cubicBezTo>
                      <a:pt x="20" y="0"/>
                      <a:pt x="20" y="0"/>
                      <a:pt x="20" y="0"/>
                    </a:cubicBezTo>
                    <a:cubicBezTo>
                      <a:pt x="13" y="5"/>
                      <a:pt x="13" y="5"/>
                      <a:pt x="13" y="5"/>
                    </a:cubicBezTo>
                    <a:cubicBezTo>
                      <a:pt x="4" y="10"/>
                      <a:pt x="0" y="15"/>
                      <a:pt x="0" y="20"/>
                    </a:cubicBezTo>
                    <a:cubicBezTo>
                      <a:pt x="0" y="156"/>
                      <a:pt x="0" y="156"/>
                      <a:pt x="0" y="156"/>
                    </a:cubicBezTo>
                    <a:cubicBezTo>
                      <a:pt x="0" y="162"/>
                      <a:pt x="4" y="168"/>
                      <a:pt x="13" y="172"/>
                    </a:cubicBezTo>
                    <a:cubicBezTo>
                      <a:pt x="20" y="166"/>
                      <a:pt x="20" y="166"/>
                      <a:pt x="20" y="166"/>
                    </a:cubicBezTo>
                    <a:cubicBezTo>
                      <a:pt x="21" y="167"/>
                      <a:pt x="21" y="167"/>
                      <a:pt x="21" y="167"/>
                    </a:cubicBezTo>
                    <a:cubicBezTo>
                      <a:pt x="26" y="181"/>
                      <a:pt x="110" y="191"/>
                      <a:pt x="214" y="191"/>
                    </a:cubicBezTo>
                    <a:cubicBezTo>
                      <a:pt x="320" y="191"/>
                      <a:pt x="405" y="180"/>
                      <a:pt x="408" y="167"/>
                    </a:cubicBezTo>
                    <a:cubicBezTo>
                      <a:pt x="409" y="166"/>
                      <a:pt x="409" y="166"/>
                      <a:pt x="409" y="166"/>
                    </a:cubicBezTo>
                    <a:cubicBezTo>
                      <a:pt x="416" y="172"/>
                      <a:pt x="416" y="172"/>
                      <a:pt x="416" y="172"/>
                    </a:cubicBezTo>
                    <a:cubicBezTo>
                      <a:pt x="424" y="167"/>
                      <a:pt x="428" y="162"/>
                      <a:pt x="428" y="156"/>
                    </a:cubicBezTo>
                    <a:cubicBezTo>
                      <a:pt x="428" y="20"/>
                      <a:pt x="428" y="20"/>
                      <a:pt x="428" y="20"/>
                    </a:cubicBezTo>
                    <a:cubicBezTo>
                      <a:pt x="428" y="15"/>
                      <a:pt x="424" y="10"/>
                      <a:pt x="416" y="5"/>
                    </a:cubicBezTo>
                    <a:close/>
                  </a:path>
                </a:pathLst>
              </a:custGeom>
              <a:grpFill/>
              <a:ln>
                <a:noFill/>
              </a:ln>
            </p:spPr>
            <p:txBody>
              <a:bodyPr vert="horz" wrap="square" lIns="91440" tIns="45720" rIns="91440" bIns="45720" numCol="1" anchor="ctr" anchorCtr="0" compatLnSpc="1">
                <a:prstTxWarp prst="textNoShape">
                  <a:avLst/>
                </a:prstTxWarp>
              </a:bodyPr>
              <a:lstStyle/>
              <a:p>
                <a:pPr defTabSz="932404" fontAlgn="auto">
                  <a:spcBef>
                    <a:spcPts val="0"/>
                  </a:spcBef>
                  <a:spcAft>
                    <a:spcPts val="0"/>
                  </a:spcAft>
                </a:pPr>
                <a:endParaRPr lang="en-US" sz="1050" dirty="0">
                  <a:solidFill>
                    <a:srgbClr val="FF8C00"/>
                  </a:solidFill>
                  <a:latin typeface="Segoe UI"/>
                  <a:ea typeface="+mn-ea"/>
                  <a:cs typeface="+mn-cs"/>
                </a:endParaRPr>
              </a:p>
            </p:txBody>
          </p:sp>
          <p:sp>
            <p:nvSpPr>
              <p:cNvPr id="55" name="Rectangle 54"/>
              <p:cNvSpPr/>
              <p:nvPr/>
            </p:nvSpPr>
            <p:spPr>
              <a:xfrm>
                <a:off x="4052561" y="4239533"/>
                <a:ext cx="1574470" cy="253916"/>
              </a:xfrm>
              <a:prstGeom prst="rect">
                <a:avLst/>
              </a:prstGeom>
              <a:noFill/>
              <a:ln>
                <a:noFill/>
              </a:ln>
            </p:spPr>
            <p:txBody>
              <a:bodyPr wrap="square" anchor="ctr">
                <a:spAutoFit/>
              </a:bodyPr>
              <a:lstStyle/>
              <a:p>
                <a:pPr algn="ctr" defTabSz="932404" fontAlgn="auto">
                  <a:spcBef>
                    <a:spcPts val="0"/>
                  </a:spcBef>
                  <a:spcAft>
                    <a:spcPts val="0"/>
                  </a:spcAft>
                </a:pPr>
                <a:r>
                  <a:rPr lang="en-US" sz="1050" dirty="0">
                    <a:solidFill>
                      <a:srgbClr val="FFFFFF"/>
                    </a:solidFill>
                    <a:latin typeface="Segoe UI"/>
                    <a:ea typeface="Segoe UI Black" panose="020B0A02040204020203" pitchFamily="34" charset="0"/>
                    <a:cs typeface="Segoe UI Black" panose="020B0A02040204020203" pitchFamily="34" charset="0"/>
                  </a:rPr>
                  <a:t>DATA WAREHOUSING </a:t>
                </a:r>
              </a:p>
            </p:txBody>
          </p:sp>
        </p:grpSp>
      </p:grpSp>
      <p:grpSp>
        <p:nvGrpSpPr>
          <p:cNvPr id="195" name="Group 194"/>
          <p:cNvGrpSpPr>
            <a:grpSpLocks noChangeAspect="1"/>
          </p:cNvGrpSpPr>
          <p:nvPr/>
        </p:nvGrpSpPr>
        <p:grpSpPr>
          <a:xfrm>
            <a:off x="5152937" y="2152398"/>
            <a:ext cx="831432" cy="959346"/>
            <a:chOff x="6945177" y="2835573"/>
            <a:chExt cx="617557" cy="701694"/>
          </a:xfrm>
        </p:grpSpPr>
        <p:sp>
          <p:nvSpPr>
            <p:cNvPr id="57" name="Rectangular Callout 56"/>
            <p:cNvSpPr>
              <a:spLocks/>
            </p:cNvSpPr>
            <p:nvPr/>
          </p:nvSpPr>
          <p:spPr>
            <a:xfrm rot="16200000">
              <a:off x="6919548" y="2872867"/>
              <a:ext cx="668816" cy="617557"/>
            </a:xfrm>
            <a:prstGeom prst="wedgeRectCallout">
              <a:avLst>
                <a:gd name="adj1" fmla="val -28046"/>
                <a:gd name="adj2" fmla="val 423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64008" bIns="0" rtlCol="0" anchor="t" anchorCtr="0">
              <a:noAutofit/>
            </a:bodyPr>
            <a:lstStyle/>
            <a:p>
              <a:pPr algn="ctr" defTabSz="932404" fontAlgn="auto">
                <a:spcBef>
                  <a:spcPts val="0"/>
                </a:spcBef>
                <a:spcAft>
                  <a:spcPts val="0"/>
                </a:spcAft>
              </a:pPr>
              <a:endParaRPr lang="en-US" sz="1800" dirty="0">
                <a:ln>
                  <a:solidFill>
                    <a:srgbClr val="FFFFFF">
                      <a:alpha val="0"/>
                    </a:srgbClr>
                  </a:solidFill>
                </a:ln>
                <a:solidFill>
                  <a:srgbClr val="FFFFFF"/>
                </a:solidFill>
                <a:latin typeface="Segoe UI Light"/>
              </a:endParaRPr>
            </a:p>
          </p:txBody>
        </p:sp>
        <p:sp>
          <p:nvSpPr>
            <p:cNvPr id="58" name="TextBox 57"/>
            <p:cNvSpPr txBox="1"/>
            <p:nvPr/>
          </p:nvSpPr>
          <p:spPr>
            <a:xfrm>
              <a:off x="6954085" y="2835573"/>
              <a:ext cx="608648" cy="361239"/>
            </a:xfrm>
            <a:prstGeom prst="rect">
              <a:avLst/>
            </a:prstGeom>
            <a:noFill/>
            <a:ln w="12700" algn="ctr">
              <a:noFill/>
              <a:miter lim="800000"/>
              <a:headEnd/>
              <a:tailEnd/>
            </a:ln>
            <a:effectLst/>
          </p:spPr>
          <p:txBody>
            <a:bodyPr wrap="square" lIns="0" tIns="0" rIns="137160" bIns="0" anchor="ctr" anchorCtr="0">
              <a:noAutofit/>
            </a:bodyPr>
            <a:lstStyle/>
            <a:p>
              <a:pPr algn="r" defTabSz="949504">
                <a:spcBef>
                  <a:spcPts val="0"/>
                </a:spcBef>
                <a:defRPr/>
              </a:pPr>
              <a:r>
                <a:rPr lang="en-US" dirty="0">
                  <a:solidFill>
                    <a:srgbClr val="FFFFFF"/>
                  </a:solidFill>
                  <a:latin typeface="Segoe UI Light"/>
                  <a:ea typeface="+mn-ea"/>
                  <a:cs typeface="+mn-cs"/>
                </a:rPr>
                <a:t>3.4x</a:t>
              </a:r>
            </a:p>
          </p:txBody>
        </p:sp>
        <p:sp>
          <p:nvSpPr>
            <p:cNvPr id="60" name="TextBox 59"/>
            <p:cNvSpPr txBox="1"/>
            <p:nvPr/>
          </p:nvSpPr>
          <p:spPr>
            <a:xfrm>
              <a:off x="6954086" y="3115095"/>
              <a:ext cx="608648" cy="422172"/>
            </a:xfrm>
            <a:prstGeom prst="rect">
              <a:avLst/>
            </a:prstGeom>
            <a:noFill/>
            <a:ln w="12700" algn="ctr">
              <a:noFill/>
              <a:miter lim="800000"/>
              <a:headEnd/>
              <a:tailEnd/>
            </a:ln>
            <a:effectLst/>
          </p:spPr>
          <p:txBody>
            <a:bodyPr wrap="square" lIns="0" tIns="0" rIns="137160" bIns="0" anchor="ctr" anchorCtr="0">
              <a:noAutofit/>
            </a:bodyPr>
            <a:lstStyle/>
            <a:p>
              <a:pPr algn="r" defTabSz="949504">
                <a:spcBef>
                  <a:spcPts val="0"/>
                </a:spcBef>
                <a:defRPr/>
              </a:pPr>
              <a:r>
                <a:rPr lang="en-US" sz="1600" dirty="0">
                  <a:solidFill>
                    <a:srgbClr val="FFFFFF"/>
                  </a:solidFill>
                  <a:latin typeface="Segoe UI Light"/>
                  <a:ea typeface="+mn-ea"/>
                  <a:cs typeface="+mn-cs"/>
                </a:rPr>
                <a:t>20x</a:t>
              </a:r>
              <a:r>
                <a:rPr lang="en-US" sz="1600" b="1" dirty="0">
                  <a:solidFill>
                    <a:srgbClr val="FFFFFF"/>
                  </a:solidFill>
                  <a:latin typeface="Segoe UI"/>
                  <a:ea typeface="+mn-ea"/>
                  <a:cs typeface="+mn-cs"/>
                </a:rPr>
                <a:t> </a:t>
              </a:r>
              <a:br>
                <a:rPr lang="en-US" sz="1600" b="1" dirty="0">
                  <a:solidFill>
                    <a:srgbClr val="FFFFFF"/>
                  </a:solidFill>
                  <a:latin typeface="Segoe UI"/>
                  <a:ea typeface="+mn-ea"/>
                  <a:cs typeface="+mn-cs"/>
                </a:rPr>
              </a:br>
              <a:r>
                <a:rPr lang="en-US" sz="900" dirty="0">
                  <a:solidFill>
                    <a:srgbClr val="FFFFFF"/>
                  </a:solidFill>
                  <a:latin typeface="Segoe UI"/>
                  <a:ea typeface="+mn-ea"/>
                  <a:cs typeface="+mn-cs"/>
                </a:rPr>
                <a:t>per user </a:t>
              </a:r>
            </a:p>
          </p:txBody>
        </p:sp>
        <p:cxnSp>
          <p:nvCxnSpPr>
            <p:cNvPr id="61" name="Straight Connector 60"/>
            <p:cNvCxnSpPr/>
            <p:nvPr/>
          </p:nvCxnSpPr>
          <p:spPr>
            <a:xfrm>
              <a:off x="7044509" y="3173129"/>
              <a:ext cx="449133" cy="0"/>
            </a:xfrm>
            <a:prstGeom prst="line">
              <a:avLst/>
            </a:prstGeom>
            <a:ln w="6350">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980697" y="2168340"/>
            <a:ext cx="1097280" cy="914400"/>
            <a:chOff x="3980697" y="2168340"/>
            <a:chExt cx="1097280" cy="914400"/>
          </a:xfrm>
        </p:grpSpPr>
        <p:sp>
          <p:nvSpPr>
            <p:cNvPr id="37" name="Rectangular Callout 36"/>
            <p:cNvSpPr/>
            <p:nvPr/>
          </p:nvSpPr>
          <p:spPr>
            <a:xfrm rot="10800000">
              <a:off x="3980697" y="2168340"/>
              <a:ext cx="1097280" cy="914400"/>
            </a:xfrm>
            <a:prstGeom prst="wedgeRectCallout">
              <a:avLst>
                <a:gd name="adj1" fmla="val 20635"/>
                <a:gd name="adj2" fmla="val -70000"/>
              </a:avLst>
            </a:prstGeom>
            <a:no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vert="vert" wrap="square" lIns="91440" tIns="45720" rIns="91440" bIns="45720" rtlCol="0" anchor="t" anchorCtr="0">
              <a:noAutofit/>
            </a:bodyPr>
            <a:lstStyle/>
            <a:p>
              <a:pPr algn="ctr" defTabSz="932404" fontAlgn="auto">
                <a:spcBef>
                  <a:spcPts val="0"/>
                </a:spcBef>
                <a:spcAft>
                  <a:spcPts val="0"/>
                </a:spcAft>
              </a:pPr>
              <a:endParaRPr lang="en-US" b="1" dirty="0">
                <a:ln>
                  <a:solidFill>
                    <a:srgbClr val="FFFFFF">
                      <a:alpha val="0"/>
                    </a:srgbClr>
                  </a:solidFill>
                </a:ln>
                <a:solidFill>
                  <a:srgbClr val="0072C6"/>
                </a:solidFill>
                <a:cs typeface="Segoe UI Semibold" panose="020B0702040204020203" pitchFamily="34" charset="0"/>
              </a:endParaRPr>
            </a:p>
          </p:txBody>
        </p:sp>
        <p:sp>
          <p:nvSpPr>
            <p:cNvPr id="13" name="TextBox 12"/>
            <p:cNvSpPr txBox="1"/>
            <p:nvPr/>
          </p:nvSpPr>
          <p:spPr>
            <a:xfrm>
              <a:off x="4018227" y="2233528"/>
              <a:ext cx="1039462" cy="365760"/>
            </a:xfrm>
            <a:prstGeom prst="rect">
              <a:avLst/>
            </a:prstGeom>
            <a:solidFill>
              <a:schemeClr val="bg1">
                <a:lumMod val="95000"/>
              </a:schemeClr>
            </a:solidFill>
            <a:ln w="12700" algn="ctr">
              <a:noFill/>
              <a:miter lim="800000"/>
              <a:headEnd/>
              <a:tailEnd/>
            </a:ln>
            <a:effectLst/>
          </p:spPr>
          <p:txBody>
            <a:bodyPr wrap="square" lIns="0" tIns="0" rIns="45720" bIns="0" anchor="ctr" anchorCtr="0">
              <a:noAutofit/>
            </a:bodyPr>
            <a:lstStyle/>
            <a:p>
              <a:pPr algn="r" defTabSz="949504">
                <a:spcBef>
                  <a:spcPts val="0"/>
                </a:spcBef>
                <a:defRPr/>
              </a:pPr>
              <a:r>
                <a:rPr lang="en-US" b="1" dirty="0">
                  <a:solidFill>
                    <a:srgbClr val="A80000"/>
                  </a:solidFill>
                  <a:latin typeface="Segoe UI"/>
                  <a:ea typeface="+mn-ea"/>
                  <a:cs typeface="+mn-cs"/>
                </a:rPr>
                <a:t>$2.2M</a:t>
              </a:r>
            </a:p>
          </p:txBody>
        </p:sp>
        <p:grpSp>
          <p:nvGrpSpPr>
            <p:cNvPr id="2" name="Group 1"/>
            <p:cNvGrpSpPr/>
            <p:nvPr/>
          </p:nvGrpSpPr>
          <p:grpSpPr>
            <a:xfrm>
              <a:off x="4028941" y="2632158"/>
              <a:ext cx="1039462" cy="387559"/>
              <a:chOff x="5873910" y="3208478"/>
              <a:chExt cx="1039462" cy="387559"/>
            </a:xfrm>
          </p:grpSpPr>
          <p:sp>
            <p:nvSpPr>
              <p:cNvPr id="39" name="TextBox 38"/>
              <p:cNvSpPr txBox="1"/>
              <p:nvPr/>
            </p:nvSpPr>
            <p:spPr>
              <a:xfrm>
                <a:off x="5873910" y="3249788"/>
                <a:ext cx="1039462" cy="346249"/>
              </a:xfrm>
              <a:prstGeom prst="rect">
                <a:avLst/>
              </a:prstGeom>
              <a:solidFill>
                <a:schemeClr val="bg1">
                  <a:lumMod val="95000"/>
                </a:schemeClr>
              </a:solidFill>
              <a:ln w="12700" algn="ctr">
                <a:noFill/>
                <a:miter lim="800000"/>
                <a:headEnd/>
                <a:tailEnd/>
              </a:ln>
              <a:effectLst/>
            </p:spPr>
            <p:txBody>
              <a:bodyPr wrap="square" lIns="0" tIns="0" rIns="45720" bIns="0" anchor="ctr" anchorCtr="0">
                <a:spAutoFit/>
              </a:bodyPr>
              <a:lstStyle/>
              <a:p>
                <a:pPr algn="r" defTabSz="949504">
                  <a:lnSpc>
                    <a:spcPct val="90000"/>
                  </a:lnSpc>
                  <a:spcBef>
                    <a:spcPts val="0"/>
                  </a:spcBef>
                  <a:defRPr/>
                </a:pPr>
                <a:r>
                  <a:rPr lang="en-US" sz="1600" b="1" dirty="0">
                    <a:solidFill>
                      <a:srgbClr val="00B050"/>
                    </a:solidFill>
                    <a:latin typeface="Segoe UI"/>
                    <a:ea typeface="+mn-ea"/>
                    <a:cs typeface="+mn-cs"/>
                  </a:rPr>
                  <a:t>+ $2,230 </a:t>
                </a:r>
                <a:r>
                  <a:rPr lang="en-US" sz="900" dirty="0">
                    <a:solidFill>
                      <a:srgbClr val="00B050"/>
                    </a:solidFill>
                    <a:latin typeface="Segoe UI"/>
                    <a:ea typeface="+mn-ea"/>
                    <a:cs typeface="+mn-cs"/>
                  </a:rPr>
                  <a:t>per user for BI</a:t>
                </a:r>
              </a:p>
            </p:txBody>
          </p:sp>
          <p:cxnSp>
            <p:nvCxnSpPr>
              <p:cNvPr id="59" name="Straight Connector 58"/>
              <p:cNvCxnSpPr/>
              <p:nvPr/>
            </p:nvCxnSpPr>
            <p:spPr>
              <a:xfrm>
                <a:off x="5979390" y="3208478"/>
                <a:ext cx="831074" cy="0"/>
              </a:xfrm>
              <a:prstGeom prst="line">
                <a:avLst/>
              </a:prstGeom>
              <a:ln w="6350">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56" name="TextBox 55"/>
          <p:cNvSpPr txBox="1"/>
          <p:nvPr/>
        </p:nvSpPr>
        <p:spPr>
          <a:xfrm>
            <a:off x="987121" y="6229410"/>
            <a:ext cx="3543907" cy="307777"/>
          </a:xfrm>
          <a:prstGeom prst="rect">
            <a:avLst/>
          </a:prstGeom>
          <a:noFill/>
        </p:spPr>
        <p:txBody>
          <a:bodyPr wrap="square" lIns="0" tIns="0" rIns="0" bIns="0" anchor="t" anchorCtr="0">
            <a:spAutoFit/>
          </a:bodyPr>
          <a:lstStyle/>
          <a:p>
            <a:pPr defTabSz="949504">
              <a:defRPr/>
            </a:pPr>
            <a:r>
              <a:rPr lang="en-US" sz="1000" dirty="0">
                <a:solidFill>
                  <a:srgbClr val="505050"/>
                </a:solidFill>
                <a:latin typeface="Segoe UI Semibold" panose="020B0702040204020203" pitchFamily="34" charset="0"/>
                <a:ea typeface="+mn-ea"/>
                <a:cs typeface="Segoe UI Semibold" panose="020B0702040204020203" pitchFamily="34" charset="0"/>
              </a:rPr>
              <a:t>Note: </a:t>
            </a:r>
            <a:r>
              <a:rPr lang="en-US" sz="1000" dirty="0">
                <a:solidFill>
                  <a:srgbClr val="505050"/>
                </a:solidFill>
                <a:latin typeface="Segoe UI"/>
                <a:ea typeface="+mn-ea"/>
                <a:cs typeface="+mn-cs"/>
              </a:rPr>
              <a:t>For OLTP and DW scenario, the price comparison </a:t>
            </a:r>
            <a:br>
              <a:rPr lang="en-US" sz="1000" dirty="0">
                <a:solidFill>
                  <a:srgbClr val="505050"/>
                </a:solidFill>
                <a:latin typeface="Segoe UI"/>
                <a:ea typeface="+mn-ea"/>
                <a:cs typeface="+mn-cs"/>
              </a:rPr>
            </a:br>
            <a:r>
              <a:rPr lang="en-US" sz="1000" dirty="0">
                <a:solidFill>
                  <a:srgbClr val="505050"/>
                </a:solidFill>
                <a:latin typeface="Segoe UI"/>
                <a:ea typeface="+mn-ea"/>
                <a:cs typeface="+mn-cs"/>
              </a:rPr>
              <a:t>          is based on a server with </a:t>
            </a:r>
            <a:r>
              <a:rPr lang="en-US" sz="1000" b="1" dirty="0">
                <a:solidFill>
                  <a:srgbClr val="505050"/>
                </a:solidFill>
                <a:latin typeface="Segoe UI"/>
                <a:ea typeface="+mn-ea"/>
                <a:cs typeface="+mn-cs"/>
              </a:rPr>
              <a:t>2 proc</a:t>
            </a:r>
            <a:r>
              <a:rPr lang="en-US" sz="1000" dirty="0">
                <a:solidFill>
                  <a:srgbClr val="505050"/>
                </a:solidFill>
                <a:latin typeface="Segoe UI"/>
                <a:ea typeface="+mn-ea"/>
                <a:cs typeface="+mn-cs"/>
              </a:rPr>
              <a:t>, </a:t>
            </a:r>
            <a:r>
              <a:rPr lang="en-US" sz="1000" b="1" dirty="0">
                <a:solidFill>
                  <a:srgbClr val="505050"/>
                </a:solidFill>
                <a:latin typeface="Segoe UI"/>
                <a:ea typeface="+mn-ea"/>
                <a:cs typeface="+mn-cs"/>
              </a:rPr>
              <a:t>8 cores </a:t>
            </a:r>
            <a:r>
              <a:rPr lang="en-US" sz="1000" dirty="0">
                <a:solidFill>
                  <a:srgbClr val="505050"/>
                </a:solidFill>
                <a:latin typeface="Segoe UI"/>
                <a:ea typeface="+mn-ea"/>
                <a:cs typeface="+mn-cs"/>
              </a:rPr>
              <a:t>each</a:t>
            </a:r>
          </a:p>
        </p:txBody>
      </p:sp>
      <p:sp>
        <p:nvSpPr>
          <p:cNvPr id="78" name="Rectangle 77"/>
          <p:cNvSpPr/>
          <p:nvPr/>
        </p:nvSpPr>
        <p:spPr>
          <a:xfrm>
            <a:off x="7694098" y="2140920"/>
            <a:ext cx="4532410" cy="1421928"/>
          </a:xfrm>
          <a:prstGeom prst="rect">
            <a:avLst/>
          </a:prstGeom>
        </p:spPr>
        <p:txBody>
          <a:bodyPr wrap="square">
            <a:spAutoFit/>
          </a:bodyPr>
          <a:lstStyle/>
          <a:p>
            <a:pPr>
              <a:lnSpc>
                <a:spcPct val="90000"/>
              </a:lnSpc>
              <a:spcAft>
                <a:spcPts val="1000"/>
              </a:spcAft>
              <a:buClr>
                <a:srgbClr val="A80000"/>
              </a:buClr>
            </a:pPr>
            <a:r>
              <a:rPr lang="en-US" sz="3200" dirty="0">
                <a:solidFill>
                  <a:srgbClr val="464646"/>
                </a:solidFill>
                <a:latin typeface="+mj-lt"/>
                <a:ea typeface="Segoe UI Black" panose="020B0A02040204020203" pitchFamily="34" charset="0"/>
                <a:cs typeface="Segoe UI Black" panose="020B0A02040204020203" pitchFamily="34" charset="0"/>
              </a:rPr>
              <a:t>Built-in with SQL Server </a:t>
            </a:r>
            <a:r>
              <a:rPr lang="en-US" sz="3200" dirty="0">
                <a:solidFill>
                  <a:srgbClr val="464646"/>
                </a:solidFill>
                <a:latin typeface="+mj-lt"/>
                <a:cs typeface="Segoe UI Light" panose="020B0502040204020203" pitchFamily="34" charset="0"/>
              </a:rPr>
              <a:t>vs. expensive </a:t>
            </a:r>
            <a:r>
              <a:rPr lang="en-US" sz="3200" dirty="0">
                <a:solidFill>
                  <a:srgbClr val="464646"/>
                </a:solidFill>
                <a:latin typeface="+mj-lt"/>
                <a:ea typeface="Segoe UI Black" panose="020B0A02040204020203" pitchFamily="34" charset="0"/>
                <a:cs typeface="Segoe UI Black" panose="020B0A02040204020203" pitchFamily="34" charset="0"/>
              </a:rPr>
              <a:t>add-ons with Oracle</a:t>
            </a:r>
          </a:p>
        </p:txBody>
      </p:sp>
      <p:sp>
        <p:nvSpPr>
          <p:cNvPr id="71" name="Rectangle 70"/>
          <p:cNvSpPr/>
          <p:nvPr/>
        </p:nvSpPr>
        <p:spPr>
          <a:xfrm>
            <a:off x="7697567" y="5266164"/>
            <a:ext cx="4368831" cy="276999"/>
          </a:xfrm>
          <a:prstGeom prst="rect">
            <a:avLst/>
          </a:prstGeom>
        </p:spPr>
        <p:txBody>
          <a:bodyPr wrap="square" lIns="0" tIns="0" rIns="0" bIns="0">
            <a:spAutoFit/>
          </a:bodyPr>
          <a:lstStyle/>
          <a:p>
            <a:pPr marL="320040" indent="-228600" defTabSz="932472">
              <a:lnSpc>
                <a:spcPct val="90000"/>
              </a:lnSpc>
              <a:spcAft>
                <a:spcPts val="2400"/>
              </a:spcAft>
              <a:buClr>
                <a:srgbClr val="0078D7"/>
              </a:buClr>
              <a:buFont typeface="Arial" panose="020B0604020202020204" pitchFamily="34" charset="0"/>
              <a:buChar char="•"/>
            </a:pPr>
            <a:r>
              <a:rPr lang="en-US" sz="2000" dirty="0">
                <a:solidFill>
                  <a:srgbClr val="000000"/>
                </a:solidFill>
                <a:latin typeface="Segoe UI Light"/>
                <a:ea typeface="Segoe UI Black" panose="020B0A02040204020203" pitchFamily="34" charset="0"/>
                <a:cs typeface="Segoe UI Black" panose="020B0A02040204020203" pitchFamily="34" charset="0"/>
              </a:rPr>
              <a:t>Complete mobile BI</a:t>
            </a:r>
          </a:p>
        </p:txBody>
      </p:sp>
      <p:sp>
        <p:nvSpPr>
          <p:cNvPr id="3" name="TextBox 2"/>
          <p:cNvSpPr txBox="1"/>
          <p:nvPr/>
        </p:nvSpPr>
        <p:spPr>
          <a:xfrm>
            <a:off x="7697567" y="3789499"/>
            <a:ext cx="4313201" cy="276999"/>
          </a:xfrm>
          <a:prstGeom prst="rect">
            <a:avLst/>
          </a:prstGeom>
          <a:noFill/>
        </p:spPr>
        <p:txBody>
          <a:bodyPr wrap="square" lIns="0" tIns="0" rIns="0" bIns="0" rtlCol="0">
            <a:spAutoFit/>
          </a:bodyPr>
          <a:lstStyle/>
          <a:p>
            <a:pPr marL="320040" indent="-228600" defTabSz="932472">
              <a:lnSpc>
                <a:spcPct val="90000"/>
              </a:lnSpc>
              <a:spcAft>
                <a:spcPts val="2400"/>
              </a:spcAft>
              <a:buClr>
                <a:srgbClr val="0078D7"/>
              </a:buClr>
              <a:buFont typeface="Arial" panose="020B0604020202020204" pitchFamily="34" charset="0"/>
              <a:buChar char="•"/>
            </a:pPr>
            <a:r>
              <a:rPr lang="en-US" sz="2000" dirty="0">
                <a:solidFill>
                  <a:srgbClr val="000000"/>
                </a:solidFill>
                <a:latin typeface="Segoe UI Light"/>
                <a:ea typeface="Segoe UI Black" panose="020B0A02040204020203" pitchFamily="34" charset="0"/>
                <a:cs typeface="Segoe UI Black" panose="020B0A02040204020203" pitchFamily="34" charset="0"/>
              </a:rPr>
              <a:t>In-memory</a:t>
            </a:r>
          </a:p>
        </p:txBody>
      </p:sp>
      <p:sp>
        <p:nvSpPr>
          <p:cNvPr id="6" name="TextBox 5"/>
          <p:cNvSpPr txBox="1"/>
          <p:nvPr/>
        </p:nvSpPr>
        <p:spPr>
          <a:xfrm>
            <a:off x="7697567" y="4281721"/>
            <a:ext cx="4214341" cy="276999"/>
          </a:xfrm>
          <a:prstGeom prst="rect">
            <a:avLst/>
          </a:prstGeom>
          <a:noFill/>
        </p:spPr>
        <p:txBody>
          <a:bodyPr wrap="square" lIns="0" tIns="0" rIns="0" bIns="0" rtlCol="0">
            <a:spAutoFit/>
          </a:bodyPr>
          <a:lstStyle/>
          <a:p>
            <a:pPr marL="320040" indent="-228600" defTabSz="932472">
              <a:lnSpc>
                <a:spcPct val="90000"/>
              </a:lnSpc>
              <a:spcAft>
                <a:spcPts val="2400"/>
              </a:spcAft>
              <a:buClr>
                <a:srgbClr val="0078D7"/>
              </a:buClr>
              <a:buFont typeface="Arial" panose="020B0604020202020204" pitchFamily="34" charset="0"/>
              <a:buChar char="•"/>
            </a:pPr>
            <a:r>
              <a:rPr lang="en-US" sz="2000" dirty="0">
                <a:solidFill>
                  <a:srgbClr val="000000"/>
                </a:solidFill>
                <a:latin typeface="Segoe UI Light"/>
                <a:ea typeface="Segoe UI Black" panose="020B0A02040204020203" pitchFamily="34" charset="0"/>
                <a:cs typeface="Segoe UI Black" panose="020B0A02040204020203" pitchFamily="34" charset="0"/>
              </a:rPr>
              <a:t>End-to-end security</a:t>
            </a:r>
          </a:p>
        </p:txBody>
      </p:sp>
      <p:sp>
        <p:nvSpPr>
          <p:cNvPr id="8" name="TextBox 7"/>
          <p:cNvSpPr txBox="1"/>
          <p:nvPr/>
        </p:nvSpPr>
        <p:spPr>
          <a:xfrm>
            <a:off x="7697567" y="4773943"/>
            <a:ext cx="4029218" cy="276999"/>
          </a:xfrm>
          <a:prstGeom prst="rect">
            <a:avLst/>
          </a:prstGeom>
          <a:noFill/>
        </p:spPr>
        <p:txBody>
          <a:bodyPr wrap="square" lIns="0" tIns="0" rIns="0" bIns="0" rtlCol="0">
            <a:spAutoFit/>
          </a:bodyPr>
          <a:lstStyle/>
          <a:p>
            <a:pPr marL="320040" indent="-228600" defTabSz="932472">
              <a:lnSpc>
                <a:spcPct val="90000"/>
              </a:lnSpc>
              <a:spcAft>
                <a:spcPts val="2400"/>
              </a:spcAft>
              <a:buClr>
                <a:srgbClr val="0078D7"/>
              </a:buClr>
              <a:buFont typeface="Arial" panose="020B0604020202020204" pitchFamily="34" charset="0"/>
              <a:buChar char="•"/>
            </a:pPr>
            <a:r>
              <a:rPr lang="en-US" sz="2000" dirty="0">
                <a:solidFill>
                  <a:srgbClr val="000000"/>
                </a:solidFill>
                <a:latin typeface="Segoe UI Light"/>
                <a:ea typeface="Segoe UI Black" panose="020B0A02040204020203" pitchFamily="34" charset="0"/>
                <a:cs typeface="Segoe UI Black" panose="020B0A02040204020203" pitchFamily="34" charset="0"/>
              </a:rPr>
              <a:t>Advanced Analytics</a:t>
            </a:r>
          </a:p>
        </p:txBody>
      </p:sp>
      <p:grpSp>
        <p:nvGrpSpPr>
          <p:cNvPr id="83" name="Group 82"/>
          <p:cNvGrpSpPr/>
          <p:nvPr/>
        </p:nvGrpSpPr>
        <p:grpSpPr>
          <a:xfrm>
            <a:off x="10543952" y="3786935"/>
            <a:ext cx="952505" cy="369332"/>
            <a:chOff x="2618406" y="1348312"/>
            <a:chExt cx="952505" cy="369332"/>
          </a:xfrm>
        </p:grpSpPr>
        <p:sp>
          <p:nvSpPr>
            <p:cNvPr id="84" name="Rectangle 83"/>
            <p:cNvSpPr/>
            <p:nvPr/>
          </p:nvSpPr>
          <p:spPr bwMode="auto">
            <a:xfrm>
              <a:off x="2688678" y="1398276"/>
              <a:ext cx="810341" cy="259181"/>
            </a:xfrm>
            <a:prstGeom prst="rect">
              <a:avLst/>
            </a:prstGeom>
            <a:solidFill>
              <a:schemeClr val="bg1"/>
            </a:solidFill>
            <a:ln w="15875" cap="flat">
              <a:solidFill>
                <a:srgbClr val="0078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a:lnSpc>
                  <a:spcPct val="90000"/>
                </a:lnSpc>
                <a:buFont typeface="Wingdings 3" panose="05040102010807070707" pitchFamily="18" charset="2"/>
                <a:buChar char="Æ"/>
              </a:pPr>
              <a:endParaRPr lang="en-US" sz="2000" b="1" dirty="0">
                <a:solidFill>
                  <a:srgbClr val="FFFFFF"/>
                </a:solidFill>
                <a:latin typeface="Segoe UI Light"/>
                <a:ea typeface="Segoe UI" pitchFamily="34" charset="0"/>
                <a:cs typeface="Segoe UI" pitchFamily="34" charset="0"/>
              </a:endParaRPr>
            </a:p>
          </p:txBody>
        </p:sp>
        <p:sp>
          <p:nvSpPr>
            <p:cNvPr id="85" name="Rectangle 84"/>
            <p:cNvSpPr/>
            <p:nvPr/>
          </p:nvSpPr>
          <p:spPr>
            <a:xfrm>
              <a:off x="2618406" y="1348312"/>
              <a:ext cx="952505" cy="369332"/>
            </a:xfrm>
            <a:prstGeom prst="rect">
              <a:avLst/>
            </a:prstGeom>
            <a:noFill/>
          </p:spPr>
          <p:txBody>
            <a:bodyPr wrap="none">
              <a:spAutoFit/>
            </a:bodyPr>
            <a:lstStyle/>
            <a:p>
              <a:r>
                <a:rPr lang="en-US" sz="1800" dirty="0">
                  <a:solidFill>
                    <a:srgbClr val="0078D7"/>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nvGrpSpPr>
          <p:cNvPr id="86" name="Group 85"/>
          <p:cNvGrpSpPr/>
          <p:nvPr/>
        </p:nvGrpSpPr>
        <p:grpSpPr>
          <a:xfrm>
            <a:off x="10544763" y="4276080"/>
            <a:ext cx="952505" cy="369332"/>
            <a:chOff x="2618406" y="1348312"/>
            <a:chExt cx="952505" cy="369332"/>
          </a:xfrm>
        </p:grpSpPr>
        <p:sp>
          <p:nvSpPr>
            <p:cNvPr id="87" name="Rectangle 86"/>
            <p:cNvSpPr/>
            <p:nvPr/>
          </p:nvSpPr>
          <p:spPr bwMode="auto">
            <a:xfrm>
              <a:off x="2688678" y="1398276"/>
              <a:ext cx="810341" cy="259181"/>
            </a:xfrm>
            <a:prstGeom prst="rect">
              <a:avLst/>
            </a:prstGeom>
            <a:solidFill>
              <a:schemeClr val="bg1"/>
            </a:solidFill>
            <a:ln w="15875" cap="flat">
              <a:solidFill>
                <a:srgbClr val="0078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a:lnSpc>
                  <a:spcPct val="90000"/>
                </a:lnSpc>
                <a:buFont typeface="Wingdings 3" panose="05040102010807070707" pitchFamily="18" charset="2"/>
                <a:buChar char="Æ"/>
              </a:pPr>
              <a:endParaRPr lang="en-US" sz="2000" b="1" dirty="0">
                <a:solidFill>
                  <a:srgbClr val="FFFFFF"/>
                </a:solidFill>
                <a:latin typeface="Segoe UI Light"/>
                <a:ea typeface="Segoe UI" pitchFamily="34" charset="0"/>
                <a:cs typeface="Segoe UI" pitchFamily="34" charset="0"/>
              </a:endParaRPr>
            </a:p>
          </p:txBody>
        </p:sp>
        <p:sp>
          <p:nvSpPr>
            <p:cNvPr id="88" name="Rectangle 87"/>
            <p:cNvSpPr/>
            <p:nvPr/>
          </p:nvSpPr>
          <p:spPr>
            <a:xfrm>
              <a:off x="2618406" y="1348312"/>
              <a:ext cx="952505" cy="369332"/>
            </a:xfrm>
            <a:prstGeom prst="rect">
              <a:avLst/>
            </a:prstGeom>
            <a:noFill/>
          </p:spPr>
          <p:txBody>
            <a:bodyPr wrap="none">
              <a:spAutoFit/>
            </a:bodyPr>
            <a:lstStyle/>
            <a:p>
              <a:r>
                <a:rPr lang="en-US" sz="1800" dirty="0">
                  <a:solidFill>
                    <a:srgbClr val="0078D7"/>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nvGrpSpPr>
          <p:cNvPr id="89" name="Group 88"/>
          <p:cNvGrpSpPr/>
          <p:nvPr/>
        </p:nvGrpSpPr>
        <p:grpSpPr>
          <a:xfrm>
            <a:off x="10544763" y="4754369"/>
            <a:ext cx="952505" cy="369332"/>
            <a:chOff x="2618406" y="1348312"/>
            <a:chExt cx="952505" cy="369332"/>
          </a:xfrm>
        </p:grpSpPr>
        <p:sp>
          <p:nvSpPr>
            <p:cNvPr id="90" name="Rectangle 89"/>
            <p:cNvSpPr/>
            <p:nvPr/>
          </p:nvSpPr>
          <p:spPr bwMode="auto">
            <a:xfrm>
              <a:off x="2688678" y="1398276"/>
              <a:ext cx="810341" cy="259181"/>
            </a:xfrm>
            <a:prstGeom prst="rect">
              <a:avLst/>
            </a:prstGeom>
            <a:solidFill>
              <a:schemeClr val="bg1"/>
            </a:solidFill>
            <a:ln w="15875" cap="flat">
              <a:solidFill>
                <a:srgbClr val="0078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a:lnSpc>
                  <a:spcPct val="90000"/>
                </a:lnSpc>
                <a:buFont typeface="Wingdings 3" panose="05040102010807070707" pitchFamily="18" charset="2"/>
                <a:buChar char="Æ"/>
              </a:pPr>
              <a:endParaRPr lang="en-US" sz="2000" b="1" dirty="0">
                <a:solidFill>
                  <a:srgbClr val="0078D7"/>
                </a:solidFill>
                <a:latin typeface="Segoe UI Light"/>
                <a:ea typeface="Segoe UI" pitchFamily="34" charset="0"/>
                <a:cs typeface="Segoe UI" pitchFamily="34" charset="0"/>
              </a:endParaRPr>
            </a:p>
          </p:txBody>
        </p:sp>
        <p:sp>
          <p:nvSpPr>
            <p:cNvPr id="91" name="Rectangle 90"/>
            <p:cNvSpPr/>
            <p:nvPr/>
          </p:nvSpPr>
          <p:spPr>
            <a:xfrm>
              <a:off x="2618406" y="1348312"/>
              <a:ext cx="952505" cy="369332"/>
            </a:xfrm>
            <a:prstGeom prst="rect">
              <a:avLst/>
            </a:prstGeom>
            <a:noFill/>
          </p:spPr>
          <p:txBody>
            <a:bodyPr wrap="none">
              <a:spAutoFit/>
            </a:bodyPr>
            <a:lstStyle/>
            <a:p>
              <a:r>
                <a:rPr lang="en-US" sz="1800" dirty="0">
                  <a:solidFill>
                    <a:srgbClr val="0078D7"/>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grpSp>
        <p:nvGrpSpPr>
          <p:cNvPr id="92" name="Group 91"/>
          <p:cNvGrpSpPr/>
          <p:nvPr/>
        </p:nvGrpSpPr>
        <p:grpSpPr>
          <a:xfrm>
            <a:off x="10544763" y="5232659"/>
            <a:ext cx="952505" cy="369332"/>
            <a:chOff x="3924823" y="1370430"/>
            <a:chExt cx="952505" cy="369332"/>
          </a:xfrm>
        </p:grpSpPr>
        <p:sp>
          <p:nvSpPr>
            <p:cNvPr id="93" name="Rectangle 92"/>
            <p:cNvSpPr/>
            <p:nvPr/>
          </p:nvSpPr>
          <p:spPr bwMode="auto">
            <a:xfrm>
              <a:off x="3995906" y="1417289"/>
              <a:ext cx="810341" cy="259181"/>
            </a:xfrm>
            <a:prstGeom prst="rect">
              <a:avLst/>
            </a:prstGeom>
            <a:solidFill>
              <a:schemeClr val="bg1"/>
            </a:solidFill>
            <a:ln w="15875" cap="flat">
              <a:solidFill>
                <a:srgbClr val="0078D7"/>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a:lnSpc>
                  <a:spcPct val="90000"/>
                </a:lnSpc>
                <a:buFont typeface="Wingdings 3" panose="05040102010807070707" pitchFamily="18" charset="2"/>
                <a:buChar char="Æ"/>
              </a:pPr>
              <a:endParaRPr lang="en-US" sz="2000" b="1" dirty="0">
                <a:solidFill>
                  <a:srgbClr val="FFFFFF"/>
                </a:solidFill>
                <a:latin typeface="Segoe UI Light"/>
                <a:ea typeface="Segoe UI" pitchFamily="34" charset="0"/>
                <a:cs typeface="Segoe UI" pitchFamily="34" charset="0"/>
              </a:endParaRPr>
            </a:p>
          </p:txBody>
        </p:sp>
        <p:sp>
          <p:nvSpPr>
            <p:cNvPr id="94" name="Rectangle 93"/>
            <p:cNvSpPr/>
            <p:nvPr/>
          </p:nvSpPr>
          <p:spPr>
            <a:xfrm>
              <a:off x="3924823" y="1370430"/>
              <a:ext cx="952505" cy="369332"/>
            </a:xfrm>
            <a:prstGeom prst="rect">
              <a:avLst/>
            </a:prstGeom>
            <a:noFill/>
          </p:spPr>
          <p:txBody>
            <a:bodyPr wrap="none">
              <a:spAutoFit/>
            </a:bodyPr>
            <a:lstStyle/>
            <a:p>
              <a:r>
                <a:rPr lang="en-US" sz="1800" dirty="0">
                  <a:solidFill>
                    <a:srgbClr val="0078D7"/>
                  </a:solidFill>
                  <a:latin typeface="Segoe UI Semibold" panose="020B0702040204020203" pitchFamily="34" charset="0"/>
                  <a:ea typeface="Segoe UI Black" panose="020B0A02040204020203" pitchFamily="34" charset="0"/>
                  <a:cs typeface="Segoe UI Semibold" panose="020B0702040204020203" pitchFamily="34" charset="0"/>
                </a:rPr>
                <a:t>built-in</a:t>
              </a:r>
            </a:p>
          </p:txBody>
        </p:sp>
      </p:grpSp>
    </p:spTree>
    <p:extLst>
      <p:ext uri="{BB962C8B-B14F-4D97-AF65-F5344CB8AC3E}">
        <p14:creationId xmlns:p14="http://schemas.microsoft.com/office/powerpoint/2010/main" val="422293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1"/>
                                        </p:tgtEl>
                                        <p:attrNameLst>
                                          <p:attrName>style.visibility</p:attrName>
                                        </p:attrNameLst>
                                      </p:cBhvr>
                                      <p:to>
                                        <p:strVal val="visible"/>
                                      </p:to>
                                    </p:set>
                                  </p:childTnLst>
                                </p:cTn>
                              </p:par>
                              <p:par>
                                <p:cTn id="13" presetID="2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1000"/>
                                        <p:tgtEl>
                                          <p:spTgt spid="5"/>
                                        </p:tgtEl>
                                      </p:cBhvr>
                                    </p:animEffec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2500"/>
                            </p:stCondLst>
                            <p:childTnLst>
                              <p:par>
                                <p:cTn id="23" presetID="22" presetClass="entr" presetSubtype="4" fill="hold" nodeType="afterEffect">
                                  <p:stCondLst>
                                    <p:cond delay="50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1000"/>
                                        <p:tgtEl>
                                          <p:spTgt spid="38"/>
                                        </p:tgtEl>
                                      </p:cBhvr>
                                    </p:animEffec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par>
                          <p:cTn id="29" fill="hold">
                            <p:stCondLst>
                              <p:cond delay="4000"/>
                            </p:stCondLst>
                            <p:childTnLst>
                              <p:par>
                                <p:cTn id="30" presetID="53" presetClass="entr" presetSubtype="16" fill="hold" nodeType="afterEffect">
                                  <p:stCondLst>
                                    <p:cond delay="500"/>
                                  </p:stCondLst>
                                  <p:childTnLst>
                                    <p:set>
                                      <p:cBhvr>
                                        <p:cTn id="31" dur="1" fill="hold">
                                          <p:stCondLst>
                                            <p:cond delay="0"/>
                                          </p:stCondLst>
                                        </p:cTn>
                                        <p:tgtEl>
                                          <p:spTgt spid="195"/>
                                        </p:tgtEl>
                                        <p:attrNameLst>
                                          <p:attrName>style.visibility</p:attrName>
                                        </p:attrNameLst>
                                      </p:cBhvr>
                                      <p:to>
                                        <p:strVal val="visible"/>
                                      </p:to>
                                    </p:set>
                                    <p:anim calcmode="lin" valueType="num">
                                      <p:cBhvr>
                                        <p:cTn id="32" dur="500" fill="hold"/>
                                        <p:tgtEl>
                                          <p:spTgt spid="195"/>
                                        </p:tgtEl>
                                        <p:attrNameLst>
                                          <p:attrName>ppt_w</p:attrName>
                                        </p:attrNameLst>
                                      </p:cBhvr>
                                      <p:tavLst>
                                        <p:tav tm="0">
                                          <p:val>
                                            <p:fltVal val="0"/>
                                          </p:val>
                                        </p:tav>
                                        <p:tav tm="100000">
                                          <p:val>
                                            <p:strVal val="#ppt_w"/>
                                          </p:val>
                                        </p:tav>
                                      </p:tavLst>
                                    </p:anim>
                                    <p:anim calcmode="lin" valueType="num">
                                      <p:cBhvr>
                                        <p:cTn id="33" dur="500" fill="hold"/>
                                        <p:tgtEl>
                                          <p:spTgt spid="195"/>
                                        </p:tgtEl>
                                        <p:attrNameLst>
                                          <p:attrName>ppt_h</p:attrName>
                                        </p:attrNameLst>
                                      </p:cBhvr>
                                      <p:tavLst>
                                        <p:tav tm="0">
                                          <p:val>
                                            <p:fltVal val="0"/>
                                          </p:val>
                                        </p:tav>
                                        <p:tav tm="100000">
                                          <p:val>
                                            <p:strVal val="#ppt_h"/>
                                          </p:val>
                                        </p:tav>
                                      </p:tavLst>
                                    </p:anim>
                                    <p:animEffect transition="in" filter="fade">
                                      <p:cBhvr>
                                        <p:cTn id="34" dur="500"/>
                                        <p:tgtEl>
                                          <p:spTgt spid="195"/>
                                        </p:tgtEl>
                                      </p:cBhvr>
                                    </p:animEffect>
                                  </p:childTnLst>
                                </p:cTn>
                              </p:par>
                            </p:childTnLst>
                          </p:cTn>
                        </p:par>
                        <p:par>
                          <p:cTn id="35" fill="hold">
                            <p:stCondLst>
                              <p:cond delay="5000"/>
                            </p:stCondLst>
                            <p:childTnLst>
                              <p:par>
                                <p:cTn id="36" presetID="10" presetClass="entr" presetSubtype="0" fill="hold" nodeType="afterEffect">
                                  <p:stCondLst>
                                    <p:cond delay="500"/>
                                  </p:stCondLst>
                                  <p:childTnLst>
                                    <p:set>
                                      <p:cBhvr>
                                        <p:cTn id="37" dur="1" fill="hold">
                                          <p:stCondLst>
                                            <p:cond delay="0"/>
                                          </p:stCondLst>
                                        </p:cTn>
                                        <p:tgtEl>
                                          <p:spTgt spid="78">
                                            <p:txEl>
                                              <p:pRg st="0" end="0"/>
                                            </p:txEl>
                                          </p:spTgt>
                                        </p:tgtEl>
                                        <p:attrNameLst>
                                          <p:attrName>style.visibility</p:attrName>
                                        </p:attrNameLst>
                                      </p:cBhvr>
                                      <p:to>
                                        <p:strVal val="visible"/>
                                      </p:to>
                                    </p:set>
                                    <p:animEffect transition="in" filter="fade">
                                      <p:cBhvr>
                                        <p:cTn id="38" dur="500"/>
                                        <p:tgtEl>
                                          <p:spTgt spid="78">
                                            <p:txEl>
                                              <p:pRg st="0" end="0"/>
                                            </p:txEl>
                                          </p:spTgt>
                                        </p:tgtEl>
                                      </p:cBhvr>
                                    </p:animEffect>
                                  </p:childTnLst>
                                </p:cTn>
                              </p:par>
                            </p:childTnLst>
                          </p:cTn>
                        </p:par>
                        <p:par>
                          <p:cTn id="39" fill="hold">
                            <p:stCondLst>
                              <p:cond delay="600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6500"/>
                            </p:stCondLst>
                            <p:childTnLst>
                              <p:par>
                                <p:cTn id="44" presetID="10" presetClass="entr" presetSubtype="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par>
                          <p:cTn id="47" fill="hold">
                            <p:stCondLst>
                              <p:cond delay="7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7500"/>
                            </p:stCondLst>
                            <p:childTnLst>
                              <p:par>
                                <p:cTn id="52" presetID="10" presetClass="entr" presetSubtype="0" fill="hold" nodeType="after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fade">
                                      <p:cBhvr>
                                        <p:cTn id="54" dur="500"/>
                                        <p:tgtEl>
                                          <p:spTgt spid="86"/>
                                        </p:tgtEl>
                                      </p:cBhvr>
                                    </p:animEffect>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8500"/>
                            </p:stCondLst>
                            <p:childTnLst>
                              <p:par>
                                <p:cTn id="60" presetID="10" presetClass="entr" presetSubtype="0" fill="hold" nodeType="after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par>
                          <p:cTn id="63" fill="hold">
                            <p:stCondLst>
                              <p:cond delay="9000"/>
                            </p:stCondLst>
                            <p:childTnLst>
                              <p:par>
                                <p:cTn id="64" presetID="22" presetClass="entr" presetSubtype="8"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wipe(left)">
                                      <p:cBhvr>
                                        <p:cTn id="66" dur="500"/>
                                        <p:tgtEl>
                                          <p:spTgt spid="71"/>
                                        </p:tgtEl>
                                      </p:cBhvr>
                                    </p:animEffect>
                                  </p:childTnLst>
                                </p:cTn>
                              </p:par>
                            </p:childTnLst>
                          </p:cTn>
                        </p:par>
                        <p:par>
                          <p:cTn id="67" fill="hold">
                            <p:stCondLst>
                              <p:cond delay="9500"/>
                            </p:stCondLst>
                            <p:childTnLst>
                              <p:par>
                                <p:cTn id="68" presetID="10" presetClass="entr" presetSubtype="0" fill="hold"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41" grpId="0"/>
      <p:bldP spid="56" grpId="0"/>
      <p:bldP spid="71" grpId="0"/>
      <p:bldP spid="3" grpId="0"/>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724CCC7E-DAE2-445C-BC5A-A65E0DF5D5E1}" vid="{3692F10D-0335-4FCE-A1C4-82B66353CE1A}"/>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724CCC7E-DAE2-445C-BC5A-A65E0DF5D5E1}" vid="{42B86328-F22E-4D0A-8C88-21AC34E191E7}"/>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roadcom_Ltd">
    <a:dk1>
      <a:sysClr val="windowText" lastClr="000000"/>
    </a:dk1>
    <a:lt1>
      <a:sysClr val="window" lastClr="FFFFFF"/>
    </a:lt1>
    <a:dk2>
      <a:srgbClr val="CC092F"/>
    </a:dk2>
    <a:lt2>
      <a:srgbClr val="5A5A5A"/>
    </a:lt2>
    <a:accent1>
      <a:srgbClr val="008FBF"/>
    </a:accent1>
    <a:accent2>
      <a:srgbClr val="007167"/>
    </a:accent2>
    <a:accent3>
      <a:srgbClr val="F6CF3F"/>
    </a:accent3>
    <a:accent4>
      <a:srgbClr val="622D50"/>
    </a:accent4>
    <a:accent5>
      <a:srgbClr val="9E9E9F"/>
    </a:accent5>
    <a:accent6>
      <a:srgbClr val="244C5A"/>
    </a:accent6>
    <a:hlink>
      <a:srgbClr val="008FBF"/>
    </a:hlink>
    <a:folHlink>
      <a:srgbClr val="622D50"/>
    </a:folHlink>
  </a:clrScheme>
  <a:fontScheme name="Broadcom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John Hettenhaus</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BRK3321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01c77077-aee4-4b5f-bd4e-9cd40a6fff29"/>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 ds:uri="http://schemas.microsoft.com/sharepoint/v3"/>
    <ds:schemaRef ds:uri="http://schemas.microsoft.com/office/2006/documentManagement/types"/>
    <ds:schemaRef ds:uri="http://purl.org/dc/terms/"/>
    <ds:schemaRef ds:uri="http://schemas.microsoft.com/office/infopath/2007/PartnerControls"/>
    <ds:schemaRef ds:uri="8ff673fc-3231-4e3a-893b-6d7f7cd32766"/>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Microsoft_Ignite_2016_16x9_Template</Template>
  <TotalTime>9005</TotalTime>
  <Words>2501</Words>
  <Application>Microsoft Office PowerPoint</Application>
  <PresentationFormat>Custom</PresentationFormat>
  <Paragraphs>459</Paragraphs>
  <Slides>34</Slides>
  <Notes>21</Notes>
  <HiddenSlides>0</HiddenSlides>
  <MMClips>0</MMClips>
  <ScaleCrop>false</ScaleCrop>
  <HeadingPairs>
    <vt:vector size="8" baseType="variant">
      <vt:variant>
        <vt:lpstr>Fonts Used</vt:lpstr>
      </vt:variant>
      <vt:variant>
        <vt:i4>19</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57" baseType="lpstr">
      <vt:lpstr>ＭＳ Ｐゴシック</vt:lpstr>
      <vt:lpstr>ＭＳ Ｐゴシック</vt:lpstr>
      <vt:lpstr>SimSun</vt:lpstr>
      <vt:lpstr>Arial</vt:lpstr>
      <vt:lpstr>Calibri</vt:lpstr>
      <vt:lpstr>Consolas</vt:lpstr>
      <vt:lpstr>Museo For Dell</vt:lpstr>
      <vt:lpstr>Museo Sans For Dell</vt:lpstr>
      <vt:lpstr>Museo Sans For Dell</vt:lpstr>
      <vt:lpstr>Segoe UI</vt:lpstr>
      <vt:lpstr>Segoe UI Black</vt:lpstr>
      <vt:lpstr>Segoe UI Light</vt:lpstr>
      <vt:lpstr>Segoe UI Semibold</vt:lpstr>
      <vt:lpstr>Times New Roman</vt:lpstr>
      <vt:lpstr>Trebuchet MS</vt:lpstr>
      <vt:lpstr>Verdana</vt:lpstr>
      <vt:lpstr>Wingdings</vt:lpstr>
      <vt:lpstr>Wingdings 2</vt:lpstr>
      <vt:lpstr>Wingdings 3</vt:lpstr>
      <vt:lpstr>5-50002_Ignite_Breakout_Template</vt:lpstr>
      <vt:lpstr>6-30537_Envision 2016 Concurrent Template_Dark</vt:lpstr>
      <vt:lpstr>1_5-50002_Ignite_Breakout_Template</vt:lpstr>
      <vt:lpstr>think-cell Slide</vt:lpstr>
      <vt:lpstr>Deliver ‘Everything Built-In’ –  Building the Optimal Platform for Success  Dell PowerEdge </vt:lpstr>
      <vt:lpstr>Agenda</vt:lpstr>
      <vt:lpstr>“Data is the new Electricity”. </vt:lpstr>
      <vt:lpstr>Landscape of the database market and trends</vt:lpstr>
      <vt:lpstr>The need for Big Data and Analytics</vt:lpstr>
      <vt:lpstr>PowerPoint Presentation</vt:lpstr>
      <vt:lpstr>In-database Advanced Analytics Build intelligent applications with SQL Server R Services </vt:lpstr>
      <vt:lpstr>PowerPoint Presentation</vt:lpstr>
      <vt:lpstr>Industry Leading TCO </vt:lpstr>
      <vt:lpstr>Dell EMC | Microsoft SQL Server 2016</vt:lpstr>
      <vt:lpstr>OpenManage and System Center                    Transform IT management so you spend less time maintaining, more time innovating</vt:lpstr>
      <vt:lpstr>OpenManage Integration Suite                                         for Microsoft System Center</vt:lpstr>
      <vt:lpstr>Dell EMC Server Strategy – solving the CIO dilemma</vt:lpstr>
      <vt:lpstr>The Dell EMC Enterprise Server Portfolio</vt:lpstr>
      <vt:lpstr>Dell EMC’s most comprehensive 4-Socket Portfolio </vt:lpstr>
      <vt:lpstr>Intel® Xeon® Processor E7 v4 (Broadwell-EX)</vt:lpstr>
      <vt:lpstr>Intel® Xeon® Processor E7-8800/4800 v4 </vt:lpstr>
      <vt:lpstr>The PowerEdge R830 &amp; R930</vt:lpstr>
      <vt:lpstr>MSFT|Dell Technology</vt:lpstr>
      <vt:lpstr>MSFT|Dell Technology – Future Ready</vt:lpstr>
      <vt:lpstr>Demo</vt:lpstr>
      <vt:lpstr>All-Flash Array Storage: Growing</vt:lpstr>
      <vt:lpstr>Accelerating SQL Server 2016</vt:lpstr>
      <vt:lpstr>Running the demo …</vt:lpstr>
      <vt:lpstr>Legacy Network (8G Fibre Channel) Bottlenecks  All-Flash Storage</vt:lpstr>
      <vt:lpstr>Throughput</vt:lpstr>
      <vt:lpstr>Query Response Time</vt:lpstr>
      <vt:lpstr>In Summary…</vt:lpstr>
      <vt:lpstr>MSFT|Dell Technology &amp; Windows Server 2016</vt:lpstr>
      <vt:lpstr>PowerPoint Presentation</vt:lpstr>
      <vt:lpstr>PowerPoint Presentation</vt:lpstr>
      <vt:lpstr>Benefits of the OpenManage Integration Suite                         for Microsoft System Center    </vt:lpstr>
      <vt:lpstr>Free IT Pro resources To advance your career in cloud technology</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 "everything built-in" – building the optimal platform for success</dc:title>
  <dc:subject>&lt;Speech title here&gt;</dc:subject>
  <dc:creator>Andrea Buck</dc:creator>
  <cp:keywords>Microsoft Ignite 2016, No Restrictions</cp:keywords>
  <dc:description>Template: Mitchell Derrey, Silverfox Productions_x000d_
Formatting: _x000d_
Audience Type:</dc:description>
  <cp:lastModifiedBy>MS Events 0091</cp:lastModifiedBy>
  <cp:revision>202</cp:revision>
  <dcterms:created xsi:type="dcterms:W3CDTF">2016-07-28T21:58:30Z</dcterms:created>
  <dcterms:modified xsi:type="dcterms:W3CDTF">2016-09-28T15:11:02Z</dcterms:modified>
  <cp:category>Microsoft Ignite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y fmtid="{D5CDD505-2E9C-101B-9397-08002B2CF9AE}" pid="14" name="TitusGUID">
    <vt:lpwstr>e1d8b5e1-256e-4ba3-8c81-4ae982f2f4ce</vt:lpwstr>
  </property>
  <property fmtid="{D5CDD505-2E9C-101B-9397-08002B2CF9AE}" pid="15" name="DellClassification">
    <vt:lpwstr>No Restrictions</vt:lpwstr>
  </property>
  <property fmtid="{D5CDD505-2E9C-101B-9397-08002B2CF9AE}" pid="16" name="DellSubLabels">
    <vt:lpwstr/>
  </property>
</Properties>
</file>