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310" r:id="rId5"/>
    <p:sldMasterId id="2147484341" r:id="rId6"/>
  </p:sldMasterIdLst>
  <p:notesMasterIdLst>
    <p:notesMasterId r:id="rId27"/>
  </p:notesMasterIdLst>
  <p:handoutMasterIdLst>
    <p:handoutMasterId r:id="rId28"/>
  </p:handoutMasterIdLst>
  <p:sldIdLst>
    <p:sldId id="1393" r:id="rId7"/>
    <p:sldId id="1422" r:id="rId8"/>
    <p:sldId id="1408" r:id="rId9"/>
    <p:sldId id="1413" r:id="rId10"/>
    <p:sldId id="1412" r:id="rId11"/>
    <p:sldId id="1411" r:id="rId12"/>
    <p:sldId id="1416" r:id="rId13"/>
    <p:sldId id="1415" r:id="rId14"/>
    <p:sldId id="1414" r:id="rId15"/>
    <p:sldId id="1419" r:id="rId16"/>
    <p:sldId id="1418" r:id="rId17"/>
    <p:sldId id="1420" r:id="rId18"/>
    <p:sldId id="1425" r:id="rId19"/>
    <p:sldId id="1426" r:id="rId20"/>
    <p:sldId id="1424" r:id="rId21"/>
    <p:sldId id="1423" r:id="rId22"/>
    <p:sldId id="1430" r:id="rId23"/>
    <p:sldId id="1429" r:id="rId24"/>
    <p:sldId id="1405" r:id="rId25"/>
    <p:sldId id="1326" r:id="rId26"/>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gnite 2016 Template Light" id="{A073DAE3-B461-442F-A3D3-6642BD875E45}">
          <p14:sldIdLst>
            <p14:sldId id="1393"/>
            <p14:sldId id="1422"/>
            <p14:sldId id="1408"/>
            <p14:sldId id="1413"/>
            <p14:sldId id="1412"/>
            <p14:sldId id="1411"/>
            <p14:sldId id="1416"/>
            <p14:sldId id="1415"/>
            <p14:sldId id="1414"/>
            <p14:sldId id="1419"/>
            <p14:sldId id="1418"/>
            <p14:sldId id="1420"/>
            <p14:sldId id="1425"/>
            <p14:sldId id="1426"/>
            <p14:sldId id="1424"/>
            <p14:sldId id="1423"/>
            <p14:sldId id="1430"/>
            <p14:sldId id="1429"/>
            <p14:sldId id="1405"/>
            <p14:sldId id="1326"/>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92929"/>
    <a:srgbClr val="FFFFFF"/>
    <a:srgbClr val="BAD80A"/>
    <a:srgbClr val="A80000"/>
    <a:srgbClr val="5C2D91"/>
    <a:srgbClr val="0078D7"/>
    <a:srgbClr val="107C10"/>
    <a:srgbClr val="D83B01"/>
    <a:srgbClr val="002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8" autoAdjust="0"/>
    <p:restoredTop sz="77900" autoAdjust="0"/>
  </p:normalViewPr>
  <p:slideViewPr>
    <p:cSldViewPr>
      <p:cViewPr>
        <p:scale>
          <a:sx n="75" d="100"/>
          <a:sy n="75" d="100"/>
        </p:scale>
        <p:origin x="1836" y="264"/>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howGuides="1">
      <p:cViewPr varScale="1">
        <p:scale>
          <a:sx n="83" d="100"/>
          <a:sy n="83" d="100"/>
        </p:scale>
        <p:origin x="232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a:latin typeface="Segoe UI" pitchFamily="34" charset="0"/>
              </a:rPr>
              <a:t>Microsoft Ignite 2016</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9/28/2016 10:25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a:t>Microsoft Ignite 2016</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9/28/2016 10:25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10:25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16661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211D4B0C-B40C-4B38-86E4-2AFA7E194751}" type="datetime1">
              <a:rPr lang="en-US" smtClean="0"/>
              <a:t>9/28/2016</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12</a:t>
            </a:fld>
            <a:endParaRPr lang="en-US" dirty="0"/>
          </a:p>
        </p:txBody>
      </p:sp>
      <p:sp>
        <p:nvSpPr>
          <p:cNvPr id="10" name="Footer Placeholder 9"/>
          <p:cNvSpPr>
            <a:spLocks noGrp="1"/>
          </p:cNvSpPr>
          <p:nvPr>
            <p:ph type="ftr" sz="quarter" idx="1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41026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9/28/2016 10:25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14</a:t>
            </a:fld>
            <a:endParaRPr lang="en-US" dirty="0"/>
          </a:p>
        </p:txBody>
      </p:sp>
    </p:spTree>
    <p:extLst>
      <p:ext uri="{BB962C8B-B14F-4D97-AF65-F5344CB8AC3E}">
        <p14:creationId xmlns:p14="http://schemas.microsoft.com/office/powerpoint/2010/main" val="2781305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t>9/28/2016 10:25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19</a:t>
            </a:fld>
            <a:endParaRPr lang="en-US" dirty="0"/>
          </a:p>
        </p:txBody>
      </p:sp>
    </p:spTree>
    <p:extLst>
      <p:ext uri="{BB962C8B-B14F-4D97-AF65-F5344CB8AC3E}">
        <p14:creationId xmlns:p14="http://schemas.microsoft.com/office/powerpoint/2010/main" val="2835967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A17D118-1690-458F-B4D2-F9DA5D6F5033}" type="datetime8">
              <a:rPr lang="en-US" smtClean="0">
                <a:solidFill>
                  <a:prstClr val="black"/>
                </a:solidFill>
              </a:rPr>
              <a:t>9/28/2016 10:25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20</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8614985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2"/>
          <a:stretch>
            <a:fillRect/>
          </a:stretch>
        </p:blipFill>
        <p:spPr>
          <a:xfrm>
            <a:off x="-246501" y="1965643"/>
            <a:ext cx="7899548" cy="2148840"/>
          </a:xfrm>
          <a:prstGeom prst="rect">
            <a:avLst/>
          </a:prstGeom>
        </p:spPr>
      </p:pic>
      <p:sp>
        <p:nvSpPr>
          <p:cNvPr id="6" name="Rectangle 5"/>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stretch>
            <a:fillRect/>
          </a:stretch>
        </p:blipFill>
        <p:spPr>
          <a:xfrm>
            <a:off x="462280" y="6209084"/>
            <a:ext cx="1456418" cy="310896"/>
          </a:xfrm>
          <a:prstGeom prst="rect">
            <a:avLst/>
          </a:prstGeom>
        </p:spPr>
      </p:pic>
    </p:spTree>
    <p:extLst>
      <p:ext uri="{BB962C8B-B14F-4D97-AF65-F5344CB8AC3E}">
        <p14:creationId xmlns:p14="http://schemas.microsoft.com/office/powerpoint/2010/main" val="20885871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99467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893355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3750802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784147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89345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086985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3669745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6850104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p:cNvPicPr>
            <a:picLocks noChangeAspect="1"/>
          </p:cNvPicPr>
          <p:nvPr userDrawn="1"/>
        </p:nvPicPr>
        <p:blipFill>
          <a:blip r:embed="rId2"/>
          <a:stretch>
            <a:fillRect/>
          </a:stretch>
        </p:blipFill>
        <p:spPr>
          <a:xfrm>
            <a:off x="462280" y="6209084"/>
            <a:ext cx="1456418" cy="310896"/>
          </a:xfrm>
          <a:prstGeom prst="rect">
            <a:avLst/>
          </a:prstGeom>
        </p:spPr>
      </p:pic>
      <p:pic>
        <p:nvPicPr>
          <p:cNvPr id="10" name="Picture 9"/>
          <p:cNvPicPr>
            <a:picLocks noChangeAspect="1"/>
          </p:cNvPicPr>
          <p:nvPr userDrawn="1"/>
        </p:nvPicPr>
        <p:blipFill>
          <a:blip r:embed="rId3"/>
          <a:stretch>
            <a:fillRect/>
          </a:stretch>
        </p:blipFill>
        <p:spPr>
          <a:xfrm>
            <a:off x="-246501" y="1965643"/>
            <a:ext cx="7899548" cy="2148840"/>
          </a:xfrm>
          <a:prstGeom prst="rect">
            <a:avLst/>
          </a:prstGeom>
        </p:spPr>
      </p:pic>
    </p:spTree>
    <p:extLst>
      <p:ext uri="{BB962C8B-B14F-4D97-AF65-F5344CB8AC3E}">
        <p14:creationId xmlns:p14="http://schemas.microsoft.com/office/powerpoint/2010/main" val="2620341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6" name="Rectangle 5"/>
          <p:cNvSpPr/>
          <p:nvPr userDrawn="1"/>
        </p:nvSpPr>
        <p:spPr bwMode="gray">
          <a:xfrm>
            <a:off x="0" y="5897245"/>
            <a:ext cx="12435840" cy="10972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stretch>
            <a:fillRect/>
          </a:stretch>
        </p:blipFill>
        <p:spPr>
          <a:xfrm>
            <a:off x="370840" y="6294142"/>
            <a:ext cx="1456418" cy="310896"/>
          </a:xfrm>
          <a:prstGeom prst="rect">
            <a:avLst/>
          </a:prstGeom>
        </p:spPr>
      </p:pic>
    </p:spTree>
    <p:extLst>
      <p:ext uri="{BB962C8B-B14F-4D97-AF65-F5344CB8AC3E}">
        <p14:creationId xmlns:p14="http://schemas.microsoft.com/office/powerpoint/2010/main" val="17835652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74638" y="1212850"/>
            <a:ext cx="11887200" cy="2065181"/>
          </a:xfrm>
        </p:spPr>
        <p:txBody>
          <a:bodyPr/>
          <a:lstStyle>
            <a:lvl1pPr marL="0" indent="0">
              <a:buNone/>
              <a:defRPr>
                <a:gradFill>
                  <a:gsLst>
                    <a:gs pos="1250">
                      <a:schemeClr val="tx1"/>
                    </a:gs>
                    <a:gs pos="99000">
                      <a:schemeClr val="tx1"/>
                    </a:gs>
                  </a:gsLst>
                  <a:lin ang="5400000" scaled="0"/>
                </a:gradFill>
              </a:defRPr>
            </a:lvl1pPr>
            <a:lvl2pPr marL="0" indent="0">
              <a:buFontTx/>
              <a:buNone/>
              <a:defRPr sz="24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065595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359454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238344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707770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92662917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10562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8953311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2925191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235704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0261040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5536269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7508537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0298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6503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5001290"/>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a:blip r:embed="rId2"/>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18212562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13373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854040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2"/>
          <a:stretch>
            <a:fillRect/>
          </a:stretch>
        </p:blipFill>
        <p:spPr>
          <a:xfrm>
            <a:off x="-246501" y="1965643"/>
            <a:ext cx="7899548" cy="2148840"/>
          </a:xfrm>
          <a:prstGeom prst="rect">
            <a:avLst/>
          </a:prstGeom>
        </p:spPr>
      </p:pic>
      <p:sp>
        <p:nvSpPr>
          <p:cNvPr id="6" name="Rectangle 5"/>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stretch>
            <a:fillRect/>
          </a:stretch>
        </p:blipFill>
        <p:spPr>
          <a:xfrm>
            <a:off x="462280" y="6209084"/>
            <a:ext cx="1456418" cy="310896"/>
          </a:xfrm>
          <a:prstGeom prst="rect">
            <a:avLst/>
          </a:prstGeom>
        </p:spPr>
      </p:pic>
    </p:spTree>
    <p:extLst>
      <p:ext uri="{BB962C8B-B14F-4D97-AF65-F5344CB8AC3E}">
        <p14:creationId xmlns:p14="http://schemas.microsoft.com/office/powerpoint/2010/main" val="31201984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3508377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69597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81006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66984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34018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747864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52768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35886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24043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67552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0099646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9966985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0885253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36749932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2218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9765057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37950056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8606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5384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32684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435388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14782815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904015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39778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959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0568471"/>
      </p:ext>
    </p:extLst>
  </p:cSld>
  <p:clrMapOvr>
    <a:overrideClrMapping bg1="lt1" tx1="dk1" bg2="lt2" tx2="dk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theme" Target="../theme/theme3.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338" r:id="rId1"/>
    <p:sldLayoutId id="2147484300" r:id="rId2"/>
    <p:sldLayoutId id="2147484295" r:id="rId3"/>
    <p:sldLayoutId id="2147484240" r:id="rId4"/>
    <p:sldLayoutId id="2147484296" r:id="rId5"/>
    <p:sldLayoutId id="2147484241" r:id="rId6"/>
    <p:sldLayoutId id="2147484297" r:id="rId7"/>
    <p:sldLayoutId id="2147484244" r:id="rId8"/>
    <p:sldLayoutId id="2147484298" r:id="rId9"/>
    <p:sldLayoutId id="2147484245" r:id="rId10"/>
    <p:sldLayoutId id="2147484247" r:id="rId11"/>
    <p:sldLayoutId id="2147484331" r:id="rId12"/>
    <p:sldLayoutId id="2147484249" r:id="rId13"/>
    <p:sldLayoutId id="2147484301" r:id="rId14"/>
    <p:sldLayoutId id="2147484251" r:id="rId15"/>
    <p:sldLayoutId id="2147484252" r:id="rId16"/>
    <p:sldLayoutId id="2147484254" r:id="rId17"/>
    <p:sldLayoutId id="2147484257" r:id="rId18"/>
    <p:sldLayoutId id="2147484258" r:id="rId19"/>
    <p:sldLayoutId id="2147484260" r:id="rId20"/>
    <p:sldLayoutId id="2147484299" r:id="rId21"/>
    <p:sldLayoutId id="2147484263"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userDrawn="1">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Click to edit Master text styles</a:t>
            </a:r>
          </a:p>
          <a:p>
            <a:pPr marL="584200" marR="0" lvl="1" indent="-2413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19" name="Group 18"/>
            <p:cNvGrpSpPr/>
            <p:nvPr userDrawn="1"/>
          </p:nvGrpSpPr>
          <p:grpSpPr>
            <a:xfrm rot="5400000">
              <a:off x="11584220" y="1040742"/>
              <a:ext cx="2698730" cy="629236"/>
              <a:chOff x="1584344" y="4543426"/>
              <a:chExt cx="2698730" cy="629236"/>
            </a:xfrm>
          </p:grpSpPr>
          <p:sp>
            <p:nvSpPr>
              <p:cNvPr id="25" name="Rectangle 24"/>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27" name="Rectangle 26"/>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R:210 G:210 B:210</a:t>
                </a:r>
              </a:p>
            </p:txBody>
          </p:sp>
          <p:sp>
            <p:nvSpPr>
              <p:cNvPr id="28" name="Rectangle 27"/>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29" name="Rectangle 28"/>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Blue</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 G:124 B:16</a:t>
                </a:r>
              </a:p>
            </p:txBody>
          </p:sp>
          <p:sp>
            <p:nvSpPr>
              <p:cNvPr id="30" name="Rectangle 29"/>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grpSp>
        <p:sp>
          <p:nvSpPr>
            <p:cNvPr id="20" name="TextBox 19"/>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21" name="TextBox 20"/>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Green </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R:168 G:216 B:10</a:t>
              </a:r>
            </a:p>
          </p:txBody>
        </p:sp>
        <p:sp>
          <p:nvSpPr>
            <p:cNvPr id="31" name="Rectangle 30"/>
            <p:cNvSpPr/>
            <p:nvPr userDrawn="1"/>
          </p:nvSpPr>
          <p:spPr bwMode="auto">
            <a:xfrm rot="5400000">
              <a:off x="12328888" y="4270558"/>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32" name="Rectangle 31"/>
            <p:cNvSpPr/>
            <p:nvPr userDrawn="1"/>
          </p:nvSpPr>
          <p:spPr bwMode="auto">
            <a:xfrm rot="5400000">
              <a:off x="12328888" y="3353997"/>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1249032989"/>
      </p:ext>
    </p:extLst>
  </p:cSld>
  <p:clrMap bg1="dk1" tx1="lt1" bg2="dk2" tx2="lt2" accent1="accent1" accent2="accent2" accent3="accent3" accent4="accent4" accent5="accent5" accent6="accent6" hlink="hlink" folHlink="folHlink"/>
  <p:sldLayoutIdLst>
    <p:sldLayoutId id="2147484339" r:id="rId1"/>
    <p:sldLayoutId id="2147484340" r:id="rId2"/>
    <p:sldLayoutId id="2147484311" r:id="rId3"/>
    <p:sldLayoutId id="2147484312" r:id="rId4"/>
    <p:sldLayoutId id="2147484313" r:id="rId5"/>
    <p:sldLayoutId id="2147484314" r:id="rId6"/>
    <p:sldLayoutId id="2147484315" r:id="rId7"/>
    <p:sldLayoutId id="2147484332" r:id="rId8"/>
    <p:sldLayoutId id="2147484333" r:id="rId9"/>
    <p:sldLayoutId id="2147484334" r:id="rId10"/>
    <p:sldLayoutId id="2147484335" r:id="rId11"/>
    <p:sldLayoutId id="2147484336" r:id="rId12"/>
    <p:sldLayoutId id="2147484323" r:id="rId13"/>
    <p:sldLayoutId id="2147484324" r:id="rId14"/>
    <p:sldLayoutId id="2147484325" r:id="rId15"/>
    <p:sldLayoutId id="2147484326" r:id="rId16"/>
    <p:sldLayoutId id="2147484327" r:id="rId17"/>
    <p:sldLayoutId id="2147484328" r:id="rId18"/>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4000" kern="1200" spc="0" baseline="0" dirty="0" smtClean="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2682552606"/>
      </p:ext>
    </p:extLst>
  </p:cSld>
  <p:clrMap bg1="lt1" tx1="dk1" bg2="lt2" tx2="dk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46" r:id="rId5"/>
    <p:sldLayoutId id="2147484347" r:id="rId6"/>
    <p:sldLayoutId id="2147484348" r:id="rId7"/>
    <p:sldLayoutId id="2147484349" r:id="rId8"/>
    <p:sldLayoutId id="2147484350" r:id="rId9"/>
    <p:sldLayoutId id="2147484351" r:id="rId10"/>
    <p:sldLayoutId id="2147484352" r:id="rId11"/>
    <p:sldLayoutId id="2147484353" r:id="rId12"/>
    <p:sldLayoutId id="2147484354" r:id="rId13"/>
    <p:sldLayoutId id="2147484355" r:id="rId14"/>
    <p:sldLayoutId id="2147484356" r:id="rId15"/>
    <p:sldLayoutId id="2147484357" r:id="rId16"/>
    <p:sldLayoutId id="2147484358" r:id="rId17"/>
    <p:sldLayoutId id="2147484359" r:id="rId18"/>
    <p:sldLayoutId id="2147484360" r:id="rId19"/>
    <p:sldLayoutId id="2147484361" r:id="rId20"/>
    <p:sldLayoutId id="2147484362" r:id="rId21"/>
    <p:sldLayoutId id="2147484363"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myignite.microsoft.com/" TargetMode="Externa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hyperlink" Target="https://aka.ms/ignite.mobileapp"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Sysinternals Primer,</a:t>
            </a:r>
            <a:br>
              <a:rPr lang="en-US" dirty="0"/>
            </a:br>
            <a:r>
              <a:rPr lang="en-US" dirty="0"/>
              <a:t>Ignite 2016 Edition</a:t>
            </a:r>
          </a:p>
        </p:txBody>
      </p:sp>
      <p:sp>
        <p:nvSpPr>
          <p:cNvPr id="5" name="Text Placeholder 4"/>
          <p:cNvSpPr>
            <a:spLocks noGrp="1"/>
          </p:cNvSpPr>
          <p:nvPr>
            <p:ph type="body" sz="quarter" idx="12"/>
          </p:nvPr>
        </p:nvSpPr>
        <p:spPr/>
        <p:txBody>
          <a:bodyPr/>
          <a:lstStyle/>
          <a:p>
            <a:r>
              <a:rPr lang="en-US" dirty="0"/>
              <a:t>Aaron Margosis</a:t>
            </a:r>
          </a:p>
          <a:p>
            <a:r>
              <a:rPr lang="en-US" dirty="0"/>
              <a:t>Microsoft Cybersecurity Services</a:t>
            </a:r>
          </a:p>
        </p:txBody>
      </p:sp>
      <p:sp>
        <p:nvSpPr>
          <p:cNvPr id="2" name="Rectangle 1"/>
          <p:cNvSpPr/>
          <p:nvPr/>
        </p:nvSpPr>
        <p:spPr>
          <a:xfrm>
            <a:off x="11095037" y="144462"/>
            <a:ext cx="1090363" cy="369332"/>
          </a:xfrm>
          <a:prstGeom prst="rect">
            <a:avLst/>
          </a:prstGeom>
        </p:spPr>
        <p:txBody>
          <a:bodyPr wrap="none">
            <a:spAutoFit/>
          </a:bodyPr>
          <a:lstStyle/>
          <a:p>
            <a:r>
              <a:rPr lang="en-US" dirty="0"/>
              <a:t>BRK3316</a:t>
            </a:r>
          </a:p>
        </p:txBody>
      </p:sp>
    </p:spTree>
    <p:extLst>
      <p:ext uri="{BB962C8B-B14F-4D97-AF65-F5344CB8AC3E}">
        <p14:creationId xmlns:p14="http://schemas.microsoft.com/office/powerpoint/2010/main" val="276075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2006: acquired by Microsoft</a:t>
            </a:r>
          </a:p>
        </p:txBody>
      </p:sp>
      <p:sp>
        <p:nvSpPr>
          <p:cNvPr id="3" name="Text Placeholder 2"/>
          <p:cNvSpPr>
            <a:spLocks noGrp="1"/>
          </p:cNvSpPr>
          <p:nvPr>
            <p:ph type="body" sz="quarter" idx="10"/>
          </p:nvPr>
        </p:nvSpPr>
        <p:spPr/>
        <p:txBody>
          <a:bodyPr/>
          <a:lstStyle/>
          <a:p>
            <a:endParaRPr lang="en-US" dirty="0"/>
          </a:p>
        </p:txBody>
      </p:sp>
      <p:pic>
        <p:nvPicPr>
          <p:cNvPr id="4" name="EULA"/>
          <p:cNvPicPr>
            <a:picLocks noChangeAspect="1"/>
          </p:cNvPicPr>
          <p:nvPr/>
        </p:nvPicPr>
        <p:blipFill>
          <a:blip r:embed="rId2"/>
          <a:stretch>
            <a:fillRect/>
          </a:stretch>
        </p:blipFill>
        <p:spPr>
          <a:xfrm>
            <a:off x="2658751" y="1516062"/>
            <a:ext cx="7118972" cy="4469260"/>
          </a:xfrm>
          <a:prstGeom prst="rect">
            <a:avLst/>
          </a:prstGeom>
        </p:spPr>
      </p:pic>
      <p:pic>
        <p:nvPicPr>
          <p:cNvPr id="5" name="Letter from BillG"/>
          <p:cNvPicPr>
            <a:picLocks noChangeAspect="1"/>
          </p:cNvPicPr>
          <p:nvPr/>
        </p:nvPicPr>
        <p:blipFill>
          <a:blip r:embed="rId3"/>
          <a:stretch>
            <a:fillRect/>
          </a:stretch>
        </p:blipFill>
        <p:spPr>
          <a:xfrm>
            <a:off x="0" y="1181782"/>
            <a:ext cx="12436475" cy="5820680"/>
          </a:xfrm>
          <a:prstGeom prst="rect">
            <a:avLst/>
          </a:prstGeom>
        </p:spPr>
      </p:pic>
    </p:spTree>
    <p:extLst>
      <p:ext uri="{BB962C8B-B14F-4D97-AF65-F5344CB8AC3E}">
        <p14:creationId xmlns:p14="http://schemas.microsoft.com/office/powerpoint/2010/main" val="4642898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xit" presetSubtype="0" fill="hold" nodeType="with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2010: Bryce retires; Mark goes to Azure</a:t>
            </a:r>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a:off x="2636837" y="1516062"/>
            <a:ext cx="7162800" cy="4808896"/>
          </a:xfrm>
          <a:prstGeom prst="rect">
            <a:avLst/>
          </a:prstGeom>
        </p:spPr>
      </p:pic>
    </p:spTree>
    <p:extLst>
      <p:ext uri="{BB962C8B-B14F-4D97-AF65-F5344CB8AC3E}">
        <p14:creationId xmlns:p14="http://schemas.microsoft.com/office/powerpoint/2010/main" val="246380045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solidFill>
                  <a:schemeClr val="bg1"/>
                </a:solidFill>
              </a:rPr>
              <a:t>2011: The Sysinternals Administrator’s Reference</a:t>
            </a:r>
          </a:p>
        </p:txBody>
      </p:sp>
      <p:sp>
        <p:nvSpPr>
          <p:cNvPr id="6" name="Text Placeholder 5"/>
          <p:cNvSpPr>
            <a:spLocks noGrp="1"/>
          </p:cNvSpPr>
          <p:nvPr>
            <p:ph type="body" sz="quarter" idx="4294967295"/>
          </p:nvPr>
        </p:nvSpPr>
        <p:spPr>
          <a:xfrm>
            <a:off x="274639" y="1212849"/>
            <a:ext cx="11889564" cy="5884688"/>
          </a:xfrm>
        </p:spPr>
        <p:txBody>
          <a:bodyPr/>
          <a:lstStyle/>
          <a:p>
            <a:r>
              <a:rPr lang="en-US" dirty="0">
                <a:solidFill>
                  <a:schemeClr val="bg1"/>
                </a:solidFill>
              </a:rPr>
              <a:t>The official guide to the Sysinternals tools</a:t>
            </a:r>
          </a:p>
          <a:p>
            <a:pPr lvl="1"/>
            <a:r>
              <a:rPr lang="en-US" dirty="0">
                <a:solidFill>
                  <a:schemeClr val="bg1"/>
                </a:solidFill>
              </a:rPr>
              <a:t>Covers every tool, every feature, with tips</a:t>
            </a:r>
          </a:p>
          <a:p>
            <a:pPr lvl="1"/>
            <a:r>
              <a:rPr lang="en-US" dirty="0">
                <a:solidFill>
                  <a:schemeClr val="bg1"/>
                </a:solidFill>
              </a:rPr>
              <a:t>Written by Mark Russinovich and Aaron Margosis</a:t>
            </a:r>
          </a:p>
          <a:p>
            <a:r>
              <a:rPr lang="en-US" dirty="0">
                <a:solidFill>
                  <a:schemeClr val="bg1"/>
                </a:solidFill>
              </a:rPr>
              <a:t>Full chapters on the major tools</a:t>
            </a:r>
          </a:p>
          <a:p>
            <a:pPr lvl="1"/>
            <a:r>
              <a:rPr lang="en-US" dirty="0">
                <a:solidFill>
                  <a:schemeClr val="bg1"/>
                </a:solidFill>
              </a:rPr>
              <a:t>Process Explorer</a:t>
            </a:r>
          </a:p>
          <a:p>
            <a:pPr lvl="1"/>
            <a:r>
              <a:rPr lang="en-US" dirty="0">
                <a:solidFill>
                  <a:schemeClr val="bg1"/>
                </a:solidFill>
              </a:rPr>
              <a:t>Process Monitor</a:t>
            </a:r>
          </a:p>
          <a:p>
            <a:pPr lvl="1"/>
            <a:r>
              <a:rPr lang="en-US" dirty="0">
                <a:solidFill>
                  <a:schemeClr val="bg1"/>
                </a:solidFill>
              </a:rPr>
              <a:t>Autoruns</a:t>
            </a:r>
          </a:p>
          <a:p>
            <a:r>
              <a:rPr lang="en-US" dirty="0">
                <a:solidFill>
                  <a:schemeClr val="bg1"/>
                </a:solidFill>
              </a:rPr>
              <a:t>Other chapters by tool group</a:t>
            </a:r>
          </a:p>
          <a:p>
            <a:pPr lvl="1"/>
            <a:r>
              <a:rPr lang="en-US" dirty="0">
                <a:solidFill>
                  <a:schemeClr val="bg1"/>
                </a:solidFill>
              </a:rPr>
              <a:t>Security, Process, AD, Desktop, …</a:t>
            </a:r>
          </a:p>
          <a:p>
            <a:pPr lvl="0">
              <a:buClr>
                <a:srgbClr val="FFFFFF"/>
              </a:buClr>
            </a:pPr>
            <a:r>
              <a:rPr lang="en-US" dirty="0">
                <a:solidFill>
                  <a:schemeClr val="bg1"/>
                </a:solidFill>
              </a:rPr>
              <a:t>Case of the Unexplained</a:t>
            </a:r>
          </a:p>
          <a:p>
            <a:pPr lvl="1"/>
            <a:endParaRPr lang="en-US" sz="4000" dirty="0">
              <a:solidFill>
                <a:schemeClr val="bg1"/>
              </a:solidFill>
              <a:latin typeface="+mj-lt"/>
            </a:endParaRPr>
          </a:p>
        </p:txBody>
      </p:sp>
      <p:pic>
        <p:nvPicPr>
          <p:cNvPr id="4" name="Book cov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9437" y="1862405"/>
            <a:ext cx="3964766" cy="4843877"/>
          </a:xfrm>
          <a:prstGeom prst="rect">
            <a:avLst/>
          </a:prstGeom>
        </p:spPr>
      </p:pic>
    </p:spTree>
    <p:extLst>
      <p:ext uri="{BB962C8B-B14F-4D97-AF65-F5344CB8AC3E}">
        <p14:creationId xmlns:p14="http://schemas.microsoft.com/office/powerpoint/2010/main" val="2155897102"/>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2016: Second edition – even more better!</a:t>
            </a:r>
          </a:p>
        </p:txBody>
      </p:sp>
      <p:pic>
        <p:nvPicPr>
          <p:cNvPr id="4" name="Picture 3"/>
          <p:cNvPicPr>
            <a:picLocks noChangeAspect="1"/>
          </p:cNvPicPr>
          <p:nvPr/>
        </p:nvPicPr>
        <p:blipFill>
          <a:blip r:embed="rId2"/>
          <a:stretch>
            <a:fillRect/>
          </a:stretch>
        </p:blipFill>
        <p:spPr>
          <a:xfrm>
            <a:off x="4278803" y="1668462"/>
            <a:ext cx="3878869" cy="4787546"/>
          </a:xfrm>
          <a:prstGeom prst="rect">
            <a:avLst/>
          </a:prstGeom>
          <a:effectLst>
            <a:glow rad="1295400">
              <a:schemeClr val="accent2">
                <a:satMod val="175000"/>
                <a:alpha val="40000"/>
              </a:schemeClr>
            </a:glow>
          </a:effectLst>
        </p:spPr>
      </p:pic>
      <p:sp>
        <p:nvSpPr>
          <p:cNvPr id="3" name="Book description 1"/>
          <p:cNvSpPr>
            <a:spLocks noGrp="1"/>
          </p:cNvSpPr>
          <p:nvPr>
            <p:ph type="body" sz="quarter" idx="10"/>
          </p:nvPr>
        </p:nvSpPr>
        <p:spPr>
          <a:xfrm>
            <a:off x="274638" y="1212850"/>
            <a:ext cx="11887200" cy="3730252"/>
          </a:xfrm>
        </p:spPr>
        <p:txBody>
          <a:bodyPr/>
          <a:lstStyle/>
          <a:p>
            <a:r>
              <a:rPr lang="en-US" sz="3600" dirty="0"/>
              <a:t>40% more book!</a:t>
            </a:r>
          </a:p>
          <a:p>
            <a:r>
              <a:rPr lang="en-US" sz="3600" dirty="0"/>
              <a:t>ProcDump now a whole chapter</a:t>
            </a:r>
          </a:p>
          <a:p>
            <a:r>
              <a:rPr lang="en-US" sz="3600" dirty="0"/>
              <a:t>New tools, including Sysmon and PsPing</a:t>
            </a:r>
          </a:p>
          <a:p>
            <a:r>
              <a:rPr lang="en-US" sz="3600" dirty="0"/>
              <a:t>New, updated features for all tools</a:t>
            </a:r>
          </a:p>
          <a:p>
            <a:r>
              <a:rPr lang="en-US" sz="3600" dirty="0"/>
              <a:t>Deeper detail</a:t>
            </a:r>
          </a:p>
          <a:p>
            <a:r>
              <a:rPr lang="en-US" sz="3600" dirty="0"/>
              <a:t>Over 2.5x more cases</a:t>
            </a:r>
          </a:p>
        </p:txBody>
      </p:sp>
      <p:sp>
        <p:nvSpPr>
          <p:cNvPr id="5" name="Book description 2"/>
          <p:cNvSpPr txBox="1">
            <a:spLocks/>
          </p:cNvSpPr>
          <p:nvPr/>
        </p:nvSpPr>
        <p:spPr>
          <a:xfrm>
            <a:off x="274638" y="1212850"/>
            <a:ext cx="11887200" cy="3924151"/>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i="1" dirty="0"/>
              <a:t>Just</a:t>
            </a:r>
            <a:r>
              <a:rPr lang="en-US" sz="3600" dirty="0"/>
              <a:t> completed</a:t>
            </a:r>
          </a:p>
          <a:p>
            <a:endParaRPr lang="en-US" sz="1800" dirty="0"/>
          </a:p>
          <a:p>
            <a:r>
              <a:rPr lang="en-US" sz="3600" dirty="0"/>
              <a:t>Available in late October, 2016</a:t>
            </a:r>
          </a:p>
          <a:p>
            <a:endParaRPr lang="en-US" sz="1800" dirty="0"/>
          </a:p>
          <a:p>
            <a:r>
              <a:rPr lang="en-US" sz="3600" b="1" dirty="0"/>
              <a:t>25% discount </a:t>
            </a:r>
            <a:r>
              <a:rPr lang="en-US" sz="3600" dirty="0"/>
              <a:t>on pre-orders at</a:t>
            </a:r>
            <a:br>
              <a:rPr lang="en-US" sz="3600" dirty="0"/>
            </a:br>
            <a:r>
              <a:rPr lang="en-US" sz="3600" dirty="0"/>
              <a:t>	the Ignite bookstore</a:t>
            </a:r>
          </a:p>
          <a:p>
            <a:endParaRPr lang="en-US" sz="1800" dirty="0"/>
          </a:p>
          <a:p>
            <a:endParaRPr lang="en-US" sz="3600" dirty="0"/>
          </a:p>
        </p:txBody>
      </p:sp>
      <p:sp>
        <p:nvSpPr>
          <p:cNvPr id="6" name="Horizontal Scroll 4"/>
          <p:cNvSpPr/>
          <p:nvPr/>
        </p:nvSpPr>
        <p:spPr bwMode="auto">
          <a:xfrm>
            <a:off x="427037" y="4030662"/>
            <a:ext cx="5715000" cy="2780781"/>
          </a:xfrm>
          <a:prstGeom prst="horizontalScroll">
            <a:avLst/>
          </a:prstGeom>
          <a:gradFill>
            <a:gsLst>
              <a:gs pos="0">
                <a:schemeClr val="tx2">
                  <a:lumMod val="50000"/>
                </a:schemeClr>
              </a:gs>
              <a:gs pos="50000">
                <a:schemeClr val="tx2">
                  <a:lumMod val="75000"/>
                </a:schemeClr>
              </a:gs>
              <a:gs pos="100000">
                <a:schemeClr val="tx2">
                  <a:lumMod val="60000"/>
                  <a:lumOff val="40000"/>
                </a:schemeClr>
              </a:gs>
            </a:gsLst>
            <a:lin ang="5400000" scaled="0"/>
          </a:gra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3274" tIns="46637" rIns="93274" bIns="46637" numCol="1" rtlCol="0" anchor="ctr" anchorCtr="0" compatLnSpc="1">
            <a:prstTxWarp prst="textNoShape">
              <a:avLst/>
            </a:prstTxWarp>
          </a:bodyPr>
          <a:lstStyle/>
          <a:p>
            <a:pPr algn="ctr" defTabSz="932472" fontAlgn="base">
              <a:spcBef>
                <a:spcPct val="0"/>
              </a:spcBef>
              <a:spcAft>
                <a:spcPct val="0"/>
              </a:spcAft>
            </a:pPr>
            <a:r>
              <a:rPr lang="en-US" sz="3200" i="1" dirty="0">
                <a:solidFill>
                  <a:schemeClr val="bg1"/>
                </a:solidFill>
              </a:rPr>
              <a:t>Book/insert signing with Mark and Aaron</a:t>
            </a:r>
          </a:p>
          <a:p>
            <a:pPr algn="ctr" defTabSz="932472" fontAlgn="base">
              <a:spcBef>
                <a:spcPct val="0"/>
              </a:spcBef>
              <a:spcAft>
                <a:spcPct val="0"/>
              </a:spcAft>
            </a:pPr>
            <a:r>
              <a:rPr lang="en-US" sz="3200" i="1" dirty="0">
                <a:solidFill>
                  <a:schemeClr val="bg1"/>
                </a:solidFill>
              </a:rPr>
              <a:t>Today, 2:30pm-3:00pm</a:t>
            </a:r>
          </a:p>
          <a:p>
            <a:pPr algn="ctr" defTabSz="932472" fontAlgn="base">
              <a:spcBef>
                <a:spcPct val="0"/>
              </a:spcBef>
              <a:spcAft>
                <a:spcPct val="0"/>
              </a:spcAft>
            </a:pPr>
            <a:r>
              <a:rPr lang="en-US" sz="3200" i="1" dirty="0">
                <a:solidFill>
                  <a:schemeClr val="bg1"/>
                </a:solidFill>
              </a:rPr>
              <a:t>Ignite Bookstore</a:t>
            </a:r>
          </a:p>
        </p:txBody>
      </p:sp>
    </p:spTree>
    <p:extLst>
      <p:ext uri="{BB962C8B-B14F-4D97-AF65-F5344CB8AC3E}">
        <p14:creationId xmlns:p14="http://schemas.microsoft.com/office/powerpoint/2010/main" val="22490365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1.08942E-6 L 0.32818 1.08942E-6 " pathEditMode="relative" rAng="0" ptsTypes="AA">
                                      <p:cBhvr>
                                        <p:cTn id="6" dur="2000" fill="hold"/>
                                        <p:tgtEl>
                                          <p:spTgt spid="4"/>
                                        </p:tgtEl>
                                        <p:attrNameLst>
                                          <p:attrName>ppt_x</p:attrName>
                                          <p:attrName>ppt_y</p:attrName>
                                        </p:attrNameLst>
                                      </p:cBhvr>
                                      <p:rCtr x="16403" y="0"/>
                                    </p:animMotion>
                                  </p:childTnLst>
                                </p:cTn>
                              </p:par>
                              <p:par>
                                <p:cTn id="7" presetID="10" presetClass="entr" presetSubtype="0" fill="hold" grpId="0" nodeType="withEffect">
                                  <p:stCondLst>
                                    <p:cond delay="10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500"/>
                                        <p:tgtEl>
                                          <p:spTgt spid="3">
                                            <p:txEl>
                                              <p:pRg st="0" end="0"/>
                                            </p:txEl>
                                          </p:spTgt>
                                        </p:tgtEl>
                                      </p:cBhvr>
                                    </p:animEffect>
                                  </p:childTnLst>
                                </p:cTn>
                              </p:par>
                              <p:par>
                                <p:cTn id="10" presetID="10" presetClass="entr" presetSubtype="0" fill="hold" grpId="0" nodeType="withEffect">
                                  <p:stCondLst>
                                    <p:cond delay="10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1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100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100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3">
                                            <p:txEl>
                                              <p:pRg st="0" end="0"/>
                                            </p:txEl>
                                          </p:spTgt>
                                        </p:tgtEl>
                                      </p:cBhvr>
                                    </p:animEffect>
                                    <p:set>
                                      <p:cBhvr>
                                        <p:cTn id="29" dur="1" fill="hold">
                                          <p:stCondLst>
                                            <p:cond delay="499"/>
                                          </p:stCondLst>
                                        </p:cTn>
                                        <p:tgtEl>
                                          <p:spTgt spid="3">
                                            <p:txEl>
                                              <p:pRg st="0" end="0"/>
                                            </p:txEl>
                                          </p:spTgt>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3">
                                            <p:txEl>
                                              <p:pRg st="1" end="1"/>
                                            </p:txEl>
                                          </p:spTgt>
                                        </p:tgtEl>
                                      </p:cBhvr>
                                    </p:animEffect>
                                    <p:set>
                                      <p:cBhvr>
                                        <p:cTn id="32" dur="1" fill="hold">
                                          <p:stCondLst>
                                            <p:cond delay="499"/>
                                          </p:stCondLst>
                                        </p:cTn>
                                        <p:tgtEl>
                                          <p:spTgt spid="3">
                                            <p:txEl>
                                              <p:pRg st="1" end="1"/>
                                            </p:txEl>
                                          </p:spTgt>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3">
                                            <p:txEl>
                                              <p:pRg st="2" end="2"/>
                                            </p:txEl>
                                          </p:spTgt>
                                        </p:tgtEl>
                                      </p:cBhvr>
                                    </p:animEffect>
                                    <p:set>
                                      <p:cBhvr>
                                        <p:cTn id="35" dur="1" fill="hold">
                                          <p:stCondLst>
                                            <p:cond delay="499"/>
                                          </p:stCondLst>
                                        </p:cTn>
                                        <p:tgtEl>
                                          <p:spTgt spid="3">
                                            <p:txEl>
                                              <p:pRg st="2" end="2"/>
                                            </p:txEl>
                                          </p:spTgt>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3">
                                            <p:txEl>
                                              <p:pRg st="3" end="3"/>
                                            </p:txEl>
                                          </p:spTgt>
                                        </p:tgtEl>
                                      </p:cBhvr>
                                    </p:animEffect>
                                    <p:set>
                                      <p:cBhvr>
                                        <p:cTn id="38" dur="1" fill="hold">
                                          <p:stCondLst>
                                            <p:cond delay="499"/>
                                          </p:stCondLst>
                                        </p:cTn>
                                        <p:tgtEl>
                                          <p:spTgt spid="3">
                                            <p:txEl>
                                              <p:pRg st="3" end="3"/>
                                            </p:txEl>
                                          </p:spTgt>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3">
                                            <p:txEl>
                                              <p:pRg st="4" end="4"/>
                                            </p:txEl>
                                          </p:spTgt>
                                        </p:tgtEl>
                                      </p:cBhvr>
                                    </p:animEffect>
                                    <p:set>
                                      <p:cBhvr>
                                        <p:cTn id="41" dur="1" fill="hold">
                                          <p:stCondLst>
                                            <p:cond delay="499"/>
                                          </p:stCondLst>
                                        </p:cTn>
                                        <p:tgtEl>
                                          <p:spTgt spid="3">
                                            <p:txEl>
                                              <p:pRg st="4" end="4"/>
                                            </p:txEl>
                                          </p:spTgt>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3">
                                            <p:txEl>
                                              <p:pRg st="5" end="5"/>
                                            </p:txEl>
                                          </p:spTgt>
                                        </p:tgtEl>
                                      </p:cBhvr>
                                    </p:animEffect>
                                    <p:set>
                                      <p:cBhvr>
                                        <p:cTn id="44" dur="1" fill="hold">
                                          <p:stCondLst>
                                            <p:cond delay="499"/>
                                          </p:stCondLst>
                                        </p:cTn>
                                        <p:tgtEl>
                                          <p:spTgt spid="3">
                                            <p:txEl>
                                              <p:pRg st="5" end="5"/>
                                            </p:txEl>
                                          </p:spTgt>
                                        </p:tgtEl>
                                        <p:attrNameLst>
                                          <p:attrName>style.visibility</p:attrName>
                                        </p:attrNameLst>
                                      </p:cBhvr>
                                      <p:to>
                                        <p:strVal val="hidden"/>
                                      </p:to>
                                    </p:set>
                                  </p:childTnLst>
                                </p:cTn>
                              </p:par>
                            </p:childTnLst>
                          </p:cTn>
                        </p:par>
                        <p:par>
                          <p:cTn id="45" fill="hold">
                            <p:stCondLst>
                              <p:cond delay="500"/>
                            </p:stCondLst>
                            <p:childTnLst>
                              <p:par>
                                <p:cTn id="46" presetID="10" presetClass="entr" presetSubtype="0" fill="hold" grpId="1" nodeType="afterEffect">
                                  <p:stCondLst>
                                    <p:cond delay="0"/>
                                  </p:stCondLst>
                                  <p:childTnLst>
                                    <p:set>
                                      <p:cBhvr>
                                        <p:cTn id="47" dur="1" fill="hold">
                                          <p:stCondLst>
                                            <p:cond delay="0"/>
                                          </p:stCondLst>
                                        </p:cTn>
                                        <p:tgtEl>
                                          <p:spTgt spid="5">
                                            <p:txEl>
                                              <p:pRg st="0" end="0"/>
                                            </p:txEl>
                                          </p:spTgt>
                                        </p:tgtEl>
                                        <p:attrNameLst>
                                          <p:attrName>style.visibility</p:attrName>
                                        </p:attrNameLst>
                                      </p:cBhvr>
                                      <p:to>
                                        <p:strVal val="visible"/>
                                      </p:to>
                                    </p:set>
                                    <p:animEffect transition="in" filter="fade">
                                      <p:cBhvr>
                                        <p:cTn id="48" dur="500"/>
                                        <p:tgtEl>
                                          <p:spTgt spid="5">
                                            <p:txEl>
                                              <p:pRg st="0" end="0"/>
                                            </p:txEl>
                                          </p:spTgt>
                                        </p:tgtEl>
                                      </p:cBhvr>
                                    </p:animEffect>
                                  </p:childTnLst>
                                </p:cTn>
                              </p:par>
                              <p:par>
                                <p:cTn id="49" presetID="10" presetClass="entr" presetSubtype="0" fill="hold" grpId="1" nodeType="withEffect">
                                  <p:stCondLst>
                                    <p:cond delay="0"/>
                                  </p:stCondLst>
                                  <p:childTnLst>
                                    <p:set>
                                      <p:cBhvr>
                                        <p:cTn id="50" dur="1" fill="hold">
                                          <p:stCondLst>
                                            <p:cond delay="0"/>
                                          </p:stCondLst>
                                        </p:cTn>
                                        <p:tgtEl>
                                          <p:spTgt spid="5">
                                            <p:txEl>
                                              <p:pRg st="2" end="2"/>
                                            </p:txEl>
                                          </p:spTgt>
                                        </p:tgtEl>
                                        <p:attrNameLst>
                                          <p:attrName>style.visibility</p:attrName>
                                        </p:attrNameLst>
                                      </p:cBhvr>
                                      <p:to>
                                        <p:strVal val="visible"/>
                                      </p:to>
                                    </p:set>
                                    <p:animEffect transition="in" filter="fade">
                                      <p:cBhvr>
                                        <p:cTn id="51" dur="500"/>
                                        <p:tgtEl>
                                          <p:spTgt spid="5">
                                            <p:txEl>
                                              <p:pRg st="2" end="2"/>
                                            </p:txEl>
                                          </p:spTgt>
                                        </p:tgtEl>
                                      </p:cBhvr>
                                    </p:animEffect>
                                  </p:childTnLst>
                                </p:cTn>
                              </p:par>
                              <p:par>
                                <p:cTn id="52" presetID="10" presetClass="entr" presetSubtype="0" fill="hold" grpId="1" nodeType="withEffect">
                                  <p:stCondLst>
                                    <p:cond delay="0"/>
                                  </p:stCondLst>
                                  <p:childTnLst>
                                    <p:set>
                                      <p:cBhvr>
                                        <p:cTn id="53" dur="1" fill="hold">
                                          <p:stCondLst>
                                            <p:cond delay="0"/>
                                          </p:stCondLst>
                                        </p:cTn>
                                        <p:tgtEl>
                                          <p:spTgt spid="5">
                                            <p:txEl>
                                              <p:pRg st="4" end="4"/>
                                            </p:txEl>
                                          </p:spTgt>
                                        </p:tgtEl>
                                        <p:attrNameLst>
                                          <p:attrName>style.visibility</p:attrName>
                                        </p:attrNameLst>
                                      </p:cBhvr>
                                      <p:to>
                                        <p:strVal val="visible"/>
                                      </p:to>
                                    </p:set>
                                    <p:animEffect transition="in" filter="fade">
                                      <p:cBhvr>
                                        <p:cTn id="54" dur="500"/>
                                        <p:tgtEl>
                                          <p:spTgt spid="5">
                                            <p:txEl>
                                              <p:pRg st="4" end="4"/>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wipe(left)">
                                      <p:cBhvr>
                                        <p:cTn id="5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P spid="5" grpId="1" uiExpand="1" build="allAtOnce"/>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a:t>Sysinternals for Nano Server</a:t>
            </a:r>
          </a:p>
        </p:txBody>
      </p:sp>
    </p:spTree>
    <p:extLst>
      <p:ext uri="{BB962C8B-B14F-4D97-AF65-F5344CB8AC3E}">
        <p14:creationId xmlns:p14="http://schemas.microsoft.com/office/powerpoint/2010/main" val="380838845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Rectangle 3"/>
          <p:cNvSpPr/>
          <p:nvPr/>
        </p:nvSpPr>
        <p:spPr bwMode="auto">
          <a:xfrm>
            <a:off x="5684837" y="1897062"/>
            <a:ext cx="4114800" cy="685800"/>
          </a:xfrm>
          <a:prstGeom prst="rect">
            <a:avLst/>
          </a:prstGeom>
          <a:solidFill>
            <a:schemeClr val="accent2">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2" name="Title 1"/>
          <p:cNvSpPr>
            <a:spLocks noGrp="1"/>
          </p:cNvSpPr>
          <p:nvPr>
            <p:ph type="title"/>
          </p:nvPr>
        </p:nvSpPr>
        <p:spPr/>
        <p:txBody>
          <a:bodyPr/>
          <a:lstStyle/>
          <a:p>
            <a:r>
              <a:rPr lang="en-US" dirty="0">
                <a:solidFill>
                  <a:schemeClr val="bg1"/>
                </a:solidFill>
              </a:rPr>
              <a:t>Nano Server</a:t>
            </a:r>
          </a:p>
        </p:txBody>
      </p:sp>
      <p:sp>
        <p:nvSpPr>
          <p:cNvPr id="3" name="Text Placeholder 2"/>
          <p:cNvSpPr>
            <a:spLocks noGrp="1"/>
          </p:cNvSpPr>
          <p:nvPr>
            <p:ph type="body" sz="quarter" idx="10"/>
          </p:nvPr>
        </p:nvSpPr>
        <p:spPr>
          <a:xfrm>
            <a:off x="274638" y="1212850"/>
            <a:ext cx="11887200" cy="4598182"/>
          </a:xfrm>
        </p:spPr>
        <p:txBody>
          <a:bodyPr/>
          <a:lstStyle/>
          <a:p>
            <a:r>
              <a:rPr lang="en-US" dirty="0"/>
              <a:t>Minimal, headless installation option</a:t>
            </a:r>
          </a:p>
          <a:p>
            <a:r>
              <a:rPr lang="en-US" dirty="0"/>
              <a:t>No GUI, no GPO engine, no 32-bit support, …</a:t>
            </a:r>
          </a:p>
          <a:p>
            <a:r>
              <a:rPr lang="en-US" dirty="0"/>
              <a:t>Requires only 640KB RAM! (*)</a:t>
            </a:r>
          </a:p>
          <a:p>
            <a:endParaRPr lang="en-US" dirty="0"/>
          </a:p>
          <a:p>
            <a:endParaRPr lang="en-US" dirty="0"/>
          </a:p>
          <a:p>
            <a:endParaRPr lang="en-US" dirty="0"/>
          </a:p>
          <a:p>
            <a:pPr algn="ctr"/>
            <a:r>
              <a:rPr lang="en-US" sz="2800" dirty="0"/>
              <a:t>(*) Obligatory fine print: this statement is not true. </a:t>
            </a:r>
          </a:p>
        </p:txBody>
      </p:sp>
    </p:spTree>
    <p:extLst>
      <p:ext uri="{BB962C8B-B14F-4D97-AF65-F5344CB8AC3E}">
        <p14:creationId xmlns:p14="http://schemas.microsoft.com/office/powerpoint/2010/main" val="17625926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Sysinternals Suite for Nano Server</a:t>
            </a:r>
          </a:p>
        </p:txBody>
      </p:sp>
      <p:sp>
        <p:nvSpPr>
          <p:cNvPr id="3" name="Text Placeholder 2"/>
          <p:cNvSpPr>
            <a:spLocks noGrp="1"/>
          </p:cNvSpPr>
          <p:nvPr>
            <p:ph type="body" sz="quarter" idx="10"/>
          </p:nvPr>
        </p:nvSpPr>
        <p:spPr>
          <a:xfrm>
            <a:off x="274638" y="1212850"/>
            <a:ext cx="11887200" cy="2025170"/>
          </a:xfrm>
        </p:spPr>
        <p:txBody>
          <a:bodyPr/>
          <a:lstStyle/>
          <a:p>
            <a:endParaRPr lang="en-US"/>
          </a:p>
        </p:txBody>
      </p:sp>
      <p:pic>
        <p:nvPicPr>
          <p:cNvPr id="4" name="from web page"/>
          <p:cNvPicPr>
            <a:picLocks noChangeAspect="1"/>
          </p:cNvPicPr>
          <p:nvPr/>
        </p:nvPicPr>
        <p:blipFill>
          <a:blip r:embed="rId2"/>
          <a:stretch>
            <a:fillRect/>
          </a:stretch>
        </p:blipFill>
        <p:spPr>
          <a:xfrm>
            <a:off x="427037" y="1078744"/>
            <a:ext cx="4789040" cy="1732718"/>
          </a:xfrm>
          <a:prstGeom prst="rect">
            <a:avLst/>
          </a:prstGeom>
        </p:spPr>
      </p:pic>
      <p:pic>
        <p:nvPicPr>
          <p:cNvPr id="7" name="zip file"/>
          <p:cNvPicPr>
            <a:picLocks noChangeAspect="1"/>
          </p:cNvPicPr>
          <p:nvPr/>
        </p:nvPicPr>
        <p:blipFill>
          <a:blip r:embed="rId3"/>
          <a:stretch>
            <a:fillRect/>
          </a:stretch>
        </p:blipFill>
        <p:spPr>
          <a:xfrm>
            <a:off x="4523530" y="1755642"/>
            <a:ext cx="5143005" cy="653080"/>
          </a:xfrm>
          <a:prstGeom prst="rect">
            <a:avLst/>
          </a:prstGeom>
        </p:spPr>
      </p:pic>
      <p:pic>
        <p:nvPicPr>
          <p:cNvPr id="6" name="zip contents"/>
          <p:cNvPicPr>
            <a:picLocks noChangeAspect="1"/>
          </p:cNvPicPr>
          <p:nvPr/>
        </p:nvPicPr>
        <p:blipFill>
          <a:blip r:embed="rId4"/>
          <a:stretch>
            <a:fillRect/>
          </a:stretch>
        </p:blipFill>
        <p:spPr>
          <a:xfrm>
            <a:off x="4546105" y="2735262"/>
            <a:ext cx="7768131" cy="4206273"/>
          </a:xfrm>
          <a:prstGeom prst="rect">
            <a:avLst/>
          </a:prstGeom>
        </p:spPr>
      </p:pic>
    </p:spTree>
    <p:extLst>
      <p:ext uri="{BB962C8B-B14F-4D97-AF65-F5344CB8AC3E}">
        <p14:creationId xmlns:p14="http://schemas.microsoft.com/office/powerpoint/2010/main" val="29659232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Oh, BTW…</a:t>
            </a:r>
          </a:p>
        </p:txBody>
      </p:sp>
      <p:sp>
        <p:nvSpPr>
          <p:cNvPr id="3" name="Text Placeholder 2"/>
          <p:cNvSpPr>
            <a:spLocks noGrp="1"/>
          </p:cNvSpPr>
          <p:nvPr>
            <p:ph type="body" sz="quarter" idx="10"/>
          </p:nvPr>
        </p:nvSpPr>
        <p:spPr>
          <a:xfrm>
            <a:off x="274637" y="1212850"/>
            <a:ext cx="12039600" cy="5004447"/>
          </a:xfrm>
        </p:spPr>
        <p:txBody>
          <a:bodyPr/>
          <a:lstStyle/>
          <a:p>
            <a:r>
              <a:rPr lang="en-US" dirty="0"/>
              <a:t>Tools no longer write banners to </a:t>
            </a:r>
            <a:r>
              <a:rPr lang="en-US" dirty="0" err="1"/>
              <a:t>stderr</a:t>
            </a:r>
            <a:endParaRPr lang="en-US" dirty="0"/>
          </a:p>
          <a:p>
            <a:r>
              <a:rPr lang="en-US" dirty="0">
                <a:latin typeface="Lucida Console" panose="020B0609040504020204" pitchFamily="49" charset="0"/>
              </a:rPr>
              <a:t>–</a:t>
            </a:r>
            <a:r>
              <a:rPr lang="en-US" dirty="0" err="1">
                <a:latin typeface="Lucida Console" panose="020B0609040504020204" pitchFamily="49" charset="0"/>
              </a:rPr>
              <a:t>nobanner</a:t>
            </a:r>
            <a:r>
              <a:rPr lang="en-US" dirty="0"/>
              <a:t> replaces </a:t>
            </a:r>
            <a:r>
              <a:rPr lang="en-US" dirty="0">
                <a:latin typeface="Lucida Console" panose="020B0609040504020204" pitchFamily="49" charset="0"/>
              </a:rPr>
              <a:t>–q</a:t>
            </a:r>
            <a:r>
              <a:rPr lang="en-US" dirty="0"/>
              <a:t> in all command-line tools</a:t>
            </a:r>
          </a:p>
          <a:p>
            <a:endParaRPr lang="en-US" dirty="0"/>
          </a:p>
          <a:p>
            <a:pPr lvl="0"/>
            <a:r>
              <a:rPr lang="en-US" sz="2800" dirty="0" err="1">
                <a:solidFill>
                  <a:srgbClr val="FFFFFF">
                    <a:lumMod val="75000"/>
                  </a:srgbClr>
                </a:solidFill>
                <a:latin typeface="Consolas" panose="020B0609020204030204" pitchFamily="49" charset="0"/>
              </a:rPr>
              <a:t>autorunsc</a:t>
            </a:r>
            <a:r>
              <a:rPr lang="en-US" sz="2800" dirty="0">
                <a:solidFill>
                  <a:srgbClr val="FFFFFF">
                    <a:lumMod val="75000"/>
                  </a:srgbClr>
                </a:solidFill>
                <a:latin typeface="Consolas" panose="020B0609020204030204" pitchFamily="49" charset="0"/>
              </a:rPr>
              <a:t> -a * -</a:t>
            </a:r>
            <a:r>
              <a:rPr lang="en-US" sz="2800" dirty="0" err="1">
                <a:solidFill>
                  <a:srgbClr val="FFFFFF">
                    <a:lumMod val="75000"/>
                  </a:srgbClr>
                </a:solidFill>
                <a:latin typeface="Consolas" panose="020B0609020204030204" pitchFamily="49" charset="0"/>
              </a:rPr>
              <a:t>ct</a:t>
            </a:r>
            <a:r>
              <a:rPr lang="en-US" sz="2800" dirty="0">
                <a:solidFill>
                  <a:srgbClr val="FFFFFF">
                    <a:lumMod val="75000"/>
                  </a:srgbClr>
                </a:solidFill>
                <a:latin typeface="Consolas" panose="020B0609020204030204" pitchFamily="49" charset="0"/>
              </a:rPr>
              <a:t> -</a:t>
            </a:r>
            <a:r>
              <a:rPr lang="en-US" sz="2800" dirty="0" err="1">
                <a:solidFill>
                  <a:srgbClr val="FFFFFF">
                    <a:lumMod val="75000"/>
                  </a:srgbClr>
                </a:solidFill>
                <a:latin typeface="Consolas" panose="020B0609020204030204" pitchFamily="49" charset="0"/>
              </a:rPr>
              <a:t>nobanner</a:t>
            </a:r>
            <a:r>
              <a:rPr lang="en-US" sz="2800" dirty="0">
                <a:solidFill>
                  <a:srgbClr val="FFFFFF">
                    <a:lumMod val="75000"/>
                  </a:srgbClr>
                </a:solidFill>
                <a:latin typeface="Consolas" panose="020B0609020204030204" pitchFamily="49" charset="0"/>
              </a:rPr>
              <a:t> -</a:t>
            </a:r>
            <a:r>
              <a:rPr lang="en-US" sz="2800" dirty="0" err="1">
                <a:solidFill>
                  <a:srgbClr val="FFFFFF">
                    <a:lumMod val="75000"/>
                  </a:srgbClr>
                </a:solidFill>
                <a:latin typeface="Consolas" panose="020B0609020204030204" pitchFamily="49" charset="0"/>
              </a:rPr>
              <a:t>accepteula</a:t>
            </a:r>
            <a:r>
              <a:rPr lang="en-US" sz="2800" dirty="0">
                <a:solidFill>
                  <a:srgbClr val="FFFFFF">
                    <a:lumMod val="75000"/>
                  </a:srgbClr>
                </a:solidFill>
                <a:latin typeface="Consolas" panose="020B0609020204030204" pitchFamily="49" charset="0"/>
              </a:rPr>
              <a:t> &gt; autorunsc.csv</a:t>
            </a:r>
          </a:p>
          <a:p>
            <a:pPr lvl="0"/>
            <a:endParaRPr lang="en-US" sz="1400" dirty="0">
              <a:solidFill>
                <a:srgbClr val="FFFFFF">
                  <a:lumMod val="75000"/>
                </a:srgbClr>
              </a:solidFill>
              <a:latin typeface="Consolas" panose="020B0609020204030204" pitchFamily="49" charset="0"/>
            </a:endParaRPr>
          </a:p>
          <a:p>
            <a:pPr lvl="0"/>
            <a:r>
              <a:rPr lang="fr-FR" sz="2800" dirty="0">
                <a:solidFill>
                  <a:srgbClr val="FFFFFF">
                    <a:lumMod val="75000"/>
                  </a:srgbClr>
                </a:solidFill>
                <a:latin typeface="Consolas" panose="020B0609020204030204" pitchFamily="49" charset="0"/>
              </a:rPr>
              <a:t>du -c -l 3 -</a:t>
            </a:r>
            <a:r>
              <a:rPr lang="fr-FR" sz="2800" dirty="0" err="1">
                <a:solidFill>
                  <a:srgbClr val="FFFFFF">
                    <a:lumMod val="75000"/>
                  </a:srgbClr>
                </a:solidFill>
                <a:latin typeface="Consolas" panose="020B0609020204030204" pitchFamily="49" charset="0"/>
              </a:rPr>
              <a:t>nobanner</a:t>
            </a:r>
            <a:r>
              <a:rPr lang="fr-FR" sz="2800" dirty="0">
                <a:solidFill>
                  <a:srgbClr val="FFFFFF">
                    <a:lumMod val="75000"/>
                  </a:srgbClr>
                </a:solidFill>
                <a:latin typeface="Consolas" panose="020B0609020204030204" pitchFamily="49" charset="0"/>
              </a:rPr>
              <a:t> -</a:t>
            </a:r>
            <a:r>
              <a:rPr lang="fr-FR" sz="2800" dirty="0" err="1">
                <a:solidFill>
                  <a:srgbClr val="FFFFFF">
                    <a:lumMod val="75000"/>
                  </a:srgbClr>
                </a:solidFill>
                <a:latin typeface="Consolas" panose="020B0609020204030204" pitchFamily="49" charset="0"/>
              </a:rPr>
              <a:t>accepteula</a:t>
            </a:r>
            <a:r>
              <a:rPr lang="fr-FR" sz="2800" dirty="0">
                <a:solidFill>
                  <a:srgbClr val="FFFFFF">
                    <a:lumMod val="75000"/>
                  </a:srgbClr>
                </a:solidFill>
                <a:latin typeface="Consolas" panose="020B0609020204030204" pitchFamily="49" charset="0"/>
              </a:rPr>
              <a:t> . &gt; .\du.csv</a:t>
            </a:r>
            <a:endParaRPr lang="en-US" sz="2800" dirty="0">
              <a:solidFill>
                <a:srgbClr val="FFFFFF">
                  <a:lumMod val="75000"/>
                </a:srgbClr>
              </a:solidFill>
              <a:latin typeface="Consolas" panose="020B0609020204030204" pitchFamily="49" charset="0"/>
            </a:endParaRPr>
          </a:p>
          <a:p>
            <a:pPr lvl="0"/>
            <a:endParaRPr lang="en-US" sz="1400" dirty="0">
              <a:solidFill>
                <a:srgbClr val="FFFFFF">
                  <a:lumMod val="75000"/>
                </a:srgbClr>
              </a:solidFill>
              <a:latin typeface="Consolas" panose="020B0609020204030204" pitchFamily="49" charset="0"/>
            </a:endParaRPr>
          </a:p>
          <a:p>
            <a:pPr lvl="0"/>
            <a:r>
              <a:rPr lang="en-US" sz="2800" dirty="0" err="1">
                <a:solidFill>
                  <a:srgbClr val="FFFFFF">
                    <a:lumMod val="75000"/>
                  </a:srgbClr>
                </a:solidFill>
                <a:latin typeface="Consolas" panose="020B0609020204030204" pitchFamily="49" charset="0"/>
              </a:rPr>
              <a:t>sigcheck</a:t>
            </a:r>
            <a:r>
              <a:rPr lang="en-US" sz="2800" dirty="0">
                <a:solidFill>
                  <a:srgbClr val="FFFFFF">
                    <a:lumMod val="75000"/>
                  </a:srgbClr>
                </a:solidFill>
                <a:latin typeface="Consolas" panose="020B0609020204030204" pitchFamily="49" charset="0"/>
              </a:rPr>
              <a:t> -e -</a:t>
            </a:r>
            <a:r>
              <a:rPr lang="en-US" sz="2800" dirty="0" err="1">
                <a:solidFill>
                  <a:srgbClr val="FFFFFF">
                    <a:lumMod val="75000"/>
                  </a:srgbClr>
                </a:solidFill>
                <a:latin typeface="Consolas" panose="020B0609020204030204" pitchFamily="49" charset="0"/>
              </a:rPr>
              <a:t>ct</a:t>
            </a:r>
            <a:r>
              <a:rPr lang="en-US" sz="2800" dirty="0">
                <a:solidFill>
                  <a:srgbClr val="FFFFFF">
                    <a:lumMod val="75000"/>
                  </a:srgbClr>
                </a:solidFill>
                <a:latin typeface="Consolas" panose="020B0609020204030204" pitchFamily="49" charset="0"/>
              </a:rPr>
              <a:t> -s -v -</a:t>
            </a:r>
            <a:r>
              <a:rPr lang="en-US" sz="2800" dirty="0" err="1">
                <a:solidFill>
                  <a:srgbClr val="FFFFFF">
                    <a:lumMod val="75000"/>
                  </a:srgbClr>
                </a:solidFill>
                <a:latin typeface="Consolas" panose="020B0609020204030204" pitchFamily="49" charset="0"/>
              </a:rPr>
              <a:t>vt</a:t>
            </a:r>
            <a:r>
              <a:rPr lang="en-US" sz="2800" dirty="0">
                <a:solidFill>
                  <a:srgbClr val="FFFFFF">
                    <a:lumMod val="75000"/>
                  </a:srgbClr>
                </a:solidFill>
                <a:latin typeface="Consolas" panose="020B0609020204030204" pitchFamily="49" charset="0"/>
              </a:rPr>
              <a:t> -</a:t>
            </a:r>
            <a:r>
              <a:rPr lang="en-US" sz="2800" dirty="0" err="1">
                <a:solidFill>
                  <a:srgbClr val="FFFFFF">
                    <a:lumMod val="75000"/>
                  </a:srgbClr>
                </a:solidFill>
                <a:latin typeface="Consolas" panose="020B0609020204030204" pitchFamily="49" charset="0"/>
              </a:rPr>
              <a:t>nobanner</a:t>
            </a:r>
            <a:r>
              <a:rPr lang="en-US" sz="2800" dirty="0">
                <a:solidFill>
                  <a:srgbClr val="FFFFFF">
                    <a:lumMod val="75000"/>
                  </a:srgbClr>
                </a:solidFill>
                <a:latin typeface="Consolas" panose="020B0609020204030204" pitchFamily="49" charset="0"/>
              </a:rPr>
              <a:t> -</a:t>
            </a:r>
            <a:r>
              <a:rPr lang="en-US" sz="2800" dirty="0" err="1">
                <a:solidFill>
                  <a:srgbClr val="FFFFFF">
                    <a:lumMod val="75000"/>
                  </a:srgbClr>
                </a:solidFill>
                <a:latin typeface="Consolas" panose="020B0609020204030204" pitchFamily="49" charset="0"/>
              </a:rPr>
              <a:t>accepteula</a:t>
            </a:r>
            <a:r>
              <a:rPr lang="en-US" sz="2800" dirty="0">
                <a:solidFill>
                  <a:srgbClr val="FFFFFF">
                    <a:lumMod val="75000"/>
                  </a:srgbClr>
                </a:solidFill>
                <a:latin typeface="Consolas" panose="020B0609020204030204" pitchFamily="49" charset="0"/>
              </a:rPr>
              <a:t> . &gt; sigs.csv</a:t>
            </a:r>
          </a:p>
          <a:p>
            <a:endParaRPr lang="en-US" dirty="0"/>
          </a:p>
          <a:p>
            <a:endParaRPr lang="en-US" sz="2000" dirty="0"/>
          </a:p>
        </p:txBody>
      </p:sp>
      <p:pic>
        <p:nvPicPr>
          <p:cNvPr id="4" name="sigcheck has banner"/>
          <p:cNvPicPr>
            <a:picLocks noChangeAspect="1"/>
          </p:cNvPicPr>
          <p:nvPr/>
        </p:nvPicPr>
        <p:blipFill>
          <a:blip r:embed="rId2"/>
          <a:stretch>
            <a:fillRect/>
          </a:stretch>
        </p:blipFill>
        <p:spPr>
          <a:xfrm>
            <a:off x="1354772" y="2887662"/>
            <a:ext cx="9726931" cy="3657600"/>
          </a:xfrm>
          <a:prstGeom prst="rect">
            <a:avLst/>
          </a:prstGeom>
        </p:spPr>
      </p:pic>
      <p:sp>
        <p:nvSpPr>
          <p:cNvPr id="6" name="sigcheck hasbanner highlight"/>
          <p:cNvSpPr/>
          <p:nvPr/>
        </p:nvSpPr>
        <p:spPr bwMode="auto">
          <a:xfrm>
            <a:off x="1265237" y="3954462"/>
            <a:ext cx="6553200" cy="990600"/>
          </a:xfrm>
          <a:prstGeom prst="rect">
            <a:avLst/>
          </a:prstGeom>
          <a:solidFill>
            <a:srgbClr val="FFFF00">
              <a:alpha val="3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pic>
        <p:nvPicPr>
          <p:cNvPr id="5" name="sigcheck -NoBanner"/>
          <p:cNvPicPr>
            <a:picLocks noChangeAspect="1"/>
          </p:cNvPicPr>
          <p:nvPr/>
        </p:nvPicPr>
        <p:blipFill>
          <a:blip r:embed="rId3"/>
          <a:stretch>
            <a:fillRect/>
          </a:stretch>
        </p:blipFill>
        <p:spPr>
          <a:xfrm>
            <a:off x="1354772" y="2887662"/>
            <a:ext cx="9726931" cy="3657600"/>
          </a:xfrm>
          <a:prstGeom prst="rect">
            <a:avLst/>
          </a:prstGeom>
        </p:spPr>
      </p:pic>
      <p:sp>
        <p:nvSpPr>
          <p:cNvPr id="7" name="sigcheck nobanner highlight"/>
          <p:cNvSpPr/>
          <p:nvPr/>
        </p:nvSpPr>
        <p:spPr bwMode="auto">
          <a:xfrm>
            <a:off x="4084637" y="3497262"/>
            <a:ext cx="1295400" cy="304800"/>
          </a:xfrm>
          <a:prstGeom prst="rect">
            <a:avLst/>
          </a:prstGeom>
          <a:solidFill>
            <a:srgbClr val="FFFF00">
              <a:alpha val="3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Tree>
    <p:extLst>
      <p:ext uri="{BB962C8B-B14F-4D97-AF65-F5344CB8AC3E}">
        <p14:creationId xmlns:p14="http://schemas.microsoft.com/office/powerpoint/2010/main" val="35266739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15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xit" presetSubtype="0" fill="hold" grpId="1" nodeType="with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par>
                          <p:cTn id="28" fill="hold">
                            <p:stCondLst>
                              <p:cond delay="1000"/>
                            </p:stCondLst>
                            <p:childTnLst>
                              <p:par>
                                <p:cTn id="29" presetID="10" presetClass="entr" presetSubtype="0" fill="hold" grpId="0" nodeType="afterEffect">
                                  <p:stCondLst>
                                    <p:cond delay="100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4"/>
                                        </p:tgtEl>
                                      </p:cBhvr>
                                    </p:animEffect>
                                    <p:set>
                                      <p:cBhvr>
                                        <p:cTn id="36" dur="1" fill="hold">
                                          <p:stCondLst>
                                            <p:cond delay="499"/>
                                          </p:stCondLst>
                                        </p:cTn>
                                        <p:tgtEl>
                                          <p:spTgt spid="4"/>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animEffect transition="in" filter="fade">
                                      <p:cBhvr>
                                        <p:cTn id="45" dur="500"/>
                                        <p:tgtEl>
                                          <p:spTgt spid="3">
                                            <p:txEl>
                                              <p:pRg st="3" end="3"/>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Effect transition="in" filter="fade">
                                      <p:cBhvr>
                                        <p:cTn id="48" dur="500"/>
                                        <p:tgtEl>
                                          <p:spTgt spid="3">
                                            <p:txEl>
                                              <p:pRg st="5" end="5"/>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fade">
                                      <p:cBhvr>
                                        <p:cTn id="5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6" grpId="1" animBg="1"/>
      <p:bldP spid="7" grpId="0" animBg="1"/>
      <p:bldP spid="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OK. No more slides. Just demo.</a:t>
            </a:r>
          </a:p>
        </p:txBody>
      </p:sp>
      <p:sp>
        <p:nvSpPr>
          <p:cNvPr id="3" name="Text Placeholder 2"/>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45742971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ext Placeholder 5"/>
          <p:cNvSpPr txBox="1">
            <a:spLocks/>
          </p:cNvSpPr>
          <p:nvPr/>
        </p:nvSpPr>
        <p:spPr>
          <a:xfrm>
            <a:off x="5380037" y="4640262"/>
            <a:ext cx="6858000" cy="2179058"/>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42">
              <a:spcBef>
                <a:spcPct val="0"/>
              </a:spcBef>
            </a:pPr>
            <a:r>
              <a:rPr lang="en-US" sz="2400" dirty="0">
                <a:gradFill>
                  <a:gsLst>
                    <a:gs pos="24779">
                      <a:srgbClr val="292929"/>
                    </a:gs>
                    <a:gs pos="52000">
                      <a:srgbClr val="292929"/>
                    </a:gs>
                  </a:gsLst>
                  <a:lin ang="5400000" scaled="1"/>
                </a:gradFill>
                <a:latin typeface="+mn-lt"/>
              </a:rPr>
              <a:t>From your PC or Tablet visit MyIgnite at </a:t>
            </a:r>
            <a:r>
              <a:rPr lang="en-US" sz="2400" dirty="0">
                <a:gradFill>
                  <a:gsLst>
                    <a:gs pos="24779">
                      <a:srgbClr val="292929"/>
                    </a:gs>
                    <a:gs pos="52000">
                      <a:srgbClr val="292929"/>
                    </a:gs>
                  </a:gsLst>
                  <a:lin ang="5400000" scaled="1"/>
                </a:gradFill>
                <a:latin typeface="+mn-lt"/>
                <a:hlinkClick r:id="rId3"/>
              </a:rPr>
              <a:t>http://myignite.microsoft.com</a:t>
            </a:r>
            <a:endParaRPr lang="en-US" sz="2400" dirty="0">
              <a:gradFill>
                <a:gsLst>
                  <a:gs pos="24779">
                    <a:srgbClr val="292929"/>
                  </a:gs>
                  <a:gs pos="52000">
                    <a:srgbClr val="292929"/>
                  </a:gs>
                </a:gsLst>
                <a:lin ang="5400000" scaled="1"/>
              </a:gradFill>
              <a:latin typeface="+mn-lt"/>
            </a:endParaRPr>
          </a:p>
          <a:p>
            <a:pPr defTabSz="932742">
              <a:spcBef>
                <a:spcPct val="0"/>
              </a:spcBef>
            </a:pPr>
            <a:endParaRPr lang="en-US" sz="2400" dirty="0">
              <a:gradFill>
                <a:gsLst>
                  <a:gs pos="24779">
                    <a:srgbClr val="292929"/>
                  </a:gs>
                  <a:gs pos="52000">
                    <a:srgbClr val="292929"/>
                  </a:gs>
                </a:gsLst>
                <a:lin ang="5400000" scaled="1"/>
              </a:gradFill>
              <a:latin typeface="+mn-lt"/>
            </a:endParaRPr>
          </a:p>
          <a:p>
            <a:pPr defTabSz="932742">
              <a:spcBef>
                <a:spcPct val="0"/>
              </a:spcBef>
            </a:pPr>
            <a:r>
              <a:rPr lang="en-US" sz="2400" dirty="0">
                <a:gradFill>
                  <a:gsLst>
                    <a:gs pos="24779">
                      <a:srgbClr val="292929"/>
                    </a:gs>
                    <a:gs pos="52000">
                      <a:srgbClr val="292929"/>
                    </a:gs>
                  </a:gsLst>
                  <a:lin ang="5400000" scaled="1"/>
                </a:gradFill>
                <a:latin typeface="+mn-lt"/>
              </a:rPr>
              <a:t>From your phone download and use the Ignite Mobile App by scanning  the QR code above or visiting </a:t>
            </a:r>
            <a:r>
              <a:rPr lang="en-US" sz="2400" dirty="0">
                <a:gradFill>
                  <a:gsLst>
                    <a:gs pos="24779">
                      <a:srgbClr val="292929"/>
                    </a:gs>
                    <a:gs pos="52000">
                      <a:srgbClr val="292929"/>
                    </a:gs>
                  </a:gsLst>
                  <a:lin ang="5400000" scaled="1"/>
                </a:gradFill>
                <a:latin typeface="+mn-lt"/>
                <a:hlinkClick r:id="rId4"/>
              </a:rPr>
              <a:t>https://aka.ms/ignite.mobileapp</a:t>
            </a:r>
            <a:r>
              <a:rPr lang="en-US" sz="2400" dirty="0">
                <a:gradFill>
                  <a:gsLst>
                    <a:gs pos="24779">
                      <a:srgbClr val="292929"/>
                    </a:gs>
                    <a:gs pos="52000">
                      <a:srgbClr val="292929"/>
                    </a:gs>
                  </a:gsLst>
                  <a:lin ang="5400000" scaled="1"/>
                </a:gradFill>
                <a:latin typeface="+mn-lt"/>
              </a:rPr>
              <a:t> </a:t>
            </a:r>
          </a:p>
        </p:txBody>
      </p:sp>
      <p:sp>
        <p:nvSpPr>
          <p:cNvPr id="11" name="Title 1"/>
          <p:cNvSpPr txBox="1">
            <a:spLocks/>
          </p:cNvSpPr>
          <p:nvPr/>
        </p:nvSpPr>
        <p:spPr>
          <a:xfrm>
            <a:off x="5380037" y="295274"/>
            <a:ext cx="6784166" cy="915989"/>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nSpc>
                <a:spcPct val="80000"/>
              </a:lnSpc>
            </a:pPr>
            <a:r>
              <a:rPr sz="4000" dirty="0">
                <a:gradFill>
                  <a:gsLst>
                    <a:gs pos="24779">
                      <a:srgbClr val="292929"/>
                    </a:gs>
                    <a:gs pos="52000">
                      <a:srgbClr val="292929"/>
                    </a:gs>
                  </a:gsLst>
                  <a:lin ang="5400000" scaled="1"/>
                </a:gradFill>
              </a:rPr>
              <a:t>Please evaluate this session</a:t>
            </a:r>
          </a:p>
          <a:p>
            <a:pPr>
              <a:lnSpc>
                <a:spcPct val="80000"/>
              </a:lnSpc>
            </a:pPr>
            <a:r>
              <a:rPr lang="en-US" sz="3200" dirty="0">
                <a:gradFill>
                  <a:gsLst>
                    <a:gs pos="24779">
                      <a:srgbClr val="292929"/>
                    </a:gs>
                    <a:gs pos="52000">
                      <a:srgbClr val="292929"/>
                    </a:gs>
                  </a:gsLst>
                  <a:lin ang="5400000" scaled="1"/>
                </a:gradFill>
              </a:rPr>
              <a:t>Your feedback is important to us!</a:t>
            </a:r>
            <a:endParaRPr sz="3600" dirty="0">
              <a:gradFill>
                <a:gsLst>
                  <a:gs pos="24779">
                    <a:srgbClr val="292929"/>
                  </a:gs>
                  <a:gs pos="52000">
                    <a:srgbClr val="292929"/>
                  </a:gs>
                </a:gsLst>
                <a:lin ang="5400000" scaled="1"/>
              </a:gradFill>
            </a:endParaRPr>
          </a:p>
        </p:txBody>
      </p:sp>
      <p:pic>
        <p:nvPicPr>
          <p:cNvPr id="14" name="Picture 13"/>
          <p:cNvPicPr>
            <a:picLocks noChangeAspect="1"/>
          </p:cNvPicPr>
          <p:nvPr/>
        </p:nvPicPr>
        <p:blipFill rotWithShape="1">
          <a:blip r:embed="rId5"/>
          <a:srcRect l="17119" r="5881"/>
          <a:stretch/>
        </p:blipFill>
        <p:spPr>
          <a:xfrm>
            <a:off x="0" y="-1"/>
            <a:ext cx="4925696" cy="6995160"/>
          </a:xfrm>
          <a:prstGeom prst="rect">
            <a:avLst/>
          </a:prstGeom>
        </p:spPr>
      </p:pic>
      <p:pic>
        <p:nvPicPr>
          <p:cNvPr id="2" name="Picture 1"/>
          <p:cNvPicPr>
            <a:picLocks noChangeAspect="1"/>
          </p:cNvPicPr>
          <p:nvPr/>
        </p:nvPicPr>
        <p:blipFill>
          <a:blip r:embed="rId6"/>
          <a:stretch>
            <a:fillRect/>
          </a:stretch>
        </p:blipFill>
        <p:spPr>
          <a:xfrm>
            <a:off x="7118985" y="1478816"/>
            <a:ext cx="3124200" cy="3124200"/>
          </a:xfrm>
          <a:prstGeom prst="rect">
            <a:avLst/>
          </a:prstGeom>
        </p:spPr>
      </p:pic>
    </p:spTree>
    <p:extLst>
      <p:ext uri="{BB962C8B-B14F-4D97-AF65-F5344CB8AC3E}">
        <p14:creationId xmlns:p14="http://schemas.microsoft.com/office/powerpoint/2010/main" val="144933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solidFill>
                <a:schemeClr val="bg1"/>
              </a:solidFill>
            </a:endParaRPr>
          </a:p>
        </p:txBody>
      </p:sp>
      <p:sp>
        <p:nvSpPr>
          <p:cNvPr id="3" name="Text Placeholder 2"/>
          <p:cNvSpPr>
            <a:spLocks noGrp="1"/>
          </p:cNvSpPr>
          <p:nvPr>
            <p:ph type="body" sz="quarter" idx="10"/>
          </p:nvPr>
        </p:nvSpPr>
        <p:spPr>
          <a:xfrm>
            <a:off x="274638" y="5848199"/>
            <a:ext cx="11887200" cy="849463"/>
          </a:xfrm>
        </p:spPr>
        <p:txBody>
          <a:bodyPr/>
          <a:lstStyle/>
          <a:p>
            <a:pPr algn="ctr"/>
            <a:r>
              <a:rPr lang="en-US" sz="4800" dirty="0"/>
              <a:t>Happy 25</a:t>
            </a:r>
            <a:r>
              <a:rPr lang="en-US" sz="4800" baseline="30000" dirty="0"/>
              <a:t>th</a:t>
            </a:r>
            <a:r>
              <a:rPr lang="en-US" sz="4800" dirty="0"/>
              <a:t> Birthday, Visual Basic!</a:t>
            </a:r>
          </a:p>
        </p:txBody>
      </p:sp>
      <p:pic>
        <p:nvPicPr>
          <p:cNvPr id="6" name="Picture 5"/>
          <p:cNvPicPr>
            <a:picLocks noChangeAspect="1"/>
          </p:cNvPicPr>
          <p:nvPr/>
        </p:nvPicPr>
        <p:blipFill>
          <a:blip r:embed="rId2"/>
          <a:stretch>
            <a:fillRect/>
          </a:stretch>
        </p:blipFill>
        <p:spPr>
          <a:xfrm>
            <a:off x="2166967" y="363101"/>
            <a:ext cx="8102540" cy="5496362"/>
          </a:xfrm>
          <a:prstGeom prst="rect">
            <a:avLst/>
          </a:prstGeom>
        </p:spPr>
      </p:pic>
    </p:spTree>
    <p:extLst>
      <p:ext uri="{BB962C8B-B14F-4D97-AF65-F5344CB8AC3E}">
        <p14:creationId xmlns:p14="http://schemas.microsoft.com/office/powerpoint/2010/main" val="819802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07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9" name="Picture 8"/>
          <p:cNvPicPr>
            <a:picLocks noChangeAspect="1"/>
          </p:cNvPicPr>
          <p:nvPr/>
        </p:nvPicPr>
        <p:blipFill>
          <a:blip r:embed="rId2"/>
          <a:stretch>
            <a:fillRect/>
          </a:stretch>
        </p:blipFill>
        <p:spPr>
          <a:xfrm>
            <a:off x="1429372" y="0"/>
            <a:ext cx="9577730" cy="6994525"/>
          </a:xfrm>
          <a:prstGeom prst="rect">
            <a:avLst/>
          </a:prstGeom>
        </p:spPr>
      </p:pic>
    </p:spTree>
    <p:extLst>
      <p:ext uri="{BB962C8B-B14F-4D97-AF65-F5344CB8AC3E}">
        <p14:creationId xmlns:p14="http://schemas.microsoft.com/office/powerpoint/2010/main" val="411573010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a:off x="638835" y="0"/>
            <a:ext cx="11158805" cy="6994525"/>
          </a:xfrm>
          <a:prstGeom prst="rect">
            <a:avLst/>
          </a:prstGeom>
        </p:spPr>
      </p:pic>
    </p:spTree>
    <p:extLst>
      <p:ext uri="{BB962C8B-B14F-4D97-AF65-F5344CB8AC3E}">
        <p14:creationId xmlns:p14="http://schemas.microsoft.com/office/powerpoint/2010/main" val="408447918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quarter" idx="10"/>
          </p:nvPr>
        </p:nvSpPr>
        <p:spPr/>
        <p:txBody>
          <a:bodyPr/>
          <a:lstStyle/>
          <a:p>
            <a:endParaRPr lang="en-US"/>
          </a:p>
        </p:txBody>
      </p:sp>
      <p:pic>
        <p:nvPicPr>
          <p:cNvPr id="6" name="Picture 5"/>
          <p:cNvPicPr>
            <a:picLocks noChangeAspect="1"/>
          </p:cNvPicPr>
          <p:nvPr/>
        </p:nvPicPr>
        <p:blipFill>
          <a:blip r:embed="rId2"/>
          <a:stretch>
            <a:fillRect/>
          </a:stretch>
        </p:blipFill>
        <p:spPr>
          <a:xfrm>
            <a:off x="579437" y="0"/>
            <a:ext cx="7423516" cy="6994525"/>
          </a:xfrm>
          <a:prstGeom prst="rect">
            <a:avLst/>
          </a:prstGeom>
        </p:spPr>
      </p:pic>
      <p:pic>
        <p:nvPicPr>
          <p:cNvPr id="4" name="Picture 3"/>
          <p:cNvPicPr>
            <a:picLocks noChangeAspect="1"/>
          </p:cNvPicPr>
          <p:nvPr/>
        </p:nvPicPr>
        <p:blipFill>
          <a:blip r:embed="rId3"/>
          <a:stretch>
            <a:fillRect/>
          </a:stretch>
        </p:blipFill>
        <p:spPr>
          <a:xfrm>
            <a:off x="3856037" y="0"/>
            <a:ext cx="5704626" cy="6994525"/>
          </a:xfrm>
          <a:prstGeom prst="rect">
            <a:avLst/>
          </a:prstGeom>
        </p:spPr>
      </p:pic>
      <p:pic>
        <p:nvPicPr>
          <p:cNvPr id="7" name="Picture 6"/>
          <p:cNvPicPr>
            <a:picLocks noChangeAspect="1"/>
          </p:cNvPicPr>
          <p:nvPr/>
        </p:nvPicPr>
        <p:blipFill>
          <a:blip r:embed="rId4"/>
          <a:stretch>
            <a:fillRect/>
          </a:stretch>
        </p:blipFill>
        <p:spPr>
          <a:xfrm>
            <a:off x="6599237" y="0"/>
            <a:ext cx="5303499" cy="6994525"/>
          </a:xfrm>
          <a:prstGeom prst="rect">
            <a:avLst/>
          </a:prstGeom>
        </p:spPr>
      </p:pic>
    </p:spTree>
    <p:extLst>
      <p:ext uri="{BB962C8B-B14F-4D97-AF65-F5344CB8AC3E}">
        <p14:creationId xmlns:p14="http://schemas.microsoft.com/office/powerpoint/2010/main" val="3232984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xit" presetSubtype="0" fill="hold" nodeType="withEffect">
                                  <p:stCondLst>
                                    <p:cond delay="3500"/>
                                  </p:stCondLst>
                                  <p:childTnLst>
                                    <p:animEffect transition="out" filter="fade">
                                      <p:cBhvr>
                                        <p:cTn id="9" dur="2000"/>
                                        <p:tgtEl>
                                          <p:spTgt spid="6"/>
                                        </p:tgtEl>
                                      </p:cBhvr>
                                    </p:animEffect>
                                    <p:set>
                                      <p:cBhvr>
                                        <p:cTn id="10" dur="1" fill="hold">
                                          <p:stCondLst>
                                            <p:cond delay="1999"/>
                                          </p:stCondLst>
                                        </p:cTn>
                                        <p:tgtEl>
                                          <p:spTgt spid="6"/>
                                        </p:tgtEl>
                                        <p:attrNameLst>
                                          <p:attrName>style.visibility</p:attrName>
                                        </p:attrNameLst>
                                      </p:cBhvr>
                                      <p:to>
                                        <p:strVal val="hidden"/>
                                      </p:to>
                                    </p:set>
                                  </p:childTnLst>
                                </p:cTn>
                              </p:par>
                            </p:childTnLst>
                          </p:cTn>
                        </p:par>
                        <p:par>
                          <p:cTn id="11" fill="hold">
                            <p:stCondLst>
                              <p:cond delay="5500"/>
                            </p:stCondLst>
                            <p:childTnLst>
                              <p:par>
                                <p:cTn id="12" presetID="10" presetClass="entr" presetSubtype="0" fill="hold" nodeType="afterEffect">
                                  <p:stCondLst>
                                    <p:cond delay="20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childTnLst>
                                </p:cTn>
                              </p:par>
                              <p:par>
                                <p:cTn id="15" presetID="10" presetClass="exit" presetSubtype="0" fill="hold" nodeType="withEffect">
                                  <p:stCondLst>
                                    <p:cond delay="2500"/>
                                  </p:stCondLst>
                                  <p:childTnLst>
                                    <p:animEffect transition="out" filter="fade">
                                      <p:cBhvr>
                                        <p:cTn id="16" dur="1000"/>
                                        <p:tgtEl>
                                          <p:spTgt spid="4"/>
                                        </p:tgtEl>
                                      </p:cBhvr>
                                    </p:animEffect>
                                    <p:set>
                                      <p:cBhvr>
                                        <p:cTn id="17"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NTFSDOS, </a:t>
            </a:r>
            <a:r>
              <a:rPr lang="en-US" dirty="0" err="1">
                <a:solidFill>
                  <a:schemeClr val="bg1"/>
                </a:solidFill>
              </a:rPr>
              <a:t>Regmon</a:t>
            </a:r>
            <a:r>
              <a:rPr lang="en-US" dirty="0">
                <a:solidFill>
                  <a:schemeClr val="bg1"/>
                </a:solidFill>
              </a:rPr>
              <a:t>, </a:t>
            </a:r>
            <a:r>
              <a:rPr lang="en-US" dirty="0" err="1">
                <a:solidFill>
                  <a:schemeClr val="bg1"/>
                </a:solidFill>
              </a:rPr>
              <a:t>Filemon</a:t>
            </a:r>
            <a:endParaRPr lang="en-US" dirty="0">
              <a:solidFill>
                <a:schemeClr val="bg1"/>
              </a:solidFill>
            </a:endParaRPr>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a:off x="3055937" y="1248453"/>
            <a:ext cx="6324600" cy="5213827"/>
          </a:xfrm>
          <a:prstGeom prst="rect">
            <a:avLst/>
          </a:prstGeom>
        </p:spPr>
      </p:pic>
    </p:spTree>
    <p:extLst>
      <p:ext uri="{BB962C8B-B14F-4D97-AF65-F5344CB8AC3E}">
        <p14:creationId xmlns:p14="http://schemas.microsoft.com/office/powerpoint/2010/main" val="282685576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Technical articles</a:t>
            </a:r>
            <a:br>
              <a:rPr lang="en-US" dirty="0">
                <a:solidFill>
                  <a:schemeClr val="bg1"/>
                </a:solidFill>
              </a:rPr>
            </a:br>
            <a:r>
              <a:rPr lang="en-US" sz="3600" i="1" dirty="0">
                <a:solidFill>
                  <a:schemeClr val="bg1"/>
                </a:solidFill>
              </a:rPr>
              <a:t>(that Microsoft did not like!)</a:t>
            </a:r>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a:off x="540493" y="1746743"/>
            <a:ext cx="5133365" cy="2769850"/>
          </a:xfrm>
          <a:prstGeom prst="rect">
            <a:avLst/>
          </a:prstGeom>
        </p:spPr>
      </p:pic>
      <p:pic>
        <p:nvPicPr>
          <p:cNvPr id="5" name="Picture 4"/>
          <p:cNvPicPr>
            <a:picLocks noChangeAspect="1"/>
          </p:cNvPicPr>
          <p:nvPr/>
        </p:nvPicPr>
        <p:blipFill>
          <a:blip r:embed="rId3"/>
          <a:stretch>
            <a:fillRect/>
          </a:stretch>
        </p:blipFill>
        <p:spPr>
          <a:xfrm>
            <a:off x="3107175" y="2555823"/>
            <a:ext cx="5208774" cy="2958911"/>
          </a:xfrm>
          <a:prstGeom prst="rect">
            <a:avLst/>
          </a:prstGeom>
        </p:spPr>
      </p:pic>
      <p:pic>
        <p:nvPicPr>
          <p:cNvPr id="6" name="Picture 5"/>
          <p:cNvPicPr>
            <a:picLocks noChangeAspect="1"/>
          </p:cNvPicPr>
          <p:nvPr/>
        </p:nvPicPr>
        <p:blipFill>
          <a:blip r:embed="rId4"/>
          <a:stretch>
            <a:fillRect/>
          </a:stretch>
        </p:blipFill>
        <p:spPr>
          <a:xfrm>
            <a:off x="4176341" y="4035278"/>
            <a:ext cx="7741663" cy="2617457"/>
          </a:xfrm>
          <a:prstGeom prst="rect">
            <a:avLst/>
          </a:prstGeom>
        </p:spPr>
      </p:pic>
    </p:spTree>
    <p:extLst>
      <p:ext uri="{BB962C8B-B14F-4D97-AF65-F5344CB8AC3E}">
        <p14:creationId xmlns:p14="http://schemas.microsoft.com/office/powerpoint/2010/main" val="42347928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500"/>
                            </p:stCondLst>
                            <p:childTnLst>
                              <p:par>
                                <p:cTn id="9" presetID="10" presetClass="entr" presetSubtype="0" fill="hold" nodeType="afterEffect">
                                  <p:stCondLst>
                                    <p:cond delay="2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4000"/>
                            </p:stCondLst>
                            <p:childTnLst>
                              <p:par>
                                <p:cTn id="13" presetID="10" presetClass="entr" presetSubtype="0" fill="hold" nodeType="afterEffect">
                                  <p:stCondLst>
                                    <p:cond delay="2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Mark </a:t>
            </a:r>
            <a:r>
              <a:rPr lang="en-US" dirty="0">
                <a:solidFill>
                  <a:schemeClr val="bg1"/>
                </a:solidFill>
                <a:sym typeface="Wingdings" panose="05000000000000000000" pitchFamily="2" charset="2"/>
              </a:rPr>
              <a:t> world-renowned expert</a:t>
            </a:r>
            <a:endParaRPr lang="en-US" dirty="0">
              <a:solidFill>
                <a:schemeClr val="bg1"/>
              </a:solidFill>
            </a:endParaRPr>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rotWithShape="1">
          <a:blip r:embed="rId2"/>
          <a:srcRect r="5727" b="3"/>
          <a:stretch/>
        </p:blipFill>
        <p:spPr>
          <a:xfrm>
            <a:off x="635448" y="1693481"/>
            <a:ext cx="2936836" cy="4195481"/>
          </a:xfrm>
          <a:prstGeom prst="rect">
            <a:avLst/>
          </a:prstGeom>
          <a:effectLst>
            <a:outerShdw blurRad="50800" dist="38100" dir="5400000" algn="t" rotWithShape="0">
              <a:prstClr val="black">
                <a:alpha val="43000"/>
              </a:prstClr>
            </a:outerShdw>
          </a:effectLst>
        </p:spPr>
      </p:pic>
      <p:pic>
        <p:nvPicPr>
          <p:cNvPr id="5" name="Picture 4"/>
          <p:cNvPicPr>
            <a:picLocks noChangeAspect="1"/>
          </p:cNvPicPr>
          <p:nvPr/>
        </p:nvPicPr>
        <p:blipFill>
          <a:blip r:embed="rId3"/>
          <a:stretch>
            <a:fillRect/>
          </a:stretch>
        </p:blipFill>
        <p:spPr>
          <a:xfrm>
            <a:off x="3703432" y="1693482"/>
            <a:ext cx="2267406" cy="3302854"/>
          </a:xfrm>
          <a:prstGeom prst="rect">
            <a:avLst/>
          </a:prstGeom>
        </p:spPr>
      </p:pic>
      <p:pic>
        <p:nvPicPr>
          <p:cNvPr id="6" name="Picture 5"/>
          <p:cNvPicPr>
            <a:picLocks noChangeAspect="1"/>
          </p:cNvPicPr>
          <p:nvPr/>
        </p:nvPicPr>
        <p:blipFill>
          <a:blip r:embed="rId4"/>
          <a:stretch>
            <a:fillRect/>
          </a:stretch>
        </p:blipFill>
        <p:spPr>
          <a:xfrm>
            <a:off x="9112880" y="1693481"/>
            <a:ext cx="2469520" cy="2943626"/>
          </a:xfrm>
          <a:prstGeom prst="rect">
            <a:avLst/>
          </a:prstGeom>
        </p:spPr>
      </p:pic>
      <p:pic>
        <p:nvPicPr>
          <p:cNvPr id="7" name="Picture 6"/>
          <p:cNvPicPr>
            <a:picLocks noChangeAspect="1"/>
          </p:cNvPicPr>
          <p:nvPr/>
        </p:nvPicPr>
        <p:blipFill>
          <a:blip r:embed="rId5"/>
          <a:stretch>
            <a:fillRect/>
          </a:stretch>
        </p:blipFill>
        <p:spPr>
          <a:xfrm>
            <a:off x="6179180" y="1693481"/>
            <a:ext cx="3543300" cy="1066800"/>
          </a:xfrm>
          <a:prstGeom prst="rect">
            <a:avLst/>
          </a:prstGeom>
        </p:spPr>
      </p:pic>
      <p:pic>
        <p:nvPicPr>
          <p:cNvPr id="8" name="Picture 7"/>
          <p:cNvPicPr>
            <a:picLocks noChangeAspect="1"/>
          </p:cNvPicPr>
          <p:nvPr/>
        </p:nvPicPr>
        <p:blipFill>
          <a:blip r:embed="rId6"/>
          <a:stretch>
            <a:fillRect/>
          </a:stretch>
        </p:blipFill>
        <p:spPr>
          <a:xfrm>
            <a:off x="6714326" y="4637107"/>
            <a:ext cx="3917566" cy="1831955"/>
          </a:xfrm>
          <a:prstGeom prst="rect">
            <a:avLst/>
          </a:prstGeom>
        </p:spPr>
      </p:pic>
    </p:spTree>
    <p:extLst>
      <p:ext uri="{BB962C8B-B14F-4D97-AF65-F5344CB8AC3E}">
        <p14:creationId xmlns:p14="http://schemas.microsoft.com/office/powerpoint/2010/main" val="8373219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500"/>
                            </p:stCondLst>
                            <p:childTnLst>
                              <p:par>
                                <p:cTn id="19" presetID="10" presetClass="entr" presetSubtype="0" fill="hold" nodeType="afterEffect">
                                  <p:stCondLst>
                                    <p:cond delay="10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2000"/>
                            </p:stCondLst>
                            <p:childTnLst>
                              <p:par>
                                <p:cTn id="23" presetID="10" presetClass="entr" presetSubtype="0" fill="hold" nodeType="afterEffect">
                                  <p:stCondLst>
                                    <p:cond delay="10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2005: The Sony rootkit</a:t>
            </a:r>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a:off x="2508356" y="1511999"/>
            <a:ext cx="7175289" cy="5083874"/>
          </a:xfrm>
          <a:prstGeom prst="rect">
            <a:avLst/>
          </a:prstGeom>
        </p:spPr>
      </p:pic>
      <p:pic>
        <p:nvPicPr>
          <p:cNvPr id="5" name="Picture 4"/>
          <p:cNvPicPr>
            <a:picLocks noChangeAspect="1"/>
          </p:cNvPicPr>
          <p:nvPr/>
        </p:nvPicPr>
        <p:blipFill>
          <a:blip r:embed="rId3"/>
          <a:stretch>
            <a:fillRect/>
          </a:stretch>
        </p:blipFill>
        <p:spPr>
          <a:xfrm>
            <a:off x="2457450" y="1405825"/>
            <a:ext cx="7277100" cy="5172075"/>
          </a:xfrm>
          <a:prstGeom prst="rect">
            <a:avLst/>
          </a:prstGeom>
        </p:spPr>
      </p:pic>
    </p:spTree>
    <p:extLst>
      <p:ext uri="{BB962C8B-B14F-4D97-AF65-F5344CB8AC3E}">
        <p14:creationId xmlns:p14="http://schemas.microsoft.com/office/powerpoint/2010/main" val="40959649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potx" id="{61D5EBA6-A23E-492C-8A07-E4BCB14E768B}" vid="{2C5385DD-25CC-4B4A-8E83-9D91F0EF820F}"/>
    </a:ext>
  </a:extLst>
</a:theme>
</file>

<file path=ppt/theme/theme2.xml><?xml version="1.0" encoding="utf-8"?>
<a:theme xmlns:a="http://schemas.openxmlformats.org/drawingml/2006/main" name="6-30537_Envision 2016 Concurrent Template_Dark">
  <a:themeElements>
    <a:clrScheme name="Ignite Dark">
      <a:dk1>
        <a:srgbClr val="505050"/>
      </a:dk1>
      <a:lt1>
        <a:srgbClr val="FFFFFF"/>
      </a:lt1>
      <a:dk2>
        <a:srgbClr val="D83B01"/>
      </a:dk2>
      <a:lt2>
        <a:srgbClr val="F8F8F8"/>
      </a:lt2>
      <a:accent1>
        <a:srgbClr val="D83B01"/>
      </a:accent1>
      <a:accent2>
        <a:srgbClr val="0078D7"/>
      </a:accent2>
      <a:accent3>
        <a:srgbClr val="D2D2D2"/>
      </a:accent3>
      <a:accent4>
        <a:srgbClr val="FFB900"/>
      </a:accent4>
      <a:accent5>
        <a:srgbClr val="FF8C00"/>
      </a:accent5>
      <a:accent6>
        <a:srgbClr val="00BCF2"/>
      </a:accent6>
      <a:hlink>
        <a:srgbClr val="0078D7"/>
      </a:hlink>
      <a:folHlink>
        <a:srgbClr val="0078D7"/>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potx" id="{61D5EBA6-A23E-492C-8A07-E4BCB14E768B}" vid="{D0C2E7D0-5C17-430B-90AA-64EE87CAC54C}"/>
    </a:ext>
  </a:extLst>
</a:theme>
</file>

<file path=ppt/theme/theme3.xml><?xml version="1.0" encoding="utf-8"?>
<a:theme xmlns:a="http://schemas.openxmlformats.org/drawingml/2006/main" name="1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potx" id="{61D5EBA6-A23E-492C-8A07-E4BCB14E768B}" vid="{F00BE584-C693-46FD-AC24-CA0B4C73483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ikesCount xmlns="http://schemas.microsoft.com/sharepoint/v3" xsi:nil="true"/>
    <d12e2661e9634d9aa98bbb375f31aced xmlns="01c77077-aee4-4b5f-bd4e-9cd40a6fff29">
      <Terms xmlns="http://schemas.microsoft.com/office/infopath/2007/PartnerControls">
        <TermInfo xmlns="http://schemas.microsoft.com/office/infopath/2007/PartnerControls">
          <TermName xmlns="http://schemas.microsoft.com/office/infopath/2007/PartnerControls">Georgia World Congress Center</TermName>
          <TermId xmlns="http://schemas.microsoft.com/office/infopath/2007/PartnerControls">ea0ece34-59a6-4d43-8d9e-d0f9e2a2f1ce</TermId>
        </TermInfo>
      </Terms>
    </d12e2661e9634d9aa98bbb375f31aced>
    <Event_x0020_Start_x0020_Date xmlns="01c77077-aee4-4b5f-bd4e-9cd40a6fff29">2016-09-25T07:00:00+00:00</Event_x0020_Start_x0020_Date>
    <Target_x0020_Audiences xmlns="8ff673fc-3231-4e3a-893b-6d7f7cd32766" xsi:nil="true"/>
    <iaa5f83406f94009a0f6a3e890699ff7 xmlns="01c77077-aee4-4b5f-bd4e-9cd40a6fff29">
      <Terms xmlns="http://schemas.microsoft.com/office/infopath/2007/PartnerControls">
        <TermInfo xmlns="http://schemas.microsoft.com/office/infopath/2007/PartnerControls">
          <TermName xmlns="http://schemas.microsoft.com/office/infopath/2007/PartnerControls">Atlanta</TermName>
          <TermId xmlns="http://schemas.microsoft.com/office/infopath/2007/PartnerControls">01fb9831-5840-48a0-a576-3e48f42baa53</TermId>
        </TermInfo>
      </Terms>
    </iaa5f83406f94009a0f6a3e890699ff7>
    <External_x0020_Speaker xmlns="01c77077-aee4-4b5f-bd4e-9cd40a6fff29">Aaron Margosis</External_x0020_Speaker>
    <m6878b9dd7994da4ba144f95347d99c6 xmlns="01c77077-aee4-4b5f-bd4e-9cd40a6fff29">
      <Terms xmlns="http://schemas.microsoft.com/office/infopath/2007/PartnerControls"/>
    </m6878b9dd7994da4ba144f95347d99c6>
    <Presentation_x0020_Date xmlns="01c77077-aee4-4b5f-bd4e-9cd40a6fff29">2016-09-28T04:00:00+00:00</Presentation_x0020_Date>
    <fc15c16204564de583b4c942b10d19ec xmlns="01c77077-aee4-4b5f-bd4e-9cd40a6fff29">
      <Terms xmlns="http://schemas.microsoft.com/office/infopath/2007/PartnerControls"/>
    </fc15c16204564de583b4c942b10d19ec>
    <mb2e01f7e2d8413988e28e59aa226eec xmlns="01c77077-aee4-4b5f-bd4e-9cd40a6fff29">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mb2e01f7e2d8413988e28e59aa226eec>
    <MS_x0020_Content_x0020_Owner xmlns="01c77077-aee4-4b5f-bd4e-9cd40a6fff29">
      <UserInfo>
        <DisplayName/>
        <AccountId xsi:nil="true"/>
        <AccountType/>
      </UserInfo>
    </MS_x0020_Content_x0020_Owner>
    <Session_x0020_Code xmlns="01c77077-aee4-4b5f-bd4e-9cd40a6fff29">BRK3316</Session_x0020_Code>
    <Event_x0020_End_x0020_Date xmlns="01c77077-aee4-4b5f-bd4e-9cd40a6fff29">2016-09-30T07:00:00+00:00</Event_x0020_End_x0020_Date>
    <o1010385baed4da9b5076a6aa651d1e5 xmlns="01c77077-aee4-4b5f-bd4e-9cd40a6fff29">
      <Terms xmlns="http://schemas.microsoft.com/office/infopath/2007/PartnerControls"/>
    </o1010385baed4da9b5076a6aa651d1e5>
    <kc6d1bd9a46e4e5fbbbf99ca3de7a092 xmlns="01c77077-aee4-4b5f-bd4e-9cd40a6fff29">
      <Terms xmlns="http://schemas.microsoft.com/office/infopath/2007/PartnerControls"/>
    </kc6d1bd9a46e4e5fbbbf99ca3de7a092>
    <MS_x0020_Speaker xmlns="01c77077-aee4-4b5f-bd4e-9cd40a6fff29">
      <UserInfo>
        <DisplayName/>
        <AccountId xsi:nil="true"/>
        <AccountType/>
      </UserInfo>
    </MS_x0020_Speaker>
    <TaxKeywordTaxHTField xmlns="230e9df3-be65-4c73-a93b-d1236ebd677e">
      <Terms xmlns="http://schemas.microsoft.com/office/infopath/2007/PartnerControls">
        <TermInfo xmlns="http://schemas.microsoft.com/office/infopath/2007/PartnerControls">
          <TermName xmlns="http://schemas.microsoft.com/office/infopath/2007/PartnerControls">Microsoft Ignite 2016</TermName>
          <TermId xmlns="http://schemas.microsoft.com/office/infopath/2007/PartnerControls">e2f6a88c-86f9-4b25-a2af-b5c3afa8c82a</TermId>
        </TermInfo>
      </Terms>
    </TaxKeywordTaxHTField>
    <TaxCatchAll xmlns="230e9df3-be65-4c73-a93b-d1236ebd677e">
      <Value>174</Value>
      <Value>177</Value>
      <Value>176</Value>
      <Value>175</Value>
    </TaxCatchAll>
    <NumberofDownloads xmlns="230e9df3-be65-4c73-a93b-d1236ebd677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PresentationsDoc" ma:contentTypeID="0x01010031DCF4CA090F824DB1E4CCBB6B9D64EA00101E8AAD132F8F4D96340D6376C8BB3E" ma:contentTypeVersion="22" ma:contentTypeDescription="" ma:contentTypeScope="" ma:versionID="8add498658ef06bbcf3bc1f2c97d938c">
  <xsd:schema xmlns:xsd="http://www.w3.org/2001/XMLSchema" xmlns:xs="http://www.w3.org/2001/XMLSchema" xmlns:p="http://schemas.microsoft.com/office/2006/metadata/properties" xmlns:ns1="http://schemas.microsoft.com/sharepoint/v3" xmlns:ns2="01c77077-aee4-4b5f-bd4e-9cd40a6fff29" xmlns:ns3="230e9df3-be65-4c73-a93b-d1236ebd677e" xmlns:ns5="8ff673fc-3231-4e3a-893b-6d7f7cd32766" targetNamespace="http://schemas.microsoft.com/office/2006/metadata/properties" ma:root="true" ma:fieldsID="a14070d067e341e7ddc7e27ecc4a2d88" ns1:_="" ns2:_="" ns3:_="" ns5:_="">
    <xsd:import namespace="http://schemas.microsoft.com/sharepoint/v3"/>
    <xsd:import namespace="01c77077-aee4-4b5f-bd4e-9cd40a6fff29"/>
    <xsd:import namespace="230e9df3-be65-4c73-a93b-d1236ebd677e"/>
    <xsd:import namespace="8ff673fc-3231-4e3a-893b-6d7f7cd32766"/>
    <xsd:element name="properties">
      <xsd:complexType>
        <xsd:sequence>
          <xsd:element name="documentManagement">
            <xsd:complexType>
              <xsd:all>
                <xsd:element ref="ns2:mb2e01f7e2d8413988e28e59aa226eec" minOccurs="0"/>
                <xsd:element ref="ns3:TaxCatchAll" minOccurs="0"/>
                <xsd:element ref="ns3:TaxCatchAllLabel" minOccurs="0"/>
                <xsd:element ref="ns2:iaa5f83406f94009a0f6a3e890699ff7" minOccurs="0"/>
                <xsd:element ref="ns2:d12e2661e9634d9aa98bbb375f31aced"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1010385baed4da9b5076a6aa651d1e5" minOccurs="0"/>
                <xsd:element ref="ns2:kc6d1bd9a46e4e5fbbbf99ca3de7a092" minOccurs="0"/>
                <xsd:element ref="ns2:Session_x0020_Code" minOccurs="0"/>
                <xsd:element ref="ns2:MS_x0020_Content_x0020_Owner" minOccurs="0"/>
                <xsd:element ref="ns2:m6878b9dd7994da4ba144f95347d99c6" minOccurs="0"/>
                <xsd:element ref="ns2:fc15c16204564de583b4c942b10d19ec" minOccurs="0"/>
                <xsd:element ref="ns1:AverageRating" minOccurs="0"/>
                <xsd:element ref="ns1:RatingCount" minOccurs="0"/>
                <xsd:element ref="ns1:LikesCount" minOccurs="0"/>
                <xsd:element ref="ns3:TaxKeywordTaxHTField" minOccurs="0"/>
                <xsd:element ref="ns5:Target_x0020_Audiences" minOccurs="0"/>
                <xsd:element ref="ns2:SharedWithUsers" minOccurs="0"/>
                <xsd:element ref="ns2:SharedWithDetails" minOccurs="0"/>
                <xsd:element ref="ns3:NumberofDownloa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1" nillable="true" ma:displayName="Rating (0-5)" ma:decimals="2" ma:description="Average value of all the ratings that have been submitted" ma:internalName="AverageRating" ma:readOnly="true">
      <xsd:simpleType>
        <xsd:restriction base="dms:Number"/>
      </xsd:simpleType>
    </xsd:element>
    <xsd:element name="RatingCount" ma:index="32" nillable="true" ma:displayName="Number of Ratings" ma:decimals="0" ma:description="Number of ratings submitted" ma:internalName="RatingCount" ma:readOnly="true">
      <xsd:simpleType>
        <xsd:restriction base="dms:Number"/>
      </xsd:simpleType>
    </xsd:element>
    <xsd:element name="LikesCount" ma:index="33"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1c77077-aee4-4b5f-bd4e-9cd40a6fff29" elementFormDefault="qualified">
    <xsd:import namespace="http://schemas.microsoft.com/office/2006/documentManagement/types"/>
    <xsd:import namespace="http://schemas.microsoft.com/office/infopath/2007/PartnerControls"/>
    <xsd:element name="mb2e01f7e2d8413988e28e59aa226eec" ma:index="8" nillable="true" ma:taxonomy="true" ma:internalName="mb2e01f7e2d8413988e28e59aa226eec" ma:taxonomyFieldName="Event_x0020_Name" ma:displayName="Event Name" ma:default="" ma:fieldId="{6b2e01f7-e2d8-4139-88e2-8e59aa226eec}"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iaa5f83406f94009a0f6a3e890699ff7" ma:index="12" nillable="true" ma:taxonomy="true" ma:internalName="iaa5f83406f94009a0f6a3e890699ff7" ma:taxonomyFieldName="Event_x0020_Location" ma:displayName="Event Location" ma:default="" ma:fieldId="{2aa5f834-06f9-4009-a0f6-a3e890699ff7}"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d12e2661e9634d9aa98bbb375f31aced" ma:index="14" nillable="true" ma:taxonomy="true" ma:internalName="d12e2661e9634d9aa98bbb375f31aced" ma:taxonomyFieldName="Event_x0020_Venue" ma:displayName="Event Venue" ma:default="" ma:fieldId="{d12e2661-e963-4d9a-a98b-bb375f31aced}"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1010385baed4da9b5076a6aa651d1e5" ma:index="21" nillable="true" ma:taxonomy="true" ma:internalName="o1010385baed4da9b5076a6aa651d1e5" ma:taxonomyFieldName="Product" ma:displayName="Product" ma:default="" ma:fieldId="{81010385-baed-4da9-b507-6a6aa651d1e5}"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kc6d1bd9a46e4e5fbbbf99ca3de7a092" ma:index="23" nillable="true" ma:taxonomy="true" ma:internalName="kc6d1bd9a46e4e5fbbbf99ca3de7a092" ma:taxonomyFieldName="Campaign" ma:displayName="Campaign" ma:default="" ma:fieldId="{4c6d1bd9-a46e-4e5f-bbbf-99ca3de7a092}" ma:taxonomyMulti="true"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6878b9dd7994da4ba144f95347d99c6" ma:index="27" nillable="true" ma:taxonomy="true" ma:internalName="m6878b9dd7994da4ba144f95347d99c6" ma:taxonomyFieldName="Track" ma:displayName="Track" ma:readOnly="false" ma:default="" ma:fieldId="{66878b9d-d799-4da4-ba14-4f95347d99c6}" ma:sspId="e385fb40-52d4-4fae-9c5b-3e8ff8a5878e" ma:termSetId="8113a965-58e2-4a85-99b9-55376be5482e" ma:anchorId="00000000-0000-0000-0000-000000000000" ma:open="true" ma:isKeyword="false">
      <xsd:complexType>
        <xsd:sequence>
          <xsd:element ref="pc:Terms" minOccurs="0" maxOccurs="1"/>
        </xsd:sequence>
      </xsd:complexType>
    </xsd:element>
    <xsd:element name="fc15c16204564de583b4c942b10d19ec" ma:index="29" nillable="true" ma:taxonomy="true" ma:internalName="fc15c16204564de583b4c942b10d19ec" ma:taxonomyFieldName="Audience1" ma:displayName="Audience" ma:default="" ma:fieldId="{fc15c162-0456-4de5-83b4-c942b10d19ec}"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SharedWithUsers" ma:index="3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0d8ba32e-6f24-4e39-985b-e3fd5ec6bdb7}" ma:internalName="TaxCatchAll" ma:showField="CatchAllData"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0d8ba32e-6f24-4e39-985b-e3fd5ec6bdb7}" ma:internalName="TaxCatchAllLabel" ma:readOnly="true" ma:showField="CatchAllDataLabel"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KeywordTaxHTField" ma:index="35"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NumberofDownloads" ma:index="40" nillable="true" ma:displayName="NumberofDownloads" ma:internalName="NumberofDownload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f673fc-3231-4e3a-893b-6d7f7cd32766" elementFormDefault="qualified">
    <xsd:import namespace="http://schemas.microsoft.com/office/2006/documentManagement/types"/>
    <xsd:import namespace="http://schemas.microsoft.com/office/infopath/2007/PartnerControls"/>
    <xsd:element name="Target_x0020_Audiences" ma:index="37" nillable="true" ma:displayName="Target Audiences" ma:internalName="Target_x0020_Audiences">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http://purl.org/dc/elements/1.1/"/>
    <ds:schemaRef ds:uri="http://schemas.microsoft.com/sharepoint/v3"/>
    <ds:schemaRef ds:uri="http://purl.org/dc/dcmitype/"/>
    <ds:schemaRef ds:uri="http://purl.org/dc/terms/"/>
    <ds:schemaRef ds:uri="http://schemas.microsoft.com/office/2006/documentManagement/types"/>
    <ds:schemaRef ds:uri="http://schemas.microsoft.com/office/infopath/2007/PartnerControls"/>
    <ds:schemaRef ds:uri="http://schemas.microsoft.com/office/2006/metadata/properties"/>
    <ds:schemaRef ds:uri="http://schemas.openxmlformats.org/package/2006/metadata/core-properties"/>
    <ds:schemaRef ds:uri="http://www.w3.org/XML/1998/namespace"/>
    <ds:schemaRef ds:uri="8ff673fc-3231-4e3a-893b-6d7f7cd32766"/>
    <ds:schemaRef ds:uri="230e9df3-be65-4c73-a93b-d1236ebd677e"/>
    <ds:schemaRef ds:uri="01c77077-aee4-4b5f-bd4e-9cd40a6fff29"/>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6D8F288A-5131-4E80-AB86-F10FC03738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1c77077-aee4-4b5f-bd4e-9cd40a6fff29"/>
    <ds:schemaRef ds:uri="230e9df3-be65-4c73-a93b-d1236ebd677e"/>
    <ds:schemaRef ds:uri="8ff673fc-3231-4e3a-893b-6d7f7cd327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Microsoft_Ignite_2016_16x9_Template</Template>
  <TotalTime>3459</TotalTime>
  <Words>571</Words>
  <Application>Microsoft Office PowerPoint</Application>
  <PresentationFormat>Custom</PresentationFormat>
  <Paragraphs>78</Paragraphs>
  <Slides>20</Slides>
  <Notes>5</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20</vt:i4>
      </vt:variant>
    </vt:vector>
  </HeadingPairs>
  <TitlesOfParts>
    <vt:vector size="29" baseType="lpstr">
      <vt:lpstr>Arial</vt:lpstr>
      <vt:lpstr>Consolas</vt:lpstr>
      <vt:lpstr>Lucida Console</vt:lpstr>
      <vt:lpstr>Segoe UI</vt:lpstr>
      <vt:lpstr>Segoe UI Light</vt:lpstr>
      <vt:lpstr>Wingdings</vt:lpstr>
      <vt:lpstr>5-50002_Ignite_Breakout_Template</vt:lpstr>
      <vt:lpstr>6-30537_Envision 2016 Concurrent Template_Dark</vt:lpstr>
      <vt:lpstr>1_5-50002_Ignite_Breakout_Template</vt:lpstr>
      <vt:lpstr>Sysinternals Primer, Ignite 2016 Edition</vt:lpstr>
      <vt:lpstr>PowerPoint Presentation</vt:lpstr>
      <vt:lpstr>PowerPoint Presentation</vt:lpstr>
      <vt:lpstr>PowerPoint Presentation</vt:lpstr>
      <vt:lpstr>PowerPoint Presentation</vt:lpstr>
      <vt:lpstr>NTFSDOS, Regmon, Filemon</vt:lpstr>
      <vt:lpstr>Technical articles (that Microsoft did not like!)</vt:lpstr>
      <vt:lpstr>Mark  world-renowned expert</vt:lpstr>
      <vt:lpstr>2005: The Sony rootkit</vt:lpstr>
      <vt:lpstr>2006: acquired by Microsoft</vt:lpstr>
      <vt:lpstr>2010: Bryce retires; Mark goes to Azure</vt:lpstr>
      <vt:lpstr>2011: The Sysinternals Administrator’s Reference</vt:lpstr>
      <vt:lpstr>2016: Second edition – even more better!</vt:lpstr>
      <vt:lpstr>Sysinternals for Nano Server</vt:lpstr>
      <vt:lpstr>Nano Server</vt:lpstr>
      <vt:lpstr>Sysinternals Suite for Nano Server</vt:lpstr>
      <vt:lpstr>Oh, BTW…</vt:lpstr>
      <vt:lpstr>OK. No more slides. Just demo.</vt:lpstr>
      <vt:lpstr>PowerPoint Presentation</vt:lpstr>
      <vt:lpstr>PowerPoint Presentation</vt:lpstr>
    </vt:vector>
  </TitlesOfParts>
  <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Explore Sysinternals primer – Ignite 2016 edition</dc:title>
  <dc:subject>&lt;Speech title here&gt;</dc:subject>
  <dc:creator>Aaron Margosis</dc:creator>
  <cp:keywords>Microsoft Ignite 2016</cp:keywords>
  <dc:description>Template: Mitchell Derrey, Silverfox Productions_x000d_
Formatting: _x000d_
Audience Type:</dc:description>
  <cp:lastModifiedBy>MS Events 0091</cp:lastModifiedBy>
  <cp:revision>61</cp:revision>
  <dcterms:created xsi:type="dcterms:W3CDTF">2016-09-24T18:49:02Z</dcterms:created>
  <dcterms:modified xsi:type="dcterms:W3CDTF">2016-09-28T14:27:45Z</dcterms:modified>
  <cp:category>Microsoft Ignite 2016</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0x01010031DCF4CA090F824DB1E4CCBB6B9D64EA00101E8AAD132F8F4D96340D6376C8BB3E</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177;#Georgia World Congress Center|ea0ece34-59a6-4d43-8d9e-d0f9e2a2f1ce</vt:lpwstr>
  </property>
  <property fmtid="{D5CDD505-2E9C-101B-9397-08002B2CF9AE}" pid="7" name="Track">
    <vt:lpwstr/>
  </property>
  <property fmtid="{D5CDD505-2E9C-101B-9397-08002B2CF9AE}" pid="8" name="Event Location">
    <vt:lpwstr>176;#Atlanta|01fb9831-5840-48a0-a576-3e48f42baa53</vt:lpwstr>
  </property>
  <property fmtid="{D5CDD505-2E9C-101B-9397-08002B2CF9AE}" pid="9" name="Campaign">
    <vt:lpwstr/>
  </property>
  <property fmtid="{D5CDD505-2E9C-101B-9397-08002B2CF9AE}" pid="10" name="IsMyDocuments">
    <vt:bool>true</vt:bool>
  </property>
  <property fmtid="{D5CDD505-2E9C-101B-9397-08002B2CF9AE}" pid="11" name="TaxKeyword">
    <vt:lpwstr>174;#Microsoft Ignite 2016|e2f6a88c-86f9-4b25-a2af-b5c3afa8c82a</vt:lpwstr>
  </property>
  <property fmtid="{D5CDD505-2E9C-101B-9397-08002B2CF9AE}" pid="12" name="Audience1">
    <vt:lpwstr/>
  </property>
  <property fmtid="{D5CDD505-2E9C-101B-9397-08002B2CF9AE}" pid="13" name="Event Name">
    <vt:lpwstr>175;#Microsoft Ignite|9323c522-fe4b-4922-816b-10a1920d7afb</vt:lpwstr>
  </property>
</Properties>
</file>