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1" r:id="rId8"/>
    <p:sldMasterId id="2147484410" r:id="rId9"/>
  </p:sldMasterIdLst>
  <p:notesMasterIdLst>
    <p:notesMasterId r:id="rId65"/>
  </p:notesMasterIdLst>
  <p:handoutMasterIdLst>
    <p:handoutMasterId r:id="rId66"/>
  </p:handoutMasterIdLst>
  <p:sldIdLst>
    <p:sldId id="310"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11" r:id="rId62"/>
    <p:sldId id="308" r:id="rId63"/>
    <p:sldId id="309" r:id="rId6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15" autoAdjust="0"/>
  </p:normalViewPr>
  <p:slideViewPr>
    <p:cSldViewPr>
      <p:cViewPr varScale="1">
        <p:scale>
          <a:sx n="100" d="100"/>
          <a:sy n="100" d="100"/>
        </p:scale>
        <p:origin x="834"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39644-E2A3-4154-8C54-8BBBA97BEFEB}" type="doc">
      <dgm:prSet loTypeId="urn:microsoft.com/office/officeart/2005/8/layout/gear1" loCatId="relationship" qsTypeId="urn:microsoft.com/office/officeart/2005/8/quickstyle/simple1" qsCatId="simple" csTypeId="urn:microsoft.com/office/officeart/2005/8/colors/accent1_2" csCatId="accent1" phldr="1"/>
      <dgm:spPr/>
    </dgm:pt>
    <dgm:pt modelId="{62F2A781-D29D-4D04-89A5-E85A6572447B}">
      <dgm:prSet phldrT="[Text]"/>
      <dgm:spPr/>
      <dgm:t>
        <a:bodyPr/>
        <a:lstStyle/>
        <a:p>
          <a:r>
            <a:rPr lang="en-GB" dirty="0"/>
            <a:t>Browser</a:t>
          </a:r>
        </a:p>
      </dgm:t>
    </dgm:pt>
    <dgm:pt modelId="{96205A28-B5D7-4C5C-931D-E3F52CBE3059}" type="parTrans" cxnId="{A6E21EC6-7F73-4201-98BC-57ED230856C2}">
      <dgm:prSet/>
      <dgm:spPr/>
      <dgm:t>
        <a:bodyPr/>
        <a:lstStyle/>
        <a:p>
          <a:endParaRPr lang="en-GB"/>
        </a:p>
      </dgm:t>
    </dgm:pt>
    <dgm:pt modelId="{3FF30BDD-785D-48D3-8743-36690984BD58}" type="sibTrans" cxnId="{A6E21EC6-7F73-4201-98BC-57ED230856C2}">
      <dgm:prSet/>
      <dgm:spPr/>
      <dgm:t>
        <a:bodyPr/>
        <a:lstStyle/>
        <a:p>
          <a:endParaRPr lang="en-GB"/>
        </a:p>
      </dgm:t>
    </dgm:pt>
    <dgm:pt modelId="{0FBED006-02DC-4CB1-965B-AF233C8BD291}">
      <dgm:prSet phldrT="[Text]"/>
      <dgm:spPr/>
      <dgm:t>
        <a:bodyPr/>
        <a:lstStyle/>
        <a:p>
          <a:r>
            <a:rPr lang="en-GB" dirty="0"/>
            <a:t>ISV</a:t>
          </a:r>
        </a:p>
      </dgm:t>
    </dgm:pt>
    <dgm:pt modelId="{2B50D8B2-376C-4DAD-8934-3251E8E8133A}" type="parTrans" cxnId="{14784C87-1684-4BBE-A740-845964024C3F}">
      <dgm:prSet/>
      <dgm:spPr/>
      <dgm:t>
        <a:bodyPr/>
        <a:lstStyle/>
        <a:p>
          <a:endParaRPr lang="en-GB"/>
        </a:p>
      </dgm:t>
    </dgm:pt>
    <dgm:pt modelId="{4D0E7D80-868C-4FBF-8503-1671E9AF6583}" type="sibTrans" cxnId="{14784C87-1684-4BBE-A740-845964024C3F}">
      <dgm:prSet/>
      <dgm:spPr/>
      <dgm:t>
        <a:bodyPr/>
        <a:lstStyle/>
        <a:p>
          <a:endParaRPr lang="en-GB"/>
        </a:p>
      </dgm:t>
    </dgm:pt>
    <dgm:pt modelId="{446EE759-D2C3-47DA-BAF8-EF40974AF4D0}">
      <dgm:prSet phldrT="[Text]"/>
      <dgm:spPr/>
      <dgm:t>
        <a:bodyPr/>
        <a:lstStyle/>
        <a:p>
          <a:r>
            <a:rPr lang="en-GB" dirty="0"/>
            <a:t>Code</a:t>
          </a:r>
        </a:p>
      </dgm:t>
    </dgm:pt>
    <dgm:pt modelId="{0768BCEB-53F7-4F3A-B840-AF3FB88F4664}" type="parTrans" cxnId="{A3C1C484-689D-4B92-B458-5C60E02B98F0}">
      <dgm:prSet/>
      <dgm:spPr/>
      <dgm:t>
        <a:bodyPr/>
        <a:lstStyle/>
        <a:p>
          <a:endParaRPr lang="en-GB"/>
        </a:p>
      </dgm:t>
    </dgm:pt>
    <dgm:pt modelId="{DA6367A4-9843-433D-95E1-59E4C8AAE0BD}" type="sibTrans" cxnId="{A3C1C484-689D-4B92-B458-5C60E02B98F0}">
      <dgm:prSet/>
      <dgm:spPr/>
      <dgm:t>
        <a:bodyPr/>
        <a:lstStyle/>
        <a:p>
          <a:endParaRPr lang="en-GB"/>
        </a:p>
      </dgm:t>
    </dgm:pt>
    <dgm:pt modelId="{54FD9E64-A755-431F-9887-8AE493AFB94E}" type="pres">
      <dgm:prSet presAssocID="{46039644-E2A3-4154-8C54-8BBBA97BEFEB}" presName="composite" presStyleCnt="0">
        <dgm:presLayoutVars>
          <dgm:chMax val="3"/>
          <dgm:animLvl val="lvl"/>
          <dgm:resizeHandles val="exact"/>
        </dgm:presLayoutVars>
      </dgm:prSet>
      <dgm:spPr/>
    </dgm:pt>
    <dgm:pt modelId="{930E9FB4-8C0C-4157-8496-A6300D8F2A7E}" type="pres">
      <dgm:prSet presAssocID="{62F2A781-D29D-4D04-89A5-E85A6572447B}" presName="gear1" presStyleLbl="node1" presStyleIdx="0" presStyleCnt="3">
        <dgm:presLayoutVars>
          <dgm:chMax val="1"/>
          <dgm:bulletEnabled val="1"/>
        </dgm:presLayoutVars>
      </dgm:prSet>
      <dgm:spPr/>
    </dgm:pt>
    <dgm:pt modelId="{A7D98EFD-76CC-46F9-86E2-626388D798CA}" type="pres">
      <dgm:prSet presAssocID="{62F2A781-D29D-4D04-89A5-E85A6572447B}" presName="gear1srcNode" presStyleLbl="node1" presStyleIdx="0" presStyleCnt="3"/>
      <dgm:spPr/>
    </dgm:pt>
    <dgm:pt modelId="{5B233E3D-640B-431F-9048-C6D9FE6C32FC}" type="pres">
      <dgm:prSet presAssocID="{62F2A781-D29D-4D04-89A5-E85A6572447B}" presName="gear1dstNode" presStyleLbl="node1" presStyleIdx="0" presStyleCnt="3"/>
      <dgm:spPr/>
    </dgm:pt>
    <dgm:pt modelId="{5E12F40D-E233-4602-A997-93E18B817141}" type="pres">
      <dgm:prSet presAssocID="{0FBED006-02DC-4CB1-965B-AF233C8BD291}" presName="gear2" presStyleLbl="node1" presStyleIdx="1" presStyleCnt="3">
        <dgm:presLayoutVars>
          <dgm:chMax val="1"/>
          <dgm:bulletEnabled val="1"/>
        </dgm:presLayoutVars>
      </dgm:prSet>
      <dgm:spPr/>
    </dgm:pt>
    <dgm:pt modelId="{E920ABB5-C052-4499-A8B5-FA8DB0D04A33}" type="pres">
      <dgm:prSet presAssocID="{0FBED006-02DC-4CB1-965B-AF233C8BD291}" presName="gear2srcNode" presStyleLbl="node1" presStyleIdx="1" presStyleCnt="3"/>
      <dgm:spPr/>
    </dgm:pt>
    <dgm:pt modelId="{A2CD3B97-99C6-466D-A03F-815608B3F715}" type="pres">
      <dgm:prSet presAssocID="{0FBED006-02DC-4CB1-965B-AF233C8BD291}" presName="gear2dstNode" presStyleLbl="node1" presStyleIdx="1" presStyleCnt="3"/>
      <dgm:spPr/>
    </dgm:pt>
    <dgm:pt modelId="{794AE5AB-F724-49B9-A0D1-AA45A0199CE2}" type="pres">
      <dgm:prSet presAssocID="{446EE759-D2C3-47DA-BAF8-EF40974AF4D0}" presName="gear3" presStyleLbl="node1" presStyleIdx="2" presStyleCnt="3"/>
      <dgm:spPr/>
    </dgm:pt>
    <dgm:pt modelId="{8C4DA7E1-EEF5-47E6-A47A-94AFD0B1ECCE}" type="pres">
      <dgm:prSet presAssocID="{446EE759-D2C3-47DA-BAF8-EF40974AF4D0}" presName="gear3tx" presStyleLbl="node1" presStyleIdx="2" presStyleCnt="3">
        <dgm:presLayoutVars>
          <dgm:chMax val="1"/>
          <dgm:bulletEnabled val="1"/>
        </dgm:presLayoutVars>
      </dgm:prSet>
      <dgm:spPr/>
    </dgm:pt>
    <dgm:pt modelId="{60BA600E-3D92-4A6A-87E2-FFC12ABD2A06}" type="pres">
      <dgm:prSet presAssocID="{446EE759-D2C3-47DA-BAF8-EF40974AF4D0}" presName="gear3srcNode" presStyleLbl="node1" presStyleIdx="2" presStyleCnt="3"/>
      <dgm:spPr/>
    </dgm:pt>
    <dgm:pt modelId="{85D19077-8D62-4ED2-B6C9-24C6490C97B7}" type="pres">
      <dgm:prSet presAssocID="{446EE759-D2C3-47DA-BAF8-EF40974AF4D0}" presName="gear3dstNode" presStyleLbl="node1" presStyleIdx="2" presStyleCnt="3"/>
      <dgm:spPr/>
    </dgm:pt>
    <dgm:pt modelId="{970B8A0A-FBCC-4C90-91B5-A30CF8E6F395}" type="pres">
      <dgm:prSet presAssocID="{3FF30BDD-785D-48D3-8743-36690984BD58}" presName="connector1" presStyleLbl="sibTrans2D1" presStyleIdx="0" presStyleCnt="3"/>
      <dgm:spPr/>
    </dgm:pt>
    <dgm:pt modelId="{DD5A9283-2149-4C8A-8063-8E13C240A483}" type="pres">
      <dgm:prSet presAssocID="{4D0E7D80-868C-4FBF-8503-1671E9AF6583}" presName="connector2" presStyleLbl="sibTrans2D1" presStyleIdx="1" presStyleCnt="3"/>
      <dgm:spPr/>
    </dgm:pt>
    <dgm:pt modelId="{2DDD18FF-96E7-41BF-A5D0-564AF813F762}" type="pres">
      <dgm:prSet presAssocID="{DA6367A4-9843-433D-95E1-59E4C8AAE0BD}" presName="connector3" presStyleLbl="sibTrans2D1" presStyleIdx="2" presStyleCnt="3"/>
      <dgm:spPr/>
    </dgm:pt>
  </dgm:ptLst>
  <dgm:cxnLst>
    <dgm:cxn modelId="{5C315EF2-E444-4449-B0F2-BC3E39074803}" type="presOf" srcId="{446EE759-D2C3-47DA-BAF8-EF40974AF4D0}" destId="{8C4DA7E1-EEF5-47E6-A47A-94AFD0B1ECCE}" srcOrd="1" destOrd="0" presId="urn:microsoft.com/office/officeart/2005/8/layout/gear1"/>
    <dgm:cxn modelId="{2A0433B3-8D09-4CE5-869F-0D1AC5EDAFD3}" type="presOf" srcId="{0FBED006-02DC-4CB1-965B-AF233C8BD291}" destId="{E920ABB5-C052-4499-A8B5-FA8DB0D04A33}" srcOrd="1" destOrd="0" presId="urn:microsoft.com/office/officeart/2005/8/layout/gear1"/>
    <dgm:cxn modelId="{A3C1C484-689D-4B92-B458-5C60E02B98F0}" srcId="{46039644-E2A3-4154-8C54-8BBBA97BEFEB}" destId="{446EE759-D2C3-47DA-BAF8-EF40974AF4D0}" srcOrd="2" destOrd="0" parTransId="{0768BCEB-53F7-4F3A-B840-AF3FB88F4664}" sibTransId="{DA6367A4-9843-433D-95E1-59E4C8AAE0BD}"/>
    <dgm:cxn modelId="{DF3F173F-B2DD-4B7F-A1BE-665BC700A948}" type="presOf" srcId="{62F2A781-D29D-4D04-89A5-E85A6572447B}" destId="{A7D98EFD-76CC-46F9-86E2-626388D798CA}" srcOrd="1" destOrd="0" presId="urn:microsoft.com/office/officeart/2005/8/layout/gear1"/>
    <dgm:cxn modelId="{05DFE433-AC29-4F87-A9DC-AFF97ED1F58F}" type="presOf" srcId="{62F2A781-D29D-4D04-89A5-E85A6572447B}" destId="{930E9FB4-8C0C-4157-8496-A6300D8F2A7E}" srcOrd="0" destOrd="0" presId="urn:microsoft.com/office/officeart/2005/8/layout/gear1"/>
    <dgm:cxn modelId="{5559553A-6FF1-47C9-9E9C-192A526D9D8C}" type="presOf" srcId="{446EE759-D2C3-47DA-BAF8-EF40974AF4D0}" destId="{60BA600E-3D92-4A6A-87E2-FFC12ABD2A06}" srcOrd="2" destOrd="0" presId="urn:microsoft.com/office/officeart/2005/8/layout/gear1"/>
    <dgm:cxn modelId="{925EBD79-4B29-4E20-8C9C-91A467D5C153}" type="presOf" srcId="{446EE759-D2C3-47DA-BAF8-EF40974AF4D0}" destId="{85D19077-8D62-4ED2-B6C9-24C6490C97B7}" srcOrd="3" destOrd="0" presId="urn:microsoft.com/office/officeart/2005/8/layout/gear1"/>
    <dgm:cxn modelId="{9F08EFA0-3372-492B-984A-F8B5BC56C8F3}" type="presOf" srcId="{46039644-E2A3-4154-8C54-8BBBA97BEFEB}" destId="{54FD9E64-A755-431F-9887-8AE493AFB94E}" srcOrd="0" destOrd="0" presId="urn:microsoft.com/office/officeart/2005/8/layout/gear1"/>
    <dgm:cxn modelId="{710E4D23-82AD-4E2A-890C-64897ABB89F9}" type="presOf" srcId="{DA6367A4-9843-433D-95E1-59E4C8AAE0BD}" destId="{2DDD18FF-96E7-41BF-A5D0-564AF813F762}" srcOrd="0" destOrd="0" presId="urn:microsoft.com/office/officeart/2005/8/layout/gear1"/>
    <dgm:cxn modelId="{6E026B98-B605-4099-92CA-62E20655DCD1}" type="presOf" srcId="{3FF30BDD-785D-48D3-8743-36690984BD58}" destId="{970B8A0A-FBCC-4C90-91B5-A30CF8E6F395}" srcOrd="0" destOrd="0" presId="urn:microsoft.com/office/officeart/2005/8/layout/gear1"/>
    <dgm:cxn modelId="{4782ECFA-067A-4FF8-B418-924394E1BD22}" type="presOf" srcId="{0FBED006-02DC-4CB1-965B-AF233C8BD291}" destId="{A2CD3B97-99C6-466D-A03F-815608B3F715}" srcOrd="2" destOrd="0" presId="urn:microsoft.com/office/officeart/2005/8/layout/gear1"/>
    <dgm:cxn modelId="{C75C0824-FF74-4E89-982C-59B33108C0A6}" type="presOf" srcId="{62F2A781-D29D-4D04-89A5-E85A6572447B}" destId="{5B233E3D-640B-431F-9048-C6D9FE6C32FC}" srcOrd="2" destOrd="0" presId="urn:microsoft.com/office/officeart/2005/8/layout/gear1"/>
    <dgm:cxn modelId="{A6E21EC6-7F73-4201-98BC-57ED230856C2}" srcId="{46039644-E2A3-4154-8C54-8BBBA97BEFEB}" destId="{62F2A781-D29D-4D04-89A5-E85A6572447B}" srcOrd="0" destOrd="0" parTransId="{96205A28-B5D7-4C5C-931D-E3F52CBE3059}" sibTransId="{3FF30BDD-785D-48D3-8743-36690984BD58}"/>
    <dgm:cxn modelId="{26BDFF33-585F-4014-998A-6B0F3E4CB6F2}" type="presOf" srcId="{4D0E7D80-868C-4FBF-8503-1671E9AF6583}" destId="{DD5A9283-2149-4C8A-8063-8E13C240A483}" srcOrd="0" destOrd="0" presId="urn:microsoft.com/office/officeart/2005/8/layout/gear1"/>
    <dgm:cxn modelId="{97FA917C-7C92-4E38-8842-559D14815CD3}" type="presOf" srcId="{0FBED006-02DC-4CB1-965B-AF233C8BD291}" destId="{5E12F40D-E233-4602-A997-93E18B817141}" srcOrd="0" destOrd="0" presId="urn:microsoft.com/office/officeart/2005/8/layout/gear1"/>
    <dgm:cxn modelId="{14784C87-1684-4BBE-A740-845964024C3F}" srcId="{46039644-E2A3-4154-8C54-8BBBA97BEFEB}" destId="{0FBED006-02DC-4CB1-965B-AF233C8BD291}" srcOrd="1" destOrd="0" parTransId="{2B50D8B2-376C-4DAD-8934-3251E8E8133A}" sibTransId="{4D0E7D80-868C-4FBF-8503-1671E9AF6583}"/>
    <dgm:cxn modelId="{3C88C8E8-FC72-4144-95C5-A9EF52C0EE9B}" type="presOf" srcId="{446EE759-D2C3-47DA-BAF8-EF40974AF4D0}" destId="{794AE5AB-F724-49B9-A0D1-AA45A0199CE2}" srcOrd="0" destOrd="0" presId="urn:microsoft.com/office/officeart/2005/8/layout/gear1"/>
    <dgm:cxn modelId="{CF91B76F-9A9C-4CE2-96A4-E1926EA11C25}" type="presParOf" srcId="{54FD9E64-A755-431F-9887-8AE493AFB94E}" destId="{930E9FB4-8C0C-4157-8496-A6300D8F2A7E}" srcOrd="0" destOrd="0" presId="urn:microsoft.com/office/officeart/2005/8/layout/gear1"/>
    <dgm:cxn modelId="{856D02AD-F019-45CE-81B0-28009D1FF7F9}" type="presParOf" srcId="{54FD9E64-A755-431F-9887-8AE493AFB94E}" destId="{A7D98EFD-76CC-46F9-86E2-626388D798CA}" srcOrd="1" destOrd="0" presId="urn:microsoft.com/office/officeart/2005/8/layout/gear1"/>
    <dgm:cxn modelId="{91EDDDED-A3C7-4A30-A23B-82F48C5D46DF}" type="presParOf" srcId="{54FD9E64-A755-431F-9887-8AE493AFB94E}" destId="{5B233E3D-640B-431F-9048-C6D9FE6C32FC}" srcOrd="2" destOrd="0" presId="urn:microsoft.com/office/officeart/2005/8/layout/gear1"/>
    <dgm:cxn modelId="{03A2A01D-D827-484B-BE72-A58B6AA442CE}" type="presParOf" srcId="{54FD9E64-A755-431F-9887-8AE493AFB94E}" destId="{5E12F40D-E233-4602-A997-93E18B817141}" srcOrd="3" destOrd="0" presId="urn:microsoft.com/office/officeart/2005/8/layout/gear1"/>
    <dgm:cxn modelId="{93F09F4A-48E4-4714-A481-D066427EFC22}" type="presParOf" srcId="{54FD9E64-A755-431F-9887-8AE493AFB94E}" destId="{E920ABB5-C052-4499-A8B5-FA8DB0D04A33}" srcOrd="4" destOrd="0" presId="urn:microsoft.com/office/officeart/2005/8/layout/gear1"/>
    <dgm:cxn modelId="{ABBD1449-E29F-4749-8FB2-1031E20155E0}" type="presParOf" srcId="{54FD9E64-A755-431F-9887-8AE493AFB94E}" destId="{A2CD3B97-99C6-466D-A03F-815608B3F715}" srcOrd="5" destOrd="0" presId="urn:microsoft.com/office/officeart/2005/8/layout/gear1"/>
    <dgm:cxn modelId="{982E65EA-D0ED-4984-AC02-94E94488F2F5}" type="presParOf" srcId="{54FD9E64-A755-431F-9887-8AE493AFB94E}" destId="{794AE5AB-F724-49B9-A0D1-AA45A0199CE2}" srcOrd="6" destOrd="0" presId="urn:microsoft.com/office/officeart/2005/8/layout/gear1"/>
    <dgm:cxn modelId="{835F3E48-99C4-47FA-A46F-46E1D2FDFA33}" type="presParOf" srcId="{54FD9E64-A755-431F-9887-8AE493AFB94E}" destId="{8C4DA7E1-EEF5-47E6-A47A-94AFD0B1ECCE}" srcOrd="7" destOrd="0" presId="urn:microsoft.com/office/officeart/2005/8/layout/gear1"/>
    <dgm:cxn modelId="{515E8D2E-AE54-47CC-AE6A-3D3315746177}" type="presParOf" srcId="{54FD9E64-A755-431F-9887-8AE493AFB94E}" destId="{60BA600E-3D92-4A6A-87E2-FFC12ABD2A06}" srcOrd="8" destOrd="0" presId="urn:microsoft.com/office/officeart/2005/8/layout/gear1"/>
    <dgm:cxn modelId="{E98F671A-7C15-405A-956A-CB143BD9FBFF}" type="presParOf" srcId="{54FD9E64-A755-431F-9887-8AE493AFB94E}" destId="{85D19077-8D62-4ED2-B6C9-24C6490C97B7}" srcOrd="9" destOrd="0" presId="urn:microsoft.com/office/officeart/2005/8/layout/gear1"/>
    <dgm:cxn modelId="{92F8ABF0-08AC-4A03-8EB0-CA214E59F55D}" type="presParOf" srcId="{54FD9E64-A755-431F-9887-8AE493AFB94E}" destId="{970B8A0A-FBCC-4C90-91B5-A30CF8E6F395}" srcOrd="10" destOrd="0" presId="urn:microsoft.com/office/officeart/2005/8/layout/gear1"/>
    <dgm:cxn modelId="{2A31A992-6808-4AE9-A8FC-B8396F850ECE}" type="presParOf" srcId="{54FD9E64-A755-431F-9887-8AE493AFB94E}" destId="{DD5A9283-2149-4C8A-8063-8E13C240A483}" srcOrd="11" destOrd="0" presId="urn:microsoft.com/office/officeart/2005/8/layout/gear1"/>
    <dgm:cxn modelId="{AD062063-6EC0-45CC-936E-426CCC1AF9F2}" type="presParOf" srcId="{54FD9E64-A755-431F-9887-8AE493AFB94E}" destId="{2DDD18FF-96E7-41BF-A5D0-564AF813F7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9A7A3-0823-4F1F-9A07-8D26A391818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CB9985B-2CA2-4A30-B2F1-7CC8544436A7}">
      <dgm:prSet phldrT="[Text]"/>
      <dgm:spPr/>
      <dgm:t>
        <a:bodyPr/>
        <a:lstStyle/>
        <a:p>
          <a:r>
            <a:rPr lang="en-US" dirty="0"/>
            <a:t>App</a:t>
          </a:r>
        </a:p>
      </dgm:t>
    </dgm:pt>
    <dgm:pt modelId="{B85F811A-DAB2-46B1-AF12-B166CBFD5A65}" type="parTrans" cxnId="{A5D8C93E-E85C-4E52-9F21-4812894988DE}">
      <dgm:prSet/>
      <dgm:spPr/>
      <dgm:t>
        <a:bodyPr/>
        <a:lstStyle/>
        <a:p>
          <a:endParaRPr lang="en-US"/>
        </a:p>
      </dgm:t>
    </dgm:pt>
    <dgm:pt modelId="{B6B629DA-C0C4-4AE6-AD01-B3A1A00ACB2D}" type="sibTrans" cxnId="{A5D8C93E-E85C-4E52-9F21-4812894988DE}">
      <dgm:prSet/>
      <dgm:spPr/>
      <dgm:t>
        <a:bodyPr/>
        <a:lstStyle/>
        <a:p>
          <a:endParaRPr lang="en-US"/>
        </a:p>
      </dgm:t>
    </dgm:pt>
    <dgm:pt modelId="{EBDAB208-11F1-44ED-917B-65B982AA8E9F}">
      <dgm:prSet phldrT="[Text]"/>
      <dgm:spPr/>
      <dgm:t>
        <a:bodyPr/>
        <a:lstStyle/>
        <a:p>
          <a:r>
            <a:rPr lang="en-US" dirty="0"/>
            <a:t>Start with the experience closest to the end user.</a:t>
          </a:r>
        </a:p>
      </dgm:t>
    </dgm:pt>
    <dgm:pt modelId="{0C3FD862-41A6-438C-BF45-7C30C4B34600}" type="parTrans" cxnId="{F338DCA0-9F57-4756-A7D5-60044DA8E656}">
      <dgm:prSet/>
      <dgm:spPr/>
      <dgm:t>
        <a:bodyPr/>
        <a:lstStyle/>
        <a:p>
          <a:endParaRPr lang="en-US"/>
        </a:p>
      </dgm:t>
    </dgm:pt>
    <dgm:pt modelId="{2D88E370-026B-43EE-9E11-F895D617594A}" type="sibTrans" cxnId="{F338DCA0-9F57-4756-A7D5-60044DA8E656}">
      <dgm:prSet/>
      <dgm:spPr/>
      <dgm:t>
        <a:bodyPr/>
        <a:lstStyle/>
        <a:p>
          <a:endParaRPr lang="en-US"/>
        </a:p>
      </dgm:t>
    </dgm:pt>
    <dgm:pt modelId="{EF1F74D1-1691-4B5D-A498-E65F18F196D3}">
      <dgm:prSet phldrT="[Text]"/>
      <dgm:spPr/>
      <dgm:t>
        <a:bodyPr/>
        <a:lstStyle/>
        <a:p>
          <a:r>
            <a:rPr lang="en-US" dirty="0"/>
            <a:t>Take a fiddler trace or browser’s F12 debug tools.</a:t>
          </a:r>
        </a:p>
      </dgm:t>
    </dgm:pt>
    <dgm:pt modelId="{8B6EE294-B1C7-45D6-BD5E-A0D9C6A59DC6}" type="parTrans" cxnId="{D1EB055D-9031-43FA-BCBC-FD7E19DD6A30}">
      <dgm:prSet/>
      <dgm:spPr/>
      <dgm:t>
        <a:bodyPr/>
        <a:lstStyle/>
        <a:p>
          <a:endParaRPr lang="en-US"/>
        </a:p>
      </dgm:t>
    </dgm:pt>
    <dgm:pt modelId="{40A848E2-AEDB-4414-AD98-6F8457DF7F3D}" type="sibTrans" cxnId="{D1EB055D-9031-43FA-BCBC-FD7E19DD6A30}">
      <dgm:prSet/>
      <dgm:spPr/>
      <dgm:t>
        <a:bodyPr/>
        <a:lstStyle/>
        <a:p>
          <a:endParaRPr lang="en-US"/>
        </a:p>
      </dgm:t>
    </dgm:pt>
    <dgm:pt modelId="{DB6B7D3E-0023-45F6-BB1D-0F2B5E71D010}">
      <dgm:prSet phldrT="[Text]"/>
      <dgm:spPr/>
      <dgm:t>
        <a:bodyPr/>
        <a:lstStyle/>
        <a:p>
          <a:r>
            <a:rPr lang="en-US" dirty="0"/>
            <a:t>Platform</a:t>
          </a:r>
        </a:p>
      </dgm:t>
    </dgm:pt>
    <dgm:pt modelId="{75550CA5-A9B8-4546-8456-CF22E477F935}" type="parTrans" cxnId="{2F23C9A7-FB62-49B8-AB8A-F1FEA4B1AFCE}">
      <dgm:prSet/>
      <dgm:spPr/>
      <dgm:t>
        <a:bodyPr/>
        <a:lstStyle/>
        <a:p>
          <a:endParaRPr lang="en-US"/>
        </a:p>
      </dgm:t>
    </dgm:pt>
    <dgm:pt modelId="{6DFB74B9-B432-4DA9-9BCA-EDC684020232}" type="sibTrans" cxnId="{2F23C9A7-FB62-49B8-AB8A-F1FEA4B1AFCE}">
      <dgm:prSet/>
      <dgm:spPr/>
      <dgm:t>
        <a:bodyPr/>
        <a:lstStyle/>
        <a:p>
          <a:endParaRPr lang="en-US"/>
        </a:p>
      </dgm:t>
    </dgm:pt>
    <dgm:pt modelId="{8B18D086-9769-4A4B-8B87-D18E81B04CC8}">
      <dgm:prSet phldrT="[Text]"/>
      <dgm:spPr/>
      <dgm:t>
        <a:bodyPr/>
        <a:lstStyle/>
        <a:p>
          <a:r>
            <a:rPr lang="en-US" dirty="0"/>
            <a:t>Attempt the same operation outside the UI with the SDK.</a:t>
          </a:r>
        </a:p>
      </dgm:t>
    </dgm:pt>
    <dgm:pt modelId="{F3BA1BA1-3114-404F-8A5E-4047725F1239}" type="parTrans" cxnId="{760D3308-32FF-4801-BBC0-084E6CC05699}">
      <dgm:prSet/>
      <dgm:spPr/>
      <dgm:t>
        <a:bodyPr/>
        <a:lstStyle/>
        <a:p>
          <a:endParaRPr lang="en-US"/>
        </a:p>
      </dgm:t>
    </dgm:pt>
    <dgm:pt modelId="{1CEB8FDA-B9D0-4CBF-AA5F-34A676A03A41}" type="sibTrans" cxnId="{760D3308-32FF-4801-BBC0-084E6CC05699}">
      <dgm:prSet/>
      <dgm:spPr/>
      <dgm:t>
        <a:bodyPr/>
        <a:lstStyle/>
        <a:p>
          <a:endParaRPr lang="en-US"/>
        </a:p>
      </dgm:t>
    </dgm:pt>
    <dgm:pt modelId="{B59F8D6B-02E0-417F-83F9-D3C4CCC7A426}">
      <dgm:prSet phldrT="[Text]"/>
      <dgm:spPr/>
      <dgm:t>
        <a:bodyPr/>
        <a:lstStyle/>
        <a:p>
          <a:r>
            <a:rPr lang="en-US" dirty="0"/>
            <a:t>Evaluate plugins and workflows invoked by the action.</a:t>
          </a:r>
        </a:p>
      </dgm:t>
    </dgm:pt>
    <dgm:pt modelId="{9F8D3762-590F-44B8-9CB6-22B41294BCFB}" type="parTrans" cxnId="{994CFCDA-F43E-4F85-BFBB-2B6E190A62E5}">
      <dgm:prSet/>
      <dgm:spPr/>
      <dgm:t>
        <a:bodyPr/>
        <a:lstStyle/>
        <a:p>
          <a:endParaRPr lang="en-US"/>
        </a:p>
      </dgm:t>
    </dgm:pt>
    <dgm:pt modelId="{2CA9AF12-8177-4B80-A061-DBF53A51B5DF}" type="sibTrans" cxnId="{994CFCDA-F43E-4F85-BFBB-2B6E190A62E5}">
      <dgm:prSet/>
      <dgm:spPr/>
      <dgm:t>
        <a:bodyPr/>
        <a:lstStyle/>
        <a:p>
          <a:endParaRPr lang="en-US"/>
        </a:p>
      </dgm:t>
    </dgm:pt>
    <dgm:pt modelId="{1B069E82-A035-41BD-B187-157BB16BFD2E}">
      <dgm:prSet phldrT="[Text]"/>
      <dgm:spPr/>
      <dgm:t>
        <a:bodyPr/>
        <a:lstStyle/>
        <a:p>
          <a:r>
            <a:rPr lang="en-US" dirty="0"/>
            <a:t>Data</a:t>
          </a:r>
        </a:p>
      </dgm:t>
    </dgm:pt>
    <dgm:pt modelId="{834039DE-9E39-4BB3-8CEC-2F7D9AFE3382}" type="parTrans" cxnId="{4FFC4741-8C23-4BCA-AC1D-B1AD1BFEEBC8}">
      <dgm:prSet/>
      <dgm:spPr/>
      <dgm:t>
        <a:bodyPr/>
        <a:lstStyle/>
        <a:p>
          <a:endParaRPr lang="en-US"/>
        </a:p>
      </dgm:t>
    </dgm:pt>
    <dgm:pt modelId="{F0C2B82A-8674-4ED3-8328-16EA21E944BB}" type="sibTrans" cxnId="{4FFC4741-8C23-4BCA-AC1D-B1AD1BFEEBC8}">
      <dgm:prSet/>
      <dgm:spPr/>
      <dgm:t>
        <a:bodyPr/>
        <a:lstStyle/>
        <a:p>
          <a:endParaRPr lang="en-US"/>
        </a:p>
      </dgm:t>
    </dgm:pt>
    <dgm:pt modelId="{3DC90038-1ACE-4408-B683-438E48CE2857}">
      <dgm:prSet phldrT="[Text]"/>
      <dgm:spPr/>
      <dgm:t>
        <a:bodyPr/>
        <a:lstStyle/>
        <a:p>
          <a:r>
            <a:rPr lang="en-US" dirty="0"/>
            <a:t>Avoid complex security models if possible (extensive use of access teams, complex BU hierarchies)</a:t>
          </a:r>
        </a:p>
      </dgm:t>
    </dgm:pt>
    <dgm:pt modelId="{781DFB92-520E-4386-86D7-92C8E5DC4A3F}" type="parTrans" cxnId="{62F54455-FD3D-4C65-889C-FC3DEE7882BA}">
      <dgm:prSet/>
      <dgm:spPr/>
      <dgm:t>
        <a:bodyPr/>
        <a:lstStyle/>
        <a:p>
          <a:endParaRPr lang="en-US"/>
        </a:p>
      </dgm:t>
    </dgm:pt>
    <dgm:pt modelId="{FE69DCD9-1FEA-4680-B757-D364B3B95802}" type="sibTrans" cxnId="{62F54455-FD3D-4C65-889C-FC3DEE7882BA}">
      <dgm:prSet/>
      <dgm:spPr/>
      <dgm:t>
        <a:bodyPr/>
        <a:lstStyle/>
        <a:p>
          <a:endParaRPr lang="en-US"/>
        </a:p>
      </dgm:t>
    </dgm:pt>
    <dgm:pt modelId="{13C78D20-112F-4609-9F24-E216E1743DBB}">
      <dgm:prSet phldrT="[Text]"/>
      <dgm:spPr/>
      <dgm:t>
        <a:bodyPr/>
        <a:lstStyle/>
        <a:p>
          <a:r>
            <a:rPr lang="en-US" dirty="0"/>
            <a:t>Indexing may be needed, can be driven through Microsoft support case.</a:t>
          </a:r>
        </a:p>
      </dgm:t>
    </dgm:pt>
    <dgm:pt modelId="{88B8342F-4F0A-42B5-A950-25CC28A30F06}" type="parTrans" cxnId="{C9EDE5A6-3BBD-48CC-BE79-528B2E52BA82}">
      <dgm:prSet/>
      <dgm:spPr/>
      <dgm:t>
        <a:bodyPr/>
        <a:lstStyle/>
        <a:p>
          <a:endParaRPr lang="en-US"/>
        </a:p>
      </dgm:t>
    </dgm:pt>
    <dgm:pt modelId="{A7FBA033-4B61-4BE7-A0C2-131458DAE23C}" type="sibTrans" cxnId="{C9EDE5A6-3BBD-48CC-BE79-528B2E52BA82}">
      <dgm:prSet/>
      <dgm:spPr/>
      <dgm:t>
        <a:bodyPr/>
        <a:lstStyle/>
        <a:p>
          <a:endParaRPr lang="en-US"/>
        </a:p>
      </dgm:t>
    </dgm:pt>
    <dgm:pt modelId="{52F7421E-71ED-4379-94FC-ECCC10E9FE32}" type="pres">
      <dgm:prSet presAssocID="{2C89A7A3-0823-4F1F-9A07-8D26A391818F}" presName="linearFlow" presStyleCnt="0">
        <dgm:presLayoutVars>
          <dgm:dir/>
          <dgm:animLvl val="lvl"/>
          <dgm:resizeHandles val="exact"/>
        </dgm:presLayoutVars>
      </dgm:prSet>
      <dgm:spPr/>
    </dgm:pt>
    <dgm:pt modelId="{DCE027F1-03CC-4518-8873-53C749932D58}" type="pres">
      <dgm:prSet presAssocID="{6CB9985B-2CA2-4A30-B2F1-7CC8544436A7}" presName="composite" presStyleCnt="0"/>
      <dgm:spPr/>
    </dgm:pt>
    <dgm:pt modelId="{1C64A9DA-7CDE-4B7D-BFF8-7387796D0AC7}" type="pres">
      <dgm:prSet presAssocID="{6CB9985B-2CA2-4A30-B2F1-7CC8544436A7}" presName="parentText" presStyleLbl="alignNode1" presStyleIdx="0" presStyleCnt="3">
        <dgm:presLayoutVars>
          <dgm:chMax val="1"/>
          <dgm:bulletEnabled val="1"/>
        </dgm:presLayoutVars>
      </dgm:prSet>
      <dgm:spPr/>
    </dgm:pt>
    <dgm:pt modelId="{7D383819-517E-4315-B791-FB8D5C5C828A}" type="pres">
      <dgm:prSet presAssocID="{6CB9985B-2CA2-4A30-B2F1-7CC8544436A7}" presName="descendantText" presStyleLbl="alignAcc1" presStyleIdx="0" presStyleCnt="3">
        <dgm:presLayoutVars>
          <dgm:bulletEnabled val="1"/>
        </dgm:presLayoutVars>
      </dgm:prSet>
      <dgm:spPr/>
    </dgm:pt>
    <dgm:pt modelId="{05A9EC75-F329-4E06-B8EC-79018D849F5A}" type="pres">
      <dgm:prSet presAssocID="{B6B629DA-C0C4-4AE6-AD01-B3A1A00ACB2D}" presName="sp" presStyleCnt="0"/>
      <dgm:spPr/>
    </dgm:pt>
    <dgm:pt modelId="{291ACF18-E87C-4B02-A38C-39C68BD0EB51}" type="pres">
      <dgm:prSet presAssocID="{DB6B7D3E-0023-45F6-BB1D-0F2B5E71D010}" presName="composite" presStyleCnt="0"/>
      <dgm:spPr/>
    </dgm:pt>
    <dgm:pt modelId="{D2DB3C08-2644-4C0F-A4AF-F96513E73C78}" type="pres">
      <dgm:prSet presAssocID="{DB6B7D3E-0023-45F6-BB1D-0F2B5E71D010}" presName="parentText" presStyleLbl="alignNode1" presStyleIdx="1" presStyleCnt="3">
        <dgm:presLayoutVars>
          <dgm:chMax val="1"/>
          <dgm:bulletEnabled val="1"/>
        </dgm:presLayoutVars>
      </dgm:prSet>
      <dgm:spPr/>
    </dgm:pt>
    <dgm:pt modelId="{A1E0778A-1723-4260-B119-EA4B76BEEFB4}" type="pres">
      <dgm:prSet presAssocID="{DB6B7D3E-0023-45F6-BB1D-0F2B5E71D010}" presName="descendantText" presStyleLbl="alignAcc1" presStyleIdx="1" presStyleCnt="3">
        <dgm:presLayoutVars>
          <dgm:bulletEnabled val="1"/>
        </dgm:presLayoutVars>
      </dgm:prSet>
      <dgm:spPr/>
    </dgm:pt>
    <dgm:pt modelId="{6D930D54-B6D2-4FBD-81EF-D2C6F68FB055}" type="pres">
      <dgm:prSet presAssocID="{6DFB74B9-B432-4DA9-9BCA-EDC684020232}" presName="sp" presStyleCnt="0"/>
      <dgm:spPr/>
    </dgm:pt>
    <dgm:pt modelId="{177A4843-D4B4-476D-B67D-AFBD324B7180}" type="pres">
      <dgm:prSet presAssocID="{1B069E82-A035-41BD-B187-157BB16BFD2E}" presName="composite" presStyleCnt="0"/>
      <dgm:spPr/>
    </dgm:pt>
    <dgm:pt modelId="{DE63DB90-783F-4CAB-A1D9-95C133909AC4}" type="pres">
      <dgm:prSet presAssocID="{1B069E82-A035-41BD-B187-157BB16BFD2E}" presName="parentText" presStyleLbl="alignNode1" presStyleIdx="2" presStyleCnt="3">
        <dgm:presLayoutVars>
          <dgm:chMax val="1"/>
          <dgm:bulletEnabled val="1"/>
        </dgm:presLayoutVars>
      </dgm:prSet>
      <dgm:spPr/>
    </dgm:pt>
    <dgm:pt modelId="{F9CF5ADB-4912-47F8-9520-967B380DECD7}" type="pres">
      <dgm:prSet presAssocID="{1B069E82-A035-41BD-B187-157BB16BFD2E}" presName="descendantText" presStyleLbl="alignAcc1" presStyleIdx="2" presStyleCnt="3">
        <dgm:presLayoutVars>
          <dgm:bulletEnabled val="1"/>
        </dgm:presLayoutVars>
      </dgm:prSet>
      <dgm:spPr/>
    </dgm:pt>
  </dgm:ptLst>
  <dgm:cxnLst>
    <dgm:cxn modelId="{7E99214B-9F4F-41E1-A57A-7659DF7F3C3E}" type="presOf" srcId="{B59F8D6B-02E0-417F-83F9-D3C4CCC7A426}" destId="{A1E0778A-1723-4260-B119-EA4B76BEEFB4}" srcOrd="0" destOrd="1" presId="urn:microsoft.com/office/officeart/2005/8/layout/chevron2"/>
    <dgm:cxn modelId="{2F23C9A7-FB62-49B8-AB8A-F1FEA4B1AFCE}" srcId="{2C89A7A3-0823-4F1F-9A07-8D26A391818F}" destId="{DB6B7D3E-0023-45F6-BB1D-0F2B5E71D010}" srcOrd="1" destOrd="0" parTransId="{75550CA5-A9B8-4546-8456-CF22E477F935}" sibTransId="{6DFB74B9-B432-4DA9-9BCA-EDC684020232}"/>
    <dgm:cxn modelId="{760D3308-32FF-4801-BBC0-084E6CC05699}" srcId="{DB6B7D3E-0023-45F6-BB1D-0F2B5E71D010}" destId="{8B18D086-9769-4A4B-8B87-D18E81B04CC8}" srcOrd="0" destOrd="0" parTransId="{F3BA1BA1-3114-404F-8A5E-4047725F1239}" sibTransId="{1CEB8FDA-B9D0-4CBF-AA5F-34A676A03A41}"/>
    <dgm:cxn modelId="{476AFB85-350A-4470-A9AF-7A58B177CF91}" type="presOf" srcId="{DB6B7D3E-0023-45F6-BB1D-0F2B5E71D010}" destId="{D2DB3C08-2644-4C0F-A4AF-F96513E73C78}" srcOrd="0" destOrd="0" presId="urn:microsoft.com/office/officeart/2005/8/layout/chevron2"/>
    <dgm:cxn modelId="{AB6CDF39-00D7-44AF-AEBA-3F5A07F40B4A}" type="presOf" srcId="{EF1F74D1-1691-4B5D-A498-E65F18F196D3}" destId="{7D383819-517E-4315-B791-FB8D5C5C828A}" srcOrd="0" destOrd="1" presId="urn:microsoft.com/office/officeart/2005/8/layout/chevron2"/>
    <dgm:cxn modelId="{0177F014-8921-4C9F-9B75-86AFD8CF61F8}" type="presOf" srcId="{EBDAB208-11F1-44ED-917B-65B982AA8E9F}" destId="{7D383819-517E-4315-B791-FB8D5C5C828A}" srcOrd="0" destOrd="0" presId="urn:microsoft.com/office/officeart/2005/8/layout/chevron2"/>
    <dgm:cxn modelId="{3C8A5B22-44C0-4078-AE0A-11E61B39381B}" type="presOf" srcId="{2C89A7A3-0823-4F1F-9A07-8D26A391818F}" destId="{52F7421E-71ED-4379-94FC-ECCC10E9FE32}" srcOrd="0" destOrd="0" presId="urn:microsoft.com/office/officeart/2005/8/layout/chevron2"/>
    <dgm:cxn modelId="{62F54455-FD3D-4C65-889C-FC3DEE7882BA}" srcId="{1B069E82-A035-41BD-B187-157BB16BFD2E}" destId="{3DC90038-1ACE-4408-B683-438E48CE2857}" srcOrd="0" destOrd="0" parTransId="{781DFB92-520E-4386-86D7-92C8E5DC4A3F}" sibTransId="{FE69DCD9-1FEA-4680-B757-D364B3B95802}"/>
    <dgm:cxn modelId="{F338DCA0-9F57-4756-A7D5-60044DA8E656}" srcId="{6CB9985B-2CA2-4A30-B2F1-7CC8544436A7}" destId="{EBDAB208-11F1-44ED-917B-65B982AA8E9F}" srcOrd="0" destOrd="0" parTransId="{0C3FD862-41A6-438C-BF45-7C30C4B34600}" sibTransId="{2D88E370-026B-43EE-9E11-F895D617594A}"/>
    <dgm:cxn modelId="{A5D8C93E-E85C-4E52-9F21-4812894988DE}" srcId="{2C89A7A3-0823-4F1F-9A07-8D26A391818F}" destId="{6CB9985B-2CA2-4A30-B2F1-7CC8544436A7}" srcOrd="0" destOrd="0" parTransId="{B85F811A-DAB2-46B1-AF12-B166CBFD5A65}" sibTransId="{B6B629DA-C0C4-4AE6-AD01-B3A1A00ACB2D}"/>
    <dgm:cxn modelId="{EC4A8272-DE9B-4FDE-919A-3E9CE53A2099}" type="presOf" srcId="{13C78D20-112F-4609-9F24-E216E1743DBB}" destId="{F9CF5ADB-4912-47F8-9520-967B380DECD7}" srcOrd="0" destOrd="1" presId="urn:microsoft.com/office/officeart/2005/8/layout/chevron2"/>
    <dgm:cxn modelId="{E1198610-1F9C-4FFD-B50E-8CEA4BC5EA31}" type="presOf" srcId="{3DC90038-1ACE-4408-B683-438E48CE2857}" destId="{F9CF5ADB-4912-47F8-9520-967B380DECD7}" srcOrd="0" destOrd="0" presId="urn:microsoft.com/office/officeart/2005/8/layout/chevron2"/>
    <dgm:cxn modelId="{30C16C9B-1D73-4019-9BAC-43A528C4EC17}" type="presOf" srcId="{8B18D086-9769-4A4B-8B87-D18E81B04CC8}" destId="{A1E0778A-1723-4260-B119-EA4B76BEEFB4}" srcOrd="0" destOrd="0" presId="urn:microsoft.com/office/officeart/2005/8/layout/chevron2"/>
    <dgm:cxn modelId="{F2C68B23-69DC-4295-99E3-F1C63069F39C}" type="presOf" srcId="{6CB9985B-2CA2-4A30-B2F1-7CC8544436A7}" destId="{1C64A9DA-7CDE-4B7D-BFF8-7387796D0AC7}" srcOrd="0" destOrd="0" presId="urn:microsoft.com/office/officeart/2005/8/layout/chevron2"/>
    <dgm:cxn modelId="{C9EDE5A6-3BBD-48CC-BE79-528B2E52BA82}" srcId="{1B069E82-A035-41BD-B187-157BB16BFD2E}" destId="{13C78D20-112F-4609-9F24-E216E1743DBB}" srcOrd="1" destOrd="0" parTransId="{88B8342F-4F0A-42B5-A950-25CC28A30F06}" sibTransId="{A7FBA033-4B61-4BE7-A0C2-131458DAE23C}"/>
    <dgm:cxn modelId="{FC8C2310-EB60-40A2-9993-9DEA900A3DFD}" type="presOf" srcId="{1B069E82-A035-41BD-B187-157BB16BFD2E}" destId="{DE63DB90-783F-4CAB-A1D9-95C133909AC4}" srcOrd="0" destOrd="0" presId="urn:microsoft.com/office/officeart/2005/8/layout/chevron2"/>
    <dgm:cxn modelId="{D1EB055D-9031-43FA-BCBC-FD7E19DD6A30}" srcId="{6CB9985B-2CA2-4A30-B2F1-7CC8544436A7}" destId="{EF1F74D1-1691-4B5D-A498-E65F18F196D3}" srcOrd="1" destOrd="0" parTransId="{8B6EE294-B1C7-45D6-BD5E-A0D9C6A59DC6}" sibTransId="{40A848E2-AEDB-4414-AD98-6F8457DF7F3D}"/>
    <dgm:cxn modelId="{994CFCDA-F43E-4F85-BFBB-2B6E190A62E5}" srcId="{DB6B7D3E-0023-45F6-BB1D-0F2B5E71D010}" destId="{B59F8D6B-02E0-417F-83F9-D3C4CCC7A426}" srcOrd="1" destOrd="0" parTransId="{9F8D3762-590F-44B8-9CB6-22B41294BCFB}" sibTransId="{2CA9AF12-8177-4B80-A061-DBF53A51B5DF}"/>
    <dgm:cxn modelId="{4FFC4741-8C23-4BCA-AC1D-B1AD1BFEEBC8}" srcId="{2C89A7A3-0823-4F1F-9A07-8D26A391818F}" destId="{1B069E82-A035-41BD-B187-157BB16BFD2E}" srcOrd="2" destOrd="0" parTransId="{834039DE-9E39-4BB3-8CEC-2F7D9AFE3382}" sibTransId="{F0C2B82A-8674-4ED3-8328-16EA21E944BB}"/>
    <dgm:cxn modelId="{DC84A423-1F49-4D67-BC3E-C7D96CC86908}" type="presParOf" srcId="{52F7421E-71ED-4379-94FC-ECCC10E9FE32}" destId="{DCE027F1-03CC-4518-8873-53C749932D58}" srcOrd="0" destOrd="0" presId="urn:microsoft.com/office/officeart/2005/8/layout/chevron2"/>
    <dgm:cxn modelId="{402CB488-863C-4B37-929E-A0F1F8891CB9}" type="presParOf" srcId="{DCE027F1-03CC-4518-8873-53C749932D58}" destId="{1C64A9DA-7CDE-4B7D-BFF8-7387796D0AC7}" srcOrd="0" destOrd="0" presId="urn:microsoft.com/office/officeart/2005/8/layout/chevron2"/>
    <dgm:cxn modelId="{CC5D82CD-5613-45CD-80A0-CF23AE841CDD}" type="presParOf" srcId="{DCE027F1-03CC-4518-8873-53C749932D58}" destId="{7D383819-517E-4315-B791-FB8D5C5C828A}" srcOrd="1" destOrd="0" presId="urn:microsoft.com/office/officeart/2005/8/layout/chevron2"/>
    <dgm:cxn modelId="{CF1593A8-6815-44A8-BDED-72C5C791E2BD}" type="presParOf" srcId="{52F7421E-71ED-4379-94FC-ECCC10E9FE32}" destId="{05A9EC75-F329-4E06-B8EC-79018D849F5A}" srcOrd="1" destOrd="0" presId="urn:microsoft.com/office/officeart/2005/8/layout/chevron2"/>
    <dgm:cxn modelId="{45673445-2E67-46A6-B3DA-34E3DE13C1C1}" type="presParOf" srcId="{52F7421E-71ED-4379-94FC-ECCC10E9FE32}" destId="{291ACF18-E87C-4B02-A38C-39C68BD0EB51}" srcOrd="2" destOrd="0" presId="urn:microsoft.com/office/officeart/2005/8/layout/chevron2"/>
    <dgm:cxn modelId="{DBDA6B34-BF09-4878-B67B-1D37A5C5C8AA}" type="presParOf" srcId="{291ACF18-E87C-4B02-A38C-39C68BD0EB51}" destId="{D2DB3C08-2644-4C0F-A4AF-F96513E73C78}" srcOrd="0" destOrd="0" presId="urn:microsoft.com/office/officeart/2005/8/layout/chevron2"/>
    <dgm:cxn modelId="{B6C0BFE8-B7E5-4E36-BB7B-DA73D99867CB}" type="presParOf" srcId="{291ACF18-E87C-4B02-A38C-39C68BD0EB51}" destId="{A1E0778A-1723-4260-B119-EA4B76BEEFB4}" srcOrd="1" destOrd="0" presId="urn:microsoft.com/office/officeart/2005/8/layout/chevron2"/>
    <dgm:cxn modelId="{089D9480-2556-4964-86C5-B1DC0968F067}" type="presParOf" srcId="{52F7421E-71ED-4379-94FC-ECCC10E9FE32}" destId="{6D930D54-B6D2-4FBD-81EF-D2C6F68FB055}" srcOrd="3" destOrd="0" presId="urn:microsoft.com/office/officeart/2005/8/layout/chevron2"/>
    <dgm:cxn modelId="{A0F971DE-F908-4E59-9E2F-374ACCC1B8B6}" type="presParOf" srcId="{52F7421E-71ED-4379-94FC-ECCC10E9FE32}" destId="{177A4843-D4B4-476D-B67D-AFBD324B7180}" srcOrd="4" destOrd="0" presId="urn:microsoft.com/office/officeart/2005/8/layout/chevron2"/>
    <dgm:cxn modelId="{0263693D-61C3-451C-9498-76CAF6C73832}" type="presParOf" srcId="{177A4843-D4B4-476D-B67D-AFBD324B7180}" destId="{DE63DB90-783F-4CAB-A1D9-95C133909AC4}" srcOrd="0" destOrd="0" presId="urn:microsoft.com/office/officeart/2005/8/layout/chevron2"/>
    <dgm:cxn modelId="{74897692-B8C9-4B2F-9B77-3F6CB4889041}" type="presParOf" srcId="{177A4843-D4B4-476D-B67D-AFBD324B7180}" destId="{F9CF5ADB-4912-47F8-9520-967B380DEC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39644-E2A3-4154-8C54-8BBBA97BEFEB}" type="doc">
      <dgm:prSet loTypeId="urn:microsoft.com/office/officeart/2005/8/layout/gear1" loCatId="relationship" qsTypeId="urn:microsoft.com/office/officeart/2005/8/quickstyle/simple1" qsCatId="simple" csTypeId="urn:microsoft.com/office/officeart/2005/8/colors/accent1_2" csCatId="accent1" phldr="1"/>
      <dgm:spPr/>
    </dgm:pt>
    <dgm:pt modelId="{62F2A781-D29D-4D04-89A5-E85A6572447B}">
      <dgm:prSet phldrT="[Text]"/>
      <dgm:spPr/>
      <dgm:t>
        <a:bodyPr/>
        <a:lstStyle/>
        <a:p>
          <a:r>
            <a:rPr lang="en-GB"/>
            <a:t>Internet</a:t>
          </a:r>
          <a:endParaRPr lang="en-GB" dirty="0"/>
        </a:p>
      </dgm:t>
    </dgm:pt>
    <dgm:pt modelId="{96205A28-B5D7-4C5C-931D-E3F52CBE3059}" type="parTrans" cxnId="{A6E21EC6-7F73-4201-98BC-57ED230856C2}">
      <dgm:prSet/>
      <dgm:spPr/>
      <dgm:t>
        <a:bodyPr/>
        <a:lstStyle/>
        <a:p>
          <a:endParaRPr lang="en-GB"/>
        </a:p>
      </dgm:t>
    </dgm:pt>
    <dgm:pt modelId="{3FF30BDD-785D-48D3-8743-36690984BD58}" type="sibTrans" cxnId="{A6E21EC6-7F73-4201-98BC-57ED230856C2}">
      <dgm:prSet/>
      <dgm:spPr/>
      <dgm:t>
        <a:bodyPr/>
        <a:lstStyle/>
        <a:p>
          <a:endParaRPr lang="en-GB"/>
        </a:p>
      </dgm:t>
    </dgm:pt>
    <dgm:pt modelId="{0FBED006-02DC-4CB1-965B-AF233C8BD291}">
      <dgm:prSet phldrT="[Text]"/>
      <dgm:spPr/>
      <dgm:t>
        <a:bodyPr/>
        <a:lstStyle/>
        <a:p>
          <a:r>
            <a:rPr lang="en-GB" dirty="0"/>
            <a:t>WAN</a:t>
          </a:r>
        </a:p>
      </dgm:t>
    </dgm:pt>
    <dgm:pt modelId="{2B50D8B2-376C-4DAD-8934-3251E8E8133A}" type="parTrans" cxnId="{14784C87-1684-4BBE-A740-845964024C3F}">
      <dgm:prSet/>
      <dgm:spPr/>
      <dgm:t>
        <a:bodyPr/>
        <a:lstStyle/>
        <a:p>
          <a:endParaRPr lang="en-GB"/>
        </a:p>
      </dgm:t>
    </dgm:pt>
    <dgm:pt modelId="{4D0E7D80-868C-4FBF-8503-1671E9AF6583}" type="sibTrans" cxnId="{14784C87-1684-4BBE-A740-845964024C3F}">
      <dgm:prSet/>
      <dgm:spPr/>
      <dgm:t>
        <a:bodyPr/>
        <a:lstStyle/>
        <a:p>
          <a:endParaRPr lang="en-GB"/>
        </a:p>
      </dgm:t>
    </dgm:pt>
    <dgm:pt modelId="{446EE759-D2C3-47DA-BAF8-EF40974AF4D0}">
      <dgm:prSet phldrT="[Text]"/>
      <dgm:spPr/>
      <dgm:t>
        <a:bodyPr/>
        <a:lstStyle/>
        <a:p>
          <a:r>
            <a:rPr lang="en-GB" dirty="0"/>
            <a:t>LAN</a:t>
          </a:r>
        </a:p>
      </dgm:t>
    </dgm:pt>
    <dgm:pt modelId="{0768BCEB-53F7-4F3A-B840-AF3FB88F4664}" type="parTrans" cxnId="{A3C1C484-689D-4B92-B458-5C60E02B98F0}">
      <dgm:prSet/>
      <dgm:spPr/>
      <dgm:t>
        <a:bodyPr/>
        <a:lstStyle/>
        <a:p>
          <a:endParaRPr lang="en-GB"/>
        </a:p>
      </dgm:t>
    </dgm:pt>
    <dgm:pt modelId="{DA6367A4-9843-433D-95E1-59E4C8AAE0BD}" type="sibTrans" cxnId="{A3C1C484-689D-4B92-B458-5C60E02B98F0}">
      <dgm:prSet/>
      <dgm:spPr/>
      <dgm:t>
        <a:bodyPr/>
        <a:lstStyle/>
        <a:p>
          <a:endParaRPr lang="en-GB"/>
        </a:p>
      </dgm:t>
    </dgm:pt>
    <dgm:pt modelId="{54FD9E64-A755-431F-9887-8AE493AFB94E}" type="pres">
      <dgm:prSet presAssocID="{46039644-E2A3-4154-8C54-8BBBA97BEFEB}" presName="composite" presStyleCnt="0">
        <dgm:presLayoutVars>
          <dgm:chMax val="3"/>
          <dgm:animLvl val="lvl"/>
          <dgm:resizeHandles val="exact"/>
        </dgm:presLayoutVars>
      </dgm:prSet>
      <dgm:spPr/>
    </dgm:pt>
    <dgm:pt modelId="{930E9FB4-8C0C-4157-8496-A6300D8F2A7E}" type="pres">
      <dgm:prSet presAssocID="{62F2A781-D29D-4D04-89A5-E85A6572447B}" presName="gear1" presStyleLbl="node1" presStyleIdx="0" presStyleCnt="3">
        <dgm:presLayoutVars>
          <dgm:chMax val="1"/>
          <dgm:bulletEnabled val="1"/>
        </dgm:presLayoutVars>
      </dgm:prSet>
      <dgm:spPr/>
    </dgm:pt>
    <dgm:pt modelId="{A7D98EFD-76CC-46F9-86E2-626388D798CA}" type="pres">
      <dgm:prSet presAssocID="{62F2A781-D29D-4D04-89A5-E85A6572447B}" presName="gear1srcNode" presStyleLbl="node1" presStyleIdx="0" presStyleCnt="3"/>
      <dgm:spPr/>
    </dgm:pt>
    <dgm:pt modelId="{5B233E3D-640B-431F-9048-C6D9FE6C32FC}" type="pres">
      <dgm:prSet presAssocID="{62F2A781-D29D-4D04-89A5-E85A6572447B}" presName="gear1dstNode" presStyleLbl="node1" presStyleIdx="0" presStyleCnt="3"/>
      <dgm:spPr/>
    </dgm:pt>
    <dgm:pt modelId="{5E12F40D-E233-4602-A997-93E18B817141}" type="pres">
      <dgm:prSet presAssocID="{0FBED006-02DC-4CB1-965B-AF233C8BD291}" presName="gear2" presStyleLbl="node1" presStyleIdx="1" presStyleCnt="3">
        <dgm:presLayoutVars>
          <dgm:chMax val="1"/>
          <dgm:bulletEnabled val="1"/>
        </dgm:presLayoutVars>
      </dgm:prSet>
      <dgm:spPr/>
    </dgm:pt>
    <dgm:pt modelId="{E920ABB5-C052-4499-A8B5-FA8DB0D04A33}" type="pres">
      <dgm:prSet presAssocID="{0FBED006-02DC-4CB1-965B-AF233C8BD291}" presName="gear2srcNode" presStyleLbl="node1" presStyleIdx="1" presStyleCnt="3"/>
      <dgm:spPr/>
    </dgm:pt>
    <dgm:pt modelId="{A2CD3B97-99C6-466D-A03F-815608B3F715}" type="pres">
      <dgm:prSet presAssocID="{0FBED006-02DC-4CB1-965B-AF233C8BD291}" presName="gear2dstNode" presStyleLbl="node1" presStyleIdx="1" presStyleCnt="3"/>
      <dgm:spPr/>
    </dgm:pt>
    <dgm:pt modelId="{794AE5AB-F724-49B9-A0D1-AA45A0199CE2}" type="pres">
      <dgm:prSet presAssocID="{446EE759-D2C3-47DA-BAF8-EF40974AF4D0}" presName="gear3" presStyleLbl="node1" presStyleIdx="2" presStyleCnt="3"/>
      <dgm:spPr/>
    </dgm:pt>
    <dgm:pt modelId="{8C4DA7E1-EEF5-47E6-A47A-94AFD0B1ECCE}" type="pres">
      <dgm:prSet presAssocID="{446EE759-D2C3-47DA-BAF8-EF40974AF4D0}" presName="gear3tx" presStyleLbl="node1" presStyleIdx="2" presStyleCnt="3">
        <dgm:presLayoutVars>
          <dgm:chMax val="1"/>
          <dgm:bulletEnabled val="1"/>
        </dgm:presLayoutVars>
      </dgm:prSet>
      <dgm:spPr/>
    </dgm:pt>
    <dgm:pt modelId="{60BA600E-3D92-4A6A-87E2-FFC12ABD2A06}" type="pres">
      <dgm:prSet presAssocID="{446EE759-D2C3-47DA-BAF8-EF40974AF4D0}" presName="gear3srcNode" presStyleLbl="node1" presStyleIdx="2" presStyleCnt="3"/>
      <dgm:spPr/>
    </dgm:pt>
    <dgm:pt modelId="{85D19077-8D62-4ED2-B6C9-24C6490C97B7}" type="pres">
      <dgm:prSet presAssocID="{446EE759-D2C3-47DA-BAF8-EF40974AF4D0}" presName="gear3dstNode" presStyleLbl="node1" presStyleIdx="2" presStyleCnt="3"/>
      <dgm:spPr/>
    </dgm:pt>
    <dgm:pt modelId="{970B8A0A-FBCC-4C90-91B5-A30CF8E6F395}" type="pres">
      <dgm:prSet presAssocID="{3FF30BDD-785D-48D3-8743-36690984BD58}" presName="connector1" presStyleLbl="sibTrans2D1" presStyleIdx="0" presStyleCnt="3"/>
      <dgm:spPr/>
    </dgm:pt>
    <dgm:pt modelId="{DD5A9283-2149-4C8A-8063-8E13C240A483}" type="pres">
      <dgm:prSet presAssocID="{4D0E7D80-868C-4FBF-8503-1671E9AF6583}" presName="connector2" presStyleLbl="sibTrans2D1" presStyleIdx="1" presStyleCnt="3"/>
      <dgm:spPr/>
    </dgm:pt>
    <dgm:pt modelId="{2DDD18FF-96E7-41BF-A5D0-564AF813F762}" type="pres">
      <dgm:prSet presAssocID="{DA6367A4-9843-433D-95E1-59E4C8AAE0BD}" presName="connector3" presStyleLbl="sibTrans2D1" presStyleIdx="2" presStyleCnt="3"/>
      <dgm:spPr/>
    </dgm:pt>
  </dgm:ptLst>
  <dgm:cxnLst>
    <dgm:cxn modelId="{5C315EF2-E444-4449-B0F2-BC3E39074803}" type="presOf" srcId="{446EE759-D2C3-47DA-BAF8-EF40974AF4D0}" destId="{8C4DA7E1-EEF5-47E6-A47A-94AFD0B1ECCE}" srcOrd="1" destOrd="0" presId="urn:microsoft.com/office/officeart/2005/8/layout/gear1"/>
    <dgm:cxn modelId="{2A0433B3-8D09-4CE5-869F-0D1AC5EDAFD3}" type="presOf" srcId="{0FBED006-02DC-4CB1-965B-AF233C8BD291}" destId="{E920ABB5-C052-4499-A8B5-FA8DB0D04A33}" srcOrd="1" destOrd="0" presId="urn:microsoft.com/office/officeart/2005/8/layout/gear1"/>
    <dgm:cxn modelId="{A3C1C484-689D-4B92-B458-5C60E02B98F0}" srcId="{46039644-E2A3-4154-8C54-8BBBA97BEFEB}" destId="{446EE759-D2C3-47DA-BAF8-EF40974AF4D0}" srcOrd="2" destOrd="0" parTransId="{0768BCEB-53F7-4F3A-B840-AF3FB88F4664}" sibTransId="{DA6367A4-9843-433D-95E1-59E4C8AAE0BD}"/>
    <dgm:cxn modelId="{DF3F173F-B2DD-4B7F-A1BE-665BC700A948}" type="presOf" srcId="{62F2A781-D29D-4D04-89A5-E85A6572447B}" destId="{A7D98EFD-76CC-46F9-86E2-626388D798CA}" srcOrd="1" destOrd="0" presId="urn:microsoft.com/office/officeart/2005/8/layout/gear1"/>
    <dgm:cxn modelId="{05DFE433-AC29-4F87-A9DC-AFF97ED1F58F}" type="presOf" srcId="{62F2A781-D29D-4D04-89A5-E85A6572447B}" destId="{930E9FB4-8C0C-4157-8496-A6300D8F2A7E}" srcOrd="0" destOrd="0" presId="urn:microsoft.com/office/officeart/2005/8/layout/gear1"/>
    <dgm:cxn modelId="{5559553A-6FF1-47C9-9E9C-192A526D9D8C}" type="presOf" srcId="{446EE759-D2C3-47DA-BAF8-EF40974AF4D0}" destId="{60BA600E-3D92-4A6A-87E2-FFC12ABD2A06}" srcOrd="2" destOrd="0" presId="urn:microsoft.com/office/officeart/2005/8/layout/gear1"/>
    <dgm:cxn modelId="{925EBD79-4B29-4E20-8C9C-91A467D5C153}" type="presOf" srcId="{446EE759-D2C3-47DA-BAF8-EF40974AF4D0}" destId="{85D19077-8D62-4ED2-B6C9-24C6490C97B7}" srcOrd="3" destOrd="0" presId="urn:microsoft.com/office/officeart/2005/8/layout/gear1"/>
    <dgm:cxn modelId="{9F08EFA0-3372-492B-984A-F8B5BC56C8F3}" type="presOf" srcId="{46039644-E2A3-4154-8C54-8BBBA97BEFEB}" destId="{54FD9E64-A755-431F-9887-8AE493AFB94E}" srcOrd="0" destOrd="0" presId="urn:microsoft.com/office/officeart/2005/8/layout/gear1"/>
    <dgm:cxn modelId="{710E4D23-82AD-4E2A-890C-64897ABB89F9}" type="presOf" srcId="{DA6367A4-9843-433D-95E1-59E4C8AAE0BD}" destId="{2DDD18FF-96E7-41BF-A5D0-564AF813F762}" srcOrd="0" destOrd="0" presId="urn:microsoft.com/office/officeart/2005/8/layout/gear1"/>
    <dgm:cxn modelId="{6E026B98-B605-4099-92CA-62E20655DCD1}" type="presOf" srcId="{3FF30BDD-785D-48D3-8743-36690984BD58}" destId="{970B8A0A-FBCC-4C90-91B5-A30CF8E6F395}" srcOrd="0" destOrd="0" presId="urn:microsoft.com/office/officeart/2005/8/layout/gear1"/>
    <dgm:cxn modelId="{4782ECFA-067A-4FF8-B418-924394E1BD22}" type="presOf" srcId="{0FBED006-02DC-4CB1-965B-AF233C8BD291}" destId="{A2CD3B97-99C6-466D-A03F-815608B3F715}" srcOrd="2" destOrd="0" presId="urn:microsoft.com/office/officeart/2005/8/layout/gear1"/>
    <dgm:cxn modelId="{C75C0824-FF74-4E89-982C-59B33108C0A6}" type="presOf" srcId="{62F2A781-D29D-4D04-89A5-E85A6572447B}" destId="{5B233E3D-640B-431F-9048-C6D9FE6C32FC}" srcOrd="2" destOrd="0" presId="urn:microsoft.com/office/officeart/2005/8/layout/gear1"/>
    <dgm:cxn modelId="{A6E21EC6-7F73-4201-98BC-57ED230856C2}" srcId="{46039644-E2A3-4154-8C54-8BBBA97BEFEB}" destId="{62F2A781-D29D-4D04-89A5-E85A6572447B}" srcOrd="0" destOrd="0" parTransId="{96205A28-B5D7-4C5C-931D-E3F52CBE3059}" sibTransId="{3FF30BDD-785D-48D3-8743-36690984BD58}"/>
    <dgm:cxn modelId="{26BDFF33-585F-4014-998A-6B0F3E4CB6F2}" type="presOf" srcId="{4D0E7D80-868C-4FBF-8503-1671E9AF6583}" destId="{DD5A9283-2149-4C8A-8063-8E13C240A483}" srcOrd="0" destOrd="0" presId="urn:microsoft.com/office/officeart/2005/8/layout/gear1"/>
    <dgm:cxn modelId="{97FA917C-7C92-4E38-8842-559D14815CD3}" type="presOf" srcId="{0FBED006-02DC-4CB1-965B-AF233C8BD291}" destId="{5E12F40D-E233-4602-A997-93E18B817141}" srcOrd="0" destOrd="0" presId="urn:microsoft.com/office/officeart/2005/8/layout/gear1"/>
    <dgm:cxn modelId="{14784C87-1684-4BBE-A740-845964024C3F}" srcId="{46039644-E2A3-4154-8C54-8BBBA97BEFEB}" destId="{0FBED006-02DC-4CB1-965B-AF233C8BD291}" srcOrd="1" destOrd="0" parTransId="{2B50D8B2-376C-4DAD-8934-3251E8E8133A}" sibTransId="{4D0E7D80-868C-4FBF-8503-1671E9AF6583}"/>
    <dgm:cxn modelId="{3C88C8E8-FC72-4144-95C5-A9EF52C0EE9B}" type="presOf" srcId="{446EE759-D2C3-47DA-BAF8-EF40974AF4D0}" destId="{794AE5AB-F724-49B9-A0D1-AA45A0199CE2}" srcOrd="0" destOrd="0" presId="urn:microsoft.com/office/officeart/2005/8/layout/gear1"/>
    <dgm:cxn modelId="{CF91B76F-9A9C-4CE2-96A4-E1926EA11C25}" type="presParOf" srcId="{54FD9E64-A755-431F-9887-8AE493AFB94E}" destId="{930E9FB4-8C0C-4157-8496-A6300D8F2A7E}" srcOrd="0" destOrd="0" presId="urn:microsoft.com/office/officeart/2005/8/layout/gear1"/>
    <dgm:cxn modelId="{856D02AD-F019-45CE-81B0-28009D1FF7F9}" type="presParOf" srcId="{54FD9E64-A755-431F-9887-8AE493AFB94E}" destId="{A7D98EFD-76CC-46F9-86E2-626388D798CA}" srcOrd="1" destOrd="0" presId="urn:microsoft.com/office/officeart/2005/8/layout/gear1"/>
    <dgm:cxn modelId="{91EDDDED-A3C7-4A30-A23B-82F48C5D46DF}" type="presParOf" srcId="{54FD9E64-A755-431F-9887-8AE493AFB94E}" destId="{5B233E3D-640B-431F-9048-C6D9FE6C32FC}" srcOrd="2" destOrd="0" presId="urn:microsoft.com/office/officeart/2005/8/layout/gear1"/>
    <dgm:cxn modelId="{03A2A01D-D827-484B-BE72-A58B6AA442CE}" type="presParOf" srcId="{54FD9E64-A755-431F-9887-8AE493AFB94E}" destId="{5E12F40D-E233-4602-A997-93E18B817141}" srcOrd="3" destOrd="0" presId="urn:microsoft.com/office/officeart/2005/8/layout/gear1"/>
    <dgm:cxn modelId="{93F09F4A-48E4-4714-A481-D066427EFC22}" type="presParOf" srcId="{54FD9E64-A755-431F-9887-8AE493AFB94E}" destId="{E920ABB5-C052-4499-A8B5-FA8DB0D04A33}" srcOrd="4" destOrd="0" presId="urn:microsoft.com/office/officeart/2005/8/layout/gear1"/>
    <dgm:cxn modelId="{ABBD1449-E29F-4749-8FB2-1031E20155E0}" type="presParOf" srcId="{54FD9E64-A755-431F-9887-8AE493AFB94E}" destId="{A2CD3B97-99C6-466D-A03F-815608B3F715}" srcOrd="5" destOrd="0" presId="urn:microsoft.com/office/officeart/2005/8/layout/gear1"/>
    <dgm:cxn modelId="{982E65EA-D0ED-4984-AC02-94E94488F2F5}" type="presParOf" srcId="{54FD9E64-A755-431F-9887-8AE493AFB94E}" destId="{794AE5AB-F724-49B9-A0D1-AA45A0199CE2}" srcOrd="6" destOrd="0" presId="urn:microsoft.com/office/officeart/2005/8/layout/gear1"/>
    <dgm:cxn modelId="{835F3E48-99C4-47FA-A46F-46E1D2FDFA33}" type="presParOf" srcId="{54FD9E64-A755-431F-9887-8AE493AFB94E}" destId="{8C4DA7E1-EEF5-47E6-A47A-94AFD0B1ECCE}" srcOrd="7" destOrd="0" presId="urn:microsoft.com/office/officeart/2005/8/layout/gear1"/>
    <dgm:cxn modelId="{515E8D2E-AE54-47CC-AE6A-3D3315746177}" type="presParOf" srcId="{54FD9E64-A755-431F-9887-8AE493AFB94E}" destId="{60BA600E-3D92-4A6A-87E2-FFC12ABD2A06}" srcOrd="8" destOrd="0" presId="urn:microsoft.com/office/officeart/2005/8/layout/gear1"/>
    <dgm:cxn modelId="{E98F671A-7C15-405A-956A-CB143BD9FBFF}" type="presParOf" srcId="{54FD9E64-A755-431F-9887-8AE493AFB94E}" destId="{85D19077-8D62-4ED2-B6C9-24C6490C97B7}" srcOrd="9" destOrd="0" presId="urn:microsoft.com/office/officeart/2005/8/layout/gear1"/>
    <dgm:cxn modelId="{92F8ABF0-08AC-4A03-8EB0-CA214E59F55D}" type="presParOf" srcId="{54FD9E64-A755-431F-9887-8AE493AFB94E}" destId="{970B8A0A-FBCC-4C90-91B5-A30CF8E6F395}" srcOrd="10" destOrd="0" presId="urn:microsoft.com/office/officeart/2005/8/layout/gear1"/>
    <dgm:cxn modelId="{2A31A992-6808-4AE9-A8FC-B8396F850ECE}" type="presParOf" srcId="{54FD9E64-A755-431F-9887-8AE493AFB94E}" destId="{DD5A9283-2149-4C8A-8063-8E13C240A483}" srcOrd="11" destOrd="0" presId="urn:microsoft.com/office/officeart/2005/8/layout/gear1"/>
    <dgm:cxn modelId="{AD062063-6EC0-45CC-936E-426CCC1AF9F2}" type="presParOf" srcId="{54FD9E64-A755-431F-9887-8AE493AFB94E}" destId="{2DDD18FF-96E7-41BF-A5D0-564AF813F7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E9FB4-8C0C-4157-8496-A6300D8F2A7E}">
      <dsp:nvSpPr>
        <dsp:cNvPr id="0" name=""/>
        <dsp:cNvSpPr/>
      </dsp:nvSpPr>
      <dsp:spPr>
        <a:xfrm>
          <a:off x="2611541" y="2478750"/>
          <a:ext cx="3029583" cy="3029583"/>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Browser</a:t>
          </a:r>
        </a:p>
      </dsp:txBody>
      <dsp:txXfrm>
        <a:off x="3220622" y="3188415"/>
        <a:ext cx="1811421" cy="1557269"/>
      </dsp:txXfrm>
    </dsp:sp>
    <dsp:sp modelId="{5E12F40D-E233-4602-A997-93E18B817141}">
      <dsp:nvSpPr>
        <dsp:cNvPr id="0" name=""/>
        <dsp:cNvSpPr/>
      </dsp:nvSpPr>
      <dsp:spPr>
        <a:xfrm>
          <a:off x="848874" y="1762666"/>
          <a:ext cx="2203333" cy="2203333"/>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ISV</a:t>
          </a:r>
        </a:p>
      </dsp:txBody>
      <dsp:txXfrm>
        <a:off x="1403570" y="2320714"/>
        <a:ext cx="1093941" cy="1087237"/>
      </dsp:txXfrm>
    </dsp:sp>
    <dsp:sp modelId="{794AE5AB-F724-49B9-A0D1-AA45A0199CE2}">
      <dsp:nvSpPr>
        <dsp:cNvPr id="0" name=""/>
        <dsp:cNvSpPr/>
      </dsp:nvSpPr>
      <dsp:spPr>
        <a:xfrm rot="20700000">
          <a:off x="2082966" y="242591"/>
          <a:ext cx="2158817" cy="2158817"/>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Code</a:t>
          </a:r>
        </a:p>
      </dsp:txBody>
      <dsp:txXfrm rot="-20700000">
        <a:off x="2556458" y="716083"/>
        <a:ext cx="1211833" cy="1211833"/>
      </dsp:txXfrm>
    </dsp:sp>
    <dsp:sp modelId="{970B8A0A-FBCC-4C90-91B5-A30CF8E6F395}">
      <dsp:nvSpPr>
        <dsp:cNvPr id="0" name=""/>
        <dsp:cNvSpPr/>
      </dsp:nvSpPr>
      <dsp:spPr>
        <a:xfrm>
          <a:off x="2393278" y="2013187"/>
          <a:ext cx="3877867" cy="3877867"/>
        </a:xfrm>
        <a:prstGeom prst="circularArrow">
          <a:avLst>
            <a:gd name="adj1" fmla="val 4687"/>
            <a:gd name="adj2" fmla="val 299029"/>
            <a:gd name="adj3" fmla="val 2540621"/>
            <a:gd name="adj4" fmla="val 1580956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A9283-2149-4C8A-8063-8E13C240A483}">
      <dsp:nvSpPr>
        <dsp:cNvPr id="0" name=""/>
        <dsp:cNvSpPr/>
      </dsp:nvSpPr>
      <dsp:spPr>
        <a:xfrm>
          <a:off x="458668" y="1269513"/>
          <a:ext cx="2817512" cy="281751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D18FF-96E7-41BF-A5D0-564AF813F762}">
      <dsp:nvSpPr>
        <dsp:cNvPr id="0" name=""/>
        <dsp:cNvSpPr/>
      </dsp:nvSpPr>
      <dsp:spPr>
        <a:xfrm>
          <a:off x="1583609" y="-235909"/>
          <a:ext cx="3037846" cy="30378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4A9DA-7CDE-4B7D-BFF8-7387796D0AC7}">
      <dsp:nvSpPr>
        <dsp:cNvPr id="0" name=""/>
        <dsp:cNvSpPr/>
      </dsp:nvSpPr>
      <dsp:spPr>
        <a:xfrm rot="5400000">
          <a:off x="-295817" y="298482"/>
          <a:ext cx="1972117" cy="1380482"/>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App</a:t>
          </a:r>
        </a:p>
      </dsp:txBody>
      <dsp:txXfrm rot="-5400000">
        <a:off x="1" y="692905"/>
        <a:ext cx="1380482" cy="591635"/>
      </dsp:txXfrm>
    </dsp:sp>
    <dsp:sp modelId="{7D383819-517E-4315-B791-FB8D5C5C828A}">
      <dsp:nvSpPr>
        <dsp:cNvPr id="0" name=""/>
        <dsp:cNvSpPr/>
      </dsp:nvSpPr>
      <dsp:spPr>
        <a:xfrm rot="5400000">
          <a:off x="5685397" y="-4302250"/>
          <a:ext cx="1281876" cy="98917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Start with the experience closest to the end user.</a:t>
          </a:r>
        </a:p>
        <a:p>
          <a:pPr marL="228600" lvl="1" indent="-228600" algn="l" defTabSz="1022350">
            <a:lnSpc>
              <a:spcPct val="90000"/>
            </a:lnSpc>
            <a:spcBef>
              <a:spcPct val="0"/>
            </a:spcBef>
            <a:spcAft>
              <a:spcPct val="15000"/>
            </a:spcAft>
            <a:buChar char="•"/>
          </a:pPr>
          <a:r>
            <a:rPr lang="en-US" sz="2300" kern="1200" dirty="0"/>
            <a:t>Take a fiddler trace or browser’s F12 debug tools.</a:t>
          </a:r>
        </a:p>
      </dsp:txBody>
      <dsp:txXfrm rot="-5400000">
        <a:off x="1380482" y="65241"/>
        <a:ext cx="9829131" cy="1156724"/>
      </dsp:txXfrm>
    </dsp:sp>
    <dsp:sp modelId="{D2DB3C08-2644-4C0F-A4AF-F96513E73C78}">
      <dsp:nvSpPr>
        <dsp:cNvPr id="0" name=""/>
        <dsp:cNvSpPr/>
      </dsp:nvSpPr>
      <dsp:spPr>
        <a:xfrm rot="5400000">
          <a:off x="-295817" y="2079920"/>
          <a:ext cx="1972117" cy="1380482"/>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Platform</a:t>
          </a:r>
        </a:p>
      </dsp:txBody>
      <dsp:txXfrm rot="-5400000">
        <a:off x="1" y="2474343"/>
        <a:ext cx="1380482" cy="591635"/>
      </dsp:txXfrm>
    </dsp:sp>
    <dsp:sp modelId="{A1E0778A-1723-4260-B119-EA4B76BEEFB4}">
      <dsp:nvSpPr>
        <dsp:cNvPr id="0" name=""/>
        <dsp:cNvSpPr/>
      </dsp:nvSpPr>
      <dsp:spPr>
        <a:xfrm rot="5400000">
          <a:off x="5685397" y="-2520812"/>
          <a:ext cx="1281876" cy="98917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Attempt the same operation outside the UI with the SDK.</a:t>
          </a:r>
        </a:p>
        <a:p>
          <a:pPr marL="228600" lvl="1" indent="-228600" algn="l" defTabSz="1022350">
            <a:lnSpc>
              <a:spcPct val="90000"/>
            </a:lnSpc>
            <a:spcBef>
              <a:spcPct val="0"/>
            </a:spcBef>
            <a:spcAft>
              <a:spcPct val="15000"/>
            </a:spcAft>
            <a:buChar char="•"/>
          </a:pPr>
          <a:r>
            <a:rPr lang="en-US" sz="2300" kern="1200" dirty="0"/>
            <a:t>Evaluate plugins and workflows invoked by the action.</a:t>
          </a:r>
        </a:p>
      </dsp:txBody>
      <dsp:txXfrm rot="-5400000">
        <a:off x="1380482" y="1846679"/>
        <a:ext cx="9829131" cy="1156724"/>
      </dsp:txXfrm>
    </dsp:sp>
    <dsp:sp modelId="{DE63DB90-783F-4CAB-A1D9-95C133909AC4}">
      <dsp:nvSpPr>
        <dsp:cNvPr id="0" name=""/>
        <dsp:cNvSpPr/>
      </dsp:nvSpPr>
      <dsp:spPr>
        <a:xfrm rot="5400000">
          <a:off x="-295817" y="3861359"/>
          <a:ext cx="1972117" cy="1380482"/>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Data</a:t>
          </a:r>
        </a:p>
      </dsp:txBody>
      <dsp:txXfrm rot="-5400000">
        <a:off x="1" y="4255782"/>
        <a:ext cx="1380482" cy="591635"/>
      </dsp:txXfrm>
    </dsp:sp>
    <dsp:sp modelId="{F9CF5ADB-4912-47F8-9520-967B380DECD7}">
      <dsp:nvSpPr>
        <dsp:cNvPr id="0" name=""/>
        <dsp:cNvSpPr/>
      </dsp:nvSpPr>
      <dsp:spPr>
        <a:xfrm rot="5400000">
          <a:off x="5685397" y="-739374"/>
          <a:ext cx="1281876" cy="98917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Avoid complex security models if possible (extensive use of access teams, complex BU hierarchies)</a:t>
          </a:r>
        </a:p>
        <a:p>
          <a:pPr marL="228600" lvl="1" indent="-228600" algn="l" defTabSz="1022350">
            <a:lnSpc>
              <a:spcPct val="90000"/>
            </a:lnSpc>
            <a:spcBef>
              <a:spcPct val="0"/>
            </a:spcBef>
            <a:spcAft>
              <a:spcPct val="15000"/>
            </a:spcAft>
            <a:buChar char="•"/>
          </a:pPr>
          <a:r>
            <a:rPr lang="en-US" sz="2300" kern="1200" dirty="0"/>
            <a:t>Indexing may be needed, can be driven through Microsoft support case.</a:t>
          </a:r>
        </a:p>
      </dsp:txBody>
      <dsp:txXfrm rot="-5400000">
        <a:off x="1380482" y="3628117"/>
        <a:ext cx="9829131" cy="1156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E9FB4-8C0C-4157-8496-A6300D8F2A7E}">
      <dsp:nvSpPr>
        <dsp:cNvPr id="0" name=""/>
        <dsp:cNvSpPr/>
      </dsp:nvSpPr>
      <dsp:spPr>
        <a:xfrm>
          <a:off x="2611541" y="2478750"/>
          <a:ext cx="3029583" cy="3029583"/>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Internet</a:t>
          </a:r>
          <a:endParaRPr lang="en-GB" sz="3400" kern="1200" dirty="0"/>
        </a:p>
      </dsp:txBody>
      <dsp:txXfrm>
        <a:off x="3220622" y="3188415"/>
        <a:ext cx="1811421" cy="1557269"/>
      </dsp:txXfrm>
    </dsp:sp>
    <dsp:sp modelId="{5E12F40D-E233-4602-A997-93E18B817141}">
      <dsp:nvSpPr>
        <dsp:cNvPr id="0" name=""/>
        <dsp:cNvSpPr/>
      </dsp:nvSpPr>
      <dsp:spPr>
        <a:xfrm>
          <a:off x="848874" y="1762666"/>
          <a:ext cx="2203333" cy="2203333"/>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WAN</a:t>
          </a:r>
        </a:p>
      </dsp:txBody>
      <dsp:txXfrm>
        <a:off x="1403570" y="2320714"/>
        <a:ext cx="1093941" cy="1087237"/>
      </dsp:txXfrm>
    </dsp:sp>
    <dsp:sp modelId="{794AE5AB-F724-49B9-A0D1-AA45A0199CE2}">
      <dsp:nvSpPr>
        <dsp:cNvPr id="0" name=""/>
        <dsp:cNvSpPr/>
      </dsp:nvSpPr>
      <dsp:spPr>
        <a:xfrm rot="20700000">
          <a:off x="2082966" y="242591"/>
          <a:ext cx="2158817" cy="2158817"/>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LAN</a:t>
          </a:r>
        </a:p>
      </dsp:txBody>
      <dsp:txXfrm rot="-20700000">
        <a:off x="2556458" y="716083"/>
        <a:ext cx="1211833" cy="1211833"/>
      </dsp:txXfrm>
    </dsp:sp>
    <dsp:sp modelId="{970B8A0A-FBCC-4C90-91B5-A30CF8E6F395}">
      <dsp:nvSpPr>
        <dsp:cNvPr id="0" name=""/>
        <dsp:cNvSpPr/>
      </dsp:nvSpPr>
      <dsp:spPr>
        <a:xfrm>
          <a:off x="2393278" y="2013187"/>
          <a:ext cx="3877867" cy="3877867"/>
        </a:xfrm>
        <a:prstGeom prst="circularArrow">
          <a:avLst>
            <a:gd name="adj1" fmla="val 4687"/>
            <a:gd name="adj2" fmla="val 299029"/>
            <a:gd name="adj3" fmla="val 2540621"/>
            <a:gd name="adj4" fmla="val 1580956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A9283-2149-4C8A-8063-8E13C240A483}">
      <dsp:nvSpPr>
        <dsp:cNvPr id="0" name=""/>
        <dsp:cNvSpPr/>
      </dsp:nvSpPr>
      <dsp:spPr>
        <a:xfrm>
          <a:off x="458668" y="1269513"/>
          <a:ext cx="2817512" cy="281751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D18FF-96E7-41BF-A5D0-564AF813F762}">
      <dsp:nvSpPr>
        <dsp:cNvPr id="0" name=""/>
        <dsp:cNvSpPr/>
      </dsp:nvSpPr>
      <dsp:spPr>
        <a:xfrm>
          <a:off x="1583609" y="-235909"/>
          <a:ext cx="3037846" cy="30378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9/29/2016 10:03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9/29/2016 10:03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766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C91217-318D-4FC4-AA68-1C0C0D93BF7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8961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C91217-318D-4FC4-AA68-1C0C0D93BF7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9398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09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890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712" lvl="1"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0310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712" lvl="1"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269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712" lvl="1"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2888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8586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0477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1981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13869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08723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6231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23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9902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440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4353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1569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103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5397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870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Dynamics Technical Conference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10:03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33236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8495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5380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22094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34009532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554427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312366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584885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76862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2426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2474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3508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709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33899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89823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54679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224813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6242006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09272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166711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97476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420726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1661413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3477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8105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616936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9594608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886979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859262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890863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8831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7799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36757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50807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86579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38811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75532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073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03675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6747170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71995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539900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0469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426648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5630112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2627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525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655046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49553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455149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6293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7441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3394014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834661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835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303399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63465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632486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5250380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5191653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4370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224999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500178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76409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938128096"/>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theme" Target="../theme/theme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theme" Target="../theme/theme6.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545549985"/>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716206527"/>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3538967"/>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 id="2147484428" r:id="rId18"/>
    <p:sldLayoutId id="2147484429" r:id="rId19"/>
    <p:sldLayoutId id="2147484430" r:id="rId20"/>
    <p:sldLayoutId id="2147484431" r:id="rId21"/>
    <p:sldLayoutId id="2147484432"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8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4.xml"/><Relationship Id="rId16" Type="http://schemas.openxmlformats.org/officeDocument/2006/relationships/image" Target="../media/image32.png"/><Relationship Id="rId1" Type="http://schemas.openxmlformats.org/officeDocument/2006/relationships/slideLayout" Target="../slideLayouts/slideLayout8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6.xml"/><Relationship Id="rId16" Type="http://schemas.openxmlformats.org/officeDocument/2006/relationships/image" Target="../media/image32.png"/><Relationship Id="rId1" Type="http://schemas.openxmlformats.org/officeDocument/2006/relationships/slideLayout" Target="../slideLayouts/slideLayout8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1.xml"/><Relationship Id="rId1" Type="http://schemas.openxmlformats.org/officeDocument/2006/relationships/slideLayout" Target="../slideLayouts/slideLayout115.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100.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hyperlink" Target="https://aka.ms/ignite.mobileapp"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9829735" cy="1828786"/>
          </a:xfrm>
        </p:spPr>
        <p:txBody>
          <a:bodyPr/>
          <a:lstStyle/>
          <a:p>
            <a:r>
              <a:rPr lang="en-GB" dirty="0"/>
              <a:t>Optimize connectivity to </a:t>
            </a:r>
            <a:br>
              <a:rPr lang="en-GB" dirty="0"/>
            </a:br>
            <a:r>
              <a:rPr lang="en-GB" dirty="0"/>
              <a:t>Microsoft Dynamics CRM Online</a:t>
            </a:r>
            <a:endParaRPr lang="en-US" dirty="0"/>
          </a:p>
        </p:txBody>
      </p:sp>
      <p:sp>
        <p:nvSpPr>
          <p:cNvPr id="5" name="Text Placeholder 4"/>
          <p:cNvSpPr>
            <a:spLocks noGrp="1"/>
          </p:cNvSpPr>
          <p:nvPr>
            <p:ph type="body" sz="quarter" idx="12"/>
          </p:nvPr>
        </p:nvSpPr>
        <p:spPr/>
        <p:txBody>
          <a:bodyPr/>
          <a:lstStyle/>
          <a:p>
            <a:r>
              <a:rPr lang="en-US" dirty="0"/>
              <a:t>Brandon Kelly, Roger Gilchrist</a:t>
            </a:r>
          </a:p>
          <a:p>
            <a:r>
              <a:rPr lang="en-US" dirty="0"/>
              <a:t>Solution Architect</a:t>
            </a:r>
          </a:p>
        </p:txBody>
      </p:sp>
      <p:sp>
        <p:nvSpPr>
          <p:cNvPr id="6" name="Text Placeholder 5"/>
          <p:cNvSpPr>
            <a:spLocks noGrp="1"/>
          </p:cNvSpPr>
          <p:nvPr>
            <p:ph type="body" sz="quarter" idx="13"/>
          </p:nvPr>
        </p:nvSpPr>
        <p:spPr>
          <a:xfrm>
            <a:off x="10333038" y="296863"/>
            <a:ext cx="1828800" cy="461665"/>
          </a:xfrm>
        </p:spPr>
        <p:txBody>
          <a:bodyPr/>
          <a:lstStyle/>
          <a:p>
            <a:r>
              <a:rPr lang="en-US" dirty="0"/>
              <a:t>BRK3310</a:t>
            </a:r>
          </a:p>
        </p:txBody>
      </p:sp>
    </p:spTree>
    <p:extLst>
      <p:ext uri="{BB962C8B-B14F-4D97-AF65-F5344CB8AC3E}">
        <p14:creationId xmlns:p14="http://schemas.microsoft.com/office/powerpoint/2010/main" val="39605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92170" y="1498767"/>
            <a:ext cx="10615764" cy="4986360"/>
          </a:xfrm>
          <a:prstGeom prst="rect">
            <a:avLst/>
          </a:prstGeom>
        </p:spPr>
      </p:pic>
      <p:sp>
        <p:nvSpPr>
          <p:cNvPr id="3" name="Title 2"/>
          <p:cNvSpPr>
            <a:spLocks noGrp="1"/>
          </p:cNvSpPr>
          <p:nvPr>
            <p:ph type="title"/>
          </p:nvPr>
        </p:nvSpPr>
        <p:spPr/>
        <p:txBody>
          <a:bodyPr/>
          <a:lstStyle/>
          <a:p>
            <a:r>
              <a:rPr lang="en-GB" dirty="0"/>
              <a:t>Challenge: Internet Connectivity</a:t>
            </a:r>
          </a:p>
        </p:txBody>
      </p:sp>
      <p:sp>
        <p:nvSpPr>
          <p:cNvPr id="2" name="Rounded Rectangle 1"/>
          <p:cNvSpPr/>
          <p:nvPr/>
        </p:nvSpPr>
        <p:spPr bwMode="auto">
          <a:xfrm>
            <a:off x="6021827" y="2132384"/>
            <a:ext cx="3142034" cy="2383277"/>
          </a:xfrm>
          <a:prstGeom prst="roundRect">
            <a:avLst/>
          </a:prstGeom>
          <a:solidFill>
            <a:srgbClr val="E6736A">
              <a:alpha val="4078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TextBox 3"/>
          <p:cNvSpPr txBox="1"/>
          <p:nvPr/>
        </p:nvSpPr>
        <p:spPr>
          <a:xfrm>
            <a:off x="6454445" y="2843890"/>
            <a:ext cx="2631175" cy="960263"/>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Regional Connectivity</a:t>
            </a:r>
          </a:p>
        </p:txBody>
      </p:sp>
      <p:sp>
        <p:nvSpPr>
          <p:cNvPr id="7" name="TextBox 6"/>
          <p:cNvSpPr txBox="1"/>
          <p:nvPr/>
        </p:nvSpPr>
        <p:spPr>
          <a:xfrm>
            <a:off x="6200052" y="4163109"/>
            <a:ext cx="2631175" cy="960263"/>
          </a:xfrm>
          <a:prstGeom prst="rect">
            <a:avLst/>
          </a:prstGeom>
          <a:solidFill>
            <a:schemeClr val="bg1">
              <a:alpha val="48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Inefficient Routing</a:t>
            </a:r>
          </a:p>
        </p:txBody>
      </p:sp>
    </p:spTree>
    <p:extLst>
      <p:ext uri="{BB962C8B-B14F-4D97-AF65-F5344CB8AC3E}">
        <p14:creationId xmlns:p14="http://schemas.microsoft.com/office/powerpoint/2010/main" val="3974693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94920" y="1526728"/>
            <a:ext cx="10615764" cy="4986360"/>
          </a:xfrm>
          <a:prstGeom prst="rect">
            <a:avLst/>
          </a:prstGeom>
        </p:spPr>
      </p:pic>
      <p:sp>
        <p:nvSpPr>
          <p:cNvPr id="3" name="Title 2"/>
          <p:cNvSpPr>
            <a:spLocks noGrp="1"/>
          </p:cNvSpPr>
          <p:nvPr>
            <p:ph type="title"/>
          </p:nvPr>
        </p:nvSpPr>
        <p:spPr/>
        <p:txBody>
          <a:bodyPr/>
          <a:lstStyle/>
          <a:p>
            <a:r>
              <a:rPr lang="en-GB" dirty="0"/>
              <a:t>Challenge: Internet Security</a:t>
            </a:r>
          </a:p>
        </p:txBody>
      </p:sp>
      <p:sp>
        <p:nvSpPr>
          <p:cNvPr id="2" name="Rounded Rectangle 1"/>
          <p:cNvSpPr/>
          <p:nvPr/>
        </p:nvSpPr>
        <p:spPr bwMode="auto">
          <a:xfrm>
            <a:off x="6202802" y="2180009"/>
            <a:ext cx="2454194" cy="2383277"/>
          </a:xfrm>
          <a:prstGeom prst="roundRect">
            <a:avLst/>
          </a:prstGeom>
          <a:solidFill>
            <a:srgbClr val="E6736A">
              <a:alpha val="4078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Box 7"/>
          <p:cNvSpPr txBox="1"/>
          <p:nvPr/>
        </p:nvSpPr>
        <p:spPr>
          <a:xfrm>
            <a:off x="6381027" y="1373237"/>
            <a:ext cx="2631175" cy="960263"/>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Security in Transit</a:t>
            </a:r>
          </a:p>
        </p:txBody>
      </p:sp>
    </p:spTree>
    <p:extLst>
      <p:ext uri="{BB962C8B-B14F-4D97-AF65-F5344CB8AC3E}">
        <p14:creationId xmlns:p14="http://schemas.microsoft.com/office/powerpoint/2010/main" val="745070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Challenge: HTTP Chattiness</a:t>
            </a:r>
          </a:p>
        </p:txBody>
      </p:sp>
      <p:pic>
        <p:nvPicPr>
          <p:cNvPr id="5" name="Picture 4"/>
          <p:cNvPicPr>
            <a:picLocks noChangeAspect="1"/>
          </p:cNvPicPr>
          <p:nvPr/>
        </p:nvPicPr>
        <p:blipFill>
          <a:blip r:embed="rId3"/>
          <a:stretch>
            <a:fillRect/>
          </a:stretch>
        </p:blipFill>
        <p:spPr>
          <a:xfrm>
            <a:off x="892170" y="1472819"/>
            <a:ext cx="10615764" cy="4986360"/>
          </a:xfrm>
          <a:prstGeom prst="rect">
            <a:avLst/>
          </a:prstGeom>
        </p:spPr>
      </p:pic>
      <p:sp>
        <p:nvSpPr>
          <p:cNvPr id="7" name="Rounded Rectangle 6"/>
          <p:cNvSpPr/>
          <p:nvPr/>
        </p:nvSpPr>
        <p:spPr bwMode="auto">
          <a:xfrm>
            <a:off x="2447924" y="1571625"/>
            <a:ext cx="8162925" cy="2228850"/>
          </a:xfrm>
          <a:prstGeom prst="roundRect">
            <a:avLst/>
          </a:prstGeom>
          <a:solidFill>
            <a:srgbClr val="E6736A">
              <a:alpha val="4078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extBox 8"/>
          <p:cNvSpPr txBox="1"/>
          <p:nvPr/>
        </p:nvSpPr>
        <p:spPr>
          <a:xfrm>
            <a:off x="2815025" y="3028273"/>
            <a:ext cx="7929175" cy="871008"/>
          </a:xfrm>
          <a:prstGeom prst="rect">
            <a:avLst/>
          </a:prstGeom>
          <a:solidFill>
            <a:schemeClr val="bg1">
              <a:alpha val="56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Time lost in round trips</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Particularly as length of connection and latency increases</a:t>
            </a:r>
          </a:p>
        </p:txBody>
      </p:sp>
    </p:spTree>
    <p:extLst>
      <p:ext uri="{BB962C8B-B14F-4D97-AF65-F5344CB8AC3E}">
        <p14:creationId xmlns:p14="http://schemas.microsoft.com/office/powerpoint/2010/main" val="2722012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917575"/>
          </a:xfrm>
        </p:spPr>
        <p:txBody>
          <a:bodyPr/>
          <a:lstStyle/>
          <a:p>
            <a:r>
              <a:rPr lang="en-GB" dirty="0"/>
              <a:t>Challenge: HTTP Chattiness</a:t>
            </a:r>
          </a:p>
        </p:txBody>
      </p:sp>
      <p:pic>
        <p:nvPicPr>
          <p:cNvPr id="2" name="Picture 1"/>
          <p:cNvPicPr>
            <a:picLocks noChangeAspect="1"/>
          </p:cNvPicPr>
          <p:nvPr/>
        </p:nvPicPr>
        <p:blipFill>
          <a:blip r:embed="rId3"/>
          <a:stretch>
            <a:fillRect/>
          </a:stretch>
        </p:blipFill>
        <p:spPr>
          <a:xfrm>
            <a:off x="8450485" y="295274"/>
            <a:ext cx="3561490" cy="6233566"/>
          </a:xfrm>
          <a:prstGeom prst="rect">
            <a:avLst/>
          </a:prstGeom>
        </p:spPr>
      </p:pic>
      <p:sp>
        <p:nvSpPr>
          <p:cNvPr id="8" name="TextBox 7"/>
          <p:cNvSpPr txBox="1"/>
          <p:nvPr/>
        </p:nvSpPr>
        <p:spPr>
          <a:xfrm>
            <a:off x="274320" y="1455313"/>
            <a:ext cx="7888133" cy="5001369"/>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CRM is particularly chatty, by design, in that cold loads will generate a lot of HTTP requests.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Warm loads (where data is already cached in the browser) are significantly more performant, however, script extensions as well as server integrations can change the affect of these requests.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As such, bandwidth and latency are key indicators of performance in many cases:</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Bandwidth should be at least 50kb/sec (minimum)</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Latency should be 150ms or less</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Organizations should surpass the minimums as much as possible.</a:t>
            </a:r>
          </a:p>
        </p:txBody>
      </p:sp>
    </p:spTree>
    <p:extLst>
      <p:ext uri="{BB962C8B-B14F-4D97-AF65-F5344CB8AC3E}">
        <p14:creationId xmlns:p14="http://schemas.microsoft.com/office/powerpoint/2010/main" val="17513160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9058"/>
          </a:xfrm>
        </p:spPr>
        <p:txBody>
          <a:bodyPr/>
          <a:lstStyle/>
          <a:p>
            <a:r>
              <a:rPr lang="en-GB" dirty="0"/>
              <a:t>Network Configuration Challenges</a:t>
            </a:r>
          </a:p>
        </p:txBody>
      </p:sp>
    </p:spTree>
    <p:extLst>
      <p:ext uri="{BB962C8B-B14F-4D97-AF65-F5344CB8AC3E}">
        <p14:creationId xmlns:p14="http://schemas.microsoft.com/office/powerpoint/2010/main" val="32111311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040832"/>
          </a:xfrm>
        </p:spPr>
        <p:txBody>
          <a:bodyPr/>
          <a:lstStyle/>
          <a:p>
            <a:r>
              <a:rPr lang="en-GB" dirty="0"/>
              <a:t>Consider:</a:t>
            </a:r>
          </a:p>
          <a:p>
            <a:pPr lvl="1"/>
            <a:r>
              <a:rPr lang="en-GB" dirty="0"/>
              <a:t>Within region</a:t>
            </a:r>
          </a:p>
          <a:p>
            <a:pPr lvl="1"/>
            <a:r>
              <a:rPr lang="en-GB" dirty="0"/>
              <a:t>Cross Region</a:t>
            </a:r>
          </a:p>
          <a:p>
            <a:r>
              <a:rPr lang="en-GB" dirty="0"/>
              <a:t>Sanity check</a:t>
            </a:r>
          </a:p>
          <a:p>
            <a:pPr lvl="1"/>
            <a:r>
              <a:rPr lang="en-GB" dirty="0"/>
              <a:t>Expected latencies, and unexpected latencies</a:t>
            </a:r>
          </a:p>
          <a:p>
            <a:pPr lvl="1"/>
            <a:r>
              <a:rPr lang="en-GB" dirty="0"/>
              <a:t>Expected performance, can vary but &gt; 10s definitely slower than needs to be</a:t>
            </a:r>
          </a:p>
        </p:txBody>
      </p:sp>
      <p:sp>
        <p:nvSpPr>
          <p:cNvPr id="3" name="Title 2"/>
          <p:cNvSpPr>
            <a:spLocks noGrp="1"/>
          </p:cNvSpPr>
          <p:nvPr>
            <p:ph type="title"/>
          </p:nvPr>
        </p:nvSpPr>
        <p:spPr/>
        <p:txBody>
          <a:bodyPr/>
          <a:lstStyle/>
          <a:p>
            <a:r>
              <a:rPr lang="en-GB" dirty="0"/>
              <a:t>What performance would you expect</a:t>
            </a:r>
          </a:p>
        </p:txBody>
      </p:sp>
    </p:spTree>
    <p:extLst>
      <p:ext uri="{BB962C8B-B14F-4D97-AF65-F5344CB8AC3E}">
        <p14:creationId xmlns:p14="http://schemas.microsoft.com/office/powerpoint/2010/main" val="30883555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696123"/>
          </a:xfrm>
        </p:spPr>
        <p:txBody>
          <a:bodyPr/>
          <a:lstStyle/>
          <a:p>
            <a:r>
              <a:rPr lang="en-GB" dirty="0"/>
              <a:t>Optimise for</a:t>
            </a:r>
          </a:p>
          <a:p>
            <a:pPr lvl="1"/>
            <a:r>
              <a:rPr lang="en-GB" dirty="0"/>
              <a:t>Compliance: may have compliance legislation insisting on location</a:t>
            </a:r>
          </a:p>
          <a:p>
            <a:pPr lvl="1"/>
            <a:r>
              <a:rPr lang="en-GB" dirty="0"/>
              <a:t>User base: most users/most important users ( important from perf perspective e.g. call centre users)</a:t>
            </a:r>
          </a:p>
          <a:p>
            <a:pPr lvl="1"/>
            <a:r>
              <a:rPr lang="en-GB" dirty="0"/>
              <a:t>Geography ( US to APAC quicker than EMEA to APAC)</a:t>
            </a:r>
          </a:p>
          <a:p>
            <a:pPr lvl="1"/>
            <a:endParaRPr lang="en-GB" dirty="0"/>
          </a:p>
        </p:txBody>
      </p:sp>
      <p:sp>
        <p:nvSpPr>
          <p:cNvPr id="3" name="Title 2"/>
          <p:cNvSpPr>
            <a:spLocks noGrp="1"/>
          </p:cNvSpPr>
          <p:nvPr>
            <p:ph type="title"/>
          </p:nvPr>
        </p:nvSpPr>
        <p:spPr/>
        <p:txBody>
          <a:bodyPr/>
          <a:lstStyle/>
          <a:p>
            <a:r>
              <a:rPr lang="en-GB" dirty="0"/>
              <a:t>Consider location</a:t>
            </a:r>
          </a:p>
        </p:txBody>
      </p:sp>
    </p:spTree>
    <p:extLst>
      <p:ext uri="{BB962C8B-B14F-4D97-AF65-F5344CB8AC3E}">
        <p14:creationId xmlns:p14="http://schemas.microsoft.com/office/powerpoint/2010/main" val="16476200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23987"/>
          </a:xfrm>
        </p:spPr>
        <p:txBody>
          <a:bodyPr/>
          <a:lstStyle/>
          <a:p>
            <a:r>
              <a:rPr lang="en-GB" dirty="0"/>
              <a:t>Poor routing: optimise routing paths</a:t>
            </a:r>
          </a:p>
          <a:p>
            <a:r>
              <a:rPr lang="en-GB" dirty="0"/>
              <a:t>Slow proxies: whitelist or bypass proxy</a:t>
            </a:r>
          </a:p>
          <a:p>
            <a:r>
              <a:rPr lang="en-GB" dirty="0"/>
              <a:t>Serial connections: TCP Window Scaling, max concurrent requests</a:t>
            </a:r>
          </a:p>
          <a:p>
            <a:r>
              <a:rPr lang="en-GB" dirty="0"/>
              <a:t>Lack of client caching</a:t>
            </a:r>
          </a:p>
        </p:txBody>
      </p:sp>
      <p:sp>
        <p:nvSpPr>
          <p:cNvPr id="3" name="Title 2"/>
          <p:cNvSpPr>
            <a:spLocks noGrp="1"/>
          </p:cNvSpPr>
          <p:nvPr>
            <p:ph type="title"/>
          </p:nvPr>
        </p:nvSpPr>
        <p:spPr/>
        <p:txBody>
          <a:bodyPr/>
          <a:lstStyle/>
          <a:p>
            <a:r>
              <a:rPr lang="en-GB" dirty="0"/>
              <a:t>Common challenges and optimisations</a:t>
            </a:r>
          </a:p>
        </p:txBody>
      </p:sp>
    </p:spTree>
    <p:extLst>
      <p:ext uri="{BB962C8B-B14F-4D97-AF65-F5344CB8AC3E}">
        <p14:creationId xmlns:p14="http://schemas.microsoft.com/office/powerpoint/2010/main" val="34929269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95049"/>
          </a:xfrm>
        </p:spPr>
        <p:txBody>
          <a:bodyPr/>
          <a:lstStyle/>
          <a:p>
            <a:r>
              <a:rPr lang="en-GB" dirty="0"/>
              <a:t>May ‘get away’ with slow implementation locally</a:t>
            </a:r>
          </a:p>
          <a:p>
            <a:r>
              <a:rPr lang="en-GB" dirty="0"/>
              <a:t>But distance amplifies expensive implementations</a:t>
            </a:r>
          </a:p>
          <a:p>
            <a:r>
              <a:rPr lang="en-GB" dirty="0"/>
              <a:t>Reduce round trips</a:t>
            </a:r>
          </a:p>
          <a:p>
            <a:pPr lvl="1"/>
            <a:r>
              <a:rPr lang="en-GB" dirty="0"/>
              <a:t>Avoid web service requests from </a:t>
            </a:r>
            <a:r>
              <a:rPr lang="en-GB" dirty="0" err="1"/>
              <a:t>javascript</a:t>
            </a:r>
            <a:endParaRPr lang="en-GB" dirty="0"/>
          </a:p>
          <a:p>
            <a:pPr lvl="1"/>
            <a:r>
              <a:rPr lang="en-GB" dirty="0"/>
              <a:t>Too many or expensive sub grids may impact form load times</a:t>
            </a:r>
          </a:p>
          <a:p>
            <a:r>
              <a:rPr lang="en-GB" dirty="0"/>
              <a:t>Speed up requests</a:t>
            </a:r>
          </a:p>
          <a:p>
            <a:pPr lvl="1"/>
            <a:r>
              <a:rPr lang="en-GB" dirty="0"/>
              <a:t>Check for sync plug ins/workflows</a:t>
            </a:r>
          </a:p>
          <a:p>
            <a:pPr lvl="1"/>
            <a:r>
              <a:rPr lang="en-GB" dirty="0"/>
              <a:t>Check for blocking potential</a:t>
            </a:r>
          </a:p>
        </p:txBody>
      </p:sp>
      <p:sp>
        <p:nvSpPr>
          <p:cNvPr id="3" name="Title 2"/>
          <p:cNvSpPr>
            <a:spLocks noGrp="1"/>
          </p:cNvSpPr>
          <p:nvPr>
            <p:ph type="title"/>
          </p:nvPr>
        </p:nvSpPr>
        <p:spPr/>
        <p:txBody>
          <a:bodyPr/>
          <a:lstStyle/>
          <a:p>
            <a:r>
              <a:rPr lang="en-GB" dirty="0"/>
              <a:t>Optimise slow implementation</a:t>
            </a:r>
          </a:p>
        </p:txBody>
      </p:sp>
    </p:spTree>
    <p:extLst>
      <p:ext uri="{BB962C8B-B14F-4D97-AF65-F5344CB8AC3E}">
        <p14:creationId xmlns:p14="http://schemas.microsoft.com/office/powerpoint/2010/main" val="34635964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95268"/>
          </a:xfrm>
        </p:spPr>
        <p:txBody>
          <a:bodyPr/>
          <a:lstStyle/>
          <a:p>
            <a:r>
              <a:rPr lang="en-GB" dirty="0"/>
              <a:t>Don’t hope to hit with randomly thrown dart</a:t>
            </a:r>
          </a:p>
          <a:p>
            <a:r>
              <a:rPr lang="en-GB" dirty="0"/>
              <a:t>Analyse where time is going</a:t>
            </a:r>
          </a:p>
          <a:p>
            <a:pPr lvl="1"/>
            <a:r>
              <a:rPr lang="en-GB" dirty="0"/>
              <a:t>Try it locally v remote ( set up trial in client region, try client in server region e.g. on Azure </a:t>
            </a:r>
            <a:r>
              <a:rPr lang="en-GB" dirty="0" err="1"/>
              <a:t>Iaas</a:t>
            </a:r>
            <a:r>
              <a:rPr lang="en-GB" dirty="0"/>
              <a:t>): if still slow, then server or implementation may be bigger cause</a:t>
            </a:r>
          </a:p>
          <a:p>
            <a:pPr lvl="1"/>
            <a:r>
              <a:rPr lang="en-GB" dirty="0"/>
              <a:t>Try it outside corporate network: bypasses proxies, routing</a:t>
            </a:r>
          </a:p>
          <a:p>
            <a:pPr lvl="1"/>
            <a:r>
              <a:rPr lang="en-GB" dirty="0"/>
              <a:t>Try vanilla org e.g. trial, to eliminate implementation impact</a:t>
            </a:r>
          </a:p>
          <a:p>
            <a:pPr lvl="1"/>
            <a:r>
              <a:rPr lang="en-GB" dirty="0"/>
              <a:t>Network tracing e.g. fiddler, see what calls are made, which are slow, which are serialising</a:t>
            </a:r>
          </a:p>
          <a:p>
            <a:r>
              <a:rPr lang="en-GB" dirty="0"/>
              <a:t>Diagnostic tools</a:t>
            </a:r>
          </a:p>
          <a:p>
            <a:pPr lvl="1"/>
            <a:r>
              <a:rPr lang="en-GB" dirty="0"/>
              <a:t>What can Microsoft do for you (thousand eyes, telemetry)</a:t>
            </a:r>
          </a:p>
          <a:p>
            <a:pPr lvl="1"/>
            <a:r>
              <a:rPr lang="en-GB" dirty="0"/>
              <a:t>What can you </a:t>
            </a:r>
            <a:r>
              <a:rPr lang="en-GB"/>
              <a:t>do yourself?</a:t>
            </a:r>
            <a:endParaRPr lang="en-GB" dirty="0"/>
          </a:p>
        </p:txBody>
      </p:sp>
      <p:sp>
        <p:nvSpPr>
          <p:cNvPr id="3" name="Title 2"/>
          <p:cNvSpPr>
            <a:spLocks noGrp="1"/>
          </p:cNvSpPr>
          <p:nvPr>
            <p:ph type="title"/>
          </p:nvPr>
        </p:nvSpPr>
        <p:spPr/>
        <p:txBody>
          <a:bodyPr/>
          <a:lstStyle/>
          <a:p>
            <a:r>
              <a:rPr lang="en-GB" dirty="0"/>
              <a:t>Diagnose don’t ‘throw darts’</a:t>
            </a:r>
          </a:p>
        </p:txBody>
      </p:sp>
    </p:spTree>
    <p:extLst>
      <p:ext uri="{BB962C8B-B14F-4D97-AF65-F5344CB8AC3E}">
        <p14:creationId xmlns:p14="http://schemas.microsoft.com/office/powerpoint/2010/main" val="35324537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 Why am I here?</a:t>
            </a:r>
          </a:p>
        </p:txBody>
      </p:sp>
      <p:sp>
        <p:nvSpPr>
          <p:cNvPr id="3" name="Content Placeholder 2"/>
          <p:cNvSpPr>
            <a:spLocks noGrp="1"/>
          </p:cNvSpPr>
          <p:nvPr>
            <p:ph sz="quarter" idx="10"/>
          </p:nvPr>
        </p:nvSpPr>
        <p:spPr>
          <a:xfrm>
            <a:off x="274639" y="1214438"/>
            <a:ext cx="11272190" cy="5540324"/>
          </a:xfrm>
        </p:spPr>
        <p:txBody>
          <a:bodyPr>
            <a:normAutofit fontScale="85000" lnSpcReduction="20000"/>
          </a:bodyPr>
          <a:lstStyle/>
          <a:p>
            <a:r>
              <a:rPr lang="en-GB" dirty="0"/>
              <a:t>More and more, companies are moving their workloads to the cloud.</a:t>
            </a:r>
            <a:endParaRPr lang="en-GB" i="1" dirty="0"/>
          </a:p>
          <a:p>
            <a:r>
              <a:rPr lang="en-GB" dirty="0"/>
              <a:t>Connectivity is a key ingredient in ensuring reliability as these workloads move to the cloud.</a:t>
            </a:r>
          </a:p>
          <a:p>
            <a:r>
              <a:rPr lang="en-GB" dirty="0"/>
              <a:t>Corporate networks may not have been scaled to allow for increased volume and business critical nature of internet traffic.</a:t>
            </a:r>
          </a:p>
          <a:p>
            <a:r>
              <a:rPr lang="en-GB" dirty="0"/>
              <a:t>Dynamics CRM Online can play it’s part in this, with additional investments to address particular challenges coming</a:t>
            </a:r>
          </a:p>
          <a:p>
            <a:r>
              <a:rPr lang="en-GB" dirty="0"/>
              <a:t>The most impactful area to focus on is ensuring a performant network connection from the client to the Internet.</a:t>
            </a:r>
          </a:p>
          <a:p>
            <a:pPr lvl="1"/>
            <a:endParaRPr lang="en-GB" dirty="0"/>
          </a:p>
          <a:p>
            <a:endParaRPr lang="en-GB" dirty="0"/>
          </a:p>
        </p:txBody>
      </p:sp>
    </p:spTree>
    <p:extLst>
      <p:ext uri="{BB962C8B-B14F-4D97-AF65-F5344CB8AC3E}">
        <p14:creationId xmlns:p14="http://schemas.microsoft.com/office/powerpoint/2010/main" val="3773577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Express Route</a:t>
            </a:r>
          </a:p>
        </p:txBody>
      </p:sp>
    </p:spTree>
    <p:extLst>
      <p:ext uri="{BB962C8B-B14F-4D97-AF65-F5344CB8AC3E}">
        <p14:creationId xmlns:p14="http://schemas.microsoft.com/office/powerpoint/2010/main" val="38617158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6110585" y="4043425"/>
            <a:ext cx="6103937" cy="1273923"/>
          </a:xfrm>
          <a:prstGeom prst="rect">
            <a:avLst/>
          </a:prstGeom>
          <a:solidFill>
            <a:srgbClr val="0070C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Domain Joined</a:t>
            </a:r>
          </a:p>
        </p:txBody>
      </p:sp>
      <p:grpSp>
        <p:nvGrpSpPr>
          <p:cNvPr id="26" name="Group 25"/>
          <p:cNvGrpSpPr/>
          <p:nvPr/>
        </p:nvGrpSpPr>
        <p:grpSpPr>
          <a:xfrm>
            <a:off x="6092668" y="2769502"/>
            <a:ext cx="6103937" cy="1215647"/>
            <a:chOff x="6096000" y="1437303"/>
            <a:chExt cx="6103937" cy="1215647"/>
          </a:xfrm>
          <a:solidFill>
            <a:srgbClr val="0070C0"/>
          </a:solidFill>
        </p:grpSpPr>
        <p:sp>
          <p:nvSpPr>
            <p:cNvPr id="15" name="Rectangle 14"/>
            <p:cNvSpPr/>
            <p:nvPr/>
          </p:nvSpPr>
          <p:spPr bwMode="auto">
            <a:xfrm>
              <a:off x="6096000" y="1437303"/>
              <a:ext cx="6103937" cy="1215647"/>
            </a:xfrm>
            <a:prstGeom prst="rect">
              <a:avLst/>
            </a:prstGeom>
            <a:grp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Predictable performance</a:t>
              </a:r>
            </a:p>
          </p:txBody>
        </p:sp>
        <p:sp>
          <p:nvSpPr>
            <p:cNvPr id="21" name="Freeform 529"/>
            <p:cNvSpPr>
              <a:spLocks noChangeAspect="1"/>
            </p:cNvSpPr>
            <p:nvPr/>
          </p:nvSpPr>
          <p:spPr bwMode="auto">
            <a:xfrm>
              <a:off x="11134660" y="1698171"/>
              <a:ext cx="812421" cy="643944"/>
            </a:xfrm>
            <a:custGeom>
              <a:avLst/>
              <a:gdLst>
                <a:gd name="T0" fmla="*/ 365 w 413"/>
                <a:gd name="T1" fmla="*/ 18 h 310"/>
                <a:gd name="T2" fmla="*/ 151 w 413"/>
                <a:gd name="T3" fmla="*/ 228 h 310"/>
                <a:gd name="T4" fmla="*/ 73 w 413"/>
                <a:gd name="T5" fmla="*/ 152 h 310"/>
                <a:gd name="T6" fmla="*/ 45 w 413"/>
                <a:gd name="T7" fmla="*/ 181 h 310"/>
                <a:gd name="T8" fmla="*/ 136 w 413"/>
                <a:gd name="T9" fmla="*/ 271 h 310"/>
                <a:gd name="T10" fmla="*/ 165 w 413"/>
                <a:gd name="T11" fmla="*/ 271 h 310"/>
                <a:gd name="T12" fmla="*/ 221 w 413"/>
                <a:gd name="T13" fmla="*/ 217 h 310"/>
                <a:gd name="T14" fmla="*/ 221 w 413"/>
                <a:gd name="T15" fmla="*/ 292 h 310"/>
                <a:gd name="T16" fmla="*/ 19 w 413"/>
                <a:gd name="T17" fmla="*/ 292 h 310"/>
                <a:gd name="T18" fmla="*/ 19 w 413"/>
                <a:gd name="T19" fmla="*/ 90 h 310"/>
                <a:gd name="T20" fmla="*/ 221 w 413"/>
                <a:gd name="T21" fmla="*/ 90 h 310"/>
                <a:gd name="T22" fmla="*/ 221 w 413"/>
                <a:gd name="T23" fmla="*/ 140 h 310"/>
                <a:gd name="T24" fmla="*/ 240 w 413"/>
                <a:gd name="T25" fmla="*/ 121 h 310"/>
                <a:gd name="T26" fmla="*/ 240 w 413"/>
                <a:gd name="T27" fmla="*/ 82 h 310"/>
                <a:gd name="T28" fmla="*/ 229 w 413"/>
                <a:gd name="T29" fmla="*/ 71 h 310"/>
                <a:gd name="T30" fmla="*/ 11 w 413"/>
                <a:gd name="T31" fmla="*/ 71 h 310"/>
                <a:gd name="T32" fmla="*/ 0 w 413"/>
                <a:gd name="T33" fmla="*/ 82 h 310"/>
                <a:gd name="T34" fmla="*/ 0 w 413"/>
                <a:gd name="T35" fmla="*/ 299 h 310"/>
                <a:gd name="T36" fmla="*/ 11 w 413"/>
                <a:gd name="T37" fmla="*/ 310 h 310"/>
                <a:gd name="T38" fmla="*/ 229 w 413"/>
                <a:gd name="T39" fmla="*/ 310 h 310"/>
                <a:gd name="T40" fmla="*/ 240 w 413"/>
                <a:gd name="T41" fmla="*/ 299 h 310"/>
                <a:gd name="T42" fmla="*/ 240 w 413"/>
                <a:gd name="T43" fmla="*/ 198 h 310"/>
                <a:gd name="T44" fmla="*/ 394 w 413"/>
                <a:gd name="T45" fmla="*/ 47 h 310"/>
                <a:gd name="T46" fmla="*/ 365 w 413"/>
                <a:gd name="T47" fmla="*/ 1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 h="310">
                  <a:moveTo>
                    <a:pt x="365" y="18"/>
                  </a:moveTo>
                  <a:cubicBezTo>
                    <a:pt x="294" y="88"/>
                    <a:pt x="222" y="158"/>
                    <a:pt x="151" y="228"/>
                  </a:cubicBezTo>
                  <a:cubicBezTo>
                    <a:pt x="125" y="203"/>
                    <a:pt x="99" y="178"/>
                    <a:pt x="73" y="152"/>
                  </a:cubicBezTo>
                  <a:cubicBezTo>
                    <a:pt x="55" y="134"/>
                    <a:pt x="26" y="163"/>
                    <a:pt x="45" y="181"/>
                  </a:cubicBezTo>
                  <a:cubicBezTo>
                    <a:pt x="75" y="211"/>
                    <a:pt x="106" y="241"/>
                    <a:pt x="136" y="271"/>
                  </a:cubicBezTo>
                  <a:cubicBezTo>
                    <a:pt x="144" y="279"/>
                    <a:pt x="157" y="279"/>
                    <a:pt x="165" y="271"/>
                  </a:cubicBezTo>
                  <a:cubicBezTo>
                    <a:pt x="184" y="253"/>
                    <a:pt x="202" y="235"/>
                    <a:pt x="221" y="217"/>
                  </a:cubicBezTo>
                  <a:cubicBezTo>
                    <a:pt x="221" y="292"/>
                    <a:pt x="221" y="292"/>
                    <a:pt x="221" y="292"/>
                  </a:cubicBezTo>
                  <a:cubicBezTo>
                    <a:pt x="19" y="292"/>
                    <a:pt x="19" y="292"/>
                    <a:pt x="19" y="292"/>
                  </a:cubicBezTo>
                  <a:cubicBezTo>
                    <a:pt x="19" y="90"/>
                    <a:pt x="19" y="90"/>
                    <a:pt x="19" y="90"/>
                  </a:cubicBezTo>
                  <a:cubicBezTo>
                    <a:pt x="221" y="90"/>
                    <a:pt x="221" y="90"/>
                    <a:pt x="221" y="90"/>
                  </a:cubicBezTo>
                  <a:cubicBezTo>
                    <a:pt x="221" y="140"/>
                    <a:pt x="221" y="140"/>
                    <a:pt x="221" y="140"/>
                  </a:cubicBezTo>
                  <a:cubicBezTo>
                    <a:pt x="240" y="121"/>
                    <a:pt x="240" y="121"/>
                    <a:pt x="240" y="121"/>
                  </a:cubicBezTo>
                  <a:cubicBezTo>
                    <a:pt x="240" y="82"/>
                    <a:pt x="240" y="82"/>
                    <a:pt x="240" y="82"/>
                  </a:cubicBezTo>
                  <a:cubicBezTo>
                    <a:pt x="240" y="76"/>
                    <a:pt x="235" y="71"/>
                    <a:pt x="229" y="71"/>
                  </a:cubicBezTo>
                  <a:cubicBezTo>
                    <a:pt x="11" y="71"/>
                    <a:pt x="11" y="71"/>
                    <a:pt x="11" y="71"/>
                  </a:cubicBezTo>
                  <a:cubicBezTo>
                    <a:pt x="5" y="71"/>
                    <a:pt x="0" y="76"/>
                    <a:pt x="0" y="82"/>
                  </a:cubicBezTo>
                  <a:cubicBezTo>
                    <a:pt x="0" y="299"/>
                    <a:pt x="0" y="299"/>
                    <a:pt x="0" y="299"/>
                  </a:cubicBezTo>
                  <a:cubicBezTo>
                    <a:pt x="0" y="305"/>
                    <a:pt x="5" y="310"/>
                    <a:pt x="11" y="310"/>
                  </a:cubicBezTo>
                  <a:cubicBezTo>
                    <a:pt x="229" y="310"/>
                    <a:pt x="229" y="310"/>
                    <a:pt x="229" y="310"/>
                  </a:cubicBezTo>
                  <a:cubicBezTo>
                    <a:pt x="235" y="310"/>
                    <a:pt x="240" y="305"/>
                    <a:pt x="240" y="299"/>
                  </a:cubicBezTo>
                  <a:cubicBezTo>
                    <a:pt x="240" y="198"/>
                    <a:pt x="240" y="198"/>
                    <a:pt x="240" y="198"/>
                  </a:cubicBezTo>
                  <a:cubicBezTo>
                    <a:pt x="291" y="148"/>
                    <a:pt x="343" y="98"/>
                    <a:pt x="394" y="47"/>
                  </a:cubicBezTo>
                  <a:cubicBezTo>
                    <a:pt x="413" y="29"/>
                    <a:pt x="384" y="0"/>
                    <a:pt x="365" y="18"/>
                  </a:cubicBezTo>
                  <a:close/>
                </a:path>
              </a:pathLst>
            </a:custGeom>
            <a:grp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505050"/>
                </a:solidFill>
                <a:effectLst>
                  <a:outerShdw blurRad="38100" dist="38100" dir="2700000" algn="tl">
                    <a:srgbClr val="000000">
                      <a:alpha val="43137"/>
                    </a:srgbClr>
                  </a:outerShdw>
                </a:effectLst>
                <a:uLnTx/>
                <a:uFillTx/>
                <a:latin typeface="Segoe UI Light"/>
              </a:endParaRPr>
            </a:p>
          </p:txBody>
        </p:sp>
      </p:grpSp>
      <p:sp>
        <p:nvSpPr>
          <p:cNvPr id="4" name="Title 3"/>
          <p:cNvSpPr>
            <a:spLocks noGrp="1"/>
          </p:cNvSpPr>
          <p:nvPr>
            <p:ph type="title"/>
          </p:nvPr>
        </p:nvSpPr>
        <p:spPr/>
        <p:txBody>
          <a:bodyPr/>
          <a:lstStyle/>
          <a:p>
            <a:r>
              <a:rPr lang="en-US" dirty="0"/>
              <a:t>What is ExpressRoute – for IaaS</a:t>
            </a:r>
          </a:p>
        </p:txBody>
      </p:sp>
      <p:sp useBgFill="1">
        <p:nvSpPr>
          <p:cNvPr id="2" name="Rectangle 1"/>
          <p:cNvSpPr/>
          <p:nvPr/>
        </p:nvSpPr>
        <p:spPr bwMode="auto">
          <a:xfrm>
            <a:off x="0" y="1212849"/>
            <a:ext cx="6096000" cy="578167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8" name="TextBox 17"/>
          <p:cNvSpPr txBox="1"/>
          <p:nvPr/>
        </p:nvSpPr>
        <p:spPr>
          <a:xfrm>
            <a:off x="274640" y="1437303"/>
            <a:ext cx="5718130" cy="5184159"/>
          </a:xfrm>
          <a:prstGeom prst="rect">
            <a:avLst/>
          </a:prstGeom>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lIns="182880" tIns="146304" rIns="182880" bIns="146304" rtlCol="0" anchor="ctr">
            <a:noAutofit/>
          </a:bodyPr>
          <a:lstStyle/>
          <a:p>
            <a:pPr marL="0" marR="0" lvl="0" indent="0" algn="ctr" defTabSz="932503"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EFEF"/>
                </a:solidFill>
                <a:effectLst>
                  <a:outerShdw blurRad="38100" dist="38100" dir="2700000" algn="tl">
                    <a:srgbClr val="000000">
                      <a:alpha val="43137"/>
                    </a:srgbClr>
                  </a:outerShdw>
                </a:effectLst>
                <a:uLnTx/>
                <a:uFillTx/>
                <a:latin typeface="Segoe UI Light"/>
              </a:rPr>
              <a:t>ExpressRoute provides a private, dedicated, high-throughput network connection between on-premises and Microsoft Azure/Online Services</a:t>
            </a:r>
            <a:endParaRPr kumimoji="0" lang="en-US" sz="2800" b="0" i="0" u="none" strike="noStrike" kern="0" cap="none" spc="0" normalizeH="0" baseline="0" noProof="0" dirty="0">
              <a:ln>
                <a:noFill/>
              </a:ln>
              <a:solidFill>
                <a:srgbClr val="EFEFEF"/>
              </a:solidFill>
              <a:effectLst>
                <a:outerShdw blurRad="38100" dist="38100" dir="2700000" algn="tl">
                  <a:srgbClr val="000000">
                    <a:alpha val="43137"/>
                  </a:srgbClr>
                </a:outerShdw>
              </a:effectLst>
              <a:uLnTx/>
              <a:uFillTx/>
              <a:latin typeface="Segoe UI Light"/>
            </a:endParaRPr>
          </a:p>
        </p:txBody>
      </p:sp>
      <p:grpSp>
        <p:nvGrpSpPr>
          <p:cNvPr id="12" name="Group 11"/>
          <p:cNvGrpSpPr/>
          <p:nvPr/>
        </p:nvGrpSpPr>
        <p:grpSpPr>
          <a:xfrm>
            <a:off x="6096000" y="1437303"/>
            <a:ext cx="6103937" cy="1273923"/>
            <a:chOff x="6096000" y="2760141"/>
            <a:chExt cx="6103937" cy="1215647"/>
          </a:xfrm>
          <a:solidFill>
            <a:srgbClr val="0070C0"/>
          </a:solidFill>
        </p:grpSpPr>
        <p:sp>
          <p:nvSpPr>
            <p:cNvPr id="13" name="Rectangle 12"/>
            <p:cNvSpPr/>
            <p:nvPr/>
          </p:nvSpPr>
          <p:spPr bwMode="auto">
            <a:xfrm>
              <a:off x="6096000" y="2760141"/>
              <a:ext cx="6103937" cy="1215647"/>
            </a:xfrm>
            <a:prstGeom prst="rect">
              <a:avLst/>
            </a:prstGeom>
            <a:grp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Compliance</a:t>
              </a:r>
            </a:p>
          </p:txBody>
        </p:sp>
        <p:sp>
          <p:nvSpPr>
            <p:cNvPr id="14" name="Freeform 26"/>
            <p:cNvSpPr>
              <a:spLocks noChangeAspect="1" noEditPoints="1"/>
            </p:cNvSpPr>
            <p:nvPr/>
          </p:nvSpPr>
          <p:spPr bwMode="auto">
            <a:xfrm>
              <a:off x="11189998" y="2944996"/>
              <a:ext cx="610116" cy="797142"/>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505050"/>
                </a:solidFill>
                <a:effectLst>
                  <a:outerShdw blurRad="38100" dist="38100" dir="2700000" algn="tl">
                    <a:srgbClr val="000000">
                      <a:alpha val="43137"/>
                    </a:srgbClr>
                  </a:outerShdw>
                </a:effectLst>
                <a:uLnTx/>
                <a:uFillTx/>
                <a:latin typeface="Segoe UI Light"/>
              </a:endParaRPr>
            </a:p>
          </p:txBody>
        </p:sp>
      </p:grpSp>
      <p:sp>
        <p:nvSpPr>
          <p:cNvPr id="30" name="Rectangle 29"/>
          <p:cNvSpPr/>
          <p:nvPr/>
        </p:nvSpPr>
        <p:spPr bwMode="auto">
          <a:xfrm>
            <a:off x="6110584" y="5380631"/>
            <a:ext cx="6103937" cy="1273923"/>
          </a:xfrm>
          <a:prstGeom prst="rect">
            <a:avLst/>
          </a:prstGeom>
          <a:solidFill>
            <a:srgbClr val="0070C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Private Network</a:t>
            </a:r>
          </a:p>
        </p:txBody>
      </p:sp>
    </p:spTree>
    <p:extLst>
      <p:ext uri="{BB962C8B-B14F-4D97-AF65-F5344CB8AC3E}">
        <p14:creationId xmlns:p14="http://schemas.microsoft.com/office/powerpoint/2010/main" val="760936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800" fill="hold"/>
                                        <p:tgtEl>
                                          <p:spTgt spid="18"/>
                                        </p:tgtEl>
                                        <p:attrNameLst>
                                          <p:attrName>ppt_x</p:attrName>
                                        </p:attrNameLst>
                                      </p:cBhvr>
                                      <p:tavLst>
                                        <p:tav tm="0">
                                          <p:val>
                                            <p:strVal val="0-#ppt_w/2"/>
                                          </p:val>
                                        </p:tav>
                                        <p:tav tm="100000">
                                          <p:val>
                                            <p:strVal val="#ppt_x"/>
                                          </p:val>
                                        </p:tav>
                                      </p:tavLst>
                                    </p:anim>
                                    <p:anim calcmode="lin" valueType="num">
                                      <p:cBhvr additive="base">
                                        <p:cTn id="8" dur="8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decel="10000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0-#ppt_w/2"/>
                                          </p:val>
                                        </p:tav>
                                        <p:tav tm="100000">
                                          <p:val>
                                            <p:strVal val="#ppt_x"/>
                                          </p:val>
                                        </p:tav>
                                      </p:tavLst>
                                    </p:anim>
                                    <p:anim calcmode="lin" valueType="num">
                                      <p:cBhvr additive="base">
                                        <p:cTn id="13" dur="10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1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6110585" y="4043425"/>
            <a:ext cx="6103937" cy="1273923"/>
          </a:xfrm>
          <a:prstGeom prst="rect">
            <a:avLst/>
          </a:prstGeom>
          <a:solidFill>
            <a:srgbClr val="FF7C8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Domain Joined</a:t>
            </a:r>
          </a:p>
        </p:txBody>
      </p:sp>
      <p:grpSp>
        <p:nvGrpSpPr>
          <p:cNvPr id="26" name="Group 25"/>
          <p:cNvGrpSpPr/>
          <p:nvPr/>
        </p:nvGrpSpPr>
        <p:grpSpPr>
          <a:xfrm>
            <a:off x="6092668" y="2769502"/>
            <a:ext cx="6103937" cy="1215647"/>
            <a:chOff x="6096000" y="1437303"/>
            <a:chExt cx="6103937" cy="1215647"/>
          </a:xfrm>
          <a:solidFill>
            <a:srgbClr val="FFFF99"/>
          </a:solidFill>
        </p:grpSpPr>
        <p:sp>
          <p:nvSpPr>
            <p:cNvPr id="15" name="Rectangle 14"/>
            <p:cNvSpPr/>
            <p:nvPr/>
          </p:nvSpPr>
          <p:spPr bwMode="auto">
            <a:xfrm>
              <a:off x="6096000" y="1437303"/>
              <a:ext cx="6103937" cy="1215647"/>
            </a:xfrm>
            <a:prstGeom prst="rect">
              <a:avLst/>
            </a:prstGeom>
            <a:grp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Predictable performance</a:t>
              </a:r>
            </a:p>
          </p:txBody>
        </p:sp>
        <p:sp>
          <p:nvSpPr>
            <p:cNvPr id="21" name="Freeform 529"/>
            <p:cNvSpPr>
              <a:spLocks noChangeAspect="1"/>
            </p:cNvSpPr>
            <p:nvPr/>
          </p:nvSpPr>
          <p:spPr bwMode="auto">
            <a:xfrm>
              <a:off x="11134660" y="1698171"/>
              <a:ext cx="812421" cy="643944"/>
            </a:xfrm>
            <a:custGeom>
              <a:avLst/>
              <a:gdLst>
                <a:gd name="T0" fmla="*/ 365 w 413"/>
                <a:gd name="T1" fmla="*/ 18 h 310"/>
                <a:gd name="T2" fmla="*/ 151 w 413"/>
                <a:gd name="T3" fmla="*/ 228 h 310"/>
                <a:gd name="T4" fmla="*/ 73 w 413"/>
                <a:gd name="T5" fmla="*/ 152 h 310"/>
                <a:gd name="T6" fmla="*/ 45 w 413"/>
                <a:gd name="T7" fmla="*/ 181 h 310"/>
                <a:gd name="T8" fmla="*/ 136 w 413"/>
                <a:gd name="T9" fmla="*/ 271 h 310"/>
                <a:gd name="T10" fmla="*/ 165 w 413"/>
                <a:gd name="T11" fmla="*/ 271 h 310"/>
                <a:gd name="T12" fmla="*/ 221 w 413"/>
                <a:gd name="T13" fmla="*/ 217 h 310"/>
                <a:gd name="T14" fmla="*/ 221 w 413"/>
                <a:gd name="T15" fmla="*/ 292 h 310"/>
                <a:gd name="T16" fmla="*/ 19 w 413"/>
                <a:gd name="T17" fmla="*/ 292 h 310"/>
                <a:gd name="T18" fmla="*/ 19 w 413"/>
                <a:gd name="T19" fmla="*/ 90 h 310"/>
                <a:gd name="T20" fmla="*/ 221 w 413"/>
                <a:gd name="T21" fmla="*/ 90 h 310"/>
                <a:gd name="T22" fmla="*/ 221 w 413"/>
                <a:gd name="T23" fmla="*/ 140 h 310"/>
                <a:gd name="T24" fmla="*/ 240 w 413"/>
                <a:gd name="T25" fmla="*/ 121 h 310"/>
                <a:gd name="T26" fmla="*/ 240 w 413"/>
                <a:gd name="T27" fmla="*/ 82 h 310"/>
                <a:gd name="T28" fmla="*/ 229 w 413"/>
                <a:gd name="T29" fmla="*/ 71 h 310"/>
                <a:gd name="T30" fmla="*/ 11 w 413"/>
                <a:gd name="T31" fmla="*/ 71 h 310"/>
                <a:gd name="T32" fmla="*/ 0 w 413"/>
                <a:gd name="T33" fmla="*/ 82 h 310"/>
                <a:gd name="T34" fmla="*/ 0 w 413"/>
                <a:gd name="T35" fmla="*/ 299 h 310"/>
                <a:gd name="T36" fmla="*/ 11 w 413"/>
                <a:gd name="T37" fmla="*/ 310 h 310"/>
                <a:gd name="T38" fmla="*/ 229 w 413"/>
                <a:gd name="T39" fmla="*/ 310 h 310"/>
                <a:gd name="T40" fmla="*/ 240 w 413"/>
                <a:gd name="T41" fmla="*/ 299 h 310"/>
                <a:gd name="T42" fmla="*/ 240 w 413"/>
                <a:gd name="T43" fmla="*/ 198 h 310"/>
                <a:gd name="T44" fmla="*/ 394 w 413"/>
                <a:gd name="T45" fmla="*/ 47 h 310"/>
                <a:gd name="T46" fmla="*/ 365 w 413"/>
                <a:gd name="T47" fmla="*/ 1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 h="310">
                  <a:moveTo>
                    <a:pt x="365" y="18"/>
                  </a:moveTo>
                  <a:cubicBezTo>
                    <a:pt x="294" y="88"/>
                    <a:pt x="222" y="158"/>
                    <a:pt x="151" y="228"/>
                  </a:cubicBezTo>
                  <a:cubicBezTo>
                    <a:pt x="125" y="203"/>
                    <a:pt x="99" y="178"/>
                    <a:pt x="73" y="152"/>
                  </a:cubicBezTo>
                  <a:cubicBezTo>
                    <a:pt x="55" y="134"/>
                    <a:pt x="26" y="163"/>
                    <a:pt x="45" y="181"/>
                  </a:cubicBezTo>
                  <a:cubicBezTo>
                    <a:pt x="75" y="211"/>
                    <a:pt x="106" y="241"/>
                    <a:pt x="136" y="271"/>
                  </a:cubicBezTo>
                  <a:cubicBezTo>
                    <a:pt x="144" y="279"/>
                    <a:pt x="157" y="279"/>
                    <a:pt x="165" y="271"/>
                  </a:cubicBezTo>
                  <a:cubicBezTo>
                    <a:pt x="184" y="253"/>
                    <a:pt x="202" y="235"/>
                    <a:pt x="221" y="217"/>
                  </a:cubicBezTo>
                  <a:cubicBezTo>
                    <a:pt x="221" y="292"/>
                    <a:pt x="221" y="292"/>
                    <a:pt x="221" y="292"/>
                  </a:cubicBezTo>
                  <a:cubicBezTo>
                    <a:pt x="19" y="292"/>
                    <a:pt x="19" y="292"/>
                    <a:pt x="19" y="292"/>
                  </a:cubicBezTo>
                  <a:cubicBezTo>
                    <a:pt x="19" y="90"/>
                    <a:pt x="19" y="90"/>
                    <a:pt x="19" y="90"/>
                  </a:cubicBezTo>
                  <a:cubicBezTo>
                    <a:pt x="221" y="90"/>
                    <a:pt x="221" y="90"/>
                    <a:pt x="221" y="90"/>
                  </a:cubicBezTo>
                  <a:cubicBezTo>
                    <a:pt x="221" y="140"/>
                    <a:pt x="221" y="140"/>
                    <a:pt x="221" y="140"/>
                  </a:cubicBezTo>
                  <a:cubicBezTo>
                    <a:pt x="240" y="121"/>
                    <a:pt x="240" y="121"/>
                    <a:pt x="240" y="121"/>
                  </a:cubicBezTo>
                  <a:cubicBezTo>
                    <a:pt x="240" y="82"/>
                    <a:pt x="240" y="82"/>
                    <a:pt x="240" y="82"/>
                  </a:cubicBezTo>
                  <a:cubicBezTo>
                    <a:pt x="240" y="76"/>
                    <a:pt x="235" y="71"/>
                    <a:pt x="229" y="71"/>
                  </a:cubicBezTo>
                  <a:cubicBezTo>
                    <a:pt x="11" y="71"/>
                    <a:pt x="11" y="71"/>
                    <a:pt x="11" y="71"/>
                  </a:cubicBezTo>
                  <a:cubicBezTo>
                    <a:pt x="5" y="71"/>
                    <a:pt x="0" y="76"/>
                    <a:pt x="0" y="82"/>
                  </a:cubicBezTo>
                  <a:cubicBezTo>
                    <a:pt x="0" y="299"/>
                    <a:pt x="0" y="299"/>
                    <a:pt x="0" y="299"/>
                  </a:cubicBezTo>
                  <a:cubicBezTo>
                    <a:pt x="0" y="305"/>
                    <a:pt x="5" y="310"/>
                    <a:pt x="11" y="310"/>
                  </a:cubicBezTo>
                  <a:cubicBezTo>
                    <a:pt x="229" y="310"/>
                    <a:pt x="229" y="310"/>
                    <a:pt x="229" y="310"/>
                  </a:cubicBezTo>
                  <a:cubicBezTo>
                    <a:pt x="235" y="310"/>
                    <a:pt x="240" y="305"/>
                    <a:pt x="240" y="299"/>
                  </a:cubicBezTo>
                  <a:cubicBezTo>
                    <a:pt x="240" y="198"/>
                    <a:pt x="240" y="198"/>
                    <a:pt x="240" y="198"/>
                  </a:cubicBezTo>
                  <a:cubicBezTo>
                    <a:pt x="291" y="148"/>
                    <a:pt x="343" y="98"/>
                    <a:pt x="394" y="47"/>
                  </a:cubicBezTo>
                  <a:cubicBezTo>
                    <a:pt x="413" y="29"/>
                    <a:pt x="384" y="0"/>
                    <a:pt x="365" y="18"/>
                  </a:cubicBezTo>
                  <a:close/>
                </a:path>
              </a:pathLst>
            </a:custGeom>
            <a:grp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505050"/>
                </a:solidFill>
                <a:effectLst>
                  <a:outerShdw blurRad="38100" dist="38100" dir="2700000" algn="tl">
                    <a:srgbClr val="000000">
                      <a:alpha val="43137"/>
                    </a:srgbClr>
                  </a:outerShdw>
                </a:effectLst>
                <a:uLnTx/>
                <a:uFillTx/>
                <a:latin typeface="Segoe UI Light"/>
              </a:endParaRPr>
            </a:p>
          </p:txBody>
        </p:sp>
      </p:grpSp>
      <p:sp>
        <p:nvSpPr>
          <p:cNvPr id="4" name="Title 3"/>
          <p:cNvSpPr>
            <a:spLocks noGrp="1"/>
          </p:cNvSpPr>
          <p:nvPr>
            <p:ph type="title"/>
          </p:nvPr>
        </p:nvSpPr>
        <p:spPr/>
        <p:txBody>
          <a:bodyPr/>
          <a:lstStyle/>
          <a:p>
            <a:r>
              <a:rPr lang="en-US" dirty="0"/>
              <a:t>What is ExpressRoute – for CRM</a:t>
            </a:r>
          </a:p>
        </p:txBody>
      </p:sp>
      <p:sp useBgFill="1">
        <p:nvSpPr>
          <p:cNvPr id="2" name="Rectangle 1"/>
          <p:cNvSpPr/>
          <p:nvPr/>
        </p:nvSpPr>
        <p:spPr bwMode="auto">
          <a:xfrm>
            <a:off x="0" y="1212849"/>
            <a:ext cx="6096000" cy="578167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8" name="TextBox 17"/>
          <p:cNvSpPr txBox="1"/>
          <p:nvPr/>
        </p:nvSpPr>
        <p:spPr>
          <a:xfrm>
            <a:off x="274640" y="1437303"/>
            <a:ext cx="5718130" cy="5184159"/>
          </a:xfrm>
          <a:prstGeom prst="rect">
            <a:avLst/>
          </a:prstGeom>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lIns="182880" tIns="146304" rIns="182880" bIns="146304" rtlCol="0" anchor="ctr">
            <a:noAutofit/>
          </a:bodyPr>
          <a:lstStyle/>
          <a:p>
            <a:pPr marL="0" marR="0" lvl="0" indent="0" algn="ctr" defTabSz="932503"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EFEF"/>
                </a:solidFill>
                <a:effectLst>
                  <a:outerShdw blurRad="38100" dist="38100" dir="2700000" algn="tl">
                    <a:srgbClr val="000000">
                      <a:alpha val="43137"/>
                    </a:srgbClr>
                  </a:outerShdw>
                </a:effectLst>
                <a:uLnTx/>
                <a:uFillTx/>
                <a:latin typeface="Segoe UI Light"/>
              </a:rPr>
              <a:t>ExpressRoute provides a private, dedicated, high-throughput network connection between on-premises and Microsoft Azure/Online Services</a:t>
            </a:r>
            <a:endParaRPr kumimoji="0" lang="en-US" sz="2800" b="0" i="0" u="none" strike="noStrike" kern="0" cap="none" spc="0" normalizeH="0" baseline="0" noProof="0" dirty="0">
              <a:ln>
                <a:noFill/>
              </a:ln>
              <a:solidFill>
                <a:srgbClr val="EFEFEF"/>
              </a:solidFill>
              <a:effectLst>
                <a:outerShdw blurRad="38100" dist="38100" dir="2700000" algn="tl">
                  <a:srgbClr val="000000">
                    <a:alpha val="43137"/>
                  </a:srgbClr>
                </a:outerShdw>
              </a:effectLst>
              <a:uLnTx/>
              <a:uFillTx/>
              <a:latin typeface="Segoe UI Light"/>
            </a:endParaRPr>
          </a:p>
        </p:txBody>
      </p:sp>
      <p:grpSp>
        <p:nvGrpSpPr>
          <p:cNvPr id="12" name="Group 11"/>
          <p:cNvGrpSpPr/>
          <p:nvPr/>
        </p:nvGrpSpPr>
        <p:grpSpPr>
          <a:xfrm>
            <a:off x="6096000" y="1437303"/>
            <a:ext cx="6103937" cy="1273923"/>
            <a:chOff x="6096000" y="2760141"/>
            <a:chExt cx="6103937" cy="1215647"/>
          </a:xfrm>
          <a:solidFill>
            <a:srgbClr val="92D050"/>
          </a:solidFill>
        </p:grpSpPr>
        <p:sp>
          <p:nvSpPr>
            <p:cNvPr id="13" name="Rectangle 12"/>
            <p:cNvSpPr/>
            <p:nvPr/>
          </p:nvSpPr>
          <p:spPr bwMode="auto">
            <a:xfrm>
              <a:off x="6096000" y="2760141"/>
              <a:ext cx="6103937" cy="1215647"/>
            </a:xfrm>
            <a:prstGeom prst="rect">
              <a:avLst/>
            </a:prstGeom>
            <a:grp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Compliance</a:t>
              </a:r>
            </a:p>
          </p:txBody>
        </p:sp>
        <p:sp>
          <p:nvSpPr>
            <p:cNvPr id="14" name="Freeform 26"/>
            <p:cNvSpPr>
              <a:spLocks noChangeAspect="1" noEditPoints="1"/>
            </p:cNvSpPr>
            <p:nvPr/>
          </p:nvSpPr>
          <p:spPr bwMode="auto">
            <a:xfrm>
              <a:off x="11189998" y="2944996"/>
              <a:ext cx="610116" cy="797142"/>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505050"/>
                </a:solidFill>
                <a:effectLst>
                  <a:outerShdw blurRad="38100" dist="38100" dir="2700000" algn="tl">
                    <a:srgbClr val="000000">
                      <a:alpha val="43137"/>
                    </a:srgbClr>
                  </a:outerShdw>
                </a:effectLst>
                <a:uLnTx/>
                <a:uFillTx/>
                <a:latin typeface="Segoe UI Light"/>
              </a:endParaRPr>
            </a:p>
          </p:txBody>
        </p:sp>
      </p:grpSp>
      <p:sp>
        <p:nvSpPr>
          <p:cNvPr id="30" name="Rectangle 29"/>
          <p:cNvSpPr/>
          <p:nvPr/>
        </p:nvSpPr>
        <p:spPr bwMode="auto">
          <a:xfrm>
            <a:off x="6110584" y="5380631"/>
            <a:ext cx="6103937" cy="1273923"/>
          </a:xfrm>
          <a:prstGeom prst="rect">
            <a:avLst/>
          </a:prstGeom>
          <a:solidFill>
            <a:srgbClr val="FF7C8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200" b="1" i="0" u="none" strike="noStrike" kern="0" cap="none" spc="-50" normalizeH="0" baseline="0" noProof="0" dirty="0">
                <a:ln>
                  <a:noFill/>
                </a:ln>
                <a:gradFill>
                  <a:gsLst>
                    <a:gs pos="1250">
                      <a:srgbClr val="EFEFEF"/>
                    </a:gs>
                    <a:gs pos="10417">
                      <a:srgbClr val="EFEFEF"/>
                    </a:gs>
                  </a:gsLst>
                  <a:lin ang="5400000" scaled="0"/>
                </a:gradFill>
                <a:effectLst>
                  <a:outerShdw blurRad="38100" dist="38100" dir="2700000" algn="tl">
                    <a:srgbClr val="000000">
                      <a:alpha val="43137"/>
                    </a:srgbClr>
                  </a:outerShdw>
                </a:effectLst>
                <a:uLnTx/>
                <a:uFillTx/>
                <a:latin typeface="Segoe UI Light"/>
              </a:rPr>
              <a:t>Private Network</a:t>
            </a:r>
          </a:p>
        </p:txBody>
      </p:sp>
    </p:spTree>
    <p:extLst>
      <p:ext uri="{BB962C8B-B14F-4D97-AF65-F5344CB8AC3E}">
        <p14:creationId xmlns:p14="http://schemas.microsoft.com/office/powerpoint/2010/main" val="709528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800" fill="hold"/>
                                        <p:tgtEl>
                                          <p:spTgt spid="18"/>
                                        </p:tgtEl>
                                        <p:attrNameLst>
                                          <p:attrName>ppt_x</p:attrName>
                                        </p:attrNameLst>
                                      </p:cBhvr>
                                      <p:tavLst>
                                        <p:tav tm="0">
                                          <p:val>
                                            <p:strVal val="0-#ppt_w/2"/>
                                          </p:val>
                                        </p:tav>
                                        <p:tav tm="100000">
                                          <p:val>
                                            <p:strVal val="#ppt_x"/>
                                          </p:val>
                                        </p:tav>
                                      </p:tavLst>
                                    </p:anim>
                                    <p:anim calcmode="lin" valueType="num">
                                      <p:cBhvr additive="base">
                                        <p:cTn id="8" dur="8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decel="10000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0-#ppt_w/2"/>
                                          </p:val>
                                        </p:tav>
                                        <p:tav tm="100000">
                                          <p:val>
                                            <p:strVal val="#ppt_x"/>
                                          </p:val>
                                        </p:tav>
                                      </p:tavLst>
                                    </p:anim>
                                    <p:anim calcmode="lin" valueType="num">
                                      <p:cBhvr additive="base">
                                        <p:cTn id="13" dur="10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1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bwMode="auto">
          <a:xfrm rot="16200000">
            <a:off x="7484340" y="2473078"/>
            <a:ext cx="1217609" cy="366608"/>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6" name="Rectangle 15"/>
          <p:cNvSpPr/>
          <p:nvPr/>
        </p:nvSpPr>
        <p:spPr bwMode="auto">
          <a:xfrm>
            <a:off x="7464759" y="3541822"/>
            <a:ext cx="628386" cy="36660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18" name="Rectangle 117"/>
          <p:cNvSpPr/>
          <p:nvPr/>
        </p:nvSpPr>
        <p:spPr bwMode="auto">
          <a:xfrm>
            <a:off x="7464759" y="3999896"/>
            <a:ext cx="704774" cy="366608"/>
          </a:xfrm>
          <a:prstGeom prst="rect">
            <a:avLst/>
          </a:prstGeom>
          <a:solidFill>
            <a:srgbClr val="7FBA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55" name="Freeform 539"/>
          <p:cNvSpPr>
            <a:spLocks noChangeAspect="1"/>
          </p:cNvSpPr>
          <p:nvPr/>
        </p:nvSpPr>
        <p:spPr bwMode="auto">
          <a:xfrm>
            <a:off x="8671560" y="895172"/>
            <a:ext cx="3520243" cy="1935384"/>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DC3C00"/>
          </a:solidFill>
          <a:ln>
            <a:noFill/>
          </a:ln>
          <a:extLst/>
        </p:spPr>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 name="Text Placeholder 2"/>
          <p:cNvSpPr>
            <a:spLocks noGrp="1"/>
          </p:cNvSpPr>
          <p:nvPr>
            <p:ph type="body" sz="quarter" idx="10"/>
          </p:nvPr>
        </p:nvSpPr>
        <p:spPr>
          <a:xfrm>
            <a:off x="274638" y="1539398"/>
            <a:ext cx="7190121" cy="738664"/>
          </a:xfrm>
        </p:spPr>
        <p:txBody>
          <a:bodyPr/>
          <a:lstStyle/>
          <a:p>
            <a:r>
              <a:rPr lang="en-US" dirty="0"/>
              <a:t>Access all Azure Services</a:t>
            </a:r>
          </a:p>
        </p:txBody>
      </p:sp>
      <p:sp>
        <p:nvSpPr>
          <p:cNvPr id="6" name="Title 5"/>
          <p:cNvSpPr>
            <a:spLocks noGrp="1"/>
          </p:cNvSpPr>
          <p:nvPr>
            <p:ph type="title"/>
          </p:nvPr>
        </p:nvSpPr>
        <p:spPr/>
        <p:txBody>
          <a:bodyPr/>
          <a:lstStyle/>
          <a:p>
            <a:r>
              <a:rPr lang="en-US" dirty="0"/>
              <a:t>Connectivity to Azure</a:t>
            </a:r>
          </a:p>
        </p:txBody>
      </p:sp>
      <p:sp>
        <p:nvSpPr>
          <p:cNvPr id="44" name="Freeform 539"/>
          <p:cNvSpPr>
            <a:spLocks noChangeAspect="1"/>
          </p:cNvSpPr>
          <p:nvPr/>
        </p:nvSpPr>
        <p:spPr bwMode="auto">
          <a:xfrm>
            <a:off x="8553375" y="4314967"/>
            <a:ext cx="3696682" cy="203238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7FBA00"/>
          </a:soli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nvGrpSpPr>
          <p:cNvPr id="7" name="Group 6"/>
          <p:cNvGrpSpPr/>
          <p:nvPr/>
        </p:nvGrpSpPr>
        <p:grpSpPr>
          <a:xfrm>
            <a:off x="9547662" y="2047577"/>
            <a:ext cx="1826422" cy="712999"/>
            <a:chOff x="9575622" y="1800550"/>
            <a:chExt cx="2407150" cy="939703"/>
          </a:xfrm>
        </p:grpSpPr>
        <p:sp>
          <p:nvSpPr>
            <p:cNvPr id="47" name="Freeform 79"/>
            <p:cNvSpPr>
              <a:spLocks noEditPoints="1"/>
            </p:cNvSpPr>
            <p:nvPr/>
          </p:nvSpPr>
          <p:spPr bwMode="black">
            <a:xfrm>
              <a:off x="9575622" y="1973203"/>
              <a:ext cx="451217" cy="59439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05050"/>
                </a:solidFill>
                <a:effectLst/>
                <a:uLnTx/>
                <a:uFillTx/>
              </a:endParaRPr>
            </a:p>
          </p:txBody>
        </p:sp>
        <p:pic>
          <p:nvPicPr>
            <p:cNvPr id="48"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10266114" y="1800550"/>
              <a:ext cx="939571" cy="939703"/>
            </a:xfrm>
            <a:prstGeom prst="rect">
              <a:avLst/>
            </a:prstGeom>
            <a:noFill/>
            <a:ln>
              <a:noFill/>
            </a:ln>
          </p:spPr>
        </p:pic>
        <p:sp>
          <p:nvSpPr>
            <p:cNvPr id="52" name="Freeform 113"/>
            <p:cNvSpPr>
              <a:spLocks noEditPoints="1"/>
            </p:cNvSpPr>
            <p:nvPr/>
          </p:nvSpPr>
          <p:spPr bwMode="auto">
            <a:xfrm flipH="1">
              <a:off x="11448086" y="2032917"/>
              <a:ext cx="534686" cy="534685"/>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53" name="TextBox 52"/>
          <p:cNvSpPr txBox="1"/>
          <p:nvPr/>
        </p:nvSpPr>
        <p:spPr>
          <a:xfrm>
            <a:off x="9494957" y="1313342"/>
            <a:ext cx="2006448" cy="997196"/>
          </a:xfrm>
          <a:prstGeom prst="rect">
            <a:avLst/>
          </a:prstGeom>
          <a:noFill/>
          <a:ln>
            <a:noFill/>
          </a:ln>
        </p:spPr>
        <p:txBody>
          <a:bodyPr wrap="none" lIns="0" tIns="0" rIns="0" bIns="0" rtlCol="0">
            <a:spAutoFit/>
          </a:bodyPr>
          <a:lstStyle/>
          <a:p>
            <a:pPr marL="0" marR="0" lvl="0" indent="0" algn="ctr" defTabSz="932503" eaLnBrk="1" fontAlgn="auto" latinLnBrk="0" hangingPunct="1">
              <a:lnSpc>
                <a:spcPct val="90000"/>
              </a:lnSpc>
              <a:spcBef>
                <a:spcPct val="20000"/>
              </a:spcBef>
              <a:spcAft>
                <a:spcPts val="0"/>
              </a:spcAft>
              <a:buClrTx/>
              <a:buSzPct val="80000"/>
              <a:buFontTx/>
              <a:buNone/>
              <a:tabLst/>
              <a:defRPr/>
            </a:pPr>
            <a:r>
              <a:rPr kumimoji="0" lang="en-US" sz="2400" b="0" i="0" u="none" strike="noStrike" kern="0" cap="none" spc="0" normalizeH="0" baseline="0" noProof="0" dirty="0">
                <a:ln>
                  <a:noFill/>
                </a:ln>
                <a:gradFill>
                  <a:gsLst>
                    <a:gs pos="15238">
                      <a:srgbClr val="FFFFFF"/>
                    </a:gs>
                    <a:gs pos="35238">
                      <a:srgbClr val="FFFFFF"/>
                    </a:gs>
                  </a:gsLst>
                  <a:lin ang="5400000" scaled="0"/>
                </a:gradFill>
                <a:effectLst/>
                <a:uLnTx/>
                <a:uFillTx/>
              </a:rPr>
              <a:t>Azure</a:t>
            </a:r>
            <a:br>
              <a:rPr kumimoji="0" lang="en-US" sz="2400" b="0" i="0" u="none" strike="noStrike" kern="0" cap="none" spc="0" normalizeH="0" baseline="0" noProof="0" dirty="0">
                <a:ln>
                  <a:noFill/>
                </a:ln>
                <a:gradFill>
                  <a:gsLst>
                    <a:gs pos="15238">
                      <a:srgbClr val="FFFFFF"/>
                    </a:gs>
                    <a:gs pos="35238">
                      <a:srgbClr val="FFFFFF"/>
                    </a:gs>
                  </a:gsLst>
                  <a:lin ang="5400000" scaled="0"/>
                </a:gradFill>
                <a:effectLst/>
                <a:uLnTx/>
                <a:uFillTx/>
              </a:rPr>
            </a:br>
            <a:r>
              <a:rPr kumimoji="0" lang="en-US" sz="2400" b="0" i="0" u="none" strike="noStrike" kern="0" cap="none" spc="0" normalizeH="0" baseline="0" noProof="0" dirty="0">
                <a:ln>
                  <a:noFill/>
                </a:ln>
                <a:gradFill>
                  <a:gsLst>
                    <a:gs pos="15238">
                      <a:srgbClr val="FFFFFF"/>
                    </a:gs>
                    <a:gs pos="35238">
                      <a:srgbClr val="FFFFFF"/>
                    </a:gs>
                  </a:gsLst>
                  <a:lin ang="5400000" scaled="0"/>
                </a:gradFill>
                <a:effectLst/>
                <a:uLnTx/>
                <a:uFillTx/>
              </a:rPr>
              <a:t>Public Services</a:t>
            </a:r>
            <a:br>
              <a:rPr kumimoji="0" lang="en-US" sz="2400" b="0" i="0" u="none" strike="noStrike" kern="0" cap="none" spc="0" normalizeH="0" baseline="0" noProof="0" dirty="0">
                <a:ln>
                  <a:noFill/>
                </a:ln>
                <a:gradFill>
                  <a:gsLst>
                    <a:gs pos="15238">
                      <a:srgbClr val="FFFFFF"/>
                    </a:gs>
                    <a:gs pos="35238">
                      <a:srgbClr val="FFFFFF"/>
                    </a:gs>
                  </a:gsLst>
                  <a:lin ang="5400000" scaled="0"/>
                </a:gradFill>
                <a:effectLst/>
                <a:uLnTx/>
                <a:uFillTx/>
              </a:rPr>
            </a:br>
            <a:endParaRPr kumimoji="0" lang="en-US" sz="2400" b="0" i="0" u="none" strike="noStrike" kern="0" cap="none" spc="0" normalizeH="0" baseline="0" noProof="0" dirty="0">
              <a:ln>
                <a:noFill/>
              </a:ln>
              <a:gradFill>
                <a:gsLst>
                  <a:gs pos="15238">
                    <a:srgbClr val="FFFFFF"/>
                  </a:gs>
                  <a:gs pos="35238">
                    <a:srgbClr val="FFFFFF"/>
                  </a:gs>
                </a:gsLst>
                <a:lin ang="5400000" scaled="0"/>
              </a:gradFill>
              <a:effectLst/>
              <a:uLnTx/>
              <a:uFillTx/>
            </a:endParaRPr>
          </a:p>
        </p:txBody>
      </p:sp>
      <p:sp>
        <p:nvSpPr>
          <p:cNvPr id="54" name="TextBox 53"/>
          <p:cNvSpPr txBox="1"/>
          <p:nvPr/>
        </p:nvSpPr>
        <p:spPr>
          <a:xfrm>
            <a:off x="9505940" y="4970792"/>
            <a:ext cx="2472013" cy="332399"/>
          </a:xfrm>
          <a:prstGeom prst="rect">
            <a:avLst/>
          </a:prstGeom>
          <a:noFill/>
          <a:ln>
            <a:noFill/>
          </a:ln>
        </p:spPr>
        <p:txBody>
          <a:bodyPr wrap="square" lIns="0" tIns="0" rIns="0" bIns="0" rtlCol="0">
            <a:spAutoFit/>
          </a:bodyPr>
          <a:lstStyle>
            <a:defPPr>
              <a:defRPr lang="en-US"/>
            </a:defPPr>
            <a:lvl1pPr>
              <a:lnSpc>
                <a:spcPct val="90000"/>
              </a:lnSpc>
              <a:spcBef>
                <a:spcPct val="20000"/>
              </a:spcBef>
              <a:buSzPct val="80000"/>
              <a:defRPr sz="1600">
                <a:gradFill>
                  <a:gsLst>
                    <a:gs pos="35238">
                      <a:schemeClr val="bg1">
                        <a:lumMod val="10000"/>
                      </a:schemeClr>
                    </a:gs>
                    <a:gs pos="48000">
                      <a:schemeClr val="bg1">
                        <a:lumMod val="10000"/>
                      </a:schemeClr>
                    </a:gs>
                  </a:gsLst>
                  <a:lin ang="5400000" scaled="0"/>
                </a:gradFill>
              </a:defRPr>
            </a:lvl1pPr>
          </a:lstStyle>
          <a:p>
            <a:pPr marL="0" marR="0" lvl="0" indent="0" defTabSz="932503" eaLnBrk="1" fontAlgn="auto" latinLnBrk="0" hangingPunct="1">
              <a:lnSpc>
                <a:spcPct val="90000"/>
              </a:lnSpc>
              <a:spcBef>
                <a:spcPct val="20000"/>
              </a:spcBef>
              <a:spcAft>
                <a:spcPts val="0"/>
              </a:spcAft>
              <a:buClrTx/>
              <a:buSzPct val="80000"/>
              <a:buFontTx/>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Azure Compute</a:t>
            </a:r>
          </a:p>
        </p:txBody>
      </p:sp>
      <p:grpSp>
        <p:nvGrpSpPr>
          <p:cNvPr id="56" name="Group 55"/>
          <p:cNvGrpSpPr/>
          <p:nvPr/>
        </p:nvGrpSpPr>
        <p:grpSpPr bwMode="black">
          <a:xfrm>
            <a:off x="9311690" y="5627272"/>
            <a:ext cx="536076" cy="413824"/>
            <a:chOff x="7010400" y="2133600"/>
            <a:chExt cx="1379538" cy="1065213"/>
          </a:xfrm>
          <a:solidFill>
            <a:srgbClr val="FFFFFF"/>
          </a:solidFill>
        </p:grpSpPr>
        <p:sp>
          <p:nvSpPr>
            <p:cNvPr id="57"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58"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59"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64"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66"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67"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69"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0"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1"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2"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3"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4"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5"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6"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7"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8"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79"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0"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1"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2"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3"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4"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5"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6"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7"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8"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9"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0"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1"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2"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3"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4"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5"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6"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7"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8"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99"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0"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1"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2"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3"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4"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5"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6"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7"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8"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9"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grpSp>
      <p:sp>
        <p:nvSpPr>
          <p:cNvPr id="110" name="Freeform 78"/>
          <p:cNvSpPr>
            <a:spLocks noEditPoints="1"/>
          </p:cNvSpPr>
          <p:nvPr/>
        </p:nvSpPr>
        <p:spPr bwMode="black">
          <a:xfrm>
            <a:off x="10123115" y="5502827"/>
            <a:ext cx="586236" cy="56111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marL="0" marR="0" lvl="0" indent="0" defTabSz="684536"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FFFFFF"/>
              </a:solidFill>
              <a:effectLst/>
              <a:uLnTx/>
              <a:uFillTx/>
            </a:endParaRPr>
          </a:p>
        </p:txBody>
      </p:sp>
      <p:sp>
        <p:nvSpPr>
          <p:cNvPr id="111" name="Freeform 539"/>
          <p:cNvSpPr>
            <a:spLocks noChangeAspect="1"/>
          </p:cNvSpPr>
          <p:nvPr/>
        </p:nvSpPr>
        <p:spPr bwMode="auto">
          <a:xfrm>
            <a:off x="10924813" y="5636705"/>
            <a:ext cx="593346" cy="32621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9" name="Rectangle 8"/>
          <p:cNvSpPr/>
          <p:nvPr/>
        </p:nvSpPr>
        <p:spPr bwMode="auto">
          <a:xfrm>
            <a:off x="7797508" y="3170957"/>
            <a:ext cx="1468729" cy="1474947"/>
          </a:xfrm>
          <a:prstGeom prst="rect">
            <a:avLst/>
          </a:prstGeom>
          <a:solidFill>
            <a:schemeClr val="accent6"/>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r>
              <a:rPr kumimoji="0" lang="en-US" sz="1400" b="0" i="0" u="none" strike="noStrike" kern="0" cap="none" spc="-50" normalizeH="0" baseline="0" noProof="0" dirty="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rPr>
              <a:t>ExpressRoute Peering Site</a:t>
            </a:r>
          </a:p>
        </p:txBody>
      </p:sp>
      <p:grpSp>
        <p:nvGrpSpPr>
          <p:cNvPr id="15" name="Group 14"/>
          <p:cNvGrpSpPr/>
          <p:nvPr/>
        </p:nvGrpSpPr>
        <p:grpSpPr>
          <a:xfrm>
            <a:off x="4875368" y="3254337"/>
            <a:ext cx="2767363" cy="1308187"/>
            <a:chOff x="4693625" y="3254337"/>
            <a:chExt cx="3048915" cy="1308187"/>
          </a:xfrm>
          <a:solidFill>
            <a:schemeClr val="accent6"/>
          </a:solidFill>
        </p:grpSpPr>
        <p:sp>
          <p:nvSpPr>
            <p:cNvPr id="8" name="Rectangle 7"/>
            <p:cNvSpPr/>
            <p:nvPr/>
          </p:nvSpPr>
          <p:spPr bwMode="auto">
            <a:xfrm>
              <a:off x="4951866" y="3254337"/>
              <a:ext cx="2514600" cy="1308187"/>
            </a:xfrm>
            <a:prstGeom prst="rect">
              <a:avLst/>
            </a:prstGeom>
            <a:grp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11" name="Oval 10"/>
            <p:cNvSpPr/>
            <p:nvPr/>
          </p:nvSpPr>
          <p:spPr bwMode="auto">
            <a:xfrm>
              <a:off x="4693625" y="3254337"/>
              <a:ext cx="553285" cy="1308187"/>
            </a:xfrm>
            <a:prstGeom prst="ellipse">
              <a:avLst/>
            </a:prstGeom>
            <a:grp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113" name="Oval 112"/>
            <p:cNvSpPr/>
            <p:nvPr/>
          </p:nvSpPr>
          <p:spPr bwMode="auto">
            <a:xfrm>
              <a:off x="7189255" y="3254337"/>
              <a:ext cx="553285" cy="1308187"/>
            </a:xfrm>
            <a:prstGeom prst="ellipse">
              <a:avLst/>
            </a:prstGeom>
            <a:grp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grpSp>
      <p:sp>
        <p:nvSpPr>
          <p:cNvPr id="135" name="Freeform 134"/>
          <p:cNvSpPr/>
          <p:nvPr/>
        </p:nvSpPr>
        <p:spPr bwMode="auto">
          <a:xfrm>
            <a:off x="4745302" y="3541822"/>
            <a:ext cx="654225" cy="366608"/>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34" name="Freeform 133"/>
          <p:cNvSpPr/>
          <p:nvPr/>
        </p:nvSpPr>
        <p:spPr bwMode="auto">
          <a:xfrm>
            <a:off x="4745302" y="3999896"/>
            <a:ext cx="639617" cy="366608"/>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rgbClr val="7FBA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12" name="Rectangle 111"/>
          <p:cNvSpPr/>
          <p:nvPr/>
        </p:nvSpPr>
        <p:spPr bwMode="auto">
          <a:xfrm>
            <a:off x="2805344" y="3170957"/>
            <a:ext cx="2079236" cy="1474947"/>
          </a:xfrm>
          <a:prstGeom prst="rect">
            <a:avLst/>
          </a:prstGeom>
          <a:solidFill>
            <a:schemeClr val="accent6">
              <a:lumMod val="50000"/>
            </a:schemeClr>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400" b="0" i="0" u="none" strike="noStrike" kern="0" cap="none" spc="-50" normalizeH="0" baseline="0" noProof="0" dirty="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rPr>
              <a:t>Connectivity provider</a:t>
            </a:r>
          </a:p>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400" b="0" i="0" u="none" strike="noStrike" kern="0" cap="none" spc="-50" normalizeH="0" baseline="0" noProof="0" dirty="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rPr>
              <a:t>infrastructure</a:t>
            </a:r>
          </a:p>
        </p:txBody>
      </p:sp>
      <p:sp>
        <p:nvSpPr>
          <p:cNvPr id="40" name="Freeform 539"/>
          <p:cNvSpPr>
            <a:spLocks noChangeAspect="1"/>
          </p:cNvSpPr>
          <p:nvPr/>
        </p:nvSpPr>
        <p:spPr bwMode="auto">
          <a:xfrm>
            <a:off x="-30163" y="2864209"/>
            <a:ext cx="3009743" cy="1727001"/>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32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1" name="Freeform 78"/>
          <p:cNvSpPr>
            <a:spLocks noEditPoints="1"/>
          </p:cNvSpPr>
          <p:nvPr/>
        </p:nvSpPr>
        <p:spPr bwMode="black">
          <a:xfrm>
            <a:off x="1874837" y="3593962"/>
            <a:ext cx="854307" cy="817700"/>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marL="0" marR="0" lvl="0" indent="0" defTabSz="684536"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FFFFFF"/>
              </a:solidFill>
              <a:effectLst/>
              <a:uLnTx/>
              <a:uFillTx/>
            </a:endParaRPr>
          </a:p>
        </p:txBody>
      </p:sp>
      <p:sp>
        <p:nvSpPr>
          <p:cNvPr id="42" name="TextBox 41"/>
          <p:cNvSpPr txBox="1"/>
          <p:nvPr/>
        </p:nvSpPr>
        <p:spPr>
          <a:xfrm>
            <a:off x="390838" y="3774814"/>
            <a:ext cx="1596399" cy="664797"/>
          </a:xfrm>
          <a:prstGeom prst="rect">
            <a:avLst/>
          </a:prstGeom>
          <a:noFill/>
          <a:ln>
            <a:noFill/>
          </a:ln>
        </p:spPr>
        <p:txBody>
          <a:bodyPr wrap="none" lIns="0" tIns="0" rIns="0" bIns="0" rtlCol="0">
            <a:spAutoFit/>
          </a:bodyPr>
          <a:lstStyle/>
          <a:p>
            <a:pPr marL="0" marR="0" lvl="0" indent="0" defTabSz="932503" eaLnBrk="1" fontAlgn="auto" latinLnBrk="0" hangingPunct="1">
              <a:lnSpc>
                <a:spcPct val="90000"/>
              </a:lnSpc>
              <a:spcBef>
                <a:spcPct val="20000"/>
              </a:spcBef>
              <a:spcAft>
                <a:spcPts val="0"/>
              </a:spcAft>
              <a:buClrTx/>
              <a:buSzPct val="80000"/>
              <a:buFontTx/>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Customer’s </a:t>
            </a:r>
            <a:b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b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network</a:t>
            </a:r>
          </a:p>
        </p:txBody>
      </p:sp>
      <p:sp>
        <p:nvSpPr>
          <p:cNvPr id="17" name="Right Arrow 16"/>
          <p:cNvSpPr/>
          <p:nvPr/>
        </p:nvSpPr>
        <p:spPr bwMode="auto">
          <a:xfrm>
            <a:off x="7909840" y="1592262"/>
            <a:ext cx="1005559" cy="723680"/>
          </a:xfrm>
          <a:prstGeom prst="rightArrow">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37" name="Rectangle 136"/>
          <p:cNvSpPr/>
          <p:nvPr/>
        </p:nvSpPr>
        <p:spPr bwMode="auto">
          <a:xfrm rot="16200000">
            <a:off x="7801235" y="4754510"/>
            <a:ext cx="628386" cy="411174"/>
          </a:xfrm>
          <a:prstGeom prst="rect">
            <a:avLst/>
          </a:prstGeom>
          <a:solidFill>
            <a:srgbClr val="7FBA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38" name="Right Arrow 137"/>
          <p:cNvSpPr/>
          <p:nvPr/>
        </p:nvSpPr>
        <p:spPr bwMode="auto">
          <a:xfrm>
            <a:off x="7909840" y="4832579"/>
            <a:ext cx="1127797" cy="723680"/>
          </a:xfrm>
          <a:prstGeom prst="rightArrow">
            <a:avLst/>
          </a:prstGeom>
          <a:solidFill>
            <a:srgbClr val="7FBA00"/>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39" name="TextBox 138"/>
          <p:cNvSpPr txBox="1"/>
          <p:nvPr/>
        </p:nvSpPr>
        <p:spPr>
          <a:xfrm>
            <a:off x="4767277" y="3421062"/>
            <a:ext cx="2992128" cy="377524"/>
          </a:xfrm>
          <a:prstGeom prst="rect">
            <a:avLst/>
          </a:prstGeom>
          <a:no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defRPr lang="en-US"/>
            </a:defPPr>
            <a:lvl1pPr defTabSz="914099" fontAlgn="base">
              <a:lnSpc>
                <a:spcPct val="90000"/>
              </a:lnSpc>
              <a:spcBef>
                <a:spcPct val="0"/>
              </a:spcBef>
              <a:spcAft>
                <a:spcPct val="0"/>
              </a:spcAft>
              <a:defRPr sz="1400" spc="-10">
                <a:gradFill>
                  <a:gsLst>
                    <a:gs pos="86726">
                      <a:srgbClr val="EFEFEF"/>
                    </a:gs>
                    <a:gs pos="36283">
                      <a:srgbClr val="EFEFEF"/>
                    </a:gs>
                  </a:gsLst>
                  <a:lin ang="5400000" scaled="0"/>
                </a:gradFill>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000" b="0" i="0" u="none" strike="noStrike" kern="0" cap="none" spc="-10" normalizeH="0" baseline="0" noProof="0" dirty="0">
                <a:ln>
                  <a:noFill/>
                </a:ln>
                <a:gradFill>
                  <a:gsLst>
                    <a:gs pos="86726">
                      <a:srgbClr val="EFEFEF"/>
                    </a:gs>
                    <a:gs pos="36283">
                      <a:srgbClr val="EFEFEF"/>
                    </a:gs>
                  </a:gsLst>
                  <a:lin ang="5400000" scaled="0"/>
                </a:gradFill>
                <a:effectLst/>
                <a:uLnTx/>
                <a:uFillTx/>
                <a:cs typeface="Segoe UI" panose="020B0502040204020203" pitchFamily="34" charset="0"/>
              </a:rPr>
              <a:t>Customer’s</a:t>
            </a:r>
          </a:p>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000" b="0" i="0" u="none" strike="noStrike" kern="0" cap="none" spc="-10" normalizeH="0" baseline="0" noProof="0" dirty="0">
                <a:ln>
                  <a:noFill/>
                </a:ln>
                <a:gradFill>
                  <a:gsLst>
                    <a:gs pos="86726">
                      <a:srgbClr val="EFEFEF"/>
                    </a:gs>
                    <a:gs pos="36283">
                      <a:srgbClr val="EFEFEF"/>
                    </a:gs>
                  </a:gsLst>
                  <a:lin ang="5400000" scaled="0"/>
                </a:gradFill>
                <a:effectLst/>
                <a:uLnTx/>
                <a:uFillTx/>
                <a:cs typeface="Segoe UI" panose="020B0502040204020203" pitchFamily="34" charset="0"/>
              </a:rPr>
              <a:t> dedicated</a:t>
            </a:r>
          </a:p>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000" b="0" i="0" u="none" strike="noStrike" kern="0" cap="none" spc="-10" normalizeH="0" baseline="0" noProof="0" dirty="0">
                <a:ln>
                  <a:noFill/>
                </a:ln>
                <a:gradFill>
                  <a:gsLst>
                    <a:gs pos="86726">
                      <a:srgbClr val="EFEFEF"/>
                    </a:gs>
                    <a:gs pos="36283">
                      <a:srgbClr val="EFEFEF"/>
                    </a:gs>
                  </a:gsLst>
                  <a:lin ang="5400000" scaled="0"/>
                </a:gradFill>
                <a:effectLst/>
                <a:uLnTx/>
                <a:uFillTx/>
                <a:cs typeface="Segoe UI" panose="020B0502040204020203" pitchFamily="34" charset="0"/>
              </a:rPr>
              <a:t> connection</a:t>
            </a:r>
          </a:p>
        </p:txBody>
      </p:sp>
      <p:sp>
        <p:nvSpPr>
          <p:cNvPr id="140" name="Rectangle 139"/>
          <p:cNvSpPr/>
          <p:nvPr/>
        </p:nvSpPr>
        <p:spPr bwMode="auto">
          <a:xfrm>
            <a:off x="312738" y="5358955"/>
            <a:ext cx="952500" cy="36660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41" name="Rectangle 140"/>
          <p:cNvSpPr/>
          <p:nvPr/>
        </p:nvSpPr>
        <p:spPr bwMode="auto">
          <a:xfrm>
            <a:off x="312738" y="5864969"/>
            <a:ext cx="952500" cy="366608"/>
          </a:xfrm>
          <a:prstGeom prst="rect">
            <a:avLst/>
          </a:prstGeom>
          <a:solidFill>
            <a:srgbClr val="7FBA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42" name="TextBox 141"/>
          <p:cNvSpPr txBox="1"/>
          <p:nvPr/>
        </p:nvSpPr>
        <p:spPr>
          <a:xfrm>
            <a:off x="1464147" y="5326062"/>
            <a:ext cx="5107478" cy="367535"/>
          </a:xfrm>
          <a:prstGeom prst="rect">
            <a:avLst/>
          </a:prstGeom>
          <a:no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defRPr lang="en-US"/>
            </a:defPPr>
            <a:lvl1pPr defTabSz="914099" fontAlgn="base">
              <a:lnSpc>
                <a:spcPct val="90000"/>
              </a:lnSpc>
              <a:spcBef>
                <a:spcPct val="0"/>
              </a:spcBef>
              <a:spcAft>
                <a:spcPct val="0"/>
              </a:spcAft>
              <a:defRPr sz="1400" spc="-10">
                <a:gradFill>
                  <a:gsLst>
                    <a:gs pos="86726">
                      <a:srgbClr val="EFEFEF"/>
                    </a:gs>
                    <a:gs pos="36283">
                      <a:srgbClr val="EFEFEF"/>
                    </a:gs>
                  </a:gsLst>
                  <a:lin ang="5400000" scaled="0"/>
                </a:gradFill>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2400" b="0" i="0" u="none" strike="noStrike" kern="0" cap="none" spc="-10" normalizeH="0" baseline="0" noProof="0" dirty="0">
                <a:ln>
                  <a:noFill/>
                </a:ln>
                <a:gradFill>
                  <a:gsLst>
                    <a:gs pos="86726">
                      <a:srgbClr val="EFEFEF"/>
                    </a:gs>
                    <a:gs pos="36283">
                      <a:srgbClr val="EFEFEF"/>
                    </a:gs>
                  </a:gsLst>
                  <a:lin ang="5400000" scaled="0"/>
                </a:gradFill>
                <a:effectLst>
                  <a:outerShdw blurRad="38100" dist="38100" dir="2700000" algn="tl">
                    <a:srgbClr val="000000">
                      <a:alpha val="43137"/>
                    </a:srgbClr>
                  </a:outerShdw>
                </a:effectLst>
                <a:uLnTx/>
                <a:uFillTx/>
                <a:cs typeface="Segoe UI" panose="020B0502040204020203" pitchFamily="34" charset="0"/>
              </a:rPr>
              <a:t>Traffic to Azure Storage, SQL DB, …</a:t>
            </a:r>
          </a:p>
        </p:txBody>
      </p:sp>
      <p:sp>
        <p:nvSpPr>
          <p:cNvPr id="143" name="TextBox 142"/>
          <p:cNvSpPr txBox="1"/>
          <p:nvPr/>
        </p:nvSpPr>
        <p:spPr>
          <a:xfrm>
            <a:off x="1464147" y="5812001"/>
            <a:ext cx="6188959" cy="472545"/>
          </a:xfrm>
          <a:prstGeom prst="rect">
            <a:avLst/>
          </a:prstGeom>
          <a:no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defRPr lang="en-US"/>
            </a:defPPr>
            <a:lvl1pPr defTabSz="914099" fontAlgn="base">
              <a:lnSpc>
                <a:spcPct val="90000"/>
              </a:lnSpc>
              <a:spcBef>
                <a:spcPct val="0"/>
              </a:spcBef>
              <a:spcAft>
                <a:spcPct val="0"/>
              </a:spcAft>
              <a:defRPr sz="1400" spc="-10">
                <a:gradFill>
                  <a:gsLst>
                    <a:gs pos="86726">
                      <a:srgbClr val="EFEFEF"/>
                    </a:gs>
                    <a:gs pos="36283">
                      <a:srgbClr val="EFEFEF"/>
                    </a:gs>
                  </a:gsLst>
                  <a:lin ang="5400000" scaled="0"/>
                </a:gradFill>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2400" b="0" i="0" u="none" strike="noStrike" kern="0" cap="none" spc="-10" normalizeH="0" baseline="0" noProof="0" dirty="0">
                <a:ln>
                  <a:noFill/>
                </a:ln>
                <a:gradFill>
                  <a:gsLst>
                    <a:gs pos="86726">
                      <a:srgbClr val="EFEFEF"/>
                    </a:gs>
                    <a:gs pos="36283">
                      <a:srgbClr val="EFEFEF"/>
                    </a:gs>
                  </a:gsLst>
                  <a:lin ang="5400000" scaled="0"/>
                </a:gradFill>
                <a:effectLst>
                  <a:outerShdw blurRad="38100" dist="38100" dir="2700000" algn="tl">
                    <a:srgbClr val="000000">
                      <a:alpha val="43137"/>
                    </a:srgbClr>
                  </a:outerShdw>
                </a:effectLst>
                <a:uLnTx/>
                <a:uFillTx/>
                <a:cs typeface="Segoe UI" panose="020B0502040204020203" pitchFamily="34" charset="0"/>
              </a:rPr>
              <a:t>Traffic to </a:t>
            </a:r>
            <a:r>
              <a:rPr kumimoji="0" lang="en-US" sz="2400" b="0" i="0" u="none" strike="noStrike" kern="0" cap="none" spc="-10" normalizeH="0" baseline="0" noProof="0" dirty="0" err="1">
                <a:ln>
                  <a:noFill/>
                </a:ln>
                <a:gradFill>
                  <a:gsLst>
                    <a:gs pos="86726">
                      <a:srgbClr val="EFEFEF"/>
                    </a:gs>
                    <a:gs pos="36283">
                      <a:srgbClr val="EFEFEF"/>
                    </a:gs>
                  </a:gsLst>
                  <a:lin ang="5400000" scaled="0"/>
                </a:gradFill>
                <a:effectLst>
                  <a:outerShdw blurRad="38100" dist="38100" dir="2700000" algn="tl">
                    <a:srgbClr val="000000">
                      <a:alpha val="43137"/>
                    </a:srgbClr>
                  </a:outerShdw>
                </a:effectLst>
                <a:uLnTx/>
                <a:uFillTx/>
                <a:cs typeface="Segoe UI" panose="020B0502040204020203" pitchFamily="34" charset="0"/>
              </a:rPr>
              <a:t>VNets</a:t>
            </a:r>
            <a:endParaRPr kumimoji="0" lang="en-US" sz="2400" b="0" i="0" u="none" strike="noStrike" kern="0" cap="none" spc="-10" normalizeH="0" baseline="0" noProof="0" dirty="0">
              <a:ln>
                <a:noFill/>
              </a:ln>
              <a:gradFill>
                <a:gsLst>
                  <a:gs pos="86726">
                    <a:srgbClr val="EFEFEF"/>
                  </a:gs>
                  <a:gs pos="36283">
                    <a:srgbClr val="EFEFEF"/>
                  </a:gs>
                </a:gsLst>
                <a:lin ang="5400000" scaled="0"/>
              </a:gradFill>
              <a:effectLst>
                <a:outerShdw blurRad="38100" dist="38100" dir="2700000" algn="tl">
                  <a:srgbClr val="000000">
                    <a:alpha val="43137"/>
                  </a:srgbClr>
                </a:outerShdw>
              </a:effectLst>
              <a:uLnTx/>
              <a:uFillTx/>
              <a:cs typeface="Segoe UI" panose="020B0502040204020203" pitchFamily="34" charset="0"/>
            </a:endParaRPr>
          </a:p>
        </p:txBody>
      </p:sp>
    </p:spTree>
    <p:extLst>
      <p:ext uri="{BB962C8B-B14F-4D97-AF65-F5344CB8AC3E}">
        <p14:creationId xmlns:p14="http://schemas.microsoft.com/office/powerpoint/2010/main" val="9037144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10"/>
          <p:cNvGrpSpPr/>
          <p:nvPr/>
        </p:nvGrpSpPr>
        <p:grpSpPr>
          <a:xfrm>
            <a:off x="140695" y="1264251"/>
            <a:ext cx="12137968" cy="5730273"/>
            <a:chOff x="137083" y="1239575"/>
            <a:chExt cx="11901049" cy="5618424"/>
          </a:xfrm>
        </p:grpSpPr>
        <p:grpSp>
          <p:nvGrpSpPr>
            <p:cNvPr id="2" name="Group 11"/>
            <p:cNvGrpSpPr/>
            <p:nvPr/>
          </p:nvGrpSpPr>
          <p:grpSpPr>
            <a:xfrm>
              <a:off x="5223581" y="1239575"/>
              <a:ext cx="1129699" cy="1162510"/>
              <a:chOff x="1487553" y="2335312"/>
              <a:chExt cx="1117050" cy="1117050"/>
            </a:xfrm>
          </p:grpSpPr>
          <p:sp>
            <p:nvSpPr>
              <p:cNvPr id="3" name="Oval 123"/>
              <p:cNvSpPr/>
              <p:nvPr/>
            </p:nvSpPr>
            <p:spPr bwMode="auto">
              <a:xfrm>
                <a:off x="1487553" y="2335312"/>
                <a:ext cx="1117050" cy="1117050"/>
              </a:xfrm>
              <a:prstGeom prst="ellipse">
                <a:avLst/>
              </a:prstGeom>
              <a:pattFill prst="ltUpDiag">
                <a:fgClr>
                  <a:srgbClr val="CDCDCD"/>
                </a:fgClr>
                <a:bgClr>
                  <a:srgbClr val="FFFFFF"/>
                </a:bgClr>
              </a:pattFill>
              <a:ln w="5715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13945" eaLnBrk="1" fontAlgn="base" latinLnBrk="0" hangingPunct="1">
                  <a:lnSpc>
                    <a:spcPct val="90000"/>
                  </a:lnSpc>
                  <a:spcBef>
                    <a:spcPct val="0"/>
                  </a:spcBef>
                  <a:spcAft>
                    <a:spcPct val="0"/>
                  </a:spcAft>
                  <a:buClrTx/>
                  <a:buSzTx/>
                  <a:buFontTx/>
                  <a:buNone/>
                  <a:tabLst/>
                  <a:defRPr/>
                </a:pPr>
                <a:endParaRPr kumimoji="0" lang="en-US" sz="2400" b="0" i="0" u="none" strike="noStrike" kern="0" cap="none" spc="-50" normalizeH="0" baseline="0" noProof="0" dirty="0">
                  <a:ln>
                    <a:noFill/>
                  </a:ln>
                  <a:gradFill>
                    <a:gsLst>
                      <a:gs pos="36283">
                        <a:srgbClr val="505050"/>
                      </a:gs>
                      <a:gs pos="28000">
                        <a:srgbClr val="505050"/>
                      </a:gs>
                    </a:gsLst>
                    <a:lin ang="5400000" scaled="0"/>
                  </a:gradFill>
                  <a:effectLst/>
                  <a:uLnTx/>
                  <a:uFillTx/>
                </a:endParaRPr>
              </a:p>
            </p:txBody>
          </p:sp>
          <p:sp>
            <p:nvSpPr>
              <p:cNvPr id="4" name="Freeform 124"/>
              <p:cNvSpPr>
                <a:spLocks noChangeAspect="1" noEditPoints="1"/>
              </p:cNvSpPr>
              <p:nvPr/>
            </p:nvSpPr>
            <p:spPr bwMode="auto">
              <a:xfrm>
                <a:off x="1794197" y="2563571"/>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0070C0"/>
              </a:solidFill>
              <a:ln>
                <a:noFill/>
              </a:ln>
              <a:extLst/>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00188F"/>
                  </a:solidFill>
                  <a:effectLst/>
                  <a:uLnTx/>
                  <a:uFillTx/>
                </a:endParaRPr>
              </a:p>
            </p:txBody>
          </p:sp>
          <p:sp>
            <p:nvSpPr>
              <p:cNvPr id="5" name="TextBox 125"/>
              <p:cNvSpPr txBox="1"/>
              <p:nvPr/>
            </p:nvSpPr>
            <p:spPr>
              <a:xfrm>
                <a:off x="1541700" y="2854406"/>
                <a:ext cx="1008757" cy="491276"/>
              </a:xfrm>
              <a:prstGeom prst="rect">
                <a:avLst/>
              </a:prstGeom>
              <a:noFill/>
            </p:spPr>
            <p:txBody>
              <a:bodyPr wrap="none" lIns="182854" tIns="146283" rIns="182854" bIns="146283" rtlCol="0">
                <a:spAutoFit/>
              </a:bodyPr>
              <a:lstStyle/>
              <a:p>
                <a:pPr marL="0" marR="0" lvl="0" indent="0" algn="ctr" defTabSz="932347" eaLnBrk="1" fontAlgn="auto" latinLnBrk="0" hangingPunct="1">
                  <a:lnSpc>
                    <a:spcPct val="90000"/>
                  </a:lnSpc>
                  <a:spcBef>
                    <a:spcPts val="0"/>
                  </a:spcBef>
                  <a:spcAft>
                    <a:spcPts val="0"/>
                  </a:spcAft>
                  <a:buClrTx/>
                  <a:buSzTx/>
                  <a:buFontTx/>
                  <a:buNone/>
                  <a:tabLst/>
                  <a:defRPr/>
                </a:pPr>
                <a:r>
                  <a:rPr kumimoji="0" lang="en-US" sz="1632" b="0" i="0" u="none" strike="noStrike" kern="0" cap="none" spc="-50" normalizeH="0" baseline="0" noProof="0" dirty="0">
                    <a:ln>
                      <a:noFill/>
                    </a:ln>
                    <a:solidFill>
                      <a:srgbClr val="00188F"/>
                    </a:solidFill>
                    <a:effectLst/>
                    <a:uLnTx/>
                    <a:uFillTx/>
                  </a:rPr>
                  <a:t>Internet</a:t>
                </a:r>
              </a:p>
            </p:txBody>
          </p:sp>
        </p:grpSp>
        <p:sp>
          <p:nvSpPr>
            <p:cNvPr id="6" name="Freeform 539"/>
            <p:cNvSpPr>
              <a:spLocks noChangeAspect="1"/>
            </p:cNvSpPr>
            <p:nvPr/>
          </p:nvSpPr>
          <p:spPr bwMode="auto">
            <a:xfrm>
              <a:off x="5495343" y="2218841"/>
              <a:ext cx="6542789" cy="428969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28" name="TextBox 13"/>
            <p:cNvSpPr txBox="1"/>
            <p:nvPr/>
          </p:nvSpPr>
          <p:spPr>
            <a:xfrm>
              <a:off x="10055770" y="4026701"/>
              <a:ext cx="1892097" cy="1050115"/>
            </a:xfrm>
            <a:prstGeom prst="rect">
              <a:avLst/>
            </a:prstGeom>
            <a:noFill/>
          </p:spPr>
          <p:txBody>
            <a:bodyPr wrap="square" lIns="182854" tIns="146283" rIns="182854" bIns="146283" rtlCol="0">
              <a:spAutoFit/>
            </a:bodyPr>
            <a:lstStyle/>
            <a:p>
              <a:pPr marL="0" marR="0" lvl="0" indent="0" algn="ctr" defTabSz="932347" eaLnBrk="1" fontAlgn="auto" latinLnBrk="0" hangingPunct="1">
                <a:lnSpc>
                  <a:spcPct val="90000"/>
                </a:lnSpc>
                <a:spcBef>
                  <a:spcPts val="0"/>
                </a:spcBef>
                <a:spcAft>
                  <a:spcPts val="0"/>
                </a:spcAft>
                <a:buClrTx/>
                <a:buSzTx/>
                <a:buFontTx/>
                <a:buNone/>
                <a:tabLst/>
                <a:defRPr/>
              </a:pPr>
              <a:r>
                <a:rPr kumimoji="0" lang="en-US" sz="2800" b="1" i="0" u="none" strike="noStrike" kern="0" cap="none" spc="-50" normalizeH="0" baseline="0" noProof="0" dirty="0">
                  <a:ln>
                    <a:noFill/>
                  </a:ln>
                  <a:solidFill>
                    <a:srgbClr val="FFFFFF"/>
                  </a:solidFill>
                  <a:effectLst>
                    <a:outerShdw blurRad="38100" dist="38100" dir="2700000" algn="tl">
                      <a:srgbClr val="000000">
                        <a:alpha val="43137"/>
                      </a:srgbClr>
                    </a:outerShdw>
                  </a:effectLst>
                  <a:uLnTx/>
                  <a:uFillTx/>
                </a:rPr>
                <a:t>Microsoft</a:t>
              </a:r>
            </a:p>
            <a:p>
              <a:pPr marL="0" marR="0" lvl="0" indent="0" algn="ctr" defTabSz="932347" eaLnBrk="1" fontAlgn="auto" latinLnBrk="0" hangingPunct="1">
                <a:lnSpc>
                  <a:spcPct val="90000"/>
                </a:lnSpc>
                <a:spcBef>
                  <a:spcPts val="0"/>
                </a:spcBef>
                <a:spcAft>
                  <a:spcPts val="0"/>
                </a:spcAft>
                <a:buClrTx/>
                <a:buSzTx/>
                <a:buFontTx/>
                <a:buNone/>
                <a:tabLst/>
                <a:defRPr/>
              </a:pPr>
              <a:r>
                <a:rPr kumimoji="0" lang="en-US" sz="2800" b="1" i="0" u="none" strike="noStrike" kern="0" cap="none" spc="-50" normalizeH="0" baseline="0" noProof="0" dirty="0">
                  <a:ln>
                    <a:noFill/>
                  </a:ln>
                  <a:solidFill>
                    <a:srgbClr val="FFFFFF"/>
                  </a:solidFill>
                  <a:effectLst>
                    <a:outerShdw blurRad="38100" dist="38100" dir="2700000" algn="tl">
                      <a:srgbClr val="000000">
                        <a:alpha val="43137"/>
                      </a:srgbClr>
                    </a:outerShdw>
                  </a:effectLst>
                  <a:uLnTx/>
                  <a:uFillTx/>
                </a:rPr>
                <a:t>Azure</a:t>
              </a:r>
            </a:p>
          </p:txBody>
        </p:sp>
        <p:grpSp>
          <p:nvGrpSpPr>
            <p:cNvPr id="43" name="Group 14"/>
            <p:cNvGrpSpPr/>
            <p:nvPr/>
          </p:nvGrpSpPr>
          <p:grpSpPr>
            <a:xfrm>
              <a:off x="7284374" y="3096652"/>
              <a:ext cx="2590187" cy="1449851"/>
              <a:chOff x="7700009" y="3304470"/>
              <a:chExt cx="2590187" cy="1449851"/>
            </a:xfrm>
          </p:grpSpPr>
          <p:sp>
            <p:nvSpPr>
              <p:cNvPr id="7" name="Freeform 79"/>
              <p:cNvSpPr>
                <a:spLocks noEditPoints="1"/>
              </p:cNvSpPr>
              <p:nvPr/>
            </p:nvSpPr>
            <p:spPr bwMode="black">
              <a:xfrm>
                <a:off x="7942569" y="3473728"/>
                <a:ext cx="442347" cy="58271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599" b="0" i="0" u="none" strike="noStrike" kern="0" cap="none" spc="0" normalizeH="0" baseline="0" noProof="0" dirty="0">
                  <a:ln>
                    <a:noFill/>
                  </a:ln>
                  <a:solidFill>
                    <a:srgbClr val="505050"/>
                  </a:solidFill>
                  <a:effectLst/>
                  <a:uLnTx/>
                  <a:uFillTx/>
                </a:endParaRPr>
              </a:p>
            </p:txBody>
          </p:sp>
          <p:pic>
            <p:nvPicPr>
              <p:cNvPr id="8"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8506376" y="3304470"/>
                <a:ext cx="921101" cy="921230"/>
              </a:xfrm>
              <a:prstGeom prst="rect">
                <a:avLst/>
              </a:prstGeom>
              <a:noFill/>
              <a:ln>
                <a:noFill/>
              </a:ln>
            </p:spPr>
          </p:pic>
          <p:sp>
            <p:nvSpPr>
              <p:cNvPr id="9" name="Freeform 113"/>
              <p:cNvSpPr>
                <a:spLocks noEditPoints="1"/>
              </p:cNvSpPr>
              <p:nvPr/>
            </p:nvSpPr>
            <p:spPr bwMode="auto">
              <a:xfrm flipH="1">
                <a:off x="9476566" y="3532268"/>
                <a:ext cx="524174" cy="524174"/>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rgbClr val="FFFFFF"/>
              </a:solid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29" name="TextBox 112"/>
              <p:cNvSpPr txBox="1"/>
              <p:nvPr/>
            </p:nvSpPr>
            <p:spPr>
              <a:xfrm>
                <a:off x="7700009" y="3975050"/>
                <a:ext cx="914560"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outerShdw blurRad="38100" dist="38100" dir="2700000" algn="tl">
                        <a:srgbClr val="000000">
                          <a:alpha val="43137"/>
                        </a:srgbClr>
                      </a:outerShdw>
                    </a:effectLst>
                    <a:uLnTx/>
                    <a:uFillTx/>
                  </a:rPr>
                  <a:t>Storage</a:t>
                </a:r>
              </a:p>
            </p:txBody>
          </p:sp>
          <p:sp>
            <p:nvSpPr>
              <p:cNvPr id="30" name="TextBox 120"/>
              <p:cNvSpPr txBox="1"/>
              <p:nvPr/>
            </p:nvSpPr>
            <p:spPr>
              <a:xfrm>
                <a:off x="8636250" y="3975050"/>
                <a:ext cx="651267"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outerShdw blurRad="38100" dist="38100" dir="2700000" algn="tl">
                        <a:srgbClr val="000000">
                          <a:alpha val="43137"/>
                        </a:srgbClr>
                      </a:outerShdw>
                    </a:effectLst>
                    <a:uLnTx/>
                    <a:uFillTx/>
                  </a:rPr>
                  <a:t>SQL</a:t>
                </a:r>
              </a:p>
            </p:txBody>
          </p:sp>
          <p:sp>
            <p:nvSpPr>
              <p:cNvPr id="31" name="TextBox 121"/>
              <p:cNvSpPr txBox="1"/>
              <p:nvPr/>
            </p:nvSpPr>
            <p:spPr>
              <a:xfrm>
                <a:off x="9279887" y="3975050"/>
                <a:ext cx="1010309"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outerShdw blurRad="38100" dist="38100" dir="2700000" algn="tl">
                        <a:srgbClr val="000000">
                          <a:alpha val="43137"/>
                        </a:srgbClr>
                      </a:outerShdw>
                    </a:effectLst>
                    <a:uLnTx/>
                    <a:uFillTx/>
                  </a:rPr>
                  <a:t>Websites</a:t>
                </a:r>
              </a:p>
            </p:txBody>
          </p:sp>
          <p:sp>
            <p:nvSpPr>
              <p:cNvPr id="36" name="TextBox 122"/>
              <p:cNvSpPr txBox="1"/>
              <p:nvPr/>
            </p:nvSpPr>
            <p:spPr>
              <a:xfrm>
                <a:off x="8109409" y="4274676"/>
                <a:ext cx="1855200"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outerShdw blurRad="38100" dist="38100" dir="2700000" algn="tl">
                        <a:srgbClr val="000000">
                          <a:alpha val="43137"/>
                        </a:srgbClr>
                      </a:outerShdw>
                    </a:effectLst>
                    <a:uLnTx/>
                    <a:uFillTx/>
                  </a:rPr>
                  <a:t>Azure public services</a:t>
                </a:r>
              </a:p>
            </p:txBody>
          </p:sp>
        </p:grpSp>
        <p:grpSp>
          <p:nvGrpSpPr>
            <p:cNvPr id="49" name="Group 15"/>
            <p:cNvGrpSpPr/>
            <p:nvPr/>
          </p:nvGrpSpPr>
          <p:grpSpPr>
            <a:xfrm>
              <a:off x="7168776" y="4608226"/>
              <a:ext cx="3036425" cy="1726399"/>
              <a:chOff x="1888908" y="4765386"/>
              <a:chExt cx="3036425" cy="1726399"/>
            </a:xfrm>
          </p:grpSpPr>
          <p:sp>
            <p:nvSpPr>
              <p:cNvPr id="45" name="Freeform 539"/>
              <p:cNvSpPr>
                <a:spLocks noChangeAspect="1"/>
              </p:cNvSpPr>
              <p:nvPr/>
            </p:nvSpPr>
            <p:spPr bwMode="auto">
              <a:xfrm>
                <a:off x="1888908" y="4765386"/>
                <a:ext cx="2847930" cy="138307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solidFill>
                  <a:schemeClr val="tx1">
                    <a:lumMod val="50000"/>
                  </a:schemeClr>
                </a:solidFill>
              </a:ln>
              <a:extLst/>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46" name="Freeform 539"/>
              <p:cNvSpPr>
                <a:spLocks noChangeAspect="1"/>
              </p:cNvSpPr>
              <p:nvPr/>
            </p:nvSpPr>
            <p:spPr bwMode="auto">
              <a:xfrm>
                <a:off x="1947249" y="4853884"/>
                <a:ext cx="2847930" cy="138307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solidFill>
                  <a:schemeClr val="tx1">
                    <a:lumMod val="50000"/>
                  </a:schemeClr>
                </a:solidFill>
              </a:ln>
              <a:extLst/>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505050"/>
                  </a:solidFill>
                  <a:effectLst/>
                  <a:uLnTx/>
                  <a:uFillTx/>
                </a:endParaRPr>
              </a:p>
            </p:txBody>
          </p:sp>
          <p:sp>
            <p:nvSpPr>
              <p:cNvPr id="47" name="Freeform 539"/>
              <p:cNvSpPr>
                <a:spLocks noChangeAspect="1"/>
              </p:cNvSpPr>
              <p:nvPr/>
            </p:nvSpPr>
            <p:spPr bwMode="auto">
              <a:xfrm>
                <a:off x="2007310" y="4983072"/>
                <a:ext cx="2847930" cy="138307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solidFill>
                  <a:schemeClr val="tx1">
                    <a:lumMod val="50000"/>
                  </a:schemeClr>
                </a:solidFill>
              </a:ln>
              <a:extLst/>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48" name="Freeform 539"/>
              <p:cNvSpPr>
                <a:spLocks noChangeAspect="1"/>
              </p:cNvSpPr>
              <p:nvPr/>
            </p:nvSpPr>
            <p:spPr bwMode="auto">
              <a:xfrm>
                <a:off x="2077403" y="5108715"/>
                <a:ext cx="2847930" cy="138307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solidFill>
                  <a:schemeClr val="tx1">
                    <a:lumMod val="50000"/>
                  </a:schemeClr>
                </a:solidFill>
              </a:ln>
              <a:extLst/>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50" name="TextBox 16"/>
            <p:cNvSpPr txBox="1"/>
            <p:nvPr/>
          </p:nvSpPr>
          <p:spPr>
            <a:xfrm>
              <a:off x="7966051" y="6006037"/>
              <a:ext cx="1558021"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Virtual Networks</a:t>
              </a:r>
            </a:p>
          </p:txBody>
        </p:sp>
        <p:pic>
          <p:nvPicPr>
            <p:cNvPr id="53"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8237712" y="5020213"/>
              <a:ext cx="921101" cy="921230"/>
            </a:xfrm>
            <a:prstGeom prst="rect">
              <a:avLst/>
            </a:prstGeom>
            <a:noFill/>
            <a:ln>
              <a:noFill/>
            </a:ln>
          </p:spPr>
        </p:pic>
        <p:grpSp>
          <p:nvGrpSpPr>
            <p:cNvPr id="54" name="Group 86"/>
            <p:cNvGrpSpPr>
              <a:grpSpLocks noChangeAspect="1"/>
            </p:cNvGrpSpPr>
            <p:nvPr/>
          </p:nvGrpSpPr>
          <p:grpSpPr bwMode="auto">
            <a:xfrm>
              <a:off x="9404977" y="5397765"/>
              <a:ext cx="300925" cy="623206"/>
              <a:chOff x="3383" y="1210"/>
              <a:chExt cx="916" cy="1897"/>
            </a:xfrm>
            <a:solidFill>
              <a:srgbClr val="FFFFFF"/>
            </a:solidFill>
          </p:grpSpPr>
          <p:sp>
            <p:nvSpPr>
              <p:cNvPr id="55"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56"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57"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58"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59"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142" name="Rectangle 19"/>
            <p:cNvSpPr/>
            <p:nvPr/>
          </p:nvSpPr>
          <p:spPr bwMode="auto">
            <a:xfrm>
              <a:off x="193076" y="1471353"/>
              <a:ext cx="3876253" cy="5142055"/>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13945" eaLnBrk="1" fontAlgn="base" latinLnBrk="0" hangingPunct="1">
                <a:lnSpc>
                  <a:spcPct val="90000"/>
                </a:lnSpc>
                <a:spcBef>
                  <a:spcPct val="0"/>
                </a:spcBef>
                <a:spcAft>
                  <a:spcPct val="0"/>
                </a:spcAft>
                <a:buClrTx/>
                <a:buSzTx/>
                <a:buFontTx/>
                <a:buNone/>
                <a:tabLst/>
                <a:defRPr/>
              </a:pPr>
              <a:endParaRPr kumimoji="0" lang="en-US" sz="1399" b="0" i="0" u="none" strike="noStrike" kern="0" cap="none" spc="-50" normalizeH="0" baseline="0" noProof="0" dirty="0">
                <a:ln>
                  <a:noFill/>
                </a:ln>
                <a:gradFill>
                  <a:gsLst>
                    <a:gs pos="60952">
                      <a:srgbClr val="FFFFFF"/>
                    </a:gs>
                    <a:gs pos="30000">
                      <a:srgbClr val="FFFFFF"/>
                    </a:gs>
                  </a:gsLst>
                  <a:lin ang="5400000" scaled="0"/>
                </a:gradFill>
                <a:effectLst/>
                <a:uLnTx/>
                <a:uFillTx/>
              </a:endParaRPr>
            </a:p>
          </p:txBody>
        </p:sp>
        <p:grpSp>
          <p:nvGrpSpPr>
            <p:cNvPr id="146" name="Group 20"/>
            <p:cNvGrpSpPr/>
            <p:nvPr/>
          </p:nvGrpSpPr>
          <p:grpSpPr>
            <a:xfrm>
              <a:off x="213066" y="5047822"/>
              <a:ext cx="3678637" cy="1569220"/>
              <a:chOff x="213066" y="5047822"/>
              <a:chExt cx="3678637" cy="1569220"/>
            </a:xfrm>
          </p:grpSpPr>
          <p:sp>
            <p:nvSpPr>
              <p:cNvPr id="102" name="Rectangle 37"/>
              <p:cNvSpPr/>
              <p:nvPr/>
            </p:nvSpPr>
            <p:spPr bwMode="auto">
              <a:xfrm>
                <a:off x="343355" y="5130986"/>
                <a:ext cx="3548348" cy="1345985"/>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13945" eaLnBrk="1" fontAlgn="base" latinLnBrk="0" hangingPunct="1">
                  <a:lnSpc>
                    <a:spcPct val="90000"/>
                  </a:lnSpc>
                  <a:spcBef>
                    <a:spcPct val="0"/>
                  </a:spcBef>
                  <a:spcAft>
                    <a:spcPct val="0"/>
                  </a:spcAft>
                  <a:buClrTx/>
                  <a:buSzTx/>
                  <a:buFontTx/>
                  <a:buNone/>
                  <a:tabLst/>
                  <a:defRPr/>
                </a:pPr>
                <a:endParaRPr kumimoji="0" lang="en-US" sz="1399" b="0" i="0" u="none" strike="noStrike" kern="0" cap="none" spc="-50" normalizeH="0" baseline="0" noProof="0" dirty="0">
                  <a:ln>
                    <a:noFill/>
                  </a:ln>
                  <a:gradFill>
                    <a:gsLst>
                      <a:gs pos="60952">
                        <a:srgbClr val="FFFFFF"/>
                      </a:gs>
                      <a:gs pos="30000">
                        <a:srgbClr val="FFFFFF"/>
                      </a:gs>
                    </a:gsLst>
                    <a:lin ang="5400000" scaled="0"/>
                  </a:gradFill>
                  <a:effectLst/>
                  <a:uLnTx/>
                  <a:uFillTx/>
                </a:endParaRPr>
              </a:p>
            </p:txBody>
          </p:sp>
          <p:pic>
            <p:nvPicPr>
              <p:cNvPr id="107"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2052024" y="5194716"/>
                <a:ext cx="921101" cy="921230"/>
              </a:xfrm>
              <a:prstGeom prst="rect">
                <a:avLst/>
              </a:prstGeom>
              <a:noFill/>
              <a:ln>
                <a:noFill/>
              </a:ln>
            </p:spPr>
          </p:pic>
          <p:sp>
            <p:nvSpPr>
              <p:cNvPr id="114" name="Freeform 58"/>
              <p:cNvSpPr>
                <a:spLocks noEditPoints="1"/>
              </p:cNvSpPr>
              <p:nvPr/>
            </p:nvSpPr>
            <p:spPr bwMode="black">
              <a:xfrm>
                <a:off x="615002" y="5363442"/>
                <a:ext cx="599439" cy="642490"/>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0" tIns="41147" rIns="82293" bIns="41147" numCol="1" anchor="t" anchorCtr="0" compatLnSpc="1">
                <a:prstTxWarp prst="textNoShape">
                  <a:avLst/>
                </a:prstTxWarp>
              </a:bodyPr>
              <a:lstStyle/>
              <a:p>
                <a:pPr marL="0" marR="0" lvl="0" indent="0" algn="ctr" defTabSz="914210" eaLnBrk="1" fontAlgn="auto" latinLnBrk="0" hangingPunct="1">
                  <a:lnSpc>
                    <a:spcPct val="100000"/>
                  </a:lnSpc>
                  <a:spcBef>
                    <a:spcPts val="0"/>
                  </a:spcBef>
                  <a:spcAft>
                    <a:spcPts val="0"/>
                  </a:spcAft>
                  <a:buClrTx/>
                  <a:buSzTx/>
                  <a:buFontTx/>
                  <a:buNone/>
                  <a:tabLst/>
                  <a:defRPr/>
                </a:pPr>
                <a:endParaRPr kumimoji="0" lang="en-US" sz="1599" b="0" i="0" u="none" strike="noStrike" kern="0" cap="none" spc="0" normalizeH="0" baseline="0" noProof="0">
                  <a:ln>
                    <a:noFill/>
                  </a:ln>
                  <a:gradFill>
                    <a:gsLst>
                      <a:gs pos="0">
                        <a:srgbClr val="FFFFFF"/>
                      </a:gs>
                      <a:gs pos="100000">
                        <a:srgbClr val="FFFFFF"/>
                      </a:gs>
                    </a:gsLst>
                    <a:lin ang="5400000" scaled="0"/>
                  </a:gradFill>
                  <a:effectLst/>
                  <a:uLnTx/>
                  <a:uFillTx/>
                </a:endParaRPr>
              </a:p>
            </p:txBody>
          </p:sp>
          <p:grpSp>
            <p:nvGrpSpPr>
              <p:cNvPr id="115" name="Group 86"/>
              <p:cNvGrpSpPr>
                <a:grpSpLocks noChangeAspect="1"/>
              </p:cNvGrpSpPr>
              <p:nvPr/>
            </p:nvGrpSpPr>
            <p:grpSpPr bwMode="auto">
              <a:xfrm>
                <a:off x="1451799" y="5305602"/>
                <a:ext cx="329232" cy="681828"/>
                <a:chOff x="3383" y="1210"/>
                <a:chExt cx="916" cy="1897"/>
              </a:xfrm>
              <a:solidFill>
                <a:srgbClr val="FFFFFF"/>
              </a:solidFill>
            </p:grpSpPr>
            <p:sp>
              <p:nvSpPr>
                <p:cNvPr id="116"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17"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18"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19"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20"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135" name="TextBox 41"/>
              <p:cNvSpPr txBox="1"/>
              <p:nvPr/>
            </p:nvSpPr>
            <p:spPr>
              <a:xfrm>
                <a:off x="402839" y="5886553"/>
                <a:ext cx="1045956" cy="479646"/>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Exchange</a:t>
                </a:r>
              </a:p>
            </p:txBody>
          </p:sp>
          <p:sp>
            <p:nvSpPr>
              <p:cNvPr id="136" name="TextBox 43"/>
              <p:cNvSpPr txBox="1"/>
              <p:nvPr/>
            </p:nvSpPr>
            <p:spPr>
              <a:xfrm>
                <a:off x="1200863" y="5906473"/>
                <a:ext cx="976612" cy="479646"/>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AD/DNS</a:t>
                </a:r>
              </a:p>
            </p:txBody>
          </p:sp>
          <p:sp>
            <p:nvSpPr>
              <p:cNvPr id="138" name="TextBox 50"/>
              <p:cNvSpPr txBox="1"/>
              <p:nvPr/>
            </p:nvSpPr>
            <p:spPr>
              <a:xfrm>
                <a:off x="1972119" y="5904034"/>
                <a:ext cx="1049917" cy="479646"/>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SQL Farm</a:t>
                </a:r>
              </a:p>
            </p:txBody>
          </p:sp>
          <p:sp>
            <p:nvSpPr>
              <p:cNvPr id="140" name="TextBox 51"/>
              <p:cNvSpPr txBox="1"/>
              <p:nvPr/>
            </p:nvSpPr>
            <p:spPr>
              <a:xfrm>
                <a:off x="2914172" y="5047822"/>
                <a:ext cx="64" cy="189989"/>
              </a:xfrm>
              <a:prstGeom prst="rect">
                <a:avLst/>
              </a:prstGeom>
              <a:solidFill>
                <a:schemeClr val="bg2"/>
              </a:solidFill>
            </p:spPr>
            <p:txBody>
              <a:bodyPr wrap="none" lIns="0" tIns="0" rIns="0" bIns="0"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endPar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endParaRPr>
              </a:p>
            </p:txBody>
          </p:sp>
          <p:sp>
            <p:nvSpPr>
              <p:cNvPr id="143" name="Freeform 78"/>
              <p:cNvSpPr>
                <a:spLocks noEditPoints="1"/>
              </p:cNvSpPr>
              <p:nvPr/>
            </p:nvSpPr>
            <p:spPr bwMode="black">
              <a:xfrm>
                <a:off x="3028942" y="5469688"/>
                <a:ext cx="621280" cy="525276"/>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tx1"/>
              </a:solidFill>
              <a:ln>
                <a:noFill/>
              </a:ln>
            </p:spPr>
            <p:txBody>
              <a:bodyPr vert="horz" wrap="square" lIns="82264" tIns="41132" rIns="82264" bIns="41132" numCol="1" anchor="t" anchorCtr="0" compatLnSpc="1">
                <a:prstTxWarp prst="textNoShape">
                  <a:avLst/>
                </a:prstTxWarp>
              </a:bodyPr>
              <a:lstStyle/>
              <a:p>
                <a:pPr marL="0" marR="0" lvl="0" indent="0" defTabSz="684421"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FFFFFF"/>
                  </a:solidFill>
                  <a:effectLst/>
                  <a:uLnTx/>
                  <a:uFillTx/>
                </a:endParaRPr>
              </a:p>
            </p:txBody>
          </p:sp>
          <p:sp>
            <p:nvSpPr>
              <p:cNvPr id="145" name="TextBox 60"/>
              <p:cNvSpPr txBox="1"/>
              <p:nvPr/>
            </p:nvSpPr>
            <p:spPr>
              <a:xfrm>
                <a:off x="213066" y="6133498"/>
                <a:ext cx="1457557" cy="483544"/>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428" b="1" i="0" u="none" strike="noStrike" kern="0" cap="none" spc="-50" normalizeH="0" baseline="0" noProof="0" dirty="0">
                    <a:ln>
                      <a:noFill/>
                    </a:ln>
                    <a:solidFill>
                      <a:srgbClr val="FFFF00"/>
                    </a:solidFill>
                    <a:effectLst>
                      <a:outerShdw blurRad="38100" dist="38100" dir="2700000" algn="tl">
                        <a:srgbClr val="000000">
                          <a:alpha val="43137"/>
                        </a:srgbClr>
                      </a:outerShdw>
                    </a:effectLst>
                    <a:uLnTx/>
                    <a:uFillTx/>
                  </a:rPr>
                  <a:t>Core Network</a:t>
                </a:r>
              </a:p>
            </p:txBody>
          </p:sp>
        </p:grpSp>
        <p:sp>
          <p:nvSpPr>
            <p:cNvPr id="148" name="Rectangle 21"/>
            <p:cNvSpPr/>
            <p:nvPr/>
          </p:nvSpPr>
          <p:spPr bwMode="auto">
            <a:xfrm>
              <a:off x="329500" y="3554338"/>
              <a:ext cx="3548348" cy="1345985"/>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13945" eaLnBrk="1" fontAlgn="base" latinLnBrk="0" hangingPunct="1">
                <a:lnSpc>
                  <a:spcPct val="90000"/>
                </a:lnSpc>
                <a:spcBef>
                  <a:spcPct val="0"/>
                </a:spcBef>
                <a:spcAft>
                  <a:spcPct val="0"/>
                </a:spcAft>
                <a:buClrTx/>
                <a:buSzTx/>
                <a:buFontTx/>
                <a:buNone/>
                <a:tabLst/>
                <a:defRPr/>
              </a:pPr>
              <a:endParaRPr kumimoji="0" lang="en-US" sz="1399" b="0" i="0" u="none" strike="noStrike" kern="0" cap="none" spc="-50" normalizeH="0" baseline="0" noProof="0" dirty="0">
                <a:ln>
                  <a:noFill/>
                </a:ln>
                <a:gradFill>
                  <a:gsLst>
                    <a:gs pos="60952">
                      <a:srgbClr val="FFFFFF"/>
                    </a:gs>
                    <a:gs pos="30000">
                      <a:srgbClr val="FFFFFF"/>
                    </a:gs>
                  </a:gsLst>
                  <a:lin ang="5400000" scaled="0"/>
                </a:gradFill>
                <a:effectLst/>
                <a:uLnTx/>
                <a:uFillTx/>
              </a:endParaRPr>
            </a:p>
          </p:txBody>
        </p:sp>
        <p:pic>
          <p:nvPicPr>
            <p:cNvPr id="149"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402839" y="3542638"/>
              <a:ext cx="921101" cy="921230"/>
            </a:xfrm>
            <a:prstGeom prst="rect">
              <a:avLst/>
            </a:prstGeom>
            <a:noFill/>
            <a:ln>
              <a:noFill/>
            </a:ln>
          </p:spPr>
        </p:pic>
        <p:sp>
          <p:nvSpPr>
            <p:cNvPr id="155" name="TextBox 23"/>
            <p:cNvSpPr txBox="1"/>
            <p:nvPr/>
          </p:nvSpPr>
          <p:spPr>
            <a:xfrm>
              <a:off x="2900318" y="3471174"/>
              <a:ext cx="64" cy="189989"/>
            </a:xfrm>
            <a:prstGeom prst="rect">
              <a:avLst/>
            </a:prstGeom>
            <a:solidFill>
              <a:schemeClr val="bg2"/>
            </a:solidFill>
          </p:spPr>
          <p:txBody>
            <a:bodyPr wrap="none" lIns="0" tIns="0" rIns="0" bIns="0"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endPar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endParaRPr>
            </a:p>
          </p:txBody>
        </p:sp>
        <p:sp>
          <p:nvSpPr>
            <p:cNvPr id="157" name="TextBox 24"/>
            <p:cNvSpPr txBox="1"/>
            <p:nvPr/>
          </p:nvSpPr>
          <p:spPr>
            <a:xfrm>
              <a:off x="215834" y="4540225"/>
              <a:ext cx="1017477" cy="483544"/>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428" b="1" i="0" u="none" strike="noStrike" kern="0" cap="none" spc="-50" normalizeH="0" baseline="0" noProof="0" dirty="0">
                  <a:ln>
                    <a:noFill/>
                  </a:ln>
                  <a:solidFill>
                    <a:srgbClr val="FFFF00"/>
                  </a:solidFill>
                  <a:effectLst>
                    <a:outerShdw blurRad="38100" dist="38100" dir="2700000" algn="tl">
                      <a:srgbClr val="000000">
                        <a:alpha val="43137"/>
                      </a:srgbClr>
                    </a:outerShdw>
                  </a:effectLst>
                  <a:uLnTx/>
                  <a:uFillTx/>
                </a:rPr>
                <a:t>Extranet</a:t>
              </a:r>
            </a:p>
          </p:txBody>
        </p:sp>
        <p:grpSp>
          <p:nvGrpSpPr>
            <p:cNvPr id="166" name="Group 25"/>
            <p:cNvGrpSpPr/>
            <p:nvPr/>
          </p:nvGrpSpPr>
          <p:grpSpPr>
            <a:xfrm>
              <a:off x="2837865" y="3539703"/>
              <a:ext cx="936614" cy="921230"/>
              <a:chOff x="1516136" y="3581268"/>
              <a:chExt cx="936614" cy="921230"/>
            </a:xfrm>
          </p:grpSpPr>
          <p:pic>
            <p:nvPicPr>
              <p:cNvPr id="163"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1516136" y="3581268"/>
                <a:ext cx="921101" cy="921230"/>
              </a:xfrm>
              <a:prstGeom prst="rect">
                <a:avLst/>
              </a:prstGeom>
              <a:noFill/>
              <a:ln>
                <a:noFill/>
              </a:ln>
            </p:spPr>
          </p:pic>
          <p:sp>
            <p:nvSpPr>
              <p:cNvPr id="165" name="Freeform 113"/>
              <p:cNvSpPr>
                <a:spLocks noEditPoints="1"/>
              </p:cNvSpPr>
              <p:nvPr/>
            </p:nvSpPr>
            <p:spPr bwMode="auto">
              <a:xfrm flipH="1">
                <a:off x="2164591" y="4141556"/>
                <a:ext cx="288159" cy="288159"/>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rgbClr val="FFFFFF"/>
              </a:solid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169" name="Rectangle 26"/>
            <p:cNvSpPr/>
            <p:nvPr/>
          </p:nvSpPr>
          <p:spPr bwMode="auto">
            <a:xfrm>
              <a:off x="340587" y="1969378"/>
              <a:ext cx="3548348" cy="1345985"/>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13945" eaLnBrk="1" fontAlgn="base" latinLnBrk="0" hangingPunct="1">
                <a:lnSpc>
                  <a:spcPct val="90000"/>
                </a:lnSpc>
                <a:spcBef>
                  <a:spcPct val="0"/>
                </a:spcBef>
                <a:spcAft>
                  <a:spcPct val="0"/>
                </a:spcAft>
                <a:buClrTx/>
                <a:buSzTx/>
                <a:buFontTx/>
                <a:buNone/>
                <a:tabLst/>
                <a:defRPr/>
              </a:pPr>
              <a:endParaRPr kumimoji="0" lang="en-US" sz="1399" b="0" i="0" u="none" strike="noStrike" kern="0" cap="none" spc="-50" normalizeH="0" baseline="0" noProof="0" dirty="0">
                <a:ln>
                  <a:noFill/>
                </a:ln>
                <a:gradFill>
                  <a:gsLst>
                    <a:gs pos="60952">
                      <a:srgbClr val="FFFFFF"/>
                    </a:gs>
                    <a:gs pos="30000">
                      <a:srgbClr val="FFFFFF"/>
                    </a:gs>
                  </a:gsLst>
                  <a:lin ang="5400000" scaled="0"/>
                </a:gradFill>
                <a:effectLst/>
                <a:uLnTx/>
                <a:uFillTx/>
              </a:endParaRPr>
            </a:p>
          </p:txBody>
        </p:sp>
        <p:pic>
          <p:nvPicPr>
            <p:cNvPr id="170" name="Picture 2" descr="\\MAGNUM\Projects\Microsoft\Cloud Power FY12\Design\Icons\PNGs\Cloud_on_your_terms.png"/>
            <p:cNvPicPr>
              <a:picLocks noChangeAspect="1" noChangeArrowheads="1"/>
            </p:cNvPicPr>
            <p:nvPr/>
          </p:nvPicPr>
          <p:blipFill>
            <a:blip r:embed="rId2" cstate="print">
              <a:lum bright="100000"/>
            </a:blip>
            <a:stretch>
              <a:fillRect/>
            </a:stretch>
          </p:blipFill>
          <p:spPr bwMode="auto">
            <a:xfrm>
              <a:off x="430552" y="1957678"/>
              <a:ext cx="921101" cy="921230"/>
            </a:xfrm>
            <a:prstGeom prst="rect">
              <a:avLst/>
            </a:prstGeom>
            <a:noFill/>
            <a:ln>
              <a:noFill/>
            </a:ln>
          </p:spPr>
        </p:pic>
        <p:sp>
          <p:nvSpPr>
            <p:cNvPr id="171" name="TextBox 225"/>
            <p:cNvSpPr txBox="1"/>
            <p:nvPr/>
          </p:nvSpPr>
          <p:spPr>
            <a:xfrm>
              <a:off x="2911406" y="1886214"/>
              <a:ext cx="64" cy="189989"/>
            </a:xfrm>
            <a:prstGeom prst="rect">
              <a:avLst/>
            </a:prstGeom>
            <a:solidFill>
              <a:schemeClr val="bg2"/>
            </a:solidFill>
          </p:spPr>
          <p:txBody>
            <a:bodyPr wrap="none" lIns="0" tIns="0" rIns="0" bIns="0"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endPar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endParaRPr>
            </a:p>
          </p:txBody>
        </p:sp>
        <p:sp>
          <p:nvSpPr>
            <p:cNvPr id="175" name="Freeform 113"/>
            <p:cNvSpPr>
              <a:spLocks noEditPoints="1"/>
            </p:cNvSpPr>
            <p:nvPr/>
          </p:nvSpPr>
          <p:spPr bwMode="auto">
            <a:xfrm flipH="1">
              <a:off x="1058571" y="2514888"/>
              <a:ext cx="288159" cy="288159"/>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rgbClr val="FFFFFF"/>
            </a:solid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nvGrpSpPr>
            <p:cNvPr id="176" name="Group 227"/>
            <p:cNvGrpSpPr/>
            <p:nvPr/>
          </p:nvGrpSpPr>
          <p:grpSpPr>
            <a:xfrm>
              <a:off x="1639958" y="2983845"/>
              <a:ext cx="894128" cy="920977"/>
              <a:chOff x="1419784" y="3928735"/>
              <a:chExt cx="1320520" cy="1112253"/>
            </a:xfrm>
          </p:grpSpPr>
          <p:grpSp>
            <p:nvGrpSpPr>
              <p:cNvPr id="177" name="Group 86"/>
              <p:cNvGrpSpPr>
                <a:grpSpLocks noChangeAspect="1"/>
              </p:cNvGrpSpPr>
              <p:nvPr/>
            </p:nvGrpSpPr>
            <p:grpSpPr bwMode="auto">
              <a:xfrm>
                <a:off x="1880224" y="3928735"/>
                <a:ext cx="329232" cy="681828"/>
                <a:chOff x="3383" y="1210"/>
                <a:chExt cx="916" cy="1897"/>
              </a:xfrm>
              <a:solidFill>
                <a:srgbClr val="FFFFFF"/>
              </a:solidFill>
            </p:grpSpPr>
            <p:sp>
              <p:nvSpPr>
                <p:cNvPr id="179"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80"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81"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82"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83"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178" name="TextBox 252"/>
              <p:cNvSpPr txBox="1"/>
              <p:nvPr/>
            </p:nvSpPr>
            <p:spPr>
              <a:xfrm>
                <a:off x="1419784" y="4461726"/>
                <a:ext cx="1320520" cy="579262"/>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Firewall</a:t>
                </a:r>
              </a:p>
            </p:txBody>
          </p:sp>
        </p:grpSp>
        <p:sp>
          <p:nvSpPr>
            <p:cNvPr id="184" name="TextBox 228"/>
            <p:cNvSpPr txBox="1"/>
            <p:nvPr/>
          </p:nvSpPr>
          <p:spPr>
            <a:xfrm>
              <a:off x="2810050" y="4247355"/>
              <a:ext cx="1095434"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IIS Servers</a:t>
              </a:r>
            </a:p>
          </p:txBody>
        </p:sp>
        <p:sp>
          <p:nvSpPr>
            <p:cNvPr id="185" name="TextBox 229"/>
            <p:cNvSpPr txBox="1"/>
            <p:nvPr/>
          </p:nvSpPr>
          <p:spPr>
            <a:xfrm>
              <a:off x="1174210" y="2222498"/>
              <a:ext cx="1795727" cy="479645"/>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DDOS, IDPS, Proxies</a:t>
              </a:r>
            </a:p>
          </p:txBody>
        </p:sp>
        <p:grpSp>
          <p:nvGrpSpPr>
            <p:cNvPr id="186" name="Group 230"/>
            <p:cNvGrpSpPr/>
            <p:nvPr/>
          </p:nvGrpSpPr>
          <p:grpSpPr>
            <a:xfrm>
              <a:off x="1617792" y="4557726"/>
              <a:ext cx="894128" cy="920977"/>
              <a:chOff x="1419784" y="3928735"/>
              <a:chExt cx="1320520" cy="1112253"/>
            </a:xfrm>
          </p:grpSpPr>
          <p:grpSp>
            <p:nvGrpSpPr>
              <p:cNvPr id="187" name="Group 86"/>
              <p:cNvGrpSpPr>
                <a:grpSpLocks noChangeAspect="1"/>
              </p:cNvGrpSpPr>
              <p:nvPr/>
            </p:nvGrpSpPr>
            <p:grpSpPr bwMode="auto">
              <a:xfrm>
                <a:off x="1880224" y="3928735"/>
                <a:ext cx="329232" cy="681828"/>
                <a:chOff x="3383" y="1210"/>
                <a:chExt cx="916" cy="1897"/>
              </a:xfrm>
              <a:solidFill>
                <a:srgbClr val="FFFFFF"/>
              </a:solidFill>
            </p:grpSpPr>
            <p:sp>
              <p:nvSpPr>
                <p:cNvPr id="189"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90"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91"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92"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sp>
              <p:nvSpPr>
                <p:cNvPr id="193"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27" tIns="45714" rIns="91427" bIns="45714" numCol="1" anchor="t" anchorCtr="0" compatLnSpc="1">
                  <a:prstTxWarp prst="textNoShape">
                    <a:avLst/>
                  </a:prstTxWarp>
                </a:bodyPr>
                <a:lstStyle/>
                <a:p>
                  <a:pPr marL="0" marR="0" lvl="0" indent="0" defTabSz="932347"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endParaRPr>
                </a:p>
              </p:txBody>
            </p:sp>
          </p:grpSp>
          <p:sp>
            <p:nvSpPr>
              <p:cNvPr id="188" name="TextBox 245"/>
              <p:cNvSpPr txBox="1"/>
              <p:nvPr/>
            </p:nvSpPr>
            <p:spPr>
              <a:xfrm>
                <a:off x="1419784" y="4461726"/>
                <a:ext cx="1320520" cy="579262"/>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399" b="0" i="0" u="none" strike="noStrike" kern="0" cap="none" spc="-50" normalizeH="0" baseline="0" noProof="0" dirty="0">
                    <a:ln>
                      <a:noFill/>
                    </a:ln>
                    <a:gradFill>
                      <a:gsLst>
                        <a:gs pos="92381">
                          <a:srgbClr val="FFFFFF"/>
                        </a:gs>
                        <a:gs pos="71000">
                          <a:srgbClr val="FFFFFF"/>
                        </a:gs>
                      </a:gsLst>
                      <a:lin ang="5400000" scaled="0"/>
                    </a:gradFill>
                    <a:effectLst/>
                    <a:uLnTx/>
                    <a:uFillTx/>
                  </a:rPr>
                  <a:t>Firewall</a:t>
                </a:r>
              </a:p>
            </p:txBody>
          </p:sp>
        </p:grpSp>
        <p:sp>
          <p:nvSpPr>
            <p:cNvPr id="194" name="TextBox 231"/>
            <p:cNvSpPr txBox="1"/>
            <p:nvPr/>
          </p:nvSpPr>
          <p:spPr>
            <a:xfrm>
              <a:off x="218606" y="2963582"/>
              <a:ext cx="1425933" cy="483544"/>
            </a:xfrm>
            <a:prstGeom prst="rect">
              <a:avLst/>
            </a:prstGeom>
            <a:noFill/>
          </p:spPr>
          <p:txBody>
            <a:bodyPr wrap="non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428" b="1" i="0" u="none" strike="noStrike" kern="0" cap="none" spc="-50" normalizeH="0" baseline="0" noProof="0" dirty="0">
                  <a:ln>
                    <a:noFill/>
                  </a:ln>
                  <a:solidFill>
                    <a:srgbClr val="FFFF00"/>
                  </a:solidFill>
                  <a:effectLst>
                    <a:outerShdw blurRad="38100" dist="38100" dir="2700000" algn="tl">
                      <a:srgbClr val="000000">
                        <a:alpha val="43137"/>
                      </a:srgbClr>
                    </a:outerShdw>
                  </a:effectLst>
                  <a:uLnTx/>
                  <a:uFillTx/>
                </a:rPr>
                <a:t>Internet edge</a:t>
              </a:r>
            </a:p>
          </p:txBody>
        </p:sp>
        <p:sp>
          <p:nvSpPr>
            <p:cNvPr id="195" name="TextBox 232"/>
            <p:cNvSpPr txBox="1"/>
            <p:nvPr/>
          </p:nvSpPr>
          <p:spPr>
            <a:xfrm>
              <a:off x="137083" y="1454928"/>
              <a:ext cx="3754620" cy="538931"/>
            </a:xfrm>
            <a:prstGeom prst="rect">
              <a:avLst/>
            </a:prstGeom>
            <a:noFill/>
          </p:spPr>
          <p:txBody>
            <a:bodyPr wrap="square" lIns="182854" tIns="146283" rIns="182854" bIns="146283" rtlCol="0">
              <a:spAutoFit/>
            </a:bodyPr>
            <a:lstStyle/>
            <a:p>
              <a:pPr marL="0" marR="0" lvl="0" indent="0" defTabSz="932347" eaLnBrk="1" fontAlgn="auto" latinLnBrk="0" hangingPunct="1">
                <a:lnSpc>
                  <a:spcPct val="90000"/>
                </a:lnSpc>
                <a:spcBef>
                  <a:spcPts val="0"/>
                </a:spcBef>
                <a:spcAft>
                  <a:spcPts val="0"/>
                </a:spcAft>
                <a:buClrTx/>
                <a:buSzTx/>
                <a:buFontTx/>
                <a:buNone/>
                <a:tabLst/>
                <a:defRPr/>
              </a:pPr>
              <a:r>
                <a:rPr kumimoji="0" lang="en-US" sz="1836" b="1" i="0" u="none" strike="noStrike" kern="0" cap="none" spc="-50" normalizeH="0" baseline="0" noProof="0" dirty="0">
                  <a:ln>
                    <a:noFill/>
                  </a:ln>
                  <a:gradFill>
                    <a:gsLst>
                      <a:gs pos="92381">
                        <a:srgbClr val="FFFFFF"/>
                      </a:gs>
                      <a:gs pos="71000">
                        <a:srgbClr val="FFFFFF"/>
                      </a:gs>
                    </a:gsLst>
                    <a:lin ang="5400000" scaled="0"/>
                  </a:gradFill>
                  <a:effectLst>
                    <a:outerShdw blurRad="38100" dist="38100" dir="2700000" algn="tl">
                      <a:srgbClr val="000000">
                        <a:alpha val="43137"/>
                      </a:srgbClr>
                    </a:outerShdw>
                  </a:effectLst>
                  <a:uLnTx/>
                  <a:uFillTx/>
                </a:rPr>
                <a:t>Customer’s premises</a:t>
              </a:r>
            </a:p>
          </p:txBody>
        </p:sp>
        <p:grpSp>
          <p:nvGrpSpPr>
            <p:cNvPr id="196" name="Group 233"/>
            <p:cNvGrpSpPr/>
            <p:nvPr/>
          </p:nvGrpSpPr>
          <p:grpSpPr>
            <a:xfrm>
              <a:off x="3970208" y="3096652"/>
              <a:ext cx="2274259" cy="3761347"/>
              <a:chOff x="3845194" y="4213226"/>
              <a:chExt cx="2319863" cy="2413000"/>
            </a:xfrm>
            <a:solidFill>
              <a:srgbClr val="92D050"/>
            </a:solidFill>
          </p:grpSpPr>
          <p:sp>
            <p:nvSpPr>
              <p:cNvPr id="197" name="Right Arrow 241"/>
              <p:cNvSpPr/>
              <p:nvPr/>
            </p:nvSpPr>
            <p:spPr bwMode="auto">
              <a:xfrm>
                <a:off x="5128419" y="4213226"/>
                <a:ext cx="1036638" cy="2413000"/>
              </a:xfrm>
              <a:prstGeom prst="rightArrow">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13945"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98" name="Right Arrow 242"/>
              <p:cNvSpPr/>
              <p:nvPr/>
            </p:nvSpPr>
            <p:spPr bwMode="auto">
              <a:xfrm rot="10800000">
                <a:off x="3845194" y="4213226"/>
                <a:ext cx="1036638" cy="2413000"/>
              </a:xfrm>
              <a:prstGeom prst="rightArrow">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13945"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sp>
            <p:nvSpPr>
              <p:cNvPr id="199" name="Rectangle 243"/>
              <p:cNvSpPr/>
              <p:nvPr/>
            </p:nvSpPr>
            <p:spPr bwMode="auto">
              <a:xfrm>
                <a:off x="4520113" y="4817269"/>
                <a:ext cx="1029787" cy="1207293"/>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13945"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EFEFEF"/>
                      </a:gs>
                      <a:gs pos="10417">
                        <a:srgbClr val="EFEFEF"/>
                      </a:gs>
                    </a:gsLst>
                    <a:lin ang="5400000" scaled="0"/>
                  </a:gradFill>
                  <a:effectLst/>
                  <a:uLnTx/>
                  <a:uFillTx/>
                </a:endParaRPr>
              </a:p>
            </p:txBody>
          </p:sp>
        </p:grpSp>
        <p:sp>
          <p:nvSpPr>
            <p:cNvPr id="200" name="TextBox 234"/>
            <p:cNvSpPr txBox="1"/>
            <p:nvPr/>
          </p:nvSpPr>
          <p:spPr>
            <a:xfrm>
              <a:off x="3950847" y="4699115"/>
              <a:ext cx="2293621" cy="534090"/>
            </a:xfrm>
            <a:prstGeom prst="rect">
              <a:avLst/>
            </a:prstGeom>
            <a:noFill/>
          </p:spPr>
          <p:txBody>
            <a:bodyPr wrap="square" lIns="182854" tIns="146283" rIns="182854" bIns="146283" rtlCol="0">
              <a:spAutoFit/>
            </a:bodyPr>
            <a:lstStyle/>
            <a:p>
              <a:pPr marL="0" marR="0" lvl="0" indent="0" algn="ctr" defTabSz="932347"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solidFill>
                    <a:srgbClr val="FFFF00"/>
                  </a:solidFill>
                  <a:effectLst>
                    <a:outerShdw blurRad="38100" dist="38100" dir="2700000" algn="tl">
                      <a:srgbClr val="000000">
                        <a:alpha val="43137"/>
                      </a:srgbClr>
                    </a:outerShdw>
                  </a:effectLst>
                  <a:uLnTx/>
                  <a:uFillTx/>
                </a:rPr>
                <a:t>ExpressRoute Circuit</a:t>
              </a:r>
            </a:p>
          </p:txBody>
        </p:sp>
        <p:cxnSp>
          <p:nvCxnSpPr>
            <p:cNvPr id="201" name="Straight Arrow Connector 235"/>
            <p:cNvCxnSpPr>
              <a:stCxn id="185" idx="0"/>
              <a:endCxn id="3" idx="2"/>
            </p:cNvCxnSpPr>
            <p:nvPr/>
          </p:nvCxnSpPr>
          <p:spPr>
            <a:xfrm flipV="1">
              <a:off x="2072074" y="1820831"/>
              <a:ext cx="3151507" cy="401668"/>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36"/>
            <p:cNvCxnSpPr>
              <a:stCxn id="8" idx="0"/>
              <a:endCxn id="3" idx="6"/>
            </p:cNvCxnSpPr>
            <p:nvPr/>
          </p:nvCxnSpPr>
          <p:spPr>
            <a:xfrm flipH="1" flipV="1">
              <a:off x="6353280" y="1820831"/>
              <a:ext cx="2198012" cy="1275822"/>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37"/>
            <p:cNvCxnSpPr/>
            <p:nvPr/>
          </p:nvCxnSpPr>
          <p:spPr>
            <a:xfrm flipH="1" flipV="1">
              <a:off x="3837241" y="4549690"/>
              <a:ext cx="3623616" cy="6518"/>
            </a:xfrm>
            <a:prstGeom prst="straightConnector1">
              <a:avLst/>
            </a:prstGeom>
            <a:ln w="76200">
              <a:solidFill>
                <a:schemeClr val="tx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38"/>
            <p:cNvCxnSpPr>
              <a:stCxn id="45" idx="2"/>
            </p:cNvCxnSpPr>
            <p:nvPr/>
          </p:nvCxnSpPr>
          <p:spPr>
            <a:xfrm flipH="1">
              <a:off x="3891704" y="5708396"/>
              <a:ext cx="3277072" cy="43956"/>
            </a:xfrm>
            <a:prstGeom prst="straightConnector1">
              <a:avLst/>
            </a:prstGeom>
            <a:ln w="76200">
              <a:solidFill>
                <a:srgbClr val="00396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TextBox 239"/>
            <p:cNvSpPr txBox="1"/>
            <p:nvPr/>
          </p:nvSpPr>
          <p:spPr>
            <a:xfrm>
              <a:off x="4015243" y="5223016"/>
              <a:ext cx="2053787" cy="561249"/>
            </a:xfrm>
            <a:prstGeom prst="rect">
              <a:avLst/>
            </a:prstGeom>
            <a:noFill/>
          </p:spPr>
          <p:txBody>
            <a:bodyPr wrap="square" lIns="182854" tIns="146283" rIns="182854" bIns="146283" rtlCol="0">
              <a:spAutoFit/>
            </a:bodyPr>
            <a:lstStyle/>
            <a:p>
              <a:pPr marL="0" marR="0" lvl="0" indent="0" algn="ctr" defTabSz="932347" eaLnBrk="1" fontAlgn="auto" latinLnBrk="0" hangingPunct="1">
                <a:lnSpc>
                  <a:spcPct val="90000"/>
                </a:lnSpc>
                <a:spcBef>
                  <a:spcPts val="0"/>
                </a:spcBef>
                <a:spcAft>
                  <a:spcPts val="0"/>
                </a:spcAft>
                <a:buClrTx/>
                <a:buSzTx/>
                <a:buFontTx/>
                <a:buNone/>
                <a:tabLst/>
                <a:defRPr/>
              </a:pPr>
              <a:r>
                <a:rPr kumimoji="0" lang="en-US" sz="2000" b="0" i="0" u="none" strike="noStrike" kern="0" cap="none" spc="-50" normalizeH="0" baseline="0" noProof="0" dirty="0">
                  <a:ln>
                    <a:noFill/>
                  </a:ln>
                  <a:solidFill>
                    <a:srgbClr val="FFFFFF"/>
                  </a:solidFill>
                  <a:effectLst/>
                  <a:uLnTx/>
                  <a:uFillTx/>
                </a:rPr>
                <a:t>Private Peering</a:t>
              </a:r>
            </a:p>
          </p:txBody>
        </p:sp>
        <p:sp>
          <p:nvSpPr>
            <p:cNvPr id="222" name="TextBox 240"/>
            <p:cNvSpPr txBox="1"/>
            <p:nvPr/>
          </p:nvSpPr>
          <p:spPr>
            <a:xfrm>
              <a:off x="4167643" y="4026701"/>
              <a:ext cx="2053787" cy="561249"/>
            </a:xfrm>
            <a:prstGeom prst="rect">
              <a:avLst/>
            </a:prstGeom>
            <a:noFill/>
          </p:spPr>
          <p:txBody>
            <a:bodyPr wrap="square" lIns="182854" tIns="146283" rIns="182854" bIns="146283" rtlCol="0">
              <a:spAutoFit/>
            </a:bodyPr>
            <a:lstStyle/>
            <a:p>
              <a:pPr marL="0" marR="0" lvl="0" indent="0" algn="ctr" defTabSz="932347" eaLnBrk="1" fontAlgn="auto" latinLnBrk="0" hangingPunct="1">
                <a:lnSpc>
                  <a:spcPct val="90000"/>
                </a:lnSpc>
                <a:spcBef>
                  <a:spcPts val="0"/>
                </a:spcBef>
                <a:spcAft>
                  <a:spcPts val="0"/>
                </a:spcAft>
                <a:buClrTx/>
                <a:buSzTx/>
                <a:buFontTx/>
                <a:buNone/>
                <a:tabLst/>
                <a:defRPr/>
              </a:pPr>
              <a:r>
                <a:rPr kumimoji="0" lang="en-US" sz="2000" b="0" i="0" u="none" strike="noStrike" kern="0" cap="none" spc="-50" normalizeH="0" baseline="0" noProof="0" dirty="0">
                  <a:ln>
                    <a:noFill/>
                  </a:ln>
                  <a:solidFill>
                    <a:srgbClr val="FFFFFF"/>
                  </a:solidFill>
                  <a:effectLst/>
                  <a:uLnTx/>
                  <a:uFillTx/>
                </a:rPr>
                <a:t>Public Peering</a:t>
              </a:r>
            </a:p>
          </p:txBody>
        </p:sp>
      </p:grpSp>
      <p:sp>
        <p:nvSpPr>
          <p:cNvPr id="10" name="Title 9"/>
          <p:cNvSpPr>
            <a:spLocks noGrp="1"/>
          </p:cNvSpPr>
          <p:nvPr>
            <p:ph type="title"/>
          </p:nvPr>
        </p:nvSpPr>
        <p:spPr/>
        <p:txBody>
          <a:bodyPr/>
          <a:lstStyle/>
          <a:p>
            <a:r>
              <a:rPr lang="en-US" dirty="0"/>
              <a:t>Public v Private Peering</a:t>
            </a:r>
          </a:p>
        </p:txBody>
      </p:sp>
    </p:spTree>
    <p:extLst>
      <p:ext uri="{BB962C8B-B14F-4D97-AF65-F5344CB8AC3E}">
        <p14:creationId xmlns:p14="http://schemas.microsoft.com/office/powerpoint/2010/main" val="18346259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p PNG"/>
          <p:cNvPicPr>
            <a:picLocks noChangeAspect="1"/>
          </p:cNvPicPr>
          <p:nvPr/>
        </p:nvPicPr>
        <p:blipFill>
          <a:blip r:embed="rId2">
            <a:duotone>
              <a:schemeClr val="accent1">
                <a:shade val="45000"/>
                <a:satMod val="135000"/>
              </a:schemeClr>
              <a:prstClr val="white"/>
            </a:duotone>
          </a:blip>
          <a:stretch>
            <a:fillRect/>
          </a:stretch>
        </p:blipFill>
        <p:spPr>
          <a:xfrm>
            <a:off x="4125853" y="1808980"/>
            <a:ext cx="8316972" cy="4275723"/>
          </a:xfrm>
          <a:prstGeom prst="rect">
            <a:avLst/>
          </a:prstGeom>
        </p:spPr>
      </p:pic>
      <p:grpSp>
        <p:nvGrpSpPr>
          <p:cNvPr id="4" name="Global datacenters 2"/>
          <p:cNvGrpSpPr/>
          <p:nvPr/>
        </p:nvGrpSpPr>
        <p:grpSpPr>
          <a:xfrm>
            <a:off x="5260920" y="2809162"/>
            <a:ext cx="6306007" cy="2843029"/>
            <a:chOff x="3009535" y="2483968"/>
            <a:chExt cx="7904384" cy="3401076"/>
          </a:xfrm>
          <a:solidFill>
            <a:schemeClr val="tx2">
              <a:lumMod val="60000"/>
              <a:lumOff val="40000"/>
            </a:schemeClr>
          </a:solidFill>
        </p:grpSpPr>
        <p:sp>
          <p:nvSpPr>
            <p:cNvPr id="5" name="Oval 4"/>
            <p:cNvSpPr/>
            <p:nvPr/>
          </p:nvSpPr>
          <p:spPr bwMode="auto">
            <a:xfrm>
              <a:off x="5002248" y="5159773"/>
              <a:ext cx="252566" cy="262744"/>
            </a:xfrm>
            <a:prstGeom prst="ellipse">
              <a:avLst/>
            </a:prstGeom>
            <a:grpFill/>
            <a:ln w="2857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grpSp>
          <p:nvGrpSpPr>
            <p:cNvPr id="6" name="Global datacenters"/>
            <p:cNvGrpSpPr/>
            <p:nvPr/>
          </p:nvGrpSpPr>
          <p:grpSpPr>
            <a:xfrm>
              <a:off x="3009535" y="2483968"/>
              <a:ext cx="7904384" cy="3401076"/>
              <a:chOff x="3009535" y="2483968"/>
              <a:chExt cx="7904384" cy="3401076"/>
            </a:xfrm>
            <a:grpFill/>
          </p:grpSpPr>
          <p:sp>
            <p:nvSpPr>
              <p:cNvPr id="7" name="Oval 6"/>
              <p:cNvSpPr/>
              <p:nvPr/>
            </p:nvSpPr>
            <p:spPr bwMode="auto">
              <a:xfrm>
                <a:off x="9696650" y="4293413"/>
                <a:ext cx="304727" cy="264052"/>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8" name="Oval 7"/>
              <p:cNvSpPr/>
              <p:nvPr/>
            </p:nvSpPr>
            <p:spPr bwMode="auto">
              <a:xfrm>
                <a:off x="3009535" y="3143063"/>
                <a:ext cx="291186" cy="297028"/>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9" name="Oval 8"/>
              <p:cNvSpPr/>
              <p:nvPr/>
            </p:nvSpPr>
            <p:spPr bwMode="auto">
              <a:xfrm>
                <a:off x="3567781" y="3486984"/>
                <a:ext cx="265668" cy="275884"/>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0" name="Oval 9"/>
              <p:cNvSpPr/>
              <p:nvPr/>
            </p:nvSpPr>
            <p:spPr bwMode="auto">
              <a:xfrm>
                <a:off x="3767932" y="2973855"/>
                <a:ext cx="318060" cy="26879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1" name="Oval 10"/>
              <p:cNvSpPr/>
              <p:nvPr/>
            </p:nvSpPr>
            <p:spPr bwMode="auto">
              <a:xfrm>
                <a:off x="4143297" y="3177910"/>
                <a:ext cx="313297" cy="273386"/>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2" name="Oval 11"/>
              <p:cNvSpPr/>
              <p:nvPr/>
            </p:nvSpPr>
            <p:spPr bwMode="auto">
              <a:xfrm>
                <a:off x="6710873" y="2564931"/>
                <a:ext cx="282923" cy="28649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3" name="Oval 12"/>
              <p:cNvSpPr/>
              <p:nvPr/>
            </p:nvSpPr>
            <p:spPr bwMode="auto">
              <a:xfrm>
                <a:off x="6313813" y="2483968"/>
                <a:ext cx="297971" cy="255744"/>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4" name="Oval 13"/>
              <p:cNvSpPr/>
              <p:nvPr/>
            </p:nvSpPr>
            <p:spPr bwMode="auto">
              <a:xfrm>
                <a:off x="9673538" y="3651897"/>
                <a:ext cx="268464" cy="260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5" name="Oval 14"/>
              <p:cNvSpPr/>
              <p:nvPr/>
            </p:nvSpPr>
            <p:spPr bwMode="auto">
              <a:xfrm>
                <a:off x="9673537" y="3041874"/>
                <a:ext cx="270886" cy="265306"/>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6" name="Oval 15"/>
              <p:cNvSpPr/>
              <p:nvPr/>
            </p:nvSpPr>
            <p:spPr bwMode="auto">
              <a:xfrm>
                <a:off x="10411634" y="3218722"/>
                <a:ext cx="245425" cy="223840"/>
              </a:xfrm>
              <a:prstGeom prst="ellipse">
                <a:avLst/>
              </a:prstGeom>
              <a:grpFill/>
              <a:ln w="2857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7" name="Oval 16"/>
              <p:cNvSpPr/>
              <p:nvPr/>
            </p:nvSpPr>
            <p:spPr bwMode="auto">
              <a:xfrm>
                <a:off x="10657059" y="5243705"/>
                <a:ext cx="256860" cy="260229"/>
              </a:xfrm>
              <a:prstGeom prst="ellipse">
                <a:avLst/>
              </a:prstGeom>
              <a:grpFill/>
              <a:ln w="2857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8" name="Oval 17"/>
              <p:cNvSpPr/>
              <p:nvPr/>
            </p:nvSpPr>
            <p:spPr bwMode="auto">
              <a:xfrm>
                <a:off x="10521788" y="5613159"/>
                <a:ext cx="277810" cy="271885"/>
              </a:xfrm>
              <a:prstGeom prst="ellipse">
                <a:avLst/>
              </a:prstGeom>
              <a:grpFill/>
              <a:ln w="2857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19" name="Oval 18"/>
              <p:cNvSpPr/>
              <p:nvPr/>
            </p:nvSpPr>
            <p:spPr bwMode="auto">
              <a:xfrm>
                <a:off x="10314659" y="3430843"/>
                <a:ext cx="242623" cy="250404"/>
              </a:xfrm>
              <a:prstGeom prst="ellipse">
                <a:avLst/>
              </a:prstGeom>
              <a:grpFill/>
              <a:ln w="2857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sp>
            <p:nvSpPr>
              <p:cNvPr id="20" name="Oval 19"/>
              <p:cNvSpPr/>
              <p:nvPr/>
            </p:nvSpPr>
            <p:spPr bwMode="auto">
              <a:xfrm>
                <a:off x="9920829" y="3313948"/>
                <a:ext cx="265850" cy="252507"/>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endParaRPr>
              </a:p>
            </p:txBody>
          </p:sp>
        </p:grpSp>
      </p:grpSp>
      <p:grpSp>
        <p:nvGrpSpPr>
          <p:cNvPr id="22" name="TXT: Global Data Center"/>
          <p:cNvGrpSpPr/>
          <p:nvPr/>
        </p:nvGrpSpPr>
        <p:grpSpPr>
          <a:xfrm>
            <a:off x="7680517" y="5609806"/>
            <a:ext cx="2270255" cy="357210"/>
            <a:chOff x="726080" y="4110478"/>
            <a:chExt cx="2538325" cy="384048"/>
          </a:xfrm>
        </p:grpSpPr>
        <p:sp>
          <p:nvSpPr>
            <p:cNvPr id="26" name="TextBox 25"/>
            <p:cNvSpPr txBox="1"/>
            <p:nvPr/>
          </p:nvSpPr>
          <p:spPr>
            <a:xfrm>
              <a:off x="726080" y="4110478"/>
              <a:ext cx="2538325" cy="384048"/>
            </a:xfrm>
            <a:prstGeom prst="rect">
              <a:avLst/>
            </a:prstGeom>
            <a:noFill/>
          </p:spPr>
          <p:txBody>
            <a:bodyPr wrap="square" lIns="326365" rIns="0" anchor="ctr" anchorCtr="0">
              <a:noAutofit/>
            </a:bodyPr>
            <a:lstStyle>
              <a:defPPr>
                <a:defRPr lang="en-US"/>
              </a:defPPr>
              <a:lvl1pPr>
                <a:defRPr sz="2600">
                  <a:gradFill>
                    <a:gsLst>
                      <a:gs pos="0">
                        <a:schemeClr val="bg1"/>
                      </a:gs>
                      <a:gs pos="100000">
                        <a:schemeClr val="bg1"/>
                      </a:gs>
                    </a:gsLst>
                    <a:lin ang="5400000" scaled="0"/>
                  </a:gradFill>
                  <a:latin typeface="+mj-lt"/>
                </a:defRPr>
              </a:lvl1pPr>
            </a:lstStyle>
            <a:p>
              <a:pPr marL="0" marR="0" lvl="0" indent="0" defTabSz="1689956" eaLnBrk="1" fontAlgn="auto" latinLnBrk="0" hangingPunct="1">
                <a:lnSpc>
                  <a:spcPct val="100000"/>
                </a:lnSpc>
                <a:spcBef>
                  <a:spcPct val="20000"/>
                </a:spcBef>
                <a:spcAft>
                  <a:spcPts val="0"/>
                </a:spcAft>
                <a:buClrTx/>
                <a:buSzPct val="80000"/>
                <a:buFontTx/>
                <a:buNone/>
                <a:tabLst/>
                <a:defRPr/>
              </a:pPr>
              <a:r>
                <a:rPr kumimoji="0" lang="en-US" sz="1248" b="0" i="0" u="none" strike="noStrike" kern="0" cap="none" spc="0" normalizeH="0" baseline="0" noProof="0" dirty="0">
                  <a:ln>
                    <a:noFill/>
                  </a:ln>
                  <a:solidFill>
                    <a:schemeClr val="tx1"/>
                  </a:solidFill>
                  <a:effectLst/>
                  <a:uLnTx/>
                  <a:uFillTx/>
                  <a:latin typeface="Segoe UI"/>
                </a:rPr>
                <a:t>Azure datacenters</a:t>
              </a:r>
            </a:p>
          </p:txBody>
        </p:sp>
        <p:sp>
          <p:nvSpPr>
            <p:cNvPr id="27" name="Oval 26"/>
            <p:cNvSpPr/>
            <p:nvPr/>
          </p:nvSpPr>
          <p:spPr bwMode="auto">
            <a:xfrm>
              <a:off x="2604209" y="4137154"/>
              <a:ext cx="280058" cy="287860"/>
            </a:xfrm>
            <a:prstGeom prst="ellipse">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grpSp>
      <p:sp>
        <p:nvSpPr>
          <p:cNvPr id="24" name="TextBox 23"/>
          <p:cNvSpPr txBox="1"/>
          <p:nvPr/>
        </p:nvSpPr>
        <p:spPr>
          <a:xfrm>
            <a:off x="6735402" y="5811131"/>
            <a:ext cx="2570602" cy="679751"/>
          </a:xfrm>
          <a:prstGeom prst="rect">
            <a:avLst/>
          </a:prstGeom>
          <a:noFill/>
        </p:spPr>
        <p:txBody>
          <a:bodyPr wrap="square" lIns="326365" rIns="0" anchor="ctr" anchorCtr="0">
            <a:noAutofit/>
          </a:bodyPr>
          <a:lstStyle>
            <a:defPPr>
              <a:defRPr lang="en-US"/>
            </a:defPPr>
            <a:lvl1pPr>
              <a:defRPr sz="2600">
                <a:gradFill>
                  <a:gsLst>
                    <a:gs pos="0">
                      <a:schemeClr val="bg1"/>
                    </a:gs>
                    <a:gs pos="100000">
                      <a:schemeClr val="bg1"/>
                    </a:gs>
                  </a:gsLst>
                  <a:lin ang="5400000" scaled="0"/>
                </a:gradFill>
                <a:latin typeface="+mj-lt"/>
              </a:defRPr>
            </a:lvl1pPr>
          </a:lstStyle>
          <a:p>
            <a:pPr marL="0" marR="0" lvl="0" indent="0" algn="r" defTabSz="1689956" eaLnBrk="1" fontAlgn="auto" latinLnBrk="0" hangingPunct="1">
              <a:lnSpc>
                <a:spcPct val="100000"/>
              </a:lnSpc>
              <a:spcBef>
                <a:spcPct val="20000"/>
              </a:spcBef>
              <a:spcAft>
                <a:spcPts val="0"/>
              </a:spcAft>
              <a:buClrTx/>
              <a:buSzPct val="80000"/>
              <a:buFontTx/>
              <a:buNone/>
              <a:tabLst/>
              <a:defRPr/>
            </a:pPr>
            <a:r>
              <a:rPr kumimoji="0" lang="en-US" sz="1248" b="0" i="0" u="none" strike="noStrike" kern="0" cap="none" spc="0" normalizeH="0" baseline="0" noProof="0" dirty="0" err="1">
                <a:ln>
                  <a:noFill/>
                </a:ln>
                <a:solidFill>
                  <a:schemeClr val="tx1"/>
                </a:solidFill>
                <a:effectLst/>
                <a:uLnTx/>
                <a:uFillTx/>
                <a:latin typeface="Segoe UI"/>
              </a:rPr>
              <a:t>ExpressRoute</a:t>
            </a:r>
            <a:r>
              <a:rPr kumimoji="0" lang="en-US" sz="1248" b="0" i="0" u="none" strike="noStrike" kern="0" cap="none" spc="0" normalizeH="0" baseline="0" noProof="0" dirty="0">
                <a:ln>
                  <a:noFill/>
                </a:ln>
                <a:solidFill>
                  <a:schemeClr val="tx1"/>
                </a:solidFill>
                <a:effectLst/>
                <a:uLnTx/>
                <a:uFillTx/>
                <a:latin typeface="Segoe UI"/>
              </a:rPr>
              <a:t> Locations (today)</a:t>
            </a:r>
          </a:p>
        </p:txBody>
      </p:sp>
      <p:sp>
        <p:nvSpPr>
          <p:cNvPr id="25" name="Oval 24"/>
          <p:cNvSpPr/>
          <p:nvPr/>
        </p:nvSpPr>
        <p:spPr bwMode="auto">
          <a:xfrm>
            <a:off x="9363066" y="6049598"/>
            <a:ext cx="193339" cy="202820"/>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grpSp>
        <p:nvGrpSpPr>
          <p:cNvPr id="28" name="Group 27"/>
          <p:cNvGrpSpPr/>
          <p:nvPr/>
        </p:nvGrpSpPr>
        <p:grpSpPr>
          <a:xfrm>
            <a:off x="5335476" y="2987470"/>
            <a:ext cx="2752303" cy="725241"/>
            <a:chOff x="5230328" y="2929081"/>
            <a:chExt cx="2698963" cy="711187"/>
          </a:xfrm>
        </p:grpSpPr>
        <p:sp>
          <p:nvSpPr>
            <p:cNvPr id="29" name="Oval 28"/>
            <p:cNvSpPr/>
            <p:nvPr/>
          </p:nvSpPr>
          <p:spPr bwMode="auto">
            <a:xfrm>
              <a:off x="5230328" y="3455962"/>
              <a:ext cx="173586" cy="184306"/>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solidFill>
                    <a:srgbClr val="FF0000"/>
                  </a:solidFill>
                </a:ln>
                <a:gradFill>
                  <a:gsLst>
                    <a:gs pos="1250">
                      <a:srgbClr val="EFEFEF"/>
                    </a:gs>
                    <a:gs pos="10417">
                      <a:srgbClr val="EFEFEF"/>
                    </a:gs>
                  </a:gsLst>
                  <a:lin ang="5400000" scaled="0"/>
                </a:gradFill>
                <a:effectLst/>
                <a:uLnTx/>
                <a:uFillTx/>
              </a:endParaRPr>
            </a:p>
          </p:txBody>
        </p:sp>
        <p:sp>
          <p:nvSpPr>
            <p:cNvPr id="30" name="Oval 29"/>
            <p:cNvSpPr/>
            <p:nvPr/>
          </p:nvSpPr>
          <p:spPr bwMode="auto">
            <a:xfrm>
              <a:off x="6017195" y="3336804"/>
              <a:ext cx="189310" cy="196534"/>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solidFill>
                    <a:srgbClr val="FF0000"/>
                  </a:solidFill>
                </a:ln>
                <a:gradFill>
                  <a:gsLst>
                    <a:gs pos="1250">
                      <a:srgbClr val="EFEFEF"/>
                    </a:gs>
                    <a:gs pos="10417">
                      <a:srgbClr val="EFEFEF"/>
                    </a:gs>
                  </a:gsLst>
                  <a:lin ang="5400000" scaled="0"/>
                </a:gradFill>
                <a:effectLst/>
                <a:uLnTx/>
                <a:uFillTx/>
              </a:endParaRPr>
            </a:p>
          </p:txBody>
        </p:sp>
        <p:sp>
          <p:nvSpPr>
            <p:cNvPr id="31" name="Oval 30"/>
            <p:cNvSpPr/>
            <p:nvPr/>
          </p:nvSpPr>
          <p:spPr bwMode="auto">
            <a:xfrm>
              <a:off x="7752544" y="2929081"/>
              <a:ext cx="176747" cy="185477"/>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solidFill>
                    <a:srgbClr val="FF0000"/>
                  </a:solidFill>
                </a:ln>
                <a:gradFill>
                  <a:gsLst>
                    <a:gs pos="1250">
                      <a:srgbClr val="EFEFEF"/>
                    </a:gs>
                    <a:gs pos="10417">
                      <a:srgbClr val="EFEFEF"/>
                    </a:gs>
                  </a:gsLst>
                  <a:lin ang="5400000" scaled="0"/>
                </a:gradFill>
                <a:effectLst/>
                <a:uLnTx/>
                <a:uFillTx/>
              </a:endParaRPr>
            </a:p>
          </p:txBody>
        </p:sp>
      </p:grpSp>
      <p:sp>
        <p:nvSpPr>
          <p:cNvPr id="32" name="Title 1"/>
          <p:cNvSpPr txBox="1">
            <a:spLocks/>
          </p:cNvSpPr>
          <p:nvPr/>
        </p:nvSpPr>
        <p:spPr>
          <a:xfrm>
            <a:off x="248817" y="226675"/>
            <a:ext cx="12124535" cy="721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45" b="0" i="0" u="none" strike="noStrike" kern="1200" cap="none" spc="0" normalizeH="0" baseline="0" noProof="0" dirty="0" err="1">
                <a:ln>
                  <a:noFill/>
                </a:ln>
                <a:solidFill>
                  <a:schemeClr val="tx1"/>
                </a:solidFill>
                <a:effectLst/>
                <a:uLnTx/>
                <a:uFillTx/>
                <a:latin typeface="+mj-lt"/>
                <a:ea typeface="+mj-ea"/>
                <a:cs typeface="+mj-cs"/>
              </a:rPr>
              <a:t>ExpressRoute</a:t>
            </a:r>
            <a:r>
              <a:rPr kumimoji="0" lang="en-US" sz="3745" b="0" i="0" u="none" strike="noStrike" kern="1200" cap="none" spc="0" normalizeH="0" baseline="0" noProof="0" dirty="0">
                <a:ln>
                  <a:noFill/>
                </a:ln>
                <a:solidFill>
                  <a:schemeClr val="tx1"/>
                </a:solidFill>
                <a:effectLst/>
                <a:uLnTx/>
                <a:uFillTx/>
                <a:latin typeface="+mj-lt"/>
                <a:ea typeface="+mj-ea"/>
                <a:cs typeface="+mj-cs"/>
              </a:rPr>
              <a:t> Locations Roadmap</a:t>
            </a:r>
          </a:p>
        </p:txBody>
      </p:sp>
      <p:sp>
        <p:nvSpPr>
          <p:cNvPr id="33" name="Oval 32"/>
          <p:cNvSpPr/>
          <p:nvPr/>
        </p:nvSpPr>
        <p:spPr bwMode="auto">
          <a:xfrm>
            <a:off x="9363067" y="6389474"/>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35" name="Oval 34"/>
          <p:cNvSpPr/>
          <p:nvPr/>
        </p:nvSpPr>
        <p:spPr bwMode="auto">
          <a:xfrm>
            <a:off x="11368990" y="5313806"/>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36" name="Oval 35"/>
          <p:cNvSpPr/>
          <p:nvPr/>
        </p:nvSpPr>
        <p:spPr bwMode="auto">
          <a:xfrm>
            <a:off x="5056747" y="2954456"/>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37" name="Oval 36"/>
          <p:cNvSpPr/>
          <p:nvPr/>
        </p:nvSpPr>
        <p:spPr bwMode="auto">
          <a:xfrm>
            <a:off x="6006834" y="3557374"/>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38" name="Oval 37"/>
          <p:cNvSpPr/>
          <p:nvPr/>
        </p:nvSpPr>
        <p:spPr bwMode="auto">
          <a:xfrm>
            <a:off x="7843326" y="2814641"/>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39" name="Oval 38"/>
          <p:cNvSpPr/>
          <p:nvPr/>
        </p:nvSpPr>
        <p:spPr bwMode="auto">
          <a:xfrm>
            <a:off x="10732922" y="3614396"/>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0" name="Oval 39"/>
          <p:cNvSpPr/>
          <p:nvPr/>
        </p:nvSpPr>
        <p:spPr bwMode="auto">
          <a:xfrm>
            <a:off x="10556455" y="4410316"/>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1" name="Oval 40"/>
          <p:cNvSpPr/>
          <p:nvPr/>
        </p:nvSpPr>
        <p:spPr bwMode="auto">
          <a:xfrm>
            <a:off x="5803144" y="3270239"/>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2" name="Oval 41"/>
          <p:cNvSpPr/>
          <p:nvPr/>
        </p:nvSpPr>
        <p:spPr bwMode="auto">
          <a:xfrm>
            <a:off x="8260761" y="2996581"/>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3" name="Oval 42"/>
          <p:cNvSpPr/>
          <p:nvPr/>
        </p:nvSpPr>
        <p:spPr bwMode="auto">
          <a:xfrm>
            <a:off x="5450410" y="3661534"/>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4" name="Oval 43"/>
          <p:cNvSpPr/>
          <p:nvPr/>
        </p:nvSpPr>
        <p:spPr bwMode="auto">
          <a:xfrm>
            <a:off x="6117746" y="3229601"/>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5" name="Oval 44"/>
          <p:cNvSpPr/>
          <p:nvPr/>
        </p:nvSpPr>
        <p:spPr bwMode="auto">
          <a:xfrm>
            <a:off x="6929878" y="4977264"/>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
        <p:nvSpPr>
          <p:cNvPr id="46" name="Oval 45"/>
          <p:cNvSpPr/>
          <p:nvPr/>
        </p:nvSpPr>
        <p:spPr bwMode="auto">
          <a:xfrm>
            <a:off x="6058116" y="3423035"/>
            <a:ext cx="193339" cy="202821"/>
          </a:xfrm>
          <a:prstGeom prst="ellipse">
            <a:avLst/>
          </a:prstGeom>
          <a:solidFill>
            <a:srgbClr val="FFB9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grpSp>
        <p:nvGrpSpPr>
          <p:cNvPr id="48" name="Group 47"/>
          <p:cNvGrpSpPr/>
          <p:nvPr/>
        </p:nvGrpSpPr>
        <p:grpSpPr>
          <a:xfrm>
            <a:off x="292732" y="1003920"/>
            <a:ext cx="3692850" cy="5826839"/>
            <a:chOff x="310954" y="2045301"/>
            <a:chExt cx="3621284" cy="3273986"/>
          </a:xfrm>
        </p:grpSpPr>
        <p:sp>
          <p:nvSpPr>
            <p:cNvPr id="49" name="Rectangle 48"/>
            <p:cNvSpPr/>
            <p:nvPr/>
          </p:nvSpPr>
          <p:spPr bwMode="auto">
            <a:xfrm>
              <a:off x="312738" y="2535395"/>
              <a:ext cx="3619500" cy="278389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defTabSz="932110" eaLnBrk="1" fontAlgn="base" latinLnBrk="0" hangingPunct="1">
                <a:lnSpc>
                  <a:spcPct val="100000"/>
                </a:lnSpc>
                <a:spcBef>
                  <a:spcPct val="0"/>
                </a:spcBef>
                <a:spcAft>
                  <a:spcPct val="0"/>
                </a:spcAft>
                <a:buClrTx/>
                <a:buSzTx/>
                <a:buFontTx/>
                <a:buNone/>
                <a:tabLst/>
                <a:defRPr/>
              </a:pPr>
              <a:r>
                <a:rPr kumimoji="0" lang="en-US" sz="1248" b="1" i="0" u="none" strike="noStrike" kern="0" cap="none" spc="0" normalizeH="0" baseline="0" noProof="0" dirty="0">
                  <a:ln>
                    <a:noFill/>
                  </a:ln>
                  <a:solidFill>
                    <a:schemeClr val="bg2">
                      <a:lumMod val="50000"/>
                    </a:schemeClr>
                  </a:solidFill>
                  <a:effectLst/>
                  <a:uLnTx/>
                  <a:uFillTx/>
                </a:rPr>
                <a:t>Available Today</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Washington D.C. </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Silicon Valley, CA</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London, UK</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Atlanta</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Dallas</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Hong Kong</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Singapore</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Chicago</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New York</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1" i="0" u="none" strike="noStrike" kern="0" cap="none" spc="0" normalizeH="0" baseline="0" noProof="0" dirty="0">
                  <a:ln>
                    <a:noFill/>
                  </a:ln>
                  <a:solidFill>
                    <a:schemeClr val="bg2">
                      <a:lumMod val="50000"/>
                    </a:schemeClr>
                  </a:solidFill>
                  <a:effectLst/>
                  <a:uLnTx/>
                  <a:uFillTx/>
                </a:rPr>
                <a:t>Seattle</a:t>
              </a:r>
            </a:p>
            <a:p>
              <a:pPr marL="349656" marR="0" lvl="0" indent="-349656" defTabSz="93211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48" b="0" i="0" u="none" strike="noStrike" kern="0" cap="none" spc="0" normalizeH="0" baseline="0" noProof="0" dirty="0">
                <a:ln>
                  <a:noFill/>
                </a:ln>
                <a:solidFill>
                  <a:schemeClr val="bg2">
                    <a:lumMod val="50000"/>
                  </a:schemeClr>
                </a:solidFill>
                <a:effectLst/>
                <a:uLnTx/>
                <a:uFillTx/>
              </a:endParaRPr>
            </a:p>
            <a:p>
              <a:pPr marL="0" marR="0" lvl="0" indent="0" defTabSz="932110" eaLnBrk="1" fontAlgn="base" latinLnBrk="0" hangingPunct="1">
                <a:lnSpc>
                  <a:spcPct val="100000"/>
                </a:lnSpc>
                <a:spcBef>
                  <a:spcPct val="0"/>
                </a:spcBef>
                <a:spcAft>
                  <a:spcPct val="0"/>
                </a:spcAft>
                <a:buClrTx/>
                <a:buSzTx/>
                <a:buFontTx/>
                <a:buNone/>
                <a:tabLst/>
                <a:defRPr/>
              </a:pPr>
              <a:r>
                <a:rPr kumimoji="0" lang="en-US" sz="1248" b="1" i="0" u="none" strike="noStrike" kern="0" cap="none" spc="0" normalizeH="0" baseline="0" noProof="0" dirty="0">
                  <a:ln>
                    <a:noFill/>
                  </a:ln>
                  <a:solidFill>
                    <a:schemeClr val="bg2">
                      <a:lumMod val="50000"/>
                    </a:schemeClr>
                  </a:solidFill>
                  <a:effectLst/>
                  <a:uLnTx/>
                  <a:uFillTx/>
                </a:rPr>
                <a:t>Roadmap* (NDA required)</a:t>
              </a:r>
            </a:p>
            <a:p>
              <a:pPr marL="0" marR="0" lvl="0" indent="0" defTabSz="932110" eaLnBrk="1" fontAlgn="base" latinLnBrk="0" hangingPunct="1">
                <a:lnSpc>
                  <a:spcPct val="100000"/>
                </a:lnSpc>
                <a:spcBef>
                  <a:spcPct val="0"/>
                </a:spcBef>
                <a:spcAft>
                  <a:spcPct val="0"/>
                </a:spcAft>
                <a:buClrTx/>
                <a:buSzTx/>
                <a:buFontTx/>
                <a:buNone/>
                <a:tabLst/>
                <a:defRPr/>
              </a:pPr>
              <a:endParaRPr kumimoji="0" lang="en-US" sz="1248" b="0" i="0" u="none" strike="noStrike" kern="0" cap="none" spc="0" normalizeH="0" baseline="0" noProof="0" dirty="0">
                <a:ln>
                  <a:noFill/>
                </a:ln>
                <a:solidFill>
                  <a:schemeClr val="bg2">
                    <a:lumMod val="50000"/>
                  </a:schemeClr>
                </a:solidFill>
                <a:effectLst/>
                <a:uLnTx/>
                <a:uFillTx/>
              </a:endParaRPr>
            </a:p>
            <a:p>
              <a:pPr marL="0" marR="0" lvl="0" indent="0" defTabSz="932110" eaLnBrk="1" fontAlgn="base" latinLnBrk="0" hangingPunct="1">
                <a:lnSpc>
                  <a:spcPct val="100000"/>
                </a:lnSpc>
                <a:spcBef>
                  <a:spcPct val="0"/>
                </a:spcBef>
                <a:spcAft>
                  <a:spcPct val="0"/>
                </a:spcAft>
                <a:buClrTx/>
                <a:buSzTx/>
                <a:buFontTx/>
                <a:buNone/>
                <a:tabLst/>
                <a:defRPr/>
              </a:pPr>
              <a:r>
                <a:rPr kumimoji="0" lang="en-US" sz="1248" b="0" i="0" u="none" strike="noStrike" kern="0" cap="none" spc="0" normalizeH="0" baseline="0" noProof="0" dirty="0">
                  <a:ln>
                    <a:noFill/>
                  </a:ln>
                  <a:solidFill>
                    <a:schemeClr val="bg2">
                      <a:lumMod val="50000"/>
                    </a:schemeClr>
                  </a:solidFill>
                  <a:effectLst/>
                  <a:uLnTx/>
                  <a:uFillTx/>
                </a:rPr>
                <a:t>FY15 Q1:</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Amsterdam</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Los Angeles</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Tokyo</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Sydney</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Sao Paulo</a:t>
              </a:r>
            </a:p>
            <a:p>
              <a:pPr marL="0" marR="0" lvl="0" indent="0" defTabSz="932110" eaLnBrk="1" fontAlgn="base" latinLnBrk="0" hangingPunct="1">
                <a:lnSpc>
                  <a:spcPct val="100000"/>
                </a:lnSpc>
                <a:spcBef>
                  <a:spcPct val="0"/>
                </a:spcBef>
                <a:spcAft>
                  <a:spcPct val="0"/>
                </a:spcAft>
                <a:buClrTx/>
                <a:buSzTx/>
                <a:buFontTx/>
                <a:buNone/>
                <a:tabLst/>
                <a:defRPr/>
              </a:pPr>
              <a:endParaRPr kumimoji="0" lang="en-US" sz="1248" b="0" i="0" u="none" strike="noStrike" kern="0" cap="none" spc="0" normalizeH="0" baseline="0" noProof="0" dirty="0">
                <a:ln>
                  <a:noFill/>
                </a:ln>
                <a:solidFill>
                  <a:schemeClr val="bg2">
                    <a:lumMod val="50000"/>
                  </a:schemeClr>
                </a:solidFill>
                <a:effectLst/>
                <a:uLnTx/>
                <a:uFillTx/>
              </a:endParaRPr>
            </a:p>
            <a:p>
              <a:pPr marL="0" marR="0" lvl="0" indent="0" defTabSz="932110" eaLnBrk="1" fontAlgn="base" latinLnBrk="0" hangingPunct="1">
                <a:lnSpc>
                  <a:spcPct val="100000"/>
                </a:lnSpc>
                <a:spcBef>
                  <a:spcPct val="0"/>
                </a:spcBef>
                <a:spcAft>
                  <a:spcPct val="0"/>
                </a:spcAft>
                <a:buClrTx/>
                <a:buSzTx/>
                <a:buFontTx/>
                <a:buNone/>
                <a:tabLst/>
                <a:defRPr/>
              </a:pPr>
              <a:r>
                <a:rPr kumimoji="0" lang="en-US" sz="1248" b="0" i="0" u="none" strike="noStrike" kern="0" cap="none" spc="0" normalizeH="0" baseline="0" noProof="0" dirty="0">
                  <a:ln>
                    <a:noFill/>
                  </a:ln>
                  <a:solidFill>
                    <a:schemeClr val="bg2">
                      <a:lumMod val="50000"/>
                    </a:schemeClr>
                  </a:solidFill>
                  <a:effectLst/>
                  <a:uLnTx/>
                  <a:uFillTx/>
                </a:rPr>
                <a:t>FY15 Q2:</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48" b="0" i="0" u="none" strike="noStrike" kern="0" cap="none" spc="0" normalizeH="0" baseline="0" noProof="0" dirty="0">
                  <a:ln>
                    <a:noFill/>
                  </a:ln>
                  <a:solidFill>
                    <a:schemeClr val="bg2">
                      <a:lumMod val="50000"/>
                    </a:schemeClr>
                  </a:solidFill>
                  <a:effectLst/>
                  <a:uLnTx/>
                  <a:uFillTx/>
                </a:rPr>
                <a:t>Dublin</a:t>
              </a: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48" b="0" i="0" u="none" strike="noStrike" kern="0" cap="none" spc="0" normalizeH="0" baseline="0" noProof="0" dirty="0">
                <a:ln>
                  <a:noFill/>
                </a:ln>
                <a:solidFill>
                  <a:schemeClr val="bg2">
                    <a:lumMod val="50000"/>
                  </a:schemeClr>
                </a:solidFill>
                <a:effectLst/>
                <a:uLnTx/>
                <a:uFillTx/>
              </a:endParaRPr>
            </a:p>
            <a:p>
              <a:pPr marL="0" marR="0" lvl="0" indent="0" defTabSz="932110" eaLnBrk="1" fontAlgn="base" latinLnBrk="0" hangingPunct="1">
                <a:lnSpc>
                  <a:spcPct val="100000"/>
                </a:lnSpc>
                <a:spcBef>
                  <a:spcPct val="0"/>
                </a:spcBef>
                <a:spcAft>
                  <a:spcPct val="0"/>
                </a:spcAft>
                <a:buClrTx/>
                <a:buSzTx/>
                <a:buFontTx/>
                <a:buNone/>
                <a:tabLst/>
                <a:defRPr/>
              </a:pPr>
              <a:endParaRPr kumimoji="0" lang="en-US" sz="1248" b="1" i="0" u="none" strike="noStrike" kern="0" cap="none" spc="0" normalizeH="0" baseline="0" noProof="0" dirty="0">
                <a:ln>
                  <a:noFill/>
                </a:ln>
                <a:solidFill>
                  <a:schemeClr val="bg2">
                    <a:lumMod val="50000"/>
                  </a:schemeClr>
                </a:solidFill>
                <a:effectLst/>
                <a:uLnTx/>
                <a:uFillTx/>
              </a:endParaRPr>
            </a:p>
            <a:p>
              <a:pPr marL="0" marR="0" lvl="0" indent="0" defTabSz="932110" eaLnBrk="1" fontAlgn="base" latinLnBrk="0" hangingPunct="1">
                <a:lnSpc>
                  <a:spcPct val="100000"/>
                </a:lnSpc>
                <a:spcBef>
                  <a:spcPct val="0"/>
                </a:spcBef>
                <a:spcAft>
                  <a:spcPct val="0"/>
                </a:spcAft>
                <a:buClrTx/>
                <a:buSzTx/>
                <a:buFontTx/>
                <a:buNone/>
                <a:tabLst/>
                <a:defRPr/>
              </a:pPr>
              <a:endParaRPr kumimoji="0" lang="en-US" sz="1248" b="1" i="0" u="none" strike="noStrike" kern="0" cap="none" spc="0" normalizeH="0" baseline="0" noProof="0" dirty="0">
                <a:ln>
                  <a:noFill/>
                </a:ln>
                <a:solidFill>
                  <a:schemeClr val="bg2">
                    <a:lumMod val="50000"/>
                  </a:schemeClr>
                </a:solidFill>
                <a:effectLst/>
                <a:uLnTx/>
                <a:uFillTx/>
              </a:endParaRPr>
            </a:p>
            <a:p>
              <a:pPr marL="229867" marR="0" lvl="0" indent="-229867" defTabSz="93211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48" b="0" i="0" u="none" strike="noStrike" kern="0" cap="none" spc="0" normalizeH="0" baseline="0" noProof="0" dirty="0">
                <a:ln>
                  <a:noFill/>
                </a:ln>
                <a:solidFill>
                  <a:schemeClr val="bg2">
                    <a:lumMod val="50000"/>
                  </a:schemeClr>
                </a:solidFill>
                <a:effectLst/>
                <a:uLnTx/>
                <a:uFillTx/>
              </a:endParaRPr>
            </a:p>
          </p:txBody>
        </p:sp>
        <p:grpSp>
          <p:nvGrpSpPr>
            <p:cNvPr id="50" name="Group 49"/>
            <p:cNvGrpSpPr/>
            <p:nvPr/>
          </p:nvGrpSpPr>
          <p:grpSpPr>
            <a:xfrm>
              <a:off x="310954" y="2045301"/>
              <a:ext cx="3621284" cy="478472"/>
              <a:chOff x="310954" y="1366276"/>
              <a:chExt cx="3621284" cy="478472"/>
            </a:xfrm>
          </p:grpSpPr>
          <p:sp>
            <p:nvSpPr>
              <p:cNvPr id="51" name="Rectangle 50"/>
              <p:cNvSpPr/>
              <p:nvPr/>
            </p:nvSpPr>
            <p:spPr bwMode="auto">
              <a:xfrm>
                <a:off x="310954" y="1366276"/>
                <a:ext cx="3621284" cy="47847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defTabSz="932110" eaLnBrk="1" fontAlgn="base" latinLnBrk="0" hangingPunct="1">
                  <a:lnSpc>
                    <a:spcPct val="90000"/>
                  </a:lnSpc>
                  <a:spcBef>
                    <a:spcPct val="0"/>
                  </a:spcBef>
                  <a:spcAft>
                    <a:spcPct val="0"/>
                  </a:spcAft>
                  <a:buClrTx/>
                  <a:buSzTx/>
                  <a:buFontTx/>
                  <a:buNone/>
                  <a:tabLst/>
                  <a:defRPr/>
                </a:pPr>
                <a:r>
                  <a:rPr kumimoji="0" lang="en-US" sz="3329" b="0" i="0" u="none" strike="noStrike" kern="0" cap="none" spc="-51" normalizeH="0" baseline="0" noProof="0" dirty="0">
                    <a:ln>
                      <a:noFill/>
                    </a:ln>
                    <a:gradFill>
                      <a:gsLst>
                        <a:gs pos="1250">
                          <a:srgbClr val="FFFFFF"/>
                        </a:gs>
                        <a:gs pos="100000">
                          <a:srgbClr val="FFFFFF"/>
                        </a:gs>
                      </a:gsLst>
                      <a:lin ang="5400000" scaled="0"/>
                    </a:gradFill>
                    <a:effectLst/>
                    <a:uLnTx/>
                    <a:uFillTx/>
                    <a:latin typeface="Segoe UI Light"/>
                  </a:rPr>
                  <a:t>Locations:</a:t>
                </a:r>
              </a:p>
            </p:txBody>
          </p:sp>
          <p:sp>
            <p:nvSpPr>
              <p:cNvPr id="52" name="Freeform 6"/>
              <p:cNvSpPr>
                <a:spLocks noEditPoints="1"/>
              </p:cNvSpPr>
              <p:nvPr/>
            </p:nvSpPr>
            <p:spPr bwMode="auto">
              <a:xfrm>
                <a:off x="3019003" y="1406568"/>
                <a:ext cx="654675" cy="337101"/>
              </a:xfrm>
              <a:custGeom>
                <a:avLst/>
                <a:gdLst>
                  <a:gd name="T0" fmla="*/ 2381 w 2745"/>
                  <a:gd name="T1" fmla="*/ 368 h 2563"/>
                  <a:gd name="T2" fmla="*/ 1317 w 2745"/>
                  <a:gd name="T3" fmla="*/ 1426 h 2563"/>
                  <a:gd name="T4" fmla="*/ 2125 w 2745"/>
                  <a:gd name="T5" fmla="*/ 1130 h 2563"/>
                  <a:gd name="T6" fmla="*/ 1968 w 2745"/>
                  <a:gd name="T7" fmla="*/ 1201 h 2563"/>
                  <a:gd name="T8" fmla="*/ 1720 w 2745"/>
                  <a:gd name="T9" fmla="*/ 1315 h 2563"/>
                  <a:gd name="T10" fmla="*/ 1291 w 2745"/>
                  <a:gd name="T11" fmla="*/ 1913 h 2563"/>
                  <a:gd name="T12" fmla="*/ 1256 w 2745"/>
                  <a:gd name="T13" fmla="*/ 1618 h 2563"/>
                  <a:gd name="T14" fmla="*/ 1347 w 2745"/>
                  <a:gd name="T15" fmla="*/ 1213 h 2563"/>
                  <a:gd name="T16" fmla="*/ 1499 w 2745"/>
                  <a:gd name="T17" fmla="*/ 876 h 2563"/>
                  <a:gd name="T18" fmla="*/ 1568 w 2745"/>
                  <a:gd name="T19" fmla="*/ 497 h 2563"/>
                  <a:gd name="T20" fmla="*/ 1679 w 2745"/>
                  <a:gd name="T21" fmla="*/ 477 h 2563"/>
                  <a:gd name="T22" fmla="*/ 79 w 2745"/>
                  <a:gd name="T23" fmla="*/ 1012 h 2563"/>
                  <a:gd name="T24" fmla="*/ 0 w 2745"/>
                  <a:gd name="T25" fmla="*/ 1399 h 2563"/>
                  <a:gd name="T26" fmla="*/ 1159 w 2745"/>
                  <a:gd name="T27" fmla="*/ 2563 h 2563"/>
                  <a:gd name="T28" fmla="*/ 1952 w 2745"/>
                  <a:gd name="T29" fmla="*/ 1524 h 2563"/>
                  <a:gd name="T30" fmla="*/ 1668 w 2745"/>
                  <a:gd name="T31" fmla="*/ 1989 h 2563"/>
                  <a:gd name="T32" fmla="*/ 1624 w 2745"/>
                  <a:gd name="T33" fmla="*/ 1948 h 2563"/>
                  <a:gd name="T34" fmla="*/ 966 w 2745"/>
                  <a:gd name="T35" fmla="*/ 1497 h 2563"/>
                  <a:gd name="T36" fmla="*/ 1053 w 2745"/>
                  <a:gd name="T37" fmla="*/ 1422 h 2563"/>
                  <a:gd name="T38" fmla="*/ 553 w 2745"/>
                  <a:gd name="T39" fmla="*/ 1018 h 2563"/>
                  <a:gd name="T40" fmla="*/ 662 w 2745"/>
                  <a:gd name="T41" fmla="*/ 1015 h 2563"/>
                  <a:gd name="T42" fmla="*/ 748 w 2745"/>
                  <a:gd name="T43" fmla="*/ 1287 h 2563"/>
                  <a:gd name="T44" fmla="*/ 736 w 2745"/>
                  <a:gd name="T45" fmla="*/ 968 h 2563"/>
                  <a:gd name="T46" fmla="*/ 965 w 2745"/>
                  <a:gd name="T47" fmla="*/ 852 h 2563"/>
                  <a:gd name="T48" fmla="*/ 984 w 2745"/>
                  <a:gd name="T49" fmla="*/ 512 h 2563"/>
                  <a:gd name="T50" fmla="*/ 866 w 2745"/>
                  <a:gd name="T51" fmla="*/ 632 h 2563"/>
                  <a:gd name="T52" fmla="*/ 608 w 2745"/>
                  <a:gd name="T53" fmla="*/ 916 h 2563"/>
                  <a:gd name="T54" fmla="*/ 570 w 2745"/>
                  <a:gd name="T55" fmla="*/ 1637 h 2563"/>
                  <a:gd name="T56" fmla="*/ 1031 w 2745"/>
                  <a:gd name="T57" fmla="*/ 901 h 2563"/>
                  <a:gd name="T58" fmla="*/ 1512 w 2745"/>
                  <a:gd name="T59" fmla="*/ 818 h 2563"/>
                  <a:gd name="T60" fmla="*/ 1137 w 2745"/>
                  <a:gd name="T61" fmla="*/ 405 h 2563"/>
                  <a:gd name="T62" fmla="*/ 967 w 2745"/>
                  <a:gd name="T63" fmla="*/ 447 h 2563"/>
                  <a:gd name="T64" fmla="*/ 907 w 2745"/>
                  <a:gd name="T65" fmla="*/ 500 h 2563"/>
                  <a:gd name="T66" fmla="*/ 877 w 2745"/>
                  <a:gd name="T67" fmla="*/ 499 h 2563"/>
                  <a:gd name="T68" fmla="*/ 544 w 2745"/>
                  <a:gd name="T69" fmla="*/ 927 h 2563"/>
                  <a:gd name="T70" fmla="*/ 304 w 2745"/>
                  <a:gd name="T71" fmla="*/ 892 h 2563"/>
                  <a:gd name="T72" fmla="*/ 258 w 2745"/>
                  <a:gd name="T73" fmla="*/ 1039 h 2563"/>
                  <a:gd name="T74" fmla="*/ 313 w 2745"/>
                  <a:gd name="T75" fmla="*/ 1304 h 2563"/>
                  <a:gd name="T76" fmla="*/ 171 w 2745"/>
                  <a:gd name="T77" fmla="*/ 1249 h 2563"/>
                  <a:gd name="T78" fmla="*/ 91 w 2745"/>
                  <a:gd name="T79" fmla="*/ 1247 h 2563"/>
                  <a:gd name="T80" fmla="*/ 365 w 2745"/>
                  <a:gd name="T81" fmla="*/ 1846 h 2563"/>
                  <a:gd name="T82" fmla="*/ 82 w 2745"/>
                  <a:gd name="T83" fmla="*/ 1632 h 2563"/>
                  <a:gd name="T84" fmla="*/ 363 w 2745"/>
                  <a:gd name="T85" fmla="*/ 2167 h 2563"/>
                  <a:gd name="T86" fmla="*/ 363 w 2745"/>
                  <a:gd name="T87" fmla="*/ 2167 h 2563"/>
                  <a:gd name="T88" fmla="*/ 624 w 2745"/>
                  <a:gd name="T89" fmla="*/ 1903 h 2563"/>
                  <a:gd name="T90" fmla="*/ 1124 w 2745"/>
                  <a:gd name="T91" fmla="*/ 1804 h 2563"/>
                  <a:gd name="T92" fmla="*/ 432 w 2745"/>
                  <a:gd name="T93" fmla="*/ 1936 h 2563"/>
                  <a:gd name="T94" fmla="*/ 1393 w 2745"/>
                  <a:gd name="T95" fmla="*/ 2130 h 2563"/>
                  <a:gd name="T96" fmla="*/ 773 w 2745"/>
                  <a:gd name="T97" fmla="*/ 2367 h 2563"/>
                  <a:gd name="T98" fmla="*/ 609 w 2745"/>
                  <a:gd name="T99" fmla="*/ 2353 h 2563"/>
                  <a:gd name="T100" fmla="*/ 1560 w 2745"/>
                  <a:gd name="T101" fmla="*/ 2322 h 2563"/>
                  <a:gd name="T102" fmla="*/ 1612 w 2745"/>
                  <a:gd name="T103" fmla="*/ 2290 h 2563"/>
                  <a:gd name="T104" fmla="*/ 2181 w 2745"/>
                  <a:gd name="T105" fmla="*/ 1641 h 2563"/>
                  <a:gd name="T106" fmla="*/ 2187 w 2745"/>
                  <a:gd name="T107" fmla="*/ 1616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5" h="2563">
                    <a:moveTo>
                      <a:pt x="2381" y="368"/>
                    </a:moveTo>
                    <a:cubicBezTo>
                      <a:pt x="2324" y="310"/>
                      <a:pt x="2230" y="310"/>
                      <a:pt x="2172" y="368"/>
                    </a:cubicBezTo>
                    <a:cubicBezTo>
                      <a:pt x="2115" y="426"/>
                      <a:pt x="2114" y="519"/>
                      <a:pt x="2172" y="577"/>
                    </a:cubicBezTo>
                    <a:cubicBezTo>
                      <a:pt x="2230" y="634"/>
                      <a:pt x="2323" y="634"/>
                      <a:pt x="2381" y="576"/>
                    </a:cubicBezTo>
                    <a:cubicBezTo>
                      <a:pt x="2438" y="519"/>
                      <a:pt x="2439" y="425"/>
                      <a:pt x="2381" y="368"/>
                    </a:cubicBezTo>
                    <a:close/>
                    <a:moveTo>
                      <a:pt x="2565" y="180"/>
                    </a:moveTo>
                    <a:cubicBezTo>
                      <a:pt x="2745" y="360"/>
                      <a:pt x="2745" y="653"/>
                      <a:pt x="2564" y="834"/>
                    </a:cubicBezTo>
                    <a:cubicBezTo>
                      <a:pt x="2560" y="838"/>
                      <a:pt x="2557" y="842"/>
                      <a:pt x="2553" y="846"/>
                    </a:cubicBezTo>
                    <a:cubicBezTo>
                      <a:pt x="2531" y="868"/>
                      <a:pt x="2505" y="888"/>
                      <a:pt x="2476" y="908"/>
                    </a:cubicBezTo>
                    <a:cubicBezTo>
                      <a:pt x="2476" y="908"/>
                      <a:pt x="2476" y="908"/>
                      <a:pt x="1317" y="1426"/>
                    </a:cubicBezTo>
                    <a:cubicBezTo>
                      <a:pt x="1317" y="1426"/>
                      <a:pt x="1317" y="1426"/>
                      <a:pt x="1838" y="270"/>
                    </a:cubicBezTo>
                    <a:cubicBezTo>
                      <a:pt x="1853" y="247"/>
                      <a:pt x="1870" y="225"/>
                      <a:pt x="1888" y="207"/>
                    </a:cubicBezTo>
                    <a:cubicBezTo>
                      <a:pt x="1896" y="199"/>
                      <a:pt x="1903" y="191"/>
                      <a:pt x="1912" y="182"/>
                    </a:cubicBezTo>
                    <a:cubicBezTo>
                      <a:pt x="2094" y="1"/>
                      <a:pt x="2385" y="0"/>
                      <a:pt x="2565" y="180"/>
                    </a:cubicBezTo>
                    <a:close/>
                    <a:moveTo>
                      <a:pt x="2125" y="1130"/>
                    </a:moveTo>
                    <a:cubicBezTo>
                      <a:pt x="2136" y="1263"/>
                      <a:pt x="2119" y="1403"/>
                      <a:pt x="2076" y="1542"/>
                    </a:cubicBezTo>
                    <a:cubicBezTo>
                      <a:pt x="2067" y="1535"/>
                      <a:pt x="2059" y="1528"/>
                      <a:pt x="2050" y="1522"/>
                    </a:cubicBezTo>
                    <a:cubicBezTo>
                      <a:pt x="2026" y="1503"/>
                      <a:pt x="2000" y="1484"/>
                      <a:pt x="1973" y="1465"/>
                    </a:cubicBezTo>
                    <a:cubicBezTo>
                      <a:pt x="2004" y="1369"/>
                      <a:pt x="2023" y="1270"/>
                      <a:pt x="2030" y="1173"/>
                    </a:cubicBezTo>
                    <a:cubicBezTo>
                      <a:pt x="1968" y="1201"/>
                      <a:pt x="1968" y="1201"/>
                      <a:pt x="1968" y="1201"/>
                    </a:cubicBezTo>
                    <a:cubicBezTo>
                      <a:pt x="1960" y="1277"/>
                      <a:pt x="1944" y="1355"/>
                      <a:pt x="1921" y="1431"/>
                    </a:cubicBezTo>
                    <a:cubicBezTo>
                      <a:pt x="1875" y="1402"/>
                      <a:pt x="1826" y="1372"/>
                      <a:pt x="1773" y="1344"/>
                    </a:cubicBezTo>
                    <a:cubicBezTo>
                      <a:pt x="1780" y="1322"/>
                      <a:pt x="1786" y="1301"/>
                      <a:pt x="1792" y="1279"/>
                    </a:cubicBezTo>
                    <a:cubicBezTo>
                      <a:pt x="1721" y="1311"/>
                      <a:pt x="1721" y="1311"/>
                      <a:pt x="1721" y="1311"/>
                    </a:cubicBezTo>
                    <a:cubicBezTo>
                      <a:pt x="1720" y="1312"/>
                      <a:pt x="1720" y="1314"/>
                      <a:pt x="1720" y="1315"/>
                    </a:cubicBezTo>
                    <a:cubicBezTo>
                      <a:pt x="1718" y="1315"/>
                      <a:pt x="1717" y="1314"/>
                      <a:pt x="1716" y="1313"/>
                    </a:cubicBezTo>
                    <a:cubicBezTo>
                      <a:pt x="1645" y="1345"/>
                      <a:pt x="1645" y="1345"/>
                      <a:pt x="1645" y="1345"/>
                    </a:cubicBezTo>
                    <a:cubicBezTo>
                      <a:pt x="1664" y="1354"/>
                      <a:pt x="1682" y="1363"/>
                      <a:pt x="1700" y="1373"/>
                    </a:cubicBezTo>
                    <a:cubicBezTo>
                      <a:pt x="1644" y="1527"/>
                      <a:pt x="1553" y="1671"/>
                      <a:pt x="1435" y="1790"/>
                    </a:cubicBezTo>
                    <a:cubicBezTo>
                      <a:pt x="1390" y="1835"/>
                      <a:pt x="1342" y="1876"/>
                      <a:pt x="1291" y="1913"/>
                    </a:cubicBezTo>
                    <a:cubicBezTo>
                      <a:pt x="1252" y="1867"/>
                      <a:pt x="1213" y="1818"/>
                      <a:pt x="1174" y="1769"/>
                    </a:cubicBezTo>
                    <a:cubicBezTo>
                      <a:pt x="1217" y="1736"/>
                      <a:pt x="1259" y="1700"/>
                      <a:pt x="1299" y="1660"/>
                    </a:cubicBezTo>
                    <a:cubicBezTo>
                      <a:pt x="1370" y="1589"/>
                      <a:pt x="1428" y="1509"/>
                      <a:pt x="1475" y="1421"/>
                    </a:cubicBezTo>
                    <a:cubicBezTo>
                      <a:pt x="1381" y="1463"/>
                      <a:pt x="1381" y="1463"/>
                      <a:pt x="1381" y="1463"/>
                    </a:cubicBezTo>
                    <a:cubicBezTo>
                      <a:pt x="1345" y="1518"/>
                      <a:pt x="1304" y="1570"/>
                      <a:pt x="1256" y="1618"/>
                    </a:cubicBezTo>
                    <a:cubicBezTo>
                      <a:pt x="1218" y="1656"/>
                      <a:pt x="1178" y="1691"/>
                      <a:pt x="1137" y="1722"/>
                    </a:cubicBezTo>
                    <a:cubicBezTo>
                      <a:pt x="1091" y="1664"/>
                      <a:pt x="1046" y="1604"/>
                      <a:pt x="1001" y="1545"/>
                    </a:cubicBezTo>
                    <a:cubicBezTo>
                      <a:pt x="1034" y="1520"/>
                      <a:pt x="1066" y="1493"/>
                      <a:pt x="1095" y="1464"/>
                    </a:cubicBezTo>
                    <a:cubicBezTo>
                      <a:pt x="1174" y="1385"/>
                      <a:pt x="1233" y="1288"/>
                      <a:pt x="1270" y="1184"/>
                    </a:cubicBezTo>
                    <a:cubicBezTo>
                      <a:pt x="1296" y="1194"/>
                      <a:pt x="1321" y="1203"/>
                      <a:pt x="1347" y="1213"/>
                    </a:cubicBezTo>
                    <a:cubicBezTo>
                      <a:pt x="1372" y="1159"/>
                      <a:pt x="1372" y="1159"/>
                      <a:pt x="1372" y="1159"/>
                    </a:cubicBezTo>
                    <a:cubicBezTo>
                      <a:pt x="1344" y="1148"/>
                      <a:pt x="1316" y="1137"/>
                      <a:pt x="1287" y="1127"/>
                    </a:cubicBezTo>
                    <a:cubicBezTo>
                      <a:pt x="1305" y="1060"/>
                      <a:pt x="1313" y="991"/>
                      <a:pt x="1311" y="922"/>
                    </a:cubicBezTo>
                    <a:cubicBezTo>
                      <a:pt x="1311" y="905"/>
                      <a:pt x="1310" y="889"/>
                      <a:pt x="1308" y="872"/>
                    </a:cubicBezTo>
                    <a:cubicBezTo>
                      <a:pt x="1377" y="870"/>
                      <a:pt x="1440" y="872"/>
                      <a:pt x="1499" y="876"/>
                    </a:cubicBezTo>
                    <a:cubicBezTo>
                      <a:pt x="1556" y="749"/>
                      <a:pt x="1556" y="749"/>
                      <a:pt x="1556" y="749"/>
                    </a:cubicBezTo>
                    <a:cubicBezTo>
                      <a:pt x="1523" y="636"/>
                      <a:pt x="1465" y="539"/>
                      <a:pt x="1384" y="466"/>
                    </a:cubicBezTo>
                    <a:cubicBezTo>
                      <a:pt x="1336" y="423"/>
                      <a:pt x="1280" y="389"/>
                      <a:pt x="1219" y="367"/>
                    </a:cubicBezTo>
                    <a:cubicBezTo>
                      <a:pt x="1223" y="365"/>
                      <a:pt x="1227" y="363"/>
                      <a:pt x="1231" y="362"/>
                    </a:cubicBezTo>
                    <a:cubicBezTo>
                      <a:pt x="1369" y="377"/>
                      <a:pt x="1486" y="423"/>
                      <a:pt x="1568" y="497"/>
                    </a:cubicBezTo>
                    <a:cubicBezTo>
                      <a:pt x="1593" y="519"/>
                      <a:pt x="1616" y="544"/>
                      <a:pt x="1636" y="571"/>
                    </a:cubicBezTo>
                    <a:cubicBezTo>
                      <a:pt x="1664" y="510"/>
                      <a:pt x="1664" y="510"/>
                      <a:pt x="1664" y="510"/>
                    </a:cubicBezTo>
                    <a:cubicBezTo>
                      <a:pt x="1647" y="489"/>
                      <a:pt x="1628" y="470"/>
                      <a:pt x="1608" y="452"/>
                    </a:cubicBezTo>
                    <a:cubicBezTo>
                      <a:pt x="1601" y="446"/>
                      <a:pt x="1595" y="440"/>
                      <a:pt x="1587" y="434"/>
                    </a:cubicBezTo>
                    <a:cubicBezTo>
                      <a:pt x="1619" y="447"/>
                      <a:pt x="1649" y="462"/>
                      <a:pt x="1679" y="477"/>
                    </a:cubicBezTo>
                    <a:cubicBezTo>
                      <a:pt x="1704" y="422"/>
                      <a:pt x="1704" y="422"/>
                      <a:pt x="1704" y="422"/>
                    </a:cubicBezTo>
                    <a:cubicBezTo>
                      <a:pt x="1538" y="335"/>
                      <a:pt x="1352" y="289"/>
                      <a:pt x="1159" y="289"/>
                    </a:cubicBezTo>
                    <a:cubicBezTo>
                      <a:pt x="886" y="289"/>
                      <a:pt x="628" y="381"/>
                      <a:pt x="421" y="549"/>
                    </a:cubicBezTo>
                    <a:cubicBezTo>
                      <a:pt x="345" y="609"/>
                      <a:pt x="278" y="678"/>
                      <a:pt x="220" y="754"/>
                    </a:cubicBezTo>
                    <a:cubicBezTo>
                      <a:pt x="163" y="830"/>
                      <a:pt x="115" y="918"/>
                      <a:pt x="79" y="1012"/>
                    </a:cubicBezTo>
                    <a:cubicBezTo>
                      <a:pt x="35" y="1123"/>
                      <a:pt x="9" y="1240"/>
                      <a:pt x="2" y="1361"/>
                    </a:cubicBezTo>
                    <a:cubicBezTo>
                      <a:pt x="2" y="1361"/>
                      <a:pt x="2" y="1361"/>
                      <a:pt x="2" y="1361"/>
                    </a:cubicBezTo>
                    <a:cubicBezTo>
                      <a:pt x="2" y="1366"/>
                      <a:pt x="1" y="1371"/>
                      <a:pt x="1" y="1376"/>
                    </a:cubicBezTo>
                    <a:cubicBezTo>
                      <a:pt x="1" y="1382"/>
                      <a:pt x="1" y="1388"/>
                      <a:pt x="0" y="1394"/>
                    </a:cubicBezTo>
                    <a:cubicBezTo>
                      <a:pt x="0" y="1396"/>
                      <a:pt x="0" y="1397"/>
                      <a:pt x="0" y="1399"/>
                    </a:cubicBezTo>
                    <a:cubicBezTo>
                      <a:pt x="0" y="1416"/>
                      <a:pt x="0" y="1433"/>
                      <a:pt x="0" y="1451"/>
                    </a:cubicBezTo>
                    <a:cubicBezTo>
                      <a:pt x="0" y="1454"/>
                      <a:pt x="0" y="1458"/>
                      <a:pt x="1" y="1462"/>
                    </a:cubicBezTo>
                    <a:cubicBezTo>
                      <a:pt x="1" y="1464"/>
                      <a:pt x="1" y="1466"/>
                      <a:pt x="1" y="1469"/>
                    </a:cubicBezTo>
                    <a:cubicBezTo>
                      <a:pt x="12" y="1756"/>
                      <a:pt x="131" y="2025"/>
                      <a:pt x="340" y="2230"/>
                    </a:cubicBezTo>
                    <a:cubicBezTo>
                      <a:pt x="558" y="2445"/>
                      <a:pt x="849" y="2563"/>
                      <a:pt x="1159" y="2563"/>
                    </a:cubicBezTo>
                    <a:cubicBezTo>
                      <a:pt x="1468" y="2563"/>
                      <a:pt x="1759" y="2445"/>
                      <a:pt x="1978" y="2230"/>
                    </a:cubicBezTo>
                    <a:cubicBezTo>
                      <a:pt x="2197" y="2015"/>
                      <a:pt x="2318" y="1730"/>
                      <a:pt x="2318" y="1426"/>
                    </a:cubicBezTo>
                    <a:cubicBezTo>
                      <a:pt x="2318" y="1303"/>
                      <a:pt x="2298" y="1183"/>
                      <a:pt x="2260" y="1070"/>
                    </a:cubicBezTo>
                    <a:lnTo>
                      <a:pt x="2125" y="1130"/>
                    </a:lnTo>
                    <a:close/>
                    <a:moveTo>
                      <a:pt x="1952" y="1524"/>
                    </a:moveTo>
                    <a:cubicBezTo>
                      <a:pt x="1990" y="1550"/>
                      <a:pt x="2025" y="1577"/>
                      <a:pt x="2055" y="1603"/>
                    </a:cubicBezTo>
                    <a:cubicBezTo>
                      <a:pt x="1984" y="1795"/>
                      <a:pt x="1863" y="1984"/>
                      <a:pt x="1694" y="2147"/>
                    </a:cubicBezTo>
                    <a:cubicBezTo>
                      <a:pt x="1656" y="2184"/>
                      <a:pt x="1615" y="2216"/>
                      <a:pt x="1571" y="2245"/>
                    </a:cubicBezTo>
                    <a:cubicBezTo>
                      <a:pt x="1545" y="2215"/>
                      <a:pt x="1516" y="2181"/>
                      <a:pt x="1485" y="2144"/>
                    </a:cubicBezTo>
                    <a:cubicBezTo>
                      <a:pt x="1555" y="2098"/>
                      <a:pt x="1617" y="2045"/>
                      <a:pt x="1668" y="1989"/>
                    </a:cubicBezTo>
                    <a:cubicBezTo>
                      <a:pt x="1794" y="1852"/>
                      <a:pt x="1890" y="1692"/>
                      <a:pt x="1952" y="1524"/>
                    </a:cubicBezTo>
                    <a:close/>
                    <a:moveTo>
                      <a:pt x="1478" y="1832"/>
                    </a:moveTo>
                    <a:cubicBezTo>
                      <a:pt x="1600" y="1709"/>
                      <a:pt x="1694" y="1560"/>
                      <a:pt x="1753" y="1401"/>
                    </a:cubicBezTo>
                    <a:cubicBezTo>
                      <a:pt x="1807" y="1431"/>
                      <a:pt x="1856" y="1460"/>
                      <a:pt x="1901" y="1489"/>
                    </a:cubicBezTo>
                    <a:cubicBezTo>
                      <a:pt x="1842" y="1655"/>
                      <a:pt x="1748" y="1813"/>
                      <a:pt x="1624" y="1948"/>
                    </a:cubicBezTo>
                    <a:cubicBezTo>
                      <a:pt x="1574" y="2003"/>
                      <a:pt x="1513" y="2053"/>
                      <a:pt x="1445" y="2098"/>
                    </a:cubicBezTo>
                    <a:cubicBezTo>
                      <a:pt x="1408" y="2055"/>
                      <a:pt x="1369" y="2009"/>
                      <a:pt x="1329" y="1960"/>
                    </a:cubicBezTo>
                    <a:cubicBezTo>
                      <a:pt x="1382" y="1921"/>
                      <a:pt x="1432" y="1878"/>
                      <a:pt x="1478" y="1832"/>
                    </a:cubicBezTo>
                    <a:close/>
                    <a:moveTo>
                      <a:pt x="1053" y="1422"/>
                    </a:moveTo>
                    <a:cubicBezTo>
                      <a:pt x="1026" y="1449"/>
                      <a:pt x="996" y="1474"/>
                      <a:pt x="966" y="1497"/>
                    </a:cubicBezTo>
                    <a:cubicBezTo>
                      <a:pt x="918" y="1431"/>
                      <a:pt x="872" y="1365"/>
                      <a:pt x="830" y="1301"/>
                    </a:cubicBezTo>
                    <a:cubicBezTo>
                      <a:pt x="848" y="1287"/>
                      <a:pt x="866" y="1271"/>
                      <a:pt x="883" y="1254"/>
                    </a:cubicBezTo>
                    <a:cubicBezTo>
                      <a:pt x="929" y="1207"/>
                      <a:pt x="966" y="1152"/>
                      <a:pt x="992" y="1094"/>
                    </a:cubicBezTo>
                    <a:cubicBezTo>
                      <a:pt x="1066" y="1115"/>
                      <a:pt x="1140" y="1138"/>
                      <a:pt x="1213" y="1164"/>
                    </a:cubicBezTo>
                    <a:cubicBezTo>
                      <a:pt x="1180" y="1260"/>
                      <a:pt x="1125" y="1349"/>
                      <a:pt x="1053" y="1422"/>
                    </a:cubicBezTo>
                    <a:close/>
                    <a:moveTo>
                      <a:pt x="553" y="1018"/>
                    </a:moveTo>
                    <a:cubicBezTo>
                      <a:pt x="500" y="1117"/>
                      <a:pt x="457" y="1221"/>
                      <a:pt x="426" y="1328"/>
                    </a:cubicBezTo>
                    <a:cubicBezTo>
                      <a:pt x="402" y="1314"/>
                      <a:pt x="380" y="1294"/>
                      <a:pt x="362" y="1269"/>
                    </a:cubicBezTo>
                    <a:cubicBezTo>
                      <a:pt x="333" y="1230"/>
                      <a:pt x="317" y="1181"/>
                      <a:pt x="314" y="1128"/>
                    </a:cubicBezTo>
                    <a:cubicBezTo>
                      <a:pt x="380" y="1083"/>
                      <a:pt x="460" y="1042"/>
                      <a:pt x="553" y="1018"/>
                    </a:cubicBezTo>
                    <a:close/>
                    <a:moveTo>
                      <a:pt x="316" y="1055"/>
                    </a:moveTo>
                    <a:cubicBezTo>
                      <a:pt x="320" y="1021"/>
                      <a:pt x="329" y="987"/>
                      <a:pt x="342" y="954"/>
                    </a:cubicBezTo>
                    <a:cubicBezTo>
                      <a:pt x="382" y="957"/>
                      <a:pt x="430" y="964"/>
                      <a:pt x="487" y="975"/>
                    </a:cubicBezTo>
                    <a:cubicBezTo>
                      <a:pt x="423" y="997"/>
                      <a:pt x="366" y="1025"/>
                      <a:pt x="316" y="1055"/>
                    </a:cubicBezTo>
                    <a:close/>
                    <a:moveTo>
                      <a:pt x="662" y="1015"/>
                    </a:moveTo>
                    <a:cubicBezTo>
                      <a:pt x="752" y="1032"/>
                      <a:pt x="842" y="1053"/>
                      <a:pt x="933" y="1077"/>
                    </a:cubicBezTo>
                    <a:cubicBezTo>
                      <a:pt x="911" y="1126"/>
                      <a:pt x="880" y="1172"/>
                      <a:pt x="840" y="1211"/>
                    </a:cubicBezTo>
                    <a:cubicBezTo>
                      <a:pt x="826" y="1225"/>
                      <a:pt x="812" y="1239"/>
                      <a:pt x="797" y="1251"/>
                    </a:cubicBezTo>
                    <a:cubicBezTo>
                      <a:pt x="743" y="1167"/>
                      <a:pt x="697" y="1087"/>
                      <a:pt x="662" y="1015"/>
                    </a:cubicBezTo>
                    <a:close/>
                    <a:moveTo>
                      <a:pt x="748" y="1287"/>
                    </a:moveTo>
                    <a:cubicBezTo>
                      <a:pt x="679" y="1332"/>
                      <a:pt x="605" y="1357"/>
                      <a:pt x="538" y="1357"/>
                    </a:cubicBezTo>
                    <a:cubicBezTo>
                      <a:pt x="519" y="1357"/>
                      <a:pt x="500" y="1355"/>
                      <a:pt x="483" y="1350"/>
                    </a:cubicBezTo>
                    <a:cubicBezTo>
                      <a:pt x="511" y="1250"/>
                      <a:pt x="552" y="1146"/>
                      <a:pt x="609" y="1041"/>
                    </a:cubicBezTo>
                    <a:cubicBezTo>
                      <a:pt x="643" y="1113"/>
                      <a:pt x="689" y="1195"/>
                      <a:pt x="748" y="1287"/>
                    </a:cubicBezTo>
                    <a:close/>
                    <a:moveTo>
                      <a:pt x="736" y="968"/>
                    </a:moveTo>
                    <a:cubicBezTo>
                      <a:pt x="819" y="945"/>
                      <a:pt x="897" y="926"/>
                      <a:pt x="971" y="912"/>
                    </a:cubicBezTo>
                    <a:cubicBezTo>
                      <a:pt x="971" y="948"/>
                      <a:pt x="965" y="985"/>
                      <a:pt x="955" y="1021"/>
                    </a:cubicBezTo>
                    <a:cubicBezTo>
                      <a:pt x="882" y="1001"/>
                      <a:pt x="809" y="984"/>
                      <a:pt x="736" y="968"/>
                    </a:cubicBezTo>
                    <a:close/>
                    <a:moveTo>
                      <a:pt x="887" y="714"/>
                    </a:moveTo>
                    <a:cubicBezTo>
                      <a:pt x="927" y="749"/>
                      <a:pt x="954" y="797"/>
                      <a:pt x="965" y="852"/>
                    </a:cubicBezTo>
                    <a:cubicBezTo>
                      <a:pt x="869" y="871"/>
                      <a:pt x="771" y="895"/>
                      <a:pt x="671" y="925"/>
                    </a:cubicBezTo>
                    <a:cubicBezTo>
                      <a:pt x="712" y="845"/>
                      <a:pt x="764" y="761"/>
                      <a:pt x="826" y="681"/>
                    </a:cubicBezTo>
                    <a:cubicBezTo>
                      <a:pt x="850" y="688"/>
                      <a:pt x="871" y="700"/>
                      <a:pt x="887" y="714"/>
                    </a:cubicBezTo>
                    <a:close/>
                    <a:moveTo>
                      <a:pt x="866" y="632"/>
                    </a:moveTo>
                    <a:cubicBezTo>
                      <a:pt x="902" y="589"/>
                      <a:pt x="941" y="549"/>
                      <a:pt x="984" y="512"/>
                    </a:cubicBezTo>
                    <a:cubicBezTo>
                      <a:pt x="1035" y="525"/>
                      <a:pt x="1079" y="548"/>
                      <a:pt x="1114" y="581"/>
                    </a:cubicBezTo>
                    <a:cubicBezTo>
                      <a:pt x="1176" y="637"/>
                      <a:pt x="1220" y="720"/>
                      <a:pt x="1239" y="817"/>
                    </a:cubicBezTo>
                    <a:cubicBezTo>
                      <a:pt x="1169" y="821"/>
                      <a:pt x="1097" y="830"/>
                      <a:pt x="1024" y="842"/>
                    </a:cubicBezTo>
                    <a:cubicBezTo>
                      <a:pt x="1010" y="773"/>
                      <a:pt x="977" y="713"/>
                      <a:pt x="927" y="669"/>
                    </a:cubicBezTo>
                    <a:cubicBezTo>
                      <a:pt x="909" y="654"/>
                      <a:pt x="889" y="641"/>
                      <a:pt x="866" y="632"/>
                    </a:cubicBezTo>
                    <a:close/>
                    <a:moveTo>
                      <a:pt x="608" y="916"/>
                    </a:moveTo>
                    <a:cubicBezTo>
                      <a:pt x="571" y="858"/>
                      <a:pt x="545" y="794"/>
                      <a:pt x="527" y="736"/>
                    </a:cubicBezTo>
                    <a:cubicBezTo>
                      <a:pt x="596" y="693"/>
                      <a:pt x="672" y="669"/>
                      <a:pt x="746" y="669"/>
                    </a:cubicBezTo>
                    <a:cubicBezTo>
                      <a:pt x="750" y="669"/>
                      <a:pt x="755" y="669"/>
                      <a:pt x="759" y="669"/>
                    </a:cubicBezTo>
                    <a:cubicBezTo>
                      <a:pt x="705" y="743"/>
                      <a:pt x="654" y="825"/>
                      <a:pt x="608" y="916"/>
                    </a:cubicBezTo>
                    <a:close/>
                    <a:moveTo>
                      <a:pt x="467" y="1409"/>
                    </a:moveTo>
                    <a:cubicBezTo>
                      <a:pt x="490" y="1414"/>
                      <a:pt x="513" y="1417"/>
                      <a:pt x="538" y="1417"/>
                    </a:cubicBezTo>
                    <a:cubicBezTo>
                      <a:pt x="617" y="1417"/>
                      <a:pt x="702" y="1388"/>
                      <a:pt x="781" y="1337"/>
                    </a:cubicBezTo>
                    <a:cubicBezTo>
                      <a:pt x="821" y="1397"/>
                      <a:pt x="866" y="1462"/>
                      <a:pt x="916" y="1531"/>
                    </a:cubicBezTo>
                    <a:cubicBezTo>
                      <a:pt x="808" y="1598"/>
                      <a:pt x="686" y="1637"/>
                      <a:pt x="570" y="1637"/>
                    </a:cubicBezTo>
                    <a:cubicBezTo>
                      <a:pt x="521" y="1637"/>
                      <a:pt x="474" y="1630"/>
                      <a:pt x="432" y="1616"/>
                    </a:cubicBezTo>
                    <a:cubicBezTo>
                      <a:pt x="439" y="1551"/>
                      <a:pt x="450" y="1481"/>
                      <a:pt x="467" y="1409"/>
                    </a:cubicBezTo>
                    <a:close/>
                    <a:moveTo>
                      <a:pt x="1231" y="1106"/>
                    </a:moveTo>
                    <a:cubicBezTo>
                      <a:pt x="1159" y="1081"/>
                      <a:pt x="1086" y="1058"/>
                      <a:pt x="1012" y="1037"/>
                    </a:cubicBezTo>
                    <a:cubicBezTo>
                      <a:pt x="1026" y="992"/>
                      <a:pt x="1032" y="946"/>
                      <a:pt x="1031" y="901"/>
                    </a:cubicBezTo>
                    <a:cubicBezTo>
                      <a:pt x="1108" y="888"/>
                      <a:pt x="1180" y="880"/>
                      <a:pt x="1248" y="876"/>
                    </a:cubicBezTo>
                    <a:cubicBezTo>
                      <a:pt x="1250" y="891"/>
                      <a:pt x="1251" y="907"/>
                      <a:pt x="1251" y="923"/>
                    </a:cubicBezTo>
                    <a:cubicBezTo>
                      <a:pt x="1253" y="985"/>
                      <a:pt x="1246" y="1047"/>
                      <a:pt x="1231" y="1106"/>
                    </a:cubicBezTo>
                    <a:close/>
                    <a:moveTo>
                      <a:pt x="1344" y="511"/>
                    </a:moveTo>
                    <a:cubicBezTo>
                      <a:pt x="1428" y="587"/>
                      <a:pt x="1486" y="693"/>
                      <a:pt x="1512" y="818"/>
                    </a:cubicBezTo>
                    <a:cubicBezTo>
                      <a:pt x="1494" y="816"/>
                      <a:pt x="1475" y="815"/>
                      <a:pt x="1457" y="814"/>
                    </a:cubicBezTo>
                    <a:cubicBezTo>
                      <a:pt x="1406" y="812"/>
                      <a:pt x="1353" y="812"/>
                      <a:pt x="1300" y="814"/>
                    </a:cubicBezTo>
                    <a:cubicBezTo>
                      <a:pt x="1279" y="701"/>
                      <a:pt x="1228" y="603"/>
                      <a:pt x="1155" y="536"/>
                    </a:cubicBezTo>
                    <a:cubicBezTo>
                      <a:pt x="1122" y="506"/>
                      <a:pt x="1083" y="483"/>
                      <a:pt x="1040" y="467"/>
                    </a:cubicBezTo>
                    <a:cubicBezTo>
                      <a:pt x="1071" y="444"/>
                      <a:pt x="1103" y="423"/>
                      <a:pt x="1137" y="405"/>
                    </a:cubicBezTo>
                    <a:cubicBezTo>
                      <a:pt x="1216" y="423"/>
                      <a:pt x="1286" y="459"/>
                      <a:pt x="1344" y="511"/>
                    </a:cubicBezTo>
                    <a:close/>
                    <a:moveTo>
                      <a:pt x="1012" y="391"/>
                    </a:moveTo>
                    <a:cubicBezTo>
                      <a:pt x="1022" y="391"/>
                      <a:pt x="1032" y="392"/>
                      <a:pt x="1042" y="392"/>
                    </a:cubicBezTo>
                    <a:cubicBezTo>
                      <a:pt x="1020" y="407"/>
                      <a:pt x="997" y="423"/>
                      <a:pt x="973" y="442"/>
                    </a:cubicBezTo>
                    <a:cubicBezTo>
                      <a:pt x="971" y="444"/>
                      <a:pt x="969" y="446"/>
                      <a:pt x="967" y="447"/>
                    </a:cubicBezTo>
                    <a:cubicBezTo>
                      <a:pt x="939" y="442"/>
                      <a:pt x="908" y="439"/>
                      <a:pt x="877" y="439"/>
                    </a:cubicBezTo>
                    <a:cubicBezTo>
                      <a:pt x="810" y="439"/>
                      <a:pt x="741" y="451"/>
                      <a:pt x="673" y="473"/>
                    </a:cubicBezTo>
                    <a:cubicBezTo>
                      <a:pt x="786" y="420"/>
                      <a:pt x="902" y="391"/>
                      <a:pt x="1012" y="391"/>
                    </a:cubicBezTo>
                    <a:close/>
                    <a:moveTo>
                      <a:pt x="877" y="499"/>
                    </a:moveTo>
                    <a:cubicBezTo>
                      <a:pt x="887" y="499"/>
                      <a:pt x="897" y="500"/>
                      <a:pt x="907" y="500"/>
                    </a:cubicBezTo>
                    <a:cubicBezTo>
                      <a:pt x="871" y="535"/>
                      <a:pt x="836" y="573"/>
                      <a:pt x="802" y="614"/>
                    </a:cubicBezTo>
                    <a:cubicBezTo>
                      <a:pt x="784" y="611"/>
                      <a:pt x="765" y="609"/>
                      <a:pt x="746" y="609"/>
                    </a:cubicBezTo>
                    <a:cubicBezTo>
                      <a:pt x="667" y="609"/>
                      <a:pt x="585" y="633"/>
                      <a:pt x="511" y="676"/>
                    </a:cubicBezTo>
                    <a:cubicBezTo>
                      <a:pt x="506" y="657"/>
                      <a:pt x="503" y="640"/>
                      <a:pt x="500" y="625"/>
                    </a:cubicBezTo>
                    <a:cubicBezTo>
                      <a:pt x="619" y="545"/>
                      <a:pt x="753" y="499"/>
                      <a:pt x="877" y="499"/>
                    </a:cubicBezTo>
                    <a:close/>
                    <a:moveTo>
                      <a:pt x="544" y="927"/>
                    </a:moveTo>
                    <a:cubicBezTo>
                      <a:pt x="476" y="911"/>
                      <a:pt x="419" y="901"/>
                      <a:pt x="370" y="896"/>
                    </a:cubicBezTo>
                    <a:cubicBezTo>
                      <a:pt x="387" y="867"/>
                      <a:pt x="407" y="840"/>
                      <a:pt x="431" y="815"/>
                    </a:cubicBezTo>
                    <a:cubicBezTo>
                      <a:pt x="445" y="800"/>
                      <a:pt x="460" y="786"/>
                      <a:pt x="476" y="773"/>
                    </a:cubicBezTo>
                    <a:cubicBezTo>
                      <a:pt x="492" y="823"/>
                      <a:pt x="514" y="876"/>
                      <a:pt x="544" y="927"/>
                    </a:cubicBezTo>
                    <a:close/>
                    <a:moveTo>
                      <a:pt x="356" y="746"/>
                    </a:moveTo>
                    <a:cubicBezTo>
                      <a:pt x="384" y="716"/>
                      <a:pt x="415" y="689"/>
                      <a:pt x="446" y="664"/>
                    </a:cubicBezTo>
                    <a:cubicBezTo>
                      <a:pt x="449" y="679"/>
                      <a:pt x="453" y="694"/>
                      <a:pt x="458" y="711"/>
                    </a:cubicBezTo>
                    <a:cubicBezTo>
                      <a:pt x="433" y="729"/>
                      <a:pt x="409" y="750"/>
                      <a:pt x="387" y="773"/>
                    </a:cubicBezTo>
                    <a:cubicBezTo>
                      <a:pt x="354" y="808"/>
                      <a:pt x="326" y="849"/>
                      <a:pt x="304" y="892"/>
                    </a:cubicBezTo>
                    <a:cubicBezTo>
                      <a:pt x="285" y="891"/>
                      <a:pt x="267" y="892"/>
                      <a:pt x="251" y="893"/>
                    </a:cubicBezTo>
                    <a:cubicBezTo>
                      <a:pt x="279" y="840"/>
                      <a:pt x="314" y="790"/>
                      <a:pt x="356" y="746"/>
                    </a:cubicBezTo>
                    <a:close/>
                    <a:moveTo>
                      <a:pt x="221" y="956"/>
                    </a:moveTo>
                    <a:cubicBezTo>
                      <a:pt x="237" y="954"/>
                      <a:pt x="256" y="952"/>
                      <a:pt x="279" y="952"/>
                    </a:cubicBezTo>
                    <a:cubicBezTo>
                      <a:pt x="269" y="980"/>
                      <a:pt x="262" y="1009"/>
                      <a:pt x="258" y="1039"/>
                    </a:cubicBezTo>
                    <a:cubicBezTo>
                      <a:pt x="255" y="1059"/>
                      <a:pt x="253" y="1078"/>
                      <a:pt x="253" y="1098"/>
                    </a:cubicBezTo>
                    <a:cubicBezTo>
                      <a:pt x="222" y="1120"/>
                      <a:pt x="194" y="1143"/>
                      <a:pt x="171" y="1165"/>
                    </a:cubicBezTo>
                    <a:cubicBezTo>
                      <a:pt x="176" y="1095"/>
                      <a:pt x="193" y="1024"/>
                      <a:pt x="221" y="956"/>
                    </a:cubicBezTo>
                    <a:close/>
                    <a:moveTo>
                      <a:pt x="258" y="1169"/>
                    </a:moveTo>
                    <a:cubicBezTo>
                      <a:pt x="267" y="1220"/>
                      <a:pt x="285" y="1266"/>
                      <a:pt x="313" y="1304"/>
                    </a:cubicBezTo>
                    <a:cubicBezTo>
                      <a:pt x="340" y="1341"/>
                      <a:pt x="373" y="1369"/>
                      <a:pt x="410" y="1388"/>
                    </a:cubicBezTo>
                    <a:cubicBezTo>
                      <a:pt x="404" y="1413"/>
                      <a:pt x="398" y="1438"/>
                      <a:pt x="394" y="1463"/>
                    </a:cubicBezTo>
                    <a:cubicBezTo>
                      <a:pt x="385" y="1506"/>
                      <a:pt x="379" y="1549"/>
                      <a:pt x="374" y="1593"/>
                    </a:cubicBezTo>
                    <a:cubicBezTo>
                      <a:pt x="327" y="1569"/>
                      <a:pt x="287" y="1536"/>
                      <a:pt x="257" y="1494"/>
                    </a:cubicBezTo>
                    <a:cubicBezTo>
                      <a:pt x="205" y="1425"/>
                      <a:pt x="177" y="1340"/>
                      <a:pt x="171" y="1249"/>
                    </a:cubicBezTo>
                    <a:cubicBezTo>
                      <a:pt x="196" y="1223"/>
                      <a:pt x="225" y="1196"/>
                      <a:pt x="258" y="1169"/>
                    </a:cubicBezTo>
                    <a:close/>
                    <a:moveTo>
                      <a:pt x="92" y="1238"/>
                    </a:moveTo>
                    <a:cubicBezTo>
                      <a:pt x="97" y="1197"/>
                      <a:pt x="106" y="1155"/>
                      <a:pt x="117" y="1115"/>
                    </a:cubicBezTo>
                    <a:cubicBezTo>
                      <a:pt x="111" y="1152"/>
                      <a:pt x="109" y="1189"/>
                      <a:pt x="110" y="1226"/>
                    </a:cubicBezTo>
                    <a:cubicBezTo>
                      <a:pt x="104" y="1233"/>
                      <a:pt x="97" y="1240"/>
                      <a:pt x="91" y="1247"/>
                    </a:cubicBezTo>
                    <a:cubicBezTo>
                      <a:pt x="91" y="1244"/>
                      <a:pt x="92" y="1241"/>
                      <a:pt x="92" y="1238"/>
                    </a:cubicBezTo>
                    <a:close/>
                    <a:moveTo>
                      <a:pt x="118" y="1309"/>
                    </a:moveTo>
                    <a:cubicBezTo>
                      <a:pt x="131" y="1390"/>
                      <a:pt x="161" y="1467"/>
                      <a:pt x="208" y="1530"/>
                    </a:cubicBezTo>
                    <a:cubicBezTo>
                      <a:pt x="250" y="1586"/>
                      <a:pt x="304" y="1628"/>
                      <a:pt x="368" y="1656"/>
                    </a:cubicBezTo>
                    <a:cubicBezTo>
                      <a:pt x="363" y="1719"/>
                      <a:pt x="362" y="1782"/>
                      <a:pt x="365" y="1846"/>
                    </a:cubicBezTo>
                    <a:cubicBezTo>
                      <a:pt x="305" y="1816"/>
                      <a:pt x="251" y="1775"/>
                      <a:pt x="208" y="1723"/>
                    </a:cubicBezTo>
                    <a:cubicBezTo>
                      <a:pt x="130" y="1630"/>
                      <a:pt x="87" y="1499"/>
                      <a:pt x="86" y="1351"/>
                    </a:cubicBezTo>
                    <a:cubicBezTo>
                      <a:pt x="94" y="1339"/>
                      <a:pt x="105" y="1325"/>
                      <a:pt x="118" y="1309"/>
                    </a:cubicBezTo>
                    <a:close/>
                    <a:moveTo>
                      <a:pt x="204" y="1899"/>
                    </a:moveTo>
                    <a:cubicBezTo>
                      <a:pt x="144" y="1818"/>
                      <a:pt x="104" y="1728"/>
                      <a:pt x="82" y="1632"/>
                    </a:cubicBezTo>
                    <a:cubicBezTo>
                      <a:pt x="103" y="1680"/>
                      <a:pt x="130" y="1723"/>
                      <a:pt x="162" y="1762"/>
                    </a:cubicBezTo>
                    <a:cubicBezTo>
                      <a:pt x="218" y="1828"/>
                      <a:pt x="289" y="1880"/>
                      <a:pt x="369" y="1914"/>
                    </a:cubicBezTo>
                    <a:cubicBezTo>
                      <a:pt x="373" y="1964"/>
                      <a:pt x="379" y="2010"/>
                      <a:pt x="386" y="2053"/>
                    </a:cubicBezTo>
                    <a:cubicBezTo>
                      <a:pt x="314" y="2015"/>
                      <a:pt x="252" y="1964"/>
                      <a:pt x="204" y="1899"/>
                    </a:cubicBezTo>
                    <a:close/>
                    <a:moveTo>
                      <a:pt x="363" y="2167"/>
                    </a:moveTo>
                    <a:cubicBezTo>
                      <a:pt x="362" y="2167"/>
                      <a:pt x="362" y="2167"/>
                      <a:pt x="362" y="2167"/>
                    </a:cubicBezTo>
                    <a:cubicBezTo>
                      <a:pt x="323" y="2127"/>
                      <a:pt x="288" y="2084"/>
                      <a:pt x="256" y="2039"/>
                    </a:cubicBezTo>
                    <a:cubicBezTo>
                      <a:pt x="299" y="2074"/>
                      <a:pt x="347" y="2103"/>
                      <a:pt x="400" y="2126"/>
                    </a:cubicBezTo>
                    <a:cubicBezTo>
                      <a:pt x="407" y="2160"/>
                      <a:pt x="415" y="2191"/>
                      <a:pt x="422" y="2218"/>
                    </a:cubicBezTo>
                    <a:cubicBezTo>
                      <a:pt x="400" y="2202"/>
                      <a:pt x="380" y="2185"/>
                      <a:pt x="363" y="2167"/>
                    </a:cubicBezTo>
                    <a:close/>
                    <a:moveTo>
                      <a:pt x="427" y="1678"/>
                    </a:moveTo>
                    <a:cubicBezTo>
                      <a:pt x="471" y="1690"/>
                      <a:pt x="519" y="1697"/>
                      <a:pt x="570" y="1697"/>
                    </a:cubicBezTo>
                    <a:cubicBezTo>
                      <a:pt x="698" y="1697"/>
                      <a:pt x="833" y="1654"/>
                      <a:pt x="952" y="1579"/>
                    </a:cubicBezTo>
                    <a:cubicBezTo>
                      <a:pt x="994" y="1636"/>
                      <a:pt x="1039" y="1695"/>
                      <a:pt x="1087" y="1756"/>
                    </a:cubicBezTo>
                    <a:cubicBezTo>
                      <a:pt x="942" y="1851"/>
                      <a:pt x="781" y="1903"/>
                      <a:pt x="624" y="1903"/>
                    </a:cubicBezTo>
                    <a:cubicBezTo>
                      <a:pt x="554" y="1903"/>
                      <a:pt x="487" y="1892"/>
                      <a:pt x="427" y="1871"/>
                    </a:cubicBezTo>
                    <a:cubicBezTo>
                      <a:pt x="423" y="1813"/>
                      <a:pt x="422" y="1748"/>
                      <a:pt x="427" y="1678"/>
                    </a:cubicBezTo>
                    <a:close/>
                    <a:moveTo>
                      <a:pt x="432" y="1936"/>
                    </a:moveTo>
                    <a:cubicBezTo>
                      <a:pt x="492" y="1954"/>
                      <a:pt x="556" y="1963"/>
                      <a:pt x="624" y="1963"/>
                    </a:cubicBezTo>
                    <a:cubicBezTo>
                      <a:pt x="794" y="1963"/>
                      <a:pt x="969" y="1907"/>
                      <a:pt x="1124" y="1804"/>
                    </a:cubicBezTo>
                    <a:cubicBezTo>
                      <a:pt x="1148" y="1833"/>
                      <a:pt x="1173" y="1864"/>
                      <a:pt x="1198" y="1895"/>
                    </a:cubicBezTo>
                    <a:cubicBezTo>
                      <a:pt x="1212" y="1913"/>
                      <a:pt x="1227" y="1930"/>
                      <a:pt x="1241" y="1948"/>
                    </a:cubicBezTo>
                    <a:cubicBezTo>
                      <a:pt x="1070" y="2059"/>
                      <a:pt x="876" y="2122"/>
                      <a:pt x="692" y="2122"/>
                    </a:cubicBezTo>
                    <a:cubicBezTo>
                      <a:pt x="605" y="2122"/>
                      <a:pt x="525" y="2109"/>
                      <a:pt x="453" y="2082"/>
                    </a:cubicBezTo>
                    <a:cubicBezTo>
                      <a:pt x="444" y="2038"/>
                      <a:pt x="437" y="1989"/>
                      <a:pt x="432" y="1936"/>
                    </a:cubicBezTo>
                    <a:close/>
                    <a:moveTo>
                      <a:pt x="467" y="2150"/>
                    </a:moveTo>
                    <a:cubicBezTo>
                      <a:pt x="537" y="2171"/>
                      <a:pt x="612" y="2182"/>
                      <a:pt x="692" y="2182"/>
                    </a:cubicBezTo>
                    <a:cubicBezTo>
                      <a:pt x="824" y="2182"/>
                      <a:pt x="965" y="2151"/>
                      <a:pt x="1099" y="2093"/>
                    </a:cubicBezTo>
                    <a:cubicBezTo>
                      <a:pt x="1161" y="2066"/>
                      <a:pt x="1221" y="2033"/>
                      <a:pt x="1279" y="1994"/>
                    </a:cubicBezTo>
                    <a:cubicBezTo>
                      <a:pt x="1319" y="2042"/>
                      <a:pt x="1357" y="2088"/>
                      <a:pt x="1393" y="2130"/>
                    </a:cubicBezTo>
                    <a:cubicBezTo>
                      <a:pt x="1209" y="2238"/>
                      <a:pt x="981" y="2306"/>
                      <a:pt x="772" y="2307"/>
                    </a:cubicBezTo>
                    <a:cubicBezTo>
                      <a:pt x="667" y="2307"/>
                      <a:pt x="574" y="2290"/>
                      <a:pt x="497" y="2258"/>
                    </a:cubicBezTo>
                    <a:cubicBezTo>
                      <a:pt x="489" y="2232"/>
                      <a:pt x="478" y="2196"/>
                      <a:pt x="467" y="2150"/>
                    </a:cubicBezTo>
                    <a:close/>
                    <a:moveTo>
                      <a:pt x="767" y="2367"/>
                    </a:moveTo>
                    <a:cubicBezTo>
                      <a:pt x="769" y="2367"/>
                      <a:pt x="771" y="2367"/>
                      <a:pt x="773" y="2367"/>
                    </a:cubicBezTo>
                    <a:cubicBezTo>
                      <a:pt x="927" y="2366"/>
                      <a:pt x="1100" y="2329"/>
                      <a:pt x="1258" y="2264"/>
                    </a:cubicBezTo>
                    <a:cubicBezTo>
                      <a:pt x="1320" y="2239"/>
                      <a:pt x="1379" y="2209"/>
                      <a:pt x="1433" y="2177"/>
                    </a:cubicBezTo>
                    <a:cubicBezTo>
                      <a:pt x="1464" y="2213"/>
                      <a:pt x="1493" y="2246"/>
                      <a:pt x="1519" y="2276"/>
                    </a:cubicBezTo>
                    <a:cubicBezTo>
                      <a:pt x="1348" y="2370"/>
                      <a:pt x="1148" y="2407"/>
                      <a:pt x="967" y="2407"/>
                    </a:cubicBezTo>
                    <a:cubicBezTo>
                      <a:pt x="830" y="2407"/>
                      <a:pt x="704" y="2386"/>
                      <a:pt x="609" y="2353"/>
                    </a:cubicBezTo>
                    <a:cubicBezTo>
                      <a:pt x="658" y="2362"/>
                      <a:pt x="711" y="2367"/>
                      <a:pt x="767" y="2367"/>
                    </a:cubicBezTo>
                    <a:close/>
                    <a:moveTo>
                      <a:pt x="915" y="2466"/>
                    </a:moveTo>
                    <a:cubicBezTo>
                      <a:pt x="934" y="2467"/>
                      <a:pt x="952" y="2467"/>
                      <a:pt x="971" y="2467"/>
                    </a:cubicBezTo>
                    <a:cubicBezTo>
                      <a:pt x="1017" y="2467"/>
                      <a:pt x="1065" y="2465"/>
                      <a:pt x="1114" y="2460"/>
                    </a:cubicBezTo>
                    <a:cubicBezTo>
                      <a:pt x="1240" y="2447"/>
                      <a:pt x="1405" y="2411"/>
                      <a:pt x="1560" y="2322"/>
                    </a:cubicBezTo>
                    <a:cubicBezTo>
                      <a:pt x="1574" y="2338"/>
                      <a:pt x="1586" y="2352"/>
                      <a:pt x="1597" y="2365"/>
                    </a:cubicBezTo>
                    <a:cubicBezTo>
                      <a:pt x="1388" y="2464"/>
                      <a:pt x="1152" y="2499"/>
                      <a:pt x="915" y="2466"/>
                    </a:cubicBezTo>
                    <a:close/>
                    <a:moveTo>
                      <a:pt x="1681" y="2321"/>
                    </a:moveTo>
                    <a:cubicBezTo>
                      <a:pt x="1672" y="2326"/>
                      <a:pt x="1662" y="2331"/>
                      <a:pt x="1653" y="2337"/>
                    </a:cubicBezTo>
                    <a:cubicBezTo>
                      <a:pt x="1641" y="2323"/>
                      <a:pt x="1627" y="2308"/>
                      <a:pt x="1612" y="2290"/>
                    </a:cubicBezTo>
                    <a:cubicBezTo>
                      <a:pt x="1654" y="2262"/>
                      <a:pt x="1696" y="2229"/>
                      <a:pt x="1736" y="2190"/>
                    </a:cubicBezTo>
                    <a:cubicBezTo>
                      <a:pt x="1901" y="2030"/>
                      <a:pt x="2027" y="1843"/>
                      <a:pt x="2104" y="1647"/>
                    </a:cubicBezTo>
                    <a:cubicBezTo>
                      <a:pt x="2126" y="1669"/>
                      <a:pt x="2145" y="1690"/>
                      <a:pt x="2161" y="1710"/>
                    </a:cubicBezTo>
                    <a:cubicBezTo>
                      <a:pt x="2078" y="1973"/>
                      <a:pt x="1910" y="2187"/>
                      <a:pt x="1681" y="2321"/>
                    </a:cubicBezTo>
                    <a:close/>
                    <a:moveTo>
                      <a:pt x="2181" y="1641"/>
                    </a:moveTo>
                    <a:cubicBezTo>
                      <a:pt x="2164" y="1623"/>
                      <a:pt x="2146" y="1604"/>
                      <a:pt x="2126" y="1586"/>
                    </a:cubicBezTo>
                    <a:cubicBezTo>
                      <a:pt x="2148" y="1521"/>
                      <a:pt x="2165" y="1455"/>
                      <a:pt x="2175" y="1390"/>
                    </a:cubicBezTo>
                    <a:cubicBezTo>
                      <a:pt x="2187" y="1316"/>
                      <a:pt x="2191" y="1244"/>
                      <a:pt x="2189" y="1174"/>
                    </a:cubicBezTo>
                    <a:cubicBezTo>
                      <a:pt x="2196" y="1184"/>
                      <a:pt x="2203" y="1194"/>
                      <a:pt x="2210" y="1203"/>
                    </a:cubicBezTo>
                    <a:cubicBezTo>
                      <a:pt x="2225" y="1334"/>
                      <a:pt x="2218" y="1479"/>
                      <a:pt x="2187" y="1616"/>
                    </a:cubicBezTo>
                    <a:cubicBezTo>
                      <a:pt x="2185" y="1624"/>
                      <a:pt x="2183" y="1633"/>
                      <a:pt x="2181" y="1641"/>
                    </a:cubicBezTo>
                    <a:close/>
                  </a:path>
                </a:pathLst>
              </a:custGeom>
              <a:solidFill>
                <a:srgbClr val="FFFFFF"/>
              </a:solidFill>
              <a:ln>
                <a:noFill/>
              </a:ln>
            </p:spPr>
            <p:txBody>
              <a:bodyPr vert="horz" wrap="square" lIns="0" tIns="41966" rIns="83931" bIns="41966"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sp>
        <p:nvSpPr>
          <p:cNvPr id="53" name="TextBox 52"/>
          <p:cNvSpPr txBox="1"/>
          <p:nvPr/>
        </p:nvSpPr>
        <p:spPr>
          <a:xfrm>
            <a:off x="5512492" y="6162110"/>
            <a:ext cx="3793512" cy="679751"/>
          </a:xfrm>
          <a:prstGeom prst="rect">
            <a:avLst/>
          </a:prstGeom>
          <a:noFill/>
        </p:spPr>
        <p:txBody>
          <a:bodyPr wrap="square" lIns="326365" rIns="0" anchor="ctr" anchorCtr="0">
            <a:noAutofit/>
          </a:bodyPr>
          <a:lstStyle>
            <a:defPPr>
              <a:defRPr lang="en-US"/>
            </a:defPPr>
            <a:lvl1pPr>
              <a:defRPr sz="2600">
                <a:gradFill>
                  <a:gsLst>
                    <a:gs pos="0">
                      <a:schemeClr val="bg1"/>
                    </a:gs>
                    <a:gs pos="100000">
                      <a:schemeClr val="bg1"/>
                    </a:gs>
                  </a:gsLst>
                  <a:lin ang="5400000" scaled="0"/>
                </a:gradFill>
                <a:latin typeface="+mj-lt"/>
              </a:defRPr>
            </a:lvl1pPr>
          </a:lstStyle>
          <a:p>
            <a:pPr marL="0" marR="0" lvl="0" indent="0" algn="r" defTabSz="1689956" eaLnBrk="1" fontAlgn="auto" latinLnBrk="0" hangingPunct="1">
              <a:lnSpc>
                <a:spcPct val="100000"/>
              </a:lnSpc>
              <a:spcBef>
                <a:spcPct val="20000"/>
              </a:spcBef>
              <a:spcAft>
                <a:spcPts val="0"/>
              </a:spcAft>
              <a:buClrTx/>
              <a:buSzPct val="80000"/>
              <a:buFontTx/>
              <a:buNone/>
              <a:tabLst/>
              <a:defRPr/>
            </a:pPr>
            <a:r>
              <a:rPr kumimoji="0" lang="en-US" sz="1248" b="0" i="0" u="none" strike="noStrike" kern="0" cap="none" spc="0" normalizeH="0" baseline="0" noProof="0" dirty="0" err="1">
                <a:ln>
                  <a:noFill/>
                </a:ln>
                <a:solidFill>
                  <a:schemeClr val="tx1"/>
                </a:solidFill>
                <a:effectLst/>
                <a:uLnTx/>
                <a:uFillTx/>
                <a:latin typeface="Segoe UI"/>
              </a:rPr>
              <a:t>ExpressRoute</a:t>
            </a:r>
            <a:r>
              <a:rPr kumimoji="0" lang="en-US" sz="1248" b="0" i="0" u="none" strike="noStrike" kern="0" cap="none" spc="0" normalizeH="0" baseline="0" noProof="0" dirty="0">
                <a:ln>
                  <a:noFill/>
                </a:ln>
                <a:solidFill>
                  <a:schemeClr val="tx1"/>
                </a:solidFill>
                <a:effectLst/>
                <a:uLnTx/>
                <a:uFillTx/>
                <a:latin typeface="Segoe UI"/>
              </a:rPr>
              <a:t> Locations (Roadmap)</a:t>
            </a:r>
          </a:p>
        </p:txBody>
      </p:sp>
      <p:sp>
        <p:nvSpPr>
          <p:cNvPr id="54" name="Oval 53"/>
          <p:cNvSpPr/>
          <p:nvPr/>
        </p:nvSpPr>
        <p:spPr bwMode="auto">
          <a:xfrm>
            <a:off x="11185737" y="3524445"/>
            <a:ext cx="193339" cy="202821"/>
          </a:xfrm>
          <a:prstGeom prst="ellipse">
            <a:avLst/>
          </a:prstGeom>
          <a:solidFill>
            <a:srgbClr val="7FBA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4" tIns="149195" rIns="186494" bIns="149195" numCol="1" spcCol="0" rtlCol="0" fromWordArt="0" anchor="t" anchorCtr="0" forceAA="0" compatLnSpc="1">
            <a:prstTxWarp prst="textNoShape">
              <a:avLst/>
            </a:prstTxWarp>
            <a:noAutofit/>
          </a:bodyPr>
          <a:lstStyle/>
          <a:p>
            <a:pPr marL="0" marR="0" lvl="0" indent="0" algn="ctr" defTabSz="93211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solidFill>
                <a:schemeClr val="tx1"/>
              </a:solidFill>
              <a:effectLst/>
              <a:uLnTx/>
              <a:uFillTx/>
            </a:endParaRPr>
          </a:p>
        </p:txBody>
      </p:sp>
    </p:spTree>
    <p:extLst>
      <p:ext uri="{BB962C8B-B14F-4D97-AF65-F5344CB8AC3E}">
        <p14:creationId xmlns:p14="http://schemas.microsoft.com/office/powerpoint/2010/main" val="983649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8621" y="1500222"/>
            <a:ext cx="10615764" cy="4986360"/>
          </a:xfrm>
          <a:prstGeom prst="rect">
            <a:avLst/>
          </a:prstGeom>
        </p:spPr>
      </p:pic>
      <p:sp>
        <p:nvSpPr>
          <p:cNvPr id="3" name="Title 2"/>
          <p:cNvSpPr>
            <a:spLocks noGrp="1"/>
          </p:cNvSpPr>
          <p:nvPr>
            <p:ph type="title"/>
          </p:nvPr>
        </p:nvSpPr>
        <p:spPr/>
        <p:txBody>
          <a:bodyPr/>
          <a:lstStyle/>
          <a:p>
            <a:r>
              <a:rPr lang="en-GB" dirty="0"/>
              <a:t>Express Route: high level picture</a:t>
            </a:r>
          </a:p>
        </p:txBody>
      </p:sp>
      <p:sp>
        <p:nvSpPr>
          <p:cNvPr id="4" name="Rounded Rectangle 3"/>
          <p:cNvSpPr/>
          <p:nvPr/>
        </p:nvSpPr>
        <p:spPr bwMode="auto">
          <a:xfrm>
            <a:off x="5525729" y="2861802"/>
            <a:ext cx="3667432" cy="2091198"/>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Box 4"/>
          <p:cNvSpPr txBox="1"/>
          <p:nvPr/>
        </p:nvSpPr>
        <p:spPr>
          <a:xfrm>
            <a:off x="6066503" y="4002343"/>
            <a:ext cx="3903406" cy="926407"/>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Dedicated Connection Circuit</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VPN Options</a:t>
            </a:r>
          </a:p>
        </p:txBody>
      </p:sp>
    </p:spTree>
    <p:extLst>
      <p:ext uri="{BB962C8B-B14F-4D97-AF65-F5344CB8AC3E}">
        <p14:creationId xmlns:p14="http://schemas.microsoft.com/office/powerpoint/2010/main" val="1070627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8621" y="1500222"/>
            <a:ext cx="10615764" cy="4986360"/>
          </a:xfrm>
          <a:prstGeom prst="rect">
            <a:avLst/>
          </a:prstGeom>
        </p:spPr>
      </p:pic>
      <p:sp>
        <p:nvSpPr>
          <p:cNvPr id="3" name="Title 2"/>
          <p:cNvSpPr>
            <a:spLocks noGrp="1"/>
          </p:cNvSpPr>
          <p:nvPr>
            <p:ph type="title"/>
          </p:nvPr>
        </p:nvSpPr>
        <p:spPr/>
        <p:txBody>
          <a:bodyPr/>
          <a:lstStyle/>
          <a:p>
            <a:r>
              <a:rPr lang="en-GB" dirty="0"/>
              <a:t>Express Route: high level picture</a:t>
            </a:r>
          </a:p>
        </p:txBody>
      </p:sp>
      <p:sp>
        <p:nvSpPr>
          <p:cNvPr id="4" name="Rounded Rectangle 3"/>
          <p:cNvSpPr/>
          <p:nvPr/>
        </p:nvSpPr>
        <p:spPr bwMode="auto">
          <a:xfrm>
            <a:off x="5525729" y="2861802"/>
            <a:ext cx="3667432" cy="2091198"/>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Box 4"/>
          <p:cNvSpPr txBox="1"/>
          <p:nvPr/>
        </p:nvSpPr>
        <p:spPr>
          <a:xfrm>
            <a:off x="6066503" y="4002343"/>
            <a:ext cx="3903406" cy="926407"/>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Dedicated Connection Circuit</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VPN Options</a:t>
            </a:r>
          </a:p>
        </p:txBody>
      </p:sp>
      <p:sp>
        <p:nvSpPr>
          <p:cNvPr id="7" name="Rounded Rectangle 6"/>
          <p:cNvSpPr/>
          <p:nvPr/>
        </p:nvSpPr>
        <p:spPr bwMode="auto">
          <a:xfrm>
            <a:off x="5525729" y="2050971"/>
            <a:ext cx="3667432" cy="786581"/>
          </a:xfrm>
          <a:prstGeom prst="roundRect">
            <a:avLst/>
          </a:prstGeom>
          <a:solidFill>
            <a:srgbClr val="FFFF0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Box 7"/>
          <p:cNvSpPr txBox="1"/>
          <p:nvPr/>
        </p:nvSpPr>
        <p:spPr>
          <a:xfrm>
            <a:off x="5407742" y="1695031"/>
            <a:ext cx="3903406" cy="572464"/>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Doesn’t prevent direct access</a:t>
            </a:r>
          </a:p>
        </p:txBody>
      </p:sp>
    </p:spTree>
    <p:extLst>
      <p:ext uri="{BB962C8B-B14F-4D97-AF65-F5344CB8AC3E}">
        <p14:creationId xmlns:p14="http://schemas.microsoft.com/office/powerpoint/2010/main" val="165717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472522" y="5062618"/>
            <a:ext cx="6462795" cy="14008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ExpressRoute &amp; Microsoft Clouds</a:t>
            </a:r>
          </a:p>
        </p:txBody>
      </p:sp>
      <p:sp>
        <p:nvSpPr>
          <p:cNvPr id="11" name="Rectangle 10"/>
          <p:cNvSpPr/>
          <p:nvPr/>
        </p:nvSpPr>
        <p:spPr bwMode="auto">
          <a:xfrm>
            <a:off x="2732534" y="3924526"/>
            <a:ext cx="836505" cy="380951"/>
          </a:xfrm>
          <a:prstGeom prst="rect">
            <a:avLst/>
          </a:prstGeom>
          <a:solidFill>
            <a:srgbClr val="012264"/>
          </a:solidFill>
          <a:ln w="10795" cap="flat" cmpd="sng" algn="ctr">
            <a:solidFill>
              <a:srgbClr val="04215B"/>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2" name="Freeform 539"/>
          <p:cNvSpPr>
            <a:spLocks noChangeAspect="1"/>
          </p:cNvSpPr>
          <p:nvPr/>
        </p:nvSpPr>
        <p:spPr bwMode="auto">
          <a:xfrm>
            <a:off x="598325" y="3058561"/>
            <a:ext cx="2565203" cy="169384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3" name="Freeform 78"/>
          <p:cNvSpPr>
            <a:spLocks noEditPoints="1"/>
          </p:cNvSpPr>
          <p:nvPr/>
        </p:nvSpPr>
        <p:spPr bwMode="black">
          <a:xfrm>
            <a:off x="2167312" y="3776455"/>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047531" y="3873639"/>
            <a:ext cx="1219044" cy="507935"/>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Customer’s </a:t>
            </a:r>
            <a:b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b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network</a:t>
            </a:r>
          </a:p>
        </p:txBody>
      </p:sp>
      <p:grpSp>
        <p:nvGrpSpPr>
          <p:cNvPr id="15" name="Group 14"/>
          <p:cNvGrpSpPr/>
          <p:nvPr/>
        </p:nvGrpSpPr>
        <p:grpSpPr bwMode="auto">
          <a:xfrm>
            <a:off x="8173502" y="1406733"/>
            <a:ext cx="1122468" cy="2064091"/>
            <a:chOff x="5936940" y="1654482"/>
            <a:chExt cx="854945" cy="1132543"/>
          </a:xfrm>
          <a:solidFill>
            <a:srgbClr val="DE3C00"/>
          </a:solidFill>
        </p:grpSpPr>
        <p:sp>
          <p:nvSpPr>
            <p:cNvPr id="64" name="Rectangle 63"/>
            <p:cNvSpPr/>
            <p:nvPr/>
          </p:nvSpPr>
          <p:spPr bwMode="auto">
            <a:xfrm rot="16200000">
              <a:off x="5469389" y="2219654"/>
              <a:ext cx="1034923" cy="99820"/>
            </a:xfrm>
            <a:prstGeom prst="rect">
              <a:avLst/>
            </a:prstGeom>
            <a:grpFill/>
            <a:ln w="10795" cap="flat" cmpd="sng" algn="ctr">
              <a:solidFill>
                <a:srgbClr val="DE3C00"/>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5" name="Right Arrow 64"/>
            <p:cNvSpPr/>
            <p:nvPr/>
          </p:nvSpPr>
          <p:spPr bwMode="auto">
            <a:xfrm>
              <a:off x="5936940" y="1654482"/>
              <a:ext cx="854945" cy="209699"/>
            </a:xfrm>
            <a:prstGeom prst="rightArrow">
              <a:avLst/>
            </a:prstGeom>
            <a:grpFill/>
            <a:ln w="10795" cap="flat" cmpd="sng" algn="ctr">
              <a:solidFill>
                <a:srgbClr val="DE3C00"/>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grpSp>
        <p:nvGrpSpPr>
          <p:cNvPr id="16" name="Group 15"/>
          <p:cNvGrpSpPr/>
          <p:nvPr/>
        </p:nvGrpSpPr>
        <p:grpSpPr bwMode="auto">
          <a:xfrm>
            <a:off x="8173501" y="4785988"/>
            <a:ext cx="1122469" cy="1476997"/>
            <a:chOff x="5936940" y="3683794"/>
            <a:chExt cx="854946" cy="1007119"/>
          </a:xfrm>
          <a:solidFill>
            <a:srgbClr val="1589DC"/>
          </a:solidFill>
        </p:grpSpPr>
        <p:sp>
          <p:nvSpPr>
            <p:cNvPr id="62" name="Rectangle 61"/>
            <p:cNvSpPr/>
            <p:nvPr/>
          </p:nvSpPr>
          <p:spPr bwMode="auto">
            <a:xfrm rot="16200000">
              <a:off x="5514217" y="4106517"/>
              <a:ext cx="945264" cy="99818"/>
            </a:xfrm>
            <a:prstGeom prst="rect">
              <a:avLst/>
            </a:prstGeom>
            <a:grp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3" name="Right Arrow 62"/>
            <p:cNvSpPr/>
            <p:nvPr/>
          </p:nvSpPr>
          <p:spPr bwMode="auto">
            <a:xfrm>
              <a:off x="5945371" y="4470208"/>
              <a:ext cx="846515" cy="220705"/>
            </a:xfrm>
            <a:prstGeom prst="rightArrow">
              <a:avLst/>
            </a:prstGeom>
            <a:grp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grpSp>
        <p:nvGrpSpPr>
          <p:cNvPr id="17" name="Group 3"/>
          <p:cNvGrpSpPr/>
          <p:nvPr/>
        </p:nvGrpSpPr>
        <p:grpSpPr bwMode="auto">
          <a:xfrm>
            <a:off x="4837193" y="3502781"/>
            <a:ext cx="2369071" cy="1166467"/>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19" name="Right Arrow 18"/>
          <p:cNvSpPr/>
          <p:nvPr/>
        </p:nvSpPr>
        <p:spPr bwMode="auto">
          <a:xfrm>
            <a:off x="8826168" y="3940399"/>
            <a:ext cx="506348" cy="325396"/>
          </a:xfrm>
          <a:prstGeom prst="rightArrow">
            <a:avLst/>
          </a:prstGeom>
          <a:solidFill>
            <a:srgbClr val="58024D"/>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0" name="Freeform 19"/>
          <p:cNvSpPr/>
          <p:nvPr/>
        </p:nvSpPr>
        <p:spPr bwMode="auto">
          <a:xfrm>
            <a:off x="4749988" y="3789606"/>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20"/>
          <p:cNvSpPr/>
          <p:nvPr/>
        </p:nvSpPr>
        <p:spPr bwMode="auto">
          <a:xfrm>
            <a:off x="4749988" y="4049923"/>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58024D"/>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2" name="Freeform 21"/>
          <p:cNvSpPr/>
          <p:nvPr/>
        </p:nvSpPr>
        <p:spPr bwMode="auto">
          <a:xfrm>
            <a:off x="4749988" y="4319764"/>
            <a:ext cx="488888" cy="161904"/>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rgbClr val="1589DC"/>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3" name="Rectangle 49"/>
          <p:cNvSpPr/>
          <p:nvPr/>
        </p:nvSpPr>
        <p:spPr bwMode="auto">
          <a:xfrm>
            <a:off x="619632" y="5608765"/>
            <a:ext cx="815411" cy="326892"/>
          </a:xfrm>
          <a:prstGeom prst="rect">
            <a:avLst/>
          </a:prstGeom>
          <a:solidFill>
            <a:srgbClr val="B4009E">
              <a:lumMod val="50000"/>
            </a:srgbClr>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4" name="Rectangle 50"/>
          <p:cNvSpPr/>
          <p:nvPr/>
        </p:nvSpPr>
        <p:spPr bwMode="auto">
          <a:xfrm>
            <a:off x="619632" y="6017215"/>
            <a:ext cx="815411" cy="326892"/>
          </a:xfrm>
          <a:prstGeom prst="rect">
            <a:avLst/>
          </a:prstGeom>
          <a:solidFill>
            <a:srgbClr val="1589DC"/>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5" name="TextBox 51"/>
          <p:cNvSpPr txBox="1">
            <a:spLocks noChangeArrowheads="1"/>
          </p:cNvSpPr>
          <p:nvPr/>
        </p:nvSpPr>
        <p:spPr bwMode="auto">
          <a:xfrm>
            <a:off x="1563727" y="5652733"/>
            <a:ext cx="3845870" cy="25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Traffic to public IP addresses in Azure</a:t>
            </a:r>
          </a:p>
        </p:txBody>
      </p:sp>
      <p:sp>
        <p:nvSpPr>
          <p:cNvPr id="26" name="TextBox 52"/>
          <p:cNvSpPr txBox="1">
            <a:spLocks noChangeArrowheads="1"/>
          </p:cNvSpPr>
          <p:nvPr/>
        </p:nvSpPr>
        <p:spPr bwMode="auto">
          <a:xfrm>
            <a:off x="1563727" y="6040977"/>
            <a:ext cx="2699282" cy="24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Traffic to Virtual Networks </a:t>
            </a:r>
          </a:p>
        </p:txBody>
      </p:sp>
      <p:sp>
        <p:nvSpPr>
          <p:cNvPr id="27" name="Rectangle 53"/>
          <p:cNvSpPr/>
          <p:nvPr/>
        </p:nvSpPr>
        <p:spPr bwMode="auto">
          <a:xfrm>
            <a:off x="619632" y="5189697"/>
            <a:ext cx="815411" cy="326892"/>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8" name="TextBox 54"/>
          <p:cNvSpPr txBox="1">
            <a:spLocks noChangeArrowheads="1"/>
          </p:cNvSpPr>
          <p:nvPr/>
        </p:nvSpPr>
        <p:spPr bwMode="auto">
          <a:xfrm>
            <a:off x="1563727" y="5242979"/>
            <a:ext cx="4668137"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Traffic to Office 365 Services and CRM Online</a:t>
            </a:r>
          </a:p>
        </p:txBody>
      </p:sp>
      <p:sp>
        <p:nvSpPr>
          <p:cNvPr id="52" name="Freeform 539"/>
          <p:cNvSpPr>
            <a:spLocks noChangeAspect="1"/>
          </p:cNvSpPr>
          <p:nvPr/>
        </p:nvSpPr>
        <p:spPr bwMode="auto">
          <a:xfrm>
            <a:off x="9295970" y="457396"/>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53" name="Picture 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6887" y="661842"/>
            <a:ext cx="670375" cy="67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4046" y="1436761"/>
            <a:ext cx="553671" cy="55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86878" y="1436761"/>
            <a:ext cx="568367" cy="5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44407" y="1436761"/>
            <a:ext cx="574940" cy="57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539"/>
          <p:cNvSpPr>
            <a:spLocks noChangeAspect="1"/>
          </p:cNvSpPr>
          <p:nvPr/>
        </p:nvSpPr>
        <p:spPr bwMode="auto">
          <a:xfrm>
            <a:off x="9217191" y="2641781"/>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B4009E">
                <a:lumMod val="50000"/>
              </a:srgbClr>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4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39486" y="2658722"/>
            <a:ext cx="795734" cy="79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62726" y="3537918"/>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52432" y="3537918"/>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974185" y="3926514"/>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542139" y="3537918"/>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131845" y="3537918"/>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490632" y="3926514"/>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85150" y="3926514"/>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479668" y="3926514"/>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721552" y="3537918"/>
            <a:ext cx="278371" cy="2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01"/>
          <p:cNvGrpSpPr>
            <a:grpSpLocks/>
          </p:cNvGrpSpPr>
          <p:nvPr/>
        </p:nvGrpSpPr>
        <p:grpSpPr bwMode="auto">
          <a:xfrm>
            <a:off x="9138662" y="4787584"/>
            <a:ext cx="2597381" cy="1725718"/>
            <a:chOff x="8946776" y="4891686"/>
            <a:chExt cx="2546969" cy="1691982"/>
          </a:xfrm>
        </p:grpSpPr>
        <p:sp>
          <p:nvSpPr>
            <p:cNvPr id="36" name="Freeform 539"/>
            <p:cNvSpPr>
              <a:spLocks noChangeAspect="1"/>
            </p:cNvSpPr>
            <p:nvPr/>
          </p:nvSpPr>
          <p:spPr bwMode="auto">
            <a:xfrm>
              <a:off x="8946776" y="4891686"/>
              <a:ext cx="2546969"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472C1"/>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37" name="Picture 10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266237" y="5913772"/>
              <a:ext cx="462449" cy="4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631326" y="5913772"/>
              <a:ext cx="555290" cy="5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922219" y="5913772"/>
              <a:ext cx="515575" cy="5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704415" y="4973841"/>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p:cNvSpPr/>
          <p:nvPr/>
        </p:nvSpPr>
        <p:spPr bwMode="auto">
          <a:xfrm>
            <a:off x="7078554" y="4319764"/>
            <a:ext cx="538093" cy="161904"/>
          </a:xfrm>
          <a:prstGeom prst="rect">
            <a:avLst/>
          </a:prstGeom>
          <a:solidFill>
            <a:srgbClr val="1589DC"/>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3" name="Rectangle 32"/>
          <p:cNvSpPr/>
          <p:nvPr/>
        </p:nvSpPr>
        <p:spPr bwMode="auto">
          <a:xfrm>
            <a:off x="7083315" y="4049923"/>
            <a:ext cx="538094" cy="171428"/>
          </a:xfrm>
          <a:prstGeom prst="rect">
            <a:avLst/>
          </a:prstGeom>
          <a:solidFill>
            <a:srgbClr val="58024D"/>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7078554" y="3781669"/>
            <a:ext cx="538093" cy="171428"/>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5" name="Rectangle 34"/>
          <p:cNvSpPr/>
          <p:nvPr/>
        </p:nvSpPr>
        <p:spPr bwMode="auto">
          <a:xfrm>
            <a:off x="7608025" y="347082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18" name="Rectangle 17"/>
          <p:cNvSpPr/>
          <p:nvPr/>
        </p:nvSpPr>
        <p:spPr bwMode="auto">
          <a:xfrm>
            <a:off x="3471667" y="3433577"/>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6" name="TextBox 65"/>
          <p:cNvSpPr txBox="1"/>
          <p:nvPr/>
        </p:nvSpPr>
        <p:spPr>
          <a:xfrm>
            <a:off x="19697" y="1165094"/>
            <a:ext cx="7186567" cy="1607598"/>
          </a:xfrm>
          <a:prstGeom prst="rect">
            <a:avLst/>
          </a:prstGeom>
          <a:noFill/>
        </p:spPr>
        <p:txBody>
          <a:bodyPr wrap="square" lIns="182857" tIns="146285" rIns="182857" bIns="146285" rtlCol="0">
            <a:noAutofit/>
          </a:bodyPr>
          <a:lstStyle/>
          <a:p>
            <a:pPr marL="400010" marR="0" lvl="0" indent="-400010" defTabSz="914400" eaLnBrk="1" fontAlgn="auto" latinLnBrk="0" hangingPunct="1">
              <a:lnSpc>
                <a:spcPct val="90000"/>
              </a:lnSpc>
              <a:spcBef>
                <a:spcPts val="1224"/>
              </a:spcBef>
              <a:spcAft>
                <a:spcPts val="0"/>
              </a:spcAft>
              <a:buClr>
                <a:schemeClr val="tx2"/>
              </a:buClr>
              <a:buSzPct val="100000"/>
              <a:buFont typeface="Wingdings" panose="05000000000000000000" pitchFamily="2" charset="2"/>
              <a:buChar char="ü"/>
              <a:tabLst/>
              <a:defRPr/>
            </a:pPr>
            <a:endParaRPr kumimoji="0" lang="en-US" sz="2000" b="0" i="0" u="none" strike="noStrike" kern="0" cap="none" spc="0" normalizeH="0" baseline="0" noProof="0" dirty="0">
              <a:ln>
                <a:noFill/>
              </a:ln>
              <a:solidFill>
                <a:schemeClr val="bg1"/>
              </a:solidFill>
              <a:effectLst/>
              <a:uLnTx/>
              <a:uFillTx/>
            </a:endParaRPr>
          </a:p>
        </p:txBody>
      </p:sp>
      <p:sp>
        <p:nvSpPr>
          <p:cNvPr id="3" name="TextBox 2"/>
          <p:cNvSpPr txBox="1"/>
          <p:nvPr/>
        </p:nvSpPr>
        <p:spPr>
          <a:xfrm>
            <a:off x="8826169" y="21265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O365, CRM – Microsoft Peering</a:t>
            </a:r>
          </a:p>
        </p:txBody>
      </p:sp>
      <p:sp>
        <p:nvSpPr>
          <p:cNvPr id="68" name="TextBox 67"/>
          <p:cNvSpPr txBox="1"/>
          <p:nvPr/>
        </p:nvSpPr>
        <p:spPr>
          <a:xfrm>
            <a:off x="8942225" y="4385508"/>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Azure PaaS – Public Peering</a:t>
            </a:r>
          </a:p>
        </p:txBody>
      </p:sp>
      <p:sp>
        <p:nvSpPr>
          <p:cNvPr id="70" name="TextBox 69"/>
          <p:cNvSpPr txBox="1"/>
          <p:nvPr/>
        </p:nvSpPr>
        <p:spPr>
          <a:xfrm>
            <a:off x="9000150" y="6527341"/>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Azure IaaS – Private Peering</a:t>
            </a:r>
          </a:p>
        </p:txBody>
      </p:sp>
      <p:sp>
        <p:nvSpPr>
          <p:cNvPr id="71" name="Freeform 144"/>
          <p:cNvSpPr>
            <a:spLocks noChangeAspect="1" noEditPoints="1"/>
          </p:cNvSpPr>
          <p:nvPr/>
        </p:nvSpPr>
        <p:spPr bwMode="black">
          <a:xfrm>
            <a:off x="10920986" y="843561"/>
            <a:ext cx="551699" cy="51829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69" name="TextBox 68"/>
          <p:cNvSpPr txBox="1"/>
          <p:nvPr/>
        </p:nvSpPr>
        <p:spPr>
          <a:xfrm>
            <a:off x="8941072" y="4420386"/>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Azure PaaS – Public Peering</a:t>
            </a:r>
          </a:p>
        </p:txBody>
      </p:sp>
      <p:sp>
        <p:nvSpPr>
          <p:cNvPr id="72" name="TextBox 71"/>
          <p:cNvSpPr txBox="1"/>
          <p:nvPr/>
        </p:nvSpPr>
        <p:spPr>
          <a:xfrm>
            <a:off x="8998997" y="6562219"/>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Azure IaaS – Private Peering</a:t>
            </a:r>
          </a:p>
        </p:txBody>
      </p:sp>
    </p:spTree>
    <p:extLst>
      <p:ext uri="{BB962C8B-B14F-4D97-AF65-F5344CB8AC3E}">
        <p14:creationId xmlns:p14="http://schemas.microsoft.com/office/powerpoint/2010/main" val="5179217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9192085" y="1293630"/>
            <a:ext cx="2985186" cy="454924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Microsoft Network</a:t>
            </a:r>
          </a:p>
        </p:txBody>
      </p:sp>
      <p:sp>
        <p:nvSpPr>
          <p:cNvPr id="77" name="Freeform 539"/>
          <p:cNvSpPr>
            <a:spLocks noChangeAspect="1"/>
          </p:cNvSpPr>
          <p:nvPr/>
        </p:nvSpPr>
        <p:spPr bwMode="auto">
          <a:xfrm>
            <a:off x="9547182" y="1800446"/>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8" name="Rectangle 7"/>
          <p:cNvSpPr/>
          <p:nvPr/>
        </p:nvSpPr>
        <p:spPr bwMode="auto">
          <a:xfrm>
            <a:off x="383228" y="1284510"/>
            <a:ext cx="2985186" cy="454924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Network</a:t>
            </a:r>
          </a:p>
        </p:txBody>
      </p:sp>
      <p:sp>
        <p:nvSpPr>
          <p:cNvPr id="67" name="Rectangle 66"/>
          <p:cNvSpPr/>
          <p:nvPr/>
        </p:nvSpPr>
        <p:spPr bwMode="auto">
          <a:xfrm>
            <a:off x="472522" y="5926771"/>
            <a:ext cx="6462795" cy="7030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Traffic to Microsoft</a:t>
            </a:r>
          </a:p>
        </p:txBody>
      </p:sp>
      <p:sp>
        <p:nvSpPr>
          <p:cNvPr id="12" name="Freeform 539"/>
          <p:cNvSpPr>
            <a:spLocks noChangeAspect="1"/>
          </p:cNvSpPr>
          <p:nvPr/>
        </p:nvSpPr>
        <p:spPr bwMode="auto">
          <a:xfrm>
            <a:off x="598325" y="3982195"/>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3" name="Freeform 78"/>
          <p:cNvSpPr>
            <a:spLocks noEditPoints="1"/>
          </p:cNvSpPr>
          <p:nvPr/>
        </p:nvSpPr>
        <p:spPr bwMode="black">
          <a:xfrm>
            <a:off x="2167312" y="4640608"/>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241114" y="4414802"/>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grpSp>
        <p:nvGrpSpPr>
          <p:cNvPr id="17" name="Group 3"/>
          <p:cNvGrpSpPr/>
          <p:nvPr/>
        </p:nvGrpSpPr>
        <p:grpSpPr bwMode="auto">
          <a:xfrm>
            <a:off x="4837193" y="4366934"/>
            <a:ext cx="2369071" cy="1166467"/>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4749988" y="4653759"/>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7" name="Rectangle 53"/>
          <p:cNvSpPr/>
          <p:nvPr/>
        </p:nvSpPr>
        <p:spPr bwMode="auto">
          <a:xfrm>
            <a:off x="619632" y="6053850"/>
            <a:ext cx="815411" cy="326892"/>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8" name="TextBox 54"/>
          <p:cNvSpPr txBox="1">
            <a:spLocks noChangeArrowheads="1"/>
          </p:cNvSpPr>
          <p:nvPr/>
        </p:nvSpPr>
        <p:spPr bwMode="auto">
          <a:xfrm>
            <a:off x="1563727" y="6107132"/>
            <a:ext cx="319337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Customer responsibility routing</a:t>
            </a:r>
          </a:p>
        </p:txBody>
      </p:sp>
      <p:sp>
        <p:nvSpPr>
          <p:cNvPr id="52" name="Freeform 539"/>
          <p:cNvSpPr>
            <a:spLocks noChangeAspect="1"/>
          </p:cNvSpPr>
          <p:nvPr/>
        </p:nvSpPr>
        <p:spPr bwMode="auto">
          <a:xfrm>
            <a:off x="9547182" y="3777749"/>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7078554" y="4645822"/>
            <a:ext cx="538093" cy="171428"/>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5" name="Rectangle 34"/>
          <p:cNvSpPr/>
          <p:nvPr/>
        </p:nvSpPr>
        <p:spPr bwMode="auto">
          <a:xfrm>
            <a:off x="7608025" y="4334981"/>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3" name="TextBox 2"/>
          <p:cNvSpPr txBox="1"/>
          <p:nvPr/>
        </p:nvSpPr>
        <p:spPr>
          <a:xfrm>
            <a:off x="9778539" y="54516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Microsoft Peering</a:t>
            </a:r>
          </a:p>
        </p:txBody>
      </p:sp>
      <p:sp>
        <p:nvSpPr>
          <p:cNvPr id="71" name="Freeform 144"/>
          <p:cNvSpPr>
            <a:spLocks noChangeAspect="1" noEditPoints="1"/>
          </p:cNvSpPr>
          <p:nvPr/>
        </p:nvSpPr>
        <p:spPr bwMode="black">
          <a:xfrm>
            <a:off x="10453967" y="1859554"/>
            <a:ext cx="551699" cy="51829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2" name="Arrow: Right 1"/>
          <p:cNvSpPr/>
          <p:nvPr/>
        </p:nvSpPr>
        <p:spPr bwMode="auto">
          <a:xfrm>
            <a:off x="8865365" y="4531801"/>
            <a:ext cx="121991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Freeform 539"/>
          <p:cNvSpPr>
            <a:spLocks noChangeAspect="1"/>
          </p:cNvSpPr>
          <p:nvPr/>
        </p:nvSpPr>
        <p:spPr bwMode="auto">
          <a:xfrm>
            <a:off x="619632" y="1933888"/>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72" name="Freeform 78"/>
          <p:cNvSpPr>
            <a:spLocks noEditPoints="1"/>
          </p:cNvSpPr>
          <p:nvPr/>
        </p:nvSpPr>
        <p:spPr bwMode="black">
          <a:xfrm>
            <a:off x="2188619" y="2592301"/>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73" name="TextBox 72"/>
          <p:cNvSpPr txBox="1"/>
          <p:nvPr/>
        </p:nvSpPr>
        <p:spPr bwMode="auto">
          <a:xfrm>
            <a:off x="1068838" y="2689485"/>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 name="Arrow: Down 5"/>
          <p:cNvSpPr/>
          <p:nvPr/>
        </p:nvSpPr>
        <p:spPr bwMode="auto">
          <a:xfrm>
            <a:off x="1563727" y="3542039"/>
            <a:ext cx="305266" cy="488176"/>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4" name="Freeform 19"/>
          <p:cNvSpPr/>
          <p:nvPr/>
        </p:nvSpPr>
        <p:spPr bwMode="auto">
          <a:xfrm>
            <a:off x="3084623" y="4647223"/>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Rectangle 17"/>
          <p:cNvSpPr/>
          <p:nvPr/>
        </p:nvSpPr>
        <p:spPr bwMode="auto">
          <a:xfrm>
            <a:off x="3471667" y="4297730"/>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9" name="TextBox 8"/>
          <p:cNvSpPr txBox="1"/>
          <p:nvPr/>
        </p:nvSpPr>
        <p:spPr>
          <a:xfrm>
            <a:off x="448639" y="2327781"/>
            <a:ext cx="1448044" cy="1625060"/>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Internal Router configuration, routes traffic for Microsoft Online Services to ExpressRoute connected subnet </a:t>
            </a:r>
          </a:p>
        </p:txBody>
      </p:sp>
      <p:sp>
        <p:nvSpPr>
          <p:cNvPr id="75" name="TextBox 74"/>
          <p:cNvSpPr txBox="1"/>
          <p:nvPr/>
        </p:nvSpPr>
        <p:spPr>
          <a:xfrm>
            <a:off x="2089066" y="3520729"/>
            <a:ext cx="1448044" cy="960263"/>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Router configuration routes traffic via BGP session</a:t>
            </a:r>
          </a:p>
        </p:txBody>
      </p:sp>
      <p:sp>
        <p:nvSpPr>
          <p:cNvPr id="76" name="TextBox 75"/>
          <p:cNvSpPr txBox="1"/>
          <p:nvPr/>
        </p:nvSpPr>
        <p:spPr>
          <a:xfrm>
            <a:off x="10341699" y="4351339"/>
            <a:ext cx="1448044" cy="1126462"/>
          </a:xfrm>
          <a:prstGeom prst="rect">
            <a:avLst/>
          </a:prstGeom>
        </p:spPr>
        <p:style>
          <a:lnRef idx="1">
            <a:schemeClr val="accent2"/>
          </a:lnRef>
          <a:fillRef idx="2">
            <a:schemeClr val="accent2"/>
          </a:fillRef>
          <a:effectRef idx="1">
            <a:schemeClr val="accent2"/>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Internal routing configuration routes traffic to appropriate service</a:t>
            </a:r>
          </a:p>
        </p:txBody>
      </p:sp>
      <p:sp>
        <p:nvSpPr>
          <p:cNvPr id="78" name="Arrow: Right 77"/>
          <p:cNvSpPr/>
          <p:nvPr/>
        </p:nvSpPr>
        <p:spPr bwMode="auto">
          <a:xfrm rot="16200000">
            <a:off x="9783876" y="3352803"/>
            <a:ext cx="180160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TextBox 78"/>
          <p:cNvSpPr txBox="1"/>
          <p:nvPr/>
        </p:nvSpPr>
        <p:spPr>
          <a:xfrm>
            <a:off x="10644848" y="2996309"/>
            <a:ext cx="1679993"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tx1">
                    <a:lumMod val="50000"/>
                  </a:schemeClr>
                </a:solidFill>
                <a:effectLst/>
                <a:uLnTx/>
                <a:uFillTx/>
              </a:rPr>
              <a:t>CRM Service</a:t>
            </a:r>
          </a:p>
        </p:txBody>
      </p:sp>
      <p:sp>
        <p:nvSpPr>
          <p:cNvPr id="4" name="TextBox 3"/>
          <p:cNvSpPr txBox="1"/>
          <p:nvPr/>
        </p:nvSpPr>
        <p:spPr>
          <a:xfrm>
            <a:off x="3913981" y="1293630"/>
            <a:ext cx="4608512" cy="136960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Traffic routed at network level</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SR connected subnet must be public IP addresses</a:t>
            </a:r>
          </a:p>
        </p:txBody>
      </p:sp>
      <p:sp>
        <p:nvSpPr>
          <p:cNvPr id="37" name="Rectangle 53"/>
          <p:cNvSpPr/>
          <p:nvPr/>
        </p:nvSpPr>
        <p:spPr bwMode="auto">
          <a:xfrm>
            <a:off x="6500375" y="6053921"/>
            <a:ext cx="815411" cy="32689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8" name="TextBox 54"/>
          <p:cNvSpPr txBox="1">
            <a:spLocks noChangeArrowheads="1"/>
          </p:cNvSpPr>
          <p:nvPr/>
        </p:nvSpPr>
        <p:spPr bwMode="auto">
          <a:xfrm>
            <a:off x="7444470" y="6107203"/>
            <a:ext cx="317772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Microsoft responsibility routing</a:t>
            </a:r>
          </a:p>
        </p:txBody>
      </p:sp>
    </p:spTree>
    <p:extLst>
      <p:ext uri="{BB962C8B-B14F-4D97-AF65-F5344CB8AC3E}">
        <p14:creationId xmlns:p14="http://schemas.microsoft.com/office/powerpoint/2010/main" val="4239406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CRM Online Performance</a:t>
            </a:r>
          </a:p>
        </p:txBody>
      </p:sp>
    </p:spTree>
    <p:extLst>
      <p:ext uri="{BB962C8B-B14F-4D97-AF65-F5344CB8AC3E}">
        <p14:creationId xmlns:p14="http://schemas.microsoft.com/office/powerpoint/2010/main" val="30622635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9192085" y="1293630"/>
            <a:ext cx="2985186" cy="454924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Microsoft Network</a:t>
            </a:r>
          </a:p>
        </p:txBody>
      </p:sp>
      <p:sp>
        <p:nvSpPr>
          <p:cNvPr id="77" name="Freeform 539"/>
          <p:cNvSpPr>
            <a:spLocks noChangeAspect="1"/>
          </p:cNvSpPr>
          <p:nvPr/>
        </p:nvSpPr>
        <p:spPr bwMode="auto">
          <a:xfrm>
            <a:off x="9547182" y="1800446"/>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8" name="Rectangle 7"/>
          <p:cNvSpPr/>
          <p:nvPr/>
        </p:nvSpPr>
        <p:spPr bwMode="auto">
          <a:xfrm>
            <a:off x="383228" y="1284510"/>
            <a:ext cx="2985186" cy="454924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Network</a:t>
            </a:r>
          </a:p>
        </p:txBody>
      </p:sp>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Traffic from Microsoft</a:t>
            </a:r>
          </a:p>
        </p:txBody>
      </p:sp>
      <p:sp>
        <p:nvSpPr>
          <p:cNvPr id="12" name="Freeform 539"/>
          <p:cNvSpPr>
            <a:spLocks noChangeAspect="1"/>
          </p:cNvSpPr>
          <p:nvPr/>
        </p:nvSpPr>
        <p:spPr bwMode="auto">
          <a:xfrm>
            <a:off x="598325" y="3982195"/>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3" name="Freeform 78"/>
          <p:cNvSpPr>
            <a:spLocks noEditPoints="1"/>
          </p:cNvSpPr>
          <p:nvPr/>
        </p:nvSpPr>
        <p:spPr bwMode="black">
          <a:xfrm>
            <a:off x="2167312" y="4640608"/>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241114" y="4414802"/>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grpSp>
        <p:nvGrpSpPr>
          <p:cNvPr id="17" name="Group 3"/>
          <p:cNvGrpSpPr/>
          <p:nvPr/>
        </p:nvGrpSpPr>
        <p:grpSpPr bwMode="auto">
          <a:xfrm>
            <a:off x="4837193" y="4366934"/>
            <a:ext cx="2369071" cy="1166467"/>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4749988" y="4653759"/>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52" name="Freeform 539"/>
          <p:cNvSpPr>
            <a:spLocks noChangeAspect="1"/>
          </p:cNvSpPr>
          <p:nvPr/>
        </p:nvSpPr>
        <p:spPr bwMode="auto">
          <a:xfrm>
            <a:off x="9547182" y="3777749"/>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7078554" y="4645822"/>
            <a:ext cx="538093" cy="171428"/>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5" name="Rectangle 34"/>
          <p:cNvSpPr/>
          <p:nvPr/>
        </p:nvSpPr>
        <p:spPr bwMode="auto">
          <a:xfrm>
            <a:off x="7608025" y="4334981"/>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3" name="TextBox 2"/>
          <p:cNvSpPr txBox="1"/>
          <p:nvPr/>
        </p:nvSpPr>
        <p:spPr>
          <a:xfrm>
            <a:off x="9778539" y="54516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Microsoft Peering</a:t>
            </a:r>
          </a:p>
        </p:txBody>
      </p:sp>
      <p:sp>
        <p:nvSpPr>
          <p:cNvPr id="71" name="Freeform 144"/>
          <p:cNvSpPr>
            <a:spLocks noChangeAspect="1" noEditPoints="1"/>
          </p:cNvSpPr>
          <p:nvPr/>
        </p:nvSpPr>
        <p:spPr bwMode="black">
          <a:xfrm>
            <a:off x="10453967" y="1859554"/>
            <a:ext cx="551699" cy="51829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2" name="Arrow: Right 1"/>
          <p:cNvSpPr/>
          <p:nvPr/>
        </p:nvSpPr>
        <p:spPr bwMode="auto">
          <a:xfrm rot="10800000">
            <a:off x="7939462" y="2016687"/>
            <a:ext cx="2298217"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Freeform 539"/>
          <p:cNvSpPr>
            <a:spLocks noChangeAspect="1"/>
          </p:cNvSpPr>
          <p:nvPr/>
        </p:nvSpPr>
        <p:spPr bwMode="auto">
          <a:xfrm>
            <a:off x="619632" y="1933888"/>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72" name="Freeform 78"/>
          <p:cNvSpPr>
            <a:spLocks noEditPoints="1"/>
          </p:cNvSpPr>
          <p:nvPr/>
        </p:nvSpPr>
        <p:spPr bwMode="black">
          <a:xfrm>
            <a:off x="2188619" y="2592301"/>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73" name="TextBox 72"/>
          <p:cNvSpPr txBox="1"/>
          <p:nvPr/>
        </p:nvSpPr>
        <p:spPr bwMode="auto">
          <a:xfrm>
            <a:off x="1068838" y="2689485"/>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 name="Arrow: Down 5"/>
          <p:cNvSpPr/>
          <p:nvPr/>
        </p:nvSpPr>
        <p:spPr bwMode="auto">
          <a:xfrm rot="10800000">
            <a:off x="1563727" y="3542039"/>
            <a:ext cx="305266" cy="488176"/>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4" name="Freeform 19"/>
          <p:cNvSpPr/>
          <p:nvPr/>
        </p:nvSpPr>
        <p:spPr bwMode="auto">
          <a:xfrm>
            <a:off x="3084623" y="4647223"/>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Rectangle 17"/>
          <p:cNvSpPr/>
          <p:nvPr/>
        </p:nvSpPr>
        <p:spPr bwMode="auto">
          <a:xfrm>
            <a:off x="3471667" y="4297730"/>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9" name="TextBox 8"/>
          <p:cNvSpPr txBox="1"/>
          <p:nvPr/>
        </p:nvSpPr>
        <p:spPr>
          <a:xfrm>
            <a:off x="553416" y="1900516"/>
            <a:ext cx="1448044" cy="794064"/>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Connection made to the internal service</a:t>
            </a:r>
          </a:p>
        </p:txBody>
      </p:sp>
      <p:sp>
        <p:nvSpPr>
          <p:cNvPr id="75" name="TextBox 74"/>
          <p:cNvSpPr txBox="1"/>
          <p:nvPr/>
        </p:nvSpPr>
        <p:spPr>
          <a:xfrm>
            <a:off x="2439507" y="3168795"/>
            <a:ext cx="1448044" cy="1625060"/>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Router configuration routes traffic internally as appropriate either using public IP or NAT IP</a:t>
            </a:r>
          </a:p>
        </p:txBody>
      </p:sp>
      <p:sp>
        <p:nvSpPr>
          <p:cNvPr id="76" name="TextBox 75"/>
          <p:cNvSpPr txBox="1"/>
          <p:nvPr/>
        </p:nvSpPr>
        <p:spPr>
          <a:xfrm>
            <a:off x="10341699" y="4351339"/>
            <a:ext cx="1448044" cy="1791260"/>
          </a:xfrm>
          <a:prstGeom prst="rect">
            <a:avLst/>
          </a:prstGeom>
        </p:spPr>
        <p:style>
          <a:lnRef idx="1">
            <a:schemeClr val="accent2"/>
          </a:lnRef>
          <a:fillRef idx="2">
            <a:schemeClr val="accent2"/>
          </a:fillRef>
          <a:effectRef idx="1">
            <a:schemeClr val="accent2"/>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Traffic to IP registered against ExpressRoute routed over the BGP Session through the customer private circuit</a:t>
            </a:r>
          </a:p>
        </p:txBody>
      </p:sp>
      <p:sp>
        <p:nvSpPr>
          <p:cNvPr id="78" name="Arrow: Right 77"/>
          <p:cNvSpPr/>
          <p:nvPr/>
        </p:nvSpPr>
        <p:spPr bwMode="auto">
          <a:xfrm rot="5400000">
            <a:off x="9783876" y="3352803"/>
            <a:ext cx="180160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TextBox 78"/>
          <p:cNvSpPr txBox="1"/>
          <p:nvPr/>
        </p:nvSpPr>
        <p:spPr>
          <a:xfrm>
            <a:off x="10644848" y="2996309"/>
            <a:ext cx="1679993"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tx1">
                    <a:lumMod val="50000"/>
                  </a:schemeClr>
                </a:solidFill>
                <a:effectLst/>
                <a:uLnTx/>
                <a:uFillTx/>
              </a:rPr>
              <a:t>CRM Service</a:t>
            </a:r>
          </a:p>
        </p:txBody>
      </p:sp>
      <p:sp>
        <p:nvSpPr>
          <p:cNvPr id="36" name="TextBox 35"/>
          <p:cNvSpPr txBox="1"/>
          <p:nvPr/>
        </p:nvSpPr>
        <p:spPr>
          <a:xfrm>
            <a:off x="9176685" y="2168184"/>
            <a:ext cx="1448044" cy="2034403"/>
          </a:xfrm>
          <a:prstGeom prst="rect">
            <a:avLst/>
          </a:prstGeom>
        </p:spPr>
        <p:style>
          <a:lnRef idx="1">
            <a:schemeClr val="accent2"/>
          </a:lnRef>
          <a:fillRef idx="2">
            <a:schemeClr val="accent2"/>
          </a:fillRef>
          <a:effectRef idx="1">
            <a:schemeClr val="accent2"/>
          </a:effectRef>
          <a:fontRef idx="minor">
            <a:schemeClr val="dk1"/>
          </a:fontRef>
        </p:style>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Requests to external services looked up against DNS</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Then if IP registered against an ExpressRoute circuit, routes it internally</a:t>
            </a:r>
          </a:p>
        </p:txBody>
      </p:sp>
      <p:sp>
        <p:nvSpPr>
          <p:cNvPr id="4" name="Cloud 3"/>
          <p:cNvSpPr/>
          <p:nvPr/>
        </p:nvSpPr>
        <p:spPr bwMode="auto">
          <a:xfrm>
            <a:off x="5372787" y="1761206"/>
            <a:ext cx="2452344" cy="928279"/>
          </a:xfrm>
          <a:prstGeom prst="cloud">
            <a:avLst/>
          </a:prstGeom>
          <a:solidFill>
            <a:srgbClr val="FFFFFF"/>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solidFill>
                  <a:schemeClr val="tx1">
                    <a:lumMod val="50000"/>
                  </a:schemeClr>
                </a:solidFill>
                <a:effectLst/>
                <a:uLnTx/>
                <a:uFillTx/>
                <a:ea typeface="Segoe UI" pitchFamily="34" charset="0"/>
                <a:cs typeface="Segoe UI" pitchFamily="34" charset="0"/>
              </a:rPr>
              <a:t>Public Internet </a:t>
            </a:r>
          </a:p>
        </p:txBody>
      </p:sp>
      <p:sp>
        <p:nvSpPr>
          <p:cNvPr id="38" name="Arrow: Right 37"/>
          <p:cNvSpPr/>
          <p:nvPr/>
        </p:nvSpPr>
        <p:spPr bwMode="auto">
          <a:xfrm rot="10800000">
            <a:off x="9017765" y="4684201"/>
            <a:ext cx="121991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TextBox 36"/>
          <p:cNvSpPr txBox="1"/>
          <p:nvPr/>
        </p:nvSpPr>
        <p:spPr>
          <a:xfrm>
            <a:off x="4135129" y="2625982"/>
            <a:ext cx="4608512" cy="170200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Traffic routed at network level</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SR connected subnet must be public IP addresses to DNS published URLs</a:t>
            </a:r>
          </a:p>
        </p:txBody>
      </p:sp>
      <p:sp>
        <p:nvSpPr>
          <p:cNvPr id="39" name="Rectangle 53"/>
          <p:cNvSpPr/>
          <p:nvPr/>
        </p:nvSpPr>
        <p:spPr bwMode="auto">
          <a:xfrm>
            <a:off x="619632" y="6053850"/>
            <a:ext cx="815411" cy="326892"/>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40" name="TextBox 54"/>
          <p:cNvSpPr txBox="1">
            <a:spLocks noChangeArrowheads="1"/>
          </p:cNvSpPr>
          <p:nvPr/>
        </p:nvSpPr>
        <p:spPr bwMode="auto">
          <a:xfrm>
            <a:off x="1563727" y="6107132"/>
            <a:ext cx="319337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Customer responsibility routing</a:t>
            </a:r>
          </a:p>
        </p:txBody>
      </p:sp>
      <p:sp>
        <p:nvSpPr>
          <p:cNvPr id="41" name="Rectangle 53"/>
          <p:cNvSpPr/>
          <p:nvPr/>
        </p:nvSpPr>
        <p:spPr bwMode="auto">
          <a:xfrm>
            <a:off x="6500375" y="6053921"/>
            <a:ext cx="815411" cy="32689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42" name="TextBox 54"/>
          <p:cNvSpPr txBox="1">
            <a:spLocks noChangeArrowheads="1"/>
          </p:cNvSpPr>
          <p:nvPr/>
        </p:nvSpPr>
        <p:spPr bwMode="auto">
          <a:xfrm>
            <a:off x="7444470" y="6107203"/>
            <a:ext cx="317772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98500">
              <a:defRPr>
                <a:solidFill>
                  <a:schemeClr val="tx1"/>
                </a:solidFill>
                <a:latin typeface="Segoe UI" panose="020B0502040204020203" pitchFamily="34" charset="0"/>
                <a:ea typeface="MS PGothic" pitchFamily="34" charset="-128"/>
              </a:defRPr>
            </a:lvl1pPr>
            <a:lvl2pPr defTabSz="698500">
              <a:defRPr>
                <a:solidFill>
                  <a:schemeClr val="tx1"/>
                </a:solidFill>
                <a:latin typeface="Segoe UI" panose="020B0502040204020203" pitchFamily="34" charset="0"/>
                <a:ea typeface="MS PGothic" pitchFamily="34" charset="-128"/>
              </a:defRPr>
            </a:lvl2pPr>
            <a:lvl3pPr defTabSz="698500">
              <a:defRPr>
                <a:solidFill>
                  <a:schemeClr val="tx1"/>
                </a:solidFill>
                <a:latin typeface="Segoe UI" panose="020B0502040204020203" pitchFamily="34" charset="0"/>
                <a:ea typeface="MS PGothic" pitchFamily="34" charset="-128"/>
              </a:defRPr>
            </a:lvl3pPr>
            <a:lvl4pPr defTabSz="698500">
              <a:defRPr>
                <a:solidFill>
                  <a:schemeClr val="tx1"/>
                </a:solidFill>
                <a:latin typeface="Segoe UI" panose="020B0502040204020203" pitchFamily="34" charset="0"/>
                <a:ea typeface="MS PGothic" pitchFamily="34" charset="-128"/>
              </a:defRPr>
            </a:lvl4pPr>
            <a:lvl5pPr defTabSz="698500">
              <a:defRPr>
                <a:solidFill>
                  <a:schemeClr val="tx1"/>
                </a:solidFill>
                <a:latin typeface="Segoe UI" panose="020B0502040204020203" pitchFamily="34" charset="0"/>
                <a:ea typeface="MS PGothic" pitchFamily="34" charset="-128"/>
              </a:defRPr>
            </a:lvl5pPr>
            <a:lvl6pPr marL="23225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6pPr>
            <a:lvl7pPr marL="27797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7pPr>
            <a:lvl8pPr marL="32369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8pPr>
            <a:lvl9pPr marL="3694113" indent="-36513" defTabSz="698500" eaLnBrk="0" fontAlgn="base" hangingPunct="0">
              <a:spcBef>
                <a:spcPct val="0"/>
              </a:spcBef>
              <a:spcAft>
                <a:spcPct val="0"/>
              </a:spcAft>
              <a:defRPr>
                <a:solidFill>
                  <a:schemeClr val="tx1"/>
                </a:solidFill>
                <a:latin typeface="Segoe UI" panose="020B0502040204020203" pitchFamily="34" charset="0"/>
                <a:ea typeface="MS PGothic" pitchFamily="34" charset="-128"/>
              </a:defRPr>
            </a:lvl9pPr>
          </a:lstStyle>
          <a:p>
            <a:pPr marL="0" marR="0" lvl="0" indent="0" defTabSz="698500" eaLnBrk="0" fontAlgn="base" latinLnBrk="0" hangingPunct="0">
              <a:lnSpc>
                <a:spcPct val="90000"/>
              </a:lnSpc>
              <a:spcBef>
                <a:spcPct val="20000"/>
              </a:spcBef>
              <a:spcAft>
                <a:spcPct val="0"/>
              </a:spcAft>
              <a:buClrTx/>
              <a:buSzPct val="80000"/>
              <a:buFontTx/>
              <a:buNone/>
              <a:tabLst/>
              <a:defRPr/>
            </a:pPr>
            <a:r>
              <a:rPr kumimoji="0" lang="en-US" altLang="en-US" sz="1800" b="0" i="0" u="none" strike="noStrike" kern="0" cap="none" spc="0" normalizeH="0" baseline="0" noProof="0" dirty="0">
                <a:ln>
                  <a:noFill/>
                </a:ln>
                <a:gradFill>
                  <a:gsLst>
                    <a:gs pos="0">
                      <a:schemeClr val="tx1"/>
                    </a:gs>
                    <a:gs pos="59000">
                      <a:schemeClr val="tx1"/>
                    </a:gs>
                  </a:gsLst>
                  <a:lin ang="0" scaled="0"/>
                </a:gradFill>
                <a:effectLst/>
                <a:uLnTx/>
                <a:uFillTx/>
                <a:latin typeface="Segoe UI" panose="020B0502040204020203" pitchFamily="34" charset="0"/>
                <a:ea typeface="MS PGothic" pitchFamily="34" charset="-128"/>
              </a:rPr>
              <a:t>Microsoft responsibility routing</a:t>
            </a:r>
          </a:p>
        </p:txBody>
      </p:sp>
    </p:spTree>
    <p:extLst>
      <p:ext uri="{BB962C8B-B14F-4D97-AF65-F5344CB8AC3E}">
        <p14:creationId xmlns:p14="http://schemas.microsoft.com/office/powerpoint/2010/main" val="3611889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5" grpId="0" animBg="1"/>
      <p:bldP spid="76"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Express Route Costs</a:t>
            </a:r>
          </a:p>
        </p:txBody>
      </p:sp>
      <p:sp>
        <p:nvSpPr>
          <p:cNvPr id="3" name="Rectangle 2"/>
          <p:cNvSpPr/>
          <p:nvPr/>
        </p:nvSpPr>
        <p:spPr bwMode="auto">
          <a:xfrm>
            <a:off x="529605" y="2345134"/>
            <a:ext cx="3024336" cy="864096"/>
          </a:xfrm>
          <a:prstGeom prst="rect">
            <a:avLst/>
          </a:prstGeom>
          <a:solidFill>
            <a:schemeClr val="accent2">
              <a:lumMod val="7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Azure Subscription Costs:</a:t>
            </a:r>
          </a:p>
        </p:txBody>
      </p:sp>
      <p:sp>
        <p:nvSpPr>
          <p:cNvPr id="4" name="Rectangle 3"/>
          <p:cNvSpPr/>
          <p:nvPr/>
        </p:nvSpPr>
        <p:spPr bwMode="auto">
          <a:xfrm>
            <a:off x="529605" y="1481038"/>
            <a:ext cx="3024336" cy="864096"/>
          </a:xfrm>
          <a:prstGeom prst="rect">
            <a:avLst/>
          </a:prstGeom>
          <a:solidFill>
            <a:schemeClr val="accent2">
              <a:lumMod val="7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Connectivity Provider Costs</a:t>
            </a:r>
          </a:p>
        </p:txBody>
      </p:sp>
      <p:sp>
        <p:nvSpPr>
          <p:cNvPr id="5" name="Rectangle 4"/>
          <p:cNvSpPr/>
          <p:nvPr/>
        </p:nvSpPr>
        <p:spPr bwMode="auto">
          <a:xfrm>
            <a:off x="529605" y="3209230"/>
            <a:ext cx="3024336" cy="864096"/>
          </a:xfrm>
          <a:prstGeom prst="rect">
            <a:avLst/>
          </a:prstGeom>
          <a:solidFill>
            <a:schemeClr val="accent2">
              <a:lumMod val="7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Customer Network Configuration Costs</a:t>
            </a:r>
          </a:p>
        </p:txBody>
      </p:sp>
      <p:sp>
        <p:nvSpPr>
          <p:cNvPr id="6" name="Rectangle 5"/>
          <p:cNvSpPr/>
          <p:nvPr/>
        </p:nvSpPr>
        <p:spPr bwMode="auto">
          <a:xfrm>
            <a:off x="3561159" y="1481038"/>
            <a:ext cx="5105350" cy="864096"/>
          </a:xfrm>
          <a:prstGeom prst="rect">
            <a:avLst/>
          </a:prstGeom>
          <a:solidFill>
            <a:schemeClr val="accent2">
              <a:lumMod val="60000"/>
              <a:lumOff val="4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Installation of hardware</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Network setup &amp; ongoing maintenance</a:t>
            </a:r>
          </a:p>
        </p:txBody>
      </p:sp>
      <p:sp>
        <p:nvSpPr>
          <p:cNvPr id="7" name="Rectangle 6"/>
          <p:cNvSpPr/>
          <p:nvPr/>
        </p:nvSpPr>
        <p:spPr bwMode="auto">
          <a:xfrm>
            <a:off x="3561159" y="3209230"/>
            <a:ext cx="5105350" cy="864096"/>
          </a:xfrm>
          <a:prstGeom prst="rect">
            <a:avLst/>
          </a:prstGeom>
          <a:solidFill>
            <a:schemeClr val="accent2">
              <a:lumMod val="60000"/>
              <a:lumOff val="4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Time/Effort or costs to outsourced IT</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Routing configuration, device management</a:t>
            </a:r>
          </a:p>
        </p:txBody>
      </p:sp>
      <p:sp>
        <p:nvSpPr>
          <p:cNvPr id="8" name="Rectangle 7"/>
          <p:cNvSpPr/>
          <p:nvPr/>
        </p:nvSpPr>
        <p:spPr bwMode="auto">
          <a:xfrm>
            <a:off x="3561159" y="2345134"/>
            <a:ext cx="5105350" cy="864096"/>
          </a:xfrm>
          <a:prstGeom prst="rect">
            <a:avLst/>
          </a:prstGeom>
          <a:solidFill>
            <a:schemeClr val="accent2">
              <a:lumMod val="60000"/>
              <a:lumOff val="4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Provision of service</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5439">
                      <a:srgbClr val="F8F8F8"/>
                    </a:gs>
                    <a:gs pos="10000">
                      <a:srgbClr val="F8F8F8"/>
                    </a:gs>
                  </a:gsLst>
                  <a:lin ang="5400000" scaled="0"/>
                </a:gradFill>
                <a:effectLst/>
                <a:uLnTx/>
                <a:uFillTx/>
              </a:rPr>
              <a:t>Metered/Unlimited</a:t>
            </a:r>
          </a:p>
        </p:txBody>
      </p:sp>
      <p:sp>
        <p:nvSpPr>
          <p:cNvPr id="9" name="TextBox 8"/>
          <p:cNvSpPr txBox="1"/>
          <p:nvPr/>
        </p:nvSpPr>
        <p:spPr>
          <a:xfrm>
            <a:off x="745629" y="4649390"/>
            <a:ext cx="10225136" cy="211134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Costs are likely per ExpressRoute circuit</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If multiple locations, then likely costs multiplied by number of locations/circuits</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Also will take time to configure at customer side, not simply ‘flip switch and enable’</a:t>
            </a:r>
          </a:p>
        </p:txBody>
      </p:sp>
    </p:spTree>
    <p:extLst>
      <p:ext uri="{BB962C8B-B14F-4D97-AF65-F5344CB8AC3E}">
        <p14:creationId xmlns:p14="http://schemas.microsoft.com/office/powerpoint/2010/main" val="26602454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GB" dirty="0"/>
              <a:t>ExpressRoute and CRM</a:t>
            </a:r>
          </a:p>
        </p:txBody>
      </p:sp>
    </p:spTree>
    <p:extLst>
      <p:ext uri="{BB962C8B-B14F-4D97-AF65-F5344CB8AC3E}">
        <p14:creationId xmlns:p14="http://schemas.microsoft.com/office/powerpoint/2010/main" val="334459923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CRM External Connectivity</a:t>
            </a:r>
          </a:p>
        </p:txBody>
      </p:sp>
      <p:sp>
        <p:nvSpPr>
          <p:cNvPr id="11" name="Rectangle 10"/>
          <p:cNvSpPr/>
          <p:nvPr/>
        </p:nvSpPr>
        <p:spPr bwMode="auto">
          <a:xfrm>
            <a:off x="2732534" y="3924526"/>
            <a:ext cx="836505" cy="380951"/>
          </a:xfrm>
          <a:prstGeom prst="rect">
            <a:avLst/>
          </a:prstGeom>
          <a:solidFill>
            <a:srgbClr val="012264"/>
          </a:solidFill>
          <a:ln w="10795" cap="flat" cmpd="sng" algn="ctr">
            <a:solidFill>
              <a:srgbClr val="04215B"/>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2" name="Freeform 539"/>
          <p:cNvSpPr>
            <a:spLocks noChangeAspect="1"/>
          </p:cNvSpPr>
          <p:nvPr/>
        </p:nvSpPr>
        <p:spPr bwMode="auto">
          <a:xfrm>
            <a:off x="124920" y="1940003"/>
            <a:ext cx="3139695" cy="375265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3" name="Freeform 78"/>
          <p:cNvSpPr>
            <a:spLocks noEditPoints="1"/>
          </p:cNvSpPr>
          <p:nvPr/>
        </p:nvSpPr>
        <p:spPr bwMode="black">
          <a:xfrm>
            <a:off x="1956558" y="4722202"/>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085245" y="1308794"/>
            <a:ext cx="1219044" cy="507935"/>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solidFill>
                  <a:schemeClr val="bg1"/>
                </a:solidFill>
                <a:effectLst/>
                <a:uLnTx/>
                <a:uFillTx/>
                <a:ea typeface="MS PGothic" pitchFamily="34" charset="-128"/>
              </a:rPr>
              <a:t>Customer’s </a:t>
            </a:r>
            <a:br>
              <a:rPr kumimoji="0" lang="en-US" sz="1800" b="0" i="0" u="none" strike="noStrike" kern="0" cap="none" spc="0" normalizeH="0" baseline="0" noProof="0" dirty="0">
                <a:ln>
                  <a:noFill/>
                </a:ln>
                <a:solidFill>
                  <a:schemeClr val="bg1"/>
                </a:solidFill>
                <a:effectLst/>
                <a:uLnTx/>
                <a:uFillTx/>
                <a:ea typeface="MS PGothic" pitchFamily="34" charset="-128"/>
              </a:rPr>
            </a:br>
            <a:r>
              <a:rPr kumimoji="0" lang="en-US" sz="1800" b="0" i="0" u="none" strike="noStrike" kern="0" cap="none" spc="0" normalizeH="0" baseline="0" noProof="0" dirty="0">
                <a:ln>
                  <a:noFill/>
                </a:ln>
                <a:solidFill>
                  <a:schemeClr val="bg1"/>
                </a:solidFill>
                <a:effectLst/>
                <a:uLnTx/>
                <a:uFillTx/>
                <a:ea typeface="MS PGothic" pitchFamily="34" charset="-128"/>
              </a:rPr>
              <a:t>network</a:t>
            </a:r>
          </a:p>
        </p:txBody>
      </p:sp>
      <p:grpSp>
        <p:nvGrpSpPr>
          <p:cNvPr id="17" name="Group 3"/>
          <p:cNvGrpSpPr/>
          <p:nvPr/>
        </p:nvGrpSpPr>
        <p:grpSpPr bwMode="auto">
          <a:xfrm>
            <a:off x="4837193" y="2982937"/>
            <a:ext cx="2369071" cy="2366274"/>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804475" y="3070084"/>
              <a:ext cx="1053682"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grpSp>
        <p:nvGrpSpPr>
          <p:cNvPr id="29" name="Group 83"/>
          <p:cNvGrpSpPr>
            <a:grpSpLocks/>
          </p:cNvGrpSpPr>
          <p:nvPr/>
        </p:nvGrpSpPr>
        <p:grpSpPr bwMode="auto">
          <a:xfrm>
            <a:off x="9295970" y="457396"/>
            <a:ext cx="2597382" cy="1725718"/>
            <a:chOff x="8946776" y="982662"/>
            <a:chExt cx="2546970" cy="1691982"/>
          </a:xfrm>
        </p:grpSpPr>
        <p:sp>
          <p:nvSpPr>
            <p:cNvPr id="52" name="Freeform 539"/>
            <p:cNvSpPr>
              <a:spLocks noChangeAspect="1"/>
            </p:cNvSpPr>
            <p:nvPr/>
          </p:nvSpPr>
          <p:spPr bwMode="auto">
            <a:xfrm>
              <a:off x="8946776" y="982662"/>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55" name="Picture 8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455" y="1384111"/>
              <a:ext cx="557336" cy="5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1278" y="1942881"/>
              <a:ext cx="563781" cy="56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89"/>
          <p:cNvGrpSpPr>
            <a:grpSpLocks/>
          </p:cNvGrpSpPr>
          <p:nvPr/>
        </p:nvGrpSpPr>
        <p:grpSpPr bwMode="auto">
          <a:xfrm>
            <a:off x="9217191" y="2641781"/>
            <a:ext cx="2597382" cy="1725718"/>
            <a:chOff x="8946776" y="2955276"/>
            <a:chExt cx="2546970" cy="1691982"/>
          </a:xfrm>
        </p:grpSpPr>
        <p:sp>
          <p:nvSpPr>
            <p:cNvPr id="41" name="Freeform 539"/>
            <p:cNvSpPr>
              <a:spLocks noChangeAspect="1"/>
            </p:cNvSpPr>
            <p:nvPr/>
          </p:nvSpPr>
          <p:spPr bwMode="auto">
            <a:xfrm>
              <a:off x="8946776" y="2955276"/>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B4009E">
                  <a:lumMod val="50000"/>
                </a:srgbClr>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42" name="Picture 9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53111" y="2971886"/>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50669"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4833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9669"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4600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367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1491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9983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8475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4134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101"/>
          <p:cNvGrpSpPr>
            <a:grpSpLocks/>
          </p:cNvGrpSpPr>
          <p:nvPr/>
        </p:nvGrpSpPr>
        <p:grpSpPr bwMode="auto">
          <a:xfrm>
            <a:off x="9138662" y="4787584"/>
            <a:ext cx="2597381" cy="1725718"/>
            <a:chOff x="8946776" y="4891686"/>
            <a:chExt cx="2546969" cy="1691982"/>
          </a:xfrm>
        </p:grpSpPr>
        <p:sp>
          <p:nvSpPr>
            <p:cNvPr id="36" name="Freeform 539"/>
            <p:cNvSpPr>
              <a:spLocks noChangeAspect="1"/>
            </p:cNvSpPr>
            <p:nvPr/>
          </p:nvSpPr>
          <p:spPr bwMode="auto">
            <a:xfrm>
              <a:off x="8946776" y="4891686"/>
              <a:ext cx="2546969"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472C1"/>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37"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66237" y="5913772"/>
              <a:ext cx="462449" cy="4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631326" y="5913772"/>
              <a:ext cx="555290" cy="5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922219" y="5913772"/>
              <a:ext cx="515575" cy="5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704415" y="4973841"/>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34"/>
          <p:cNvSpPr/>
          <p:nvPr/>
        </p:nvSpPr>
        <p:spPr bwMode="auto">
          <a:xfrm>
            <a:off x="7608025" y="2981160"/>
            <a:ext cx="1257341" cy="2326665"/>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18" name="Rectangle 17"/>
          <p:cNvSpPr/>
          <p:nvPr/>
        </p:nvSpPr>
        <p:spPr bwMode="auto">
          <a:xfrm>
            <a:off x="3471667" y="2982937"/>
            <a:ext cx="1257341" cy="2232217"/>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Partner Edge</a:t>
            </a:r>
          </a:p>
        </p:txBody>
      </p:sp>
      <p:sp>
        <p:nvSpPr>
          <p:cNvPr id="66" name="TextBox 65"/>
          <p:cNvSpPr txBox="1"/>
          <p:nvPr/>
        </p:nvSpPr>
        <p:spPr>
          <a:xfrm>
            <a:off x="-86540" y="1054234"/>
            <a:ext cx="7186567" cy="1607598"/>
          </a:xfrm>
          <a:prstGeom prst="rect">
            <a:avLst/>
          </a:prstGeom>
          <a:noFill/>
        </p:spPr>
        <p:txBody>
          <a:bodyPr wrap="square" lIns="182857" tIns="146285" rIns="182857" bIns="146285" rtlCol="0">
            <a:noAutofit/>
          </a:bodyPr>
          <a:lstStyle/>
          <a:p>
            <a:pPr marL="400010" marR="0" lvl="0" indent="-400010" defTabSz="914400" eaLnBrk="1" fontAlgn="auto" latinLnBrk="0" hangingPunct="1">
              <a:lnSpc>
                <a:spcPct val="90000"/>
              </a:lnSpc>
              <a:spcBef>
                <a:spcPts val="1224"/>
              </a:spcBef>
              <a:spcAft>
                <a:spcPts val="0"/>
              </a:spcAft>
              <a:buClr>
                <a:schemeClr val="tx2"/>
              </a:buClr>
              <a:buSzPct val="100000"/>
              <a:buFont typeface="Wingdings" panose="05000000000000000000" pitchFamily="2" charset="2"/>
              <a:buChar char="ü"/>
              <a:tabLst/>
              <a:defRPr/>
            </a:pPr>
            <a:endParaRPr kumimoji="0" lang="en-US" sz="2000" b="0" i="0" u="none" strike="noStrike" kern="0" cap="none" spc="0" normalizeH="0" baseline="0" noProof="0" dirty="0">
              <a:ln>
                <a:noFill/>
              </a:ln>
              <a:solidFill>
                <a:schemeClr val="bg1"/>
              </a:solidFill>
              <a:effectLst/>
              <a:uLnTx/>
              <a:uFillTx/>
            </a:endParaRPr>
          </a:p>
        </p:txBody>
      </p:sp>
      <p:sp>
        <p:nvSpPr>
          <p:cNvPr id="3" name="TextBox 2"/>
          <p:cNvSpPr txBox="1"/>
          <p:nvPr/>
        </p:nvSpPr>
        <p:spPr>
          <a:xfrm>
            <a:off x="8826169" y="21265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O365, CRM – Microsoft Peering</a:t>
            </a:r>
          </a:p>
        </p:txBody>
      </p:sp>
      <p:sp>
        <p:nvSpPr>
          <p:cNvPr id="68" name="TextBox 67"/>
          <p:cNvSpPr txBox="1"/>
          <p:nvPr/>
        </p:nvSpPr>
        <p:spPr>
          <a:xfrm>
            <a:off x="8942225" y="4385508"/>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Azure PaaS – Public Peering</a:t>
            </a:r>
          </a:p>
        </p:txBody>
      </p:sp>
      <p:sp>
        <p:nvSpPr>
          <p:cNvPr id="70" name="TextBox 69"/>
          <p:cNvSpPr txBox="1"/>
          <p:nvPr/>
        </p:nvSpPr>
        <p:spPr>
          <a:xfrm>
            <a:off x="9000150" y="6527341"/>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Azure IaaS – Private Peering</a:t>
            </a:r>
          </a:p>
        </p:txBody>
      </p:sp>
      <p:sp>
        <p:nvSpPr>
          <p:cNvPr id="69" name="TextBox 68"/>
          <p:cNvSpPr txBox="1"/>
          <p:nvPr/>
        </p:nvSpPr>
        <p:spPr bwMode="auto">
          <a:xfrm>
            <a:off x="859344" y="4806057"/>
            <a:ext cx="1016304"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solidFill>
                  <a:sysClr val="windowText" lastClr="000000"/>
                </a:solidFill>
                <a:effectLst/>
                <a:uLnTx/>
                <a:uFillTx/>
                <a:ea typeface="MS PGothic" pitchFamily="34" charset="-128"/>
              </a:rPr>
              <a:t>Client PCs</a:t>
            </a:r>
          </a:p>
        </p:txBody>
      </p:sp>
      <p:pic>
        <p:nvPicPr>
          <p:cNvPr id="72" name="Picture 8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001" y="2954134"/>
            <a:ext cx="568367" cy="5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bwMode="auto">
          <a:xfrm>
            <a:off x="874602" y="2923913"/>
            <a:ext cx="1471042" cy="747897"/>
          </a:xfrm>
          <a:prstGeom prst="rect">
            <a:avLst/>
          </a:prstGeom>
          <a:noFill/>
          <a:ln>
            <a:noFill/>
          </a:ln>
        </p:spPr>
        <p:txBody>
          <a:bodyPr wrap="squar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solidFill>
                  <a:sysClr val="windowText" lastClr="000000"/>
                </a:solidFill>
                <a:effectLst/>
                <a:uLnTx/>
                <a:uFillTx/>
                <a:ea typeface="MS PGothic" pitchFamily="34" charset="-128"/>
              </a:rPr>
              <a:t>On-</a:t>
            </a:r>
            <a:r>
              <a:rPr kumimoji="0" lang="en-US" sz="1800" b="0" i="0" u="none" strike="noStrike" kern="0" cap="none" spc="0" normalizeH="0" baseline="0" noProof="0" dirty="0" err="1">
                <a:ln>
                  <a:noFill/>
                </a:ln>
                <a:solidFill>
                  <a:sysClr val="windowText" lastClr="000000"/>
                </a:solidFill>
                <a:effectLst/>
                <a:uLnTx/>
                <a:uFillTx/>
                <a:ea typeface="MS PGothic" pitchFamily="34" charset="-128"/>
              </a:rPr>
              <a:t>Prem</a:t>
            </a:r>
            <a:r>
              <a:rPr kumimoji="0" lang="en-US" sz="1800" b="0" i="0" u="none" strike="noStrike" kern="0" cap="none" spc="0" normalizeH="0" baseline="0" noProof="0" dirty="0">
                <a:ln>
                  <a:noFill/>
                </a:ln>
                <a:solidFill>
                  <a:sysClr val="windowText" lastClr="000000"/>
                </a:solidFill>
                <a:effectLst/>
                <a:uLnTx/>
                <a:uFillTx/>
                <a:ea typeface="MS PGothic" pitchFamily="34" charset="-128"/>
              </a:rPr>
              <a:t> Exchange Server</a:t>
            </a:r>
          </a:p>
        </p:txBody>
      </p:sp>
      <p:pic>
        <p:nvPicPr>
          <p:cNvPr id="74"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95654" y="3821593"/>
            <a:ext cx="545828" cy="54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p:cNvSpPr txBox="1"/>
          <p:nvPr/>
        </p:nvSpPr>
        <p:spPr bwMode="auto">
          <a:xfrm>
            <a:off x="859344" y="3796079"/>
            <a:ext cx="1128867" cy="747897"/>
          </a:xfrm>
          <a:prstGeom prst="rect">
            <a:avLst/>
          </a:prstGeom>
          <a:noFill/>
          <a:ln>
            <a:noFill/>
          </a:ln>
        </p:spPr>
        <p:txBody>
          <a:bodyPr wrap="squar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solidFill>
                  <a:sysClr val="windowText" lastClr="000000"/>
                </a:solidFill>
                <a:effectLst/>
                <a:uLnTx/>
                <a:uFillTx/>
                <a:ea typeface="MS PGothic" pitchFamily="34" charset="-128"/>
              </a:rPr>
              <a:t>On-</a:t>
            </a:r>
            <a:r>
              <a:rPr kumimoji="0" lang="en-US" sz="1800" b="0" i="0" u="none" strike="noStrike" kern="0" cap="none" spc="0" normalizeH="0" baseline="0" noProof="0" dirty="0" err="1">
                <a:ln>
                  <a:noFill/>
                </a:ln>
                <a:solidFill>
                  <a:sysClr val="windowText" lastClr="000000"/>
                </a:solidFill>
                <a:effectLst/>
                <a:uLnTx/>
                <a:uFillTx/>
                <a:ea typeface="MS PGothic" pitchFamily="34" charset="-128"/>
              </a:rPr>
              <a:t>Prem</a:t>
            </a:r>
            <a:r>
              <a:rPr kumimoji="0" lang="en-US" sz="1800" b="0" i="0" u="none" strike="noStrike" kern="0" cap="none" spc="0" normalizeH="0" baseline="0" noProof="0" dirty="0">
                <a:ln>
                  <a:noFill/>
                </a:ln>
                <a:solidFill>
                  <a:sysClr val="windowText" lastClr="000000"/>
                </a:solidFill>
                <a:effectLst/>
                <a:uLnTx/>
                <a:uFillTx/>
                <a:ea typeface="MS PGothic" pitchFamily="34" charset="-128"/>
              </a:rPr>
              <a:t> Customer System</a:t>
            </a:r>
          </a:p>
        </p:txBody>
      </p:sp>
      <p:sp>
        <p:nvSpPr>
          <p:cNvPr id="76" name="Freeform 144"/>
          <p:cNvSpPr>
            <a:spLocks noChangeAspect="1" noEditPoints="1"/>
          </p:cNvSpPr>
          <p:nvPr/>
        </p:nvSpPr>
        <p:spPr bwMode="black">
          <a:xfrm>
            <a:off x="9737136" y="1157431"/>
            <a:ext cx="682819" cy="64147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4" name="Rectangle 3"/>
          <p:cNvSpPr/>
          <p:nvPr/>
        </p:nvSpPr>
        <p:spPr bwMode="auto">
          <a:xfrm>
            <a:off x="2665793" y="4088586"/>
            <a:ext cx="6234930" cy="206383"/>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800" b="0" i="0" u="none" strike="noStrike" kern="0" cap="none" spc="0" normalizeH="0" baseline="0" noProof="0" dirty="0">
                <a:ln>
                  <a:noFill/>
                </a:ln>
                <a:solidFill>
                  <a:schemeClr val="tx1"/>
                </a:solidFill>
                <a:effectLst/>
                <a:uLnTx/>
                <a:uFillTx/>
                <a:ea typeface="Segoe UI" pitchFamily="34" charset="0"/>
                <a:cs typeface="Segoe UI" pitchFamily="34" charset="0"/>
              </a:rPr>
              <a:t>Https Client connectivity to CRM</a:t>
            </a:r>
          </a:p>
        </p:txBody>
      </p:sp>
      <p:sp>
        <p:nvSpPr>
          <p:cNvPr id="6" name="Bent-Up Arrow 5"/>
          <p:cNvSpPr/>
          <p:nvPr/>
        </p:nvSpPr>
        <p:spPr bwMode="auto">
          <a:xfrm rot="5400000" flipH="1">
            <a:off x="7955138" y="2362020"/>
            <a:ext cx="2816802" cy="1049095"/>
          </a:xfrm>
          <a:prstGeom prst="bentUpArrow">
            <a:avLst>
              <a:gd name="adj1" fmla="val 14543"/>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Rectangle 78"/>
          <p:cNvSpPr/>
          <p:nvPr/>
        </p:nvSpPr>
        <p:spPr bwMode="auto">
          <a:xfrm>
            <a:off x="7473699" y="667718"/>
            <a:ext cx="2456176" cy="16211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0" name="Bent-Up Arrow 79"/>
          <p:cNvSpPr/>
          <p:nvPr/>
        </p:nvSpPr>
        <p:spPr bwMode="auto">
          <a:xfrm rot="16200000" flipH="1">
            <a:off x="3799911" y="-119287"/>
            <a:ext cx="2886783" cy="4460792"/>
          </a:xfrm>
          <a:prstGeom prst="bentUpArrow">
            <a:avLst>
              <a:gd name="adj1" fmla="val 6383"/>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2" name="Bent-Up Arrow 81"/>
          <p:cNvSpPr/>
          <p:nvPr/>
        </p:nvSpPr>
        <p:spPr bwMode="auto">
          <a:xfrm rot="16200000" flipH="1">
            <a:off x="4151566" y="-555846"/>
            <a:ext cx="2870292" cy="6090455"/>
          </a:xfrm>
          <a:prstGeom prst="bentUpArrow">
            <a:avLst>
              <a:gd name="adj1" fmla="val 6179"/>
              <a:gd name="adj2" fmla="val 1063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ight Arrow 7"/>
          <p:cNvSpPr/>
          <p:nvPr/>
        </p:nvSpPr>
        <p:spPr bwMode="auto">
          <a:xfrm>
            <a:off x="8631939" y="945848"/>
            <a:ext cx="1338652" cy="449936"/>
          </a:xfrm>
          <a:prstGeom prst="rightArrow">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TextBox 9"/>
          <p:cNvSpPr txBox="1"/>
          <p:nvPr/>
        </p:nvSpPr>
        <p:spPr>
          <a:xfrm>
            <a:off x="3893909" y="2912939"/>
            <a:ext cx="4590193"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EWS Connectivity from CRM SSS</a:t>
            </a:r>
          </a:p>
        </p:txBody>
      </p:sp>
      <p:sp>
        <p:nvSpPr>
          <p:cNvPr id="83" name="TextBox 82"/>
          <p:cNvSpPr txBox="1"/>
          <p:nvPr/>
        </p:nvSpPr>
        <p:spPr>
          <a:xfrm>
            <a:off x="2563486" y="3364300"/>
            <a:ext cx="7136838"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Web Services Connectivity from CRM Plug ins/ to CRM endpoints</a:t>
            </a:r>
          </a:p>
        </p:txBody>
      </p:sp>
    </p:spTree>
    <p:extLst>
      <p:ext uri="{BB962C8B-B14F-4D97-AF65-F5344CB8AC3E}">
        <p14:creationId xmlns:p14="http://schemas.microsoft.com/office/powerpoint/2010/main" val="4387497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CRM Internal Cloud Connectivity</a:t>
            </a:r>
          </a:p>
        </p:txBody>
      </p:sp>
      <p:grpSp>
        <p:nvGrpSpPr>
          <p:cNvPr id="29" name="Group 83"/>
          <p:cNvGrpSpPr>
            <a:grpSpLocks/>
          </p:cNvGrpSpPr>
          <p:nvPr/>
        </p:nvGrpSpPr>
        <p:grpSpPr bwMode="auto">
          <a:xfrm>
            <a:off x="436053" y="2479207"/>
            <a:ext cx="4062795" cy="1725718"/>
            <a:chOff x="8946776" y="982662"/>
            <a:chExt cx="2546970" cy="1691982"/>
          </a:xfrm>
        </p:grpSpPr>
        <p:sp>
          <p:nvSpPr>
            <p:cNvPr id="52" name="Freeform 539"/>
            <p:cNvSpPr>
              <a:spLocks noChangeAspect="1"/>
            </p:cNvSpPr>
            <p:nvPr/>
          </p:nvSpPr>
          <p:spPr bwMode="auto">
            <a:xfrm>
              <a:off x="8946776" y="982662"/>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55" name="Picture 8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4896" y="1357644"/>
              <a:ext cx="376822" cy="5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4897" y="1978243"/>
              <a:ext cx="376822" cy="56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89"/>
          <p:cNvGrpSpPr>
            <a:grpSpLocks/>
          </p:cNvGrpSpPr>
          <p:nvPr/>
        </p:nvGrpSpPr>
        <p:grpSpPr bwMode="auto">
          <a:xfrm>
            <a:off x="8109649" y="1264577"/>
            <a:ext cx="2597382" cy="1725718"/>
            <a:chOff x="8946776" y="2955276"/>
            <a:chExt cx="2546970" cy="1691982"/>
          </a:xfrm>
        </p:grpSpPr>
        <p:sp>
          <p:nvSpPr>
            <p:cNvPr id="41" name="Freeform 539"/>
            <p:cNvSpPr>
              <a:spLocks noChangeAspect="1"/>
            </p:cNvSpPr>
            <p:nvPr/>
          </p:nvSpPr>
          <p:spPr bwMode="auto">
            <a:xfrm>
              <a:off x="8946776" y="2955276"/>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B4009E">
                  <a:lumMod val="50000"/>
                </a:srgbClr>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42" name="Picture 9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53111" y="2971886"/>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50669"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4833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9669"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4600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367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1491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9983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8475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4134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1080593" y="4265299"/>
            <a:ext cx="1653789"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O365</a:t>
            </a:r>
            <a:r>
              <a:rPr kumimoji="0" lang="en-GB" sz="1600" b="0" i="0" u="none" strike="noStrike" kern="0" cap="none" spc="0" normalizeH="0" baseline="0" noProof="0" dirty="0">
                <a:ln>
                  <a:noFill/>
                </a:ln>
                <a:solidFill>
                  <a:schemeClr val="bg1"/>
                </a:solidFill>
                <a:effectLst/>
                <a:uLnTx/>
                <a:uFillTx/>
              </a:rPr>
              <a:t>, CRM</a:t>
            </a:r>
          </a:p>
        </p:txBody>
      </p:sp>
      <p:sp>
        <p:nvSpPr>
          <p:cNvPr id="68" name="TextBox 67"/>
          <p:cNvSpPr txBox="1"/>
          <p:nvPr/>
        </p:nvSpPr>
        <p:spPr>
          <a:xfrm>
            <a:off x="8602748" y="860161"/>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Azure PaaS</a:t>
            </a:r>
          </a:p>
        </p:txBody>
      </p:sp>
      <p:sp>
        <p:nvSpPr>
          <p:cNvPr id="76" name="Freeform 144"/>
          <p:cNvSpPr>
            <a:spLocks noChangeAspect="1" noEditPoints="1"/>
          </p:cNvSpPr>
          <p:nvPr/>
        </p:nvSpPr>
        <p:spPr bwMode="black">
          <a:xfrm>
            <a:off x="3385765" y="3056646"/>
            <a:ext cx="682819" cy="64147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6" name="Bent-Up Arrow 5"/>
          <p:cNvSpPr/>
          <p:nvPr/>
        </p:nvSpPr>
        <p:spPr bwMode="auto">
          <a:xfrm rot="5400000" flipH="1">
            <a:off x="5221554" y="-383263"/>
            <a:ext cx="1681208" cy="5198609"/>
          </a:xfrm>
          <a:prstGeom prst="bentUpArrow">
            <a:avLst>
              <a:gd name="adj1" fmla="val 16536"/>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2" name="TextBox 61"/>
          <p:cNvSpPr txBox="1"/>
          <p:nvPr/>
        </p:nvSpPr>
        <p:spPr>
          <a:xfrm>
            <a:off x="3356210" y="1371978"/>
            <a:ext cx="5531204"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CRM Push messages to/pull messages from Service Bus</a:t>
            </a:r>
          </a:p>
        </p:txBody>
      </p:sp>
      <p:sp>
        <p:nvSpPr>
          <p:cNvPr id="2" name="Left Arrow 1"/>
          <p:cNvSpPr/>
          <p:nvPr/>
        </p:nvSpPr>
        <p:spPr bwMode="auto">
          <a:xfrm>
            <a:off x="2170175" y="3056646"/>
            <a:ext cx="1170433" cy="373469"/>
          </a:xfrm>
          <a:prstGeom prst="leftArrow">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600" b="0" i="0" u="none" strike="noStrike" kern="0" cap="none" spc="0" normalizeH="0" baseline="0" noProof="0" dirty="0">
                <a:ln>
                  <a:noFill/>
                </a:ln>
                <a:solidFill>
                  <a:schemeClr val="tx1"/>
                </a:solidFill>
                <a:effectLst/>
                <a:uLnTx/>
                <a:uFillTx/>
                <a:ea typeface="Segoe UI" pitchFamily="34" charset="0"/>
                <a:cs typeface="Segoe UI" pitchFamily="34" charset="0"/>
              </a:rPr>
              <a:t>EWS</a:t>
            </a:r>
          </a:p>
        </p:txBody>
      </p:sp>
      <p:sp>
        <p:nvSpPr>
          <p:cNvPr id="63" name="Left Arrow 62"/>
          <p:cNvSpPr/>
          <p:nvPr/>
        </p:nvSpPr>
        <p:spPr bwMode="auto">
          <a:xfrm>
            <a:off x="2170175" y="3625095"/>
            <a:ext cx="1170433" cy="373469"/>
          </a:xfrm>
          <a:prstGeom prst="leftArrow">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Rectangular Callout 8"/>
          <p:cNvSpPr/>
          <p:nvPr/>
        </p:nvSpPr>
        <p:spPr bwMode="auto">
          <a:xfrm>
            <a:off x="895551" y="5308695"/>
            <a:ext cx="2023872" cy="662474"/>
          </a:xfrm>
          <a:prstGeom prst="wedgeRectCallout">
            <a:avLst>
              <a:gd name="adj1" fmla="val 53866"/>
              <a:gd name="adj2" fmla="val -266426"/>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a:ln>
                  <a:noFill/>
                </a:ln>
                <a:solidFill>
                  <a:schemeClr val="tx1"/>
                </a:solidFill>
                <a:effectLst/>
                <a:uLnTx/>
                <a:uFillTx/>
                <a:ea typeface="Segoe UI" pitchFamily="34" charset="0"/>
                <a:cs typeface="Segoe UI" pitchFamily="34" charset="0"/>
              </a:rPr>
              <a:t>SharePoint Web Service Requests</a:t>
            </a:r>
          </a:p>
        </p:txBody>
      </p:sp>
      <p:sp>
        <p:nvSpPr>
          <p:cNvPr id="77" name="Bent-Up Arrow 76"/>
          <p:cNvSpPr/>
          <p:nvPr/>
        </p:nvSpPr>
        <p:spPr bwMode="auto">
          <a:xfrm rot="5400000" flipH="1">
            <a:off x="5581656" y="35554"/>
            <a:ext cx="1288216" cy="4753967"/>
          </a:xfrm>
          <a:prstGeom prst="bentUpArrow">
            <a:avLst>
              <a:gd name="adj1" fmla="val 16536"/>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8" name="TextBox 77"/>
          <p:cNvSpPr txBox="1"/>
          <p:nvPr/>
        </p:nvSpPr>
        <p:spPr>
          <a:xfrm>
            <a:off x="3917062" y="1711951"/>
            <a:ext cx="4925821"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Data Sync for Search/Offline/ SQL Azure</a:t>
            </a:r>
          </a:p>
        </p:txBody>
      </p:sp>
      <p:sp>
        <p:nvSpPr>
          <p:cNvPr id="84" name="Bent-Up Arrow 83"/>
          <p:cNvSpPr/>
          <p:nvPr/>
        </p:nvSpPr>
        <p:spPr bwMode="auto">
          <a:xfrm rot="5400000" flipH="1">
            <a:off x="5639966" y="647330"/>
            <a:ext cx="1288216" cy="4198032"/>
          </a:xfrm>
          <a:prstGeom prst="bentUpArrow">
            <a:avLst>
              <a:gd name="adj1" fmla="val 16536"/>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5" name="TextBox 84"/>
          <p:cNvSpPr txBox="1"/>
          <p:nvPr/>
        </p:nvSpPr>
        <p:spPr>
          <a:xfrm>
            <a:off x="4253339" y="2045759"/>
            <a:ext cx="3898833"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Azure AD Authentication</a:t>
            </a:r>
          </a:p>
        </p:txBody>
      </p:sp>
      <p:sp>
        <p:nvSpPr>
          <p:cNvPr id="86" name="Rectangular Callout 85"/>
          <p:cNvSpPr/>
          <p:nvPr/>
        </p:nvSpPr>
        <p:spPr bwMode="auto">
          <a:xfrm>
            <a:off x="345139" y="1383285"/>
            <a:ext cx="2023872" cy="662474"/>
          </a:xfrm>
          <a:prstGeom prst="wedgeRectCallout">
            <a:avLst>
              <a:gd name="adj1" fmla="val 68324"/>
              <a:gd name="adj2" fmla="val 224954"/>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dirty="0">
                <a:ln>
                  <a:noFill/>
                </a:ln>
                <a:solidFill>
                  <a:schemeClr val="tx1"/>
                </a:solidFill>
                <a:effectLst/>
                <a:uLnTx/>
                <a:uFillTx/>
                <a:ea typeface="Segoe UI" pitchFamily="34" charset="0"/>
                <a:cs typeface="Segoe UI" pitchFamily="34" charset="0"/>
              </a:rPr>
              <a:t>Exchange Web Service Requests</a:t>
            </a:r>
          </a:p>
        </p:txBody>
      </p:sp>
      <p:sp>
        <p:nvSpPr>
          <p:cNvPr id="32" name="TextBox 31"/>
          <p:cNvSpPr txBox="1"/>
          <p:nvPr/>
        </p:nvSpPr>
        <p:spPr>
          <a:xfrm>
            <a:off x="8669138" y="798480"/>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Azure PaaS</a:t>
            </a:r>
          </a:p>
        </p:txBody>
      </p:sp>
    </p:spTree>
    <p:extLst>
      <p:ext uri="{BB962C8B-B14F-4D97-AF65-F5344CB8AC3E}">
        <p14:creationId xmlns:p14="http://schemas.microsoft.com/office/powerpoint/2010/main" val="170025479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334903" y="166046"/>
            <a:ext cx="11888788" cy="917575"/>
          </a:xfrm>
        </p:spPr>
        <p:txBody>
          <a:bodyPr/>
          <a:lstStyle/>
          <a:p>
            <a:r>
              <a:rPr lang="en-US" sz="4400" dirty="0">
                <a:solidFill>
                  <a:schemeClr val="tx1"/>
                </a:solidFill>
              </a:rPr>
              <a:t>CRM Public/ Private Cloud Connectivity</a:t>
            </a:r>
          </a:p>
        </p:txBody>
      </p:sp>
      <p:grpSp>
        <p:nvGrpSpPr>
          <p:cNvPr id="29" name="Group 83"/>
          <p:cNvGrpSpPr>
            <a:grpSpLocks/>
          </p:cNvGrpSpPr>
          <p:nvPr/>
        </p:nvGrpSpPr>
        <p:grpSpPr bwMode="auto">
          <a:xfrm>
            <a:off x="436053" y="2925754"/>
            <a:ext cx="4062795" cy="1725718"/>
            <a:chOff x="8946776" y="982662"/>
            <a:chExt cx="2546970" cy="1691982"/>
          </a:xfrm>
        </p:grpSpPr>
        <p:sp>
          <p:nvSpPr>
            <p:cNvPr id="52" name="Freeform 539"/>
            <p:cNvSpPr>
              <a:spLocks noChangeAspect="1"/>
            </p:cNvSpPr>
            <p:nvPr/>
          </p:nvSpPr>
          <p:spPr bwMode="auto">
            <a:xfrm>
              <a:off x="8946776" y="982662"/>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55" name="Picture 8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4896" y="1357644"/>
              <a:ext cx="376822" cy="5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4897" y="1978243"/>
              <a:ext cx="376822" cy="56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89"/>
          <p:cNvGrpSpPr>
            <a:grpSpLocks/>
          </p:cNvGrpSpPr>
          <p:nvPr/>
        </p:nvGrpSpPr>
        <p:grpSpPr bwMode="auto">
          <a:xfrm>
            <a:off x="8256512" y="1278698"/>
            <a:ext cx="2597382" cy="1725718"/>
            <a:chOff x="8946776" y="2955276"/>
            <a:chExt cx="2546970" cy="1691982"/>
          </a:xfrm>
        </p:grpSpPr>
        <p:sp>
          <p:nvSpPr>
            <p:cNvPr id="41" name="Freeform 539"/>
            <p:cNvSpPr>
              <a:spLocks noChangeAspect="1"/>
            </p:cNvSpPr>
            <p:nvPr/>
          </p:nvSpPr>
          <p:spPr bwMode="auto">
            <a:xfrm>
              <a:off x="8946776" y="2955276"/>
              <a:ext cx="2546970"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B4009E">
                  <a:lumMod val="50000"/>
                </a:srgbClr>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42" name="Picture 9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53111" y="2971886"/>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50669"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4833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9669"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4600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367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1491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9983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84750" y="4214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41348" y="3833894"/>
              <a:ext cx="272968" cy="2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101"/>
          <p:cNvGrpSpPr>
            <a:grpSpLocks/>
          </p:cNvGrpSpPr>
          <p:nvPr/>
        </p:nvGrpSpPr>
        <p:grpSpPr bwMode="auto">
          <a:xfrm>
            <a:off x="8212620" y="5025193"/>
            <a:ext cx="2597381" cy="1725718"/>
            <a:chOff x="8946776" y="4891686"/>
            <a:chExt cx="2546969" cy="1691982"/>
          </a:xfrm>
        </p:grpSpPr>
        <p:sp>
          <p:nvSpPr>
            <p:cNvPr id="36" name="Freeform 539"/>
            <p:cNvSpPr>
              <a:spLocks noChangeAspect="1"/>
            </p:cNvSpPr>
            <p:nvPr/>
          </p:nvSpPr>
          <p:spPr bwMode="auto">
            <a:xfrm>
              <a:off x="8946776" y="4891686"/>
              <a:ext cx="2546969" cy="169198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472C1"/>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pic>
          <p:nvPicPr>
            <p:cNvPr id="37"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66237" y="5913772"/>
              <a:ext cx="462449" cy="4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631326" y="5913772"/>
              <a:ext cx="555290" cy="5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922219" y="5913772"/>
              <a:ext cx="515575" cy="5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704415" y="4973841"/>
              <a:ext cx="780290" cy="7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1080593" y="4711846"/>
            <a:ext cx="1653789"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O365, CRM</a:t>
            </a:r>
          </a:p>
        </p:txBody>
      </p:sp>
      <p:sp>
        <p:nvSpPr>
          <p:cNvPr id="68" name="TextBox 67"/>
          <p:cNvSpPr txBox="1"/>
          <p:nvPr/>
        </p:nvSpPr>
        <p:spPr>
          <a:xfrm>
            <a:off x="8669138" y="798480"/>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Azure PaaS</a:t>
            </a:r>
          </a:p>
        </p:txBody>
      </p:sp>
      <p:sp>
        <p:nvSpPr>
          <p:cNvPr id="70" name="TextBox 69"/>
          <p:cNvSpPr txBox="1"/>
          <p:nvPr/>
        </p:nvSpPr>
        <p:spPr>
          <a:xfrm>
            <a:off x="8207395" y="4602733"/>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Azure IaaS</a:t>
            </a:r>
          </a:p>
        </p:txBody>
      </p:sp>
      <p:sp>
        <p:nvSpPr>
          <p:cNvPr id="76" name="Freeform 144"/>
          <p:cNvSpPr>
            <a:spLocks noChangeAspect="1" noEditPoints="1"/>
          </p:cNvSpPr>
          <p:nvPr/>
        </p:nvSpPr>
        <p:spPr bwMode="black">
          <a:xfrm>
            <a:off x="3385765" y="3503193"/>
            <a:ext cx="682819" cy="64147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64" name="Bent-Up Arrow 63"/>
          <p:cNvSpPr/>
          <p:nvPr/>
        </p:nvSpPr>
        <p:spPr bwMode="auto">
          <a:xfrm rot="16200000" flipH="1" flipV="1">
            <a:off x="4539906" y="3124129"/>
            <a:ext cx="2606246" cy="4739183"/>
          </a:xfrm>
          <a:prstGeom prst="bentUpArrow">
            <a:avLst>
              <a:gd name="adj1" fmla="val 9845"/>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5" name="TextBox 64"/>
          <p:cNvSpPr txBox="1"/>
          <p:nvPr/>
        </p:nvSpPr>
        <p:spPr>
          <a:xfrm>
            <a:off x="3340608" y="6198771"/>
            <a:ext cx="4915904"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Web Service Requests to customer services </a:t>
            </a:r>
          </a:p>
        </p:txBody>
      </p:sp>
      <p:sp>
        <p:nvSpPr>
          <p:cNvPr id="67" name="Bent-Up Arrow 66"/>
          <p:cNvSpPr/>
          <p:nvPr/>
        </p:nvSpPr>
        <p:spPr bwMode="auto">
          <a:xfrm rot="5400000" flipH="1" flipV="1">
            <a:off x="6342189" y="1753438"/>
            <a:ext cx="1406545" cy="5782042"/>
          </a:xfrm>
          <a:prstGeom prst="bentUpArrow">
            <a:avLst>
              <a:gd name="adj1" fmla="val 14683"/>
              <a:gd name="adj2" fmla="val 16577"/>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TextBox 80"/>
          <p:cNvSpPr txBox="1"/>
          <p:nvPr/>
        </p:nvSpPr>
        <p:spPr>
          <a:xfrm>
            <a:off x="4337788" y="3915621"/>
            <a:ext cx="5646287"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Web Service Requests to CRM from customer services</a:t>
            </a:r>
          </a:p>
        </p:txBody>
      </p:sp>
      <p:sp>
        <p:nvSpPr>
          <p:cNvPr id="58" name="Freeform 539"/>
          <p:cNvSpPr>
            <a:spLocks noChangeAspect="1"/>
          </p:cNvSpPr>
          <p:nvPr/>
        </p:nvSpPr>
        <p:spPr bwMode="auto">
          <a:xfrm>
            <a:off x="696857" y="925563"/>
            <a:ext cx="2565203" cy="169384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59" name="Freeform 78"/>
          <p:cNvSpPr>
            <a:spLocks noEditPoints="1"/>
          </p:cNvSpPr>
          <p:nvPr/>
        </p:nvSpPr>
        <p:spPr bwMode="black">
          <a:xfrm>
            <a:off x="2265844" y="1643457"/>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60" name="TextBox 59"/>
          <p:cNvSpPr txBox="1"/>
          <p:nvPr/>
        </p:nvSpPr>
        <p:spPr bwMode="auto">
          <a:xfrm>
            <a:off x="1146063" y="1740641"/>
            <a:ext cx="1219044" cy="507935"/>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Customer’s </a:t>
            </a:r>
            <a:b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b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network</a:t>
            </a:r>
          </a:p>
        </p:txBody>
      </p:sp>
      <p:sp>
        <p:nvSpPr>
          <p:cNvPr id="4" name="Arrow: Right 3"/>
          <p:cNvSpPr/>
          <p:nvPr/>
        </p:nvSpPr>
        <p:spPr bwMode="auto">
          <a:xfrm>
            <a:off x="3340608" y="1922609"/>
            <a:ext cx="5683695" cy="465512"/>
          </a:xfrm>
          <a:prstGeom prst="rightArrow">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GB" sz="1600" b="0" i="0" u="none" strike="noStrike" kern="0" cap="none" spc="0" normalizeH="0" baseline="0" noProof="0" dirty="0" err="1">
              <a:ln>
                <a:noFill/>
              </a:ln>
              <a:gradFill>
                <a:gsLst>
                  <a:gs pos="2917">
                    <a:schemeClr val="tx1"/>
                  </a:gs>
                  <a:gs pos="30000">
                    <a:schemeClr val="tx1"/>
                  </a:gs>
                </a:gsLst>
                <a:lin ang="5400000" scaled="0"/>
              </a:gradFill>
              <a:effectLst/>
              <a:uLnTx/>
              <a:uFillTx/>
            </a:endParaRPr>
          </a:p>
        </p:txBody>
      </p:sp>
      <p:sp>
        <p:nvSpPr>
          <p:cNvPr id="5" name="Arrow: Right 4"/>
          <p:cNvSpPr/>
          <p:nvPr/>
        </p:nvSpPr>
        <p:spPr bwMode="auto">
          <a:xfrm>
            <a:off x="2997196" y="1688720"/>
            <a:ext cx="6027108" cy="476827"/>
          </a:xfrm>
          <a:prstGeom prst="rightArrow">
            <a:avLst/>
          </a:prstGeom>
          <a:solidFill>
            <a:srgbClr val="FFD1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Customer Push messages to/pull messages from Service Bus</a:t>
            </a:r>
          </a:p>
        </p:txBody>
      </p:sp>
      <p:sp>
        <p:nvSpPr>
          <p:cNvPr id="66" name="Bent-Up Arrow 66"/>
          <p:cNvSpPr/>
          <p:nvPr/>
        </p:nvSpPr>
        <p:spPr bwMode="auto">
          <a:xfrm rot="5400000" flipV="1">
            <a:off x="6597412" y="550836"/>
            <a:ext cx="841767" cy="5782042"/>
          </a:xfrm>
          <a:prstGeom prst="bentUpArrow">
            <a:avLst>
              <a:gd name="adj1" fmla="val 21113"/>
              <a:gd name="adj2" fmla="val 13720"/>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TextBox 68"/>
          <p:cNvSpPr txBox="1"/>
          <p:nvPr/>
        </p:nvSpPr>
        <p:spPr>
          <a:xfrm>
            <a:off x="4318114" y="3498226"/>
            <a:ext cx="5646287"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Web Service Requests to CRM from customer services</a:t>
            </a:r>
          </a:p>
        </p:txBody>
      </p:sp>
      <p:sp>
        <p:nvSpPr>
          <p:cNvPr id="71" name="Bent-Up Arrow 63"/>
          <p:cNvSpPr/>
          <p:nvPr/>
        </p:nvSpPr>
        <p:spPr bwMode="auto">
          <a:xfrm rot="16200000" flipV="1">
            <a:off x="5422454" y="634825"/>
            <a:ext cx="935371" cy="4739183"/>
          </a:xfrm>
          <a:prstGeom prst="bentUpArrow">
            <a:avLst>
              <a:gd name="adj1" fmla="val 21662"/>
              <a:gd name="adj2" fmla="val 20703"/>
              <a:gd name="adj3" fmla="val 15331"/>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TextBox 71"/>
          <p:cNvSpPr txBox="1"/>
          <p:nvPr/>
        </p:nvSpPr>
        <p:spPr>
          <a:xfrm>
            <a:off x="3578771" y="2481849"/>
            <a:ext cx="4915904" cy="517065"/>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Web Service Requests to customer services </a:t>
            </a:r>
          </a:p>
        </p:txBody>
      </p:sp>
      <p:sp>
        <p:nvSpPr>
          <p:cNvPr id="75" name="Arrow: Right 74"/>
          <p:cNvSpPr/>
          <p:nvPr/>
        </p:nvSpPr>
        <p:spPr bwMode="auto">
          <a:xfrm>
            <a:off x="2904088" y="2085740"/>
            <a:ext cx="6027108" cy="476827"/>
          </a:xfrm>
          <a:prstGeom prst="rightArrow">
            <a:avLst/>
          </a:prstGeom>
          <a:solidFill>
            <a:srgbClr val="FFD1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600" b="0" i="0" u="none" strike="noStrike" kern="0" cap="none" spc="0" normalizeH="0" baseline="0" noProof="0" dirty="0">
                <a:ln>
                  <a:noFill/>
                </a:ln>
                <a:solidFill>
                  <a:schemeClr val="tx1"/>
                </a:solidFill>
                <a:effectLst/>
                <a:uLnTx/>
                <a:uFillTx/>
                <a:ea typeface="Segoe UI" pitchFamily="34" charset="0"/>
                <a:cs typeface="Segoe UI" pitchFamily="34" charset="0"/>
              </a:rPr>
              <a:t>Https client connectivity to Portals/Surveys</a:t>
            </a:r>
          </a:p>
        </p:txBody>
      </p:sp>
      <p:sp>
        <p:nvSpPr>
          <p:cNvPr id="53" name="Arrow: Right 52"/>
          <p:cNvSpPr/>
          <p:nvPr/>
        </p:nvSpPr>
        <p:spPr bwMode="auto">
          <a:xfrm>
            <a:off x="3056955" y="1271889"/>
            <a:ext cx="6027108" cy="476827"/>
          </a:xfrm>
          <a:prstGeom prst="rightArrow">
            <a:avLst/>
          </a:prstGeom>
          <a:solidFill>
            <a:srgbClr val="FFD1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Requests to SQL </a:t>
            </a:r>
            <a:r>
              <a:rPr kumimoji="0" lang="en-GB" sz="1600" b="0" i="0" u="none" strike="noStrike" kern="0" cap="none" spc="0" normalizeH="0" baseline="0" noProof="0">
                <a:ln>
                  <a:noFill/>
                </a:ln>
                <a:gradFill>
                  <a:gsLst>
                    <a:gs pos="2917">
                      <a:schemeClr val="tx1"/>
                    </a:gs>
                    <a:gs pos="30000">
                      <a:schemeClr val="tx1"/>
                    </a:gs>
                  </a:gsLst>
                  <a:lin ang="5400000" scaled="0"/>
                </a:gradFill>
                <a:effectLst/>
                <a:uLnTx/>
                <a:uFillTx/>
              </a:rPr>
              <a:t>Azure/Cortana Analytics Suite</a:t>
            </a:r>
            <a:endPar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53778183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1256" y="3366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462096"/>
            <a:ext cx="4741150"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a:t>
            </a:r>
            <a:r>
              <a:rPr kumimoji="0" lang="en-GB"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Nework</a:t>
            </a: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in Holland</a:t>
            </a:r>
          </a:p>
        </p:txBody>
      </p:sp>
      <p:sp>
        <p:nvSpPr>
          <p:cNvPr id="2" name="Rectangle 1"/>
          <p:cNvSpPr/>
          <p:nvPr/>
        </p:nvSpPr>
        <p:spPr bwMode="auto">
          <a:xfrm>
            <a:off x="5114611" y="3462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Center</a:t>
            </a:r>
          </a:p>
        </p:txBody>
      </p:sp>
      <p:sp>
        <p:nvSpPr>
          <p:cNvPr id="3" name="Freeform 539"/>
          <p:cNvSpPr>
            <a:spLocks noChangeAspect="1"/>
          </p:cNvSpPr>
          <p:nvPr/>
        </p:nvSpPr>
        <p:spPr bwMode="auto">
          <a:xfrm>
            <a:off x="5763178" y="4122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781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555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830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438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555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842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9" name="Freeform 539"/>
          <p:cNvSpPr>
            <a:spLocks noChangeAspect="1"/>
          </p:cNvSpPr>
          <p:nvPr/>
        </p:nvSpPr>
        <p:spPr bwMode="auto">
          <a:xfrm>
            <a:off x="2106071" y="3971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207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1" name="Rectangle 30"/>
          <p:cNvSpPr/>
          <p:nvPr/>
        </p:nvSpPr>
        <p:spPr bwMode="auto">
          <a:xfrm>
            <a:off x="3375256" y="4349986"/>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7" name="Text Placeholder 6"/>
          <p:cNvSpPr>
            <a:spLocks noGrp="1"/>
          </p:cNvSpPr>
          <p:nvPr>
            <p:ph type="body" sz="quarter" idx="10"/>
          </p:nvPr>
        </p:nvSpPr>
        <p:spPr>
          <a:xfrm>
            <a:off x="274638" y="1212850"/>
            <a:ext cx="11887200" cy="738664"/>
          </a:xfrm>
        </p:spPr>
        <p:txBody>
          <a:bodyPr/>
          <a:lstStyle/>
          <a:p>
            <a:r>
              <a:rPr lang="en-GB" dirty="0"/>
              <a:t>Connection simple from a single location</a:t>
            </a:r>
          </a:p>
        </p:txBody>
      </p:sp>
      <p:sp>
        <p:nvSpPr>
          <p:cNvPr id="6" name="Title 5"/>
          <p:cNvSpPr>
            <a:spLocks noGrp="1"/>
          </p:cNvSpPr>
          <p:nvPr>
            <p:ph type="title"/>
          </p:nvPr>
        </p:nvSpPr>
        <p:spPr/>
        <p:txBody>
          <a:bodyPr/>
          <a:lstStyle/>
          <a:p>
            <a:r>
              <a:rPr lang="en-GB" dirty="0"/>
              <a:t>Connections from Single Location</a:t>
            </a:r>
          </a:p>
        </p:txBody>
      </p:sp>
    </p:spTree>
    <p:extLst>
      <p:ext uri="{BB962C8B-B14F-4D97-AF65-F5344CB8AC3E}">
        <p14:creationId xmlns:p14="http://schemas.microsoft.com/office/powerpoint/2010/main" val="25973719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1256" y="3366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46209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462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Center</a:t>
            </a:r>
          </a:p>
        </p:txBody>
      </p:sp>
      <p:sp>
        <p:nvSpPr>
          <p:cNvPr id="3" name="Freeform 539"/>
          <p:cNvSpPr>
            <a:spLocks noChangeAspect="1"/>
          </p:cNvSpPr>
          <p:nvPr/>
        </p:nvSpPr>
        <p:spPr bwMode="auto">
          <a:xfrm>
            <a:off x="5763178" y="4122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781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555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830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438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555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842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0105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2466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38926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3971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207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1" name="Rectangle 30"/>
          <p:cNvSpPr/>
          <p:nvPr/>
        </p:nvSpPr>
        <p:spPr bwMode="auto">
          <a:xfrm>
            <a:off x="3375256" y="4349986"/>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32" name="Freeform 539"/>
          <p:cNvSpPr>
            <a:spLocks noChangeAspect="1"/>
          </p:cNvSpPr>
          <p:nvPr/>
        </p:nvSpPr>
        <p:spPr bwMode="auto">
          <a:xfrm>
            <a:off x="504404" y="440760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64366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786311"/>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6" name="Title 5"/>
          <p:cNvSpPr>
            <a:spLocks noGrp="1"/>
          </p:cNvSpPr>
          <p:nvPr>
            <p:ph type="title"/>
          </p:nvPr>
        </p:nvSpPr>
        <p:spPr/>
        <p:txBody>
          <a:bodyPr/>
          <a:lstStyle/>
          <a:p>
            <a:r>
              <a:rPr lang="en-GB" sz="4400" dirty="0"/>
              <a:t>Connections from single region/ multiple locations</a:t>
            </a:r>
          </a:p>
        </p:txBody>
      </p:sp>
      <p:sp>
        <p:nvSpPr>
          <p:cNvPr id="7" name="Text Placeholder 6"/>
          <p:cNvSpPr>
            <a:spLocks noGrp="1"/>
          </p:cNvSpPr>
          <p:nvPr>
            <p:ph type="body" sz="quarter" idx="10"/>
          </p:nvPr>
        </p:nvSpPr>
        <p:spPr>
          <a:xfrm>
            <a:off x="274638" y="1212850"/>
            <a:ext cx="11887200" cy="1969770"/>
          </a:xfrm>
        </p:spPr>
        <p:txBody>
          <a:bodyPr/>
          <a:lstStyle/>
          <a:p>
            <a:r>
              <a:rPr lang="en-GB" dirty="0"/>
              <a:t>Within a region, having multiple locations requires routing to the single entry point to ER</a:t>
            </a:r>
          </a:p>
          <a:p>
            <a:r>
              <a:rPr lang="en-GB" dirty="0"/>
              <a:t>Would typically have single ER circuit due to cost</a:t>
            </a:r>
          </a:p>
        </p:txBody>
      </p:sp>
    </p:spTree>
    <p:extLst>
      <p:ext uri="{BB962C8B-B14F-4D97-AF65-F5344CB8AC3E}">
        <p14:creationId xmlns:p14="http://schemas.microsoft.com/office/powerpoint/2010/main" val="375104425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1256" y="3366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46209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462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3" name="Freeform 539"/>
          <p:cNvSpPr>
            <a:spLocks noChangeAspect="1"/>
          </p:cNvSpPr>
          <p:nvPr/>
        </p:nvSpPr>
        <p:spPr bwMode="auto">
          <a:xfrm>
            <a:off x="5763178" y="4122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781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555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830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438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555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842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0105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2466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38926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3971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207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1" name="Rectangle 30"/>
          <p:cNvSpPr/>
          <p:nvPr/>
        </p:nvSpPr>
        <p:spPr bwMode="auto">
          <a:xfrm>
            <a:off x="3375256" y="4349986"/>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32" name="Freeform 539"/>
          <p:cNvSpPr>
            <a:spLocks noChangeAspect="1"/>
          </p:cNvSpPr>
          <p:nvPr/>
        </p:nvSpPr>
        <p:spPr bwMode="auto">
          <a:xfrm>
            <a:off x="504404" y="440760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64366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786311"/>
            <a:ext cx="4319492" cy="20354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7" name="TextBox 26"/>
          <p:cNvSpPr txBox="1"/>
          <p:nvPr/>
        </p:nvSpPr>
        <p:spPr>
          <a:xfrm>
            <a:off x="4441219" y="4177332"/>
            <a:ext cx="1448044" cy="1292662"/>
          </a:xfrm>
          <a:prstGeom prst="rect">
            <a:avLst/>
          </a:prstGeom>
          <a:solidFill>
            <a:schemeClr val="bg1">
              <a:lumMod val="75000"/>
              <a:alpha val="8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Using ExpressRoute will not overcome slow WAN network connections</a:t>
            </a:r>
          </a:p>
        </p:txBody>
      </p:sp>
      <p:sp>
        <p:nvSpPr>
          <p:cNvPr id="6" name="Title 5"/>
          <p:cNvSpPr>
            <a:spLocks noGrp="1"/>
          </p:cNvSpPr>
          <p:nvPr>
            <p:ph type="title"/>
          </p:nvPr>
        </p:nvSpPr>
        <p:spPr/>
        <p:txBody>
          <a:bodyPr/>
          <a:lstStyle/>
          <a:p>
            <a:r>
              <a:rPr lang="en-GB" sz="4400" dirty="0"/>
              <a:t>Connections from single region/ multiple locations</a:t>
            </a:r>
          </a:p>
        </p:txBody>
      </p:sp>
      <p:sp>
        <p:nvSpPr>
          <p:cNvPr id="7" name="Text Placeholder 6"/>
          <p:cNvSpPr>
            <a:spLocks noGrp="1"/>
          </p:cNvSpPr>
          <p:nvPr>
            <p:ph type="body" sz="quarter" idx="10"/>
          </p:nvPr>
        </p:nvSpPr>
        <p:spPr>
          <a:xfrm>
            <a:off x="274638" y="1212850"/>
            <a:ext cx="11887200" cy="1415772"/>
          </a:xfrm>
        </p:spPr>
        <p:txBody>
          <a:bodyPr/>
          <a:lstStyle/>
          <a:p>
            <a:r>
              <a:rPr lang="en-GB" dirty="0"/>
              <a:t>WAN connection separate from ExpressRoute</a:t>
            </a:r>
          </a:p>
          <a:p>
            <a:r>
              <a:rPr lang="en-GB" dirty="0"/>
              <a:t>ER does not help if delays occur before entering ER</a:t>
            </a:r>
          </a:p>
        </p:txBody>
      </p:sp>
    </p:spTree>
    <p:extLst>
      <p:ext uri="{BB962C8B-B14F-4D97-AF65-F5344CB8AC3E}">
        <p14:creationId xmlns:p14="http://schemas.microsoft.com/office/powerpoint/2010/main" val="2220068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1256" y="3366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46209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462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3" name="Freeform 539"/>
          <p:cNvSpPr>
            <a:spLocks noChangeAspect="1"/>
          </p:cNvSpPr>
          <p:nvPr/>
        </p:nvSpPr>
        <p:spPr bwMode="auto">
          <a:xfrm>
            <a:off x="5763178" y="4122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781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555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830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438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555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842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0105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2466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38926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3971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207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2" name="Freeform 539"/>
          <p:cNvSpPr>
            <a:spLocks noChangeAspect="1"/>
          </p:cNvSpPr>
          <p:nvPr/>
        </p:nvSpPr>
        <p:spPr bwMode="auto">
          <a:xfrm>
            <a:off x="504404" y="440760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64366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786311"/>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7" name="Rectangle 26"/>
          <p:cNvSpPr/>
          <p:nvPr/>
        </p:nvSpPr>
        <p:spPr bwMode="auto">
          <a:xfrm>
            <a:off x="2106071" y="1900881"/>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28" name="Group 3"/>
          <p:cNvGrpSpPr/>
          <p:nvPr/>
        </p:nvGrpSpPr>
        <p:grpSpPr bwMode="auto">
          <a:xfrm>
            <a:off x="9828330" y="1826767"/>
            <a:ext cx="2369071" cy="1166467"/>
            <a:chOff x="3395787" y="2808815"/>
            <a:chExt cx="1804440" cy="795378"/>
          </a:xfrm>
          <a:solidFill>
            <a:srgbClr val="FFFFFF"/>
          </a:solidFill>
        </p:grpSpPr>
        <p:grpSp>
          <p:nvGrpSpPr>
            <p:cNvPr id="35" name="Group 4"/>
            <p:cNvGrpSpPr/>
            <p:nvPr/>
          </p:nvGrpSpPr>
          <p:grpSpPr>
            <a:xfrm>
              <a:off x="3395787" y="2808815"/>
              <a:ext cx="1804440" cy="795378"/>
              <a:chOff x="4693625" y="3254337"/>
              <a:chExt cx="3048917" cy="1308187"/>
            </a:xfrm>
            <a:grpFill/>
          </p:grpSpPr>
          <p:sp>
            <p:nvSpPr>
              <p:cNvPr id="3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3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40" name="Freeform 19"/>
          <p:cNvSpPr/>
          <p:nvPr/>
        </p:nvSpPr>
        <p:spPr bwMode="auto">
          <a:xfrm>
            <a:off x="9625798" y="2113591"/>
            <a:ext cx="632445" cy="247772"/>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 name="Rectangle 5"/>
          <p:cNvSpPr/>
          <p:nvPr/>
        </p:nvSpPr>
        <p:spPr bwMode="auto">
          <a:xfrm>
            <a:off x="3363412" y="2113591"/>
            <a:ext cx="6390318" cy="2477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Rectangle 30"/>
          <p:cNvSpPr/>
          <p:nvPr/>
        </p:nvSpPr>
        <p:spPr bwMode="auto">
          <a:xfrm rot="16200000">
            <a:off x="2098397" y="3318478"/>
            <a:ext cx="1243653" cy="2670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7" name="Title 6"/>
          <p:cNvSpPr>
            <a:spLocks noGrp="1"/>
          </p:cNvSpPr>
          <p:nvPr>
            <p:ph type="title"/>
          </p:nvPr>
        </p:nvSpPr>
        <p:spPr/>
        <p:txBody>
          <a:bodyPr/>
          <a:lstStyle/>
          <a:p>
            <a:r>
              <a:rPr lang="en-GB" dirty="0"/>
              <a:t>Multiple connections from single region</a:t>
            </a:r>
          </a:p>
        </p:txBody>
      </p:sp>
    </p:spTree>
    <p:extLst>
      <p:ext uri="{BB962C8B-B14F-4D97-AF65-F5344CB8AC3E}">
        <p14:creationId xmlns:p14="http://schemas.microsoft.com/office/powerpoint/2010/main" val="18553778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09776"/>
            <a:ext cx="11889564" cy="917575"/>
          </a:xfrm>
        </p:spPr>
        <p:txBody>
          <a:bodyPr/>
          <a:lstStyle/>
          <a:p>
            <a:r>
              <a:rPr lang="en-GB" dirty="0"/>
              <a:t>What makes CRM Online performant (or not)?</a:t>
            </a:r>
          </a:p>
        </p:txBody>
      </p:sp>
      <p:graphicFrame>
        <p:nvGraphicFramePr>
          <p:cNvPr id="4" name="Content Placeholder 3"/>
          <p:cNvGraphicFramePr>
            <a:graphicFrameLocks noGrp="1"/>
          </p:cNvGraphicFramePr>
          <p:nvPr>
            <p:ph sz="quarter" idx="10"/>
            <p:extLst/>
          </p:nvPr>
        </p:nvGraphicFramePr>
        <p:xfrm>
          <a:off x="5834128" y="1111407"/>
          <a:ext cx="5773917" cy="550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4320" y="1455313"/>
            <a:ext cx="5379505" cy="3773341"/>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Good performance entails an understanding of how to </a:t>
            </a:r>
            <a:r>
              <a:rPr kumimoji="0" lang="en-GB" sz="2400" b="0" i="0" u="none" strike="noStrike" kern="0" cap="none" spc="0" normalizeH="0" baseline="0" noProof="0" dirty="0">
                <a:ln>
                  <a:noFill/>
                </a:ln>
                <a:solidFill>
                  <a:schemeClr val="accent1"/>
                </a:solidFill>
                <a:effectLst/>
                <a:uLnTx/>
                <a:uFillTx/>
              </a:rPr>
              <a:t>design the right implementation</a:t>
            </a: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 </a:t>
            </a:r>
            <a:r>
              <a:rPr kumimoji="0" lang="en-GB" sz="2400" b="0" i="0" u="none" strike="noStrike" kern="0" cap="none" spc="0" normalizeH="0" baseline="0" noProof="0" dirty="0">
                <a:ln>
                  <a:noFill/>
                </a:ln>
                <a:solidFill>
                  <a:schemeClr val="accent2"/>
                </a:solidFill>
                <a:effectLst/>
                <a:uLnTx/>
                <a:uFillTx/>
              </a:rPr>
              <a:t>code for efficiency</a:t>
            </a: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 </a:t>
            </a:r>
            <a:r>
              <a:rPr kumimoji="0" lang="en-GB" sz="2400" b="0" i="0" u="none" strike="noStrike" kern="0" cap="none" spc="0" normalizeH="0" baseline="0" noProof="0" dirty="0">
                <a:ln>
                  <a:noFill/>
                </a:ln>
                <a:solidFill>
                  <a:schemeClr val="accent6"/>
                </a:solidFill>
                <a:effectLst/>
                <a:uLnTx/>
                <a:uFillTx/>
              </a:rPr>
              <a:t>test for reliability</a:t>
            </a: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 and </a:t>
            </a:r>
            <a:r>
              <a:rPr kumimoji="0" lang="en-GB" sz="2400" b="0" i="0" u="none" strike="noStrike" kern="0" cap="none" spc="0" normalizeH="0" baseline="0" noProof="0" dirty="0">
                <a:ln>
                  <a:noFill/>
                </a:ln>
                <a:solidFill>
                  <a:schemeClr val="bg1">
                    <a:lumMod val="65000"/>
                  </a:schemeClr>
                </a:solidFill>
                <a:effectLst/>
                <a:uLnTx/>
                <a:uFillTx/>
              </a:rPr>
              <a:t>support for performance</a:t>
            </a: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The best way to understand what performance bottlenecks exist is to start with a top-down approach.</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226531066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10988817" y="1612740"/>
            <a:ext cx="1447658" cy="3255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Connection to Microsoft</a:t>
            </a:r>
          </a:p>
        </p:txBody>
      </p:sp>
      <p:sp>
        <p:nvSpPr>
          <p:cNvPr id="24" name="Rectangle 23"/>
          <p:cNvSpPr/>
          <p:nvPr/>
        </p:nvSpPr>
        <p:spPr bwMode="auto">
          <a:xfrm>
            <a:off x="61256" y="3567353"/>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663251"/>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663251"/>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3" name="Freeform 539"/>
          <p:cNvSpPr>
            <a:spLocks noChangeAspect="1"/>
          </p:cNvSpPr>
          <p:nvPr/>
        </p:nvSpPr>
        <p:spPr bwMode="auto">
          <a:xfrm>
            <a:off x="5763178" y="4324028"/>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982441"/>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756635"/>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3031318"/>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639563"/>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756635"/>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5043460"/>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21171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44777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590421"/>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417243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40849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2" name="Freeform 539"/>
          <p:cNvSpPr>
            <a:spLocks noChangeAspect="1"/>
          </p:cNvSpPr>
          <p:nvPr/>
        </p:nvSpPr>
        <p:spPr bwMode="auto">
          <a:xfrm>
            <a:off x="504404" y="46087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8448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987466"/>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41" name="Rectangle 40"/>
          <p:cNvSpPr/>
          <p:nvPr/>
        </p:nvSpPr>
        <p:spPr bwMode="auto">
          <a:xfrm>
            <a:off x="52473" y="124033"/>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France</a:t>
            </a:r>
          </a:p>
        </p:txBody>
      </p:sp>
      <p:sp>
        <p:nvSpPr>
          <p:cNvPr id="42" name="Rectangle 41"/>
          <p:cNvSpPr/>
          <p:nvPr/>
        </p:nvSpPr>
        <p:spPr bwMode="auto">
          <a:xfrm>
            <a:off x="353841" y="219931"/>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France</a:t>
            </a:r>
          </a:p>
        </p:txBody>
      </p:sp>
      <p:sp>
        <p:nvSpPr>
          <p:cNvPr id="43" name="Rectangle 42"/>
          <p:cNvSpPr/>
          <p:nvPr/>
        </p:nvSpPr>
        <p:spPr bwMode="auto">
          <a:xfrm>
            <a:off x="5105828" y="219931"/>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44" name="Freeform 539"/>
          <p:cNvSpPr>
            <a:spLocks noChangeAspect="1"/>
          </p:cNvSpPr>
          <p:nvPr/>
        </p:nvSpPr>
        <p:spPr bwMode="auto">
          <a:xfrm>
            <a:off x="5754395" y="880708"/>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5" name="Freeform 78"/>
          <p:cNvSpPr>
            <a:spLocks noEditPoints="1"/>
          </p:cNvSpPr>
          <p:nvPr/>
        </p:nvSpPr>
        <p:spPr bwMode="black">
          <a:xfrm>
            <a:off x="7323382" y="1539121"/>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46" name="TextBox 45"/>
          <p:cNvSpPr txBox="1"/>
          <p:nvPr/>
        </p:nvSpPr>
        <p:spPr bwMode="auto">
          <a:xfrm>
            <a:off x="6397184" y="1313315"/>
            <a:ext cx="71814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47" name="Freeform 539"/>
          <p:cNvSpPr>
            <a:spLocks noChangeAspect="1"/>
          </p:cNvSpPr>
          <p:nvPr/>
        </p:nvSpPr>
        <p:spPr bwMode="auto">
          <a:xfrm>
            <a:off x="1980791" y="176839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8" name="Freeform 78"/>
          <p:cNvSpPr>
            <a:spLocks noEditPoints="1"/>
          </p:cNvSpPr>
          <p:nvPr/>
        </p:nvSpPr>
        <p:spPr bwMode="black">
          <a:xfrm>
            <a:off x="2553827" y="200445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49" name="Rectangle 48"/>
          <p:cNvSpPr/>
          <p:nvPr/>
        </p:nvSpPr>
        <p:spPr bwMode="auto">
          <a:xfrm>
            <a:off x="3249976" y="2147101"/>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0" name="Freeform 539"/>
          <p:cNvSpPr>
            <a:spLocks noChangeAspect="1"/>
          </p:cNvSpPr>
          <p:nvPr/>
        </p:nvSpPr>
        <p:spPr bwMode="auto">
          <a:xfrm>
            <a:off x="2097288" y="72911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51" name="Freeform 78"/>
          <p:cNvSpPr>
            <a:spLocks noEditPoints="1"/>
          </p:cNvSpPr>
          <p:nvPr/>
        </p:nvSpPr>
        <p:spPr bwMode="black">
          <a:xfrm>
            <a:off x="2670324" y="96517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2" name="Freeform 539"/>
          <p:cNvSpPr>
            <a:spLocks noChangeAspect="1"/>
          </p:cNvSpPr>
          <p:nvPr/>
        </p:nvSpPr>
        <p:spPr bwMode="auto">
          <a:xfrm>
            <a:off x="495621" y="116543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53" name="Freeform 78"/>
          <p:cNvSpPr>
            <a:spLocks noEditPoints="1"/>
          </p:cNvSpPr>
          <p:nvPr/>
        </p:nvSpPr>
        <p:spPr bwMode="black">
          <a:xfrm>
            <a:off x="1068657" y="140150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4" name="Rectangle 53"/>
          <p:cNvSpPr/>
          <p:nvPr/>
        </p:nvSpPr>
        <p:spPr bwMode="auto">
          <a:xfrm>
            <a:off x="1764806" y="1544146"/>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5" name="Rectangle 54"/>
          <p:cNvSpPr/>
          <p:nvPr/>
        </p:nvSpPr>
        <p:spPr bwMode="auto">
          <a:xfrm>
            <a:off x="3375256" y="4551141"/>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6" name="Rectangle 55"/>
          <p:cNvSpPr/>
          <p:nvPr/>
        </p:nvSpPr>
        <p:spPr bwMode="auto">
          <a:xfrm>
            <a:off x="3366473" y="1104767"/>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9" name="Rectangle 58"/>
          <p:cNvSpPr/>
          <p:nvPr/>
        </p:nvSpPr>
        <p:spPr bwMode="auto">
          <a:xfrm>
            <a:off x="8054733" y="1686360"/>
            <a:ext cx="1604219" cy="1782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Route via Internet</a:t>
            </a:r>
          </a:p>
        </p:txBody>
      </p:sp>
      <p:sp>
        <p:nvSpPr>
          <p:cNvPr id="57" name="Cloud 56"/>
          <p:cNvSpPr/>
          <p:nvPr/>
        </p:nvSpPr>
        <p:spPr bwMode="auto">
          <a:xfrm>
            <a:off x="9434346" y="1372693"/>
            <a:ext cx="1717837" cy="971080"/>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TextBox 5"/>
          <p:cNvSpPr txBox="1"/>
          <p:nvPr/>
        </p:nvSpPr>
        <p:spPr>
          <a:xfrm>
            <a:off x="8882533" y="124033"/>
            <a:ext cx="3176720"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Not all connections need ER</a:t>
            </a:r>
          </a:p>
        </p:txBody>
      </p:sp>
    </p:spTree>
    <p:extLst>
      <p:ext uri="{BB962C8B-B14F-4D97-AF65-F5344CB8AC3E}">
        <p14:creationId xmlns:p14="http://schemas.microsoft.com/office/powerpoint/2010/main" val="271994202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1256" y="3484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58009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580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3" name="Freeform 539"/>
          <p:cNvSpPr>
            <a:spLocks noChangeAspect="1"/>
          </p:cNvSpPr>
          <p:nvPr/>
        </p:nvSpPr>
        <p:spPr bwMode="auto">
          <a:xfrm>
            <a:off x="5763178" y="4240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899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673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948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556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673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960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1285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3646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50726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4089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325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2" name="Freeform 539"/>
          <p:cNvSpPr>
            <a:spLocks noChangeAspect="1"/>
          </p:cNvSpPr>
          <p:nvPr/>
        </p:nvSpPr>
        <p:spPr bwMode="auto">
          <a:xfrm>
            <a:off x="504404" y="452560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76166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904311"/>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grpSp>
        <p:nvGrpSpPr>
          <p:cNvPr id="28" name="Group 3"/>
          <p:cNvGrpSpPr/>
          <p:nvPr/>
        </p:nvGrpSpPr>
        <p:grpSpPr bwMode="auto">
          <a:xfrm>
            <a:off x="9846823" y="1095960"/>
            <a:ext cx="2369071" cy="1166467"/>
            <a:chOff x="3395787" y="2808815"/>
            <a:chExt cx="1804440" cy="795378"/>
          </a:xfrm>
          <a:solidFill>
            <a:srgbClr val="FFFFFF"/>
          </a:solidFill>
        </p:grpSpPr>
        <p:grpSp>
          <p:nvGrpSpPr>
            <p:cNvPr id="35" name="Group 4"/>
            <p:cNvGrpSpPr/>
            <p:nvPr/>
          </p:nvGrpSpPr>
          <p:grpSpPr>
            <a:xfrm>
              <a:off x="3395787" y="2808815"/>
              <a:ext cx="1804440" cy="795378"/>
              <a:chOff x="4693625" y="3254337"/>
              <a:chExt cx="3048917" cy="1308187"/>
            </a:xfrm>
            <a:grpFill/>
          </p:grpSpPr>
          <p:sp>
            <p:nvSpPr>
              <p:cNvPr id="3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3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40" name="Freeform 19"/>
          <p:cNvSpPr/>
          <p:nvPr/>
        </p:nvSpPr>
        <p:spPr bwMode="auto">
          <a:xfrm>
            <a:off x="9644291" y="1382784"/>
            <a:ext cx="632445" cy="247772"/>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41" name="Rectangle 40"/>
          <p:cNvSpPr/>
          <p:nvPr/>
        </p:nvSpPr>
        <p:spPr bwMode="auto">
          <a:xfrm>
            <a:off x="52473" y="4087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France</a:t>
            </a:r>
          </a:p>
        </p:txBody>
      </p:sp>
      <p:sp>
        <p:nvSpPr>
          <p:cNvPr id="42" name="Rectangle 41"/>
          <p:cNvSpPr/>
          <p:nvPr/>
        </p:nvSpPr>
        <p:spPr bwMode="auto">
          <a:xfrm>
            <a:off x="353841" y="13677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France</a:t>
            </a:r>
          </a:p>
        </p:txBody>
      </p:sp>
      <p:sp>
        <p:nvSpPr>
          <p:cNvPr id="43" name="Rectangle 42"/>
          <p:cNvSpPr/>
          <p:nvPr/>
        </p:nvSpPr>
        <p:spPr bwMode="auto">
          <a:xfrm>
            <a:off x="5105828" y="13677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Centre</a:t>
            </a:r>
          </a:p>
        </p:txBody>
      </p:sp>
      <p:sp>
        <p:nvSpPr>
          <p:cNvPr id="44" name="Freeform 539"/>
          <p:cNvSpPr>
            <a:spLocks noChangeAspect="1"/>
          </p:cNvSpPr>
          <p:nvPr/>
        </p:nvSpPr>
        <p:spPr bwMode="auto">
          <a:xfrm>
            <a:off x="5754395" y="79755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5" name="Freeform 78"/>
          <p:cNvSpPr>
            <a:spLocks noEditPoints="1"/>
          </p:cNvSpPr>
          <p:nvPr/>
        </p:nvSpPr>
        <p:spPr bwMode="black">
          <a:xfrm>
            <a:off x="7323382" y="145596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46" name="TextBox 45"/>
          <p:cNvSpPr txBox="1"/>
          <p:nvPr/>
        </p:nvSpPr>
        <p:spPr bwMode="auto">
          <a:xfrm>
            <a:off x="6397184" y="123016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47" name="Freeform 539"/>
          <p:cNvSpPr>
            <a:spLocks noChangeAspect="1"/>
          </p:cNvSpPr>
          <p:nvPr/>
        </p:nvSpPr>
        <p:spPr bwMode="auto">
          <a:xfrm>
            <a:off x="1980791" y="168523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8" name="Freeform 78"/>
          <p:cNvSpPr>
            <a:spLocks noEditPoints="1"/>
          </p:cNvSpPr>
          <p:nvPr/>
        </p:nvSpPr>
        <p:spPr bwMode="black">
          <a:xfrm>
            <a:off x="2553827" y="192130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49" name="Rectangle 48"/>
          <p:cNvSpPr/>
          <p:nvPr/>
        </p:nvSpPr>
        <p:spPr bwMode="auto">
          <a:xfrm>
            <a:off x="3249976" y="206394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0" name="Freeform 539"/>
          <p:cNvSpPr>
            <a:spLocks noChangeAspect="1"/>
          </p:cNvSpPr>
          <p:nvPr/>
        </p:nvSpPr>
        <p:spPr bwMode="auto">
          <a:xfrm>
            <a:off x="2097288" y="6459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51" name="Freeform 78"/>
          <p:cNvSpPr>
            <a:spLocks noEditPoints="1"/>
          </p:cNvSpPr>
          <p:nvPr/>
        </p:nvSpPr>
        <p:spPr bwMode="black">
          <a:xfrm>
            <a:off x="2670324" y="8820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2" name="Freeform 539"/>
          <p:cNvSpPr>
            <a:spLocks noChangeAspect="1"/>
          </p:cNvSpPr>
          <p:nvPr/>
        </p:nvSpPr>
        <p:spPr bwMode="auto">
          <a:xfrm>
            <a:off x="495621" y="108228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53" name="Freeform 78"/>
          <p:cNvSpPr>
            <a:spLocks noEditPoints="1"/>
          </p:cNvSpPr>
          <p:nvPr/>
        </p:nvSpPr>
        <p:spPr bwMode="black">
          <a:xfrm>
            <a:off x="1068657" y="131834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4" name="Rectangle 53"/>
          <p:cNvSpPr/>
          <p:nvPr/>
        </p:nvSpPr>
        <p:spPr bwMode="auto">
          <a:xfrm>
            <a:off x="1764806" y="1460991"/>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7" name="Rectangle 26"/>
          <p:cNvSpPr/>
          <p:nvPr/>
        </p:nvSpPr>
        <p:spPr bwMode="auto">
          <a:xfrm>
            <a:off x="8601482" y="1021612"/>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55" name="Rectangle 54"/>
          <p:cNvSpPr/>
          <p:nvPr/>
        </p:nvSpPr>
        <p:spPr bwMode="auto">
          <a:xfrm>
            <a:off x="3375256" y="4467986"/>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56" name="Rectangle 55"/>
          <p:cNvSpPr/>
          <p:nvPr/>
        </p:nvSpPr>
        <p:spPr bwMode="auto">
          <a:xfrm>
            <a:off x="3366473" y="1021612"/>
            <a:ext cx="3030711" cy="1847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6" name="Rectangle 5"/>
          <p:cNvSpPr/>
          <p:nvPr/>
        </p:nvSpPr>
        <p:spPr>
          <a:xfrm>
            <a:off x="8962925" y="2896969"/>
            <a:ext cx="2752869" cy="667875"/>
          </a:xfrm>
          <a:prstGeom prst="rect">
            <a:avLst/>
          </a:prstGeom>
        </p:spPr>
        <p:txBody>
          <a:bodyPr wrap="none">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But Multi-region can use </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multiple ER circuits</a:t>
            </a:r>
          </a:p>
        </p:txBody>
      </p:sp>
    </p:spTree>
    <p:extLst>
      <p:ext uri="{BB962C8B-B14F-4D97-AF65-F5344CB8AC3E}">
        <p14:creationId xmlns:p14="http://schemas.microsoft.com/office/powerpoint/2010/main" val="346008838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Customer network configuration</a:t>
            </a:r>
          </a:p>
        </p:txBody>
      </p:sp>
      <p:sp>
        <p:nvSpPr>
          <p:cNvPr id="3" name="Text Placeholder 2"/>
          <p:cNvSpPr>
            <a:spLocks noGrp="1"/>
          </p:cNvSpPr>
          <p:nvPr>
            <p:ph type="body" sz="quarter" idx="10"/>
          </p:nvPr>
        </p:nvSpPr>
        <p:spPr>
          <a:xfrm>
            <a:off x="274638" y="1212850"/>
            <a:ext cx="11887200" cy="2523768"/>
          </a:xfrm>
        </p:spPr>
        <p:txBody>
          <a:bodyPr/>
          <a:lstStyle/>
          <a:p>
            <a:r>
              <a:rPr lang="en-GB" dirty="0"/>
              <a:t>Need to configure network to connect to ExpressRoute</a:t>
            </a:r>
          </a:p>
          <a:p>
            <a:r>
              <a:rPr lang="en-GB" dirty="0"/>
              <a:t>Can be misconfigured in which case never reaches ER</a:t>
            </a:r>
          </a:p>
        </p:txBody>
      </p:sp>
    </p:spTree>
    <p:extLst>
      <p:ext uri="{BB962C8B-B14F-4D97-AF65-F5344CB8AC3E}">
        <p14:creationId xmlns:p14="http://schemas.microsoft.com/office/powerpoint/2010/main" val="378258630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882412" y="986513"/>
            <a:ext cx="1434642" cy="57677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Microsoft Cloud</a:t>
            </a:r>
          </a:p>
        </p:txBody>
      </p:sp>
      <p:sp>
        <p:nvSpPr>
          <p:cNvPr id="28" name="Rectangle 27"/>
          <p:cNvSpPr/>
          <p:nvPr/>
        </p:nvSpPr>
        <p:spPr bwMode="auto">
          <a:xfrm>
            <a:off x="7045779" y="1781168"/>
            <a:ext cx="3836633" cy="2184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Connection to Microsoft</a:t>
            </a:r>
          </a:p>
        </p:txBody>
      </p:sp>
      <p:sp>
        <p:nvSpPr>
          <p:cNvPr id="24" name="Rectangle 23"/>
          <p:cNvSpPr/>
          <p:nvPr/>
        </p:nvSpPr>
        <p:spPr bwMode="auto">
          <a:xfrm>
            <a:off x="61256" y="3366198"/>
            <a:ext cx="8680281" cy="33862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Operations in Holland </a:t>
            </a:r>
          </a:p>
        </p:txBody>
      </p:sp>
      <p:sp>
        <p:nvSpPr>
          <p:cNvPr id="23" name="Rectangle 22"/>
          <p:cNvSpPr/>
          <p:nvPr/>
        </p:nvSpPr>
        <p:spPr bwMode="auto">
          <a:xfrm>
            <a:off x="362624" y="3462096"/>
            <a:ext cx="3921074" cy="25214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 Network in Holland</a:t>
            </a:r>
          </a:p>
        </p:txBody>
      </p:sp>
      <p:sp>
        <p:nvSpPr>
          <p:cNvPr id="2" name="Rectangle 1"/>
          <p:cNvSpPr/>
          <p:nvPr/>
        </p:nvSpPr>
        <p:spPr bwMode="auto">
          <a:xfrm>
            <a:off x="5114611" y="3462096"/>
            <a:ext cx="3418656" cy="25123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Data Center</a:t>
            </a:r>
          </a:p>
        </p:txBody>
      </p:sp>
      <p:sp>
        <p:nvSpPr>
          <p:cNvPr id="3" name="Freeform 539"/>
          <p:cNvSpPr>
            <a:spLocks noChangeAspect="1"/>
          </p:cNvSpPr>
          <p:nvPr/>
        </p:nvSpPr>
        <p:spPr bwMode="auto">
          <a:xfrm>
            <a:off x="5763178" y="4122873"/>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4" name="Freeform 78"/>
          <p:cNvSpPr>
            <a:spLocks noEditPoints="1"/>
          </p:cNvSpPr>
          <p:nvPr/>
        </p:nvSpPr>
        <p:spPr bwMode="black">
          <a:xfrm>
            <a:off x="7332165" y="4781286"/>
            <a:ext cx="731351" cy="729117"/>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5" name="TextBox 4"/>
          <p:cNvSpPr txBox="1"/>
          <p:nvPr/>
        </p:nvSpPr>
        <p:spPr bwMode="auto">
          <a:xfrm>
            <a:off x="6405967" y="4555480"/>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sp>
        <p:nvSpPr>
          <p:cNvPr id="8" name="TextBox 7"/>
          <p:cNvSpPr txBox="1"/>
          <p:nvPr/>
        </p:nvSpPr>
        <p:spPr bwMode="auto">
          <a:xfrm>
            <a:off x="6233691" y="2830163"/>
            <a:ext cx="65" cy="249299"/>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endPar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1" name="Rectangle 10"/>
          <p:cNvSpPr/>
          <p:nvPr/>
        </p:nvSpPr>
        <p:spPr bwMode="auto">
          <a:xfrm>
            <a:off x="8636520" y="4438408"/>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nvGrpSpPr>
          <p:cNvPr id="14" name="Group 3"/>
          <p:cNvGrpSpPr/>
          <p:nvPr/>
        </p:nvGrpSpPr>
        <p:grpSpPr bwMode="auto">
          <a:xfrm>
            <a:off x="9904698" y="4555480"/>
            <a:ext cx="2369071" cy="1166467"/>
            <a:chOff x="3395787" y="2808815"/>
            <a:chExt cx="1804440" cy="795378"/>
          </a:xfrm>
          <a:solidFill>
            <a:srgbClr val="FFFFFF"/>
          </a:solidFill>
        </p:grpSpPr>
        <p:grpSp>
          <p:nvGrpSpPr>
            <p:cNvPr id="15" name="Group 4"/>
            <p:cNvGrpSpPr/>
            <p:nvPr/>
          </p:nvGrpSpPr>
          <p:grpSpPr>
            <a:xfrm>
              <a:off x="3395787" y="2808815"/>
              <a:ext cx="1804440" cy="795378"/>
              <a:chOff x="4693625" y="3254337"/>
              <a:chExt cx="3048917" cy="1308187"/>
            </a:xfrm>
            <a:grpFill/>
          </p:grpSpPr>
          <p:sp>
            <p:nvSpPr>
              <p:cNvPr id="17"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9"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16"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9817493" y="4842305"/>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21" name="Freeform 539"/>
          <p:cNvSpPr>
            <a:spLocks noChangeAspect="1"/>
          </p:cNvSpPr>
          <p:nvPr/>
        </p:nvSpPr>
        <p:spPr bwMode="auto">
          <a:xfrm>
            <a:off x="1989574" y="501055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22" name="Freeform 78"/>
          <p:cNvSpPr>
            <a:spLocks noEditPoints="1"/>
          </p:cNvSpPr>
          <p:nvPr/>
        </p:nvSpPr>
        <p:spPr bwMode="black">
          <a:xfrm>
            <a:off x="2562610" y="524662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26" name="Rectangle 25"/>
          <p:cNvSpPr/>
          <p:nvPr/>
        </p:nvSpPr>
        <p:spPr bwMode="auto">
          <a:xfrm>
            <a:off x="3258759" y="5389266"/>
            <a:ext cx="2534181"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29" name="Freeform 539"/>
          <p:cNvSpPr>
            <a:spLocks noChangeAspect="1"/>
          </p:cNvSpPr>
          <p:nvPr/>
        </p:nvSpPr>
        <p:spPr bwMode="auto">
          <a:xfrm>
            <a:off x="2106071" y="3971279"/>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0" name="Freeform 78"/>
          <p:cNvSpPr>
            <a:spLocks noEditPoints="1"/>
          </p:cNvSpPr>
          <p:nvPr/>
        </p:nvSpPr>
        <p:spPr bwMode="black">
          <a:xfrm>
            <a:off x="2679107" y="4207343"/>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1" name="Rectangle 30"/>
          <p:cNvSpPr/>
          <p:nvPr/>
        </p:nvSpPr>
        <p:spPr bwMode="auto">
          <a:xfrm rot="19216830">
            <a:off x="2713099" y="3276339"/>
            <a:ext cx="2498199" cy="21731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Route via Internet</a:t>
            </a:r>
          </a:p>
        </p:txBody>
      </p:sp>
      <p:sp>
        <p:nvSpPr>
          <p:cNvPr id="32" name="Freeform 539"/>
          <p:cNvSpPr>
            <a:spLocks noChangeAspect="1"/>
          </p:cNvSpPr>
          <p:nvPr/>
        </p:nvSpPr>
        <p:spPr bwMode="auto">
          <a:xfrm>
            <a:off x="504404" y="4407604"/>
            <a:ext cx="1295550" cy="82543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33" name="Freeform 78"/>
          <p:cNvSpPr>
            <a:spLocks noEditPoints="1"/>
          </p:cNvSpPr>
          <p:nvPr/>
        </p:nvSpPr>
        <p:spPr bwMode="black">
          <a:xfrm>
            <a:off x="1077440" y="4643668"/>
            <a:ext cx="369367" cy="346185"/>
          </a:xfrm>
          <a:custGeom>
            <a:avLst/>
            <a:gdLst>
              <a:gd name="T0" fmla="*/ 2147483646 w 2291"/>
              <a:gd name="T1" fmla="*/ 2147483646 h 2197"/>
              <a:gd name="T2" fmla="*/ 2147483646 w 2291"/>
              <a:gd name="T3" fmla="*/ 2147483646 h 2197"/>
              <a:gd name="T4" fmla="*/ 2147483646 w 2291"/>
              <a:gd name="T5" fmla="*/ 2147483646 h 2197"/>
              <a:gd name="T6" fmla="*/ 2147483646 w 2291"/>
              <a:gd name="T7" fmla="*/ 2147483646 h 2197"/>
              <a:gd name="T8" fmla="*/ 2147483646 w 2291"/>
              <a:gd name="T9" fmla="*/ 2147483646 h 2197"/>
              <a:gd name="T10" fmla="*/ 2147483646 w 2291"/>
              <a:gd name="T11" fmla="*/ 2147483646 h 2197"/>
              <a:gd name="T12" fmla="*/ 2147483646 w 2291"/>
              <a:gd name="T13" fmla="*/ 2147483646 h 2197"/>
              <a:gd name="T14" fmla="*/ 2147483646 w 2291"/>
              <a:gd name="T15" fmla="*/ 2147483646 h 2197"/>
              <a:gd name="T16" fmla="*/ 2147483646 w 2291"/>
              <a:gd name="T17" fmla="*/ 2147483646 h 2197"/>
              <a:gd name="T18" fmla="*/ 2147483646 w 2291"/>
              <a:gd name="T19" fmla="*/ 2147483646 h 2197"/>
              <a:gd name="T20" fmla="*/ 2147483646 w 2291"/>
              <a:gd name="T21" fmla="*/ 2147483646 h 2197"/>
              <a:gd name="T22" fmla="*/ 2147483646 w 2291"/>
              <a:gd name="T23" fmla="*/ 2147483646 h 2197"/>
              <a:gd name="T24" fmla="*/ 2147483646 w 2291"/>
              <a:gd name="T25" fmla="*/ 0 h 2197"/>
              <a:gd name="T26" fmla="*/ 2147483646 w 2291"/>
              <a:gd name="T27" fmla="*/ 2147483646 h 2197"/>
              <a:gd name="T28" fmla="*/ 2147483646 w 2291"/>
              <a:gd name="T29" fmla="*/ 2147483646 h 2197"/>
              <a:gd name="T30" fmla="*/ 2147483646 w 2291"/>
              <a:gd name="T31" fmla="*/ 2066960149 h 2197"/>
              <a:gd name="T32" fmla="*/ 2147483646 w 2291"/>
              <a:gd name="T33" fmla="*/ 2147483646 h 2197"/>
              <a:gd name="T34" fmla="*/ 2147483646 w 2291"/>
              <a:gd name="T35" fmla="*/ 2147483646 h 2197"/>
              <a:gd name="T36" fmla="*/ 2147483646 w 2291"/>
              <a:gd name="T37" fmla="*/ 2147483646 h 2197"/>
              <a:gd name="T38" fmla="*/ 2147483646 w 2291"/>
              <a:gd name="T39" fmla="*/ 2147483646 h 2197"/>
              <a:gd name="T40" fmla="*/ 2147483646 w 2291"/>
              <a:gd name="T41" fmla="*/ 2147483646 h 2197"/>
              <a:gd name="T42" fmla="*/ 2147483646 w 2291"/>
              <a:gd name="T43" fmla="*/ 2147483646 h 2197"/>
              <a:gd name="T44" fmla="*/ 2147483646 w 2291"/>
              <a:gd name="T45" fmla="*/ 2147483646 h 2197"/>
              <a:gd name="T46" fmla="*/ 2147483646 w 2291"/>
              <a:gd name="T47" fmla="*/ 2147483646 h 2197"/>
              <a:gd name="T48" fmla="*/ 2147483646 w 2291"/>
              <a:gd name="T49" fmla="*/ 2147483646 h 2197"/>
              <a:gd name="T50" fmla="*/ 2147483646 w 2291"/>
              <a:gd name="T51" fmla="*/ 2147483646 h 2197"/>
              <a:gd name="T52" fmla="*/ 2147483646 w 2291"/>
              <a:gd name="T53" fmla="*/ 2147483646 h 2197"/>
              <a:gd name="T54" fmla="*/ 2147483646 w 2291"/>
              <a:gd name="T55" fmla="*/ 2147483646 h 2197"/>
              <a:gd name="T56" fmla="*/ 2147483646 w 2291"/>
              <a:gd name="T57" fmla="*/ 2147483646 h 2197"/>
              <a:gd name="T58" fmla="*/ 2147483646 w 2291"/>
              <a:gd name="T59" fmla="*/ 2147483646 h 2197"/>
              <a:gd name="T60" fmla="*/ 2147483646 w 2291"/>
              <a:gd name="T61" fmla="*/ 2147483646 h 2197"/>
              <a:gd name="T62" fmla="*/ 2147483646 w 2291"/>
              <a:gd name="T63" fmla="*/ 2147483646 h 2197"/>
              <a:gd name="T64" fmla="*/ 2147483646 w 2291"/>
              <a:gd name="T65" fmla="*/ 2147483646 h 2197"/>
              <a:gd name="T66" fmla="*/ 2147483646 w 2291"/>
              <a:gd name="T67" fmla="*/ 2147483646 h 2197"/>
              <a:gd name="T68" fmla="*/ 2147483646 w 2291"/>
              <a:gd name="T69" fmla="*/ 2147483646 h 2197"/>
              <a:gd name="T70" fmla="*/ 2147483646 w 2291"/>
              <a:gd name="T71" fmla="*/ 2147483646 h 2197"/>
              <a:gd name="T72" fmla="*/ 2147483646 w 2291"/>
              <a:gd name="T73" fmla="*/ 2147483646 h 2197"/>
              <a:gd name="T74" fmla="*/ 2147483646 w 2291"/>
              <a:gd name="T75" fmla="*/ 2147483646 h 2197"/>
              <a:gd name="T76" fmla="*/ 2147483646 w 2291"/>
              <a:gd name="T77" fmla="*/ 2147483646 h 2197"/>
              <a:gd name="T78" fmla="*/ 2147483646 w 2291"/>
              <a:gd name="T79" fmla="*/ 2147483646 h 2197"/>
              <a:gd name="T80" fmla="*/ 2147483646 w 2291"/>
              <a:gd name="T81" fmla="*/ 2147483646 h 2197"/>
              <a:gd name="T82" fmla="*/ 2147483646 w 2291"/>
              <a:gd name="T83" fmla="*/ 2147483646 h 2197"/>
              <a:gd name="T84" fmla="*/ 2147483646 w 2291"/>
              <a:gd name="T85" fmla="*/ 2147483646 h 2197"/>
              <a:gd name="T86" fmla="*/ 2147483646 w 2291"/>
              <a:gd name="T87" fmla="*/ 2147483646 h 2197"/>
              <a:gd name="T88" fmla="*/ 2147483646 w 2291"/>
              <a:gd name="T89" fmla="*/ 2147483646 h 2197"/>
              <a:gd name="T90" fmla="*/ 2147483646 w 2291"/>
              <a:gd name="T91" fmla="*/ 2147483646 h 2197"/>
              <a:gd name="T92" fmla="*/ 2147483646 w 2291"/>
              <a:gd name="T93" fmla="*/ 2147483646 h 2197"/>
              <a:gd name="T94" fmla="*/ 2147483646 w 2291"/>
              <a:gd name="T95" fmla="*/ 2147483646 h 2197"/>
              <a:gd name="T96" fmla="*/ 2147483646 w 2291"/>
              <a:gd name="T97" fmla="*/ 2147483646 h 2197"/>
              <a:gd name="T98" fmla="*/ 2147483646 w 2291"/>
              <a:gd name="T99" fmla="*/ 2147483646 h 2197"/>
              <a:gd name="T100" fmla="*/ 2147483646 w 2291"/>
              <a:gd name="T101" fmla="*/ 2147483646 h 2197"/>
              <a:gd name="T102" fmla="*/ 2147483646 w 2291"/>
              <a:gd name="T103" fmla="*/ 2147483646 h 2197"/>
              <a:gd name="T104" fmla="*/ 0 w 2291"/>
              <a:gd name="T105" fmla="*/ 2147483646 h 2197"/>
              <a:gd name="T106" fmla="*/ 797531940 w 2291"/>
              <a:gd name="T107" fmla="*/ 2147483646 h 2197"/>
              <a:gd name="T108" fmla="*/ 2147483646 w 2291"/>
              <a:gd name="T109" fmla="*/ 2147483646 h 2197"/>
              <a:gd name="T110" fmla="*/ 2147483646 w 2291"/>
              <a:gd name="T111" fmla="*/ 2147483646 h 2197"/>
              <a:gd name="T112" fmla="*/ 2147483646 w 2291"/>
              <a:gd name="T113" fmla="*/ 2147483646 h 2197"/>
              <a:gd name="T114" fmla="*/ 2147483646 w 2291"/>
              <a:gd name="T115" fmla="*/ 2147483646 h 2197"/>
              <a:gd name="T116" fmla="*/ 2147483646 w 2291"/>
              <a:gd name="T117" fmla="*/ 2147483646 h 2197"/>
              <a:gd name="T118" fmla="*/ 2147483646 w 2291"/>
              <a:gd name="T119" fmla="*/ 2147483646 h 2197"/>
              <a:gd name="T120" fmla="*/ 2147483646 w 2291"/>
              <a:gd name="T121" fmla="*/ 2147483646 h 2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2B4D91"/>
          </a:solidFill>
          <a:ln>
            <a:noFill/>
          </a:ln>
          <a:extLst>
            <a:ext uri="{91240B29-F687-4F45-9708-019B960494DF}">
              <a14:hiddenLine xmlns:a14="http://schemas.microsoft.com/office/drawing/2010/main" w="9525">
                <a:solidFill>
                  <a:srgbClr val="000000"/>
                </a:solidFill>
                <a:round/>
                <a:headEnd/>
                <a:tailEnd/>
              </a14:hiddenLine>
            </a:ext>
          </a:extLst>
        </p:spPr>
        <p:txBody>
          <a:bodyPr lIns="61690" tIns="30845" rIns="61690" bIns="30845"/>
          <a:lstStyle/>
          <a:p>
            <a:pPr marL="0" marR="0" lvl="0" indent="0" defTabSz="93177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1773589" y="4786311"/>
            <a:ext cx="4319492" cy="203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11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WAN Connection</a:t>
            </a:r>
          </a:p>
        </p:txBody>
      </p:sp>
      <p:sp>
        <p:nvSpPr>
          <p:cNvPr id="6" name="Cloud 5"/>
          <p:cNvSpPr/>
          <p:nvPr/>
        </p:nvSpPr>
        <p:spPr bwMode="auto">
          <a:xfrm>
            <a:off x="4283698" y="1249885"/>
            <a:ext cx="2920970" cy="1497204"/>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TextBox 11"/>
          <p:cNvSpPr txBox="1"/>
          <p:nvPr/>
        </p:nvSpPr>
        <p:spPr>
          <a:xfrm>
            <a:off x="2301411" y="2250040"/>
            <a:ext cx="1926115" cy="10433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1. Request to MS, via internet</a:t>
            </a:r>
          </a:p>
        </p:txBody>
      </p:sp>
      <p:sp>
        <p:nvSpPr>
          <p:cNvPr id="13" name="Arrow: Right 12"/>
          <p:cNvSpPr/>
          <p:nvPr/>
        </p:nvSpPr>
        <p:spPr bwMode="auto">
          <a:xfrm rot="19225435">
            <a:off x="2328522" y="3082657"/>
            <a:ext cx="2835667" cy="236306"/>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 name="TextBox 34"/>
          <p:cNvSpPr txBox="1"/>
          <p:nvPr/>
        </p:nvSpPr>
        <p:spPr>
          <a:xfrm>
            <a:off x="7217215" y="2250040"/>
            <a:ext cx="4077143" cy="7940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2. Request routed via internet direct to Microsoft</a:t>
            </a:r>
          </a:p>
        </p:txBody>
      </p:sp>
      <p:sp>
        <p:nvSpPr>
          <p:cNvPr id="36" name="Arrow: Right 35"/>
          <p:cNvSpPr/>
          <p:nvPr/>
        </p:nvSpPr>
        <p:spPr bwMode="auto">
          <a:xfrm>
            <a:off x="7045779" y="2124549"/>
            <a:ext cx="3836633" cy="278969"/>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TextBox 36"/>
          <p:cNvSpPr txBox="1"/>
          <p:nvPr/>
        </p:nvSpPr>
        <p:spPr>
          <a:xfrm>
            <a:off x="8759183" y="3761164"/>
            <a:ext cx="4077143" cy="5447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3. Response routed via ExpressRoute</a:t>
            </a:r>
          </a:p>
        </p:txBody>
      </p:sp>
      <p:sp>
        <p:nvSpPr>
          <p:cNvPr id="38" name="Arrow: Right 37"/>
          <p:cNvSpPr/>
          <p:nvPr/>
        </p:nvSpPr>
        <p:spPr bwMode="auto">
          <a:xfrm rot="10800000">
            <a:off x="8543778" y="4190158"/>
            <a:ext cx="2320987" cy="262898"/>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TextBox 38"/>
          <p:cNvSpPr txBox="1"/>
          <p:nvPr/>
        </p:nvSpPr>
        <p:spPr>
          <a:xfrm>
            <a:off x="7778921" y="3007442"/>
            <a:ext cx="4077143" cy="5447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800" b="0" i="0" u="none" strike="noStrike" kern="0" cap="none" spc="0" normalizeH="0" baseline="0" noProof="0" dirty="0">
                <a:ln>
                  <a:noFill/>
                </a:ln>
                <a:gradFill>
                  <a:gsLst>
                    <a:gs pos="2917">
                      <a:schemeClr val="tx1"/>
                    </a:gs>
                    <a:gs pos="30000">
                      <a:schemeClr val="tx1"/>
                    </a:gs>
                  </a:gsLst>
                  <a:lin ang="5400000" scaled="0"/>
                </a:gradFill>
                <a:effectLst/>
                <a:uLnTx/>
                <a:uFillTx/>
              </a:rPr>
              <a:t>4. Response rejected by firewall</a:t>
            </a:r>
          </a:p>
        </p:txBody>
      </p:sp>
      <p:sp>
        <p:nvSpPr>
          <p:cNvPr id="40" name="Arrow: Right 39"/>
          <p:cNvSpPr/>
          <p:nvPr/>
        </p:nvSpPr>
        <p:spPr bwMode="auto">
          <a:xfrm rot="10800000">
            <a:off x="7697840" y="4190159"/>
            <a:ext cx="829424" cy="262898"/>
          </a:xfrm>
          <a:prstGeom prs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41" name="Straight Connector 40"/>
          <p:cNvCxnSpPr/>
          <p:nvPr/>
        </p:nvCxnSpPr>
        <p:spPr>
          <a:xfrm flipH="1">
            <a:off x="8232184" y="3455139"/>
            <a:ext cx="863086" cy="7915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GB" dirty="0"/>
              <a:t>Asymmetric Routing</a:t>
            </a:r>
          </a:p>
        </p:txBody>
      </p:sp>
    </p:spTree>
    <p:extLst>
      <p:ext uri="{BB962C8B-B14F-4D97-AF65-F5344CB8AC3E}">
        <p14:creationId xmlns:p14="http://schemas.microsoft.com/office/powerpoint/2010/main" val="505232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5" grpId="0"/>
      <p:bldP spid="36" grpId="0" animBg="1"/>
      <p:bldP spid="37" grpId="0"/>
      <p:bldP spid="38" grpId="0" animBg="1"/>
      <p:bldP spid="39" grpId="0"/>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9192085" y="1293630"/>
            <a:ext cx="2985186" cy="454924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Microsoft Network</a:t>
            </a:r>
          </a:p>
        </p:txBody>
      </p:sp>
      <p:sp>
        <p:nvSpPr>
          <p:cNvPr id="77" name="Freeform 539"/>
          <p:cNvSpPr>
            <a:spLocks noChangeAspect="1"/>
          </p:cNvSpPr>
          <p:nvPr/>
        </p:nvSpPr>
        <p:spPr bwMode="auto">
          <a:xfrm>
            <a:off x="9547182" y="1800446"/>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8" name="Rectangle 7"/>
          <p:cNvSpPr/>
          <p:nvPr/>
        </p:nvSpPr>
        <p:spPr bwMode="auto">
          <a:xfrm>
            <a:off x="383228" y="2689484"/>
            <a:ext cx="2985186" cy="314427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Network</a:t>
            </a:r>
          </a:p>
        </p:txBody>
      </p:sp>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Exchange Integration</a:t>
            </a:r>
          </a:p>
        </p:txBody>
      </p:sp>
      <p:sp>
        <p:nvSpPr>
          <p:cNvPr id="12" name="Freeform 539"/>
          <p:cNvSpPr>
            <a:spLocks noChangeAspect="1"/>
          </p:cNvSpPr>
          <p:nvPr/>
        </p:nvSpPr>
        <p:spPr bwMode="auto">
          <a:xfrm>
            <a:off x="598325" y="3982195"/>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241114" y="4414802"/>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grpSp>
        <p:nvGrpSpPr>
          <p:cNvPr id="17" name="Group 3"/>
          <p:cNvGrpSpPr/>
          <p:nvPr/>
        </p:nvGrpSpPr>
        <p:grpSpPr bwMode="auto">
          <a:xfrm>
            <a:off x="4837193" y="4366934"/>
            <a:ext cx="2369071" cy="1166467"/>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4749988" y="4653759"/>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52" name="Freeform 539"/>
          <p:cNvSpPr>
            <a:spLocks noChangeAspect="1"/>
          </p:cNvSpPr>
          <p:nvPr/>
        </p:nvSpPr>
        <p:spPr bwMode="auto">
          <a:xfrm>
            <a:off x="9547182" y="3777749"/>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7078554" y="4645822"/>
            <a:ext cx="538093" cy="171428"/>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5" name="Rectangle 34"/>
          <p:cNvSpPr/>
          <p:nvPr/>
        </p:nvSpPr>
        <p:spPr bwMode="auto">
          <a:xfrm>
            <a:off x="7608025" y="4334981"/>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3" name="TextBox 2"/>
          <p:cNvSpPr txBox="1"/>
          <p:nvPr/>
        </p:nvSpPr>
        <p:spPr>
          <a:xfrm>
            <a:off x="9778539" y="54516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Microsoft Peering</a:t>
            </a:r>
          </a:p>
        </p:txBody>
      </p:sp>
      <p:sp>
        <p:nvSpPr>
          <p:cNvPr id="71" name="Freeform 144"/>
          <p:cNvSpPr>
            <a:spLocks noChangeAspect="1" noEditPoints="1"/>
          </p:cNvSpPr>
          <p:nvPr/>
        </p:nvSpPr>
        <p:spPr bwMode="black">
          <a:xfrm>
            <a:off x="10453967" y="1859554"/>
            <a:ext cx="551699" cy="51829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74" name="Freeform 19"/>
          <p:cNvSpPr/>
          <p:nvPr/>
        </p:nvSpPr>
        <p:spPr bwMode="auto">
          <a:xfrm>
            <a:off x="3084623" y="4647223"/>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Rectangle 17"/>
          <p:cNvSpPr/>
          <p:nvPr/>
        </p:nvSpPr>
        <p:spPr bwMode="auto">
          <a:xfrm>
            <a:off x="3471667" y="4297730"/>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75" name="TextBox 74"/>
          <p:cNvSpPr txBox="1"/>
          <p:nvPr/>
        </p:nvSpPr>
        <p:spPr>
          <a:xfrm>
            <a:off x="2439506" y="3168795"/>
            <a:ext cx="1975639" cy="1126462"/>
          </a:xfrm>
          <a:prstGeom prst="rect">
            <a:avLst/>
          </a:prstGeom>
          <a:solidFill>
            <a:schemeClr val="bg1">
              <a:lumMod val="75000"/>
              <a:alpha val="86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Connections to the on-premises Exchange server would need to be protected at the customer gateway</a:t>
            </a:r>
          </a:p>
        </p:txBody>
      </p:sp>
      <p:sp>
        <p:nvSpPr>
          <p:cNvPr id="76" name="TextBox 75"/>
          <p:cNvSpPr txBox="1"/>
          <p:nvPr/>
        </p:nvSpPr>
        <p:spPr>
          <a:xfrm>
            <a:off x="10152378" y="4470395"/>
            <a:ext cx="2157962" cy="2034403"/>
          </a:xfrm>
          <a:prstGeom prst="rect">
            <a:avLst/>
          </a:prstGeom>
          <a:solidFill>
            <a:schemeClr val="bg1">
              <a:lumMod val="75000"/>
              <a:alpha val="8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Traffic is routed over private connection</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But the connection could come from any service, the network routing does not validate the requesting service is authorised to connect over that ExpressRoute circuit</a:t>
            </a:r>
          </a:p>
        </p:txBody>
      </p:sp>
      <p:sp>
        <p:nvSpPr>
          <p:cNvPr id="78" name="Arrow: Right 77"/>
          <p:cNvSpPr/>
          <p:nvPr/>
        </p:nvSpPr>
        <p:spPr bwMode="auto">
          <a:xfrm rot="5400000">
            <a:off x="9783876" y="3352803"/>
            <a:ext cx="180160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TextBox 78"/>
          <p:cNvSpPr txBox="1"/>
          <p:nvPr/>
        </p:nvSpPr>
        <p:spPr>
          <a:xfrm>
            <a:off x="10644848" y="2996309"/>
            <a:ext cx="1679993"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tx1">
                    <a:lumMod val="50000"/>
                  </a:schemeClr>
                </a:solidFill>
                <a:effectLst/>
                <a:uLnTx/>
                <a:uFillTx/>
              </a:rPr>
              <a:t>CRM Service</a:t>
            </a:r>
          </a:p>
        </p:txBody>
      </p:sp>
      <p:sp>
        <p:nvSpPr>
          <p:cNvPr id="36" name="TextBox 35"/>
          <p:cNvSpPr txBox="1"/>
          <p:nvPr/>
        </p:nvSpPr>
        <p:spPr>
          <a:xfrm>
            <a:off x="9176685" y="2168184"/>
            <a:ext cx="1448044" cy="1625060"/>
          </a:xfrm>
          <a:prstGeom prst="rect">
            <a:avLst/>
          </a:prstGeom>
          <a:solidFill>
            <a:schemeClr val="bg1">
              <a:lumMod val="75000"/>
              <a:alpha val="7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Requests to Exchange On-Premises, routed via DNS lookup to an ExpressRoute connected subnet</a:t>
            </a:r>
          </a:p>
        </p:txBody>
      </p:sp>
      <p:sp>
        <p:nvSpPr>
          <p:cNvPr id="38" name="Arrow: Right 37"/>
          <p:cNvSpPr/>
          <p:nvPr/>
        </p:nvSpPr>
        <p:spPr bwMode="auto">
          <a:xfrm rot="10800000">
            <a:off x="9017765" y="4684201"/>
            <a:ext cx="121991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37"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7537" y="4919148"/>
            <a:ext cx="568367" cy="5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608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9192085" y="1293630"/>
            <a:ext cx="2985186" cy="454924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Microsoft Network</a:t>
            </a:r>
          </a:p>
        </p:txBody>
      </p:sp>
      <p:sp>
        <p:nvSpPr>
          <p:cNvPr id="77" name="Freeform 539"/>
          <p:cNvSpPr>
            <a:spLocks noChangeAspect="1"/>
          </p:cNvSpPr>
          <p:nvPr/>
        </p:nvSpPr>
        <p:spPr bwMode="auto">
          <a:xfrm>
            <a:off x="9547182" y="1800446"/>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8" name="Rectangle 7"/>
          <p:cNvSpPr/>
          <p:nvPr/>
        </p:nvSpPr>
        <p:spPr bwMode="auto">
          <a:xfrm>
            <a:off x="383228" y="2689484"/>
            <a:ext cx="2985186" cy="314427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GB"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Customer Network</a:t>
            </a:r>
          </a:p>
        </p:txBody>
      </p:sp>
      <p:sp>
        <p:nvSpPr>
          <p:cNvPr id="7" name="Title 6"/>
          <p:cNvSpPr>
            <a:spLocks noGrp="1"/>
          </p:cNvSpPr>
          <p:nvPr>
            <p:ph type="title" idx="4294967295"/>
          </p:nvPr>
        </p:nvSpPr>
        <p:spPr>
          <a:xfrm>
            <a:off x="436053" y="239856"/>
            <a:ext cx="11888788" cy="917575"/>
          </a:xfrm>
        </p:spPr>
        <p:txBody>
          <a:bodyPr/>
          <a:lstStyle/>
          <a:p>
            <a:r>
              <a:rPr lang="en-US" sz="4800" dirty="0">
                <a:solidFill>
                  <a:schemeClr val="tx1"/>
                </a:solidFill>
              </a:rPr>
              <a:t>Customer Service Integration</a:t>
            </a:r>
          </a:p>
        </p:txBody>
      </p:sp>
      <p:sp>
        <p:nvSpPr>
          <p:cNvPr id="12" name="Freeform 539"/>
          <p:cNvSpPr>
            <a:spLocks noChangeAspect="1"/>
          </p:cNvSpPr>
          <p:nvPr/>
        </p:nvSpPr>
        <p:spPr bwMode="auto">
          <a:xfrm>
            <a:off x="598325" y="3982195"/>
            <a:ext cx="2565203" cy="163436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0078D7"/>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w="76200">
                <a:solidFill>
                  <a:srgbClr val="FFFFFF"/>
                </a:solidFill>
              </a:ln>
              <a:gradFill>
                <a:gsLst>
                  <a:gs pos="0">
                    <a:schemeClr val="tx1"/>
                  </a:gs>
                  <a:gs pos="59000">
                    <a:schemeClr val="tx1"/>
                  </a:gs>
                </a:gsLst>
                <a:lin ang="0" scaled="0"/>
              </a:gradFill>
              <a:effectLst/>
              <a:uLnTx/>
              <a:uFillTx/>
              <a:ea typeface="MS PGothic" pitchFamily="34" charset="-128"/>
            </a:endParaRPr>
          </a:p>
        </p:txBody>
      </p:sp>
      <p:sp>
        <p:nvSpPr>
          <p:cNvPr id="14" name="TextBox 13"/>
          <p:cNvSpPr txBox="1"/>
          <p:nvPr/>
        </p:nvSpPr>
        <p:spPr bwMode="auto">
          <a:xfrm>
            <a:off x="1241114" y="4414802"/>
            <a:ext cx="1344663" cy="858697"/>
          </a:xfrm>
          <a:prstGeom prst="rect">
            <a:avLst/>
          </a:prstGeom>
          <a:noFill/>
          <a:ln>
            <a:noFill/>
          </a:ln>
        </p:spPr>
        <p:txBody>
          <a:bodyPr wrap="none" lIns="0" tIns="0" rIns="0" bIns="0">
            <a:spAutoFit/>
          </a:bodyPr>
          <a:lstStyle/>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ExpressRoute</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Connected</a:t>
            </a:r>
          </a:p>
          <a:p>
            <a:pPr marL="0" marR="0" lvl="0" indent="0" defTabSz="699173" eaLnBrk="0" fontAlgn="base" latinLnBrk="0" hangingPunct="0">
              <a:lnSpc>
                <a:spcPct val="90000"/>
              </a:lnSpc>
              <a:spcBef>
                <a:spcPct val="20000"/>
              </a:spcBef>
              <a:spcAft>
                <a:spcPct val="0"/>
              </a:spcAft>
              <a:buClrTx/>
              <a:buSzPct val="80000"/>
              <a:buFontTx/>
              <a:buNone/>
              <a:tabLst/>
              <a:defRPr/>
            </a:pPr>
            <a:r>
              <a:rPr kumimoji="0" lang="en-US" sz="1800" b="0" i="0" u="none" strike="noStrike" kern="0" cap="none" spc="0" normalizeH="0" baseline="0" noProof="0" dirty="0">
                <a:ln>
                  <a:noFill/>
                </a:ln>
                <a:gradFill>
                  <a:gsLst>
                    <a:gs pos="0">
                      <a:schemeClr val="tx1"/>
                    </a:gs>
                    <a:gs pos="59000">
                      <a:schemeClr val="tx1"/>
                    </a:gs>
                  </a:gsLst>
                  <a:lin ang="0" scaled="0"/>
                </a:gradFill>
                <a:effectLst/>
                <a:uLnTx/>
                <a:uFillTx/>
                <a:ea typeface="MS PGothic" pitchFamily="34" charset="-128"/>
              </a:rPr>
              <a:t>Subnet</a:t>
            </a:r>
          </a:p>
        </p:txBody>
      </p:sp>
      <p:grpSp>
        <p:nvGrpSpPr>
          <p:cNvPr id="17" name="Group 3"/>
          <p:cNvGrpSpPr/>
          <p:nvPr/>
        </p:nvGrpSpPr>
        <p:grpSpPr bwMode="auto">
          <a:xfrm>
            <a:off x="4837193" y="4366934"/>
            <a:ext cx="2369071" cy="1166467"/>
            <a:chOff x="3395787" y="2808815"/>
            <a:chExt cx="1804440" cy="795378"/>
          </a:xfrm>
          <a:solidFill>
            <a:srgbClr val="FFFFFF"/>
          </a:solidFill>
        </p:grpSpPr>
        <p:grpSp>
          <p:nvGrpSpPr>
            <p:cNvPr id="57" name="Group 4"/>
            <p:cNvGrpSpPr/>
            <p:nvPr/>
          </p:nvGrpSpPr>
          <p:grpSpPr>
            <a:xfrm>
              <a:off x="3395787" y="2808815"/>
              <a:ext cx="1804440" cy="795378"/>
              <a:chOff x="4693625" y="3254337"/>
              <a:chExt cx="3048917" cy="1308187"/>
            </a:xfrm>
            <a:grpFill/>
          </p:grpSpPr>
          <p:sp>
            <p:nvSpPr>
              <p:cNvPr id="59" name="Rectangle 8"/>
              <p:cNvSpPr/>
              <p:nvPr/>
            </p:nvSpPr>
            <p:spPr bwMode="auto">
              <a:xfrm>
                <a:off x="4951866" y="3254337"/>
                <a:ext cx="2514600" cy="1308187"/>
              </a:xfrm>
              <a:prstGeom prst="rect">
                <a:avLst/>
              </a:prstGeom>
              <a:solidFill>
                <a:srgbClr val="048CF5"/>
              </a:solid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0" name="Oval 18"/>
              <p:cNvSpPr/>
              <p:nvPr/>
            </p:nvSpPr>
            <p:spPr bwMode="auto">
              <a:xfrm>
                <a:off x="4693625" y="3254337"/>
                <a:ext cx="553285" cy="1308187"/>
              </a:xfrm>
              <a:prstGeom prst="ellipse">
                <a:avLst/>
              </a:prstGeom>
              <a:grpFill/>
              <a:ln w="38100" cap="flat" cmpd="sng" algn="ctr">
                <a:solidFill>
                  <a:srgbClr val="007DDE"/>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61" name="Oval 31"/>
              <p:cNvSpPr/>
              <p:nvPr/>
            </p:nvSpPr>
            <p:spPr bwMode="auto">
              <a:xfrm>
                <a:off x="7189256" y="3254337"/>
                <a:ext cx="553286" cy="1308187"/>
              </a:xfrm>
              <a:prstGeom prst="ellipse">
                <a:avLst/>
              </a:prstGeom>
              <a:solidFill>
                <a:srgbClr val="FFFFFF"/>
              </a:solidFill>
              <a:ln w="38100" cap="flat" cmpd="sng" algn="ctr">
                <a:solidFill>
                  <a:srgbClr val="0078D7"/>
                </a:solid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grpSp>
        <p:sp>
          <p:nvSpPr>
            <p:cNvPr id="58" name="TextBox 7"/>
            <p:cNvSpPr txBox="1"/>
            <p:nvPr/>
          </p:nvSpPr>
          <p:spPr>
            <a:xfrm>
              <a:off x="3780058" y="3070084"/>
              <a:ext cx="1102519" cy="385231"/>
            </a:xfrm>
            <a:prstGeom prst="rect">
              <a:avLst/>
            </a:prstGeom>
            <a:noFill/>
            <a:ln>
              <a:noFill/>
            </a:ln>
          </p:spPr>
          <p:txBody>
            <a:bodyPr wrap="none" lIns="0" tIns="0" rIns="0" bIns="0">
              <a:spAutoFit/>
            </a:bodyPr>
            <a:lstStyle/>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ExpressRoute </a:t>
              </a:r>
            </a:p>
            <a:p>
              <a:pPr marL="0" marR="0" lvl="0" indent="0" algn="ctr" defTabSz="699173" eaLnBrk="1" fontAlgn="auto" latinLnBrk="0" hangingPunct="1">
                <a:lnSpc>
                  <a:spcPct val="90000"/>
                </a:lnSpc>
                <a:spcBef>
                  <a:spcPct val="20000"/>
                </a:spcBef>
                <a:spcAft>
                  <a:spcPts val="0"/>
                </a:spcAft>
                <a:buClrTx/>
                <a:buSzPct val="80000"/>
                <a:buFontTx/>
                <a:buNone/>
                <a:tabLst/>
                <a:defRPr/>
              </a:pPr>
              <a:r>
                <a:rPr kumimoji="0" lang="en-US" sz="1836" b="0" i="0" u="none" strike="noStrike" kern="0" cap="none" spc="0" normalizeH="0" baseline="0" noProof="0" dirty="0">
                  <a:ln>
                    <a:noFill/>
                  </a:ln>
                  <a:gradFill>
                    <a:gsLst>
                      <a:gs pos="0">
                        <a:schemeClr val="bg1"/>
                      </a:gs>
                      <a:gs pos="59000">
                        <a:schemeClr val="bg1"/>
                      </a:gs>
                    </a:gsLst>
                    <a:lin ang="0" scaled="0"/>
                  </a:gradFill>
                  <a:effectLst/>
                  <a:uLnTx/>
                  <a:uFillTx/>
                  <a:ea typeface="MS PGothic" pitchFamily="34" charset="-128"/>
                </a:rPr>
                <a:t>Circuit</a:t>
              </a:r>
            </a:p>
          </p:txBody>
        </p:sp>
      </p:grpSp>
      <p:sp>
        <p:nvSpPr>
          <p:cNvPr id="20" name="Freeform 19"/>
          <p:cNvSpPr/>
          <p:nvPr/>
        </p:nvSpPr>
        <p:spPr bwMode="auto">
          <a:xfrm>
            <a:off x="4749988" y="4653759"/>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52" name="Freeform 539"/>
          <p:cNvSpPr>
            <a:spLocks noChangeAspect="1"/>
          </p:cNvSpPr>
          <p:nvPr/>
        </p:nvSpPr>
        <p:spPr bwMode="auto">
          <a:xfrm>
            <a:off x="9547182" y="3777749"/>
            <a:ext cx="2597382" cy="172571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w="76200">
            <a:solidFill>
              <a:srgbClr val="DE3C00"/>
            </a:solidFill>
          </a:ln>
          <a:extLst/>
        </p:spPr>
        <p:txBody>
          <a:bodyPr lIns="68561" tIns="34281" rIns="68561" bIns="34281"/>
          <a:lstStyle/>
          <a:p>
            <a:pPr marL="0" marR="0" lvl="0" indent="0" defTabSz="69917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gradFill>
                <a:gsLst>
                  <a:gs pos="0">
                    <a:schemeClr val="tx1"/>
                  </a:gs>
                  <a:gs pos="59000">
                    <a:schemeClr val="tx1"/>
                  </a:gs>
                </a:gsLst>
                <a:lin ang="0" scaled="0"/>
              </a:gradFill>
              <a:effectLst/>
              <a:uLnTx/>
              <a:uFillTx/>
              <a:ea typeface="MS PGothic" pitchFamily="34" charset="-128"/>
            </a:endParaRPr>
          </a:p>
        </p:txBody>
      </p:sp>
      <p:sp>
        <p:nvSpPr>
          <p:cNvPr id="34" name="Rectangle 33"/>
          <p:cNvSpPr/>
          <p:nvPr/>
        </p:nvSpPr>
        <p:spPr bwMode="auto">
          <a:xfrm>
            <a:off x="7078554" y="4645822"/>
            <a:ext cx="538093" cy="171428"/>
          </a:xfrm>
          <a:prstGeom prst="rect">
            <a:avLst/>
          </a:pr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35" name="Rectangle 34"/>
          <p:cNvSpPr/>
          <p:nvPr/>
        </p:nvSpPr>
        <p:spPr bwMode="auto">
          <a:xfrm>
            <a:off x="7608025" y="4334981"/>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rPr>
              <a:t>Microsoft Edge</a:t>
            </a:r>
          </a:p>
        </p:txBody>
      </p:sp>
      <p:sp>
        <p:nvSpPr>
          <p:cNvPr id="3" name="TextBox 2"/>
          <p:cNvSpPr txBox="1"/>
          <p:nvPr/>
        </p:nvSpPr>
        <p:spPr>
          <a:xfrm>
            <a:off x="9778539" y="5451605"/>
            <a:ext cx="3304872"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bg1"/>
                </a:solidFill>
                <a:effectLst/>
                <a:uLnTx/>
                <a:uFillTx/>
              </a:rPr>
              <a:t>Microsoft Peering</a:t>
            </a:r>
          </a:p>
        </p:txBody>
      </p:sp>
      <p:sp>
        <p:nvSpPr>
          <p:cNvPr id="71" name="Freeform 144"/>
          <p:cNvSpPr>
            <a:spLocks noChangeAspect="1" noEditPoints="1"/>
          </p:cNvSpPr>
          <p:nvPr/>
        </p:nvSpPr>
        <p:spPr bwMode="black">
          <a:xfrm>
            <a:off x="10453967" y="1859554"/>
            <a:ext cx="551699" cy="518292"/>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accent4">
              <a:lumMod val="50000"/>
            </a:schemeClr>
          </a:solidFill>
          <a:ln>
            <a:noFill/>
          </a:ln>
          <a:extLst/>
        </p:spPr>
        <p:txBody>
          <a:bodyPr vert="horz" wrap="square" lIns="89642" tIns="44821" rIns="89642" bIns="448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p:txBody>
      </p:sp>
      <p:sp>
        <p:nvSpPr>
          <p:cNvPr id="74" name="Freeform 19"/>
          <p:cNvSpPr/>
          <p:nvPr/>
        </p:nvSpPr>
        <p:spPr bwMode="auto">
          <a:xfrm>
            <a:off x="3084623" y="4647223"/>
            <a:ext cx="492062" cy="168254"/>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DE3C00"/>
          </a:solidFill>
          <a:ln w="10795" cap="flat" cmpd="sng" algn="ctr">
            <a:noFill/>
            <a:prstDash val="solid"/>
            <a:headEnd type="none" w="med" len="med"/>
            <a:tailEnd type="none" w="med" len="med"/>
          </a:ln>
          <a:effectLst/>
        </p:spPr>
        <p:txBody>
          <a:bodyPr lIns="137123" tIns="109698" rIns="137123" bIns="109698"/>
          <a:lstStyle/>
          <a:p>
            <a:pPr marL="0" marR="0" lvl="0" indent="0" algn="ctr" defTabSz="685373" eaLnBrk="1" fontAlgn="base" latinLnBrk="0" hangingPunct="1">
              <a:lnSpc>
                <a:spcPct val="90000"/>
              </a:lnSpc>
              <a:spcBef>
                <a:spcPct val="0"/>
              </a:spcBef>
              <a:spcAft>
                <a:spcPct val="0"/>
              </a:spcAft>
              <a:buClrTx/>
              <a:buSzTx/>
              <a:buFontTx/>
              <a:buNone/>
              <a:tabLst/>
              <a:defRPr/>
            </a:pPr>
            <a:endParaRPr kumimoji="0" lang="en-US" sz="1500"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18" name="Rectangle 17"/>
          <p:cNvSpPr/>
          <p:nvPr/>
        </p:nvSpPr>
        <p:spPr bwMode="auto">
          <a:xfrm>
            <a:off x="3471667" y="4297730"/>
            <a:ext cx="1257341" cy="1315161"/>
          </a:xfrm>
          <a:prstGeom prst="rect">
            <a:avLst/>
          </a:prstGeom>
          <a:solidFill>
            <a:srgbClr val="FFFFFF"/>
          </a:solidFill>
          <a:ln w="76200" cap="flat" cmpd="sng" algn="ctr">
            <a:solidFill>
              <a:srgbClr val="002060"/>
            </a:solidFill>
            <a:prstDash val="solid"/>
            <a:headEnd type="none" w="med" len="med"/>
            <a:tailEnd type="none" w="med" len="med"/>
          </a:ln>
          <a:effectLst/>
        </p:spPr>
        <p:txBody>
          <a:bodyPr lIns="137123" tIns="109698" rIns="137123" bIns="109698" anchor="ctr"/>
          <a:lstStyle/>
          <a:p>
            <a:pPr marL="0" marR="0" lvl="0" indent="0" algn="ctr" defTabSz="685373" eaLnBrk="1" fontAlgn="base" latinLnBrk="0" hangingPunct="1">
              <a:lnSpc>
                <a:spcPct val="90000"/>
              </a:lnSpc>
              <a:spcBef>
                <a:spcPct val="0"/>
              </a:spcBef>
              <a:spcAft>
                <a:spcPct val="0"/>
              </a:spcAft>
              <a:buClrTx/>
              <a:buSzTx/>
              <a:buFontTx/>
              <a:buNone/>
              <a:tabLst/>
              <a:defRPr/>
            </a:pPr>
            <a:r>
              <a:rPr kumimoji="0" lang="en-US" sz="1836" b="0" i="0" u="none" strike="noStrike" kern="0" cap="none" spc="-38" normalizeH="0" baseline="0" noProof="0">
                <a:ln>
                  <a:noFill/>
                </a:ln>
                <a:gradFill>
                  <a:gsLst>
                    <a:gs pos="0">
                      <a:schemeClr val="tx1"/>
                    </a:gs>
                    <a:gs pos="59000">
                      <a:schemeClr val="tx1"/>
                    </a:gs>
                  </a:gsLst>
                  <a:lin ang="0" scaled="0"/>
                </a:gradFill>
                <a:effectLst/>
                <a:uLnTx/>
                <a:uFillTx/>
                <a:ea typeface="MS PGothic" pitchFamily="34" charset="-128"/>
              </a:rPr>
              <a:t>Partner Edge</a:t>
            </a:r>
            <a:endParaRPr kumimoji="0" lang="en-US" sz="1836" b="0" i="0" u="none" strike="noStrike" kern="0" cap="none" spc="-38" normalizeH="0" baseline="0" noProof="0" dirty="0">
              <a:ln>
                <a:noFill/>
              </a:ln>
              <a:gradFill>
                <a:gsLst>
                  <a:gs pos="0">
                    <a:schemeClr val="tx1"/>
                  </a:gs>
                  <a:gs pos="59000">
                    <a:schemeClr val="tx1"/>
                  </a:gs>
                </a:gsLst>
                <a:lin ang="0" scaled="0"/>
              </a:gradFill>
              <a:effectLst/>
              <a:uLnTx/>
              <a:uFillTx/>
              <a:ea typeface="MS PGothic" pitchFamily="34" charset="-128"/>
            </a:endParaRPr>
          </a:p>
        </p:txBody>
      </p:sp>
      <p:sp>
        <p:nvSpPr>
          <p:cNvPr id="75" name="TextBox 74"/>
          <p:cNvSpPr txBox="1"/>
          <p:nvPr/>
        </p:nvSpPr>
        <p:spPr>
          <a:xfrm>
            <a:off x="2439506" y="3168795"/>
            <a:ext cx="1975639" cy="960263"/>
          </a:xfrm>
          <a:prstGeom prst="rect">
            <a:avLst/>
          </a:prstGeom>
          <a:solidFill>
            <a:schemeClr val="bg1">
              <a:lumMod val="75000"/>
              <a:alpha val="86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Connections to the on-premises service would need to be protected at the customer gateway</a:t>
            </a:r>
          </a:p>
        </p:txBody>
      </p:sp>
      <p:sp>
        <p:nvSpPr>
          <p:cNvPr id="76" name="TextBox 75"/>
          <p:cNvSpPr txBox="1"/>
          <p:nvPr/>
        </p:nvSpPr>
        <p:spPr>
          <a:xfrm>
            <a:off x="10152378" y="4470395"/>
            <a:ext cx="2157962" cy="2034403"/>
          </a:xfrm>
          <a:prstGeom prst="rect">
            <a:avLst/>
          </a:prstGeom>
          <a:solidFill>
            <a:schemeClr val="bg1">
              <a:lumMod val="75000"/>
              <a:alpha val="8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Traffic is routed over private connection</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But the connection could come from any service, the network routing does not validate the requesting service is authorised to connect over that ExpressRoute circuit</a:t>
            </a:r>
          </a:p>
        </p:txBody>
      </p:sp>
      <p:sp>
        <p:nvSpPr>
          <p:cNvPr id="78" name="Arrow: Right 77"/>
          <p:cNvSpPr/>
          <p:nvPr/>
        </p:nvSpPr>
        <p:spPr bwMode="auto">
          <a:xfrm rot="5400000">
            <a:off x="9783876" y="3352803"/>
            <a:ext cx="180160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TextBox 78"/>
          <p:cNvSpPr txBox="1"/>
          <p:nvPr/>
        </p:nvSpPr>
        <p:spPr>
          <a:xfrm>
            <a:off x="10644848" y="2996309"/>
            <a:ext cx="1679993"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solidFill>
                  <a:schemeClr val="tx1">
                    <a:lumMod val="50000"/>
                  </a:schemeClr>
                </a:solidFill>
                <a:effectLst/>
                <a:uLnTx/>
                <a:uFillTx/>
              </a:rPr>
              <a:t>CRM Service</a:t>
            </a:r>
          </a:p>
        </p:txBody>
      </p:sp>
      <p:sp>
        <p:nvSpPr>
          <p:cNvPr id="36" name="TextBox 35"/>
          <p:cNvSpPr txBox="1"/>
          <p:nvPr/>
        </p:nvSpPr>
        <p:spPr>
          <a:xfrm>
            <a:off x="9176685" y="2168184"/>
            <a:ext cx="1448044" cy="1625060"/>
          </a:xfrm>
          <a:prstGeom prst="rect">
            <a:avLst/>
          </a:prstGeom>
          <a:solidFill>
            <a:schemeClr val="bg1">
              <a:lumMod val="75000"/>
              <a:alpha val="7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2917">
                      <a:schemeClr val="tx1"/>
                    </a:gs>
                    <a:gs pos="30000">
                      <a:schemeClr val="tx1"/>
                    </a:gs>
                  </a:gsLst>
                  <a:lin ang="5400000" scaled="0"/>
                </a:gradFill>
                <a:effectLst/>
                <a:uLnTx/>
                <a:uFillTx/>
              </a:rPr>
              <a:t>Requests to On-Premises systems, routed via DNS lookup to an ExpressRoute connected subnet</a:t>
            </a:r>
          </a:p>
        </p:txBody>
      </p:sp>
      <p:sp>
        <p:nvSpPr>
          <p:cNvPr id="38" name="Arrow: Right 37"/>
          <p:cNvSpPr/>
          <p:nvPr/>
        </p:nvSpPr>
        <p:spPr bwMode="auto">
          <a:xfrm rot="10800000">
            <a:off x="9017765" y="4684201"/>
            <a:ext cx="1219915" cy="322391"/>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29" name="Picture 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191" y="4823275"/>
            <a:ext cx="405245" cy="40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97399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Working with other Online Services</a:t>
            </a:r>
          </a:p>
        </p:txBody>
      </p:sp>
    </p:spTree>
    <p:extLst>
      <p:ext uri="{BB962C8B-B14F-4D97-AF65-F5344CB8AC3E}">
        <p14:creationId xmlns:p14="http://schemas.microsoft.com/office/powerpoint/2010/main" val="83870462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418" y="1214472"/>
            <a:ext cx="10913029" cy="5119050"/>
          </a:xfrm>
          <a:prstGeom prst="rect">
            <a:avLst/>
          </a:prstGeom>
        </p:spPr>
      </p:pic>
      <p:sp>
        <p:nvSpPr>
          <p:cNvPr id="2" name="Title 1"/>
          <p:cNvSpPr>
            <a:spLocks noGrp="1"/>
          </p:cNvSpPr>
          <p:nvPr>
            <p:ph type="title"/>
          </p:nvPr>
        </p:nvSpPr>
        <p:spPr/>
        <p:txBody>
          <a:bodyPr/>
          <a:lstStyle/>
          <a:p>
            <a:r>
              <a:rPr lang="en-GB" dirty="0"/>
              <a:t>Express Route to Azure/ Office365 </a:t>
            </a:r>
          </a:p>
        </p:txBody>
      </p:sp>
      <p:sp>
        <p:nvSpPr>
          <p:cNvPr id="5" name="Rounded Rectangle 4"/>
          <p:cNvSpPr/>
          <p:nvPr/>
        </p:nvSpPr>
        <p:spPr bwMode="auto">
          <a:xfrm>
            <a:off x="6840687" y="1475975"/>
            <a:ext cx="2904656" cy="2950745"/>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TextBox 5"/>
          <p:cNvSpPr txBox="1"/>
          <p:nvPr/>
        </p:nvSpPr>
        <p:spPr>
          <a:xfrm>
            <a:off x="9268464" y="2221018"/>
            <a:ext cx="2521201" cy="1957459"/>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Can reuse same Express Route connection across CRM Online and other Online Services</a:t>
            </a:r>
          </a:p>
        </p:txBody>
      </p:sp>
    </p:spTree>
    <p:extLst>
      <p:ext uri="{BB962C8B-B14F-4D97-AF65-F5344CB8AC3E}">
        <p14:creationId xmlns:p14="http://schemas.microsoft.com/office/powerpoint/2010/main" val="3379529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Connecting from Azure </a:t>
            </a:r>
            <a:r>
              <a:rPr lang="en-GB" dirty="0" err="1"/>
              <a:t>IaaS</a:t>
            </a:r>
            <a:r>
              <a:rPr lang="en-GB" dirty="0"/>
              <a:t> to CRM</a:t>
            </a:r>
          </a:p>
        </p:txBody>
      </p:sp>
      <p:pic>
        <p:nvPicPr>
          <p:cNvPr id="4" name="Content Placeholder 3"/>
          <p:cNvPicPr>
            <a:picLocks noGrp="1" noChangeAspect="1"/>
          </p:cNvPicPr>
          <p:nvPr>
            <p:ph sz="quarter" idx="10"/>
          </p:nvPr>
        </p:nvPicPr>
        <p:blipFill>
          <a:blip r:embed="rId3"/>
          <a:stretch>
            <a:fillRect/>
          </a:stretch>
        </p:blipFill>
        <p:spPr>
          <a:xfrm>
            <a:off x="910356" y="1462870"/>
            <a:ext cx="10615764" cy="4986360"/>
          </a:xfrm>
          <a:prstGeom prst="rect">
            <a:avLst/>
          </a:prstGeom>
        </p:spPr>
      </p:pic>
      <p:sp>
        <p:nvSpPr>
          <p:cNvPr id="5" name="Rounded Rectangle 4"/>
          <p:cNvSpPr/>
          <p:nvPr/>
        </p:nvSpPr>
        <p:spPr bwMode="auto">
          <a:xfrm>
            <a:off x="7267073" y="2085474"/>
            <a:ext cx="2230887" cy="2581776"/>
          </a:xfrm>
          <a:prstGeom prst="roundRect">
            <a:avLst/>
          </a:prstGeom>
          <a:solidFill>
            <a:srgbClr val="92D05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TextBox 5"/>
          <p:cNvSpPr txBox="1"/>
          <p:nvPr/>
        </p:nvSpPr>
        <p:spPr>
          <a:xfrm>
            <a:off x="9294255" y="2351647"/>
            <a:ext cx="2997965" cy="2034403"/>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No direct link between Azure </a:t>
            </a:r>
            <a:r>
              <a:rPr kumimoji="0" lang="en-GB" sz="2000" b="0" i="0" u="none" strike="noStrike" kern="0" cap="none" spc="0" normalizeH="0" baseline="0" noProof="0" dirty="0" err="1">
                <a:ln>
                  <a:noFill/>
                </a:ln>
                <a:gradFill>
                  <a:gsLst>
                    <a:gs pos="2917">
                      <a:schemeClr val="tx1"/>
                    </a:gs>
                    <a:gs pos="30000">
                      <a:schemeClr val="tx1"/>
                    </a:gs>
                  </a:gsLst>
                  <a:lin ang="5400000" scaled="0"/>
                </a:gradFill>
                <a:effectLst/>
                <a:uLnTx/>
                <a:uFillTx/>
              </a:rPr>
              <a:t>IaaS</a:t>
            </a: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 and CRM servers </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Within same data centre, will route internally</a:t>
            </a:r>
          </a:p>
        </p:txBody>
      </p:sp>
    </p:spTree>
    <p:extLst>
      <p:ext uri="{BB962C8B-B14F-4D97-AF65-F5344CB8AC3E}">
        <p14:creationId xmlns:p14="http://schemas.microsoft.com/office/powerpoint/2010/main" val="3240059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Mobility/ remote access</a:t>
            </a:r>
          </a:p>
        </p:txBody>
      </p:sp>
      <p:pic>
        <p:nvPicPr>
          <p:cNvPr id="4" name="Picture 3"/>
          <p:cNvPicPr>
            <a:picLocks noChangeAspect="1"/>
          </p:cNvPicPr>
          <p:nvPr/>
        </p:nvPicPr>
        <p:blipFill>
          <a:blip r:embed="rId3"/>
          <a:stretch>
            <a:fillRect/>
          </a:stretch>
        </p:blipFill>
        <p:spPr>
          <a:xfrm>
            <a:off x="911220" y="1340967"/>
            <a:ext cx="10615764" cy="4986360"/>
          </a:xfrm>
          <a:prstGeom prst="rect">
            <a:avLst/>
          </a:prstGeom>
        </p:spPr>
      </p:pic>
      <p:sp>
        <p:nvSpPr>
          <p:cNvPr id="5" name="Rounded Rectangle 4"/>
          <p:cNvSpPr/>
          <p:nvPr/>
        </p:nvSpPr>
        <p:spPr bwMode="auto">
          <a:xfrm>
            <a:off x="2303558" y="1454331"/>
            <a:ext cx="5943459" cy="949235"/>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TextBox 6"/>
          <p:cNvSpPr txBox="1"/>
          <p:nvPr/>
        </p:nvSpPr>
        <p:spPr>
          <a:xfrm>
            <a:off x="3763085" y="1569063"/>
            <a:ext cx="4092045" cy="517065"/>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Connectivity can be direct to CRM Online</a:t>
            </a:r>
          </a:p>
        </p:txBody>
      </p:sp>
      <p:sp>
        <p:nvSpPr>
          <p:cNvPr id="8" name="Rounded Rectangle 7"/>
          <p:cNvSpPr/>
          <p:nvPr/>
        </p:nvSpPr>
        <p:spPr bwMode="auto">
          <a:xfrm>
            <a:off x="2303558" y="2527499"/>
            <a:ext cx="5264191" cy="1652615"/>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extBox 8"/>
          <p:cNvSpPr txBox="1"/>
          <p:nvPr/>
        </p:nvSpPr>
        <p:spPr>
          <a:xfrm>
            <a:off x="2042515" y="3834147"/>
            <a:ext cx="4274925" cy="738664"/>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1600" b="0" i="0" u="none" strike="noStrike" kern="0" cap="none" spc="0" normalizeH="0" baseline="0" noProof="0" dirty="0">
                <a:ln>
                  <a:noFill/>
                </a:ln>
                <a:gradFill>
                  <a:gsLst>
                    <a:gs pos="2917">
                      <a:schemeClr val="tx1"/>
                    </a:gs>
                    <a:gs pos="30000">
                      <a:schemeClr val="tx1"/>
                    </a:gs>
                  </a:gsLst>
                  <a:lin ang="5400000" scaled="0"/>
                </a:gradFill>
                <a:effectLst/>
                <a:uLnTx/>
                <a:uFillTx/>
              </a:rPr>
              <a:t>Connectivity can also be via corporate infrastructure e.g. ADFS for authentication</a:t>
            </a:r>
          </a:p>
        </p:txBody>
      </p:sp>
      <p:sp>
        <p:nvSpPr>
          <p:cNvPr id="3" name="TextBox 2"/>
          <p:cNvSpPr txBox="1"/>
          <p:nvPr/>
        </p:nvSpPr>
        <p:spPr>
          <a:xfrm>
            <a:off x="9674621" y="1569063"/>
            <a:ext cx="2448272" cy="2622256"/>
          </a:xfrm>
          <a:prstGeom prst="rect">
            <a:avLst/>
          </a:prstGeom>
          <a:solidFill>
            <a:srgbClr val="FF7C80"/>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Control of client routing is not provided by ER, device/network management is required</a:t>
            </a:r>
          </a:p>
        </p:txBody>
      </p:sp>
    </p:spTree>
    <p:extLst>
      <p:ext uri="{BB962C8B-B14F-4D97-AF65-F5344CB8AC3E}">
        <p14:creationId xmlns:p14="http://schemas.microsoft.com/office/powerpoint/2010/main" val="3330111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a top down approach?</a:t>
            </a:r>
          </a:p>
        </p:txBody>
      </p:sp>
      <p:graphicFrame>
        <p:nvGraphicFramePr>
          <p:cNvPr id="4" name="Content Placeholder 3"/>
          <p:cNvGraphicFramePr>
            <a:graphicFrameLocks noGrp="1"/>
          </p:cNvGraphicFramePr>
          <p:nvPr>
            <p:ph sz="quarter" idx="10"/>
            <p:extLst/>
          </p:nvPr>
        </p:nvGraphicFramePr>
        <p:xfrm>
          <a:off x="274639" y="1214438"/>
          <a:ext cx="11272190" cy="5540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40464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8621" y="1500222"/>
            <a:ext cx="10615764" cy="4986360"/>
          </a:xfrm>
          <a:prstGeom prst="rect">
            <a:avLst/>
          </a:prstGeom>
        </p:spPr>
      </p:pic>
      <p:sp>
        <p:nvSpPr>
          <p:cNvPr id="3" name="Title 2"/>
          <p:cNvSpPr>
            <a:spLocks noGrp="1"/>
          </p:cNvSpPr>
          <p:nvPr>
            <p:ph type="title"/>
          </p:nvPr>
        </p:nvSpPr>
        <p:spPr/>
        <p:txBody>
          <a:bodyPr/>
          <a:lstStyle/>
          <a:p>
            <a:r>
              <a:rPr lang="en-GB" dirty="0"/>
              <a:t>Express Route: outbound traffic</a:t>
            </a:r>
          </a:p>
        </p:txBody>
      </p:sp>
      <p:sp>
        <p:nvSpPr>
          <p:cNvPr id="4" name="Rounded Rectangle 3"/>
          <p:cNvSpPr/>
          <p:nvPr/>
        </p:nvSpPr>
        <p:spPr bwMode="auto">
          <a:xfrm>
            <a:off x="8324850" y="2252202"/>
            <a:ext cx="2592336" cy="2091198"/>
          </a:xfrm>
          <a:prstGeom prst="roundRect">
            <a:avLst/>
          </a:prstGeom>
          <a:solidFill>
            <a:srgbClr val="92D050">
              <a:alpha val="3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Box 4"/>
          <p:cNvSpPr txBox="1"/>
          <p:nvPr/>
        </p:nvSpPr>
        <p:spPr>
          <a:xfrm>
            <a:off x="6066502" y="4002343"/>
            <a:ext cx="6097382" cy="1126462"/>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000" b="0" i="0" u="none" strike="noStrike" kern="0" cap="none" spc="0" normalizeH="0" baseline="0" noProof="0" dirty="0">
                <a:ln>
                  <a:noFill/>
                </a:ln>
                <a:gradFill>
                  <a:gsLst>
                    <a:gs pos="2917">
                      <a:schemeClr val="tx1"/>
                    </a:gs>
                    <a:gs pos="30000">
                      <a:schemeClr val="tx1"/>
                    </a:gs>
                  </a:gsLst>
                  <a:lin ang="5400000" scaled="0"/>
                </a:gradFill>
                <a:effectLst/>
                <a:uLnTx/>
                <a:uFillTx/>
              </a:rPr>
              <a:t>Outbound traffic will route back via Express Route for CRM e.g. custom web service requests, Server Side Sync</a:t>
            </a:r>
          </a:p>
        </p:txBody>
      </p:sp>
    </p:spTree>
    <p:extLst>
      <p:ext uri="{BB962C8B-B14F-4D97-AF65-F5344CB8AC3E}">
        <p14:creationId xmlns:p14="http://schemas.microsoft.com/office/powerpoint/2010/main" val="1857871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376258331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380756"/>
          </a:xfrm>
        </p:spPr>
        <p:txBody>
          <a:bodyPr>
            <a:normAutofit fontScale="92500" lnSpcReduction="10000"/>
          </a:bodyPr>
          <a:lstStyle/>
          <a:p>
            <a:r>
              <a:rPr lang="en-GB" dirty="0"/>
              <a:t>Connectivity to Online can be impacted by a number of things</a:t>
            </a:r>
          </a:p>
          <a:p>
            <a:pPr lvl="1"/>
            <a:r>
              <a:rPr lang="en-GB" dirty="0"/>
              <a:t>Particularly if the first cloud service to be introduced, can hit existing limitations in internet connection</a:t>
            </a:r>
          </a:p>
          <a:p>
            <a:pPr lvl="1"/>
            <a:r>
              <a:rPr lang="en-GB" dirty="0"/>
              <a:t>Optimisations to the connection can be made in client and network</a:t>
            </a:r>
          </a:p>
          <a:p>
            <a:r>
              <a:rPr lang="en-GB" dirty="0"/>
              <a:t>ExpressRoute often considered as performance benefit but more appropriately positioned as a Compliance capability avoiding traffic crossing the internet</a:t>
            </a:r>
          </a:p>
          <a:p>
            <a:r>
              <a:rPr lang="en-GB" dirty="0"/>
              <a:t>Due to issues of configurations and expectations, approval required before enabling</a:t>
            </a:r>
          </a:p>
          <a:p>
            <a:pPr lvl="1"/>
            <a:r>
              <a:rPr lang="en-GB" dirty="0"/>
              <a:t>Making sure expectations are realistic before cost/effort expended by customer</a:t>
            </a:r>
          </a:p>
          <a:p>
            <a:pPr lvl="1"/>
            <a:r>
              <a:rPr lang="en-GB" dirty="0"/>
              <a:t>Ensure network assessments are done to avoid misconfiguration</a:t>
            </a:r>
          </a:p>
          <a:p>
            <a:endParaRPr lang="en-GB" dirty="0"/>
          </a:p>
        </p:txBody>
      </p:sp>
      <p:sp>
        <p:nvSpPr>
          <p:cNvPr id="3" name="Title 2"/>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419799115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3346299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6543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4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Connecting to </a:t>
            </a:r>
            <a:r>
              <a:rPr lang="en-GB"/>
              <a:t>CRM Online</a:t>
            </a:r>
            <a:endParaRPr lang="en-GB" dirty="0"/>
          </a:p>
        </p:txBody>
      </p:sp>
    </p:spTree>
    <p:extLst>
      <p:ext uri="{BB962C8B-B14F-4D97-AF65-F5344CB8AC3E}">
        <p14:creationId xmlns:p14="http://schemas.microsoft.com/office/powerpoint/2010/main" val="22760164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09776"/>
            <a:ext cx="11889564" cy="917575"/>
          </a:xfrm>
        </p:spPr>
        <p:txBody>
          <a:bodyPr/>
          <a:lstStyle/>
          <a:p>
            <a:r>
              <a:rPr lang="en-GB" dirty="0"/>
              <a:t>Challenges</a:t>
            </a:r>
          </a:p>
        </p:txBody>
      </p:sp>
      <p:graphicFrame>
        <p:nvGraphicFramePr>
          <p:cNvPr id="4" name="Content Placeholder 3"/>
          <p:cNvGraphicFramePr>
            <a:graphicFrameLocks noGrp="1"/>
          </p:cNvGraphicFramePr>
          <p:nvPr>
            <p:ph sz="quarter" idx="10"/>
            <p:extLst/>
          </p:nvPr>
        </p:nvGraphicFramePr>
        <p:xfrm>
          <a:off x="5834128" y="1111407"/>
          <a:ext cx="5773917" cy="550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4320" y="1455313"/>
            <a:ext cx="5379505" cy="3517886"/>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When looking at network connectivity, there are many contributory components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Important to break down and understand the relevant elements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Optimisations likely to come from multiple elements too</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No single silver bullet typically involved</a:t>
            </a:r>
          </a:p>
        </p:txBody>
      </p:sp>
    </p:spTree>
    <p:extLst>
      <p:ext uri="{BB962C8B-B14F-4D97-AF65-F5344CB8AC3E}">
        <p14:creationId xmlns:p14="http://schemas.microsoft.com/office/powerpoint/2010/main" val="14321082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6668" y="1489420"/>
            <a:ext cx="10615764" cy="4986360"/>
          </a:xfrm>
          <a:prstGeom prst="rect">
            <a:avLst/>
          </a:prstGeom>
        </p:spPr>
      </p:pic>
      <p:sp>
        <p:nvSpPr>
          <p:cNvPr id="3" name="Title 2"/>
          <p:cNvSpPr>
            <a:spLocks noGrp="1"/>
          </p:cNvSpPr>
          <p:nvPr>
            <p:ph type="title"/>
          </p:nvPr>
        </p:nvSpPr>
        <p:spPr/>
        <p:txBody>
          <a:bodyPr/>
          <a:lstStyle/>
          <a:p>
            <a:r>
              <a:rPr lang="en-GB" dirty="0"/>
              <a:t>Challenge: LAN Connectivity</a:t>
            </a:r>
          </a:p>
        </p:txBody>
      </p:sp>
      <p:sp>
        <p:nvSpPr>
          <p:cNvPr id="8" name="Rounded Rectangle 7"/>
          <p:cNvSpPr/>
          <p:nvPr/>
        </p:nvSpPr>
        <p:spPr bwMode="auto">
          <a:xfrm>
            <a:off x="2308048" y="2062868"/>
            <a:ext cx="1778484" cy="921283"/>
          </a:xfrm>
          <a:prstGeom prst="roundRect">
            <a:avLst/>
          </a:prstGeom>
          <a:solidFill>
            <a:srgbClr val="E6736A">
              <a:alpha val="4078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extBox 8"/>
          <p:cNvSpPr txBox="1"/>
          <p:nvPr/>
        </p:nvSpPr>
        <p:spPr>
          <a:xfrm>
            <a:off x="2585840" y="2984151"/>
            <a:ext cx="3992437" cy="960263"/>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LAN Latency/ Saturation/ Client configuration</a:t>
            </a:r>
          </a:p>
        </p:txBody>
      </p:sp>
    </p:spTree>
    <p:extLst>
      <p:ext uri="{BB962C8B-B14F-4D97-AF65-F5344CB8AC3E}">
        <p14:creationId xmlns:p14="http://schemas.microsoft.com/office/powerpoint/2010/main" val="14730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01695" y="1493268"/>
            <a:ext cx="10615764" cy="4986360"/>
          </a:xfrm>
          <a:prstGeom prst="rect">
            <a:avLst/>
          </a:prstGeom>
        </p:spPr>
      </p:pic>
      <p:sp>
        <p:nvSpPr>
          <p:cNvPr id="3" name="Title 2"/>
          <p:cNvSpPr>
            <a:spLocks noGrp="1"/>
          </p:cNvSpPr>
          <p:nvPr>
            <p:ph type="title"/>
          </p:nvPr>
        </p:nvSpPr>
        <p:spPr/>
        <p:txBody>
          <a:bodyPr/>
          <a:lstStyle/>
          <a:p>
            <a:r>
              <a:rPr lang="en-GB" dirty="0"/>
              <a:t>Challenge: WAN Connectivity</a:t>
            </a:r>
          </a:p>
        </p:txBody>
      </p:sp>
      <p:sp>
        <p:nvSpPr>
          <p:cNvPr id="8" name="Rounded Rectangle 7"/>
          <p:cNvSpPr/>
          <p:nvPr/>
        </p:nvSpPr>
        <p:spPr bwMode="auto">
          <a:xfrm>
            <a:off x="3993358" y="2648975"/>
            <a:ext cx="1719491" cy="1793056"/>
          </a:xfrm>
          <a:prstGeom prst="roundRect">
            <a:avLst/>
          </a:prstGeom>
          <a:solidFill>
            <a:srgbClr val="E6736A">
              <a:alpha val="4078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GB"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extBox 8"/>
          <p:cNvSpPr txBox="1"/>
          <p:nvPr/>
        </p:nvSpPr>
        <p:spPr>
          <a:xfrm>
            <a:off x="5274266" y="2957359"/>
            <a:ext cx="3752283" cy="1292662"/>
          </a:xfrm>
          <a:prstGeom prst="rect">
            <a:avLst/>
          </a:prstGeom>
          <a:solidFill>
            <a:schemeClr val="bg1">
              <a:alpha val="5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GB" sz="2400" b="0" i="0" u="none" strike="noStrike" kern="0" cap="none" spc="0" normalizeH="0" baseline="0" noProof="0" dirty="0">
                <a:ln>
                  <a:noFill/>
                </a:ln>
                <a:gradFill>
                  <a:gsLst>
                    <a:gs pos="2917">
                      <a:schemeClr val="tx1"/>
                    </a:gs>
                    <a:gs pos="30000">
                      <a:schemeClr val="tx1"/>
                    </a:gs>
                  </a:gsLst>
                  <a:lin ang="5400000" scaled="0"/>
                </a:gradFill>
                <a:effectLst/>
                <a:uLnTx/>
                <a:uFillTx/>
              </a:rPr>
              <a:t>Poor WAN Connectivity/ slow proxy/ poor client configuration</a:t>
            </a:r>
          </a:p>
        </p:txBody>
      </p:sp>
    </p:spTree>
    <p:extLst>
      <p:ext uri="{BB962C8B-B14F-4D97-AF65-F5344CB8AC3E}">
        <p14:creationId xmlns:p14="http://schemas.microsoft.com/office/powerpoint/2010/main" val="3334222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Brandon Kelly, Roger Gilchrist</External_x0020_Speaker>
    <m6878b9dd7994da4ba144f95347d99c6 xmlns="01c77077-aee4-4b5f-bd4e-9cd40a6fff29">
      <Terms xmlns="http://schemas.microsoft.com/office/infopath/2007/PartnerControls"/>
    </m6878b9dd7994da4ba144f95347d99c6>
    <Presentation_x0020_Date xmlns="01c77077-aee4-4b5f-bd4e-9cd40a6fff29" xsi:nil="tru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BRK3310</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8ff673fc-3231-4e3a-893b-6d7f7cd32766"/>
    <ds:schemaRef ds:uri="230e9df3-be65-4c73-a93b-d1236ebd677e"/>
    <ds:schemaRef ds:uri="01c77077-aee4-4b5f-bd4e-9cd40a6fff29"/>
    <ds:schemaRef ds:uri="http://schemas.microsoft.com/sharepoint/v3"/>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191</TotalTime>
  <Words>4296</Words>
  <Application>Microsoft Office PowerPoint</Application>
  <PresentationFormat>Custom</PresentationFormat>
  <Paragraphs>584</Paragraphs>
  <Slides>55</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55</vt:i4>
      </vt:variant>
    </vt:vector>
  </HeadingPairs>
  <TitlesOfParts>
    <vt:vector size="67" baseType="lpstr">
      <vt:lpstr>MS PGothic</vt:lpstr>
      <vt:lpstr>Arial</vt:lpstr>
      <vt:lpstr>Consolas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1_6-30537_Envision 2016 Concurrent Template_Dark</vt:lpstr>
      <vt:lpstr>3_5-50002_Ignite_Breakout_Template</vt:lpstr>
      <vt:lpstr>Optimize connectivity to  Microsoft Dynamics CRM Online</vt:lpstr>
      <vt:lpstr>Introduction – Why am I here?</vt:lpstr>
      <vt:lpstr>CRM Online Performance</vt:lpstr>
      <vt:lpstr>What makes CRM Online performant (or not)?</vt:lpstr>
      <vt:lpstr>What’s a top down approach?</vt:lpstr>
      <vt:lpstr>Connecting to CRM Online</vt:lpstr>
      <vt:lpstr>Challenges</vt:lpstr>
      <vt:lpstr>Challenge: LAN Connectivity</vt:lpstr>
      <vt:lpstr>Challenge: WAN Connectivity</vt:lpstr>
      <vt:lpstr>Challenge: Internet Connectivity</vt:lpstr>
      <vt:lpstr>Challenge: Internet Security</vt:lpstr>
      <vt:lpstr>Challenge: HTTP Chattiness</vt:lpstr>
      <vt:lpstr>Challenge: HTTP Chattiness</vt:lpstr>
      <vt:lpstr>Network Configuration Challenges</vt:lpstr>
      <vt:lpstr>What performance would you expect</vt:lpstr>
      <vt:lpstr>Consider location</vt:lpstr>
      <vt:lpstr>Common challenges and optimisations</vt:lpstr>
      <vt:lpstr>Optimise slow implementation</vt:lpstr>
      <vt:lpstr>Diagnose don’t ‘throw darts’</vt:lpstr>
      <vt:lpstr>Express Route</vt:lpstr>
      <vt:lpstr>What is ExpressRoute – for IaaS</vt:lpstr>
      <vt:lpstr>What is ExpressRoute – for CRM</vt:lpstr>
      <vt:lpstr>Connectivity to Azure</vt:lpstr>
      <vt:lpstr>Public v Private Peering</vt:lpstr>
      <vt:lpstr>PowerPoint Presentation</vt:lpstr>
      <vt:lpstr>Express Route: high level picture</vt:lpstr>
      <vt:lpstr>Express Route: high level picture</vt:lpstr>
      <vt:lpstr>ExpressRoute &amp; Microsoft Clouds</vt:lpstr>
      <vt:lpstr>Traffic to Microsoft</vt:lpstr>
      <vt:lpstr>Traffic from Microsoft</vt:lpstr>
      <vt:lpstr>Express Route Costs</vt:lpstr>
      <vt:lpstr>ExpressRoute and CRM</vt:lpstr>
      <vt:lpstr>CRM External Connectivity</vt:lpstr>
      <vt:lpstr>CRM Internal Cloud Connectivity</vt:lpstr>
      <vt:lpstr>CRM Public/ Private Cloud Connectivity</vt:lpstr>
      <vt:lpstr>Connections from Single Location</vt:lpstr>
      <vt:lpstr>Connections from single region/ multiple locations</vt:lpstr>
      <vt:lpstr>Connections from single region/ multiple locations</vt:lpstr>
      <vt:lpstr>Multiple connections from single region</vt:lpstr>
      <vt:lpstr>PowerPoint Presentation</vt:lpstr>
      <vt:lpstr>PowerPoint Presentation</vt:lpstr>
      <vt:lpstr>Customer network configuration</vt:lpstr>
      <vt:lpstr>Asymmetric Routing</vt:lpstr>
      <vt:lpstr>Exchange Integration</vt:lpstr>
      <vt:lpstr>Customer Service Integration</vt:lpstr>
      <vt:lpstr>Working with other Online Services</vt:lpstr>
      <vt:lpstr>Express Route to Azure/ Office365 </vt:lpstr>
      <vt:lpstr>Connecting from Azure IaaS to CRM</vt:lpstr>
      <vt:lpstr>Mobility/ remote access</vt:lpstr>
      <vt:lpstr>Express Route: outbound traffic</vt:lpstr>
      <vt:lpstr>Summary</vt:lpstr>
      <vt:lpstr>Overview</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Optimize connectivity to Microsoft Dynamics CRM Online</dc:title>
  <dc:subject>&lt;Speech title here&gt;</dc:subject>
  <dc:creator>MS Events 0081</dc:creator>
  <cp:keywords>Microsoft 2016</cp:keywords>
  <dc:description>Template: Mitchell Derrey, Silverfox Productions_x000d_
Formatting: _x000d_
Audience Type:</dc:description>
  <cp:lastModifiedBy>MS Events 0093</cp:lastModifiedBy>
  <cp:revision>2</cp:revision>
  <dcterms:created xsi:type="dcterms:W3CDTF">2016-09-28T16:08:44Z</dcterms:created>
  <dcterms:modified xsi:type="dcterms:W3CDTF">2016-09-29T14:03:56Z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