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4" r:id="rId7"/>
    <p:sldMasterId id="2147484387" r:id="rId8"/>
  </p:sldMasterIdLst>
  <p:notesMasterIdLst>
    <p:notesMasterId r:id="rId33"/>
  </p:notesMasterIdLst>
  <p:handoutMasterIdLst>
    <p:handoutMasterId r:id="rId34"/>
  </p:handoutMasterIdLst>
  <p:sldIdLst>
    <p:sldId id="1393" r:id="rId9"/>
    <p:sldId id="1431" r:id="rId10"/>
    <p:sldId id="1433" r:id="rId11"/>
    <p:sldId id="1434" r:id="rId12"/>
    <p:sldId id="1435" r:id="rId13"/>
    <p:sldId id="1436" r:id="rId14"/>
    <p:sldId id="1437" r:id="rId15"/>
    <p:sldId id="1438" r:id="rId16"/>
    <p:sldId id="1439" r:id="rId17"/>
    <p:sldId id="1440" r:id="rId18"/>
    <p:sldId id="1441" r:id="rId19"/>
    <p:sldId id="1442" r:id="rId20"/>
    <p:sldId id="1443" r:id="rId21"/>
    <p:sldId id="1444" r:id="rId22"/>
    <p:sldId id="1445" r:id="rId23"/>
    <p:sldId id="1446" r:id="rId24"/>
    <p:sldId id="1447" r:id="rId25"/>
    <p:sldId id="1448" r:id="rId26"/>
    <p:sldId id="1449" r:id="rId27"/>
    <p:sldId id="1450" r:id="rId28"/>
    <p:sldId id="1451" r:id="rId29"/>
    <p:sldId id="1429" r:id="rId30"/>
    <p:sldId id="1405" r:id="rId31"/>
    <p:sldId id="1326"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073DAE3-B461-442F-A3D3-6642BD875E45}">
          <p14:sldIdLst>
            <p14:sldId id="1393"/>
            <p14:sldId id="1431"/>
          </p14:sldIdLst>
        </p14:section>
        <p14:section name="Lifecycle Services" id="{76AEAC3B-6893-4A55-9CC6-F29B0B2F6E67}">
          <p14:sldIdLst>
            <p14:sldId id="1433"/>
            <p14:sldId id="1434"/>
          </p14:sldIdLst>
        </p14:section>
        <p14:section name="Metadata Migrator" id="{CDE7DC21-A65B-4A05-AEFE-A3C602D39A70}">
          <p14:sldIdLst>
            <p14:sldId id="1435"/>
            <p14:sldId id="1436"/>
            <p14:sldId id="1437"/>
            <p14:sldId id="1438"/>
            <p14:sldId id="1439"/>
            <p14:sldId id="1440"/>
            <p14:sldId id="1441"/>
            <p14:sldId id="1442"/>
            <p14:sldId id="1443"/>
          </p14:sldIdLst>
        </p14:section>
        <p14:section name="Data Loader" id="{FB6BBB54-5050-4B75-90F5-9703B49A27D8}">
          <p14:sldIdLst>
            <p14:sldId id="1444"/>
            <p14:sldId id="1445"/>
            <p14:sldId id="1446"/>
            <p14:sldId id="1447"/>
            <p14:sldId id="1448"/>
            <p14:sldId id="1449"/>
            <p14:sldId id="1450"/>
            <p14:sldId id="1451"/>
          </p14:sldIdLst>
        </p14:section>
        <p14:section name="Outro" id="{7EF62291-BFCF-4508-87C5-B36739ED4BE7}">
          <p14:sldIdLst>
            <p14:sldId id="1429"/>
            <p14:sldId id="1405"/>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505050"/>
    <a:srgbClr val="D83B01"/>
    <a:srgbClr val="F8F8F8"/>
    <a:srgbClr val="D2D2D2"/>
    <a:srgbClr val="FF8C00"/>
    <a:srgbClr val="0072C6"/>
    <a:srgbClr val="002050"/>
    <a:srgbClr val="757575"/>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86768" autoAdjust="0"/>
  </p:normalViewPr>
  <p:slideViewPr>
    <p:cSldViewPr>
      <p:cViewPr varScale="1">
        <p:scale>
          <a:sx n="104" d="100"/>
          <a:sy n="104" d="100"/>
        </p:scale>
        <p:origin x="270"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3" d="100"/>
          <a:sy n="83" d="100"/>
        </p:scale>
        <p:origin x="2328" y="108"/>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4:46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4:46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4:46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9/28/2016 4:46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28581A2-AE9A-4FEC-BF40-438A6DCDD574}"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4:46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4191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Convergence 2014</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2304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4:46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5903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28581A2-AE9A-4FEC-BF40-438A6DCDD574}"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4:46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0152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Convergence 2014</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2304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4:46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5312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4:46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9278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4:46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2459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4:46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1900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9/28/2016 4:46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835967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9419858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7756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9951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213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345258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7563194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603494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20198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6532892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199597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80034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987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95318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7071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50973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7852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7851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19113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787858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36484109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4066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0346041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481388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546403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747703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4764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8254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395073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7064119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546779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3536869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43072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15598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39019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88041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78543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44426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55088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80450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689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6702339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92210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0420941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809905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556886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theme" Target="../theme/theme5.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394898398"/>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710472979"/>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 id="2147484401" r:id="rId14"/>
    <p:sldLayoutId id="2147484402" r:id="rId15"/>
    <p:sldLayoutId id="2147484403" r:id="rId16"/>
    <p:sldLayoutId id="2147484404" r:id="rId17"/>
    <p:sldLayoutId id="2147484405" r:id="rId18"/>
    <p:sldLayoutId id="2147484406" r:id="rId19"/>
    <p:sldLayoutId id="2147484407" r:id="rId20"/>
    <p:sldLayoutId id="2147484408" r:id="rId21"/>
    <p:sldLayoutId id="2147484409"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hyperlink" Target="https://aka.ms/ignite.mobileap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679645"/>
            <a:ext cx="9052461" cy="1828786"/>
          </a:xfrm>
        </p:spPr>
        <p:txBody>
          <a:bodyPr/>
          <a:lstStyle/>
          <a:p>
            <a:r>
              <a:rPr lang="en-US" dirty="0"/>
              <a:t>Migrate metadata and data to CRM Online with </a:t>
            </a:r>
            <a:br>
              <a:rPr lang="en-US" dirty="0"/>
            </a:br>
            <a:r>
              <a:rPr lang="en-US" dirty="0"/>
              <a:t>Lifecycle Services accelerators</a:t>
            </a:r>
          </a:p>
        </p:txBody>
      </p:sp>
      <p:sp>
        <p:nvSpPr>
          <p:cNvPr id="5" name="Text Placeholder 4"/>
          <p:cNvSpPr>
            <a:spLocks noGrp="1"/>
          </p:cNvSpPr>
          <p:nvPr>
            <p:ph type="body" sz="quarter" idx="12"/>
          </p:nvPr>
        </p:nvSpPr>
        <p:spPr/>
        <p:txBody>
          <a:bodyPr/>
          <a:lstStyle/>
          <a:p>
            <a:endParaRPr lang="en-US" dirty="0"/>
          </a:p>
          <a:p>
            <a:endParaRPr lang="en-US" dirty="0"/>
          </a:p>
          <a:p>
            <a:r>
              <a:rPr lang="en-US" dirty="0"/>
              <a:t>Simon Matthews</a:t>
            </a:r>
          </a:p>
          <a:p>
            <a:r>
              <a:rPr lang="en-US" dirty="0"/>
              <a:t>Principal Solutions Architect, CRM R&amp;D</a:t>
            </a:r>
          </a:p>
        </p:txBody>
      </p:sp>
      <p:sp>
        <p:nvSpPr>
          <p:cNvPr id="2" name="Text Placeholder 1"/>
          <p:cNvSpPr>
            <a:spLocks noGrp="1"/>
          </p:cNvSpPr>
          <p:nvPr>
            <p:ph type="body" sz="quarter" idx="13"/>
          </p:nvPr>
        </p:nvSpPr>
        <p:spPr/>
        <p:txBody>
          <a:bodyPr/>
          <a:lstStyle/>
          <a:p>
            <a:r>
              <a:rPr lang="en-US" dirty="0"/>
              <a:t>BRK3307</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Preview feature management</a:t>
            </a:r>
          </a:p>
        </p:txBody>
      </p:sp>
      <p:pic>
        <p:nvPicPr>
          <p:cNvPr id="3" name="Management Area"/>
          <p:cNvPicPr>
            <a:picLocks noChangeAspect="1"/>
          </p:cNvPicPr>
          <p:nvPr/>
        </p:nvPicPr>
        <p:blipFill>
          <a:blip r:embed="rId2"/>
          <a:stretch>
            <a:fillRect/>
          </a:stretch>
        </p:blipFill>
        <p:spPr>
          <a:xfrm>
            <a:off x="1554786" y="1212849"/>
            <a:ext cx="9326142" cy="5903774"/>
          </a:xfrm>
          <a:prstGeom prst="rect">
            <a:avLst/>
          </a:prstGeom>
        </p:spPr>
      </p:pic>
      <p:pic>
        <p:nvPicPr>
          <p:cNvPr id="4" name="Add Preview"/>
          <p:cNvPicPr>
            <a:picLocks noChangeAspect="1"/>
          </p:cNvPicPr>
          <p:nvPr/>
        </p:nvPicPr>
        <p:blipFill>
          <a:blip r:embed="rId3"/>
          <a:stretch>
            <a:fillRect/>
          </a:stretch>
        </p:blipFill>
        <p:spPr>
          <a:xfrm>
            <a:off x="1554786" y="1212849"/>
            <a:ext cx="9326142" cy="5903775"/>
          </a:xfrm>
          <a:prstGeom prst="rect">
            <a:avLst/>
          </a:prstGeom>
        </p:spPr>
      </p:pic>
      <p:pic>
        <p:nvPicPr>
          <p:cNvPr id="5" name="Preview Added"/>
          <p:cNvPicPr>
            <a:picLocks noChangeAspect="1"/>
          </p:cNvPicPr>
          <p:nvPr/>
        </p:nvPicPr>
        <p:blipFill>
          <a:blip r:embed="rId4"/>
          <a:stretch>
            <a:fillRect/>
          </a:stretch>
        </p:blipFill>
        <p:spPr>
          <a:xfrm>
            <a:off x="1550721" y="1212847"/>
            <a:ext cx="9330905" cy="5906789"/>
          </a:xfrm>
          <a:prstGeom prst="rect">
            <a:avLst/>
          </a:prstGeom>
        </p:spPr>
      </p:pic>
      <p:sp>
        <p:nvSpPr>
          <p:cNvPr id="6" name="Preview Highlight"/>
          <p:cNvSpPr/>
          <p:nvPr/>
        </p:nvSpPr>
        <p:spPr bwMode="auto">
          <a:xfrm>
            <a:off x="1463410" y="5874676"/>
            <a:ext cx="2011658" cy="731512"/>
          </a:xfrm>
          <a:prstGeom prst="rect">
            <a:avLst/>
          </a:prstGeom>
          <a:noFill/>
          <a:ln w="28575">
            <a:solidFill>
              <a:srgbClr val="D83B0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15" name="Login Group"/>
          <p:cNvGrpSpPr/>
          <p:nvPr/>
        </p:nvGrpSpPr>
        <p:grpSpPr>
          <a:xfrm>
            <a:off x="273941" y="1212847"/>
            <a:ext cx="1184508" cy="1186658"/>
            <a:chOff x="273941" y="1212847"/>
            <a:chExt cx="1184508" cy="1186658"/>
          </a:xfrm>
        </p:grpSpPr>
        <p:sp>
          <p:nvSpPr>
            <p:cNvPr id="9" name="Rectangle 8"/>
            <p:cNvSpPr/>
            <p:nvPr/>
          </p:nvSpPr>
          <p:spPr bwMode="auto">
            <a:xfrm>
              <a:off x="273941" y="1212847"/>
              <a:ext cx="1184508" cy="11866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 name="Freeform 90"/>
            <p:cNvSpPr>
              <a:spLocks noChangeAspect="1" noEditPoints="1"/>
            </p:cNvSpPr>
            <p:nvPr/>
          </p:nvSpPr>
          <p:spPr bwMode="auto">
            <a:xfrm>
              <a:off x="597017" y="1535782"/>
              <a:ext cx="532556" cy="532556"/>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5 w 128"/>
                <a:gd name="T11" fmla="*/ 40 h 128"/>
                <a:gd name="T12" fmla="*/ 90 w 128"/>
                <a:gd name="T13" fmla="*/ 40 h 128"/>
                <a:gd name="T14" fmla="*/ 79 w 128"/>
                <a:gd name="T15" fmla="*/ 11 h 128"/>
                <a:gd name="T16" fmla="*/ 115 w 128"/>
                <a:gd name="T17" fmla="*/ 40 h 128"/>
                <a:gd name="T18" fmla="*/ 120 w 128"/>
                <a:gd name="T19" fmla="*/ 64 h 128"/>
                <a:gd name="T20" fmla="*/ 118 w 128"/>
                <a:gd name="T21" fmla="*/ 80 h 128"/>
                <a:gd name="T22" fmla="*/ 91 w 128"/>
                <a:gd name="T23" fmla="*/ 80 h 128"/>
                <a:gd name="T24" fmla="*/ 91 w 128"/>
                <a:gd name="T25" fmla="*/ 64 h 128"/>
                <a:gd name="T26" fmla="*/ 91 w 128"/>
                <a:gd name="T27" fmla="*/ 48 h 128"/>
                <a:gd name="T28" fmla="*/ 118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6 w 128"/>
                <a:gd name="T41" fmla="*/ 80 h 128"/>
                <a:gd name="T42" fmla="*/ 45 w 128"/>
                <a:gd name="T43" fmla="*/ 64 h 128"/>
                <a:gd name="T44" fmla="*/ 46 w 128"/>
                <a:gd name="T45" fmla="*/ 48 h 128"/>
                <a:gd name="T46" fmla="*/ 83 w 128"/>
                <a:gd name="T47" fmla="*/ 48 h 128"/>
                <a:gd name="T48" fmla="*/ 83 w 128"/>
                <a:gd name="T49" fmla="*/ 64 h 128"/>
                <a:gd name="T50" fmla="*/ 83 w 128"/>
                <a:gd name="T51" fmla="*/ 80 h 128"/>
                <a:gd name="T52" fmla="*/ 46 w 128"/>
                <a:gd name="T53" fmla="*/ 80 h 128"/>
                <a:gd name="T54" fmla="*/ 8 w 128"/>
                <a:gd name="T55" fmla="*/ 64 h 128"/>
                <a:gd name="T56" fmla="*/ 11 w 128"/>
                <a:gd name="T57" fmla="*/ 48 h 128"/>
                <a:gd name="T58" fmla="*/ 38 w 128"/>
                <a:gd name="T59" fmla="*/ 48 h 128"/>
                <a:gd name="T60" fmla="*/ 37 w 128"/>
                <a:gd name="T61" fmla="*/ 64 h 128"/>
                <a:gd name="T62" fmla="*/ 38 w 128"/>
                <a:gd name="T63" fmla="*/ 80 h 128"/>
                <a:gd name="T64" fmla="*/ 11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1 h 128"/>
                <a:gd name="T78" fmla="*/ 39 w 128"/>
                <a:gd name="T79" fmla="*/ 40 h 128"/>
                <a:gd name="T80" fmla="*/ 14 w 128"/>
                <a:gd name="T81" fmla="*/ 40 h 128"/>
                <a:gd name="T82" fmla="*/ 49 w 128"/>
                <a:gd name="T83" fmla="*/ 11 h 128"/>
                <a:gd name="T84" fmla="*/ 14 w 128"/>
                <a:gd name="T85" fmla="*/ 88 h 128"/>
                <a:gd name="T86" fmla="*/ 39 w 128"/>
                <a:gd name="T87" fmla="*/ 88 h 128"/>
                <a:gd name="T88" fmla="*/ 49 w 128"/>
                <a:gd name="T89" fmla="*/ 118 h 128"/>
                <a:gd name="T90" fmla="*/ 14 w 128"/>
                <a:gd name="T91" fmla="*/ 88 h 128"/>
                <a:gd name="T92" fmla="*/ 79 w 128"/>
                <a:gd name="T93" fmla="*/ 118 h 128"/>
                <a:gd name="T94" fmla="*/ 90 w 128"/>
                <a:gd name="T95" fmla="*/ 88 h 128"/>
                <a:gd name="T96" fmla="*/ 115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moveTo>
                    <a:pt x="115" y="40"/>
                  </a:moveTo>
                  <a:cubicBezTo>
                    <a:pt x="90" y="40"/>
                    <a:pt x="90" y="40"/>
                    <a:pt x="90" y="40"/>
                  </a:cubicBezTo>
                  <a:cubicBezTo>
                    <a:pt x="88" y="29"/>
                    <a:pt x="84" y="18"/>
                    <a:pt x="79" y="11"/>
                  </a:cubicBezTo>
                  <a:cubicBezTo>
                    <a:pt x="95" y="15"/>
                    <a:pt x="108" y="26"/>
                    <a:pt x="115" y="40"/>
                  </a:cubicBezTo>
                  <a:moveTo>
                    <a:pt x="120" y="64"/>
                  </a:moveTo>
                  <a:cubicBezTo>
                    <a:pt x="120" y="70"/>
                    <a:pt x="120" y="75"/>
                    <a:pt x="118" y="80"/>
                  </a:cubicBezTo>
                  <a:cubicBezTo>
                    <a:pt x="91" y="80"/>
                    <a:pt x="91" y="80"/>
                    <a:pt x="91" y="80"/>
                  </a:cubicBezTo>
                  <a:cubicBezTo>
                    <a:pt x="91" y="75"/>
                    <a:pt x="91" y="70"/>
                    <a:pt x="91" y="64"/>
                  </a:cubicBezTo>
                  <a:cubicBezTo>
                    <a:pt x="91" y="59"/>
                    <a:pt x="91" y="54"/>
                    <a:pt x="91" y="48"/>
                  </a:cubicBezTo>
                  <a:cubicBezTo>
                    <a:pt x="118" y="48"/>
                    <a:pt x="118" y="48"/>
                    <a:pt x="118" y="48"/>
                  </a:cubicBezTo>
                  <a:cubicBezTo>
                    <a:pt x="120" y="53"/>
                    <a:pt x="120" y="59"/>
                    <a:pt x="120" y="64"/>
                  </a:cubicBezTo>
                  <a:moveTo>
                    <a:pt x="64" y="120"/>
                  </a:moveTo>
                  <a:cubicBezTo>
                    <a:pt x="58" y="120"/>
                    <a:pt x="51" y="108"/>
                    <a:pt x="47" y="88"/>
                  </a:cubicBezTo>
                  <a:cubicBezTo>
                    <a:pt x="81" y="88"/>
                    <a:pt x="81" y="88"/>
                    <a:pt x="81" y="88"/>
                  </a:cubicBezTo>
                  <a:cubicBezTo>
                    <a:pt x="78" y="108"/>
                    <a:pt x="71" y="120"/>
                    <a:pt x="64" y="120"/>
                  </a:cubicBezTo>
                  <a:moveTo>
                    <a:pt x="46" y="80"/>
                  </a:moveTo>
                  <a:cubicBezTo>
                    <a:pt x="46" y="75"/>
                    <a:pt x="45" y="70"/>
                    <a:pt x="45" y="64"/>
                  </a:cubicBezTo>
                  <a:cubicBezTo>
                    <a:pt x="45" y="59"/>
                    <a:pt x="46" y="53"/>
                    <a:pt x="46" y="48"/>
                  </a:cubicBezTo>
                  <a:cubicBezTo>
                    <a:pt x="83" y="48"/>
                    <a:pt x="83" y="48"/>
                    <a:pt x="83" y="48"/>
                  </a:cubicBezTo>
                  <a:cubicBezTo>
                    <a:pt x="83" y="53"/>
                    <a:pt x="83" y="59"/>
                    <a:pt x="83" y="64"/>
                  </a:cubicBezTo>
                  <a:cubicBezTo>
                    <a:pt x="83" y="70"/>
                    <a:pt x="83" y="75"/>
                    <a:pt x="83" y="80"/>
                  </a:cubicBezTo>
                  <a:lnTo>
                    <a:pt x="46" y="80"/>
                  </a:lnTo>
                  <a:close/>
                  <a:moveTo>
                    <a:pt x="8" y="64"/>
                  </a:moveTo>
                  <a:cubicBezTo>
                    <a:pt x="8" y="59"/>
                    <a:pt x="9" y="53"/>
                    <a:pt x="11" y="48"/>
                  </a:cubicBezTo>
                  <a:cubicBezTo>
                    <a:pt x="38" y="48"/>
                    <a:pt x="38" y="48"/>
                    <a:pt x="38" y="48"/>
                  </a:cubicBezTo>
                  <a:cubicBezTo>
                    <a:pt x="38" y="54"/>
                    <a:pt x="37" y="59"/>
                    <a:pt x="37" y="64"/>
                  </a:cubicBezTo>
                  <a:cubicBezTo>
                    <a:pt x="37" y="70"/>
                    <a:pt x="38" y="75"/>
                    <a:pt x="38" y="80"/>
                  </a:cubicBezTo>
                  <a:cubicBezTo>
                    <a:pt x="11" y="80"/>
                    <a:pt x="11" y="80"/>
                    <a:pt x="11" y="80"/>
                  </a:cubicBezTo>
                  <a:cubicBezTo>
                    <a:pt x="9" y="75"/>
                    <a:pt x="8" y="70"/>
                    <a:pt x="8" y="64"/>
                  </a:cubicBezTo>
                  <a:moveTo>
                    <a:pt x="64" y="8"/>
                  </a:moveTo>
                  <a:cubicBezTo>
                    <a:pt x="71" y="8"/>
                    <a:pt x="78" y="21"/>
                    <a:pt x="81" y="40"/>
                  </a:cubicBezTo>
                  <a:cubicBezTo>
                    <a:pt x="47" y="40"/>
                    <a:pt x="47" y="40"/>
                    <a:pt x="47" y="40"/>
                  </a:cubicBezTo>
                  <a:cubicBezTo>
                    <a:pt x="51" y="21"/>
                    <a:pt x="58" y="8"/>
                    <a:pt x="64" y="8"/>
                  </a:cubicBezTo>
                  <a:moveTo>
                    <a:pt x="49" y="11"/>
                  </a:moveTo>
                  <a:cubicBezTo>
                    <a:pt x="45" y="18"/>
                    <a:pt x="41" y="29"/>
                    <a:pt x="39" y="40"/>
                  </a:cubicBezTo>
                  <a:cubicBezTo>
                    <a:pt x="14" y="40"/>
                    <a:pt x="14" y="40"/>
                    <a:pt x="14" y="40"/>
                  </a:cubicBezTo>
                  <a:cubicBezTo>
                    <a:pt x="21" y="26"/>
                    <a:pt x="34" y="15"/>
                    <a:pt x="49" y="11"/>
                  </a:cubicBezTo>
                  <a:moveTo>
                    <a:pt x="14" y="88"/>
                  </a:moveTo>
                  <a:cubicBezTo>
                    <a:pt x="39" y="88"/>
                    <a:pt x="39" y="88"/>
                    <a:pt x="39" y="88"/>
                  </a:cubicBezTo>
                  <a:cubicBezTo>
                    <a:pt x="41" y="100"/>
                    <a:pt x="45" y="111"/>
                    <a:pt x="49" y="118"/>
                  </a:cubicBezTo>
                  <a:cubicBezTo>
                    <a:pt x="34" y="114"/>
                    <a:pt x="21" y="103"/>
                    <a:pt x="14" y="88"/>
                  </a:cubicBezTo>
                  <a:moveTo>
                    <a:pt x="79" y="118"/>
                  </a:moveTo>
                  <a:cubicBezTo>
                    <a:pt x="84" y="111"/>
                    <a:pt x="88" y="100"/>
                    <a:pt x="90" y="88"/>
                  </a:cubicBezTo>
                  <a:cubicBezTo>
                    <a:pt x="115" y="88"/>
                    <a:pt x="115" y="88"/>
                    <a:pt x="115" y="88"/>
                  </a:cubicBezTo>
                  <a:cubicBezTo>
                    <a:pt x="108" y="103"/>
                    <a:pt x="95" y="114"/>
                    <a:pt x="79" y="1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 name="Edit Group"/>
          <p:cNvGrpSpPr/>
          <p:nvPr/>
        </p:nvGrpSpPr>
        <p:grpSpPr>
          <a:xfrm>
            <a:off x="268144" y="2444484"/>
            <a:ext cx="1195266" cy="1186658"/>
            <a:chOff x="268144" y="2444484"/>
            <a:chExt cx="1195266" cy="1186658"/>
          </a:xfrm>
        </p:grpSpPr>
        <p:sp>
          <p:nvSpPr>
            <p:cNvPr id="11" name="Rectangle 10"/>
            <p:cNvSpPr/>
            <p:nvPr/>
          </p:nvSpPr>
          <p:spPr bwMode="auto">
            <a:xfrm>
              <a:off x="268144" y="2444484"/>
              <a:ext cx="1195266" cy="11866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Freeform 12"/>
            <p:cNvSpPr>
              <a:spLocks noEditPoints="1"/>
            </p:cNvSpPr>
            <p:nvPr/>
          </p:nvSpPr>
          <p:spPr bwMode="auto">
            <a:xfrm>
              <a:off x="643426" y="2817944"/>
              <a:ext cx="439738" cy="439738"/>
            </a:xfrm>
            <a:custGeom>
              <a:avLst/>
              <a:gdLst>
                <a:gd name="T0" fmla="*/ 95 w 117"/>
                <a:gd name="T1" fmla="*/ 5 h 117"/>
                <a:gd name="T2" fmla="*/ 0 w 117"/>
                <a:gd name="T3" fmla="*/ 100 h 117"/>
                <a:gd name="T4" fmla="*/ 0 w 117"/>
                <a:gd name="T5" fmla="*/ 117 h 117"/>
                <a:gd name="T6" fmla="*/ 17 w 117"/>
                <a:gd name="T7" fmla="*/ 117 h 117"/>
                <a:gd name="T8" fmla="*/ 112 w 117"/>
                <a:gd name="T9" fmla="*/ 22 h 117"/>
                <a:gd name="T10" fmla="*/ 112 w 117"/>
                <a:gd name="T11" fmla="*/ 5 h 117"/>
                <a:gd name="T12" fmla="*/ 95 w 117"/>
                <a:gd name="T13" fmla="*/ 5 h 117"/>
                <a:gd name="T14" fmla="*/ 13 w 117"/>
                <a:gd name="T15" fmla="*/ 109 h 117"/>
                <a:gd name="T16" fmla="*/ 8 w 117"/>
                <a:gd name="T17" fmla="*/ 109 h 117"/>
                <a:gd name="T18" fmla="*/ 8 w 117"/>
                <a:gd name="T19" fmla="*/ 104 h 117"/>
                <a:gd name="T20" fmla="*/ 10 w 117"/>
                <a:gd name="T21" fmla="*/ 102 h 117"/>
                <a:gd name="T22" fmla="*/ 16 w 117"/>
                <a:gd name="T23" fmla="*/ 107 h 117"/>
                <a:gd name="T24" fmla="*/ 13 w 117"/>
                <a:gd name="T25" fmla="*/ 109 h 117"/>
                <a:gd name="T26" fmla="*/ 22 w 117"/>
                <a:gd name="T27" fmla="*/ 101 h 117"/>
                <a:gd name="T28" fmla="*/ 16 w 117"/>
                <a:gd name="T29" fmla="*/ 96 h 117"/>
                <a:gd name="T30" fmla="*/ 90 w 117"/>
                <a:gd name="T31" fmla="*/ 22 h 117"/>
                <a:gd name="T32" fmla="*/ 96 w 117"/>
                <a:gd name="T33" fmla="*/ 27 h 117"/>
                <a:gd name="T34" fmla="*/ 22 w 117"/>
                <a:gd name="T35" fmla="*/ 101 h 117"/>
                <a:gd name="T36" fmla="*/ 107 w 117"/>
                <a:gd name="T37" fmla="*/ 16 h 117"/>
                <a:gd name="T38" fmla="*/ 102 w 117"/>
                <a:gd name="T39" fmla="*/ 21 h 117"/>
                <a:gd name="T40" fmla="*/ 96 w 117"/>
                <a:gd name="T41" fmla="*/ 16 h 117"/>
                <a:gd name="T42" fmla="*/ 101 w 117"/>
                <a:gd name="T43" fmla="*/ 11 h 117"/>
                <a:gd name="T44" fmla="*/ 107 w 117"/>
                <a:gd name="T45" fmla="*/ 11 h 117"/>
                <a:gd name="T46" fmla="*/ 107 w 117"/>
                <a:gd name="T47"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95" y="5"/>
                  </a:moveTo>
                  <a:cubicBezTo>
                    <a:pt x="0" y="100"/>
                    <a:pt x="0" y="100"/>
                    <a:pt x="0" y="100"/>
                  </a:cubicBezTo>
                  <a:cubicBezTo>
                    <a:pt x="0" y="117"/>
                    <a:pt x="0" y="117"/>
                    <a:pt x="0" y="117"/>
                  </a:cubicBezTo>
                  <a:cubicBezTo>
                    <a:pt x="17" y="117"/>
                    <a:pt x="17" y="117"/>
                    <a:pt x="17" y="117"/>
                  </a:cubicBezTo>
                  <a:cubicBezTo>
                    <a:pt x="112" y="22"/>
                    <a:pt x="112" y="22"/>
                    <a:pt x="112" y="22"/>
                  </a:cubicBezTo>
                  <a:cubicBezTo>
                    <a:pt x="117" y="17"/>
                    <a:pt x="117" y="10"/>
                    <a:pt x="112" y="5"/>
                  </a:cubicBezTo>
                  <a:cubicBezTo>
                    <a:pt x="108" y="0"/>
                    <a:pt x="100" y="0"/>
                    <a:pt x="95" y="5"/>
                  </a:cubicBezTo>
                  <a:close/>
                  <a:moveTo>
                    <a:pt x="13" y="109"/>
                  </a:moveTo>
                  <a:cubicBezTo>
                    <a:pt x="8" y="109"/>
                    <a:pt x="8" y="109"/>
                    <a:pt x="8" y="109"/>
                  </a:cubicBezTo>
                  <a:cubicBezTo>
                    <a:pt x="8" y="104"/>
                    <a:pt x="8" y="104"/>
                    <a:pt x="8" y="104"/>
                  </a:cubicBezTo>
                  <a:cubicBezTo>
                    <a:pt x="10" y="102"/>
                    <a:pt x="10" y="102"/>
                    <a:pt x="10" y="102"/>
                  </a:cubicBezTo>
                  <a:cubicBezTo>
                    <a:pt x="13" y="102"/>
                    <a:pt x="15" y="105"/>
                    <a:pt x="16" y="107"/>
                  </a:cubicBezTo>
                  <a:lnTo>
                    <a:pt x="13" y="109"/>
                  </a:lnTo>
                  <a:close/>
                  <a:moveTo>
                    <a:pt x="22" y="101"/>
                  </a:moveTo>
                  <a:cubicBezTo>
                    <a:pt x="20" y="99"/>
                    <a:pt x="18" y="97"/>
                    <a:pt x="16" y="96"/>
                  </a:cubicBezTo>
                  <a:cubicBezTo>
                    <a:pt x="90" y="22"/>
                    <a:pt x="90" y="22"/>
                    <a:pt x="90" y="22"/>
                  </a:cubicBezTo>
                  <a:cubicBezTo>
                    <a:pt x="93" y="22"/>
                    <a:pt x="95" y="25"/>
                    <a:pt x="96" y="27"/>
                  </a:cubicBezTo>
                  <a:lnTo>
                    <a:pt x="22" y="101"/>
                  </a:lnTo>
                  <a:close/>
                  <a:moveTo>
                    <a:pt x="107" y="16"/>
                  </a:moveTo>
                  <a:cubicBezTo>
                    <a:pt x="102" y="21"/>
                    <a:pt x="102" y="21"/>
                    <a:pt x="102" y="21"/>
                  </a:cubicBezTo>
                  <a:cubicBezTo>
                    <a:pt x="100" y="19"/>
                    <a:pt x="98" y="17"/>
                    <a:pt x="96" y="16"/>
                  </a:cubicBezTo>
                  <a:cubicBezTo>
                    <a:pt x="101" y="11"/>
                    <a:pt x="101" y="11"/>
                    <a:pt x="101" y="11"/>
                  </a:cubicBezTo>
                  <a:cubicBezTo>
                    <a:pt x="102" y="9"/>
                    <a:pt x="105" y="9"/>
                    <a:pt x="107" y="11"/>
                  </a:cubicBezTo>
                  <a:cubicBezTo>
                    <a:pt x="108" y="12"/>
                    <a:pt x="108" y="15"/>
                    <a:pt x="107"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 name="Finish Group"/>
          <p:cNvGrpSpPr/>
          <p:nvPr/>
        </p:nvGrpSpPr>
        <p:grpSpPr>
          <a:xfrm>
            <a:off x="268143" y="3683673"/>
            <a:ext cx="1190305" cy="1186658"/>
            <a:chOff x="268143" y="3683673"/>
            <a:chExt cx="1190305" cy="1186658"/>
          </a:xfrm>
        </p:grpSpPr>
        <p:sp>
          <p:nvSpPr>
            <p:cNvPr id="12" name="Rectangle 11"/>
            <p:cNvSpPr/>
            <p:nvPr/>
          </p:nvSpPr>
          <p:spPr bwMode="auto">
            <a:xfrm>
              <a:off x="268143" y="3683673"/>
              <a:ext cx="1190305" cy="11866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 name="Freeform 71"/>
            <p:cNvSpPr>
              <a:spLocks noChangeAspect="1" noEditPoints="1"/>
            </p:cNvSpPr>
            <p:nvPr/>
          </p:nvSpPr>
          <p:spPr bwMode="auto">
            <a:xfrm>
              <a:off x="698195" y="4036495"/>
              <a:ext cx="330200" cy="481013"/>
            </a:xfrm>
            <a:custGeom>
              <a:avLst/>
              <a:gdLst>
                <a:gd name="T0" fmla="*/ 19 w 208"/>
                <a:gd name="T1" fmla="*/ 303 h 303"/>
                <a:gd name="T2" fmla="*/ 94 w 208"/>
                <a:gd name="T3" fmla="*/ 133 h 303"/>
                <a:gd name="T4" fmla="*/ 94 w 208"/>
                <a:gd name="T5" fmla="*/ 151 h 303"/>
                <a:gd name="T6" fmla="*/ 208 w 208"/>
                <a:gd name="T7" fmla="*/ 133 h 303"/>
                <a:gd name="T8" fmla="*/ 189 w 208"/>
                <a:gd name="T9" fmla="*/ 19 h 303"/>
                <a:gd name="T10" fmla="*/ 113 w 208"/>
                <a:gd name="T11" fmla="*/ 0 h 303"/>
                <a:gd name="T12" fmla="*/ 94 w 208"/>
                <a:gd name="T13" fmla="*/ 0 h 303"/>
                <a:gd name="T14" fmla="*/ 9 w 208"/>
                <a:gd name="T15" fmla="*/ 0 h 303"/>
                <a:gd name="T16" fmla="*/ 0 w 208"/>
                <a:gd name="T17" fmla="*/ 303 h 303"/>
                <a:gd name="T18" fmla="*/ 132 w 208"/>
                <a:gd name="T19" fmla="*/ 114 h 303"/>
                <a:gd name="T20" fmla="*/ 113 w 208"/>
                <a:gd name="T21" fmla="*/ 95 h 303"/>
                <a:gd name="T22" fmla="*/ 132 w 208"/>
                <a:gd name="T23" fmla="*/ 76 h 303"/>
                <a:gd name="T24" fmla="*/ 113 w 208"/>
                <a:gd name="T25" fmla="*/ 57 h 303"/>
                <a:gd name="T26" fmla="*/ 132 w 208"/>
                <a:gd name="T27" fmla="*/ 38 h 303"/>
                <a:gd name="T28" fmla="*/ 151 w 208"/>
                <a:gd name="T29" fmla="*/ 57 h 303"/>
                <a:gd name="T30" fmla="*/ 170 w 208"/>
                <a:gd name="T31" fmla="*/ 38 h 303"/>
                <a:gd name="T32" fmla="*/ 189 w 208"/>
                <a:gd name="T33" fmla="*/ 57 h 303"/>
                <a:gd name="T34" fmla="*/ 170 w 208"/>
                <a:gd name="T35" fmla="*/ 76 h 303"/>
                <a:gd name="T36" fmla="*/ 189 w 208"/>
                <a:gd name="T37" fmla="*/ 95 h 303"/>
                <a:gd name="T38" fmla="*/ 170 w 208"/>
                <a:gd name="T39" fmla="*/ 114 h 303"/>
                <a:gd name="T40" fmla="*/ 151 w 208"/>
                <a:gd name="T41" fmla="*/ 133 h 303"/>
                <a:gd name="T42" fmla="*/ 132 w 208"/>
                <a:gd name="T43" fmla="*/ 114 h 303"/>
                <a:gd name="T44" fmla="*/ 113 w 208"/>
                <a:gd name="T45" fmla="*/ 133 h 303"/>
                <a:gd name="T46" fmla="*/ 19 w 208"/>
                <a:gd name="T47" fmla="*/ 95 h 303"/>
                <a:gd name="T48" fmla="*/ 38 w 208"/>
                <a:gd name="T49" fmla="*/ 76 h 303"/>
                <a:gd name="T50" fmla="*/ 19 w 208"/>
                <a:gd name="T51" fmla="*/ 57 h 303"/>
                <a:gd name="T52" fmla="*/ 38 w 208"/>
                <a:gd name="T53" fmla="*/ 38 h 303"/>
                <a:gd name="T54" fmla="*/ 19 w 208"/>
                <a:gd name="T55" fmla="*/ 19 h 303"/>
                <a:gd name="T56" fmla="*/ 38 w 208"/>
                <a:gd name="T57" fmla="*/ 38 h 303"/>
                <a:gd name="T58" fmla="*/ 57 w 208"/>
                <a:gd name="T59" fmla="*/ 19 h 303"/>
                <a:gd name="T60" fmla="*/ 75 w 208"/>
                <a:gd name="T61" fmla="*/ 38 h 303"/>
                <a:gd name="T62" fmla="*/ 94 w 208"/>
                <a:gd name="T63" fmla="*/ 57 h 303"/>
                <a:gd name="T64" fmla="*/ 75 w 208"/>
                <a:gd name="T65" fmla="*/ 76 h 303"/>
                <a:gd name="T66" fmla="*/ 94 w 208"/>
                <a:gd name="T67" fmla="*/ 95 h 303"/>
                <a:gd name="T68" fmla="*/ 75 w 208"/>
                <a:gd name="T69" fmla="*/ 114 h 303"/>
                <a:gd name="T70" fmla="*/ 57 w 208"/>
                <a:gd name="T71" fmla="*/ 95 h 303"/>
                <a:gd name="T72" fmla="*/ 38 w 208"/>
                <a:gd name="T73" fmla="*/ 114 h 303"/>
                <a:gd name="T74" fmla="*/ 19 w 208"/>
                <a:gd name="T75" fmla="*/ 95 h 303"/>
                <a:gd name="T76" fmla="*/ 57 w 208"/>
                <a:gd name="T77" fmla="*/ 38 h 303"/>
                <a:gd name="T78" fmla="*/ 75 w 208"/>
                <a:gd name="T79" fmla="*/ 57 h 303"/>
                <a:gd name="T80" fmla="*/ 57 w 208"/>
                <a:gd name="T81" fmla="*/ 76 h 303"/>
                <a:gd name="T82" fmla="*/ 38 w 208"/>
                <a:gd name="T83" fmla="*/ 57 h 303"/>
                <a:gd name="T84" fmla="*/ 57 w 208"/>
                <a:gd name="T85" fmla="*/ 76 h 303"/>
                <a:gd name="T86" fmla="*/ 75 w 208"/>
                <a:gd name="T87" fmla="*/ 76 h 303"/>
                <a:gd name="T88" fmla="*/ 57 w 208"/>
                <a:gd name="T89" fmla="*/ 95 h 303"/>
                <a:gd name="T90" fmla="*/ 151 w 208"/>
                <a:gd name="T91" fmla="*/ 76 h 303"/>
                <a:gd name="T92" fmla="*/ 170 w 208"/>
                <a:gd name="T93" fmla="*/ 57 h 303"/>
                <a:gd name="T94" fmla="*/ 151 w 208"/>
                <a:gd name="T95" fmla="*/ 76 h 303"/>
                <a:gd name="T96" fmla="*/ 132 w 208"/>
                <a:gd name="T97" fmla="*/ 95 h 303"/>
                <a:gd name="T98" fmla="*/ 151 w 208"/>
                <a:gd name="T99" fmla="*/ 76 h 303"/>
                <a:gd name="T100" fmla="*/ 151 w 208"/>
                <a:gd name="T101" fmla="*/ 95 h 303"/>
                <a:gd name="T102" fmla="*/ 170 w 208"/>
                <a:gd name="T103" fmla="*/ 114 h 303"/>
                <a:gd name="T104" fmla="*/ 151 w 208"/>
                <a:gd name="T105" fmla="*/ 9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8" h="303">
                  <a:moveTo>
                    <a:pt x="0" y="303"/>
                  </a:moveTo>
                  <a:lnTo>
                    <a:pt x="19" y="303"/>
                  </a:lnTo>
                  <a:lnTo>
                    <a:pt x="19" y="133"/>
                  </a:lnTo>
                  <a:lnTo>
                    <a:pt x="94" y="133"/>
                  </a:lnTo>
                  <a:lnTo>
                    <a:pt x="94" y="142"/>
                  </a:lnTo>
                  <a:lnTo>
                    <a:pt x="94" y="151"/>
                  </a:lnTo>
                  <a:lnTo>
                    <a:pt x="208" y="151"/>
                  </a:lnTo>
                  <a:lnTo>
                    <a:pt x="208" y="133"/>
                  </a:lnTo>
                  <a:lnTo>
                    <a:pt x="208" y="19"/>
                  </a:lnTo>
                  <a:lnTo>
                    <a:pt x="189" y="19"/>
                  </a:lnTo>
                  <a:lnTo>
                    <a:pt x="113" y="19"/>
                  </a:lnTo>
                  <a:lnTo>
                    <a:pt x="113" y="0"/>
                  </a:lnTo>
                  <a:lnTo>
                    <a:pt x="104" y="0"/>
                  </a:lnTo>
                  <a:lnTo>
                    <a:pt x="94" y="0"/>
                  </a:lnTo>
                  <a:lnTo>
                    <a:pt x="19" y="0"/>
                  </a:lnTo>
                  <a:lnTo>
                    <a:pt x="9" y="0"/>
                  </a:lnTo>
                  <a:lnTo>
                    <a:pt x="0" y="0"/>
                  </a:lnTo>
                  <a:lnTo>
                    <a:pt x="0" y="303"/>
                  </a:lnTo>
                  <a:close/>
                  <a:moveTo>
                    <a:pt x="113" y="114"/>
                  </a:moveTo>
                  <a:lnTo>
                    <a:pt x="132" y="114"/>
                  </a:lnTo>
                  <a:lnTo>
                    <a:pt x="132" y="95"/>
                  </a:lnTo>
                  <a:lnTo>
                    <a:pt x="113" y="95"/>
                  </a:lnTo>
                  <a:lnTo>
                    <a:pt x="113" y="76"/>
                  </a:lnTo>
                  <a:lnTo>
                    <a:pt x="132" y="76"/>
                  </a:lnTo>
                  <a:lnTo>
                    <a:pt x="132" y="57"/>
                  </a:lnTo>
                  <a:lnTo>
                    <a:pt x="113" y="57"/>
                  </a:lnTo>
                  <a:lnTo>
                    <a:pt x="113" y="38"/>
                  </a:lnTo>
                  <a:lnTo>
                    <a:pt x="132" y="38"/>
                  </a:lnTo>
                  <a:lnTo>
                    <a:pt x="132" y="57"/>
                  </a:lnTo>
                  <a:lnTo>
                    <a:pt x="151" y="57"/>
                  </a:lnTo>
                  <a:lnTo>
                    <a:pt x="151" y="38"/>
                  </a:lnTo>
                  <a:lnTo>
                    <a:pt x="170" y="38"/>
                  </a:lnTo>
                  <a:lnTo>
                    <a:pt x="170" y="57"/>
                  </a:lnTo>
                  <a:lnTo>
                    <a:pt x="189" y="57"/>
                  </a:lnTo>
                  <a:lnTo>
                    <a:pt x="189" y="76"/>
                  </a:lnTo>
                  <a:lnTo>
                    <a:pt x="170" y="76"/>
                  </a:lnTo>
                  <a:lnTo>
                    <a:pt x="170" y="95"/>
                  </a:lnTo>
                  <a:lnTo>
                    <a:pt x="189" y="95"/>
                  </a:lnTo>
                  <a:lnTo>
                    <a:pt x="189" y="114"/>
                  </a:lnTo>
                  <a:lnTo>
                    <a:pt x="170" y="114"/>
                  </a:lnTo>
                  <a:lnTo>
                    <a:pt x="170" y="133"/>
                  </a:lnTo>
                  <a:lnTo>
                    <a:pt x="151" y="133"/>
                  </a:lnTo>
                  <a:lnTo>
                    <a:pt x="151" y="114"/>
                  </a:lnTo>
                  <a:lnTo>
                    <a:pt x="132" y="114"/>
                  </a:lnTo>
                  <a:lnTo>
                    <a:pt x="132" y="133"/>
                  </a:lnTo>
                  <a:lnTo>
                    <a:pt x="113" y="133"/>
                  </a:lnTo>
                  <a:lnTo>
                    <a:pt x="113" y="114"/>
                  </a:lnTo>
                  <a:close/>
                  <a:moveTo>
                    <a:pt x="19" y="95"/>
                  </a:moveTo>
                  <a:lnTo>
                    <a:pt x="38" y="95"/>
                  </a:lnTo>
                  <a:lnTo>
                    <a:pt x="38" y="76"/>
                  </a:lnTo>
                  <a:lnTo>
                    <a:pt x="19" y="76"/>
                  </a:lnTo>
                  <a:lnTo>
                    <a:pt x="19" y="57"/>
                  </a:lnTo>
                  <a:lnTo>
                    <a:pt x="38" y="57"/>
                  </a:lnTo>
                  <a:lnTo>
                    <a:pt x="38" y="38"/>
                  </a:lnTo>
                  <a:lnTo>
                    <a:pt x="19" y="38"/>
                  </a:lnTo>
                  <a:lnTo>
                    <a:pt x="19" y="19"/>
                  </a:lnTo>
                  <a:lnTo>
                    <a:pt x="38" y="19"/>
                  </a:lnTo>
                  <a:lnTo>
                    <a:pt x="38" y="38"/>
                  </a:lnTo>
                  <a:lnTo>
                    <a:pt x="57" y="38"/>
                  </a:lnTo>
                  <a:lnTo>
                    <a:pt x="57" y="19"/>
                  </a:lnTo>
                  <a:lnTo>
                    <a:pt x="75" y="19"/>
                  </a:lnTo>
                  <a:lnTo>
                    <a:pt x="75" y="38"/>
                  </a:lnTo>
                  <a:lnTo>
                    <a:pt x="94" y="38"/>
                  </a:lnTo>
                  <a:lnTo>
                    <a:pt x="94" y="57"/>
                  </a:lnTo>
                  <a:lnTo>
                    <a:pt x="75" y="57"/>
                  </a:lnTo>
                  <a:lnTo>
                    <a:pt x="75" y="76"/>
                  </a:lnTo>
                  <a:lnTo>
                    <a:pt x="94" y="76"/>
                  </a:lnTo>
                  <a:lnTo>
                    <a:pt x="94" y="95"/>
                  </a:lnTo>
                  <a:lnTo>
                    <a:pt x="75" y="95"/>
                  </a:lnTo>
                  <a:lnTo>
                    <a:pt x="75" y="114"/>
                  </a:lnTo>
                  <a:lnTo>
                    <a:pt x="57" y="114"/>
                  </a:lnTo>
                  <a:lnTo>
                    <a:pt x="57" y="95"/>
                  </a:lnTo>
                  <a:lnTo>
                    <a:pt x="38" y="95"/>
                  </a:lnTo>
                  <a:lnTo>
                    <a:pt x="38" y="114"/>
                  </a:lnTo>
                  <a:lnTo>
                    <a:pt x="19" y="114"/>
                  </a:lnTo>
                  <a:lnTo>
                    <a:pt x="19" y="95"/>
                  </a:lnTo>
                  <a:close/>
                  <a:moveTo>
                    <a:pt x="57" y="57"/>
                  </a:moveTo>
                  <a:lnTo>
                    <a:pt x="57" y="38"/>
                  </a:lnTo>
                  <a:lnTo>
                    <a:pt x="75" y="38"/>
                  </a:lnTo>
                  <a:lnTo>
                    <a:pt x="75" y="57"/>
                  </a:lnTo>
                  <a:lnTo>
                    <a:pt x="57" y="57"/>
                  </a:lnTo>
                  <a:close/>
                  <a:moveTo>
                    <a:pt x="57" y="76"/>
                  </a:moveTo>
                  <a:lnTo>
                    <a:pt x="38" y="76"/>
                  </a:lnTo>
                  <a:lnTo>
                    <a:pt x="38" y="57"/>
                  </a:lnTo>
                  <a:lnTo>
                    <a:pt x="57" y="57"/>
                  </a:lnTo>
                  <a:lnTo>
                    <a:pt x="57" y="76"/>
                  </a:lnTo>
                  <a:close/>
                  <a:moveTo>
                    <a:pt x="57" y="76"/>
                  </a:moveTo>
                  <a:lnTo>
                    <a:pt x="75" y="76"/>
                  </a:lnTo>
                  <a:lnTo>
                    <a:pt x="75" y="95"/>
                  </a:lnTo>
                  <a:lnTo>
                    <a:pt x="57" y="95"/>
                  </a:lnTo>
                  <a:lnTo>
                    <a:pt x="57" y="76"/>
                  </a:lnTo>
                  <a:close/>
                  <a:moveTo>
                    <a:pt x="151" y="76"/>
                  </a:moveTo>
                  <a:lnTo>
                    <a:pt x="151" y="57"/>
                  </a:lnTo>
                  <a:lnTo>
                    <a:pt x="170" y="57"/>
                  </a:lnTo>
                  <a:lnTo>
                    <a:pt x="170" y="76"/>
                  </a:lnTo>
                  <a:lnTo>
                    <a:pt x="151" y="76"/>
                  </a:lnTo>
                  <a:close/>
                  <a:moveTo>
                    <a:pt x="151" y="95"/>
                  </a:moveTo>
                  <a:lnTo>
                    <a:pt x="132" y="95"/>
                  </a:lnTo>
                  <a:lnTo>
                    <a:pt x="132" y="76"/>
                  </a:lnTo>
                  <a:lnTo>
                    <a:pt x="151" y="76"/>
                  </a:lnTo>
                  <a:lnTo>
                    <a:pt x="151" y="95"/>
                  </a:lnTo>
                  <a:close/>
                  <a:moveTo>
                    <a:pt x="151" y="95"/>
                  </a:moveTo>
                  <a:lnTo>
                    <a:pt x="170" y="95"/>
                  </a:lnTo>
                  <a:lnTo>
                    <a:pt x="170" y="114"/>
                  </a:lnTo>
                  <a:lnTo>
                    <a:pt x="151" y="114"/>
                  </a:lnTo>
                  <a:lnTo>
                    <a:pt x="151" y="9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 name="Add Highlight"/>
          <p:cNvSpPr/>
          <p:nvPr/>
        </p:nvSpPr>
        <p:spPr bwMode="auto">
          <a:xfrm>
            <a:off x="1646287" y="3655641"/>
            <a:ext cx="457195" cy="481694"/>
          </a:xfrm>
          <a:prstGeom prst="rect">
            <a:avLst/>
          </a:prstGeom>
          <a:noFill/>
          <a:ln w="28575">
            <a:solidFill>
              <a:srgbClr val="D83B0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2321169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decel="5000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decel="5000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0-#ppt_w/2"/>
                                          </p:val>
                                        </p:tav>
                                        <p:tav tm="100000">
                                          <p:val>
                                            <p:strVal val="#ppt_x"/>
                                          </p:val>
                                        </p:tav>
                                      </p:tavLst>
                                    </p:anim>
                                    <p:anim calcmode="lin" valueType="num">
                                      <p:cBhvr additive="base">
                                        <p:cTn id="31" dur="1000" fill="hold"/>
                                        <p:tgtEl>
                                          <p:spTgt spid="17"/>
                                        </p:tgtEl>
                                        <p:attrNameLst>
                                          <p:attrName>ppt_y</p:attrName>
                                        </p:attrNameLst>
                                      </p:cBhvr>
                                      <p:tavLst>
                                        <p:tav tm="0">
                                          <p:val>
                                            <p:strVal val="#ppt_y"/>
                                          </p:val>
                                        </p:tav>
                                        <p:tav tm="100000">
                                          <p:val>
                                            <p:strVal val="#ppt_y"/>
                                          </p:val>
                                        </p:tav>
                                      </p:tavLst>
                                    </p:anim>
                                  </p:childTnLst>
                                </p:cTn>
                              </p:par>
                              <p:par>
                                <p:cTn id="32" presetID="10" presetClass="exit" presetSubtype="0" fill="hold" grpId="1"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How does it work?</a:t>
            </a:r>
          </a:p>
        </p:txBody>
      </p:sp>
      <p:grpSp>
        <p:nvGrpSpPr>
          <p:cNvPr id="50" name="Azure Subscription"/>
          <p:cNvGrpSpPr/>
          <p:nvPr/>
        </p:nvGrpSpPr>
        <p:grpSpPr>
          <a:xfrm>
            <a:off x="6079224" y="295274"/>
            <a:ext cx="6134742" cy="4191324"/>
            <a:chOff x="5750910" y="2484002"/>
            <a:chExt cx="6390663" cy="4191324"/>
          </a:xfrm>
        </p:grpSpPr>
        <p:sp>
          <p:nvSpPr>
            <p:cNvPr id="22" name="Rectangle 21"/>
            <p:cNvSpPr/>
            <p:nvPr/>
          </p:nvSpPr>
          <p:spPr bwMode="auto">
            <a:xfrm>
              <a:off x="5750910" y="2484002"/>
              <a:ext cx="6390663" cy="4191324"/>
            </a:xfrm>
            <a:prstGeom prst="rect">
              <a:avLst/>
            </a:prstGeom>
            <a:noFill/>
            <a:ln w="28575">
              <a:solidFill>
                <a:srgbClr val="D83B01"/>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1" name="Text Placeholder 4"/>
            <p:cNvSpPr txBox="1">
              <a:spLocks/>
            </p:cNvSpPr>
            <p:nvPr/>
          </p:nvSpPr>
          <p:spPr>
            <a:xfrm>
              <a:off x="5750910" y="2491433"/>
              <a:ext cx="6390663" cy="565778"/>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rPr>
                <a:t>Microsoft owned Azure subscription</a:t>
              </a:r>
            </a:p>
          </p:txBody>
        </p:sp>
      </p:grpSp>
      <p:grpSp>
        <p:nvGrpSpPr>
          <p:cNvPr id="52" name="Runtime Front"/>
          <p:cNvGrpSpPr/>
          <p:nvPr/>
        </p:nvGrpSpPr>
        <p:grpSpPr>
          <a:xfrm>
            <a:off x="6382069" y="1217095"/>
            <a:ext cx="5669218" cy="3091782"/>
            <a:chOff x="6309676" y="3405823"/>
            <a:chExt cx="5669218" cy="3091782"/>
          </a:xfrm>
        </p:grpSpPr>
        <p:sp>
          <p:nvSpPr>
            <p:cNvPr id="36" name="Rectangle 35"/>
            <p:cNvSpPr/>
            <p:nvPr/>
          </p:nvSpPr>
          <p:spPr bwMode="auto">
            <a:xfrm>
              <a:off x="6309676" y="3405823"/>
              <a:ext cx="5669218" cy="3091782"/>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7" name="TextBox 36"/>
            <p:cNvSpPr txBox="1"/>
            <p:nvPr/>
          </p:nvSpPr>
          <p:spPr>
            <a:xfrm>
              <a:off x="7386693" y="3490389"/>
              <a:ext cx="4507992" cy="291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RUNTIME</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Key Vault</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SQL</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storage account</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App services</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Dynamics CRM API App</a:t>
              </a:r>
            </a:p>
          </p:txBody>
        </p:sp>
        <p:sp>
          <p:nvSpPr>
            <p:cNvPr id="38" name="Freeform 114"/>
            <p:cNvSpPr>
              <a:spLocks noChangeAspect="1" noEditPoints="1"/>
            </p:cNvSpPr>
            <p:nvPr/>
          </p:nvSpPr>
          <p:spPr bwMode="auto">
            <a:xfrm>
              <a:off x="6647844" y="3735212"/>
              <a:ext cx="398463" cy="390525"/>
            </a:xfrm>
            <a:custGeom>
              <a:avLst/>
              <a:gdLst>
                <a:gd name="T0" fmla="*/ 37 w 106"/>
                <a:gd name="T1" fmla="*/ 104 h 104"/>
                <a:gd name="T2" fmla="*/ 25 w 106"/>
                <a:gd name="T3" fmla="*/ 87 h 104"/>
                <a:gd name="T4" fmla="*/ 0 w 106"/>
                <a:gd name="T5" fmla="*/ 65 h 104"/>
                <a:gd name="T6" fmla="*/ 9 w 106"/>
                <a:gd name="T7" fmla="*/ 52 h 104"/>
                <a:gd name="T8" fmla="*/ 0 w 106"/>
                <a:gd name="T9" fmla="*/ 40 h 104"/>
                <a:gd name="T10" fmla="*/ 25 w 106"/>
                <a:gd name="T11" fmla="*/ 18 h 104"/>
                <a:gd name="T12" fmla="*/ 37 w 106"/>
                <a:gd name="T13" fmla="*/ 0 h 104"/>
                <a:gd name="T14" fmla="*/ 69 w 106"/>
                <a:gd name="T15" fmla="*/ 11 h 104"/>
                <a:gd name="T16" fmla="*/ 90 w 106"/>
                <a:gd name="T17" fmla="*/ 13 h 104"/>
                <a:gd name="T18" fmla="*/ 96 w 106"/>
                <a:gd name="T19" fmla="*/ 46 h 104"/>
                <a:gd name="T20" fmla="*/ 96 w 106"/>
                <a:gd name="T21" fmla="*/ 59 h 104"/>
                <a:gd name="T22" fmla="*/ 90 w 106"/>
                <a:gd name="T23" fmla="*/ 92 h 104"/>
                <a:gd name="T24" fmla="*/ 69 w 106"/>
                <a:gd name="T25" fmla="*/ 93 h 104"/>
                <a:gd name="T26" fmla="*/ 45 w 106"/>
                <a:gd name="T27" fmla="*/ 96 h 104"/>
                <a:gd name="T28" fmla="*/ 61 w 106"/>
                <a:gd name="T29" fmla="*/ 88 h 104"/>
                <a:gd name="T30" fmla="*/ 77 w 106"/>
                <a:gd name="T31" fmla="*/ 79 h 104"/>
                <a:gd name="T32" fmla="*/ 87 w 106"/>
                <a:gd name="T33" fmla="*/ 81 h 104"/>
                <a:gd name="T34" fmla="*/ 87 w 106"/>
                <a:gd name="T35" fmla="*/ 63 h 104"/>
                <a:gd name="T36" fmla="*/ 89 w 106"/>
                <a:gd name="T37" fmla="*/ 52 h 104"/>
                <a:gd name="T38" fmla="*/ 87 w 106"/>
                <a:gd name="T39" fmla="*/ 42 h 104"/>
                <a:gd name="T40" fmla="*/ 87 w 106"/>
                <a:gd name="T41" fmla="*/ 24 h 104"/>
                <a:gd name="T42" fmla="*/ 77 w 106"/>
                <a:gd name="T43" fmla="*/ 26 h 104"/>
                <a:gd name="T44" fmla="*/ 61 w 106"/>
                <a:gd name="T45" fmla="*/ 17 h 104"/>
                <a:gd name="T46" fmla="*/ 45 w 106"/>
                <a:gd name="T47" fmla="*/ 8 h 104"/>
                <a:gd name="T48" fmla="*/ 42 w 106"/>
                <a:gd name="T49" fmla="*/ 18 h 104"/>
                <a:gd name="T50" fmla="*/ 26 w 106"/>
                <a:gd name="T51" fmla="*/ 28 h 104"/>
                <a:gd name="T52" fmla="*/ 11 w 106"/>
                <a:gd name="T53" fmla="*/ 37 h 104"/>
                <a:gd name="T54" fmla="*/ 18 w 106"/>
                <a:gd name="T55" fmla="*/ 45 h 104"/>
                <a:gd name="T56" fmla="*/ 18 w 106"/>
                <a:gd name="T57" fmla="*/ 60 h 104"/>
                <a:gd name="T58" fmla="*/ 11 w 106"/>
                <a:gd name="T59" fmla="*/ 68 h 104"/>
                <a:gd name="T60" fmla="*/ 26 w 106"/>
                <a:gd name="T61" fmla="*/ 77 h 104"/>
                <a:gd name="T62" fmla="*/ 42 w 106"/>
                <a:gd name="T63" fmla="*/ 87 h 104"/>
                <a:gd name="T64" fmla="*/ 45 w 106"/>
                <a:gd name="T65" fmla="*/ 96 h 104"/>
                <a:gd name="T66" fmla="*/ 25 w 106"/>
                <a:gd name="T67" fmla="*/ 52 h 104"/>
                <a:gd name="T68" fmla="*/ 81 w 106"/>
                <a:gd name="T69" fmla="*/ 52 h 104"/>
                <a:gd name="T70" fmla="*/ 53 w 106"/>
                <a:gd name="T71" fmla="*/ 32 h 104"/>
                <a:gd name="T72" fmla="*/ 53 w 106"/>
                <a:gd name="T73" fmla="*/ 72 h 104"/>
                <a:gd name="T74" fmla="*/ 53 w 106"/>
                <a:gd name="T75"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4">
                  <a:moveTo>
                    <a:pt x="69" y="104"/>
                  </a:moveTo>
                  <a:cubicBezTo>
                    <a:pt x="37" y="104"/>
                    <a:pt x="37" y="104"/>
                    <a:pt x="37" y="104"/>
                  </a:cubicBezTo>
                  <a:cubicBezTo>
                    <a:pt x="37" y="93"/>
                    <a:pt x="37" y="93"/>
                    <a:pt x="37" y="93"/>
                  </a:cubicBezTo>
                  <a:cubicBezTo>
                    <a:pt x="33" y="92"/>
                    <a:pt x="29" y="90"/>
                    <a:pt x="25" y="87"/>
                  </a:cubicBezTo>
                  <a:cubicBezTo>
                    <a:pt x="16" y="92"/>
                    <a:pt x="16" y="92"/>
                    <a:pt x="16" y="92"/>
                  </a:cubicBezTo>
                  <a:cubicBezTo>
                    <a:pt x="0" y="65"/>
                    <a:pt x="0" y="65"/>
                    <a:pt x="0" y="65"/>
                  </a:cubicBezTo>
                  <a:cubicBezTo>
                    <a:pt x="9" y="59"/>
                    <a:pt x="9" y="59"/>
                    <a:pt x="9" y="59"/>
                  </a:cubicBezTo>
                  <a:cubicBezTo>
                    <a:pt x="9" y="57"/>
                    <a:pt x="9" y="55"/>
                    <a:pt x="9" y="52"/>
                  </a:cubicBezTo>
                  <a:cubicBezTo>
                    <a:pt x="9" y="50"/>
                    <a:pt x="9" y="48"/>
                    <a:pt x="9" y="46"/>
                  </a:cubicBezTo>
                  <a:cubicBezTo>
                    <a:pt x="0" y="40"/>
                    <a:pt x="0" y="40"/>
                    <a:pt x="0" y="40"/>
                  </a:cubicBezTo>
                  <a:cubicBezTo>
                    <a:pt x="16" y="13"/>
                    <a:pt x="16" y="13"/>
                    <a:pt x="16" y="13"/>
                  </a:cubicBezTo>
                  <a:cubicBezTo>
                    <a:pt x="25" y="18"/>
                    <a:pt x="25" y="18"/>
                    <a:pt x="25" y="18"/>
                  </a:cubicBezTo>
                  <a:cubicBezTo>
                    <a:pt x="29" y="15"/>
                    <a:pt x="33" y="13"/>
                    <a:pt x="37" y="11"/>
                  </a:cubicBezTo>
                  <a:cubicBezTo>
                    <a:pt x="37" y="0"/>
                    <a:pt x="37" y="0"/>
                    <a:pt x="37" y="0"/>
                  </a:cubicBezTo>
                  <a:cubicBezTo>
                    <a:pt x="69" y="0"/>
                    <a:pt x="69" y="0"/>
                    <a:pt x="69" y="0"/>
                  </a:cubicBezTo>
                  <a:cubicBezTo>
                    <a:pt x="69" y="11"/>
                    <a:pt x="69" y="11"/>
                    <a:pt x="69" y="11"/>
                  </a:cubicBezTo>
                  <a:cubicBezTo>
                    <a:pt x="73" y="13"/>
                    <a:pt x="77" y="15"/>
                    <a:pt x="80" y="18"/>
                  </a:cubicBezTo>
                  <a:cubicBezTo>
                    <a:pt x="90" y="13"/>
                    <a:pt x="90" y="13"/>
                    <a:pt x="90" y="13"/>
                  </a:cubicBezTo>
                  <a:cubicBezTo>
                    <a:pt x="106" y="40"/>
                    <a:pt x="106" y="40"/>
                    <a:pt x="106" y="40"/>
                  </a:cubicBezTo>
                  <a:cubicBezTo>
                    <a:pt x="96" y="46"/>
                    <a:pt x="96" y="46"/>
                    <a:pt x="96" y="46"/>
                  </a:cubicBezTo>
                  <a:cubicBezTo>
                    <a:pt x="97" y="48"/>
                    <a:pt x="97" y="50"/>
                    <a:pt x="97" y="52"/>
                  </a:cubicBezTo>
                  <a:cubicBezTo>
                    <a:pt x="97" y="55"/>
                    <a:pt x="97" y="57"/>
                    <a:pt x="96" y="59"/>
                  </a:cubicBezTo>
                  <a:cubicBezTo>
                    <a:pt x="106" y="65"/>
                    <a:pt x="106" y="65"/>
                    <a:pt x="106" y="65"/>
                  </a:cubicBezTo>
                  <a:cubicBezTo>
                    <a:pt x="90" y="92"/>
                    <a:pt x="90" y="92"/>
                    <a:pt x="90" y="92"/>
                  </a:cubicBezTo>
                  <a:cubicBezTo>
                    <a:pt x="80" y="87"/>
                    <a:pt x="80" y="87"/>
                    <a:pt x="80" y="87"/>
                  </a:cubicBezTo>
                  <a:cubicBezTo>
                    <a:pt x="77" y="90"/>
                    <a:pt x="73" y="92"/>
                    <a:pt x="69" y="93"/>
                  </a:cubicBezTo>
                  <a:lnTo>
                    <a:pt x="69" y="104"/>
                  </a:lnTo>
                  <a:close/>
                  <a:moveTo>
                    <a:pt x="45" y="96"/>
                  </a:moveTo>
                  <a:cubicBezTo>
                    <a:pt x="61" y="96"/>
                    <a:pt x="61" y="96"/>
                    <a:pt x="61" y="96"/>
                  </a:cubicBezTo>
                  <a:cubicBezTo>
                    <a:pt x="61" y="88"/>
                    <a:pt x="61" y="88"/>
                    <a:pt x="61" y="88"/>
                  </a:cubicBezTo>
                  <a:cubicBezTo>
                    <a:pt x="64" y="87"/>
                    <a:pt x="64" y="87"/>
                    <a:pt x="64" y="87"/>
                  </a:cubicBezTo>
                  <a:cubicBezTo>
                    <a:pt x="69" y="85"/>
                    <a:pt x="73" y="83"/>
                    <a:pt x="77" y="79"/>
                  </a:cubicBezTo>
                  <a:cubicBezTo>
                    <a:pt x="79" y="77"/>
                    <a:pt x="79" y="77"/>
                    <a:pt x="79" y="77"/>
                  </a:cubicBezTo>
                  <a:cubicBezTo>
                    <a:pt x="87" y="81"/>
                    <a:pt x="87" y="81"/>
                    <a:pt x="87" y="81"/>
                  </a:cubicBezTo>
                  <a:cubicBezTo>
                    <a:pt x="95" y="68"/>
                    <a:pt x="95" y="68"/>
                    <a:pt x="95" y="68"/>
                  </a:cubicBezTo>
                  <a:cubicBezTo>
                    <a:pt x="87" y="63"/>
                    <a:pt x="87" y="63"/>
                    <a:pt x="87" y="63"/>
                  </a:cubicBezTo>
                  <a:cubicBezTo>
                    <a:pt x="88" y="60"/>
                    <a:pt x="88" y="60"/>
                    <a:pt x="88" y="60"/>
                  </a:cubicBezTo>
                  <a:cubicBezTo>
                    <a:pt x="88" y="58"/>
                    <a:pt x="89" y="55"/>
                    <a:pt x="89" y="52"/>
                  </a:cubicBezTo>
                  <a:cubicBezTo>
                    <a:pt x="89" y="50"/>
                    <a:pt x="88" y="47"/>
                    <a:pt x="88" y="45"/>
                  </a:cubicBezTo>
                  <a:cubicBezTo>
                    <a:pt x="87" y="42"/>
                    <a:pt x="87" y="42"/>
                    <a:pt x="87" y="42"/>
                  </a:cubicBezTo>
                  <a:cubicBezTo>
                    <a:pt x="95" y="37"/>
                    <a:pt x="95" y="37"/>
                    <a:pt x="95" y="37"/>
                  </a:cubicBezTo>
                  <a:cubicBezTo>
                    <a:pt x="87" y="24"/>
                    <a:pt x="87" y="24"/>
                    <a:pt x="87" y="24"/>
                  </a:cubicBezTo>
                  <a:cubicBezTo>
                    <a:pt x="79" y="28"/>
                    <a:pt x="79" y="28"/>
                    <a:pt x="79" y="28"/>
                  </a:cubicBezTo>
                  <a:cubicBezTo>
                    <a:pt x="77" y="26"/>
                    <a:pt x="77" y="26"/>
                    <a:pt x="77" y="26"/>
                  </a:cubicBezTo>
                  <a:cubicBezTo>
                    <a:pt x="73" y="22"/>
                    <a:pt x="69" y="20"/>
                    <a:pt x="64" y="18"/>
                  </a:cubicBezTo>
                  <a:cubicBezTo>
                    <a:pt x="61" y="17"/>
                    <a:pt x="61" y="17"/>
                    <a:pt x="61" y="17"/>
                  </a:cubicBezTo>
                  <a:cubicBezTo>
                    <a:pt x="61" y="8"/>
                    <a:pt x="61" y="8"/>
                    <a:pt x="61" y="8"/>
                  </a:cubicBezTo>
                  <a:cubicBezTo>
                    <a:pt x="45" y="8"/>
                    <a:pt x="45" y="8"/>
                    <a:pt x="45" y="8"/>
                  </a:cubicBezTo>
                  <a:cubicBezTo>
                    <a:pt x="45" y="17"/>
                    <a:pt x="45" y="17"/>
                    <a:pt x="45" y="17"/>
                  </a:cubicBezTo>
                  <a:cubicBezTo>
                    <a:pt x="42" y="18"/>
                    <a:pt x="42" y="18"/>
                    <a:pt x="42" y="18"/>
                  </a:cubicBezTo>
                  <a:cubicBezTo>
                    <a:pt x="37" y="20"/>
                    <a:pt x="32" y="22"/>
                    <a:pt x="28" y="26"/>
                  </a:cubicBezTo>
                  <a:cubicBezTo>
                    <a:pt x="26" y="28"/>
                    <a:pt x="26" y="28"/>
                    <a:pt x="26" y="28"/>
                  </a:cubicBezTo>
                  <a:cubicBezTo>
                    <a:pt x="19" y="24"/>
                    <a:pt x="19" y="24"/>
                    <a:pt x="19" y="24"/>
                  </a:cubicBezTo>
                  <a:cubicBezTo>
                    <a:pt x="11" y="37"/>
                    <a:pt x="11" y="37"/>
                    <a:pt x="11" y="37"/>
                  </a:cubicBezTo>
                  <a:cubicBezTo>
                    <a:pt x="18" y="42"/>
                    <a:pt x="18" y="42"/>
                    <a:pt x="18" y="42"/>
                  </a:cubicBezTo>
                  <a:cubicBezTo>
                    <a:pt x="18" y="45"/>
                    <a:pt x="18" y="45"/>
                    <a:pt x="18" y="45"/>
                  </a:cubicBezTo>
                  <a:cubicBezTo>
                    <a:pt x="17" y="47"/>
                    <a:pt x="17" y="50"/>
                    <a:pt x="17" y="52"/>
                  </a:cubicBezTo>
                  <a:cubicBezTo>
                    <a:pt x="17" y="55"/>
                    <a:pt x="17" y="58"/>
                    <a:pt x="18" y="60"/>
                  </a:cubicBezTo>
                  <a:cubicBezTo>
                    <a:pt x="18" y="63"/>
                    <a:pt x="18" y="63"/>
                    <a:pt x="18" y="63"/>
                  </a:cubicBezTo>
                  <a:cubicBezTo>
                    <a:pt x="11" y="68"/>
                    <a:pt x="11" y="68"/>
                    <a:pt x="11" y="68"/>
                  </a:cubicBezTo>
                  <a:cubicBezTo>
                    <a:pt x="19" y="81"/>
                    <a:pt x="19" y="81"/>
                    <a:pt x="19" y="81"/>
                  </a:cubicBezTo>
                  <a:cubicBezTo>
                    <a:pt x="26" y="77"/>
                    <a:pt x="26" y="77"/>
                    <a:pt x="26" y="77"/>
                  </a:cubicBezTo>
                  <a:cubicBezTo>
                    <a:pt x="28" y="79"/>
                    <a:pt x="28" y="79"/>
                    <a:pt x="28" y="79"/>
                  </a:cubicBezTo>
                  <a:cubicBezTo>
                    <a:pt x="32" y="83"/>
                    <a:pt x="37" y="85"/>
                    <a:pt x="42" y="87"/>
                  </a:cubicBezTo>
                  <a:cubicBezTo>
                    <a:pt x="45" y="88"/>
                    <a:pt x="45" y="88"/>
                    <a:pt x="45" y="88"/>
                  </a:cubicBezTo>
                  <a:lnTo>
                    <a:pt x="45" y="96"/>
                  </a:lnTo>
                  <a:close/>
                  <a:moveTo>
                    <a:pt x="53" y="80"/>
                  </a:moveTo>
                  <a:cubicBezTo>
                    <a:pt x="37" y="80"/>
                    <a:pt x="25" y="68"/>
                    <a:pt x="25" y="52"/>
                  </a:cubicBezTo>
                  <a:cubicBezTo>
                    <a:pt x="25" y="37"/>
                    <a:pt x="37" y="24"/>
                    <a:pt x="53" y="24"/>
                  </a:cubicBezTo>
                  <a:cubicBezTo>
                    <a:pt x="68" y="24"/>
                    <a:pt x="81" y="37"/>
                    <a:pt x="81" y="52"/>
                  </a:cubicBezTo>
                  <a:cubicBezTo>
                    <a:pt x="81" y="68"/>
                    <a:pt x="68" y="80"/>
                    <a:pt x="53" y="80"/>
                  </a:cubicBezTo>
                  <a:close/>
                  <a:moveTo>
                    <a:pt x="53" y="32"/>
                  </a:moveTo>
                  <a:cubicBezTo>
                    <a:pt x="42" y="32"/>
                    <a:pt x="33" y="41"/>
                    <a:pt x="33" y="52"/>
                  </a:cubicBezTo>
                  <a:cubicBezTo>
                    <a:pt x="33" y="64"/>
                    <a:pt x="42" y="72"/>
                    <a:pt x="53" y="72"/>
                  </a:cubicBezTo>
                  <a:cubicBezTo>
                    <a:pt x="64" y="72"/>
                    <a:pt x="73" y="64"/>
                    <a:pt x="73" y="52"/>
                  </a:cubicBezTo>
                  <a:cubicBezTo>
                    <a:pt x="73" y="41"/>
                    <a:pt x="64" y="32"/>
                    <a:pt x="53"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3" name="Cloud Shape"/>
          <p:cNvSpPr>
            <a:spLocks noChangeAspect="1" noEditPoints="1"/>
          </p:cNvSpPr>
          <p:nvPr/>
        </p:nvSpPr>
        <p:spPr bwMode="auto">
          <a:xfrm>
            <a:off x="6675432" y="5552725"/>
            <a:ext cx="1566533" cy="920612"/>
          </a:xfrm>
          <a:custGeom>
            <a:avLst/>
            <a:gdLst>
              <a:gd name="T0" fmla="*/ 37 w 176"/>
              <a:gd name="T1" fmla="*/ 102 h 102"/>
              <a:gd name="T2" fmla="*/ 0 w 176"/>
              <a:gd name="T3" fmla="*/ 63 h 102"/>
              <a:gd name="T4" fmla="*/ 37 w 176"/>
              <a:gd name="T5" fmla="*/ 25 h 102"/>
              <a:gd name="T6" fmla="*/ 45 w 176"/>
              <a:gd name="T7" fmla="*/ 26 h 102"/>
              <a:gd name="T8" fmla="*/ 88 w 176"/>
              <a:gd name="T9" fmla="*/ 0 h 102"/>
              <a:gd name="T10" fmla="*/ 137 w 176"/>
              <a:gd name="T11" fmla="*/ 41 h 102"/>
              <a:gd name="T12" fmla="*/ 146 w 176"/>
              <a:gd name="T13" fmla="*/ 39 h 102"/>
              <a:gd name="T14" fmla="*/ 176 w 176"/>
              <a:gd name="T15" fmla="*/ 70 h 102"/>
              <a:gd name="T16" fmla="*/ 146 w 176"/>
              <a:gd name="T17" fmla="*/ 102 h 102"/>
              <a:gd name="T18" fmla="*/ 37 w 176"/>
              <a:gd name="T19" fmla="*/ 102 h 102"/>
              <a:gd name="T20" fmla="*/ 146 w 176"/>
              <a:gd name="T21" fmla="*/ 48 h 102"/>
              <a:gd name="T22" fmla="*/ 136 w 176"/>
              <a:gd name="T23" fmla="*/ 51 h 102"/>
              <a:gd name="T24" fmla="*/ 130 w 176"/>
              <a:gd name="T25" fmla="*/ 54 h 102"/>
              <a:gd name="T26" fmla="*/ 129 w 176"/>
              <a:gd name="T27" fmla="*/ 48 h 102"/>
              <a:gd name="T28" fmla="*/ 88 w 176"/>
              <a:gd name="T29" fmla="*/ 9 h 102"/>
              <a:gd name="T30" fmla="*/ 51 w 176"/>
              <a:gd name="T31" fmla="*/ 33 h 102"/>
              <a:gd name="T32" fmla="*/ 50 w 176"/>
              <a:gd name="T33" fmla="*/ 37 h 102"/>
              <a:gd name="T34" fmla="*/ 45 w 176"/>
              <a:gd name="T35" fmla="*/ 36 h 102"/>
              <a:gd name="T36" fmla="*/ 37 w 176"/>
              <a:gd name="T37" fmla="*/ 33 h 102"/>
              <a:gd name="T38" fmla="*/ 8 w 176"/>
              <a:gd name="T39" fmla="*/ 63 h 102"/>
              <a:gd name="T40" fmla="*/ 37 w 176"/>
              <a:gd name="T41" fmla="*/ 93 h 102"/>
              <a:gd name="T42" fmla="*/ 146 w 176"/>
              <a:gd name="T43" fmla="*/ 93 h 102"/>
              <a:gd name="T44" fmla="*/ 168 w 176"/>
              <a:gd name="T45" fmla="*/ 70 h 102"/>
              <a:gd name="T46" fmla="*/ 146 w 176"/>
              <a:gd name="T47" fmla="*/ 48 h 102"/>
              <a:gd name="T48" fmla="*/ 69 w 176"/>
              <a:gd name="T49" fmla="*/ 50 h 102"/>
              <a:gd name="T50" fmla="*/ 63 w 176"/>
              <a:gd name="T51" fmla="*/ 56 h 102"/>
              <a:gd name="T52" fmla="*/ 88 w 176"/>
              <a:gd name="T53" fmla="*/ 81 h 102"/>
              <a:gd name="T54" fmla="*/ 113 w 176"/>
              <a:gd name="T55" fmla="*/ 56 h 102"/>
              <a:gd name="T56" fmla="*/ 107 w 176"/>
              <a:gd name="T57" fmla="*/ 50 h 102"/>
              <a:gd name="T58" fmla="*/ 92 w 176"/>
              <a:gd name="T59" fmla="*/ 66 h 102"/>
              <a:gd name="T60" fmla="*/ 92 w 176"/>
              <a:gd name="T61" fmla="*/ 31 h 102"/>
              <a:gd name="T62" fmla="*/ 84 w 176"/>
              <a:gd name="T63" fmla="*/ 31 h 102"/>
              <a:gd name="T64" fmla="*/ 84 w 176"/>
              <a:gd name="T65" fmla="*/ 66 h 102"/>
              <a:gd name="T66" fmla="*/ 69 w 176"/>
              <a:gd name="T67"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02">
                <a:moveTo>
                  <a:pt x="37" y="102"/>
                </a:moveTo>
                <a:cubicBezTo>
                  <a:pt x="17" y="102"/>
                  <a:pt x="0" y="84"/>
                  <a:pt x="0" y="63"/>
                </a:cubicBezTo>
                <a:cubicBezTo>
                  <a:pt x="0" y="42"/>
                  <a:pt x="17" y="25"/>
                  <a:pt x="37" y="25"/>
                </a:cubicBezTo>
                <a:cubicBezTo>
                  <a:pt x="40" y="25"/>
                  <a:pt x="42" y="26"/>
                  <a:pt x="45" y="26"/>
                </a:cubicBezTo>
                <a:cubicBezTo>
                  <a:pt x="54" y="10"/>
                  <a:pt x="70" y="0"/>
                  <a:pt x="88" y="0"/>
                </a:cubicBezTo>
                <a:cubicBezTo>
                  <a:pt x="112" y="0"/>
                  <a:pt x="133" y="17"/>
                  <a:pt x="137" y="41"/>
                </a:cubicBezTo>
                <a:cubicBezTo>
                  <a:pt x="140" y="40"/>
                  <a:pt x="143" y="39"/>
                  <a:pt x="146" y="39"/>
                </a:cubicBezTo>
                <a:cubicBezTo>
                  <a:pt x="163" y="39"/>
                  <a:pt x="176" y="53"/>
                  <a:pt x="176" y="70"/>
                </a:cubicBezTo>
                <a:cubicBezTo>
                  <a:pt x="176" y="88"/>
                  <a:pt x="163" y="102"/>
                  <a:pt x="146" y="102"/>
                </a:cubicBezTo>
                <a:cubicBezTo>
                  <a:pt x="146" y="102"/>
                  <a:pt x="146" y="102"/>
                  <a:pt x="37" y="102"/>
                </a:cubicBezTo>
                <a:close/>
                <a:moveTo>
                  <a:pt x="146" y="48"/>
                </a:moveTo>
                <a:cubicBezTo>
                  <a:pt x="143" y="48"/>
                  <a:pt x="139" y="49"/>
                  <a:pt x="136" y="51"/>
                </a:cubicBezTo>
                <a:cubicBezTo>
                  <a:pt x="136" y="51"/>
                  <a:pt x="136" y="51"/>
                  <a:pt x="130" y="54"/>
                </a:cubicBezTo>
                <a:cubicBezTo>
                  <a:pt x="130" y="54"/>
                  <a:pt x="130" y="54"/>
                  <a:pt x="129" y="48"/>
                </a:cubicBezTo>
                <a:cubicBezTo>
                  <a:pt x="128" y="26"/>
                  <a:pt x="110" y="9"/>
                  <a:pt x="88" y="9"/>
                </a:cubicBezTo>
                <a:cubicBezTo>
                  <a:pt x="72" y="9"/>
                  <a:pt x="58" y="18"/>
                  <a:pt x="51" y="33"/>
                </a:cubicBezTo>
                <a:cubicBezTo>
                  <a:pt x="51" y="33"/>
                  <a:pt x="51" y="33"/>
                  <a:pt x="50" y="37"/>
                </a:cubicBezTo>
                <a:cubicBezTo>
                  <a:pt x="50" y="37"/>
                  <a:pt x="50" y="37"/>
                  <a:pt x="45" y="36"/>
                </a:cubicBezTo>
                <a:cubicBezTo>
                  <a:pt x="43" y="34"/>
                  <a:pt x="40" y="33"/>
                  <a:pt x="37" y="33"/>
                </a:cubicBezTo>
                <a:cubicBezTo>
                  <a:pt x="21" y="33"/>
                  <a:pt x="8" y="46"/>
                  <a:pt x="8" y="63"/>
                </a:cubicBezTo>
                <a:cubicBezTo>
                  <a:pt x="8" y="80"/>
                  <a:pt x="21" y="93"/>
                  <a:pt x="37" y="93"/>
                </a:cubicBezTo>
                <a:cubicBezTo>
                  <a:pt x="37" y="93"/>
                  <a:pt x="37" y="93"/>
                  <a:pt x="146" y="93"/>
                </a:cubicBezTo>
                <a:cubicBezTo>
                  <a:pt x="158" y="93"/>
                  <a:pt x="168" y="83"/>
                  <a:pt x="168" y="70"/>
                </a:cubicBezTo>
                <a:cubicBezTo>
                  <a:pt x="168" y="58"/>
                  <a:pt x="158" y="48"/>
                  <a:pt x="146" y="48"/>
                </a:cubicBezTo>
                <a:close/>
                <a:moveTo>
                  <a:pt x="69" y="50"/>
                </a:moveTo>
                <a:cubicBezTo>
                  <a:pt x="63" y="56"/>
                  <a:pt x="63" y="56"/>
                  <a:pt x="63" y="56"/>
                </a:cubicBezTo>
                <a:cubicBezTo>
                  <a:pt x="88" y="81"/>
                  <a:pt x="88" y="81"/>
                  <a:pt x="88" y="81"/>
                </a:cubicBezTo>
                <a:cubicBezTo>
                  <a:pt x="113" y="56"/>
                  <a:pt x="113" y="56"/>
                  <a:pt x="113" y="56"/>
                </a:cubicBezTo>
                <a:cubicBezTo>
                  <a:pt x="107" y="50"/>
                  <a:pt x="107" y="50"/>
                  <a:pt x="107" y="50"/>
                </a:cubicBezTo>
                <a:cubicBezTo>
                  <a:pt x="92" y="66"/>
                  <a:pt x="92" y="66"/>
                  <a:pt x="92" y="66"/>
                </a:cubicBezTo>
                <a:cubicBezTo>
                  <a:pt x="92" y="31"/>
                  <a:pt x="92" y="31"/>
                  <a:pt x="92" y="31"/>
                </a:cubicBezTo>
                <a:cubicBezTo>
                  <a:pt x="84" y="31"/>
                  <a:pt x="84" y="31"/>
                  <a:pt x="84" y="31"/>
                </a:cubicBezTo>
                <a:cubicBezTo>
                  <a:pt x="84" y="66"/>
                  <a:pt x="84" y="66"/>
                  <a:pt x="84" y="66"/>
                </a:cubicBezTo>
                <a:lnTo>
                  <a:pt x="69" y="50"/>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p:nvPr/>
        </p:nvSpPr>
        <p:spPr bwMode="auto">
          <a:xfrm>
            <a:off x="7197878" y="5826586"/>
            <a:ext cx="480532" cy="546937"/>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39" name="CRM Logo"/>
          <p:cNvPicPr>
            <a:picLocks noChangeAspect="1"/>
          </p:cNvPicPr>
          <p:nvPr/>
        </p:nvPicPr>
        <p:blipFill>
          <a:blip r:embed="rId2"/>
          <a:stretch>
            <a:fillRect/>
          </a:stretch>
        </p:blipFill>
        <p:spPr>
          <a:xfrm>
            <a:off x="7197878" y="5773630"/>
            <a:ext cx="480532" cy="480532"/>
          </a:xfrm>
          <a:prstGeom prst="rect">
            <a:avLst/>
          </a:prstGeom>
        </p:spPr>
      </p:pic>
      <p:grpSp>
        <p:nvGrpSpPr>
          <p:cNvPr id="193" name="Metadata Migrator"/>
          <p:cNvGrpSpPr/>
          <p:nvPr/>
        </p:nvGrpSpPr>
        <p:grpSpPr>
          <a:xfrm>
            <a:off x="274636" y="2308555"/>
            <a:ext cx="4663455" cy="2084413"/>
            <a:chOff x="274636" y="2308555"/>
            <a:chExt cx="4663455" cy="2084413"/>
          </a:xfrm>
        </p:grpSpPr>
        <p:sp>
          <p:nvSpPr>
            <p:cNvPr id="3" name="Rectangle 2"/>
            <p:cNvSpPr/>
            <p:nvPr/>
          </p:nvSpPr>
          <p:spPr bwMode="auto">
            <a:xfrm>
              <a:off x="274636" y="2308555"/>
              <a:ext cx="4663455" cy="2084413"/>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9" name="TextBox 18"/>
            <p:cNvSpPr txBox="1"/>
            <p:nvPr/>
          </p:nvSpPr>
          <p:spPr>
            <a:xfrm>
              <a:off x="1351655" y="2393122"/>
              <a:ext cx="3494997" cy="1918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METADATA MIGRATOR</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Connect to source metadata</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Analyze metadata</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Map metadata to generate CRM solution</a:t>
              </a:r>
            </a:p>
          </p:txBody>
        </p:sp>
        <p:sp>
          <p:nvSpPr>
            <p:cNvPr id="46" name="Freeform 24"/>
            <p:cNvSpPr>
              <a:spLocks noEditPoints="1"/>
            </p:cNvSpPr>
            <p:nvPr/>
          </p:nvSpPr>
          <p:spPr bwMode="auto">
            <a:xfrm>
              <a:off x="573434" y="2598820"/>
              <a:ext cx="479425" cy="390525"/>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7" name="User"/>
          <p:cNvGrpSpPr/>
          <p:nvPr/>
        </p:nvGrpSpPr>
        <p:grpSpPr>
          <a:xfrm>
            <a:off x="-20173" y="3377155"/>
            <a:ext cx="2018207" cy="3503350"/>
            <a:chOff x="298877" y="2283084"/>
            <a:chExt cx="2018207" cy="3503350"/>
          </a:xfrm>
        </p:grpSpPr>
        <p:sp>
          <p:nvSpPr>
            <p:cNvPr id="70" name="Freeform 69"/>
            <p:cNvSpPr>
              <a:spLocks/>
            </p:cNvSpPr>
            <p:nvPr/>
          </p:nvSpPr>
          <p:spPr bwMode="auto">
            <a:xfrm>
              <a:off x="298877" y="5642153"/>
              <a:ext cx="2018207" cy="144281"/>
            </a:xfrm>
            <a:custGeom>
              <a:avLst/>
              <a:gdLst>
                <a:gd name="T0" fmla="*/ 1382 w 1425"/>
                <a:gd name="T1" fmla="*/ 0 h 102"/>
                <a:gd name="T2" fmla="*/ 1376 w 1425"/>
                <a:gd name="T3" fmla="*/ 1 h 102"/>
                <a:gd name="T4" fmla="*/ 1376 w 1425"/>
                <a:gd name="T5" fmla="*/ 0 h 102"/>
                <a:gd name="T6" fmla="*/ 1298 w 1425"/>
                <a:gd name="T7" fmla="*/ 0 h 102"/>
                <a:gd name="T8" fmla="*/ 1298 w 1425"/>
                <a:gd name="T9" fmla="*/ 81 h 102"/>
                <a:gd name="T10" fmla="*/ 1230 w 1425"/>
                <a:gd name="T11" fmla="*/ 81 h 102"/>
                <a:gd name="T12" fmla="*/ 1230 w 1425"/>
                <a:gd name="T13" fmla="*/ 0 h 102"/>
                <a:gd name="T14" fmla="*/ 954 w 1425"/>
                <a:gd name="T15" fmla="*/ 0 h 102"/>
                <a:gd name="T16" fmla="*/ 954 w 1425"/>
                <a:gd name="T17" fmla="*/ 81 h 102"/>
                <a:gd name="T18" fmla="*/ 886 w 1425"/>
                <a:gd name="T19" fmla="*/ 81 h 102"/>
                <a:gd name="T20" fmla="*/ 886 w 1425"/>
                <a:gd name="T21" fmla="*/ 0 h 102"/>
                <a:gd name="T22" fmla="*/ 775 w 1425"/>
                <a:gd name="T23" fmla="*/ 0 h 102"/>
                <a:gd name="T24" fmla="*/ 835 w 1425"/>
                <a:gd name="T25" fmla="*/ 60 h 102"/>
                <a:gd name="T26" fmla="*/ 835 w 1425"/>
                <a:gd name="T27" fmla="*/ 82 h 102"/>
                <a:gd name="T28" fmla="*/ 664 w 1425"/>
                <a:gd name="T29" fmla="*/ 82 h 102"/>
                <a:gd name="T30" fmla="*/ 659 w 1425"/>
                <a:gd name="T31" fmla="*/ 82 h 102"/>
                <a:gd name="T32" fmla="*/ 659 w 1425"/>
                <a:gd name="T33" fmla="*/ 0 h 102"/>
                <a:gd name="T34" fmla="*/ 573 w 1425"/>
                <a:gd name="T35" fmla="*/ 0 h 102"/>
                <a:gd name="T36" fmla="*/ 573 w 1425"/>
                <a:gd name="T37" fmla="*/ 19 h 102"/>
                <a:gd name="T38" fmla="*/ 615 w 1425"/>
                <a:gd name="T39" fmla="*/ 60 h 102"/>
                <a:gd name="T40" fmla="*/ 615 w 1425"/>
                <a:gd name="T41" fmla="*/ 82 h 102"/>
                <a:gd name="T42" fmla="*/ 444 w 1425"/>
                <a:gd name="T43" fmla="*/ 82 h 102"/>
                <a:gd name="T44" fmla="*/ 444 w 1425"/>
                <a:gd name="T45" fmla="*/ 0 h 102"/>
                <a:gd name="T46" fmla="*/ 405 w 1425"/>
                <a:gd name="T47" fmla="*/ 0 h 102"/>
                <a:gd name="T48" fmla="*/ 405 w 1425"/>
                <a:gd name="T49" fmla="*/ 82 h 102"/>
                <a:gd name="T50" fmla="*/ 337 w 1425"/>
                <a:gd name="T51" fmla="*/ 82 h 102"/>
                <a:gd name="T52" fmla="*/ 337 w 1425"/>
                <a:gd name="T53" fmla="*/ 0 h 102"/>
                <a:gd name="T54" fmla="*/ 251 w 1425"/>
                <a:gd name="T55" fmla="*/ 0 h 102"/>
                <a:gd name="T56" fmla="*/ 251 w 1425"/>
                <a:gd name="T57" fmla="*/ 82 h 102"/>
                <a:gd name="T58" fmla="*/ 182 w 1425"/>
                <a:gd name="T59" fmla="*/ 82 h 102"/>
                <a:gd name="T60" fmla="*/ 182 w 1425"/>
                <a:gd name="T61" fmla="*/ 0 h 102"/>
                <a:gd name="T62" fmla="*/ 38 w 1425"/>
                <a:gd name="T63" fmla="*/ 0 h 102"/>
                <a:gd name="T64" fmla="*/ 38 w 1425"/>
                <a:gd name="T65" fmla="*/ 1 h 102"/>
                <a:gd name="T66" fmla="*/ 0 w 1425"/>
                <a:gd name="T67" fmla="*/ 51 h 102"/>
                <a:gd name="T68" fmla="*/ 43 w 1425"/>
                <a:gd name="T69" fmla="*/ 102 h 102"/>
                <a:gd name="T70" fmla="*/ 1382 w 1425"/>
                <a:gd name="T71" fmla="*/ 102 h 102"/>
                <a:gd name="T72" fmla="*/ 1425 w 1425"/>
                <a:gd name="T73" fmla="*/ 51 h 102"/>
                <a:gd name="T74" fmla="*/ 1382 w 1425"/>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5" h="102">
                  <a:moveTo>
                    <a:pt x="1382" y="0"/>
                  </a:moveTo>
                  <a:cubicBezTo>
                    <a:pt x="1380" y="0"/>
                    <a:pt x="1378" y="0"/>
                    <a:pt x="1376" y="1"/>
                  </a:cubicBezTo>
                  <a:cubicBezTo>
                    <a:pt x="1376" y="0"/>
                    <a:pt x="1376" y="0"/>
                    <a:pt x="1376" y="0"/>
                  </a:cubicBezTo>
                  <a:cubicBezTo>
                    <a:pt x="1298" y="0"/>
                    <a:pt x="1298" y="0"/>
                    <a:pt x="1298" y="0"/>
                  </a:cubicBezTo>
                  <a:cubicBezTo>
                    <a:pt x="1298" y="81"/>
                    <a:pt x="1298" y="81"/>
                    <a:pt x="1298" y="81"/>
                  </a:cubicBezTo>
                  <a:cubicBezTo>
                    <a:pt x="1230" y="81"/>
                    <a:pt x="1230" y="81"/>
                    <a:pt x="1230" y="81"/>
                  </a:cubicBezTo>
                  <a:cubicBezTo>
                    <a:pt x="1230" y="0"/>
                    <a:pt x="1230" y="0"/>
                    <a:pt x="1230" y="0"/>
                  </a:cubicBezTo>
                  <a:cubicBezTo>
                    <a:pt x="954" y="0"/>
                    <a:pt x="954" y="0"/>
                    <a:pt x="954" y="0"/>
                  </a:cubicBezTo>
                  <a:cubicBezTo>
                    <a:pt x="954" y="81"/>
                    <a:pt x="954" y="81"/>
                    <a:pt x="954" y="81"/>
                  </a:cubicBezTo>
                  <a:cubicBezTo>
                    <a:pt x="886" y="81"/>
                    <a:pt x="886" y="81"/>
                    <a:pt x="886" y="81"/>
                  </a:cubicBezTo>
                  <a:cubicBezTo>
                    <a:pt x="886" y="0"/>
                    <a:pt x="886" y="0"/>
                    <a:pt x="886" y="0"/>
                  </a:cubicBezTo>
                  <a:cubicBezTo>
                    <a:pt x="775" y="0"/>
                    <a:pt x="775" y="0"/>
                    <a:pt x="775" y="0"/>
                  </a:cubicBezTo>
                  <a:cubicBezTo>
                    <a:pt x="835" y="60"/>
                    <a:pt x="835" y="60"/>
                    <a:pt x="835" y="60"/>
                  </a:cubicBezTo>
                  <a:cubicBezTo>
                    <a:pt x="835" y="82"/>
                    <a:pt x="835" y="82"/>
                    <a:pt x="835" y="82"/>
                  </a:cubicBezTo>
                  <a:cubicBezTo>
                    <a:pt x="664" y="82"/>
                    <a:pt x="664" y="82"/>
                    <a:pt x="664" y="82"/>
                  </a:cubicBezTo>
                  <a:cubicBezTo>
                    <a:pt x="659" y="82"/>
                    <a:pt x="659" y="82"/>
                    <a:pt x="659" y="82"/>
                  </a:cubicBezTo>
                  <a:cubicBezTo>
                    <a:pt x="659" y="0"/>
                    <a:pt x="659" y="0"/>
                    <a:pt x="659" y="0"/>
                  </a:cubicBezTo>
                  <a:cubicBezTo>
                    <a:pt x="573" y="0"/>
                    <a:pt x="573" y="0"/>
                    <a:pt x="573" y="0"/>
                  </a:cubicBezTo>
                  <a:cubicBezTo>
                    <a:pt x="573" y="19"/>
                    <a:pt x="573" y="19"/>
                    <a:pt x="573" y="19"/>
                  </a:cubicBezTo>
                  <a:cubicBezTo>
                    <a:pt x="615" y="60"/>
                    <a:pt x="615" y="60"/>
                    <a:pt x="615" y="60"/>
                  </a:cubicBezTo>
                  <a:cubicBezTo>
                    <a:pt x="615" y="82"/>
                    <a:pt x="615" y="82"/>
                    <a:pt x="615" y="82"/>
                  </a:cubicBezTo>
                  <a:cubicBezTo>
                    <a:pt x="444" y="82"/>
                    <a:pt x="444" y="82"/>
                    <a:pt x="444" y="82"/>
                  </a:cubicBezTo>
                  <a:cubicBezTo>
                    <a:pt x="444" y="0"/>
                    <a:pt x="444" y="0"/>
                    <a:pt x="444" y="0"/>
                  </a:cubicBezTo>
                  <a:cubicBezTo>
                    <a:pt x="405" y="0"/>
                    <a:pt x="405" y="0"/>
                    <a:pt x="405" y="0"/>
                  </a:cubicBezTo>
                  <a:cubicBezTo>
                    <a:pt x="405" y="82"/>
                    <a:pt x="405" y="82"/>
                    <a:pt x="405" y="82"/>
                  </a:cubicBezTo>
                  <a:cubicBezTo>
                    <a:pt x="337" y="82"/>
                    <a:pt x="337" y="82"/>
                    <a:pt x="337" y="82"/>
                  </a:cubicBezTo>
                  <a:cubicBezTo>
                    <a:pt x="337" y="0"/>
                    <a:pt x="337" y="0"/>
                    <a:pt x="337" y="0"/>
                  </a:cubicBezTo>
                  <a:cubicBezTo>
                    <a:pt x="251" y="0"/>
                    <a:pt x="251" y="0"/>
                    <a:pt x="251" y="0"/>
                  </a:cubicBezTo>
                  <a:cubicBezTo>
                    <a:pt x="251" y="82"/>
                    <a:pt x="251" y="82"/>
                    <a:pt x="251" y="82"/>
                  </a:cubicBezTo>
                  <a:cubicBezTo>
                    <a:pt x="182" y="82"/>
                    <a:pt x="182" y="82"/>
                    <a:pt x="182" y="82"/>
                  </a:cubicBezTo>
                  <a:cubicBezTo>
                    <a:pt x="182" y="0"/>
                    <a:pt x="182" y="0"/>
                    <a:pt x="182" y="0"/>
                  </a:cubicBezTo>
                  <a:cubicBezTo>
                    <a:pt x="38" y="0"/>
                    <a:pt x="38" y="0"/>
                    <a:pt x="38" y="0"/>
                  </a:cubicBezTo>
                  <a:cubicBezTo>
                    <a:pt x="38" y="1"/>
                    <a:pt x="38" y="1"/>
                    <a:pt x="38" y="1"/>
                  </a:cubicBezTo>
                  <a:cubicBezTo>
                    <a:pt x="17" y="4"/>
                    <a:pt x="0" y="25"/>
                    <a:pt x="0" y="51"/>
                  </a:cubicBezTo>
                  <a:cubicBezTo>
                    <a:pt x="0" y="80"/>
                    <a:pt x="19" y="102"/>
                    <a:pt x="43" y="102"/>
                  </a:cubicBezTo>
                  <a:cubicBezTo>
                    <a:pt x="47" y="102"/>
                    <a:pt x="1378" y="102"/>
                    <a:pt x="1382" y="102"/>
                  </a:cubicBezTo>
                  <a:cubicBezTo>
                    <a:pt x="1406" y="102"/>
                    <a:pt x="1425" y="80"/>
                    <a:pt x="1425" y="51"/>
                  </a:cubicBezTo>
                  <a:cubicBezTo>
                    <a:pt x="1425" y="23"/>
                    <a:pt x="1406" y="0"/>
                    <a:pt x="1382" y="0"/>
                  </a:cubicBezTo>
                </a:path>
              </a:pathLst>
            </a:custGeom>
            <a:solidFill>
              <a:srgbClr val="000000">
                <a:alpha val="13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6"/>
            <p:cNvSpPr>
              <a:spLocks/>
            </p:cNvSpPr>
            <p:nvPr/>
          </p:nvSpPr>
          <p:spPr bwMode="auto">
            <a:xfrm>
              <a:off x="695434" y="4868047"/>
              <a:ext cx="1441947" cy="888149"/>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
            <p:cNvSpPr>
              <a:spLocks/>
            </p:cNvSpPr>
            <p:nvPr/>
          </p:nvSpPr>
          <p:spPr bwMode="auto">
            <a:xfrm>
              <a:off x="695434" y="4868047"/>
              <a:ext cx="1441947" cy="888149"/>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8"/>
            <p:cNvSpPr>
              <a:spLocks/>
            </p:cNvSpPr>
            <p:nvPr/>
          </p:nvSpPr>
          <p:spPr bwMode="auto">
            <a:xfrm>
              <a:off x="1601726" y="4868047"/>
              <a:ext cx="535654" cy="888149"/>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9"/>
            <p:cNvSpPr>
              <a:spLocks/>
            </p:cNvSpPr>
            <p:nvPr/>
          </p:nvSpPr>
          <p:spPr bwMode="auto">
            <a:xfrm>
              <a:off x="1601726" y="4868047"/>
              <a:ext cx="535654" cy="888149"/>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10" hidden="1"/>
            <p:cNvSpPr>
              <a:spLocks/>
            </p:cNvSpPr>
            <p:nvPr/>
          </p:nvSpPr>
          <p:spPr bwMode="auto">
            <a:xfrm>
              <a:off x="939070" y="2283084"/>
              <a:ext cx="1136105" cy="681663"/>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11"/>
            <p:cNvSpPr>
              <a:spLocks/>
            </p:cNvSpPr>
            <p:nvPr/>
          </p:nvSpPr>
          <p:spPr bwMode="auto">
            <a:xfrm>
              <a:off x="1073848" y="4127634"/>
              <a:ext cx="787066" cy="641057"/>
            </a:xfrm>
            <a:custGeom>
              <a:avLst/>
              <a:gdLst>
                <a:gd name="T0" fmla="*/ 0 w 556"/>
                <a:gd name="T1" fmla="*/ 28 h 453"/>
                <a:gd name="T2" fmla="*/ 0 w 556"/>
                <a:gd name="T3" fmla="*/ 425 h 453"/>
                <a:gd name="T4" fmla="*/ 28 w 556"/>
                <a:gd name="T5" fmla="*/ 453 h 453"/>
                <a:gd name="T6" fmla="*/ 527 w 556"/>
                <a:gd name="T7" fmla="*/ 453 h 453"/>
                <a:gd name="T8" fmla="*/ 556 w 556"/>
                <a:gd name="T9" fmla="*/ 425 h 453"/>
                <a:gd name="T10" fmla="*/ 556 w 556"/>
                <a:gd name="T11" fmla="*/ 28 h 453"/>
                <a:gd name="T12" fmla="*/ 527 w 556"/>
                <a:gd name="T13" fmla="*/ 0 h 453"/>
                <a:gd name="T14" fmla="*/ 28 w 556"/>
                <a:gd name="T15" fmla="*/ 0 h 453"/>
                <a:gd name="T16" fmla="*/ 0 w 55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453">
                  <a:moveTo>
                    <a:pt x="0" y="28"/>
                  </a:moveTo>
                  <a:cubicBezTo>
                    <a:pt x="0" y="425"/>
                    <a:pt x="0" y="425"/>
                    <a:pt x="0" y="425"/>
                  </a:cubicBezTo>
                  <a:cubicBezTo>
                    <a:pt x="0" y="425"/>
                    <a:pt x="0" y="453"/>
                    <a:pt x="28" y="453"/>
                  </a:cubicBezTo>
                  <a:cubicBezTo>
                    <a:pt x="527" y="453"/>
                    <a:pt x="527" y="453"/>
                    <a:pt x="527" y="453"/>
                  </a:cubicBezTo>
                  <a:cubicBezTo>
                    <a:pt x="527" y="453"/>
                    <a:pt x="556" y="453"/>
                    <a:pt x="556" y="425"/>
                  </a:cubicBezTo>
                  <a:cubicBezTo>
                    <a:pt x="556" y="28"/>
                    <a:pt x="556" y="28"/>
                    <a:pt x="556" y="28"/>
                  </a:cubicBezTo>
                  <a:cubicBezTo>
                    <a:pt x="556" y="28"/>
                    <a:pt x="556" y="0"/>
                    <a:pt x="527" y="0"/>
                  </a:cubicBezTo>
                  <a:cubicBezTo>
                    <a:pt x="28" y="0"/>
                    <a:pt x="28" y="0"/>
                    <a:pt x="28" y="0"/>
                  </a:cubicBezTo>
                  <a:cubicBezTo>
                    <a:pt x="28" y="0"/>
                    <a:pt x="0" y="0"/>
                    <a:pt x="0" y="28"/>
                  </a:cubicBezTo>
                </a:path>
              </a:pathLst>
            </a:custGeom>
            <a:solidFill>
              <a:srgbClr val="187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12"/>
            <p:cNvSpPr>
              <a:spLocks/>
            </p:cNvSpPr>
            <p:nvPr/>
          </p:nvSpPr>
          <p:spPr bwMode="auto">
            <a:xfrm>
              <a:off x="1018555" y="4127634"/>
              <a:ext cx="801753" cy="641057"/>
            </a:xfrm>
            <a:custGeom>
              <a:avLst/>
              <a:gdLst>
                <a:gd name="T0" fmla="*/ 0 w 566"/>
                <a:gd name="T1" fmla="*/ 28 h 453"/>
                <a:gd name="T2" fmla="*/ 0 w 566"/>
                <a:gd name="T3" fmla="*/ 425 h 453"/>
                <a:gd name="T4" fmla="*/ 28 w 566"/>
                <a:gd name="T5" fmla="*/ 453 h 453"/>
                <a:gd name="T6" fmla="*/ 538 w 566"/>
                <a:gd name="T7" fmla="*/ 453 h 453"/>
                <a:gd name="T8" fmla="*/ 566 w 566"/>
                <a:gd name="T9" fmla="*/ 425 h 453"/>
                <a:gd name="T10" fmla="*/ 566 w 566"/>
                <a:gd name="T11" fmla="*/ 28 h 453"/>
                <a:gd name="T12" fmla="*/ 538 w 566"/>
                <a:gd name="T13" fmla="*/ 0 h 453"/>
                <a:gd name="T14" fmla="*/ 28 w 566"/>
                <a:gd name="T15" fmla="*/ 0 h 453"/>
                <a:gd name="T16" fmla="*/ 0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0" y="28"/>
                  </a:moveTo>
                  <a:cubicBezTo>
                    <a:pt x="0" y="425"/>
                    <a:pt x="0" y="425"/>
                    <a:pt x="0" y="425"/>
                  </a:cubicBezTo>
                  <a:cubicBezTo>
                    <a:pt x="0" y="425"/>
                    <a:pt x="0" y="453"/>
                    <a:pt x="28" y="453"/>
                  </a:cubicBezTo>
                  <a:cubicBezTo>
                    <a:pt x="538" y="453"/>
                    <a:pt x="538" y="453"/>
                    <a:pt x="538" y="453"/>
                  </a:cubicBezTo>
                  <a:cubicBezTo>
                    <a:pt x="538" y="453"/>
                    <a:pt x="566" y="453"/>
                    <a:pt x="566" y="425"/>
                  </a:cubicBezTo>
                  <a:cubicBezTo>
                    <a:pt x="566" y="28"/>
                    <a:pt x="566" y="28"/>
                    <a:pt x="566" y="28"/>
                  </a:cubicBezTo>
                  <a:cubicBezTo>
                    <a:pt x="566" y="28"/>
                    <a:pt x="566" y="0"/>
                    <a:pt x="538" y="0"/>
                  </a:cubicBezTo>
                  <a:cubicBezTo>
                    <a:pt x="28" y="0"/>
                    <a:pt x="28" y="0"/>
                    <a:pt x="28" y="0"/>
                  </a:cubicBezTo>
                  <a:cubicBezTo>
                    <a:pt x="28" y="0"/>
                    <a:pt x="0" y="0"/>
                    <a:pt x="0" y="28"/>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13"/>
            <p:cNvSpPr>
              <a:spLocks noChangeArrowheads="1"/>
            </p:cNvSpPr>
            <p:nvPr/>
          </p:nvSpPr>
          <p:spPr bwMode="auto">
            <a:xfrm>
              <a:off x="1058297" y="4167376"/>
              <a:ext cx="722269" cy="481224"/>
            </a:xfrm>
            <a:prstGeom prst="rect">
              <a:avLst/>
            </a:prstGeom>
            <a:solidFill>
              <a:srgbClr val="187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14"/>
            <p:cNvSpPr>
              <a:spLocks noChangeArrowheads="1"/>
            </p:cNvSpPr>
            <p:nvPr/>
          </p:nvSpPr>
          <p:spPr bwMode="auto">
            <a:xfrm>
              <a:off x="1058297" y="4167376"/>
              <a:ext cx="722269" cy="4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15"/>
            <p:cNvSpPr>
              <a:spLocks noEditPoints="1"/>
            </p:cNvSpPr>
            <p:nvPr/>
          </p:nvSpPr>
          <p:spPr bwMode="auto">
            <a:xfrm>
              <a:off x="1018555" y="4208846"/>
              <a:ext cx="801753" cy="559845"/>
            </a:xfrm>
            <a:custGeom>
              <a:avLst/>
              <a:gdLst>
                <a:gd name="T0" fmla="*/ 105 w 566"/>
                <a:gd name="T1" fmla="*/ 382 h 396"/>
                <a:gd name="T2" fmla="*/ 105 w 566"/>
                <a:gd name="T3" fmla="*/ 396 h 396"/>
                <a:gd name="T4" fmla="*/ 131 w 566"/>
                <a:gd name="T5" fmla="*/ 396 h 396"/>
                <a:gd name="T6" fmla="*/ 105 w 566"/>
                <a:gd name="T7" fmla="*/ 382 h 396"/>
                <a:gd name="T8" fmla="*/ 519 w 566"/>
                <a:gd name="T9" fmla="*/ 311 h 396"/>
                <a:gd name="T10" fmla="*/ 110 w 566"/>
                <a:gd name="T11" fmla="*/ 311 h 396"/>
                <a:gd name="T12" fmla="*/ 166 w 566"/>
                <a:gd name="T13" fmla="*/ 342 h 396"/>
                <a:gd name="T14" fmla="*/ 136 w 566"/>
                <a:gd name="T15" fmla="*/ 396 h 396"/>
                <a:gd name="T16" fmla="*/ 538 w 566"/>
                <a:gd name="T17" fmla="*/ 396 h 396"/>
                <a:gd name="T18" fmla="*/ 566 w 566"/>
                <a:gd name="T19" fmla="*/ 368 h 396"/>
                <a:gd name="T20" fmla="*/ 566 w 566"/>
                <a:gd name="T21" fmla="*/ 339 h 396"/>
                <a:gd name="T22" fmla="*/ 519 w 566"/>
                <a:gd name="T23" fmla="*/ 311 h 396"/>
                <a:gd name="T24" fmla="*/ 0 w 566"/>
                <a:gd name="T25" fmla="*/ 0 h 396"/>
                <a:gd name="T26" fmla="*/ 0 w 566"/>
                <a:gd name="T27" fmla="*/ 65 h 396"/>
                <a:gd name="T28" fmla="*/ 28 w 566"/>
                <a:gd name="T29" fmla="*/ 65 h 396"/>
                <a:gd name="T30" fmla="*/ 28 w 566"/>
                <a:gd name="T31" fmla="*/ 17 h 396"/>
                <a:gd name="T32" fmla="*/ 0 w 566"/>
                <a:gd name="T3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396">
                  <a:moveTo>
                    <a:pt x="105" y="382"/>
                  </a:moveTo>
                  <a:cubicBezTo>
                    <a:pt x="105" y="396"/>
                    <a:pt x="105" y="396"/>
                    <a:pt x="105" y="396"/>
                  </a:cubicBezTo>
                  <a:cubicBezTo>
                    <a:pt x="131" y="396"/>
                    <a:pt x="131" y="396"/>
                    <a:pt x="131" y="396"/>
                  </a:cubicBezTo>
                  <a:cubicBezTo>
                    <a:pt x="105" y="382"/>
                    <a:pt x="105" y="382"/>
                    <a:pt x="105" y="382"/>
                  </a:cubicBezTo>
                  <a:moveTo>
                    <a:pt x="519" y="311"/>
                  </a:moveTo>
                  <a:cubicBezTo>
                    <a:pt x="110" y="311"/>
                    <a:pt x="110" y="311"/>
                    <a:pt x="110" y="311"/>
                  </a:cubicBezTo>
                  <a:cubicBezTo>
                    <a:pt x="166" y="342"/>
                    <a:pt x="166" y="342"/>
                    <a:pt x="166" y="342"/>
                  </a:cubicBezTo>
                  <a:cubicBezTo>
                    <a:pt x="136" y="396"/>
                    <a:pt x="136" y="396"/>
                    <a:pt x="136" y="396"/>
                  </a:cubicBezTo>
                  <a:cubicBezTo>
                    <a:pt x="538" y="396"/>
                    <a:pt x="538" y="396"/>
                    <a:pt x="538" y="396"/>
                  </a:cubicBezTo>
                  <a:cubicBezTo>
                    <a:pt x="538" y="396"/>
                    <a:pt x="566" y="396"/>
                    <a:pt x="566" y="368"/>
                  </a:cubicBezTo>
                  <a:cubicBezTo>
                    <a:pt x="566" y="339"/>
                    <a:pt x="566" y="339"/>
                    <a:pt x="566" y="339"/>
                  </a:cubicBezTo>
                  <a:cubicBezTo>
                    <a:pt x="519" y="311"/>
                    <a:pt x="519" y="311"/>
                    <a:pt x="519" y="311"/>
                  </a:cubicBezTo>
                  <a:moveTo>
                    <a:pt x="0" y="0"/>
                  </a:moveTo>
                  <a:cubicBezTo>
                    <a:pt x="0" y="65"/>
                    <a:pt x="0" y="65"/>
                    <a:pt x="0" y="65"/>
                  </a:cubicBezTo>
                  <a:cubicBezTo>
                    <a:pt x="28" y="65"/>
                    <a:pt x="28" y="65"/>
                    <a:pt x="28" y="65"/>
                  </a:cubicBezTo>
                  <a:cubicBezTo>
                    <a:pt x="28" y="17"/>
                    <a:pt x="28" y="17"/>
                    <a:pt x="28" y="17"/>
                  </a:cubicBezTo>
                  <a:cubicBezTo>
                    <a:pt x="0" y="0"/>
                    <a:pt x="0" y="0"/>
                    <a:pt x="0" y="0"/>
                  </a:cubicBezTo>
                </a:path>
              </a:pathLst>
            </a:custGeom>
            <a:solidFill>
              <a:srgbClr val="009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6"/>
            <p:cNvSpPr>
              <a:spLocks/>
            </p:cNvSpPr>
            <p:nvPr/>
          </p:nvSpPr>
          <p:spPr bwMode="auto">
            <a:xfrm>
              <a:off x="1058297" y="4233037"/>
              <a:ext cx="695487" cy="415564"/>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close/>
                </a:path>
              </a:pathLst>
            </a:custGeom>
            <a:solidFill>
              <a:srgbClr val="29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7"/>
            <p:cNvSpPr>
              <a:spLocks/>
            </p:cNvSpPr>
            <p:nvPr/>
          </p:nvSpPr>
          <p:spPr bwMode="auto">
            <a:xfrm>
              <a:off x="1058297" y="4233037"/>
              <a:ext cx="695487" cy="415564"/>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8"/>
            <p:cNvSpPr>
              <a:spLocks/>
            </p:cNvSpPr>
            <p:nvPr/>
          </p:nvSpPr>
          <p:spPr bwMode="auto">
            <a:xfrm>
              <a:off x="1117909" y="4641690"/>
              <a:ext cx="135642" cy="129594"/>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9"/>
            <p:cNvSpPr>
              <a:spLocks/>
            </p:cNvSpPr>
            <p:nvPr/>
          </p:nvSpPr>
          <p:spPr bwMode="auto">
            <a:xfrm>
              <a:off x="1117909" y="4641690"/>
              <a:ext cx="135642" cy="129594"/>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20"/>
            <p:cNvSpPr>
              <a:spLocks/>
            </p:cNvSpPr>
            <p:nvPr/>
          </p:nvSpPr>
          <p:spPr bwMode="auto">
            <a:xfrm>
              <a:off x="1167155" y="4644281"/>
              <a:ext cx="86396" cy="12700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21"/>
            <p:cNvSpPr>
              <a:spLocks/>
            </p:cNvSpPr>
            <p:nvPr/>
          </p:nvSpPr>
          <p:spPr bwMode="auto">
            <a:xfrm>
              <a:off x="1167155" y="4644281"/>
              <a:ext cx="86396" cy="12700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22"/>
            <p:cNvSpPr>
              <a:spLocks noChangeArrowheads="1"/>
            </p:cNvSpPr>
            <p:nvPr/>
          </p:nvSpPr>
          <p:spPr bwMode="auto">
            <a:xfrm>
              <a:off x="607310" y="4300426"/>
              <a:ext cx="559845" cy="816440"/>
            </a:xfrm>
            <a:prstGeom prst="rect">
              <a:avLst/>
            </a:prstGeom>
            <a:solidFill>
              <a:srgbClr val="BAD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23"/>
            <p:cNvSpPr>
              <a:spLocks noChangeArrowheads="1"/>
            </p:cNvSpPr>
            <p:nvPr/>
          </p:nvSpPr>
          <p:spPr bwMode="auto">
            <a:xfrm>
              <a:off x="607310" y="4300426"/>
              <a:ext cx="559845" cy="81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Freeform 24"/>
            <p:cNvSpPr>
              <a:spLocks noEditPoints="1"/>
            </p:cNvSpPr>
            <p:nvPr/>
          </p:nvSpPr>
          <p:spPr bwMode="auto">
            <a:xfrm>
              <a:off x="607310" y="4368679"/>
              <a:ext cx="559845" cy="652288"/>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close/>
                  <a:moveTo>
                    <a:pt x="0" y="0"/>
                  </a:moveTo>
                  <a:lnTo>
                    <a:pt x="0" y="129"/>
                  </a:lnTo>
                  <a:lnTo>
                    <a:pt x="164" y="129"/>
                  </a:lnTo>
                  <a:lnTo>
                    <a:pt x="0"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Freeform 25"/>
            <p:cNvSpPr>
              <a:spLocks noEditPoints="1"/>
            </p:cNvSpPr>
            <p:nvPr/>
          </p:nvSpPr>
          <p:spPr bwMode="auto">
            <a:xfrm>
              <a:off x="607310" y="4368679"/>
              <a:ext cx="559845" cy="652288"/>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moveTo>
                    <a:pt x="0" y="0"/>
                  </a:moveTo>
                  <a:lnTo>
                    <a:pt x="0" y="129"/>
                  </a:lnTo>
                  <a:lnTo>
                    <a:pt x="164"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Freeform 26"/>
            <p:cNvSpPr>
              <a:spLocks/>
            </p:cNvSpPr>
            <p:nvPr/>
          </p:nvSpPr>
          <p:spPr bwMode="auto">
            <a:xfrm>
              <a:off x="846627" y="4142322"/>
              <a:ext cx="130458" cy="158104"/>
            </a:xfrm>
            <a:custGeom>
              <a:avLst/>
              <a:gdLst>
                <a:gd name="T0" fmla="*/ 92 w 92"/>
                <a:gd name="T1" fmla="*/ 11 h 112"/>
                <a:gd name="T2" fmla="*/ 63 w 92"/>
                <a:gd name="T3" fmla="*/ 0 h 112"/>
                <a:gd name="T4" fmla="*/ 53 w 92"/>
                <a:gd name="T5" fmla="*/ 25 h 112"/>
                <a:gd name="T6" fmla="*/ 0 w 92"/>
                <a:gd name="T7" fmla="*/ 25 h 112"/>
                <a:gd name="T8" fmla="*/ 0 w 92"/>
                <a:gd name="T9" fmla="*/ 112 h 112"/>
                <a:gd name="T10" fmla="*/ 63 w 92"/>
                <a:gd name="T11" fmla="*/ 112 h 112"/>
                <a:gd name="T12" fmla="*/ 63 w 92"/>
                <a:gd name="T13" fmla="*/ 62 h 112"/>
                <a:gd name="T14" fmla="*/ 92 w 92"/>
                <a:gd name="T15" fmla="*/ 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2">
                  <a:moveTo>
                    <a:pt x="92" y="11"/>
                  </a:moveTo>
                  <a:cubicBezTo>
                    <a:pt x="63" y="0"/>
                    <a:pt x="63" y="0"/>
                    <a:pt x="63" y="0"/>
                  </a:cubicBezTo>
                  <a:cubicBezTo>
                    <a:pt x="53" y="25"/>
                    <a:pt x="53" y="25"/>
                    <a:pt x="53" y="25"/>
                  </a:cubicBezTo>
                  <a:cubicBezTo>
                    <a:pt x="0" y="25"/>
                    <a:pt x="0" y="25"/>
                    <a:pt x="0" y="25"/>
                  </a:cubicBezTo>
                  <a:cubicBezTo>
                    <a:pt x="0" y="112"/>
                    <a:pt x="0" y="112"/>
                    <a:pt x="0" y="112"/>
                  </a:cubicBezTo>
                  <a:cubicBezTo>
                    <a:pt x="63" y="112"/>
                    <a:pt x="63" y="112"/>
                    <a:pt x="63" y="112"/>
                  </a:cubicBezTo>
                  <a:cubicBezTo>
                    <a:pt x="63" y="62"/>
                    <a:pt x="63" y="62"/>
                    <a:pt x="63" y="62"/>
                  </a:cubicBezTo>
                  <a:cubicBezTo>
                    <a:pt x="64" y="46"/>
                    <a:pt x="69" y="18"/>
                    <a:pt x="92" y="11"/>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Oval 27"/>
            <p:cNvSpPr>
              <a:spLocks noChangeArrowheads="1"/>
            </p:cNvSpPr>
            <p:nvPr/>
          </p:nvSpPr>
          <p:spPr bwMode="auto">
            <a:xfrm>
              <a:off x="842307" y="4003224"/>
              <a:ext cx="19871" cy="19007"/>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Freeform 28"/>
            <p:cNvSpPr>
              <a:spLocks/>
            </p:cNvSpPr>
            <p:nvPr/>
          </p:nvSpPr>
          <p:spPr bwMode="auto">
            <a:xfrm>
              <a:off x="818980" y="3894366"/>
              <a:ext cx="131322" cy="88987"/>
            </a:xfrm>
            <a:custGeom>
              <a:avLst/>
              <a:gdLst>
                <a:gd name="T0" fmla="*/ 0 w 152"/>
                <a:gd name="T1" fmla="*/ 62 h 103"/>
                <a:gd name="T2" fmla="*/ 126 w 152"/>
                <a:gd name="T3" fmla="*/ 0 h 103"/>
                <a:gd name="T4" fmla="*/ 152 w 152"/>
                <a:gd name="T5" fmla="*/ 103 h 103"/>
                <a:gd name="T6" fmla="*/ 0 w 152"/>
                <a:gd name="T7" fmla="*/ 62 h 103"/>
              </a:gdLst>
              <a:ahLst/>
              <a:cxnLst>
                <a:cxn ang="0">
                  <a:pos x="T0" y="T1"/>
                </a:cxn>
                <a:cxn ang="0">
                  <a:pos x="T2" y="T3"/>
                </a:cxn>
                <a:cxn ang="0">
                  <a:pos x="T4" y="T5"/>
                </a:cxn>
                <a:cxn ang="0">
                  <a:pos x="T6" y="T7"/>
                </a:cxn>
              </a:cxnLst>
              <a:rect l="0" t="0" r="r" b="b"/>
              <a:pathLst>
                <a:path w="152" h="103">
                  <a:moveTo>
                    <a:pt x="0" y="62"/>
                  </a:moveTo>
                  <a:lnTo>
                    <a:pt x="126" y="0"/>
                  </a:lnTo>
                  <a:lnTo>
                    <a:pt x="152" y="103"/>
                  </a:lnTo>
                  <a:lnTo>
                    <a:pt x="0" y="62"/>
                  </a:ln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29"/>
            <p:cNvSpPr>
              <a:spLocks/>
            </p:cNvSpPr>
            <p:nvPr/>
          </p:nvSpPr>
          <p:spPr bwMode="auto">
            <a:xfrm>
              <a:off x="726537" y="3947931"/>
              <a:ext cx="330032" cy="238452"/>
            </a:xfrm>
            <a:custGeom>
              <a:avLst/>
              <a:gdLst>
                <a:gd name="T0" fmla="*/ 0 w 233"/>
                <a:gd name="T1" fmla="*/ 168 h 168"/>
                <a:gd name="T2" fmla="*/ 118 w 233"/>
                <a:gd name="T3" fmla="*/ 168 h 168"/>
                <a:gd name="T4" fmla="*/ 119 w 233"/>
                <a:gd name="T5" fmla="*/ 168 h 168"/>
                <a:gd name="T6" fmla="*/ 233 w 233"/>
                <a:gd name="T7" fmla="*/ 0 h 168"/>
                <a:gd name="T8" fmla="*/ 225 w 233"/>
                <a:gd name="T9" fmla="*/ 0 h 168"/>
                <a:gd name="T10" fmla="*/ 158 w 233"/>
                <a:gd name="T11" fmla="*/ 0 h 168"/>
                <a:gd name="T12" fmla="*/ 74 w 233"/>
                <a:gd name="T13" fmla="*/ 0 h 168"/>
                <a:gd name="T14" fmla="*/ 0 w 233"/>
                <a:gd name="T15" fmla="*/ 0 h 168"/>
                <a:gd name="T16" fmla="*/ 0 w 233"/>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8">
                  <a:moveTo>
                    <a:pt x="0" y="168"/>
                  </a:moveTo>
                  <a:cubicBezTo>
                    <a:pt x="118" y="168"/>
                    <a:pt x="118" y="168"/>
                    <a:pt x="118" y="168"/>
                  </a:cubicBezTo>
                  <a:cubicBezTo>
                    <a:pt x="119" y="168"/>
                    <a:pt x="119" y="168"/>
                    <a:pt x="119" y="168"/>
                  </a:cubicBezTo>
                  <a:cubicBezTo>
                    <a:pt x="207" y="163"/>
                    <a:pt x="233" y="90"/>
                    <a:pt x="233" y="0"/>
                  </a:cubicBezTo>
                  <a:cubicBezTo>
                    <a:pt x="225" y="0"/>
                    <a:pt x="225" y="0"/>
                    <a:pt x="225" y="0"/>
                  </a:cubicBezTo>
                  <a:cubicBezTo>
                    <a:pt x="158" y="0"/>
                    <a:pt x="158" y="0"/>
                    <a:pt x="158" y="0"/>
                  </a:cubicBezTo>
                  <a:cubicBezTo>
                    <a:pt x="74" y="0"/>
                    <a:pt x="74" y="0"/>
                    <a:pt x="74" y="0"/>
                  </a:cubicBezTo>
                  <a:cubicBezTo>
                    <a:pt x="0" y="0"/>
                    <a:pt x="0" y="0"/>
                    <a:pt x="0" y="0"/>
                  </a:cubicBezTo>
                  <a:cubicBezTo>
                    <a:pt x="0" y="168"/>
                    <a:pt x="0" y="168"/>
                    <a:pt x="0" y="168"/>
                  </a:cubicBezTo>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Oval 30"/>
            <p:cNvSpPr>
              <a:spLocks noChangeArrowheads="1"/>
            </p:cNvSpPr>
            <p:nvPr/>
          </p:nvSpPr>
          <p:spPr bwMode="auto">
            <a:xfrm>
              <a:off x="842307" y="4003224"/>
              <a:ext cx="19871" cy="19007"/>
            </a:xfrm>
            <a:prstGeom prst="ellipse">
              <a:avLst/>
            </a:pr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32"/>
            <p:cNvSpPr>
              <a:spLocks/>
            </p:cNvSpPr>
            <p:nvPr/>
          </p:nvSpPr>
          <p:spPr bwMode="auto">
            <a:xfrm>
              <a:off x="1049657" y="2893902"/>
              <a:ext cx="495912" cy="1518838"/>
            </a:xfrm>
            <a:custGeom>
              <a:avLst/>
              <a:gdLst>
                <a:gd name="T0" fmla="*/ 17 w 350"/>
                <a:gd name="T1" fmla="*/ 1073 h 1073"/>
                <a:gd name="T2" fmla="*/ 0 w 350"/>
                <a:gd name="T3" fmla="*/ 1072 h 1073"/>
                <a:gd name="T4" fmla="*/ 11 w 350"/>
                <a:gd name="T5" fmla="*/ 1009 h 1073"/>
                <a:gd name="T6" fmla="*/ 10 w 350"/>
                <a:gd name="T7" fmla="*/ 1009 h 1073"/>
                <a:gd name="T8" fmla="*/ 123 w 350"/>
                <a:gd name="T9" fmla="*/ 961 h 1073"/>
                <a:gd name="T10" fmla="*/ 246 w 350"/>
                <a:gd name="T11" fmla="*/ 692 h 1073"/>
                <a:gd name="T12" fmla="*/ 259 w 350"/>
                <a:gd name="T13" fmla="*/ 6 h 1073"/>
                <a:gd name="T14" fmla="*/ 323 w 350"/>
                <a:gd name="T15" fmla="*/ 0 h 1073"/>
                <a:gd name="T16" fmla="*/ 308 w 350"/>
                <a:gd name="T17" fmla="*/ 709 h 1073"/>
                <a:gd name="T18" fmla="*/ 164 w 350"/>
                <a:gd name="T19" fmla="*/ 1010 h 1073"/>
                <a:gd name="T20" fmla="*/ 17 w 350"/>
                <a:gd name="T21"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073">
                  <a:moveTo>
                    <a:pt x="17" y="1073"/>
                  </a:moveTo>
                  <a:cubicBezTo>
                    <a:pt x="7" y="1073"/>
                    <a:pt x="1" y="1072"/>
                    <a:pt x="0" y="1072"/>
                  </a:cubicBezTo>
                  <a:cubicBezTo>
                    <a:pt x="11" y="1009"/>
                    <a:pt x="11" y="1009"/>
                    <a:pt x="11" y="1009"/>
                  </a:cubicBezTo>
                  <a:cubicBezTo>
                    <a:pt x="10" y="1009"/>
                    <a:pt x="10" y="1009"/>
                    <a:pt x="10" y="1009"/>
                  </a:cubicBezTo>
                  <a:cubicBezTo>
                    <a:pt x="13" y="1009"/>
                    <a:pt x="65" y="1016"/>
                    <a:pt x="123" y="961"/>
                  </a:cubicBezTo>
                  <a:cubicBezTo>
                    <a:pt x="179" y="908"/>
                    <a:pt x="220" y="818"/>
                    <a:pt x="246" y="692"/>
                  </a:cubicBezTo>
                  <a:cubicBezTo>
                    <a:pt x="281" y="522"/>
                    <a:pt x="285" y="291"/>
                    <a:pt x="259" y="6"/>
                  </a:cubicBezTo>
                  <a:cubicBezTo>
                    <a:pt x="323" y="0"/>
                    <a:pt x="323" y="0"/>
                    <a:pt x="323" y="0"/>
                  </a:cubicBezTo>
                  <a:cubicBezTo>
                    <a:pt x="350" y="294"/>
                    <a:pt x="345" y="532"/>
                    <a:pt x="308" y="709"/>
                  </a:cubicBezTo>
                  <a:cubicBezTo>
                    <a:pt x="279" y="848"/>
                    <a:pt x="231" y="949"/>
                    <a:pt x="164" y="1010"/>
                  </a:cubicBezTo>
                  <a:cubicBezTo>
                    <a:pt x="105" y="1065"/>
                    <a:pt x="46" y="1073"/>
                    <a:pt x="17" y="107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33"/>
            <p:cNvSpPr>
              <a:spLocks/>
            </p:cNvSpPr>
            <p:nvPr/>
          </p:nvSpPr>
          <p:spPr bwMode="auto">
            <a:xfrm>
              <a:off x="1410792" y="2802323"/>
              <a:ext cx="95900" cy="100219"/>
            </a:xfrm>
            <a:custGeom>
              <a:avLst/>
              <a:gdLst>
                <a:gd name="T0" fmla="*/ 65 w 68"/>
                <a:gd name="T1" fmla="*/ 32 h 71"/>
                <a:gd name="T2" fmla="*/ 65 w 68"/>
                <a:gd name="T3" fmla="*/ 31 h 71"/>
                <a:gd name="T4" fmla="*/ 30 w 68"/>
                <a:gd name="T5" fmla="*/ 2 h 71"/>
                <a:gd name="T6" fmla="*/ 1 w 68"/>
                <a:gd name="T7" fmla="*/ 37 h 71"/>
                <a:gd name="T8" fmla="*/ 2 w 68"/>
                <a:gd name="T9" fmla="*/ 38 h 71"/>
                <a:gd name="T10" fmla="*/ 2 w 68"/>
                <a:gd name="T11" fmla="*/ 38 h 71"/>
                <a:gd name="T12" fmla="*/ 5 w 68"/>
                <a:gd name="T13" fmla="*/ 71 h 71"/>
                <a:gd name="T14" fmla="*/ 68 w 68"/>
                <a:gd name="T15" fmla="*/ 65 h 71"/>
                <a:gd name="T16" fmla="*/ 65 w 68"/>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65" y="32"/>
                  </a:moveTo>
                  <a:cubicBezTo>
                    <a:pt x="65" y="32"/>
                    <a:pt x="65" y="32"/>
                    <a:pt x="65" y="31"/>
                  </a:cubicBezTo>
                  <a:cubicBezTo>
                    <a:pt x="63" y="13"/>
                    <a:pt x="48" y="0"/>
                    <a:pt x="30" y="2"/>
                  </a:cubicBezTo>
                  <a:cubicBezTo>
                    <a:pt x="13" y="3"/>
                    <a:pt x="0" y="19"/>
                    <a:pt x="1" y="37"/>
                  </a:cubicBezTo>
                  <a:cubicBezTo>
                    <a:pt x="2" y="37"/>
                    <a:pt x="2" y="38"/>
                    <a:pt x="2" y="38"/>
                  </a:cubicBezTo>
                  <a:cubicBezTo>
                    <a:pt x="2" y="38"/>
                    <a:pt x="2" y="38"/>
                    <a:pt x="2" y="38"/>
                  </a:cubicBezTo>
                  <a:cubicBezTo>
                    <a:pt x="5" y="71"/>
                    <a:pt x="5" y="71"/>
                    <a:pt x="5" y="71"/>
                  </a:cubicBezTo>
                  <a:cubicBezTo>
                    <a:pt x="68" y="65"/>
                    <a:pt x="68" y="65"/>
                    <a:pt x="68" y="65"/>
                  </a:cubicBezTo>
                  <a:cubicBezTo>
                    <a:pt x="65" y="32"/>
                    <a:pt x="65" y="32"/>
                    <a:pt x="65" y="32"/>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34"/>
            <p:cNvSpPr>
              <a:spLocks/>
            </p:cNvSpPr>
            <p:nvPr/>
          </p:nvSpPr>
          <p:spPr bwMode="auto">
            <a:xfrm>
              <a:off x="927839" y="5623146"/>
              <a:ext cx="241908" cy="134777"/>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35"/>
            <p:cNvSpPr>
              <a:spLocks/>
            </p:cNvSpPr>
            <p:nvPr/>
          </p:nvSpPr>
          <p:spPr bwMode="auto">
            <a:xfrm>
              <a:off x="927839" y="5623146"/>
              <a:ext cx="241908" cy="134777"/>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36"/>
            <p:cNvSpPr>
              <a:spLocks noChangeArrowheads="1"/>
            </p:cNvSpPr>
            <p:nvPr/>
          </p:nvSpPr>
          <p:spPr bwMode="auto">
            <a:xfrm>
              <a:off x="1239728" y="5043430"/>
              <a:ext cx="137370" cy="57971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37"/>
            <p:cNvSpPr>
              <a:spLocks noChangeArrowheads="1"/>
            </p:cNvSpPr>
            <p:nvPr/>
          </p:nvSpPr>
          <p:spPr bwMode="auto">
            <a:xfrm>
              <a:off x="1239728" y="5043430"/>
              <a:ext cx="137370" cy="57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38"/>
            <p:cNvSpPr>
              <a:spLocks noChangeArrowheads="1"/>
            </p:cNvSpPr>
            <p:nvPr/>
          </p:nvSpPr>
          <p:spPr bwMode="auto">
            <a:xfrm>
              <a:off x="927839" y="5019239"/>
              <a:ext cx="135642" cy="60390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Rectangle 39"/>
            <p:cNvSpPr>
              <a:spLocks noChangeArrowheads="1"/>
            </p:cNvSpPr>
            <p:nvPr/>
          </p:nvSpPr>
          <p:spPr bwMode="auto">
            <a:xfrm>
              <a:off x="927839" y="5019239"/>
              <a:ext cx="135642" cy="60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Rectangle 40"/>
            <p:cNvSpPr>
              <a:spLocks noChangeArrowheads="1"/>
            </p:cNvSpPr>
            <p:nvPr/>
          </p:nvSpPr>
          <p:spPr bwMode="auto">
            <a:xfrm>
              <a:off x="784422" y="5020967"/>
              <a:ext cx="592675" cy="13564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41"/>
            <p:cNvSpPr>
              <a:spLocks noChangeArrowheads="1"/>
            </p:cNvSpPr>
            <p:nvPr/>
          </p:nvSpPr>
          <p:spPr bwMode="auto">
            <a:xfrm>
              <a:off x="784422" y="5020967"/>
              <a:ext cx="592675" cy="1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44"/>
            <p:cNvSpPr>
              <a:spLocks/>
            </p:cNvSpPr>
            <p:nvPr/>
          </p:nvSpPr>
          <p:spPr bwMode="auto">
            <a:xfrm>
              <a:off x="1207761" y="4692663"/>
              <a:ext cx="118363" cy="115770"/>
            </a:xfrm>
            <a:custGeom>
              <a:avLst/>
              <a:gdLst>
                <a:gd name="T0" fmla="*/ 29 w 83"/>
                <a:gd name="T1" fmla="*/ 72 h 82"/>
                <a:gd name="T2" fmla="*/ 30 w 83"/>
                <a:gd name="T3" fmla="*/ 73 h 82"/>
                <a:gd name="T4" fmla="*/ 74 w 83"/>
                <a:gd name="T5" fmla="*/ 62 h 82"/>
                <a:gd name="T6" fmla="*/ 63 w 83"/>
                <a:gd name="T7" fmla="*/ 18 h 82"/>
                <a:gd name="T8" fmla="*/ 62 w 83"/>
                <a:gd name="T9" fmla="*/ 17 h 82"/>
                <a:gd name="T10" fmla="*/ 62 w 83"/>
                <a:gd name="T11" fmla="*/ 17 h 82"/>
                <a:gd name="T12" fmla="*/ 33 w 83"/>
                <a:gd name="T13" fmla="*/ 0 h 82"/>
                <a:gd name="T14" fmla="*/ 0 w 83"/>
                <a:gd name="T15" fmla="*/ 55 h 82"/>
                <a:gd name="T16" fmla="*/ 29 w 83"/>
                <a:gd name="T17"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29" y="72"/>
                  </a:moveTo>
                  <a:cubicBezTo>
                    <a:pt x="29" y="72"/>
                    <a:pt x="30" y="73"/>
                    <a:pt x="30" y="73"/>
                  </a:cubicBezTo>
                  <a:cubicBezTo>
                    <a:pt x="46" y="82"/>
                    <a:pt x="65" y="77"/>
                    <a:pt x="74" y="62"/>
                  </a:cubicBezTo>
                  <a:cubicBezTo>
                    <a:pt x="83" y="47"/>
                    <a:pt x="78" y="27"/>
                    <a:pt x="63" y="18"/>
                  </a:cubicBezTo>
                  <a:cubicBezTo>
                    <a:pt x="62" y="18"/>
                    <a:pt x="62" y="18"/>
                    <a:pt x="62" y="17"/>
                  </a:cubicBezTo>
                  <a:cubicBezTo>
                    <a:pt x="62" y="17"/>
                    <a:pt x="62" y="17"/>
                    <a:pt x="62" y="17"/>
                  </a:cubicBezTo>
                  <a:cubicBezTo>
                    <a:pt x="33" y="0"/>
                    <a:pt x="33" y="0"/>
                    <a:pt x="33" y="0"/>
                  </a:cubicBezTo>
                  <a:cubicBezTo>
                    <a:pt x="0" y="55"/>
                    <a:pt x="0" y="55"/>
                    <a:pt x="0" y="55"/>
                  </a:cubicBezTo>
                  <a:cubicBezTo>
                    <a:pt x="29" y="72"/>
                    <a:pt x="29" y="72"/>
                    <a:pt x="29" y="72"/>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45"/>
            <p:cNvSpPr>
              <a:spLocks noChangeArrowheads="1"/>
            </p:cNvSpPr>
            <p:nvPr/>
          </p:nvSpPr>
          <p:spPr bwMode="auto">
            <a:xfrm>
              <a:off x="556337" y="4480129"/>
              <a:ext cx="553798" cy="76114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46"/>
            <p:cNvSpPr>
              <a:spLocks noChangeArrowheads="1"/>
            </p:cNvSpPr>
            <p:nvPr/>
          </p:nvSpPr>
          <p:spPr bwMode="auto">
            <a:xfrm>
              <a:off x="556337" y="4480129"/>
              <a:ext cx="553798" cy="76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47"/>
            <p:cNvSpPr>
              <a:spLocks noChangeArrowheads="1"/>
            </p:cNvSpPr>
            <p:nvPr/>
          </p:nvSpPr>
          <p:spPr bwMode="auto">
            <a:xfrm>
              <a:off x="556337" y="5165248"/>
              <a:ext cx="97628" cy="59267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48"/>
            <p:cNvSpPr>
              <a:spLocks noChangeArrowheads="1"/>
            </p:cNvSpPr>
            <p:nvPr/>
          </p:nvSpPr>
          <p:spPr bwMode="auto">
            <a:xfrm>
              <a:off x="556337" y="5165248"/>
              <a:ext cx="97628"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49"/>
            <p:cNvSpPr>
              <a:spLocks/>
            </p:cNvSpPr>
            <p:nvPr/>
          </p:nvSpPr>
          <p:spPr bwMode="auto">
            <a:xfrm>
              <a:off x="1239728" y="5623146"/>
              <a:ext cx="241908" cy="134777"/>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50"/>
            <p:cNvSpPr>
              <a:spLocks/>
            </p:cNvSpPr>
            <p:nvPr/>
          </p:nvSpPr>
          <p:spPr bwMode="auto">
            <a:xfrm>
              <a:off x="1239728" y="5623146"/>
              <a:ext cx="241908" cy="134777"/>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51"/>
            <p:cNvSpPr>
              <a:spLocks noChangeArrowheads="1"/>
            </p:cNvSpPr>
            <p:nvPr/>
          </p:nvSpPr>
          <p:spPr bwMode="auto">
            <a:xfrm>
              <a:off x="1014234" y="5165248"/>
              <a:ext cx="95900" cy="59267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52"/>
            <p:cNvSpPr>
              <a:spLocks noChangeArrowheads="1"/>
            </p:cNvSpPr>
            <p:nvPr/>
          </p:nvSpPr>
          <p:spPr bwMode="auto">
            <a:xfrm>
              <a:off x="1014234" y="5165248"/>
              <a:ext cx="95900"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53"/>
            <p:cNvSpPr>
              <a:spLocks noChangeArrowheads="1"/>
            </p:cNvSpPr>
            <p:nvPr/>
          </p:nvSpPr>
          <p:spPr bwMode="auto">
            <a:xfrm>
              <a:off x="775782" y="5165248"/>
              <a:ext cx="96763" cy="59267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54"/>
            <p:cNvSpPr>
              <a:spLocks noChangeArrowheads="1"/>
            </p:cNvSpPr>
            <p:nvPr/>
          </p:nvSpPr>
          <p:spPr bwMode="auto">
            <a:xfrm>
              <a:off x="775782" y="5165248"/>
              <a:ext cx="96763"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55"/>
            <p:cNvSpPr>
              <a:spLocks noChangeArrowheads="1"/>
            </p:cNvSpPr>
            <p:nvPr/>
          </p:nvSpPr>
          <p:spPr bwMode="auto">
            <a:xfrm>
              <a:off x="1231952" y="5165248"/>
              <a:ext cx="96763" cy="59267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56"/>
            <p:cNvSpPr>
              <a:spLocks noChangeArrowheads="1"/>
            </p:cNvSpPr>
            <p:nvPr/>
          </p:nvSpPr>
          <p:spPr bwMode="auto">
            <a:xfrm>
              <a:off x="1231952" y="5165248"/>
              <a:ext cx="96763"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57"/>
            <p:cNvSpPr>
              <a:spLocks noChangeArrowheads="1"/>
            </p:cNvSpPr>
            <p:nvPr/>
          </p:nvSpPr>
          <p:spPr bwMode="auto">
            <a:xfrm>
              <a:off x="950302" y="5154017"/>
              <a:ext cx="378414" cy="87260"/>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58"/>
            <p:cNvSpPr>
              <a:spLocks noChangeArrowheads="1"/>
            </p:cNvSpPr>
            <p:nvPr/>
          </p:nvSpPr>
          <p:spPr bwMode="auto">
            <a:xfrm>
              <a:off x="950302" y="5154017"/>
              <a:ext cx="378414" cy="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Freeform 59"/>
            <p:cNvSpPr>
              <a:spLocks/>
            </p:cNvSpPr>
            <p:nvPr/>
          </p:nvSpPr>
          <p:spPr bwMode="auto">
            <a:xfrm>
              <a:off x="1062616" y="4480129"/>
              <a:ext cx="47518" cy="673887"/>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Freeform 60"/>
            <p:cNvSpPr>
              <a:spLocks/>
            </p:cNvSpPr>
            <p:nvPr/>
          </p:nvSpPr>
          <p:spPr bwMode="auto">
            <a:xfrm>
              <a:off x="1062616" y="4480129"/>
              <a:ext cx="47518" cy="673887"/>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Freeform 61"/>
            <p:cNvSpPr>
              <a:spLocks/>
            </p:cNvSpPr>
            <p:nvPr/>
          </p:nvSpPr>
          <p:spPr bwMode="auto">
            <a:xfrm>
              <a:off x="1062616" y="5241277"/>
              <a:ext cx="47518" cy="516647"/>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Freeform 62"/>
            <p:cNvSpPr>
              <a:spLocks/>
            </p:cNvSpPr>
            <p:nvPr/>
          </p:nvSpPr>
          <p:spPr bwMode="auto">
            <a:xfrm>
              <a:off x="1062616" y="5241277"/>
              <a:ext cx="47518" cy="516647"/>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Freeform 63"/>
            <p:cNvSpPr>
              <a:spLocks/>
            </p:cNvSpPr>
            <p:nvPr/>
          </p:nvSpPr>
          <p:spPr bwMode="auto">
            <a:xfrm>
              <a:off x="1062616" y="5154017"/>
              <a:ext cx="47518" cy="87260"/>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Freeform 64"/>
            <p:cNvSpPr>
              <a:spLocks/>
            </p:cNvSpPr>
            <p:nvPr/>
          </p:nvSpPr>
          <p:spPr bwMode="auto">
            <a:xfrm>
              <a:off x="1062616" y="5154017"/>
              <a:ext cx="47518" cy="87260"/>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65"/>
            <p:cNvSpPr>
              <a:spLocks noChangeArrowheads="1"/>
            </p:cNvSpPr>
            <p:nvPr/>
          </p:nvSpPr>
          <p:spPr bwMode="auto">
            <a:xfrm>
              <a:off x="1231952" y="5241277"/>
              <a:ext cx="48382" cy="516647"/>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66"/>
            <p:cNvSpPr>
              <a:spLocks noChangeArrowheads="1"/>
            </p:cNvSpPr>
            <p:nvPr/>
          </p:nvSpPr>
          <p:spPr bwMode="auto">
            <a:xfrm>
              <a:off x="1231952" y="5241277"/>
              <a:ext cx="48382" cy="51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67"/>
            <p:cNvSpPr>
              <a:spLocks noChangeArrowheads="1"/>
            </p:cNvSpPr>
            <p:nvPr/>
          </p:nvSpPr>
          <p:spPr bwMode="auto">
            <a:xfrm>
              <a:off x="1167155" y="4802386"/>
              <a:ext cx="551205" cy="6566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68"/>
            <p:cNvSpPr>
              <a:spLocks noChangeArrowheads="1"/>
            </p:cNvSpPr>
            <p:nvPr/>
          </p:nvSpPr>
          <p:spPr bwMode="auto">
            <a:xfrm>
              <a:off x="1167155" y="4802386"/>
              <a:ext cx="551205" cy="6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69"/>
            <p:cNvSpPr>
              <a:spLocks noChangeArrowheads="1"/>
            </p:cNvSpPr>
            <p:nvPr/>
          </p:nvSpPr>
          <p:spPr bwMode="auto">
            <a:xfrm>
              <a:off x="1484228" y="4802386"/>
              <a:ext cx="234133" cy="65661"/>
            </a:xfrm>
            <a:prstGeom prst="rect">
              <a:avLst/>
            </a:prstGeom>
            <a:solidFill>
              <a:srgbClr val="009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70"/>
            <p:cNvSpPr>
              <a:spLocks noChangeArrowheads="1"/>
            </p:cNvSpPr>
            <p:nvPr/>
          </p:nvSpPr>
          <p:spPr bwMode="auto">
            <a:xfrm>
              <a:off x="1484228" y="4802386"/>
              <a:ext cx="234133" cy="6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Freeform 71"/>
            <p:cNvSpPr>
              <a:spLocks/>
            </p:cNvSpPr>
            <p:nvPr/>
          </p:nvSpPr>
          <p:spPr bwMode="auto">
            <a:xfrm>
              <a:off x="556337" y="4692663"/>
              <a:ext cx="506280" cy="548613"/>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Freeform 72"/>
            <p:cNvSpPr>
              <a:spLocks/>
            </p:cNvSpPr>
            <p:nvPr/>
          </p:nvSpPr>
          <p:spPr bwMode="auto">
            <a:xfrm>
              <a:off x="556337" y="4692663"/>
              <a:ext cx="506280" cy="548613"/>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Freeform 73"/>
            <p:cNvSpPr>
              <a:spLocks/>
            </p:cNvSpPr>
            <p:nvPr/>
          </p:nvSpPr>
          <p:spPr bwMode="auto">
            <a:xfrm>
              <a:off x="556337" y="5165248"/>
              <a:ext cx="97628" cy="59267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Freeform 74"/>
            <p:cNvSpPr>
              <a:spLocks/>
            </p:cNvSpPr>
            <p:nvPr/>
          </p:nvSpPr>
          <p:spPr bwMode="auto">
            <a:xfrm>
              <a:off x="556337" y="5165248"/>
              <a:ext cx="97628" cy="59267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Freeform 75"/>
            <p:cNvSpPr>
              <a:spLocks/>
            </p:cNvSpPr>
            <p:nvPr/>
          </p:nvSpPr>
          <p:spPr bwMode="auto">
            <a:xfrm>
              <a:off x="775782" y="5165248"/>
              <a:ext cx="96763" cy="59267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Freeform 76"/>
            <p:cNvSpPr>
              <a:spLocks/>
            </p:cNvSpPr>
            <p:nvPr/>
          </p:nvSpPr>
          <p:spPr bwMode="auto">
            <a:xfrm>
              <a:off x="775782" y="5165248"/>
              <a:ext cx="96763" cy="59267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77"/>
            <p:cNvSpPr>
              <a:spLocks noChangeArrowheads="1"/>
            </p:cNvSpPr>
            <p:nvPr/>
          </p:nvSpPr>
          <p:spPr bwMode="auto">
            <a:xfrm>
              <a:off x="950302" y="5154017"/>
              <a:ext cx="112315" cy="87260"/>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78"/>
            <p:cNvSpPr>
              <a:spLocks noChangeArrowheads="1"/>
            </p:cNvSpPr>
            <p:nvPr/>
          </p:nvSpPr>
          <p:spPr bwMode="auto">
            <a:xfrm>
              <a:off x="950302" y="5154017"/>
              <a:ext cx="112315" cy="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Freeform 79"/>
            <p:cNvSpPr>
              <a:spLocks/>
            </p:cNvSpPr>
            <p:nvPr/>
          </p:nvSpPr>
          <p:spPr bwMode="auto">
            <a:xfrm>
              <a:off x="615086" y="3947067"/>
              <a:ext cx="328304" cy="299793"/>
            </a:xfrm>
            <a:custGeom>
              <a:avLst/>
              <a:gdLst>
                <a:gd name="T0" fmla="*/ 135 w 232"/>
                <a:gd name="T1" fmla="*/ 119 h 212"/>
                <a:gd name="T2" fmla="*/ 131 w 232"/>
                <a:gd name="T3" fmla="*/ 115 h 212"/>
                <a:gd name="T4" fmla="*/ 120 w 232"/>
                <a:gd name="T5" fmla="*/ 71 h 212"/>
                <a:gd name="T6" fmla="*/ 78 w 232"/>
                <a:gd name="T7" fmla="*/ 1 h 212"/>
                <a:gd name="T8" fmla="*/ 78 w 232"/>
                <a:gd name="T9" fmla="*/ 3 h 212"/>
                <a:gd name="T10" fmla="*/ 78 w 232"/>
                <a:gd name="T11" fmla="*/ 1 h 212"/>
                <a:gd name="T12" fmla="*/ 21 w 232"/>
                <a:gd name="T13" fmla="*/ 93 h 212"/>
                <a:gd name="T14" fmla="*/ 30 w 232"/>
                <a:gd name="T15" fmla="*/ 125 h 212"/>
                <a:gd name="T16" fmla="*/ 36 w 232"/>
                <a:gd name="T17" fmla="*/ 153 h 212"/>
                <a:gd name="T18" fmla="*/ 59 w 232"/>
                <a:gd name="T19" fmla="*/ 166 h 212"/>
                <a:gd name="T20" fmla="*/ 59 w 232"/>
                <a:gd name="T21" fmla="*/ 168 h 212"/>
                <a:gd name="T22" fmla="*/ 232 w 232"/>
                <a:gd name="T23" fmla="*/ 162 h 212"/>
                <a:gd name="T24" fmla="*/ 135 w 232"/>
                <a:gd name="T25" fmla="*/ 11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12">
                  <a:moveTo>
                    <a:pt x="135" y="119"/>
                  </a:moveTo>
                  <a:cubicBezTo>
                    <a:pt x="134" y="117"/>
                    <a:pt x="132" y="116"/>
                    <a:pt x="131" y="115"/>
                  </a:cubicBezTo>
                  <a:cubicBezTo>
                    <a:pt x="117" y="100"/>
                    <a:pt x="121" y="90"/>
                    <a:pt x="120" y="71"/>
                  </a:cubicBezTo>
                  <a:cubicBezTo>
                    <a:pt x="119" y="47"/>
                    <a:pt x="103" y="9"/>
                    <a:pt x="78" y="1"/>
                  </a:cubicBezTo>
                  <a:cubicBezTo>
                    <a:pt x="78" y="3"/>
                    <a:pt x="78" y="3"/>
                    <a:pt x="78" y="3"/>
                  </a:cubicBezTo>
                  <a:cubicBezTo>
                    <a:pt x="78" y="1"/>
                    <a:pt x="78" y="1"/>
                    <a:pt x="78" y="1"/>
                  </a:cubicBezTo>
                  <a:cubicBezTo>
                    <a:pt x="34" y="0"/>
                    <a:pt x="0" y="58"/>
                    <a:pt x="21" y="93"/>
                  </a:cubicBezTo>
                  <a:cubicBezTo>
                    <a:pt x="28" y="104"/>
                    <a:pt x="30" y="112"/>
                    <a:pt x="30" y="125"/>
                  </a:cubicBezTo>
                  <a:cubicBezTo>
                    <a:pt x="30" y="136"/>
                    <a:pt x="31" y="144"/>
                    <a:pt x="36" y="153"/>
                  </a:cubicBezTo>
                  <a:cubicBezTo>
                    <a:pt x="40" y="159"/>
                    <a:pt x="49" y="164"/>
                    <a:pt x="59" y="166"/>
                  </a:cubicBezTo>
                  <a:cubicBezTo>
                    <a:pt x="59" y="168"/>
                    <a:pt x="59" y="168"/>
                    <a:pt x="59" y="168"/>
                  </a:cubicBezTo>
                  <a:cubicBezTo>
                    <a:pt x="89" y="212"/>
                    <a:pt x="232" y="162"/>
                    <a:pt x="232" y="162"/>
                  </a:cubicBezTo>
                  <a:cubicBezTo>
                    <a:pt x="204" y="118"/>
                    <a:pt x="135" y="119"/>
                    <a:pt x="135"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Freeform 80"/>
            <p:cNvSpPr>
              <a:spLocks/>
            </p:cNvSpPr>
            <p:nvPr/>
          </p:nvSpPr>
          <p:spPr bwMode="auto">
            <a:xfrm>
              <a:off x="790470" y="4088757"/>
              <a:ext cx="106267" cy="53565"/>
            </a:xfrm>
            <a:custGeom>
              <a:avLst/>
              <a:gdLst>
                <a:gd name="T0" fmla="*/ 0 w 75"/>
                <a:gd name="T1" fmla="*/ 0 h 38"/>
                <a:gd name="T2" fmla="*/ 37 w 75"/>
                <a:gd name="T3" fmla="*/ 38 h 38"/>
                <a:gd name="T4" fmla="*/ 75 w 75"/>
                <a:gd name="T5" fmla="*/ 0 h 38"/>
                <a:gd name="T6" fmla="*/ 0 w 75"/>
                <a:gd name="T7" fmla="*/ 0 h 38"/>
              </a:gdLst>
              <a:ahLst/>
              <a:cxnLst>
                <a:cxn ang="0">
                  <a:pos x="T0" y="T1"/>
                </a:cxn>
                <a:cxn ang="0">
                  <a:pos x="T2" y="T3"/>
                </a:cxn>
                <a:cxn ang="0">
                  <a:pos x="T4" y="T5"/>
                </a:cxn>
                <a:cxn ang="0">
                  <a:pos x="T6" y="T7"/>
                </a:cxn>
              </a:cxnLst>
              <a:rect l="0" t="0" r="r" b="b"/>
              <a:pathLst>
                <a:path w="75" h="38">
                  <a:moveTo>
                    <a:pt x="0" y="0"/>
                  </a:moveTo>
                  <a:cubicBezTo>
                    <a:pt x="0" y="21"/>
                    <a:pt x="16" y="38"/>
                    <a:pt x="37" y="38"/>
                  </a:cubicBezTo>
                  <a:cubicBezTo>
                    <a:pt x="58" y="38"/>
                    <a:pt x="75" y="21"/>
                    <a:pt x="75" y="0"/>
                  </a:cubicBezTo>
                  <a:cubicBezTo>
                    <a:pt x="0" y="0"/>
                    <a:pt x="0" y="0"/>
                    <a:pt x="0" y="0"/>
                  </a:cubicBezTo>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Freeform 81"/>
            <p:cNvSpPr>
              <a:spLocks/>
            </p:cNvSpPr>
            <p:nvPr/>
          </p:nvSpPr>
          <p:spPr bwMode="auto">
            <a:xfrm>
              <a:off x="815524" y="4088757"/>
              <a:ext cx="54430" cy="26782"/>
            </a:xfrm>
            <a:custGeom>
              <a:avLst/>
              <a:gdLst>
                <a:gd name="T0" fmla="*/ 38 w 38"/>
                <a:gd name="T1" fmla="*/ 0 h 19"/>
                <a:gd name="T2" fmla="*/ 0 w 38"/>
                <a:gd name="T3" fmla="*/ 0 h 19"/>
                <a:gd name="T4" fmla="*/ 19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cubicBezTo>
                    <a:pt x="0" y="0"/>
                    <a:pt x="0" y="0"/>
                    <a:pt x="0" y="0"/>
                  </a:cubicBezTo>
                  <a:cubicBezTo>
                    <a:pt x="0" y="10"/>
                    <a:pt x="9" y="19"/>
                    <a:pt x="19" y="19"/>
                  </a:cubicBezTo>
                  <a:cubicBezTo>
                    <a:pt x="19" y="19"/>
                    <a:pt x="19" y="19"/>
                    <a:pt x="19" y="19"/>
                  </a:cubicBezTo>
                  <a:cubicBezTo>
                    <a:pt x="29" y="19"/>
                    <a:pt x="38" y="10"/>
                    <a:pt x="38" y="0"/>
                  </a:cubicBezTo>
                </a:path>
              </a:pathLst>
            </a:custGeom>
            <a:solidFill>
              <a:srgbClr val="F1A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95" name="CRM Instances"/>
          <p:cNvGrpSpPr/>
          <p:nvPr/>
        </p:nvGrpSpPr>
        <p:grpSpPr>
          <a:xfrm>
            <a:off x="5943920" y="4825982"/>
            <a:ext cx="6270046" cy="1938840"/>
            <a:chOff x="5823303" y="4825982"/>
            <a:chExt cx="6390663" cy="1938840"/>
          </a:xfrm>
        </p:grpSpPr>
        <p:sp>
          <p:nvSpPr>
            <p:cNvPr id="150" name="Rectangle 149"/>
            <p:cNvSpPr/>
            <p:nvPr/>
          </p:nvSpPr>
          <p:spPr bwMode="auto">
            <a:xfrm>
              <a:off x="5923671" y="4825982"/>
              <a:ext cx="6290295" cy="1938840"/>
            </a:xfrm>
            <a:prstGeom prst="rect">
              <a:avLst/>
            </a:prstGeom>
            <a:noFill/>
            <a:ln w="28575">
              <a:solidFill>
                <a:srgbClr val="D83B01"/>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1" name="Text Placeholder 4"/>
            <p:cNvSpPr txBox="1">
              <a:spLocks/>
            </p:cNvSpPr>
            <p:nvPr/>
          </p:nvSpPr>
          <p:spPr>
            <a:xfrm>
              <a:off x="5823303" y="4833413"/>
              <a:ext cx="6390663" cy="565778"/>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rPr>
                <a:t>Microsoft owned CRM instances</a:t>
              </a:r>
            </a:p>
          </p:txBody>
        </p:sp>
      </p:grpSp>
      <p:sp>
        <p:nvSpPr>
          <p:cNvPr id="152" name="Cloud Shape"/>
          <p:cNvSpPr>
            <a:spLocks noChangeAspect="1" noEditPoints="1"/>
          </p:cNvSpPr>
          <p:nvPr/>
        </p:nvSpPr>
        <p:spPr bwMode="auto">
          <a:xfrm>
            <a:off x="8440361" y="5547315"/>
            <a:ext cx="1566533" cy="920612"/>
          </a:xfrm>
          <a:custGeom>
            <a:avLst/>
            <a:gdLst>
              <a:gd name="T0" fmla="*/ 37 w 176"/>
              <a:gd name="T1" fmla="*/ 102 h 102"/>
              <a:gd name="T2" fmla="*/ 0 w 176"/>
              <a:gd name="T3" fmla="*/ 63 h 102"/>
              <a:gd name="T4" fmla="*/ 37 w 176"/>
              <a:gd name="T5" fmla="*/ 25 h 102"/>
              <a:gd name="T6" fmla="*/ 45 w 176"/>
              <a:gd name="T7" fmla="*/ 26 h 102"/>
              <a:gd name="T8" fmla="*/ 88 w 176"/>
              <a:gd name="T9" fmla="*/ 0 h 102"/>
              <a:gd name="T10" fmla="*/ 137 w 176"/>
              <a:gd name="T11" fmla="*/ 41 h 102"/>
              <a:gd name="T12" fmla="*/ 146 w 176"/>
              <a:gd name="T13" fmla="*/ 39 h 102"/>
              <a:gd name="T14" fmla="*/ 176 w 176"/>
              <a:gd name="T15" fmla="*/ 70 h 102"/>
              <a:gd name="T16" fmla="*/ 146 w 176"/>
              <a:gd name="T17" fmla="*/ 102 h 102"/>
              <a:gd name="T18" fmla="*/ 37 w 176"/>
              <a:gd name="T19" fmla="*/ 102 h 102"/>
              <a:gd name="T20" fmla="*/ 146 w 176"/>
              <a:gd name="T21" fmla="*/ 48 h 102"/>
              <a:gd name="T22" fmla="*/ 136 w 176"/>
              <a:gd name="T23" fmla="*/ 51 h 102"/>
              <a:gd name="T24" fmla="*/ 130 w 176"/>
              <a:gd name="T25" fmla="*/ 54 h 102"/>
              <a:gd name="T26" fmla="*/ 129 w 176"/>
              <a:gd name="T27" fmla="*/ 48 h 102"/>
              <a:gd name="T28" fmla="*/ 88 w 176"/>
              <a:gd name="T29" fmla="*/ 9 h 102"/>
              <a:gd name="T30" fmla="*/ 51 w 176"/>
              <a:gd name="T31" fmla="*/ 33 h 102"/>
              <a:gd name="T32" fmla="*/ 50 w 176"/>
              <a:gd name="T33" fmla="*/ 37 h 102"/>
              <a:gd name="T34" fmla="*/ 45 w 176"/>
              <a:gd name="T35" fmla="*/ 36 h 102"/>
              <a:gd name="T36" fmla="*/ 37 w 176"/>
              <a:gd name="T37" fmla="*/ 33 h 102"/>
              <a:gd name="T38" fmla="*/ 8 w 176"/>
              <a:gd name="T39" fmla="*/ 63 h 102"/>
              <a:gd name="T40" fmla="*/ 37 w 176"/>
              <a:gd name="T41" fmla="*/ 93 h 102"/>
              <a:gd name="T42" fmla="*/ 146 w 176"/>
              <a:gd name="T43" fmla="*/ 93 h 102"/>
              <a:gd name="T44" fmla="*/ 168 w 176"/>
              <a:gd name="T45" fmla="*/ 70 h 102"/>
              <a:gd name="T46" fmla="*/ 146 w 176"/>
              <a:gd name="T47" fmla="*/ 48 h 102"/>
              <a:gd name="T48" fmla="*/ 69 w 176"/>
              <a:gd name="T49" fmla="*/ 50 h 102"/>
              <a:gd name="T50" fmla="*/ 63 w 176"/>
              <a:gd name="T51" fmla="*/ 56 h 102"/>
              <a:gd name="T52" fmla="*/ 88 w 176"/>
              <a:gd name="T53" fmla="*/ 81 h 102"/>
              <a:gd name="T54" fmla="*/ 113 w 176"/>
              <a:gd name="T55" fmla="*/ 56 h 102"/>
              <a:gd name="T56" fmla="*/ 107 w 176"/>
              <a:gd name="T57" fmla="*/ 50 h 102"/>
              <a:gd name="T58" fmla="*/ 92 w 176"/>
              <a:gd name="T59" fmla="*/ 66 h 102"/>
              <a:gd name="T60" fmla="*/ 92 w 176"/>
              <a:gd name="T61" fmla="*/ 31 h 102"/>
              <a:gd name="T62" fmla="*/ 84 w 176"/>
              <a:gd name="T63" fmla="*/ 31 h 102"/>
              <a:gd name="T64" fmla="*/ 84 w 176"/>
              <a:gd name="T65" fmla="*/ 66 h 102"/>
              <a:gd name="T66" fmla="*/ 69 w 176"/>
              <a:gd name="T67"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02">
                <a:moveTo>
                  <a:pt x="37" y="102"/>
                </a:moveTo>
                <a:cubicBezTo>
                  <a:pt x="17" y="102"/>
                  <a:pt x="0" y="84"/>
                  <a:pt x="0" y="63"/>
                </a:cubicBezTo>
                <a:cubicBezTo>
                  <a:pt x="0" y="42"/>
                  <a:pt x="17" y="25"/>
                  <a:pt x="37" y="25"/>
                </a:cubicBezTo>
                <a:cubicBezTo>
                  <a:pt x="40" y="25"/>
                  <a:pt x="42" y="26"/>
                  <a:pt x="45" y="26"/>
                </a:cubicBezTo>
                <a:cubicBezTo>
                  <a:pt x="54" y="10"/>
                  <a:pt x="70" y="0"/>
                  <a:pt x="88" y="0"/>
                </a:cubicBezTo>
                <a:cubicBezTo>
                  <a:pt x="112" y="0"/>
                  <a:pt x="133" y="17"/>
                  <a:pt x="137" y="41"/>
                </a:cubicBezTo>
                <a:cubicBezTo>
                  <a:pt x="140" y="40"/>
                  <a:pt x="143" y="39"/>
                  <a:pt x="146" y="39"/>
                </a:cubicBezTo>
                <a:cubicBezTo>
                  <a:pt x="163" y="39"/>
                  <a:pt x="176" y="53"/>
                  <a:pt x="176" y="70"/>
                </a:cubicBezTo>
                <a:cubicBezTo>
                  <a:pt x="176" y="88"/>
                  <a:pt x="163" y="102"/>
                  <a:pt x="146" y="102"/>
                </a:cubicBezTo>
                <a:cubicBezTo>
                  <a:pt x="146" y="102"/>
                  <a:pt x="146" y="102"/>
                  <a:pt x="37" y="102"/>
                </a:cubicBezTo>
                <a:close/>
                <a:moveTo>
                  <a:pt x="146" y="48"/>
                </a:moveTo>
                <a:cubicBezTo>
                  <a:pt x="143" y="48"/>
                  <a:pt x="139" y="49"/>
                  <a:pt x="136" y="51"/>
                </a:cubicBezTo>
                <a:cubicBezTo>
                  <a:pt x="136" y="51"/>
                  <a:pt x="136" y="51"/>
                  <a:pt x="130" y="54"/>
                </a:cubicBezTo>
                <a:cubicBezTo>
                  <a:pt x="130" y="54"/>
                  <a:pt x="130" y="54"/>
                  <a:pt x="129" y="48"/>
                </a:cubicBezTo>
                <a:cubicBezTo>
                  <a:pt x="128" y="26"/>
                  <a:pt x="110" y="9"/>
                  <a:pt x="88" y="9"/>
                </a:cubicBezTo>
                <a:cubicBezTo>
                  <a:pt x="72" y="9"/>
                  <a:pt x="58" y="18"/>
                  <a:pt x="51" y="33"/>
                </a:cubicBezTo>
                <a:cubicBezTo>
                  <a:pt x="51" y="33"/>
                  <a:pt x="51" y="33"/>
                  <a:pt x="50" y="37"/>
                </a:cubicBezTo>
                <a:cubicBezTo>
                  <a:pt x="50" y="37"/>
                  <a:pt x="50" y="37"/>
                  <a:pt x="45" y="36"/>
                </a:cubicBezTo>
                <a:cubicBezTo>
                  <a:pt x="43" y="34"/>
                  <a:pt x="40" y="33"/>
                  <a:pt x="37" y="33"/>
                </a:cubicBezTo>
                <a:cubicBezTo>
                  <a:pt x="21" y="33"/>
                  <a:pt x="8" y="46"/>
                  <a:pt x="8" y="63"/>
                </a:cubicBezTo>
                <a:cubicBezTo>
                  <a:pt x="8" y="80"/>
                  <a:pt x="21" y="93"/>
                  <a:pt x="37" y="93"/>
                </a:cubicBezTo>
                <a:cubicBezTo>
                  <a:pt x="37" y="93"/>
                  <a:pt x="37" y="93"/>
                  <a:pt x="146" y="93"/>
                </a:cubicBezTo>
                <a:cubicBezTo>
                  <a:pt x="158" y="93"/>
                  <a:pt x="168" y="83"/>
                  <a:pt x="168" y="70"/>
                </a:cubicBezTo>
                <a:cubicBezTo>
                  <a:pt x="168" y="58"/>
                  <a:pt x="158" y="48"/>
                  <a:pt x="146" y="48"/>
                </a:cubicBezTo>
                <a:close/>
                <a:moveTo>
                  <a:pt x="69" y="50"/>
                </a:moveTo>
                <a:cubicBezTo>
                  <a:pt x="63" y="56"/>
                  <a:pt x="63" y="56"/>
                  <a:pt x="63" y="56"/>
                </a:cubicBezTo>
                <a:cubicBezTo>
                  <a:pt x="88" y="81"/>
                  <a:pt x="88" y="81"/>
                  <a:pt x="88" y="81"/>
                </a:cubicBezTo>
                <a:cubicBezTo>
                  <a:pt x="113" y="56"/>
                  <a:pt x="113" y="56"/>
                  <a:pt x="113" y="56"/>
                </a:cubicBezTo>
                <a:cubicBezTo>
                  <a:pt x="107" y="50"/>
                  <a:pt x="107" y="50"/>
                  <a:pt x="107" y="50"/>
                </a:cubicBezTo>
                <a:cubicBezTo>
                  <a:pt x="92" y="66"/>
                  <a:pt x="92" y="66"/>
                  <a:pt x="92" y="66"/>
                </a:cubicBezTo>
                <a:cubicBezTo>
                  <a:pt x="92" y="31"/>
                  <a:pt x="92" y="31"/>
                  <a:pt x="92" y="31"/>
                </a:cubicBezTo>
                <a:cubicBezTo>
                  <a:pt x="84" y="31"/>
                  <a:pt x="84" y="31"/>
                  <a:pt x="84" y="31"/>
                </a:cubicBezTo>
                <a:cubicBezTo>
                  <a:pt x="84" y="66"/>
                  <a:pt x="84" y="66"/>
                  <a:pt x="84" y="66"/>
                </a:cubicBezTo>
                <a:lnTo>
                  <a:pt x="69" y="50"/>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Rectangle 154"/>
          <p:cNvSpPr/>
          <p:nvPr/>
        </p:nvSpPr>
        <p:spPr bwMode="auto">
          <a:xfrm>
            <a:off x="8962807" y="5821176"/>
            <a:ext cx="480532" cy="546937"/>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156" name="CRM Logo"/>
          <p:cNvPicPr>
            <a:picLocks noChangeAspect="1"/>
          </p:cNvPicPr>
          <p:nvPr/>
        </p:nvPicPr>
        <p:blipFill>
          <a:blip r:embed="rId2"/>
          <a:stretch>
            <a:fillRect/>
          </a:stretch>
        </p:blipFill>
        <p:spPr>
          <a:xfrm>
            <a:off x="8962807" y="5768220"/>
            <a:ext cx="480532" cy="480532"/>
          </a:xfrm>
          <a:prstGeom prst="rect">
            <a:avLst/>
          </a:prstGeom>
        </p:spPr>
      </p:pic>
      <p:sp>
        <p:nvSpPr>
          <p:cNvPr id="157" name="Cloud Shape"/>
          <p:cNvSpPr>
            <a:spLocks noChangeAspect="1" noEditPoints="1"/>
          </p:cNvSpPr>
          <p:nvPr/>
        </p:nvSpPr>
        <p:spPr bwMode="auto">
          <a:xfrm>
            <a:off x="10205290" y="5544586"/>
            <a:ext cx="1566533" cy="920612"/>
          </a:xfrm>
          <a:custGeom>
            <a:avLst/>
            <a:gdLst>
              <a:gd name="T0" fmla="*/ 37 w 176"/>
              <a:gd name="T1" fmla="*/ 102 h 102"/>
              <a:gd name="T2" fmla="*/ 0 w 176"/>
              <a:gd name="T3" fmla="*/ 63 h 102"/>
              <a:gd name="T4" fmla="*/ 37 w 176"/>
              <a:gd name="T5" fmla="*/ 25 h 102"/>
              <a:gd name="T6" fmla="*/ 45 w 176"/>
              <a:gd name="T7" fmla="*/ 26 h 102"/>
              <a:gd name="T8" fmla="*/ 88 w 176"/>
              <a:gd name="T9" fmla="*/ 0 h 102"/>
              <a:gd name="T10" fmla="*/ 137 w 176"/>
              <a:gd name="T11" fmla="*/ 41 h 102"/>
              <a:gd name="T12" fmla="*/ 146 w 176"/>
              <a:gd name="T13" fmla="*/ 39 h 102"/>
              <a:gd name="T14" fmla="*/ 176 w 176"/>
              <a:gd name="T15" fmla="*/ 70 h 102"/>
              <a:gd name="T16" fmla="*/ 146 w 176"/>
              <a:gd name="T17" fmla="*/ 102 h 102"/>
              <a:gd name="T18" fmla="*/ 37 w 176"/>
              <a:gd name="T19" fmla="*/ 102 h 102"/>
              <a:gd name="T20" fmla="*/ 146 w 176"/>
              <a:gd name="T21" fmla="*/ 48 h 102"/>
              <a:gd name="T22" fmla="*/ 136 w 176"/>
              <a:gd name="T23" fmla="*/ 51 h 102"/>
              <a:gd name="T24" fmla="*/ 130 w 176"/>
              <a:gd name="T25" fmla="*/ 54 h 102"/>
              <a:gd name="T26" fmla="*/ 129 w 176"/>
              <a:gd name="T27" fmla="*/ 48 h 102"/>
              <a:gd name="T28" fmla="*/ 88 w 176"/>
              <a:gd name="T29" fmla="*/ 9 h 102"/>
              <a:gd name="T30" fmla="*/ 51 w 176"/>
              <a:gd name="T31" fmla="*/ 33 h 102"/>
              <a:gd name="T32" fmla="*/ 50 w 176"/>
              <a:gd name="T33" fmla="*/ 37 h 102"/>
              <a:gd name="T34" fmla="*/ 45 w 176"/>
              <a:gd name="T35" fmla="*/ 36 h 102"/>
              <a:gd name="T36" fmla="*/ 37 w 176"/>
              <a:gd name="T37" fmla="*/ 33 h 102"/>
              <a:gd name="T38" fmla="*/ 8 w 176"/>
              <a:gd name="T39" fmla="*/ 63 h 102"/>
              <a:gd name="T40" fmla="*/ 37 w 176"/>
              <a:gd name="T41" fmla="*/ 93 h 102"/>
              <a:gd name="T42" fmla="*/ 146 w 176"/>
              <a:gd name="T43" fmla="*/ 93 h 102"/>
              <a:gd name="T44" fmla="*/ 168 w 176"/>
              <a:gd name="T45" fmla="*/ 70 h 102"/>
              <a:gd name="T46" fmla="*/ 146 w 176"/>
              <a:gd name="T47" fmla="*/ 48 h 102"/>
              <a:gd name="T48" fmla="*/ 69 w 176"/>
              <a:gd name="T49" fmla="*/ 50 h 102"/>
              <a:gd name="T50" fmla="*/ 63 w 176"/>
              <a:gd name="T51" fmla="*/ 56 h 102"/>
              <a:gd name="T52" fmla="*/ 88 w 176"/>
              <a:gd name="T53" fmla="*/ 81 h 102"/>
              <a:gd name="T54" fmla="*/ 113 w 176"/>
              <a:gd name="T55" fmla="*/ 56 h 102"/>
              <a:gd name="T56" fmla="*/ 107 w 176"/>
              <a:gd name="T57" fmla="*/ 50 h 102"/>
              <a:gd name="T58" fmla="*/ 92 w 176"/>
              <a:gd name="T59" fmla="*/ 66 h 102"/>
              <a:gd name="T60" fmla="*/ 92 w 176"/>
              <a:gd name="T61" fmla="*/ 31 h 102"/>
              <a:gd name="T62" fmla="*/ 84 w 176"/>
              <a:gd name="T63" fmla="*/ 31 h 102"/>
              <a:gd name="T64" fmla="*/ 84 w 176"/>
              <a:gd name="T65" fmla="*/ 66 h 102"/>
              <a:gd name="T66" fmla="*/ 69 w 176"/>
              <a:gd name="T67"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02">
                <a:moveTo>
                  <a:pt x="37" y="102"/>
                </a:moveTo>
                <a:cubicBezTo>
                  <a:pt x="17" y="102"/>
                  <a:pt x="0" y="84"/>
                  <a:pt x="0" y="63"/>
                </a:cubicBezTo>
                <a:cubicBezTo>
                  <a:pt x="0" y="42"/>
                  <a:pt x="17" y="25"/>
                  <a:pt x="37" y="25"/>
                </a:cubicBezTo>
                <a:cubicBezTo>
                  <a:pt x="40" y="25"/>
                  <a:pt x="42" y="26"/>
                  <a:pt x="45" y="26"/>
                </a:cubicBezTo>
                <a:cubicBezTo>
                  <a:pt x="54" y="10"/>
                  <a:pt x="70" y="0"/>
                  <a:pt x="88" y="0"/>
                </a:cubicBezTo>
                <a:cubicBezTo>
                  <a:pt x="112" y="0"/>
                  <a:pt x="133" y="17"/>
                  <a:pt x="137" y="41"/>
                </a:cubicBezTo>
                <a:cubicBezTo>
                  <a:pt x="140" y="40"/>
                  <a:pt x="143" y="39"/>
                  <a:pt x="146" y="39"/>
                </a:cubicBezTo>
                <a:cubicBezTo>
                  <a:pt x="163" y="39"/>
                  <a:pt x="176" y="53"/>
                  <a:pt x="176" y="70"/>
                </a:cubicBezTo>
                <a:cubicBezTo>
                  <a:pt x="176" y="88"/>
                  <a:pt x="163" y="102"/>
                  <a:pt x="146" y="102"/>
                </a:cubicBezTo>
                <a:cubicBezTo>
                  <a:pt x="146" y="102"/>
                  <a:pt x="146" y="102"/>
                  <a:pt x="37" y="102"/>
                </a:cubicBezTo>
                <a:close/>
                <a:moveTo>
                  <a:pt x="146" y="48"/>
                </a:moveTo>
                <a:cubicBezTo>
                  <a:pt x="143" y="48"/>
                  <a:pt x="139" y="49"/>
                  <a:pt x="136" y="51"/>
                </a:cubicBezTo>
                <a:cubicBezTo>
                  <a:pt x="136" y="51"/>
                  <a:pt x="136" y="51"/>
                  <a:pt x="130" y="54"/>
                </a:cubicBezTo>
                <a:cubicBezTo>
                  <a:pt x="130" y="54"/>
                  <a:pt x="130" y="54"/>
                  <a:pt x="129" y="48"/>
                </a:cubicBezTo>
                <a:cubicBezTo>
                  <a:pt x="128" y="26"/>
                  <a:pt x="110" y="9"/>
                  <a:pt x="88" y="9"/>
                </a:cubicBezTo>
                <a:cubicBezTo>
                  <a:pt x="72" y="9"/>
                  <a:pt x="58" y="18"/>
                  <a:pt x="51" y="33"/>
                </a:cubicBezTo>
                <a:cubicBezTo>
                  <a:pt x="51" y="33"/>
                  <a:pt x="51" y="33"/>
                  <a:pt x="50" y="37"/>
                </a:cubicBezTo>
                <a:cubicBezTo>
                  <a:pt x="50" y="37"/>
                  <a:pt x="50" y="37"/>
                  <a:pt x="45" y="36"/>
                </a:cubicBezTo>
                <a:cubicBezTo>
                  <a:pt x="43" y="34"/>
                  <a:pt x="40" y="33"/>
                  <a:pt x="37" y="33"/>
                </a:cubicBezTo>
                <a:cubicBezTo>
                  <a:pt x="21" y="33"/>
                  <a:pt x="8" y="46"/>
                  <a:pt x="8" y="63"/>
                </a:cubicBezTo>
                <a:cubicBezTo>
                  <a:pt x="8" y="80"/>
                  <a:pt x="21" y="93"/>
                  <a:pt x="37" y="93"/>
                </a:cubicBezTo>
                <a:cubicBezTo>
                  <a:pt x="37" y="93"/>
                  <a:pt x="37" y="93"/>
                  <a:pt x="146" y="93"/>
                </a:cubicBezTo>
                <a:cubicBezTo>
                  <a:pt x="158" y="93"/>
                  <a:pt x="168" y="83"/>
                  <a:pt x="168" y="70"/>
                </a:cubicBezTo>
                <a:cubicBezTo>
                  <a:pt x="168" y="58"/>
                  <a:pt x="158" y="48"/>
                  <a:pt x="146" y="48"/>
                </a:cubicBezTo>
                <a:close/>
                <a:moveTo>
                  <a:pt x="69" y="50"/>
                </a:moveTo>
                <a:cubicBezTo>
                  <a:pt x="63" y="56"/>
                  <a:pt x="63" y="56"/>
                  <a:pt x="63" y="56"/>
                </a:cubicBezTo>
                <a:cubicBezTo>
                  <a:pt x="88" y="81"/>
                  <a:pt x="88" y="81"/>
                  <a:pt x="88" y="81"/>
                </a:cubicBezTo>
                <a:cubicBezTo>
                  <a:pt x="113" y="56"/>
                  <a:pt x="113" y="56"/>
                  <a:pt x="113" y="56"/>
                </a:cubicBezTo>
                <a:cubicBezTo>
                  <a:pt x="107" y="50"/>
                  <a:pt x="107" y="50"/>
                  <a:pt x="107" y="50"/>
                </a:cubicBezTo>
                <a:cubicBezTo>
                  <a:pt x="92" y="66"/>
                  <a:pt x="92" y="66"/>
                  <a:pt x="92" y="66"/>
                </a:cubicBezTo>
                <a:cubicBezTo>
                  <a:pt x="92" y="31"/>
                  <a:pt x="92" y="31"/>
                  <a:pt x="92" y="31"/>
                </a:cubicBezTo>
                <a:cubicBezTo>
                  <a:pt x="84" y="31"/>
                  <a:pt x="84" y="31"/>
                  <a:pt x="84" y="31"/>
                </a:cubicBezTo>
                <a:cubicBezTo>
                  <a:pt x="84" y="66"/>
                  <a:pt x="84" y="66"/>
                  <a:pt x="84" y="66"/>
                </a:cubicBezTo>
                <a:lnTo>
                  <a:pt x="69" y="50"/>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Rectangle 157"/>
          <p:cNvSpPr/>
          <p:nvPr/>
        </p:nvSpPr>
        <p:spPr bwMode="auto">
          <a:xfrm>
            <a:off x="10727736" y="5818447"/>
            <a:ext cx="480532" cy="546937"/>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159" name="CRM Logo"/>
          <p:cNvPicPr>
            <a:picLocks noChangeAspect="1"/>
          </p:cNvPicPr>
          <p:nvPr/>
        </p:nvPicPr>
        <p:blipFill>
          <a:blip r:embed="rId2"/>
          <a:stretch>
            <a:fillRect/>
          </a:stretch>
        </p:blipFill>
        <p:spPr>
          <a:xfrm>
            <a:off x="10727736" y="5765491"/>
            <a:ext cx="480532" cy="480532"/>
          </a:xfrm>
          <a:prstGeom prst="rect">
            <a:avLst/>
          </a:prstGeom>
        </p:spPr>
      </p:pic>
      <p:sp>
        <p:nvSpPr>
          <p:cNvPr id="4" name="Light Cloud Shape"/>
          <p:cNvSpPr/>
          <p:nvPr/>
        </p:nvSpPr>
        <p:spPr bwMode="auto">
          <a:xfrm>
            <a:off x="10135908" y="5399191"/>
            <a:ext cx="1823940" cy="1173040"/>
          </a:xfrm>
          <a:prstGeom prst="rect">
            <a:avLst/>
          </a:prstGeom>
          <a:solidFill>
            <a:srgbClr val="F8F8F8">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5" name="Power BI Logo"/>
          <p:cNvPicPr>
            <a:picLocks noChangeAspect="1"/>
          </p:cNvPicPr>
          <p:nvPr/>
        </p:nvPicPr>
        <p:blipFill>
          <a:blip r:embed="rId3"/>
          <a:stretch>
            <a:fillRect/>
          </a:stretch>
        </p:blipFill>
        <p:spPr>
          <a:xfrm>
            <a:off x="3110459" y="4774957"/>
            <a:ext cx="754934" cy="754934"/>
          </a:xfrm>
          <a:prstGeom prst="rect">
            <a:avLst/>
          </a:prstGeom>
        </p:spPr>
      </p:pic>
      <p:sp>
        <p:nvSpPr>
          <p:cNvPr id="160" name="Freeform 14"/>
          <p:cNvSpPr>
            <a:spLocks noEditPoints="1"/>
          </p:cNvSpPr>
          <p:nvPr/>
        </p:nvSpPr>
        <p:spPr bwMode="auto">
          <a:xfrm>
            <a:off x="4319133" y="5730356"/>
            <a:ext cx="590985" cy="684907"/>
          </a:xfrm>
          <a:custGeom>
            <a:avLst/>
            <a:gdLst>
              <a:gd name="T0" fmla="*/ 227 w 227"/>
              <a:gd name="T1" fmla="*/ 265 h 303"/>
              <a:gd name="T2" fmla="*/ 227 w 227"/>
              <a:gd name="T3" fmla="*/ 57 h 303"/>
              <a:gd name="T4" fmla="*/ 171 w 227"/>
              <a:gd name="T5" fmla="*/ 0 h 303"/>
              <a:gd name="T6" fmla="*/ 38 w 227"/>
              <a:gd name="T7" fmla="*/ 0 h 303"/>
              <a:gd name="T8" fmla="*/ 38 w 227"/>
              <a:gd name="T9" fmla="*/ 38 h 303"/>
              <a:gd name="T10" fmla="*/ 0 w 227"/>
              <a:gd name="T11" fmla="*/ 38 h 303"/>
              <a:gd name="T12" fmla="*/ 0 w 227"/>
              <a:gd name="T13" fmla="*/ 303 h 303"/>
              <a:gd name="T14" fmla="*/ 189 w 227"/>
              <a:gd name="T15" fmla="*/ 303 h 303"/>
              <a:gd name="T16" fmla="*/ 189 w 227"/>
              <a:gd name="T17" fmla="*/ 265 h 303"/>
              <a:gd name="T18" fmla="*/ 227 w 227"/>
              <a:gd name="T19" fmla="*/ 265 h 303"/>
              <a:gd name="T20" fmla="*/ 171 w 227"/>
              <a:gd name="T21" fmla="*/ 26 h 303"/>
              <a:gd name="T22" fmla="*/ 201 w 227"/>
              <a:gd name="T23" fmla="*/ 57 h 303"/>
              <a:gd name="T24" fmla="*/ 171 w 227"/>
              <a:gd name="T25" fmla="*/ 57 h 303"/>
              <a:gd name="T26" fmla="*/ 171 w 227"/>
              <a:gd name="T27" fmla="*/ 26 h 303"/>
              <a:gd name="T28" fmla="*/ 171 w 227"/>
              <a:gd name="T29" fmla="*/ 284 h 303"/>
              <a:gd name="T30" fmla="*/ 19 w 227"/>
              <a:gd name="T31" fmla="*/ 284 h 303"/>
              <a:gd name="T32" fmla="*/ 19 w 227"/>
              <a:gd name="T33" fmla="*/ 57 h 303"/>
              <a:gd name="T34" fmla="*/ 38 w 227"/>
              <a:gd name="T35" fmla="*/ 57 h 303"/>
              <a:gd name="T36" fmla="*/ 38 w 227"/>
              <a:gd name="T37" fmla="*/ 265 h 303"/>
              <a:gd name="T38" fmla="*/ 171 w 227"/>
              <a:gd name="T39" fmla="*/ 265 h 303"/>
              <a:gd name="T40" fmla="*/ 171 w 227"/>
              <a:gd name="T41" fmla="*/ 284 h 303"/>
              <a:gd name="T42" fmla="*/ 57 w 227"/>
              <a:gd name="T43" fmla="*/ 246 h 303"/>
              <a:gd name="T44" fmla="*/ 57 w 227"/>
              <a:gd name="T45" fmla="*/ 19 h 303"/>
              <a:gd name="T46" fmla="*/ 152 w 227"/>
              <a:gd name="T47" fmla="*/ 19 h 303"/>
              <a:gd name="T48" fmla="*/ 152 w 227"/>
              <a:gd name="T49" fmla="*/ 76 h 303"/>
              <a:gd name="T50" fmla="*/ 208 w 227"/>
              <a:gd name="T51" fmla="*/ 76 h 303"/>
              <a:gd name="T52" fmla="*/ 208 w 227"/>
              <a:gd name="T53" fmla="*/ 246 h 303"/>
              <a:gd name="T54" fmla="*/ 57 w 227"/>
              <a:gd name="T55" fmla="*/ 24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 h="303">
                <a:moveTo>
                  <a:pt x="227" y="265"/>
                </a:moveTo>
                <a:lnTo>
                  <a:pt x="227" y="57"/>
                </a:lnTo>
                <a:lnTo>
                  <a:pt x="171" y="0"/>
                </a:lnTo>
                <a:lnTo>
                  <a:pt x="38" y="0"/>
                </a:lnTo>
                <a:lnTo>
                  <a:pt x="38" y="38"/>
                </a:lnTo>
                <a:lnTo>
                  <a:pt x="0" y="38"/>
                </a:lnTo>
                <a:lnTo>
                  <a:pt x="0" y="303"/>
                </a:lnTo>
                <a:lnTo>
                  <a:pt x="189" y="303"/>
                </a:lnTo>
                <a:lnTo>
                  <a:pt x="189" y="265"/>
                </a:lnTo>
                <a:lnTo>
                  <a:pt x="227" y="265"/>
                </a:lnTo>
                <a:close/>
                <a:moveTo>
                  <a:pt x="171" y="26"/>
                </a:moveTo>
                <a:lnTo>
                  <a:pt x="201" y="57"/>
                </a:lnTo>
                <a:lnTo>
                  <a:pt x="171" y="57"/>
                </a:lnTo>
                <a:lnTo>
                  <a:pt x="171" y="26"/>
                </a:lnTo>
                <a:close/>
                <a:moveTo>
                  <a:pt x="171" y="284"/>
                </a:moveTo>
                <a:lnTo>
                  <a:pt x="19" y="284"/>
                </a:lnTo>
                <a:lnTo>
                  <a:pt x="19" y="57"/>
                </a:lnTo>
                <a:lnTo>
                  <a:pt x="38" y="57"/>
                </a:lnTo>
                <a:lnTo>
                  <a:pt x="38" y="265"/>
                </a:lnTo>
                <a:lnTo>
                  <a:pt x="171" y="265"/>
                </a:lnTo>
                <a:lnTo>
                  <a:pt x="171" y="284"/>
                </a:lnTo>
                <a:close/>
                <a:moveTo>
                  <a:pt x="57" y="246"/>
                </a:moveTo>
                <a:lnTo>
                  <a:pt x="57" y="19"/>
                </a:lnTo>
                <a:lnTo>
                  <a:pt x="152" y="19"/>
                </a:lnTo>
                <a:lnTo>
                  <a:pt x="152" y="76"/>
                </a:lnTo>
                <a:lnTo>
                  <a:pt x="208" y="76"/>
                </a:lnTo>
                <a:lnTo>
                  <a:pt x="208" y="246"/>
                </a:lnTo>
                <a:lnTo>
                  <a:pt x="57" y="24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94" name="Source Group"/>
          <p:cNvGrpSpPr/>
          <p:nvPr/>
        </p:nvGrpSpPr>
        <p:grpSpPr>
          <a:xfrm>
            <a:off x="274636" y="1192418"/>
            <a:ext cx="4663455" cy="1086379"/>
            <a:chOff x="296036" y="1117246"/>
            <a:chExt cx="4642055" cy="1086379"/>
          </a:xfrm>
        </p:grpSpPr>
        <p:sp>
          <p:nvSpPr>
            <p:cNvPr id="162" name="Rectangle 161"/>
            <p:cNvSpPr/>
            <p:nvPr/>
          </p:nvSpPr>
          <p:spPr bwMode="auto">
            <a:xfrm>
              <a:off x="296036" y="1117246"/>
              <a:ext cx="4642055" cy="1086379"/>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9" name="Picture 8"/>
            <p:cNvPicPr>
              <a:picLocks noChangeAspect="1"/>
            </p:cNvPicPr>
            <p:nvPr/>
          </p:nvPicPr>
          <p:blipFill>
            <a:blip r:embed="rId4"/>
            <a:stretch>
              <a:fillRect/>
            </a:stretch>
          </p:blipFill>
          <p:spPr>
            <a:xfrm>
              <a:off x="514186" y="1309805"/>
              <a:ext cx="642263" cy="642263"/>
            </a:xfrm>
            <a:prstGeom prst="rect">
              <a:avLst/>
            </a:prstGeom>
          </p:spPr>
        </p:pic>
        <p:pic>
          <p:nvPicPr>
            <p:cNvPr id="10" name="Picture 9"/>
            <p:cNvPicPr>
              <a:picLocks noChangeAspect="1"/>
            </p:cNvPicPr>
            <p:nvPr/>
          </p:nvPicPr>
          <p:blipFill>
            <a:blip r:embed="rId5"/>
            <a:stretch>
              <a:fillRect/>
            </a:stretch>
          </p:blipFill>
          <p:spPr>
            <a:xfrm>
              <a:off x="2209703" y="1211287"/>
              <a:ext cx="982151" cy="982151"/>
            </a:xfrm>
            <a:prstGeom prst="rect">
              <a:avLst/>
            </a:prstGeom>
          </p:spPr>
        </p:pic>
        <p:pic>
          <p:nvPicPr>
            <p:cNvPr id="11" name="Picture 10"/>
            <p:cNvPicPr>
              <a:picLocks noChangeAspect="1"/>
            </p:cNvPicPr>
            <p:nvPr/>
          </p:nvPicPr>
          <p:blipFill>
            <a:blip r:embed="rId6"/>
            <a:stretch>
              <a:fillRect/>
            </a:stretch>
          </p:blipFill>
          <p:spPr>
            <a:xfrm>
              <a:off x="1437169" y="1346256"/>
              <a:ext cx="673468" cy="673468"/>
            </a:xfrm>
            <a:prstGeom prst="rect">
              <a:avLst/>
            </a:prstGeom>
          </p:spPr>
        </p:pic>
        <p:grpSp>
          <p:nvGrpSpPr>
            <p:cNvPr id="13" name="Group 12"/>
            <p:cNvGrpSpPr/>
            <p:nvPr/>
          </p:nvGrpSpPr>
          <p:grpSpPr>
            <a:xfrm>
              <a:off x="3914471" y="1598326"/>
              <a:ext cx="383547" cy="117843"/>
              <a:chOff x="3671495" y="1562061"/>
              <a:chExt cx="551117" cy="169328"/>
            </a:xfrm>
          </p:grpSpPr>
          <p:sp>
            <p:nvSpPr>
              <p:cNvPr id="12" name="Oval 11"/>
              <p:cNvSpPr/>
              <p:nvPr/>
            </p:nvSpPr>
            <p:spPr bwMode="auto">
              <a:xfrm>
                <a:off x="3671495" y="1562061"/>
                <a:ext cx="169328" cy="169328"/>
              </a:xfrm>
              <a:prstGeom prst="ellipse">
                <a:avLst/>
              </a:prstGeom>
              <a:solidFill>
                <a:srgbClr val="D9D9D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64" name="Oval 163"/>
              <p:cNvSpPr/>
              <p:nvPr/>
            </p:nvSpPr>
            <p:spPr bwMode="auto">
              <a:xfrm>
                <a:off x="3862220" y="1562061"/>
                <a:ext cx="169328" cy="169328"/>
              </a:xfrm>
              <a:prstGeom prst="ellipse">
                <a:avLst/>
              </a:prstGeom>
              <a:solidFill>
                <a:srgbClr val="D9D9D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65" name="Oval 164"/>
              <p:cNvSpPr/>
              <p:nvPr/>
            </p:nvSpPr>
            <p:spPr bwMode="auto">
              <a:xfrm>
                <a:off x="4053284" y="1562061"/>
                <a:ext cx="169328" cy="169328"/>
              </a:xfrm>
              <a:prstGeom prst="ellipse">
                <a:avLst/>
              </a:prstGeom>
              <a:solidFill>
                <a:srgbClr val="D9D9D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grpSp>
      <p:cxnSp>
        <p:nvCxnSpPr>
          <p:cNvPr id="167" name="Configure Arrow"/>
          <p:cNvCxnSpPr/>
          <p:nvPr/>
        </p:nvCxnSpPr>
        <p:spPr>
          <a:xfrm>
            <a:off x="7494028" y="4308877"/>
            <a:ext cx="0" cy="1153873"/>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8" name="Export Arrow"/>
          <p:cNvCxnSpPr/>
          <p:nvPr/>
        </p:nvCxnSpPr>
        <p:spPr>
          <a:xfrm flipH="1">
            <a:off x="5029532" y="6113310"/>
            <a:ext cx="1554461" cy="0"/>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Power BI Arrow"/>
          <p:cNvCxnSpPr>
            <a:endCxn id="5" idx="3"/>
          </p:cNvCxnSpPr>
          <p:nvPr/>
        </p:nvCxnSpPr>
        <p:spPr>
          <a:xfrm rot="10800000" flipV="1">
            <a:off x="3865394" y="3961660"/>
            <a:ext cx="2516771" cy="1190764"/>
          </a:xfrm>
          <a:prstGeom prst="bentConnector3">
            <a:avLst>
              <a:gd name="adj1" fmla="val 32699"/>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0" name="Text CRM Solution"/>
          <p:cNvSpPr/>
          <p:nvPr/>
        </p:nvSpPr>
        <p:spPr>
          <a:xfrm>
            <a:off x="3681444" y="6466852"/>
            <a:ext cx="1867819" cy="369332"/>
          </a:xfrm>
          <a:prstGeom prst="rect">
            <a:avLst/>
          </a:prstGeom>
        </p:spPr>
        <p:txBody>
          <a:bodyPr wrap="none">
            <a:sp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solidFill>
                  <a:schemeClr val="bg1">
                    <a:lumMod val="50000"/>
                  </a:schemeClr>
                </a:solidFill>
                <a:effectLst/>
                <a:uLnTx/>
                <a:uFillTx/>
                <a:latin typeface="Segoe UI Semibold" panose="020B0702040204020203" pitchFamily="34" charset="0"/>
                <a:cs typeface="Segoe UI Semibold" panose="020B0702040204020203" pitchFamily="34" charset="0"/>
              </a:rPr>
              <a:t>CRM SOLUTION</a:t>
            </a:r>
          </a:p>
        </p:txBody>
      </p:sp>
      <p:cxnSp>
        <p:nvCxnSpPr>
          <p:cNvPr id="196" name="Mapping Arrow"/>
          <p:cNvCxnSpPr/>
          <p:nvPr/>
        </p:nvCxnSpPr>
        <p:spPr>
          <a:xfrm>
            <a:off x="4938091" y="3314384"/>
            <a:ext cx="1443978" cy="0"/>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99" name="Iterate Arrow"/>
          <p:cNvGrpSpPr/>
          <p:nvPr/>
        </p:nvGrpSpPr>
        <p:grpSpPr>
          <a:xfrm>
            <a:off x="5131917" y="2865954"/>
            <a:ext cx="844125" cy="833191"/>
            <a:chOff x="4586032" y="2989227"/>
            <a:chExt cx="844125" cy="833191"/>
          </a:xfrm>
        </p:grpSpPr>
        <p:grpSp>
          <p:nvGrpSpPr>
            <p:cNvPr id="200" name="Group 199"/>
            <p:cNvGrpSpPr/>
            <p:nvPr/>
          </p:nvGrpSpPr>
          <p:grpSpPr>
            <a:xfrm>
              <a:off x="4586032" y="2989227"/>
              <a:ext cx="844125" cy="833191"/>
              <a:chOff x="1650667" y="3670208"/>
              <a:chExt cx="499804" cy="499803"/>
            </a:xfrm>
          </p:grpSpPr>
          <p:sp>
            <p:nvSpPr>
              <p:cNvPr id="202" name="Rectangle 201"/>
              <p:cNvSpPr/>
              <p:nvPr/>
            </p:nvSpPr>
            <p:spPr bwMode="auto">
              <a:xfrm>
                <a:off x="1650667" y="3735212"/>
                <a:ext cx="178498" cy="184896"/>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03" name="Donut 202"/>
              <p:cNvSpPr/>
              <p:nvPr/>
            </p:nvSpPr>
            <p:spPr bwMode="auto">
              <a:xfrm>
                <a:off x="1650667" y="3670208"/>
                <a:ext cx="499804" cy="499803"/>
              </a:xfrm>
              <a:prstGeom prst="donut">
                <a:avLst>
                  <a:gd name="adj" fmla="val 28335"/>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sp>
          <p:nvSpPr>
            <p:cNvPr id="201" name="Freeform 30"/>
            <p:cNvSpPr>
              <a:spLocks noChangeAspect="1"/>
            </p:cNvSpPr>
            <p:nvPr/>
          </p:nvSpPr>
          <p:spPr bwMode="auto">
            <a:xfrm>
              <a:off x="4666245" y="3080311"/>
              <a:ext cx="683694" cy="651020"/>
            </a:xfrm>
            <a:custGeom>
              <a:avLst/>
              <a:gdLst>
                <a:gd name="T0" fmla="*/ 28 w 108"/>
                <a:gd name="T1" fmla="*/ 36 h 104"/>
                <a:gd name="T2" fmla="*/ 15 w 108"/>
                <a:gd name="T3" fmla="*/ 36 h 104"/>
                <a:gd name="T4" fmla="*/ 56 w 108"/>
                <a:gd name="T5" fmla="*/ 8 h 104"/>
                <a:gd name="T6" fmla="*/ 100 w 108"/>
                <a:gd name="T7" fmla="*/ 52 h 104"/>
                <a:gd name="T8" fmla="*/ 56 w 108"/>
                <a:gd name="T9" fmla="*/ 96 h 104"/>
                <a:gd name="T10" fmla="*/ 12 w 108"/>
                <a:gd name="T11" fmla="*/ 52 h 104"/>
                <a:gd name="T12" fmla="*/ 4 w 108"/>
                <a:gd name="T13" fmla="*/ 52 h 104"/>
                <a:gd name="T14" fmla="*/ 56 w 108"/>
                <a:gd name="T15" fmla="*/ 104 h 104"/>
                <a:gd name="T16" fmla="*/ 108 w 108"/>
                <a:gd name="T17" fmla="*/ 52 h 104"/>
                <a:gd name="T18" fmla="*/ 56 w 108"/>
                <a:gd name="T19" fmla="*/ 0 h 104"/>
                <a:gd name="T20" fmla="*/ 8 w 108"/>
                <a:gd name="T21" fmla="*/ 32 h 104"/>
                <a:gd name="T22" fmla="*/ 8 w 108"/>
                <a:gd name="T23" fmla="*/ 16 h 104"/>
                <a:gd name="T24" fmla="*/ 0 w 108"/>
                <a:gd name="T25" fmla="*/ 16 h 104"/>
                <a:gd name="T26" fmla="*/ 0 w 108"/>
                <a:gd name="T27" fmla="*/ 44 h 104"/>
                <a:gd name="T28" fmla="*/ 28 w 108"/>
                <a:gd name="T29" fmla="*/ 44 h 104"/>
                <a:gd name="T30" fmla="*/ 28 w 108"/>
                <a:gd name="T31"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4">
                  <a:moveTo>
                    <a:pt x="28" y="36"/>
                  </a:moveTo>
                  <a:cubicBezTo>
                    <a:pt x="15" y="36"/>
                    <a:pt x="15" y="36"/>
                    <a:pt x="15" y="36"/>
                  </a:cubicBezTo>
                  <a:cubicBezTo>
                    <a:pt x="21" y="19"/>
                    <a:pt x="37" y="8"/>
                    <a:pt x="56" y="8"/>
                  </a:cubicBezTo>
                  <a:cubicBezTo>
                    <a:pt x="80" y="8"/>
                    <a:pt x="100" y="27"/>
                    <a:pt x="100" y="52"/>
                  </a:cubicBezTo>
                  <a:cubicBezTo>
                    <a:pt x="100" y="76"/>
                    <a:pt x="80" y="96"/>
                    <a:pt x="56" y="96"/>
                  </a:cubicBezTo>
                  <a:cubicBezTo>
                    <a:pt x="31" y="96"/>
                    <a:pt x="12" y="76"/>
                    <a:pt x="12" y="52"/>
                  </a:cubicBezTo>
                  <a:cubicBezTo>
                    <a:pt x="4" y="52"/>
                    <a:pt x="4" y="52"/>
                    <a:pt x="4" y="52"/>
                  </a:cubicBezTo>
                  <a:cubicBezTo>
                    <a:pt x="4" y="80"/>
                    <a:pt x="27" y="104"/>
                    <a:pt x="56" y="104"/>
                  </a:cubicBezTo>
                  <a:cubicBezTo>
                    <a:pt x="84" y="104"/>
                    <a:pt x="108" y="80"/>
                    <a:pt x="108" y="52"/>
                  </a:cubicBezTo>
                  <a:cubicBezTo>
                    <a:pt x="108" y="23"/>
                    <a:pt x="84" y="0"/>
                    <a:pt x="56" y="0"/>
                  </a:cubicBezTo>
                  <a:cubicBezTo>
                    <a:pt x="34" y="0"/>
                    <a:pt x="16" y="13"/>
                    <a:pt x="8" y="32"/>
                  </a:cubicBezTo>
                  <a:cubicBezTo>
                    <a:pt x="8" y="16"/>
                    <a:pt x="8" y="16"/>
                    <a:pt x="8" y="16"/>
                  </a:cubicBezTo>
                  <a:cubicBezTo>
                    <a:pt x="0" y="16"/>
                    <a:pt x="0" y="16"/>
                    <a:pt x="0" y="16"/>
                  </a:cubicBezTo>
                  <a:cubicBezTo>
                    <a:pt x="0" y="44"/>
                    <a:pt x="0" y="44"/>
                    <a:pt x="0" y="44"/>
                  </a:cubicBezTo>
                  <a:cubicBezTo>
                    <a:pt x="28" y="44"/>
                    <a:pt x="28" y="44"/>
                    <a:pt x="28" y="44"/>
                  </a:cubicBezTo>
                  <a:lnTo>
                    <a:pt x="28" y="36"/>
                  </a:ln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211" name="Source Arrow"/>
          <p:cNvCxnSpPr/>
          <p:nvPr/>
        </p:nvCxnSpPr>
        <p:spPr>
          <a:xfrm>
            <a:off x="4938091" y="1791341"/>
            <a:ext cx="1443978" cy="0"/>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4" name="Text Map"/>
          <p:cNvSpPr/>
          <p:nvPr/>
        </p:nvSpPr>
        <p:spPr>
          <a:xfrm>
            <a:off x="4938091" y="2791164"/>
            <a:ext cx="1132041" cy="523220"/>
          </a:xfrm>
          <a:prstGeom prst="rect">
            <a:avLst/>
          </a:prstGeom>
        </p:spPr>
        <p:txBody>
          <a:bodyPr wrap="none">
            <a:sp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small" spc="0" normalizeH="0" baseline="0" noProof="0" dirty="0">
                <a:ln>
                  <a:noFill/>
                </a:ln>
                <a:solidFill>
                  <a:schemeClr val="bg1">
                    <a:lumMod val="50000"/>
                  </a:schemeClr>
                </a:solidFill>
                <a:effectLst/>
                <a:uLnTx/>
                <a:uFillTx/>
                <a:latin typeface="Segoe UI Semibold" panose="020B0702040204020203" pitchFamily="34" charset="0"/>
                <a:cs typeface="Segoe UI Semibold" panose="020B0702040204020203" pitchFamily="34" charset="0"/>
              </a:rPr>
              <a:t>MAP</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small" spc="0" normalizeH="0" baseline="0" noProof="0" dirty="0">
                <a:ln>
                  <a:noFill/>
                </a:ln>
                <a:solidFill>
                  <a:schemeClr val="bg1">
                    <a:lumMod val="50000"/>
                  </a:schemeClr>
                </a:solidFill>
                <a:effectLst/>
                <a:uLnTx/>
                <a:uFillTx/>
                <a:latin typeface="Segoe UI Semibold" panose="020B0702040204020203" pitchFamily="34" charset="0"/>
                <a:cs typeface="Segoe UI Semibold" panose="020B0702040204020203" pitchFamily="34" charset="0"/>
              </a:rPr>
              <a:t>METADATA</a:t>
            </a:r>
          </a:p>
        </p:txBody>
      </p:sp>
      <p:sp>
        <p:nvSpPr>
          <p:cNvPr id="215" name="Text Generate"/>
          <p:cNvSpPr/>
          <p:nvPr/>
        </p:nvSpPr>
        <p:spPr>
          <a:xfrm>
            <a:off x="4938091" y="2791164"/>
            <a:ext cx="1058303" cy="523220"/>
          </a:xfrm>
          <a:prstGeom prst="rect">
            <a:avLst/>
          </a:prstGeom>
        </p:spPr>
        <p:txBody>
          <a:bodyPr wrap="none">
            <a:sp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small" spc="0" normalizeH="0" baseline="0" noProof="0" dirty="0">
                <a:ln>
                  <a:noFill/>
                </a:ln>
                <a:solidFill>
                  <a:schemeClr val="bg1">
                    <a:lumMod val="50000"/>
                  </a:schemeClr>
                </a:solidFill>
                <a:effectLst/>
                <a:uLnTx/>
                <a:uFillTx/>
                <a:latin typeface="Segoe UI Semibold" panose="020B0702040204020203" pitchFamily="34" charset="0"/>
                <a:cs typeface="Segoe UI Semibold" panose="020B0702040204020203" pitchFamily="34" charset="0"/>
              </a:rPr>
              <a:t>GENERATE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small" spc="0" normalizeH="0" baseline="0" noProof="0" dirty="0">
                <a:ln>
                  <a:noFill/>
                </a:ln>
                <a:solidFill>
                  <a:schemeClr val="bg1">
                    <a:lumMod val="50000"/>
                  </a:schemeClr>
                </a:solidFill>
                <a:effectLst/>
                <a:uLnTx/>
                <a:uFillTx/>
                <a:latin typeface="Segoe UI Semibold" panose="020B0702040204020203" pitchFamily="34" charset="0"/>
                <a:cs typeface="Segoe UI Semibold" panose="020B0702040204020203" pitchFamily="34" charset="0"/>
              </a:rPr>
              <a:t>SOLUTION</a:t>
            </a:r>
          </a:p>
        </p:txBody>
      </p:sp>
    </p:spTree>
    <p:extLst>
      <p:ext uri="{BB962C8B-B14F-4D97-AF65-F5344CB8AC3E}">
        <p14:creationId xmlns:p14="http://schemas.microsoft.com/office/powerpoint/2010/main" val="225491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1000" fill="hold"/>
                                        <p:tgtEl>
                                          <p:spTgt spid="193"/>
                                        </p:tgtEl>
                                        <p:attrNameLst>
                                          <p:attrName>ppt_x</p:attrName>
                                        </p:attrNameLst>
                                      </p:cBhvr>
                                      <p:tavLst>
                                        <p:tav tm="0">
                                          <p:val>
                                            <p:strVal val="0-#ppt_w/2"/>
                                          </p:val>
                                        </p:tav>
                                        <p:tav tm="100000">
                                          <p:val>
                                            <p:strVal val="#ppt_x"/>
                                          </p:val>
                                        </p:tav>
                                      </p:tavLst>
                                    </p:anim>
                                    <p:anim calcmode="lin" valueType="num">
                                      <p:cBhvr additive="base">
                                        <p:cTn id="8" dur="1000" fill="hold"/>
                                        <p:tgtEl>
                                          <p:spTgt spid="19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decel="50000"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 calcmode="lin" valueType="num">
                                      <p:cBhvr additive="base">
                                        <p:cTn id="12" dur="1000" fill="hold"/>
                                        <p:tgtEl>
                                          <p:spTgt spid="147"/>
                                        </p:tgtEl>
                                        <p:attrNameLst>
                                          <p:attrName>ppt_x</p:attrName>
                                        </p:attrNameLst>
                                      </p:cBhvr>
                                      <p:tavLst>
                                        <p:tav tm="0">
                                          <p:val>
                                            <p:strVal val="#ppt_x"/>
                                          </p:val>
                                        </p:tav>
                                        <p:tav tm="100000">
                                          <p:val>
                                            <p:strVal val="#ppt_x"/>
                                          </p:val>
                                        </p:tav>
                                      </p:tavLst>
                                    </p:anim>
                                    <p:anim calcmode="lin" valueType="num">
                                      <p:cBhvr additive="base">
                                        <p:cTn id="13" dur="10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decel="5000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1000" fill="hold"/>
                                        <p:tgtEl>
                                          <p:spTgt spid="50"/>
                                        </p:tgtEl>
                                        <p:attrNameLst>
                                          <p:attrName>ppt_x</p:attrName>
                                        </p:attrNameLst>
                                      </p:cBhvr>
                                      <p:tavLst>
                                        <p:tav tm="0">
                                          <p:val>
                                            <p:strVal val="1+#ppt_w/2"/>
                                          </p:val>
                                        </p:tav>
                                        <p:tav tm="100000">
                                          <p:val>
                                            <p:strVal val="#ppt_x"/>
                                          </p:val>
                                        </p:tav>
                                      </p:tavLst>
                                    </p:anim>
                                    <p:anim calcmode="lin" valueType="num">
                                      <p:cBhvr additive="base">
                                        <p:cTn id="19" dur="1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50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1000" fill="hold"/>
                                        <p:tgtEl>
                                          <p:spTgt spid="52"/>
                                        </p:tgtEl>
                                        <p:attrNameLst>
                                          <p:attrName>ppt_x</p:attrName>
                                        </p:attrNameLst>
                                      </p:cBhvr>
                                      <p:tavLst>
                                        <p:tav tm="0">
                                          <p:val>
                                            <p:strVal val="1+#ppt_w/2"/>
                                          </p:val>
                                        </p:tav>
                                        <p:tav tm="100000">
                                          <p:val>
                                            <p:strVal val="#ppt_x"/>
                                          </p:val>
                                        </p:tav>
                                      </p:tavLst>
                                    </p:anim>
                                    <p:anim calcmode="lin" valueType="num">
                                      <p:cBhvr additive="base">
                                        <p:cTn id="23"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50000" fill="hold" nodeType="clickEffect">
                                  <p:stCondLst>
                                    <p:cond delay="0"/>
                                  </p:stCondLst>
                                  <p:childTnLst>
                                    <p:set>
                                      <p:cBhvr>
                                        <p:cTn id="27" dur="1" fill="hold">
                                          <p:stCondLst>
                                            <p:cond delay="0"/>
                                          </p:stCondLst>
                                        </p:cTn>
                                        <p:tgtEl>
                                          <p:spTgt spid="194"/>
                                        </p:tgtEl>
                                        <p:attrNameLst>
                                          <p:attrName>style.visibility</p:attrName>
                                        </p:attrNameLst>
                                      </p:cBhvr>
                                      <p:to>
                                        <p:strVal val="visible"/>
                                      </p:to>
                                    </p:set>
                                    <p:anim calcmode="lin" valueType="num">
                                      <p:cBhvr additive="base">
                                        <p:cTn id="28" dur="1000" fill="hold"/>
                                        <p:tgtEl>
                                          <p:spTgt spid="194"/>
                                        </p:tgtEl>
                                        <p:attrNameLst>
                                          <p:attrName>ppt_x</p:attrName>
                                        </p:attrNameLst>
                                      </p:cBhvr>
                                      <p:tavLst>
                                        <p:tav tm="0">
                                          <p:val>
                                            <p:strVal val="0-#ppt_w/2"/>
                                          </p:val>
                                        </p:tav>
                                        <p:tav tm="100000">
                                          <p:val>
                                            <p:strVal val="#ppt_x"/>
                                          </p:val>
                                        </p:tav>
                                      </p:tavLst>
                                    </p:anim>
                                    <p:anim calcmode="lin" valueType="num">
                                      <p:cBhvr additive="base">
                                        <p:cTn id="29" dur="1000" fill="hold"/>
                                        <p:tgtEl>
                                          <p:spTgt spid="194"/>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11"/>
                                        </p:tgtEl>
                                        <p:attrNameLst>
                                          <p:attrName>style.visibility</p:attrName>
                                        </p:attrNameLst>
                                      </p:cBhvr>
                                      <p:to>
                                        <p:strVal val="visible"/>
                                      </p:to>
                                    </p:set>
                                    <p:animEffect transition="in" filter="fade">
                                      <p:cBhvr>
                                        <p:cTn id="33" dur="500"/>
                                        <p:tgtEl>
                                          <p:spTgt spid="2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1"/>
                                        </p:tgtEl>
                                      </p:cBhvr>
                                    </p:animEffect>
                                    <p:set>
                                      <p:cBhvr>
                                        <p:cTn id="38" dur="1" fill="hold">
                                          <p:stCondLst>
                                            <p:cond delay="499"/>
                                          </p:stCondLst>
                                        </p:cTn>
                                        <p:tgtEl>
                                          <p:spTgt spid="211"/>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96"/>
                                        </p:tgtEl>
                                        <p:attrNameLst>
                                          <p:attrName>style.visibility</p:attrName>
                                        </p:attrNameLst>
                                      </p:cBhvr>
                                      <p:to>
                                        <p:strVal val="visible"/>
                                      </p:to>
                                    </p:set>
                                    <p:animEffect transition="in" filter="fade">
                                      <p:cBhvr>
                                        <p:cTn id="57" dur="500"/>
                                        <p:tgtEl>
                                          <p:spTgt spid="19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4"/>
                                        </p:tgtEl>
                                        <p:attrNameLst>
                                          <p:attrName>style.visibility</p:attrName>
                                        </p:attrNameLst>
                                      </p:cBhvr>
                                      <p:to>
                                        <p:strVal val="visible"/>
                                      </p:to>
                                    </p:set>
                                    <p:animEffect transition="in" filter="fade">
                                      <p:cBhvr>
                                        <p:cTn id="60" dur="500"/>
                                        <p:tgtEl>
                                          <p:spTgt spid="2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5"/>
                                        </p:tgtEl>
                                        <p:attrNameLst>
                                          <p:attrName>style.visibility</p:attrName>
                                        </p:attrNameLst>
                                      </p:cBhvr>
                                      <p:to>
                                        <p:strVal val="visible"/>
                                      </p:to>
                                    </p:set>
                                    <p:animEffect transition="in" filter="fade">
                                      <p:cBhvr>
                                        <p:cTn id="65" dur="500"/>
                                        <p:tgtEl>
                                          <p:spTgt spid="195"/>
                                        </p:tgtEl>
                                      </p:cBhvr>
                                    </p:animEffect>
                                  </p:childTnLst>
                                </p:cTn>
                              </p:par>
                              <p:par>
                                <p:cTn id="66" presetID="10" presetClass="exit" presetSubtype="0" fill="hold" grpId="1" nodeType="withEffect">
                                  <p:stCondLst>
                                    <p:cond delay="0"/>
                                  </p:stCondLst>
                                  <p:childTnLst>
                                    <p:animEffect transition="out" filter="fade">
                                      <p:cBhvr>
                                        <p:cTn id="67" dur="500"/>
                                        <p:tgtEl>
                                          <p:spTgt spid="214"/>
                                        </p:tgtEl>
                                      </p:cBhvr>
                                    </p:animEffect>
                                    <p:set>
                                      <p:cBhvr>
                                        <p:cTn id="68" dur="1" fill="hold">
                                          <p:stCondLst>
                                            <p:cond delay="499"/>
                                          </p:stCondLst>
                                        </p:cTn>
                                        <p:tgtEl>
                                          <p:spTgt spid="214"/>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15"/>
                                        </p:tgtEl>
                                        <p:attrNameLst>
                                          <p:attrName>style.visibility</p:attrName>
                                        </p:attrNameLst>
                                      </p:cBhvr>
                                      <p:to>
                                        <p:strVal val="visible"/>
                                      </p:to>
                                    </p:set>
                                    <p:animEffect transition="in" filter="fade">
                                      <p:cBhvr>
                                        <p:cTn id="72" dur="500"/>
                                        <p:tgtEl>
                                          <p:spTgt spid="215"/>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167"/>
                                        </p:tgtEl>
                                        <p:attrNameLst>
                                          <p:attrName>style.visibility</p:attrName>
                                        </p:attrNameLst>
                                      </p:cBhvr>
                                      <p:to>
                                        <p:strVal val="visible"/>
                                      </p:to>
                                    </p:set>
                                    <p:animEffect transition="in" filter="fade">
                                      <p:cBhvr>
                                        <p:cTn id="76" dur="500"/>
                                        <p:tgtEl>
                                          <p:spTgt spid="167"/>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159"/>
                                        </p:tgtEl>
                                        <p:attrNameLst>
                                          <p:attrName>style.visibility</p:attrName>
                                        </p:attrNameLst>
                                      </p:cBhvr>
                                      <p:to>
                                        <p:strVal val="visible"/>
                                      </p:to>
                                    </p:set>
                                    <p:animEffect transition="in" filter="fade">
                                      <p:cBhvr>
                                        <p:cTn id="80" dur="500"/>
                                        <p:tgtEl>
                                          <p:spTgt spid="159"/>
                                        </p:tgtEl>
                                      </p:cBhvr>
                                    </p:animEffect>
                                  </p:childTnLst>
                                </p:cTn>
                              </p:par>
                              <p:par>
                                <p:cTn id="81" presetID="10" presetClass="entr" presetSubtype="0" fill="hold" nodeType="withEffect">
                                  <p:stCondLst>
                                    <p:cond delay="0"/>
                                  </p:stCondLst>
                                  <p:childTnLst>
                                    <p:set>
                                      <p:cBhvr>
                                        <p:cTn id="82" dur="1" fill="hold">
                                          <p:stCondLst>
                                            <p:cond delay="0"/>
                                          </p:stCondLst>
                                        </p:cTn>
                                        <p:tgtEl>
                                          <p:spTgt spid="156"/>
                                        </p:tgtEl>
                                        <p:attrNameLst>
                                          <p:attrName>style.visibility</p:attrName>
                                        </p:attrNameLst>
                                      </p:cBhvr>
                                      <p:to>
                                        <p:strVal val="visible"/>
                                      </p:to>
                                    </p:set>
                                    <p:animEffect transition="in" filter="fade">
                                      <p:cBhvr>
                                        <p:cTn id="83" dur="500"/>
                                        <p:tgtEl>
                                          <p:spTgt spid="156"/>
                                        </p:tgtEl>
                                      </p:cBhvr>
                                    </p:animEffect>
                                  </p:childTnLst>
                                </p:cTn>
                              </p:par>
                              <p:par>
                                <p:cTn id="84" presetID="10"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52"/>
                                        </p:tgtEl>
                                        <p:attrNameLst>
                                          <p:attrName>style.visibility</p:attrName>
                                        </p:attrNameLst>
                                      </p:cBhvr>
                                      <p:to>
                                        <p:strVal val="visible"/>
                                      </p:to>
                                    </p:set>
                                    <p:animEffect transition="in" filter="fade">
                                      <p:cBhvr>
                                        <p:cTn id="92" dur="500"/>
                                        <p:tgtEl>
                                          <p:spTgt spid="15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57"/>
                                        </p:tgtEl>
                                        <p:attrNameLst>
                                          <p:attrName>style.visibility</p:attrName>
                                        </p:attrNameLst>
                                      </p:cBhvr>
                                      <p:to>
                                        <p:strVal val="visible"/>
                                      </p:to>
                                    </p:set>
                                    <p:animEffect transition="in" filter="fade">
                                      <p:cBhvr>
                                        <p:cTn id="95" dur="500"/>
                                        <p:tgtEl>
                                          <p:spTgt spid="15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cTn>
                              </p:par>
                            </p:childTnLst>
                          </p:cTn>
                        </p:par>
                        <p:par>
                          <p:cTn id="99" fill="hold">
                            <p:stCondLst>
                              <p:cond delay="2000"/>
                            </p:stCondLst>
                            <p:childTnLst>
                              <p:par>
                                <p:cTn id="100" presetID="10" presetClass="entr" presetSubtype="0" fill="hold" nodeType="afterEffect">
                                  <p:stCondLst>
                                    <p:cond delay="0"/>
                                  </p:stCondLst>
                                  <p:childTnLst>
                                    <p:set>
                                      <p:cBhvr>
                                        <p:cTn id="101" dur="1" fill="hold">
                                          <p:stCondLst>
                                            <p:cond delay="0"/>
                                          </p:stCondLst>
                                        </p:cTn>
                                        <p:tgtEl>
                                          <p:spTgt spid="168"/>
                                        </p:tgtEl>
                                        <p:attrNameLst>
                                          <p:attrName>style.visibility</p:attrName>
                                        </p:attrNameLst>
                                      </p:cBhvr>
                                      <p:to>
                                        <p:strVal val="visible"/>
                                      </p:to>
                                    </p:set>
                                    <p:animEffect transition="in" filter="fade">
                                      <p:cBhvr>
                                        <p:cTn id="102" dur="500"/>
                                        <p:tgtEl>
                                          <p:spTgt spid="16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60"/>
                                        </p:tgtEl>
                                        <p:attrNameLst>
                                          <p:attrName>style.visibility</p:attrName>
                                        </p:attrNameLst>
                                      </p:cBhvr>
                                      <p:to>
                                        <p:strVal val="visible"/>
                                      </p:to>
                                    </p:set>
                                    <p:animEffect transition="in" filter="fade">
                                      <p:cBhvr>
                                        <p:cTn id="105" dur="500"/>
                                        <p:tgtEl>
                                          <p:spTgt spid="16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70"/>
                                        </p:tgtEl>
                                        <p:attrNameLst>
                                          <p:attrName>style.visibility</p:attrName>
                                        </p:attrNameLst>
                                      </p:cBhvr>
                                      <p:to>
                                        <p:strVal val="visible"/>
                                      </p:to>
                                    </p:set>
                                    <p:animEffect transition="in" filter="fade">
                                      <p:cBhvr>
                                        <p:cTn id="108" dur="500"/>
                                        <p:tgtEl>
                                          <p:spTgt spid="17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215"/>
                                        </p:tgtEl>
                                      </p:cBhvr>
                                    </p:animEffect>
                                    <p:set>
                                      <p:cBhvr>
                                        <p:cTn id="113" dur="1" fill="hold">
                                          <p:stCondLst>
                                            <p:cond delay="499"/>
                                          </p:stCondLst>
                                        </p:cTn>
                                        <p:tgtEl>
                                          <p:spTgt spid="215"/>
                                        </p:tgtEl>
                                        <p:attrNameLst>
                                          <p:attrName>style.visibility</p:attrName>
                                        </p:attrNameLst>
                                      </p:cBhvr>
                                      <p:to>
                                        <p:strVal val="hidden"/>
                                      </p:to>
                                    </p:se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199"/>
                                        </p:tgtEl>
                                        <p:attrNameLst>
                                          <p:attrName>style.visibility</p:attrName>
                                        </p:attrNameLst>
                                      </p:cBhvr>
                                      <p:to>
                                        <p:strVal val="visible"/>
                                      </p:to>
                                    </p:set>
                                    <p:animEffect transition="in" filter="fade">
                                      <p:cBhvr>
                                        <p:cTn id="117" dur="500"/>
                                        <p:tgtEl>
                                          <p:spTgt spid="199"/>
                                        </p:tgtEl>
                                      </p:cBhvr>
                                    </p:animEffect>
                                  </p:childTnLst>
                                </p:cTn>
                              </p:par>
                            </p:childTnLst>
                          </p:cTn>
                        </p:par>
                        <p:par>
                          <p:cTn id="118" fill="hold">
                            <p:stCondLst>
                              <p:cond delay="1000"/>
                            </p:stCondLst>
                            <p:childTnLst>
                              <p:par>
                                <p:cTn id="119" presetID="26" presetClass="emph" presetSubtype="0" fill="hold" nodeType="afterEffect">
                                  <p:stCondLst>
                                    <p:cond delay="0"/>
                                  </p:stCondLst>
                                  <p:childTnLst>
                                    <p:animEffect transition="out" filter="fade">
                                      <p:cBhvr>
                                        <p:cTn id="120" dur="500" tmFilter="0, 0; .2, .5; .8, .5; 1, 0"/>
                                        <p:tgtEl>
                                          <p:spTgt spid="167"/>
                                        </p:tgtEl>
                                      </p:cBhvr>
                                    </p:animEffect>
                                    <p:animScale>
                                      <p:cBhvr>
                                        <p:cTn id="121" dur="250" autoRev="1" fill="hold"/>
                                        <p:tgtEl>
                                          <p:spTgt spid="167"/>
                                        </p:tgtEl>
                                      </p:cBhvr>
                                      <p:by x="105000" y="105000"/>
                                    </p:animScale>
                                  </p:childTnLst>
                                </p:cTn>
                              </p:par>
                            </p:childTnLst>
                          </p:cTn>
                        </p:par>
                        <p:par>
                          <p:cTn id="122" fill="hold">
                            <p:stCondLst>
                              <p:cond delay="1500"/>
                            </p:stCondLst>
                            <p:childTnLst>
                              <p:par>
                                <p:cTn id="123" presetID="26" presetClass="emph" presetSubtype="0" fill="hold" nodeType="afterEffect">
                                  <p:stCondLst>
                                    <p:cond delay="0"/>
                                  </p:stCondLst>
                                  <p:childTnLst>
                                    <p:animEffect transition="out" filter="fade">
                                      <p:cBhvr>
                                        <p:cTn id="124" dur="500" tmFilter="0, 0; .2, .5; .8, .5; 1, 0"/>
                                        <p:tgtEl>
                                          <p:spTgt spid="168"/>
                                        </p:tgtEl>
                                      </p:cBhvr>
                                    </p:animEffect>
                                    <p:animScale>
                                      <p:cBhvr>
                                        <p:cTn id="125" dur="250" autoRev="1" fill="hold"/>
                                        <p:tgtEl>
                                          <p:spTgt spid="168"/>
                                        </p:tgtEl>
                                      </p:cBhvr>
                                      <p:by x="105000" y="105000"/>
                                    </p:animScale>
                                  </p:childTnLst>
                                </p:cTn>
                              </p:par>
                              <p:par>
                                <p:cTn id="126" presetID="26" presetClass="emph" presetSubtype="0" fill="hold" grpId="1" nodeType="withEffect">
                                  <p:stCondLst>
                                    <p:cond delay="0"/>
                                  </p:stCondLst>
                                  <p:childTnLst>
                                    <p:animEffect transition="out" filter="fade">
                                      <p:cBhvr>
                                        <p:cTn id="127" dur="500" tmFilter="0, 0; .2, .5; .8, .5; 1, 0"/>
                                        <p:tgtEl>
                                          <p:spTgt spid="160"/>
                                        </p:tgtEl>
                                      </p:cBhvr>
                                    </p:animEffect>
                                    <p:animScale>
                                      <p:cBhvr>
                                        <p:cTn id="128" dur="250" autoRev="1" fill="hold"/>
                                        <p:tgtEl>
                                          <p:spTgt spid="1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2" grpId="0" animBg="1"/>
      <p:bldP spid="157" grpId="0" animBg="1"/>
      <p:bldP spid="4" grpId="0" animBg="1"/>
      <p:bldP spid="160" grpId="0" animBg="1"/>
      <p:bldP spid="160" grpId="1" animBg="1"/>
      <p:bldP spid="170" grpId="0"/>
      <p:bldP spid="214" grpId="0"/>
      <p:bldP spid="214" grpId="1"/>
      <p:bldP spid="215" grpId="0"/>
      <p:bldP spid="2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680460"/>
          </a:xfrm>
        </p:spPr>
        <p:txBody>
          <a:bodyPr/>
          <a:lstStyle/>
          <a:p>
            <a:r>
              <a:rPr lang="en-US" sz="7200" dirty="0"/>
              <a:t>Demo</a:t>
            </a:r>
            <a:br>
              <a:rPr lang="en-US" sz="7200" dirty="0"/>
            </a:br>
            <a:r>
              <a:rPr lang="en-US" sz="3600" dirty="0"/>
              <a:t>Metadata Migrator</a:t>
            </a:r>
          </a:p>
        </p:txBody>
      </p:sp>
    </p:spTree>
    <p:extLst>
      <p:ext uri="{BB962C8B-B14F-4D97-AF65-F5344CB8AC3E}">
        <p14:creationId xmlns:p14="http://schemas.microsoft.com/office/powerpoint/2010/main" val="25357315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22" name="Right Arrow 21"/>
          <p:cNvSpPr/>
          <p:nvPr/>
        </p:nvSpPr>
        <p:spPr>
          <a:xfrm>
            <a:off x="0" y="1983060"/>
            <a:ext cx="12401006" cy="285206"/>
          </a:xfrm>
          <a:prstGeom prst="rightArrow">
            <a:avLst/>
          </a:prstGeom>
          <a:solidFill>
            <a:srgbClr val="D83B0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23" name="Oval 22"/>
          <p:cNvSpPr/>
          <p:nvPr/>
        </p:nvSpPr>
        <p:spPr>
          <a:xfrm>
            <a:off x="1028859" y="1953669"/>
            <a:ext cx="320040" cy="320040"/>
          </a:xfrm>
          <a:prstGeom prst="ellipse">
            <a:avLst/>
          </a:prstGeom>
          <a:solidFill>
            <a:srgbClr val="505050"/>
          </a:solidFill>
          <a:ln w="76200" cap="flat" cmpd="sng" algn="ctr">
            <a:solidFill>
              <a:srgbClr val="F8F8F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25" name="Oval 24"/>
          <p:cNvSpPr/>
          <p:nvPr/>
        </p:nvSpPr>
        <p:spPr>
          <a:xfrm>
            <a:off x="4924267" y="1953669"/>
            <a:ext cx="320040" cy="320040"/>
          </a:xfrm>
          <a:prstGeom prst="ellipse">
            <a:avLst/>
          </a:prstGeom>
          <a:solidFill>
            <a:srgbClr val="505050"/>
          </a:solidFill>
          <a:ln w="76200" cap="flat" cmpd="sng" algn="ctr">
            <a:solidFill>
              <a:srgbClr val="F8F8F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27" name="Oval 26"/>
          <p:cNvSpPr/>
          <p:nvPr/>
        </p:nvSpPr>
        <p:spPr>
          <a:xfrm>
            <a:off x="8819675" y="1953669"/>
            <a:ext cx="320040" cy="320040"/>
          </a:xfrm>
          <a:prstGeom prst="ellipse">
            <a:avLst/>
          </a:prstGeom>
          <a:solidFill>
            <a:srgbClr val="505050"/>
          </a:solidFill>
          <a:ln w="76200" cap="flat" cmpd="sng" algn="ctr">
            <a:solidFill>
              <a:srgbClr val="F8F8F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29" name="TextBox 28"/>
          <p:cNvSpPr txBox="1"/>
          <p:nvPr/>
        </p:nvSpPr>
        <p:spPr>
          <a:xfrm>
            <a:off x="671750" y="1494366"/>
            <a:ext cx="1034259"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1770">
                      <a:schemeClr val="tx1"/>
                    </a:gs>
                    <a:gs pos="24000">
                      <a:schemeClr val="tx1"/>
                    </a:gs>
                  </a:gsLst>
                  <a:lin ang="5400000" scaled="0"/>
                </a:gradFill>
                <a:effectLst/>
                <a:uLnTx/>
                <a:uFillTx/>
                <a:latin typeface="Segoe UI Semibold" panose="020B0702040204020203" pitchFamily="34" charset="0"/>
                <a:cs typeface="Segoe UI Semibold" panose="020B0702040204020203" pitchFamily="34" charset="0"/>
              </a:rPr>
              <a:t>Q4 2016</a:t>
            </a:r>
          </a:p>
        </p:txBody>
      </p:sp>
      <p:sp>
        <p:nvSpPr>
          <p:cNvPr id="31" name="TextBox 30"/>
          <p:cNvSpPr txBox="1"/>
          <p:nvPr/>
        </p:nvSpPr>
        <p:spPr>
          <a:xfrm>
            <a:off x="4589602" y="1494366"/>
            <a:ext cx="98937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1770">
                      <a:schemeClr val="tx1"/>
                    </a:gs>
                    <a:gs pos="24000">
                      <a:schemeClr val="tx1"/>
                    </a:gs>
                  </a:gsLst>
                  <a:lin ang="5400000" scaled="0"/>
                </a:gradFill>
                <a:effectLst/>
                <a:uLnTx/>
                <a:uFillTx/>
                <a:latin typeface="Segoe UI Semibold" panose="020B0702040204020203" pitchFamily="34" charset="0"/>
                <a:cs typeface="Segoe UI Semibold" panose="020B0702040204020203" pitchFamily="34" charset="0"/>
              </a:rPr>
              <a:t>Q1 2017</a:t>
            </a:r>
          </a:p>
        </p:txBody>
      </p:sp>
      <p:sp>
        <p:nvSpPr>
          <p:cNvPr id="33" name="TextBox 32"/>
          <p:cNvSpPr txBox="1"/>
          <p:nvPr/>
        </p:nvSpPr>
        <p:spPr>
          <a:xfrm>
            <a:off x="8472187" y="1494366"/>
            <a:ext cx="101502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1770">
                      <a:schemeClr val="tx1"/>
                    </a:gs>
                    <a:gs pos="24000">
                      <a:schemeClr val="tx1"/>
                    </a:gs>
                  </a:gsLst>
                  <a:lin ang="5400000" scaled="0"/>
                </a:gradFill>
                <a:effectLst/>
                <a:uLnTx/>
                <a:uFillTx/>
                <a:latin typeface="Segoe UI Semibold" panose="020B0702040204020203" pitchFamily="34" charset="0"/>
                <a:cs typeface="Segoe UI Semibold" panose="020B0702040204020203" pitchFamily="34" charset="0"/>
              </a:rPr>
              <a:t>FUTURE</a:t>
            </a:r>
          </a:p>
        </p:txBody>
      </p:sp>
      <p:sp>
        <p:nvSpPr>
          <p:cNvPr id="35" name="TextBox 34"/>
          <p:cNvSpPr txBox="1"/>
          <p:nvPr/>
        </p:nvSpPr>
        <p:spPr>
          <a:xfrm>
            <a:off x="1028859" y="2600572"/>
            <a:ext cx="3760966" cy="116955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small" spc="0" normalizeH="0" baseline="0" noProof="0" dirty="0">
                <a:ln>
                  <a:noFill/>
                </a:ln>
                <a:gradFill>
                  <a:gsLst>
                    <a:gs pos="25664">
                      <a:schemeClr val="accent6"/>
                    </a:gs>
                    <a:gs pos="72000">
                      <a:schemeClr val="accent6"/>
                    </a:gs>
                  </a:gsLst>
                  <a:lin ang="5400000" scaled="0"/>
                </a:gradFill>
                <a:effectLst/>
                <a:uLnTx/>
                <a:uFillTx/>
                <a:latin typeface="Segoe UI Semibold" panose="020B0702040204020203" pitchFamily="34" charset="0"/>
                <a:cs typeface="Segoe UI Semibold" panose="020B0702040204020203" pitchFamily="34" charset="0"/>
              </a:rPr>
              <a:t>BETA</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Launch to select participants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Support a subset of source types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Power BI reporting trough Power BI Desktop </a:t>
            </a:r>
          </a:p>
        </p:txBody>
      </p:sp>
      <p:sp>
        <p:nvSpPr>
          <p:cNvPr id="37" name="TextBox 36"/>
          <p:cNvSpPr txBox="1"/>
          <p:nvPr/>
        </p:nvSpPr>
        <p:spPr>
          <a:xfrm>
            <a:off x="4924267" y="2600572"/>
            <a:ext cx="3151825" cy="116955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small" spc="0" normalizeH="0" baseline="0" noProof="0" dirty="0">
                <a:ln>
                  <a:noFill/>
                </a:ln>
                <a:gradFill>
                  <a:gsLst>
                    <a:gs pos="25664">
                      <a:schemeClr val="accent6"/>
                    </a:gs>
                    <a:gs pos="72000">
                      <a:schemeClr val="accent6"/>
                    </a:gs>
                  </a:gsLst>
                  <a:lin ang="5400000" scaled="0"/>
                </a:gradFill>
                <a:effectLst/>
                <a:uLnTx/>
                <a:uFillTx/>
                <a:latin typeface="Segoe UI Semibold" panose="020B0702040204020203" pitchFamily="34" charset="0"/>
                <a:cs typeface="Segoe UI Semibold" panose="020B0702040204020203" pitchFamily="34" charset="0"/>
              </a:rPr>
              <a:t>PREVIEW</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Launch to extended Preview program</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Embedded Power BI reporting</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One-click deployment of solutions</a:t>
            </a:r>
          </a:p>
        </p:txBody>
      </p:sp>
      <p:sp>
        <p:nvSpPr>
          <p:cNvPr id="39" name="TextBox 38"/>
          <p:cNvSpPr txBox="1"/>
          <p:nvPr/>
        </p:nvSpPr>
        <p:spPr>
          <a:xfrm>
            <a:off x="8819675" y="2600572"/>
            <a:ext cx="3159219" cy="18928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small" spc="0" normalizeH="0" baseline="0" noProof="0" dirty="0">
                <a:ln>
                  <a:noFill/>
                </a:ln>
                <a:gradFill>
                  <a:gsLst>
                    <a:gs pos="25664">
                      <a:schemeClr val="accent6"/>
                    </a:gs>
                    <a:gs pos="72000">
                      <a:schemeClr val="accent6"/>
                    </a:gs>
                  </a:gsLst>
                  <a:lin ang="5400000" scaled="0"/>
                </a:gradFill>
                <a:effectLst/>
                <a:uLnTx/>
                <a:uFillTx/>
                <a:latin typeface="Segoe UI Semibold" panose="020B0702040204020203" pitchFamily="34" charset="0"/>
                <a:cs typeface="Segoe UI Semibold" panose="020B0702040204020203" pitchFamily="34" charset="0"/>
              </a:rPr>
              <a:t>TO DO</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Incorporate beta/preview feedback</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Expand to additional source types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Support items such as reports, dashboards, system settings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78761">
                      <a:schemeClr val="tx1"/>
                    </a:gs>
                    <a:gs pos="61000">
                      <a:schemeClr val="tx1"/>
                    </a:gs>
                  </a:gsLst>
                  <a:lin ang="5400000" scaled="0"/>
                </a:gradFill>
                <a:effectLst/>
                <a:uLnTx/>
                <a:uFillTx/>
                <a:cs typeface="Segoe UI" panose="020B0502040204020203" pitchFamily="34" charset="0"/>
              </a:rPr>
              <a:t>Project style grouping to help manage multiple configurations</a:t>
            </a:r>
          </a:p>
        </p:txBody>
      </p:sp>
      <p:pic>
        <p:nvPicPr>
          <p:cNvPr id="3" name="Picture 2"/>
          <p:cNvPicPr>
            <a:picLocks noChangeAspect="1"/>
          </p:cNvPicPr>
          <p:nvPr/>
        </p:nvPicPr>
        <p:blipFill rotWithShape="1">
          <a:blip r:embed="rId2"/>
          <a:srcRect b="46308"/>
          <a:stretch/>
        </p:blipFill>
        <p:spPr>
          <a:xfrm>
            <a:off x="489417" y="3954457"/>
            <a:ext cx="6302129" cy="3040068"/>
          </a:xfrm>
          <a:prstGeom prst="rect">
            <a:avLst/>
          </a:prstGeom>
        </p:spPr>
      </p:pic>
    </p:spTree>
    <p:extLst>
      <p:ext uri="{BB962C8B-B14F-4D97-AF65-F5344CB8AC3E}">
        <p14:creationId xmlns:p14="http://schemas.microsoft.com/office/powerpoint/2010/main" val="1584027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7" grpId="0" animBg="1"/>
      <p:bldP spid="29" grpId="0"/>
      <p:bldP spid="31" grpId="0"/>
      <p:bldP spid="33" grpId="0"/>
      <p:bldP spid="35"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Loader</a:t>
            </a:r>
          </a:p>
        </p:txBody>
      </p:sp>
    </p:spTree>
    <p:extLst>
      <p:ext uri="{BB962C8B-B14F-4D97-AF65-F5344CB8AC3E}">
        <p14:creationId xmlns:p14="http://schemas.microsoft.com/office/powerpoint/2010/main" val="25736291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Lifecycle Services</a:t>
            </a:r>
            <a:r>
              <a:rPr lang="en-US" dirty="0"/>
              <a:t> Data Loader</a:t>
            </a:r>
          </a:p>
        </p:txBody>
      </p:sp>
      <p:sp>
        <p:nvSpPr>
          <p:cNvPr id="3" name="Rectangle 2"/>
          <p:cNvSpPr/>
          <p:nvPr/>
        </p:nvSpPr>
        <p:spPr bwMode="auto">
          <a:xfrm>
            <a:off x="274639" y="1211263"/>
            <a:ext cx="2331720"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 name="Rectangle 3"/>
          <p:cNvSpPr/>
          <p:nvPr/>
        </p:nvSpPr>
        <p:spPr bwMode="auto">
          <a:xfrm>
            <a:off x="2656315" y="1211263"/>
            <a:ext cx="2327496"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Rectangle 4"/>
          <p:cNvSpPr/>
          <p:nvPr/>
        </p:nvSpPr>
        <p:spPr bwMode="auto">
          <a:xfrm>
            <a:off x="5024534" y="1211263"/>
            <a:ext cx="2336730"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7414395" y="1211263"/>
            <a:ext cx="2324322"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Rectangle 6"/>
          <p:cNvSpPr/>
          <p:nvPr/>
        </p:nvSpPr>
        <p:spPr bwMode="auto">
          <a:xfrm>
            <a:off x="9784450" y="1211263"/>
            <a:ext cx="2377388"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TextBox 7"/>
          <p:cNvSpPr txBox="1"/>
          <p:nvPr/>
        </p:nvSpPr>
        <p:spPr>
          <a:xfrm>
            <a:off x="274638" y="3542983"/>
            <a:ext cx="2331720"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algn="ctr">
              <a:defRPr>
                <a:gradFill>
                  <a:gsLst>
                    <a:gs pos="0">
                      <a:srgbClr val="000000"/>
                    </a:gs>
                    <a:gs pos="100000">
                      <a:srgbClr val="000000"/>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cs typeface="Segoe UI Semibold" panose="020B0702040204020203" pitchFamily="34" charset="0"/>
              </a:rPr>
              <a:t>CLOUD SERVICE</a:t>
            </a:r>
            <a:endParaRPr kumimoji="0" lang="en-US" sz="1800" b="0" i="0" u="none" strike="noStrike" kern="0" cap="none" spc="0" normalizeH="0" baseline="0" noProof="0" dirty="0">
              <a:ln>
                <a:noFill/>
              </a:ln>
              <a:gradFill>
                <a:gsLst>
                  <a:gs pos="4717">
                    <a:schemeClr val="tx2"/>
                  </a:gs>
                  <a:gs pos="25664">
                    <a:schemeClr val="tx2"/>
                  </a:gs>
                </a:gsLst>
                <a:lin ang="5400000" scaled="0"/>
              </a:gradFill>
              <a:effectLst/>
              <a:uLnTx/>
              <a:uFillTx/>
              <a:ea typeface="Segoe UI" pitchFamily="34" charset="0"/>
              <a:cs typeface="Segoe UI" pitchFamily="34" charset="0"/>
            </a:endParaRPr>
          </a:p>
          <a:p>
            <a:pPr marL="0" marR="0" lvl="0" indent="0" algn="l"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Part of LCS, enables users to upload bulk datasets to Dynamics CRM Online with high throughput and reduced errors</a:t>
            </a:r>
          </a:p>
        </p:txBody>
      </p:sp>
      <p:sp>
        <p:nvSpPr>
          <p:cNvPr id="9" name="TextBox 8"/>
          <p:cNvSpPr txBox="1"/>
          <p:nvPr/>
        </p:nvSpPr>
        <p:spPr>
          <a:xfrm>
            <a:off x="2652091" y="3542982"/>
            <a:ext cx="2331720"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WEB BASED</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Wizard driven data upload and mapping</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Mappings from source to target part of a reusable data project</a:t>
            </a:r>
          </a:p>
        </p:txBody>
      </p:sp>
      <p:sp>
        <p:nvSpPr>
          <p:cNvPr id="10" name="TextBox 9"/>
          <p:cNvSpPr txBox="1"/>
          <p:nvPr/>
        </p:nvSpPr>
        <p:spPr>
          <a:xfrm>
            <a:off x="5029544" y="3542982"/>
            <a:ext cx="2331720"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FAST</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Designed to take advantage of staged data in close proximity to target CRM instance</a:t>
            </a:r>
          </a:p>
        </p:txBody>
      </p:sp>
      <p:sp>
        <p:nvSpPr>
          <p:cNvPr id="11" name="TextBox 10"/>
          <p:cNvSpPr txBox="1"/>
          <p:nvPr/>
        </p:nvSpPr>
        <p:spPr>
          <a:xfrm>
            <a:off x="7406997" y="3542982"/>
            <a:ext cx="2331720"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HIGH VOLUME</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Able to handle much larger volumes of data than the existing CRM data import tool</a:t>
            </a:r>
          </a:p>
        </p:txBody>
      </p:sp>
      <p:sp>
        <p:nvSpPr>
          <p:cNvPr id="12" name="TextBox 11"/>
          <p:cNvSpPr txBox="1"/>
          <p:nvPr/>
        </p:nvSpPr>
        <p:spPr>
          <a:xfrm>
            <a:off x="9784450" y="3542982"/>
            <a:ext cx="2377388"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SECURE</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Key Vault stores sensitive data with unique secrets per customer</a:t>
            </a:r>
          </a:p>
        </p:txBody>
      </p:sp>
      <p:sp>
        <p:nvSpPr>
          <p:cNvPr id="13" name="Freeform 9"/>
          <p:cNvSpPr>
            <a:spLocks noChangeAspect="1" noEditPoints="1"/>
          </p:cNvSpPr>
          <p:nvPr/>
        </p:nvSpPr>
        <p:spPr bwMode="auto">
          <a:xfrm>
            <a:off x="967236" y="2099000"/>
            <a:ext cx="946524" cy="556248"/>
          </a:xfrm>
          <a:custGeom>
            <a:avLst/>
            <a:gdLst>
              <a:gd name="T0" fmla="*/ 37 w 176"/>
              <a:gd name="T1" fmla="*/ 102 h 102"/>
              <a:gd name="T2" fmla="*/ 0 w 176"/>
              <a:gd name="T3" fmla="*/ 63 h 102"/>
              <a:gd name="T4" fmla="*/ 37 w 176"/>
              <a:gd name="T5" fmla="*/ 25 h 102"/>
              <a:gd name="T6" fmla="*/ 45 w 176"/>
              <a:gd name="T7" fmla="*/ 26 h 102"/>
              <a:gd name="T8" fmla="*/ 88 w 176"/>
              <a:gd name="T9" fmla="*/ 0 h 102"/>
              <a:gd name="T10" fmla="*/ 137 w 176"/>
              <a:gd name="T11" fmla="*/ 41 h 102"/>
              <a:gd name="T12" fmla="*/ 146 w 176"/>
              <a:gd name="T13" fmla="*/ 39 h 102"/>
              <a:gd name="T14" fmla="*/ 176 w 176"/>
              <a:gd name="T15" fmla="*/ 70 h 102"/>
              <a:gd name="T16" fmla="*/ 146 w 176"/>
              <a:gd name="T17" fmla="*/ 102 h 102"/>
              <a:gd name="T18" fmla="*/ 37 w 176"/>
              <a:gd name="T19" fmla="*/ 102 h 102"/>
              <a:gd name="T20" fmla="*/ 146 w 176"/>
              <a:gd name="T21" fmla="*/ 48 h 102"/>
              <a:gd name="T22" fmla="*/ 136 w 176"/>
              <a:gd name="T23" fmla="*/ 51 h 102"/>
              <a:gd name="T24" fmla="*/ 130 w 176"/>
              <a:gd name="T25" fmla="*/ 54 h 102"/>
              <a:gd name="T26" fmla="*/ 129 w 176"/>
              <a:gd name="T27" fmla="*/ 48 h 102"/>
              <a:gd name="T28" fmla="*/ 88 w 176"/>
              <a:gd name="T29" fmla="*/ 9 h 102"/>
              <a:gd name="T30" fmla="*/ 51 w 176"/>
              <a:gd name="T31" fmla="*/ 33 h 102"/>
              <a:gd name="T32" fmla="*/ 50 w 176"/>
              <a:gd name="T33" fmla="*/ 37 h 102"/>
              <a:gd name="T34" fmla="*/ 45 w 176"/>
              <a:gd name="T35" fmla="*/ 36 h 102"/>
              <a:gd name="T36" fmla="*/ 37 w 176"/>
              <a:gd name="T37" fmla="*/ 33 h 102"/>
              <a:gd name="T38" fmla="*/ 8 w 176"/>
              <a:gd name="T39" fmla="*/ 63 h 102"/>
              <a:gd name="T40" fmla="*/ 37 w 176"/>
              <a:gd name="T41" fmla="*/ 93 h 102"/>
              <a:gd name="T42" fmla="*/ 146 w 176"/>
              <a:gd name="T43" fmla="*/ 93 h 102"/>
              <a:gd name="T44" fmla="*/ 168 w 176"/>
              <a:gd name="T45" fmla="*/ 70 h 102"/>
              <a:gd name="T46" fmla="*/ 146 w 176"/>
              <a:gd name="T47" fmla="*/ 48 h 102"/>
              <a:gd name="T48" fmla="*/ 69 w 176"/>
              <a:gd name="T49" fmla="*/ 50 h 102"/>
              <a:gd name="T50" fmla="*/ 63 w 176"/>
              <a:gd name="T51" fmla="*/ 56 h 102"/>
              <a:gd name="T52" fmla="*/ 88 w 176"/>
              <a:gd name="T53" fmla="*/ 81 h 102"/>
              <a:gd name="T54" fmla="*/ 113 w 176"/>
              <a:gd name="T55" fmla="*/ 56 h 102"/>
              <a:gd name="T56" fmla="*/ 107 w 176"/>
              <a:gd name="T57" fmla="*/ 50 h 102"/>
              <a:gd name="T58" fmla="*/ 92 w 176"/>
              <a:gd name="T59" fmla="*/ 66 h 102"/>
              <a:gd name="T60" fmla="*/ 92 w 176"/>
              <a:gd name="T61" fmla="*/ 31 h 102"/>
              <a:gd name="T62" fmla="*/ 84 w 176"/>
              <a:gd name="T63" fmla="*/ 31 h 102"/>
              <a:gd name="T64" fmla="*/ 84 w 176"/>
              <a:gd name="T65" fmla="*/ 66 h 102"/>
              <a:gd name="T66" fmla="*/ 69 w 176"/>
              <a:gd name="T67"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02">
                <a:moveTo>
                  <a:pt x="37" y="102"/>
                </a:moveTo>
                <a:cubicBezTo>
                  <a:pt x="17" y="102"/>
                  <a:pt x="0" y="84"/>
                  <a:pt x="0" y="63"/>
                </a:cubicBezTo>
                <a:cubicBezTo>
                  <a:pt x="0" y="42"/>
                  <a:pt x="17" y="25"/>
                  <a:pt x="37" y="25"/>
                </a:cubicBezTo>
                <a:cubicBezTo>
                  <a:pt x="40" y="25"/>
                  <a:pt x="42" y="26"/>
                  <a:pt x="45" y="26"/>
                </a:cubicBezTo>
                <a:cubicBezTo>
                  <a:pt x="54" y="10"/>
                  <a:pt x="70" y="0"/>
                  <a:pt x="88" y="0"/>
                </a:cubicBezTo>
                <a:cubicBezTo>
                  <a:pt x="112" y="0"/>
                  <a:pt x="133" y="17"/>
                  <a:pt x="137" y="41"/>
                </a:cubicBezTo>
                <a:cubicBezTo>
                  <a:pt x="140" y="40"/>
                  <a:pt x="143" y="39"/>
                  <a:pt x="146" y="39"/>
                </a:cubicBezTo>
                <a:cubicBezTo>
                  <a:pt x="163" y="39"/>
                  <a:pt x="176" y="53"/>
                  <a:pt x="176" y="70"/>
                </a:cubicBezTo>
                <a:cubicBezTo>
                  <a:pt x="176" y="88"/>
                  <a:pt x="163" y="102"/>
                  <a:pt x="146" y="102"/>
                </a:cubicBezTo>
                <a:cubicBezTo>
                  <a:pt x="146" y="102"/>
                  <a:pt x="146" y="102"/>
                  <a:pt x="37" y="102"/>
                </a:cubicBezTo>
                <a:close/>
                <a:moveTo>
                  <a:pt x="146" y="48"/>
                </a:moveTo>
                <a:cubicBezTo>
                  <a:pt x="143" y="48"/>
                  <a:pt x="139" y="49"/>
                  <a:pt x="136" y="51"/>
                </a:cubicBezTo>
                <a:cubicBezTo>
                  <a:pt x="136" y="51"/>
                  <a:pt x="136" y="51"/>
                  <a:pt x="130" y="54"/>
                </a:cubicBezTo>
                <a:cubicBezTo>
                  <a:pt x="130" y="54"/>
                  <a:pt x="130" y="54"/>
                  <a:pt x="129" y="48"/>
                </a:cubicBezTo>
                <a:cubicBezTo>
                  <a:pt x="128" y="26"/>
                  <a:pt x="110" y="9"/>
                  <a:pt x="88" y="9"/>
                </a:cubicBezTo>
                <a:cubicBezTo>
                  <a:pt x="72" y="9"/>
                  <a:pt x="58" y="18"/>
                  <a:pt x="51" y="33"/>
                </a:cubicBezTo>
                <a:cubicBezTo>
                  <a:pt x="51" y="33"/>
                  <a:pt x="51" y="33"/>
                  <a:pt x="50" y="37"/>
                </a:cubicBezTo>
                <a:cubicBezTo>
                  <a:pt x="50" y="37"/>
                  <a:pt x="50" y="37"/>
                  <a:pt x="45" y="36"/>
                </a:cubicBezTo>
                <a:cubicBezTo>
                  <a:pt x="43" y="34"/>
                  <a:pt x="40" y="33"/>
                  <a:pt x="37" y="33"/>
                </a:cubicBezTo>
                <a:cubicBezTo>
                  <a:pt x="21" y="33"/>
                  <a:pt x="8" y="46"/>
                  <a:pt x="8" y="63"/>
                </a:cubicBezTo>
                <a:cubicBezTo>
                  <a:pt x="8" y="80"/>
                  <a:pt x="21" y="93"/>
                  <a:pt x="37" y="93"/>
                </a:cubicBezTo>
                <a:cubicBezTo>
                  <a:pt x="37" y="93"/>
                  <a:pt x="37" y="93"/>
                  <a:pt x="146" y="93"/>
                </a:cubicBezTo>
                <a:cubicBezTo>
                  <a:pt x="158" y="93"/>
                  <a:pt x="168" y="83"/>
                  <a:pt x="168" y="70"/>
                </a:cubicBezTo>
                <a:cubicBezTo>
                  <a:pt x="168" y="58"/>
                  <a:pt x="158" y="48"/>
                  <a:pt x="146" y="48"/>
                </a:cubicBezTo>
                <a:close/>
                <a:moveTo>
                  <a:pt x="69" y="50"/>
                </a:moveTo>
                <a:cubicBezTo>
                  <a:pt x="63" y="56"/>
                  <a:pt x="63" y="56"/>
                  <a:pt x="63" y="56"/>
                </a:cubicBezTo>
                <a:cubicBezTo>
                  <a:pt x="88" y="81"/>
                  <a:pt x="88" y="81"/>
                  <a:pt x="88" y="81"/>
                </a:cubicBezTo>
                <a:cubicBezTo>
                  <a:pt x="113" y="56"/>
                  <a:pt x="113" y="56"/>
                  <a:pt x="113" y="56"/>
                </a:cubicBezTo>
                <a:cubicBezTo>
                  <a:pt x="107" y="50"/>
                  <a:pt x="107" y="50"/>
                  <a:pt x="107" y="50"/>
                </a:cubicBezTo>
                <a:cubicBezTo>
                  <a:pt x="92" y="66"/>
                  <a:pt x="92" y="66"/>
                  <a:pt x="92" y="66"/>
                </a:cubicBezTo>
                <a:cubicBezTo>
                  <a:pt x="92" y="31"/>
                  <a:pt x="92" y="31"/>
                  <a:pt x="92" y="31"/>
                </a:cubicBezTo>
                <a:cubicBezTo>
                  <a:pt x="84" y="31"/>
                  <a:pt x="84" y="31"/>
                  <a:pt x="84" y="31"/>
                </a:cubicBezTo>
                <a:cubicBezTo>
                  <a:pt x="84" y="66"/>
                  <a:pt x="84" y="66"/>
                  <a:pt x="84" y="66"/>
                </a:cubicBezTo>
                <a:lnTo>
                  <a:pt x="69" y="5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26"/>
          <p:cNvSpPr>
            <a:spLocks noChangeAspect="1" noEditPoints="1"/>
          </p:cNvSpPr>
          <p:nvPr/>
        </p:nvSpPr>
        <p:spPr bwMode="auto">
          <a:xfrm>
            <a:off x="5861377" y="2043096"/>
            <a:ext cx="668054" cy="668054"/>
          </a:xfrm>
          <a:custGeom>
            <a:avLst/>
            <a:gdLst>
              <a:gd name="T0" fmla="*/ 19 w 217"/>
              <a:gd name="T1" fmla="*/ 0 h 217"/>
              <a:gd name="T2" fmla="*/ 19 w 217"/>
              <a:gd name="T3" fmla="*/ 198 h 217"/>
              <a:gd name="T4" fmla="*/ 217 w 217"/>
              <a:gd name="T5" fmla="*/ 198 h 217"/>
              <a:gd name="T6" fmla="*/ 217 w 217"/>
              <a:gd name="T7" fmla="*/ 217 h 217"/>
              <a:gd name="T8" fmla="*/ 0 w 217"/>
              <a:gd name="T9" fmla="*/ 217 h 217"/>
              <a:gd name="T10" fmla="*/ 0 w 217"/>
              <a:gd name="T11" fmla="*/ 0 h 217"/>
              <a:gd name="T12" fmla="*/ 19 w 217"/>
              <a:gd name="T13" fmla="*/ 0 h 217"/>
              <a:gd name="T14" fmla="*/ 109 w 217"/>
              <a:gd name="T15" fmla="*/ 88 h 217"/>
              <a:gd name="T16" fmla="*/ 36 w 217"/>
              <a:gd name="T17" fmla="*/ 161 h 217"/>
              <a:gd name="T18" fmla="*/ 48 w 217"/>
              <a:gd name="T19" fmla="*/ 176 h 217"/>
              <a:gd name="T20" fmla="*/ 109 w 217"/>
              <a:gd name="T21" fmla="*/ 117 h 217"/>
              <a:gd name="T22" fmla="*/ 131 w 217"/>
              <a:gd name="T23" fmla="*/ 141 h 217"/>
              <a:gd name="T24" fmla="*/ 195 w 217"/>
              <a:gd name="T25" fmla="*/ 78 h 217"/>
              <a:gd name="T26" fmla="*/ 195 w 217"/>
              <a:gd name="T27" fmla="*/ 105 h 217"/>
              <a:gd name="T28" fmla="*/ 215 w 217"/>
              <a:gd name="T29" fmla="*/ 105 h 217"/>
              <a:gd name="T30" fmla="*/ 215 w 217"/>
              <a:gd name="T31" fmla="*/ 44 h 217"/>
              <a:gd name="T32" fmla="*/ 151 w 217"/>
              <a:gd name="T33" fmla="*/ 44 h 217"/>
              <a:gd name="T34" fmla="*/ 151 w 217"/>
              <a:gd name="T35" fmla="*/ 63 h 217"/>
              <a:gd name="T36" fmla="*/ 180 w 217"/>
              <a:gd name="T37" fmla="*/ 63 h 217"/>
              <a:gd name="T38" fmla="*/ 131 w 217"/>
              <a:gd name="T39" fmla="*/ 112 h 217"/>
              <a:gd name="T40" fmla="*/ 109 w 217"/>
              <a:gd name="T41" fmla="*/ 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 h="217">
                <a:moveTo>
                  <a:pt x="19" y="0"/>
                </a:moveTo>
                <a:lnTo>
                  <a:pt x="19" y="198"/>
                </a:lnTo>
                <a:lnTo>
                  <a:pt x="217" y="198"/>
                </a:lnTo>
                <a:lnTo>
                  <a:pt x="217" y="217"/>
                </a:lnTo>
                <a:lnTo>
                  <a:pt x="0" y="217"/>
                </a:lnTo>
                <a:lnTo>
                  <a:pt x="0" y="0"/>
                </a:lnTo>
                <a:lnTo>
                  <a:pt x="19" y="0"/>
                </a:lnTo>
                <a:close/>
                <a:moveTo>
                  <a:pt x="109" y="88"/>
                </a:moveTo>
                <a:lnTo>
                  <a:pt x="36" y="161"/>
                </a:lnTo>
                <a:lnTo>
                  <a:pt x="48" y="176"/>
                </a:lnTo>
                <a:lnTo>
                  <a:pt x="109" y="117"/>
                </a:lnTo>
                <a:lnTo>
                  <a:pt x="131" y="141"/>
                </a:lnTo>
                <a:lnTo>
                  <a:pt x="195" y="78"/>
                </a:lnTo>
                <a:lnTo>
                  <a:pt x="195" y="105"/>
                </a:lnTo>
                <a:lnTo>
                  <a:pt x="215" y="105"/>
                </a:lnTo>
                <a:lnTo>
                  <a:pt x="215" y="44"/>
                </a:lnTo>
                <a:lnTo>
                  <a:pt x="151" y="44"/>
                </a:lnTo>
                <a:lnTo>
                  <a:pt x="151" y="63"/>
                </a:lnTo>
                <a:lnTo>
                  <a:pt x="180" y="63"/>
                </a:lnTo>
                <a:lnTo>
                  <a:pt x="131" y="112"/>
                </a:lnTo>
                <a:lnTo>
                  <a:pt x="109" y="8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9"/>
          <p:cNvSpPr>
            <a:spLocks noChangeAspect="1" noEditPoints="1"/>
          </p:cNvSpPr>
          <p:nvPr/>
        </p:nvSpPr>
        <p:spPr bwMode="auto">
          <a:xfrm>
            <a:off x="8236133" y="2101424"/>
            <a:ext cx="673448" cy="551398"/>
          </a:xfrm>
          <a:custGeom>
            <a:avLst/>
            <a:gdLst>
              <a:gd name="T0" fmla="*/ 116 w 128"/>
              <a:gd name="T1" fmla="*/ 36 h 104"/>
              <a:gd name="T2" fmla="*/ 124 w 128"/>
              <a:gd name="T3" fmla="*/ 20 h 104"/>
              <a:gd name="T4" fmla="*/ 104 w 128"/>
              <a:gd name="T5" fmla="*/ 0 h 104"/>
              <a:gd name="T6" fmla="*/ 84 w 128"/>
              <a:gd name="T7" fmla="*/ 20 h 104"/>
              <a:gd name="T8" fmla="*/ 92 w 128"/>
              <a:gd name="T9" fmla="*/ 36 h 104"/>
              <a:gd name="T10" fmla="*/ 84 w 128"/>
              <a:gd name="T11" fmla="*/ 43 h 104"/>
              <a:gd name="T12" fmla="*/ 64 w 128"/>
              <a:gd name="T13" fmla="*/ 32 h 104"/>
              <a:gd name="T14" fmla="*/ 44 w 128"/>
              <a:gd name="T15" fmla="*/ 43 h 104"/>
              <a:gd name="T16" fmla="*/ 36 w 128"/>
              <a:gd name="T17" fmla="*/ 36 h 104"/>
              <a:gd name="T18" fmla="*/ 44 w 128"/>
              <a:gd name="T19" fmla="*/ 20 h 104"/>
              <a:gd name="T20" fmla="*/ 24 w 128"/>
              <a:gd name="T21" fmla="*/ 0 h 104"/>
              <a:gd name="T22" fmla="*/ 4 w 128"/>
              <a:gd name="T23" fmla="*/ 20 h 104"/>
              <a:gd name="T24" fmla="*/ 12 w 128"/>
              <a:gd name="T25" fmla="*/ 36 h 104"/>
              <a:gd name="T26" fmla="*/ 0 w 128"/>
              <a:gd name="T27" fmla="*/ 56 h 104"/>
              <a:gd name="T28" fmla="*/ 8 w 128"/>
              <a:gd name="T29" fmla="*/ 56 h 104"/>
              <a:gd name="T30" fmla="*/ 24 w 128"/>
              <a:gd name="T31" fmla="*/ 40 h 104"/>
              <a:gd name="T32" fmla="*/ 40 w 128"/>
              <a:gd name="T33" fmla="*/ 56 h 104"/>
              <a:gd name="T34" fmla="*/ 50 w 128"/>
              <a:gd name="T35" fmla="*/ 76 h 104"/>
              <a:gd name="T36" fmla="*/ 32 w 128"/>
              <a:gd name="T37" fmla="*/ 104 h 104"/>
              <a:gd name="T38" fmla="*/ 40 w 128"/>
              <a:gd name="T39" fmla="*/ 104 h 104"/>
              <a:gd name="T40" fmla="*/ 64 w 128"/>
              <a:gd name="T41" fmla="*/ 80 h 104"/>
              <a:gd name="T42" fmla="*/ 88 w 128"/>
              <a:gd name="T43" fmla="*/ 104 h 104"/>
              <a:gd name="T44" fmla="*/ 96 w 128"/>
              <a:gd name="T45" fmla="*/ 104 h 104"/>
              <a:gd name="T46" fmla="*/ 78 w 128"/>
              <a:gd name="T47" fmla="*/ 76 h 104"/>
              <a:gd name="T48" fmla="*/ 88 w 128"/>
              <a:gd name="T49" fmla="*/ 56 h 104"/>
              <a:gd name="T50" fmla="*/ 104 w 128"/>
              <a:gd name="T51" fmla="*/ 40 h 104"/>
              <a:gd name="T52" fmla="*/ 120 w 128"/>
              <a:gd name="T53" fmla="*/ 56 h 104"/>
              <a:gd name="T54" fmla="*/ 128 w 128"/>
              <a:gd name="T55" fmla="*/ 56 h 104"/>
              <a:gd name="T56" fmla="*/ 116 w 128"/>
              <a:gd name="T57" fmla="*/ 36 h 104"/>
              <a:gd name="T58" fmla="*/ 12 w 128"/>
              <a:gd name="T59" fmla="*/ 20 h 104"/>
              <a:gd name="T60" fmla="*/ 24 w 128"/>
              <a:gd name="T61" fmla="*/ 8 h 104"/>
              <a:gd name="T62" fmla="*/ 36 w 128"/>
              <a:gd name="T63" fmla="*/ 20 h 104"/>
              <a:gd name="T64" fmla="*/ 24 w 128"/>
              <a:gd name="T65" fmla="*/ 32 h 104"/>
              <a:gd name="T66" fmla="*/ 12 w 128"/>
              <a:gd name="T67" fmla="*/ 20 h 104"/>
              <a:gd name="T68" fmla="*/ 64 w 128"/>
              <a:gd name="T69" fmla="*/ 72 h 104"/>
              <a:gd name="T70" fmla="*/ 48 w 128"/>
              <a:gd name="T71" fmla="*/ 56 h 104"/>
              <a:gd name="T72" fmla="*/ 64 w 128"/>
              <a:gd name="T73" fmla="*/ 40 h 104"/>
              <a:gd name="T74" fmla="*/ 80 w 128"/>
              <a:gd name="T75" fmla="*/ 56 h 104"/>
              <a:gd name="T76" fmla="*/ 64 w 128"/>
              <a:gd name="T77" fmla="*/ 72 h 104"/>
              <a:gd name="T78" fmla="*/ 92 w 128"/>
              <a:gd name="T79" fmla="*/ 20 h 104"/>
              <a:gd name="T80" fmla="*/ 104 w 128"/>
              <a:gd name="T81" fmla="*/ 8 h 104"/>
              <a:gd name="T82" fmla="*/ 116 w 128"/>
              <a:gd name="T83" fmla="*/ 20 h 104"/>
              <a:gd name="T84" fmla="*/ 104 w 128"/>
              <a:gd name="T85" fmla="*/ 32 h 104"/>
              <a:gd name="T86" fmla="*/ 92 w 128"/>
              <a:gd name="T87"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116" y="36"/>
                </a:moveTo>
                <a:cubicBezTo>
                  <a:pt x="121" y="32"/>
                  <a:pt x="124" y="26"/>
                  <a:pt x="124" y="20"/>
                </a:cubicBezTo>
                <a:cubicBezTo>
                  <a:pt x="124" y="9"/>
                  <a:pt x="115" y="0"/>
                  <a:pt x="104" y="0"/>
                </a:cubicBezTo>
                <a:cubicBezTo>
                  <a:pt x="93" y="0"/>
                  <a:pt x="84" y="9"/>
                  <a:pt x="84" y="20"/>
                </a:cubicBezTo>
                <a:cubicBezTo>
                  <a:pt x="84" y="26"/>
                  <a:pt x="87" y="32"/>
                  <a:pt x="92" y="36"/>
                </a:cubicBezTo>
                <a:cubicBezTo>
                  <a:pt x="89" y="38"/>
                  <a:pt x="86" y="40"/>
                  <a:pt x="84" y="43"/>
                </a:cubicBezTo>
                <a:cubicBezTo>
                  <a:pt x="80" y="36"/>
                  <a:pt x="72" y="32"/>
                  <a:pt x="64" y="32"/>
                </a:cubicBezTo>
                <a:cubicBezTo>
                  <a:pt x="56" y="32"/>
                  <a:pt x="48" y="36"/>
                  <a:pt x="44" y="43"/>
                </a:cubicBezTo>
                <a:cubicBezTo>
                  <a:pt x="42" y="40"/>
                  <a:pt x="39" y="38"/>
                  <a:pt x="36"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8"/>
                  <a:pt x="0" y="56"/>
                </a:cubicBezTo>
                <a:cubicBezTo>
                  <a:pt x="8" y="56"/>
                  <a:pt x="8" y="56"/>
                  <a:pt x="8" y="56"/>
                </a:cubicBezTo>
                <a:cubicBezTo>
                  <a:pt x="8" y="47"/>
                  <a:pt x="15" y="40"/>
                  <a:pt x="24" y="40"/>
                </a:cubicBezTo>
                <a:cubicBezTo>
                  <a:pt x="33" y="40"/>
                  <a:pt x="40" y="47"/>
                  <a:pt x="40" y="56"/>
                </a:cubicBezTo>
                <a:cubicBezTo>
                  <a:pt x="40" y="64"/>
                  <a:pt x="44" y="71"/>
                  <a:pt x="50" y="76"/>
                </a:cubicBezTo>
                <a:cubicBezTo>
                  <a:pt x="39" y="81"/>
                  <a:pt x="32" y="92"/>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2"/>
                  <a:pt x="89" y="81"/>
                  <a:pt x="78" y="76"/>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8"/>
                  <a:pt x="123" y="40"/>
                  <a:pt x="116" y="36"/>
                </a:cubicBezTo>
                <a:moveTo>
                  <a:pt x="12" y="20"/>
                </a:moveTo>
                <a:cubicBezTo>
                  <a:pt x="12" y="14"/>
                  <a:pt x="17" y="8"/>
                  <a:pt x="24" y="8"/>
                </a:cubicBezTo>
                <a:cubicBezTo>
                  <a:pt x="31" y="8"/>
                  <a:pt x="36" y="14"/>
                  <a:pt x="36" y="20"/>
                </a:cubicBezTo>
                <a:cubicBezTo>
                  <a:pt x="36" y="27"/>
                  <a:pt x="31" y="32"/>
                  <a:pt x="24" y="32"/>
                </a:cubicBezTo>
                <a:cubicBezTo>
                  <a:pt x="17" y="32"/>
                  <a:pt x="12" y="27"/>
                  <a:pt x="12" y="20"/>
                </a:cubicBezTo>
                <a:moveTo>
                  <a:pt x="64" y="72"/>
                </a:moveTo>
                <a:cubicBezTo>
                  <a:pt x="55" y="72"/>
                  <a:pt x="48" y="65"/>
                  <a:pt x="48" y="56"/>
                </a:cubicBezTo>
                <a:cubicBezTo>
                  <a:pt x="48" y="47"/>
                  <a:pt x="55" y="40"/>
                  <a:pt x="64" y="40"/>
                </a:cubicBezTo>
                <a:cubicBezTo>
                  <a:pt x="73" y="40"/>
                  <a:pt x="80" y="47"/>
                  <a:pt x="80" y="56"/>
                </a:cubicBezTo>
                <a:cubicBezTo>
                  <a:pt x="80" y="65"/>
                  <a:pt x="73" y="72"/>
                  <a:pt x="64" y="72"/>
                </a:cubicBezTo>
                <a:moveTo>
                  <a:pt x="92" y="20"/>
                </a:moveTo>
                <a:cubicBezTo>
                  <a:pt x="92" y="14"/>
                  <a:pt x="97" y="8"/>
                  <a:pt x="104" y="8"/>
                </a:cubicBezTo>
                <a:cubicBezTo>
                  <a:pt x="111" y="8"/>
                  <a:pt x="116" y="14"/>
                  <a:pt x="116" y="20"/>
                </a:cubicBezTo>
                <a:cubicBezTo>
                  <a:pt x="116" y="27"/>
                  <a:pt x="111" y="32"/>
                  <a:pt x="104" y="32"/>
                </a:cubicBezTo>
                <a:cubicBezTo>
                  <a:pt x="97" y="32"/>
                  <a:pt x="92" y="27"/>
                  <a:pt x="92" y="2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90"/>
          <p:cNvSpPr>
            <a:spLocks noChangeAspect="1" noEditPoints="1"/>
          </p:cNvSpPr>
          <p:nvPr/>
        </p:nvSpPr>
        <p:spPr bwMode="auto">
          <a:xfrm>
            <a:off x="3506150" y="2046258"/>
            <a:ext cx="608990" cy="60899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5 w 128"/>
              <a:gd name="T11" fmla="*/ 40 h 128"/>
              <a:gd name="T12" fmla="*/ 90 w 128"/>
              <a:gd name="T13" fmla="*/ 40 h 128"/>
              <a:gd name="T14" fmla="*/ 79 w 128"/>
              <a:gd name="T15" fmla="*/ 11 h 128"/>
              <a:gd name="T16" fmla="*/ 115 w 128"/>
              <a:gd name="T17" fmla="*/ 40 h 128"/>
              <a:gd name="T18" fmla="*/ 120 w 128"/>
              <a:gd name="T19" fmla="*/ 64 h 128"/>
              <a:gd name="T20" fmla="*/ 118 w 128"/>
              <a:gd name="T21" fmla="*/ 80 h 128"/>
              <a:gd name="T22" fmla="*/ 91 w 128"/>
              <a:gd name="T23" fmla="*/ 80 h 128"/>
              <a:gd name="T24" fmla="*/ 91 w 128"/>
              <a:gd name="T25" fmla="*/ 64 h 128"/>
              <a:gd name="T26" fmla="*/ 91 w 128"/>
              <a:gd name="T27" fmla="*/ 48 h 128"/>
              <a:gd name="T28" fmla="*/ 118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6 w 128"/>
              <a:gd name="T41" fmla="*/ 80 h 128"/>
              <a:gd name="T42" fmla="*/ 45 w 128"/>
              <a:gd name="T43" fmla="*/ 64 h 128"/>
              <a:gd name="T44" fmla="*/ 46 w 128"/>
              <a:gd name="T45" fmla="*/ 48 h 128"/>
              <a:gd name="T46" fmla="*/ 83 w 128"/>
              <a:gd name="T47" fmla="*/ 48 h 128"/>
              <a:gd name="T48" fmla="*/ 83 w 128"/>
              <a:gd name="T49" fmla="*/ 64 h 128"/>
              <a:gd name="T50" fmla="*/ 83 w 128"/>
              <a:gd name="T51" fmla="*/ 80 h 128"/>
              <a:gd name="T52" fmla="*/ 46 w 128"/>
              <a:gd name="T53" fmla="*/ 80 h 128"/>
              <a:gd name="T54" fmla="*/ 8 w 128"/>
              <a:gd name="T55" fmla="*/ 64 h 128"/>
              <a:gd name="T56" fmla="*/ 11 w 128"/>
              <a:gd name="T57" fmla="*/ 48 h 128"/>
              <a:gd name="T58" fmla="*/ 38 w 128"/>
              <a:gd name="T59" fmla="*/ 48 h 128"/>
              <a:gd name="T60" fmla="*/ 37 w 128"/>
              <a:gd name="T61" fmla="*/ 64 h 128"/>
              <a:gd name="T62" fmla="*/ 38 w 128"/>
              <a:gd name="T63" fmla="*/ 80 h 128"/>
              <a:gd name="T64" fmla="*/ 11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1 h 128"/>
              <a:gd name="T78" fmla="*/ 39 w 128"/>
              <a:gd name="T79" fmla="*/ 40 h 128"/>
              <a:gd name="T80" fmla="*/ 14 w 128"/>
              <a:gd name="T81" fmla="*/ 40 h 128"/>
              <a:gd name="T82" fmla="*/ 49 w 128"/>
              <a:gd name="T83" fmla="*/ 11 h 128"/>
              <a:gd name="T84" fmla="*/ 14 w 128"/>
              <a:gd name="T85" fmla="*/ 88 h 128"/>
              <a:gd name="T86" fmla="*/ 39 w 128"/>
              <a:gd name="T87" fmla="*/ 88 h 128"/>
              <a:gd name="T88" fmla="*/ 49 w 128"/>
              <a:gd name="T89" fmla="*/ 118 h 128"/>
              <a:gd name="T90" fmla="*/ 14 w 128"/>
              <a:gd name="T91" fmla="*/ 88 h 128"/>
              <a:gd name="T92" fmla="*/ 79 w 128"/>
              <a:gd name="T93" fmla="*/ 118 h 128"/>
              <a:gd name="T94" fmla="*/ 90 w 128"/>
              <a:gd name="T95" fmla="*/ 88 h 128"/>
              <a:gd name="T96" fmla="*/ 115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moveTo>
                  <a:pt x="115" y="40"/>
                </a:moveTo>
                <a:cubicBezTo>
                  <a:pt x="90" y="40"/>
                  <a:pt x="90" y="40"/>
                  <a:pt x="90" y="40"/>
                </a:cubicBezTo>
                <a:cubicBezTo>
                  <a:pt x="88" y="29"/>
                  <a:pt x="84" y="18"/>
                  <a:pt x="79" y="11"/>
                </a:cubicBezTo>
                <a:cubicBezTo>
                  <a:pt x="95" y="15"/>
                  <a:pt x="108" y="26"/>
                  <a:pt x="115" y="40"/>
                </a:cubicBezTo>
                <a:moveTo>
                  <a:pt x="120" y="64"/>
                </a:moveTo>
                <a:cubicBezTo>
                  <a:pt x="120" y="70"/>
                  <a:pt x="120" y="75"/>
                  <a:pt x="118" y="80"/>
                </a:cubicBezTo>
                <a:cubicBezTo>
                  <a:pt x="91" y="80"/>
                  <a:pt x="91" y="80"/>
                  <a:pt x="91" y="80"/>
                </a:cubicBezTo>
                <a:cubicBezTo>
                  <a:pt x="91" y="75"/>
                  <a:pt x="91" y="70"/>
                  <a:pt x="91" y="64"/>
                </a:cubicBezTo>
                <a:cubicBezTo>
                  <a:pt x="91" y="59"/>
                  <a:pt x="91" y="54"/>
                  <a:pt x="91" y="48"/>
                </a:cubicBezTo>
                <a:cubicBezTo>
                  <a:pt x="118" y="48"/>
                  <a:pt x="118" y="48"/>
                  <a:pt x="118" y="48"/>
                </a:cubicBezTo>
                <a:cubicBezTo>
                  <a:pt x="120" y="53"/>
                  <a:pt x="120" y="59"/>
                  <a:pt x="120" y="64"/>
                </a:cubicBezTo>
                <a:moveTo>
                  <a:pt x="64" y="120"/>
                </a:moveTo>
                <a:cubicBezTo>
                  <a:pt x="58" y="120"/>
                  <a:pt x="51" y="108"/>
                  <a:pt x="47" y="88"/>
                </a:cubicBezTo>
                <a:cubicBezTo>
                  <a:pt x="81" y="88"/>
                  <a:pt x="81" y="88"/>
                  <a:pt x="81" y="88"/>
                </a:cubicBezTo>
                <a:cubicBezTo>
                  <a:pt x="78" y="108"/>
                  <a:pt x="71" y="120"/>
                  <a:pt x="64" y="120"/>
                </a:cubicBezTo>
                <a:moveTo>
                  <a:pt x="46" y="80"/>
                </a:moveTo>
                <a:cubicBezTo>
                  <a:pt x="46" y="75"/>
                  <a:pt x="45" y="70"/>
                  <a:pt x="45" y="64"/>
                </a:cubicBezTo>
                <a:cubicBezTo>
                  <a:pt x="45" y="59"/>
                  <a:pt x="46" y="53"/>
                  <a:pt x="46" y="48"/>
                </a:cubicBezTo>
                <a:cubicBezTo>
                  <a:pt x="83" y="48"/>
                  <a:pt x="83" y="48"/>
                  <a:pt x="83" y="48"/>
                </a:cubicBezTo>
                <a:cubicBezTo>
                  <a:pt x="83" y="53"/>
                  <a:pt x="83" y="59"/>
                  <a:pt x="83" y="64"/>
                </a:cubicBezTo>
                <a:cubicBezTo>
                  <a:pt x="83" y="70"/>
                  <a:pt x="83" y="75"/>
                  <a:pt x="83" y="80"/>
                </a:cubicBezTo>
                <a:lnTo>
                  <a:pt x="46" y="80"/>
                </a:lnTo>
                <a:close/>
                <a:moveTo>
                  <a:pt x="8" y="64"/>
                </a:moveTo>
                <a:cubicBezTo>
                  <a:pt x="8" y="59"/>
                  <a:pt x="9" y="53"/>
                  <a:pt x="11" y="48"/>
                </a:cubicBezTo>
                <a:cubicBezTo>
                  <a:pt x="38" y="48"/>
                  <a:pt x="38" y="48"/>
                  <a:pt x="38" y="48"/>
                </a:cubicBezTo>
                <a:cubicBezTo>
                  <a:pt x="38" y="54"/>
                  <a:pt x="37" y="59"/>
                  <a:pt x="37" y="64"/>
                </a:cubicBezTo>
                <a:cubicBezTo>
                  <a:pt x="37" y="70"/>
                  <a:pt x="38" y="75"/>
                  <a:pt x="38" y="80"/>
                </a:cubicBezTo>
                <a:cubicBezTo>
                  <a:pt x="11" y="80"/>
                  <a:pt x="11" y="80"/>
                  <a:pt x="11" y="80"/>
                </a:cubicBezTo>
                <a:cubicBezTo>
                  <a:pt x="9" y="75"/>
                  <a:pt x="8" y="70"/>
                  <a:pt x="8" y="64"/>
                </a:cubicBezTo>
                <a:moveTo>
                  <a:pt x="64" y="8"/>
                </a:moveTo>
                <a:cubicBezTo>
                  <a:pt x="71" y="8"/>
                  <a:pt x="78" y="21"/>
                  <a:pt x="81" y="40"/>
                </a:cubicBezTo>
                <a:cubicBezTo>
                  <a:pt x="47" y="40"/>
                  <a:pt x="47" y="40"/>
                  <a:pt x="47" y="40"/>
                </a:cubicBezTo>
                <a:cubicBezTo>
                  <a:pt x="51" y="21"/>
                  <a:pt x="58" y="8"/>
                  <a:pt x="64" y="8"/>
                </a:cubicBezTo>
                <a:moveTo>
                  <a:pt x="49" y="11"/>
                </a:moveTo>
                <a:cubicBezTo>
                  <a:pt x="45" y="18"/>
                  <a:pt x="41" y="29"/>
                  <a:pt x="39" y="40"/>
                </a:cubicBezTo>
                <a:cubicBezTo>
                  <a:pt x="14" y="40"/>
                  <a:pt x="14" y="40"/>
                  <a:pt x="14" y="40"/>
                </a:cubicBezTo>
                <a:cubicBezTo>
                  <a:pt x="21" y="26"/>
                  <a:pt x="34" y="15"/>
                  <a:pt x="49" y="11"/>
                </a:cubicBezTo>
                <a:moveTo>
                  <a:pt x="14" y="88"/>
                </a:moveTo>
                <a:cubicBezTo>
                  <a:pt x="39" y="88"/>
                  <a:pt x="39" y="88"/>
                  <a:pt x="39" y="88"/>
                </a:cubicBezTo>
                <a:cubicBezTo>
                  <a:pt x="41" y="100"/>
                  <a:pt x="45" y="111"/>
                  <a:pt x="49" y="118"/>
                </a:cubicBezTo>
                <a:cubicBezTo>
                  <a:pt x="34" y="114"/>
                  <a:pt x="21" y="103"/>
                  <a:pt x="14" y="88"/>
                </a:cubicBezTo>
                <a:moveTo>
                  <a:pt x="79" y="118"/>
                </a:moveTo>
                <a:cubicBezTo>
                  <a:pt x="84" y="111"/>
                  <a:pt x="88" y="100"/>
                  <a:pt x="90" y="88"/>
                </a:cubicBezTo>
                <a:cubicBezTo>
                  <a:pt x="115" y="88"/>
                  <a:pt x="115" y="88"/>
                  <a:pt x="115" y="88"/>
                </a:cubicBezTo>
                <a:cubicBezTo>
                  <a:pt x="108" y="103"/>
                  <a:pt x="95" y="114"/>
                  <a:pt x="79" y="1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220"/>
          <p:cNvSpPr>
            <a:spLocks noEditPoints="1"/>
          </p:cNvSpPr>
          <p:nvPr/>
        </p:nvSpPr>
        <p:spPr bwMode="auto">
          <a:xfrm>
            <a:off x="10727776" y="2079693"/>
            <a:ext cx="447895" cy="628001"/>
          </a:xfrm>
          <a:custGeom>
            <a:avLst/>
            <a:gdLst>
              <a:gd name="T0" fmla="*/ 72 w 80"/>
              <a:gd name="T1" fmla="*/ 48 h 112"/>
              <a:gd name="T2" fmla="*/ 72 w 80"/>
              <a:gd name="T3" fmla="*/ 48 h 112"/>
              <a:gd name="T4" fmla="*/ 72 w 80"/>
              <a:gd name="T5" fmla="*/ 32 h 112"/>
              <a:gd name="T6" fmla="*/ 40 w 80"/>
              <a:gd name="T7" fmla="*/ 0 h 112"/>
              <a:gd name="T8" fmla="*/ 8 w 80"/>
              <a:gd name="T9" fmla="*/ 32 h 112"/>
              <a:gd name="T10" fmla="*/ 8 w 80"/>
              <a:gd name="T11" fmla="*/ 48 h 112"/>
              <a:gd name="T12" fmla="*/ 8 w 80"/>
              <a:gd name="T13" fmla="*/ 48 h 112"/>
              <a:gd name="T14" fmla="*/ 0 w 80"/>
              <a:gd name="T15" fmla="*/ 72 h 112"/>
              <a:gd name="T16" fmla="*/ 40 w 80"/>
              <a:gd name="T17" fmla="*/ 112 h 112"/>
              <a:gd name="T18" fmla="*/ 80 w 80"/>
              <a:gd name="T19" fmla="*/ 72 h 112"/>
              <a:gd name="T20" fmla="*/ 72 w 80"/>
              <a:gd name="T21" fmla="*/ 48 h 112"/>
              <a:gd name="T22" fmla="*/ 16 w 80"/>
              <a:gd name="T23" fmla="*/ 32 h 112"/>
              <a:gd name="T24" fmla="*/ 40 w 80"/>
              <a:gd name="T25" fmla="*/ 8 h 112"/>
              <a:gd name="T26" fmla="*/ 64 w 80"/>
              <a:gd name="T27" fmla="*/ 32 h 112"/>
              <a:gd name="T28" fmla="*/ 64 w 80"/>
              <a:gd name="T29" fmla="*/ 40 h 112"/>
              <a:gd name="T30" fmla="*/ 40 w 80"/>
              <a:gd name="T31" fmla="*/ 32 h 112"/>
              <a:gd name="T32" fmla="*/ 16 w 80"/>
              <a:gd name="T33" fmla="*/ 40 h 112"/>
              <a:gd name="T34" fmla="*/ 16 w 80"/>
              <a:gd name="T35" fmla="*/ 32 h 112"/>
              <a:gd name="T36" fmla="*/ 40 w 80"/>
              <a:gd name="T37" fmla="*/ 104 h 112"/>
              <a:gd name="T38" fmla="*/ 8 w 80"/>
              <a:gd name="T39" fmla="*/ 72 h 112"/>
              <a:gd name="T40" fmla="*/ 40 w 80"/>
              <a:gd name="T41" fmla="*/ 40 h 112"/>
              <a:gd name="T42" fmla="*/ 72 w 80"/>
              <a:gd name="T43" fmla="*/ 72 h 112"/>
              <a:gd name="T44" fmla="*/ 40 w 80"/>
              <a:gd name="T45" fmla="*/ 104 h 112"/>
              <a:gd name="T46" fmla="*/ 48 w 80"/>
              <a:gd name="T47" fmla="*/ 68 h 112"/>
              <a:gd name="T48" fmla="*/ 44 w 80"/>
              <a:gd name="T49" fmla="*/ 75 h 112"/>
              <a:gd name="T50" fmla="*/ 44 w 80"/>
              <a:gd name="T51" fmla="*/ 88 h 112"/>
              <a:gd name="T52" fmla="*/ 36 w 80"/>
              <a:gd name="T53" fmla="*/ 88 h 112"/>
              <a:gd name="T54" fmla="*/ 36 w 80"/>
              <a:gd name="T55" fmla="*/ 75 h 112"/>
              <a:gd name="T56" fmla="*/ 32 w 80"/>
              <a:gd name="T57" fmla="*/ 68 h 112"/>
              <a:gd name="T58" fmla="*/ 40 w 80"/>
              <a:gd name="T59" fmla="*/ 60 h 112"/>
              <a:gd name="T60" fmla="*/ 48 w 80"/>
              <a:gd name="T6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12">
                <a:moveTo>
                  <a:pt x="72" y="48"/>
                </a:moveTo>
                <a:cubicBezTo>
                  <a:pt x="72" y="48"/>
                  <a:pt x="72" y="48"/>
                  <a:pt x="72" y="48"/>
                </a:cubicBezTo>
                <a:cubicBezTo>
                  <a:pt x="72" y="32"/>
                  <a:pt x="72" y="32"/>
                  <a:pt x="72" y="32"/>
                </a:cubicBezTo>
                <a:cubicBezTo>
                  <a:pt x="72" y="14"/>
                  <a:pt x="58" y="0"/>
                  <a:pt x="40" y="0"/>
                </a:cubicBezTo>
                <a:cubicBezTo>
                  <a:pt x="22" y="0"/>
                  <a:pt x="8" y="14"/>
                  <a:pt x="8" y="32"/>
                </a:cubicBezTo>
                <a:cubicBezTo>
                  <a:pt x="8" y="48"/>
                  <a:pt x="8" y="48"/>
                  <a:pt x="8" y="48"/>
                </a:cubicBezTo>
                <a:cubicBezTo>
                  <a:pt x="8" y="48"/>
                  <a:pt x="8" y="48"/>
                  <a:pt x="8" y="48"/>
                </a:cubicBezTo>
                <a:cubicBezTo>
                  <a:pt x="3" y="54"/>
                  <a:pt x="0" y="63"/>
                  <a:pt x="0" y="72"/>
                </a:cubicBezTo>
                <a:cubicBezTo>
                  <a:pt x="0" y="94"/>
                  <a:pt x="18" y="112"/>
                  <a:pt x="40" y="112"/>
                </a:cubicBezTo>
                <a:cubicBezTo>
                  <a:pt x="62" y="112"/>
                  <a:pt x="80" y="94"/>
                  <a:pt x="80" y="72"/>
                </a:cubicBezTo>
                <a:cubicBezTo>
                  <a:pt x="80" y="63"/>
                  <a:pt x="77" y="54"/>
                  <a:pt x="72" y="48"/>
                </a:cubicBezTo>
                <a:close/>
                <a:moveTo>
                  <a:pt x="16" y="32"/>
                </a:moveTo>
                <a:cubicBezTo>
                  <a:pt x="16" y="18"/>
                  <a:pt x="27" y="8"/>
                  <a:pt x="40" y="8"/>
                </a:cubicBezTo>
                <a:cubicBezTo>
                  <a:pt x="53" y="8"/>
                  <a:pt x="64" y="18"/>
                  <a:pt x="64" y="32"/>
                </a:cubicBezTo>
                <a:cubicBezTo>
                  <a:pt x="64" y="40"/>
                  <a:pt x="64" y="40"/>
                  <a:pt x="64" y="40"/>
                </a:cubicBezTo>
                <a:cubicBezTo>
                  <a:pt x="57" y="35"/>
                  <a:pt x="49" y="32"/>
                  <a:pt x="40" y="32"/>
                </a:cubicBezTo>
                <a:cubicBezTo>
                  <a:pt x="31" y="32"/>
                  <a:pt x="23" y="35"/>
                  <a:pt x="16" y="40"/>
                </a:cubicBezTo>
                <a:lnTo>
                  <a:pt x="16" y="32"/>
                </a:lnTo>
                <a:close/>
                <a:moveTo>
                  <a:pt x="40" y="104"/>
                </a:moveTo>
                <a:cubicBezTo>
                  <a:pt x="22" y="104"/>
                  <a:pt x="8" y="89"/>
                  <a:pt x="8" y="72"/>
                </a:cubicBezTo>
                <a:cubicBezTo>
                  <a:pt x="8" y="54"/>
                  <a:pt x="22" y="40"/>
                  <a:pt x="40" y="40"/>
                </a:cubicBezTo>
                <a:cubicBezTo>
                  <a:pt x="58" y="40"/>
                  <a:pt x="72" y="54"/>
                  <a:pt x="72" y="72"/>
                </a:cubicBezTo>
                <a:cubicBezTo>
                  <a:pt x="72" y="89"/>
                  <a:pt x="58" y="104"/>
                  <a:pt x="40" y="104"/>
                </a:cubicBezTo>
                <a:close/>
                <a:moveTo>
                  <a:pt x="48" y="68"/>
                </a:moveTo>
                <a:cubicBezTo>
                  <a:pt x="48" y="71"/>
                  <a:pt x="46" y="73"/>
                  <a:pt x="44" y="75"/>
                </a:cubicBezTo>
                <a:cubicBezTo>
                  <a:pt x="44" y="88"/>
                  <a:pt x="44" y="88"/>
                  <a:pt x="44" y="88"/>
                </a:cubicBezTo>
                <a:cubicBezTo>
                  <a:pt x="36" y="88"/>
                  <a:pt x="36" y="88"/>
                  <a:pt x="36" y="88"/>
                </a:cubicBezTo>
                <a:cubicBezTo>
                  <a:pt x="36" y="75"/>
                  <a:pt x="36" y="75"/>
                  <a:pt x="36" y="75"/>
                </a:cubicBezTo>
                <a:cubicBezTo>
                  <a:pt x="34" y="73"/>
                  <a:pt x="32" y="71"/>
                  <a:pt x="32" y="68"/>
                </a:cubicBezTo>
                <a:cubicBezTo>
                  <a:pt x="32" y="63"/>
                  <a:pt x="36" y="60"/>
                  <a:pt x="40" y="60"/>
                </a:cubicBezTo>
                <a:cubicBezTo>
                  <a:pt x="45" y="60"/>
                  <a:pt x="48" y="63"/>
                  <a:pt x="48" y="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167908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How does it work?</a:t>
            </a:r>
          </a:p>
        </p:txBody>
      </p:sp>
      <p:grpSp>
        <p:nvGrpSpPr>
          <p:cNvPr id="49" name="Deployer"/>
          <p:cNvGrpSpPr/>
          <p:nvPr/>
        </p:nvGrpSpPr>
        <p:grpSpPr>
          <a:xfrm>
            <a:off x="5761042" y="379063"/>
            <a:ext cx="3931942" cy="1835284"/>
            <a:chOff x="5761042" y="379063"/>
            <a:chExt cx="3931942" cy="1835284"/>
          </a:xfrm>
        </p:grpSpPr>
        <p:sp>
          <p:nvSpPr>
            <p:cNvPr id="28" name="Rectangle 27"/>
            <p:cNvSpPr/>
            <p:nvPr/>
          </p:nvSpPr>
          <p:spPr bwMode="auto">
            <a:xfrm>
              <a:off x="5761042" y="379063"/>
              <a:ext cx="3931942" cy="1835284"/>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9" name="TextBox 28"/>
            <p:cNvSpPr txBox="1"/>
            <p:nvPr/>
          </p:nvSpPr>
          <p:spPr>
            <a:xfrm>
              <a:off x="6838060" y="463629"/>
              <a:ext cx="2763485" cy="165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DEPLOYER SERVICE</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Centralized</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Deploys Azure related artifacts</a:t>
              </a:r>
            </a:p>
          </p:txBody>
        </p:sp>
        <p:sp>
          <p:nvSpPr>
            <p:cNvPr id="30" name="Freeform 79"/>
            <p:cNvSpPr>
              <a:spLocks noChangeAspect="1"/>
            </p:cNvSpPr>
            <p:nvPr/>
          </p:nvSpPr>
          <p:spPr bwMode="auto">
            <a:xfrm>
              <a:off x="6117782" y="648718"/>
              <a:ext cx="363538" cy="420688"/>
            </a:xfrm>
            <a:custGeom>
              <a:avLst/>
              <a:gdLst>
                <a:gd name="T0" fmla="*/ 78 w 97"/>
                <a:gd name="T1" fmla="*/ 29 h 112"/>
                <a:gd name="T2" fmla="*/ 73 w 97"/>
                <a:gd name="T3" fmla="*/ 34 h 112"/>
                <a:gd name="T4" fmla="*/ 82 w 97"/>
                <a:gd name="T5" fmla="*/ 44 h 112"/>
                <a:gd name="T6" fmla="*/ 49 w 97"/>
                <a:gd name="T7" fmla="*/ 60 h 112"/>
                <a:gd name="T8" fmla="*/ 46 w 97"/>
                <a:gd name="T9" fmla="*/ 64 h 112"/>
                <a:gd name="T10" fmla="*/ 14 w 97"/>
                <a:gd name="T11" fmla="*/ 8 h 112"/>
                <a:gd name="T12" fmla="*/ 28 w 97"/>
                <a:gd name="T13" fmla="*/ 8 h 112"/>
                <a:gd name="T14" fmla="*/ 28 w 97"/>
                <a:gd name="T15" fmla="*/ 0 h 112"/>
                <a:gd name="T16" fmla="*/ 0 w 97"/>
                <a:gd name="T17" fmla="*/ 0 h 112"/>
                <a:gd name="T18" fmla="*/ 0 w 97"/>
                <a:gd name="T19" fmla="*/ 28 h 112"/>
                <a:gd name="T20" fmla="*/ 8 w 97"/>
                <a:gd name="T21" fmla="*/ 28 h 112"/>
                <a:gd name="T22" fmla="*/ 8 w 97"/>
                <a:gd name="T23" fmla="*/ 13 h 112"/>
                <a:gd name="T24" fmla="*/ 40 w 97"/>
                <a:gd name="T25" fmla="*/ 80 h 112"/>
                <a:gd name="T26" fmla="*/ 40 w 97"/>
                <a:gd name="T27" fmla="*/ 88 h 112"/>
                <a:gd name="T28" fmla="*/ 40 w 97"/>
                <a:gd name="T29" fmla="*/ 106 h 112"/>
                <a:gd name="T30" fmla="*/ 40 w 97"/>
                <a:gd name="T31" fmla="*/ 112 h 112"/>
                <a:gd name="T32" fmla="*/ 48 w 97"/>
                <a:gd name="T33" fmla="*/ 112 h 112"/>
                <a:gd name="T34" fmla="*/ 48 w 97"/>
                <a:gd name="T35" fmla="*/ 88 h 112"/>
                <a:gd name="T36" fmla="*/ 55 w 97"/>
                <a:gd name="T37" fmla="*/ 65 h 112"/>
                <a:gd name="T38" fmla="*/ 82 w 97"/>
                <a:gd name="T39" fmla="*/ 52 h 112"/>
                <a:gd name="T40" fmla="*/ 73 w 97"/>
                <a:gd name="T41" fmla="*/ 61 h 112"/>
                <a:gd name="T42" fmla="*/ 78 w 97"/>
                <a:gd name="T43" fmla="*/ 66 h 112"/>
                <a:gd name="T44" fmla="*/ 97 w 97"/>
                <a:gd name="T45" fmla="*/ 48 h 112"/>
                <a:gd name="T46" fmla="*/ 78 w 97"/>
                <a:gd name="T4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12">
                  <a:moveTo>
                    <a:pt x="78" y="29"/>
                  </a:moveTo>
                  <a:cubicBezTo>
                    <a:pt x="73" y="34"/>
                    <a:pt x="73" y="34"/>
                    <a:pt x="73" y="34"/>
                  </a:cubicBezTo>
                  <a:cubicBezTo>
                    <a:pt x="82" y="44"/>
                    <a:pt x="82" y="44"/>
                    <a:pt x="82" y="44"/>
                  </a:cubicBezTo>
                  <a:cubicBezTo>
                    <a:pt x="68" y="45"/>
                    <a:pt x="57" y="51"/>
                    <a:pt x="49" y="60"/>
                  </a:cubicBezTo>
                  <a:cubicBezTo>
                    <a:pt x="48" y="61"/>
                    <a:pt x="47" y="63"/>
                    <a:pt x="46" y="64"/>
                  </a:cubicBezTo>
                  <a:cubicBezTo>
                    <a:pt x="43" y="50"/>
                    <a:pt x="36" y="27"/>
                    <a:pt x="14" y="8"/>
                  </a:cubicBezTo>
                  <a:cubicBezTo>
                    <a:pt x="28" y="8"/>
                    <a:pt x="28" y="8"/>
                    <a:pt x="28" y="8"/>
                  </a:cubicBezTo>
                  <a:cubicBezTo>
                    <a:pt x="28" y="0"/>
                    <a:pt x="28" y="0"/>
                    <a:pt x="28" y="0"/>
                  </a:cubicBezTo>
                  <a:cubicBezTo>
                    <a:pt x="0" y="0"/>
                    <a:pt x="0" y="0"/>
                    <a:pt x="0" y="0"/>
                  </a:cubicBezTo>
                  <a:cubicBezTo>
                    <a:pt x="0" y="28"/>
                    <a:pt x="0" y="28"/>
                    <a:pt x="0" y="28"/>
                  </a:cubicBezTo>
                  <a:cubicBezTo>
                    <a:pt x="8" y="28"/>
                    <a:pt x="8" y="28"/>
                    <a:pt x="8" y="28"/>
                  </a:cubicBezTo>
                  <a:cubicBezTo>
                    <a:pt x="8" y="13"/>
                    <a:pt x="8" y="13"/>
                    <a:pt x="8" y="13"/>
                  </a:cubicBezTo>
                  <a:cubicBezTo>
                    <a:pt x="40" y="41"/>
                    <a:pt x="40" y="79"/>
                    <a:pt x="40" y="80"/>
                  </a:cubicBezTo>
                  <a:cubicBezTo>
                    <a:pt x="40" y="88"/>
                    <a:pt x="40" y="88"/>
                    <a:pt x="40" y="88"/>
                  </a:cubicBezTo>
                  <a:cubicBezTo>
                    <a:pt x="40" y="106"/>
                    <a:pt x="40" y="106"/>
                    <a:pt x="40" y="106"/>
                  </a:cubicBezTo>
                  <a:cubicBezTo>
                    <a:pt x="40" y="112"/>
                    <a:pt x="40" y="112"/>
                    <a:pt x="40" y="112"/>
                  </a:cubicBezTo>
                  <a:cubicBezTo>
                    <a:pt x="48" y="112"/>
                    <a:pt x="48" y="112"/>
                    <a:pt x="48" y="112"/>
                  </a:cubicBezTo>
                  <a:cubicBezTo>
                    <a:pt x="48" y="88"/>
                    <a:pt x="48" y="88"/>
                    <a:pt x="48" y="88"/>
                  </a:cubicBezTo>
                  <a:cubicBezTo>
                    <a:pt x="48" y="79"/>
                    <a:pt x="50" y="71"/>
                    <a:pt x="55" y="65"/>
                  </a:cubicBezTo>
                  <a:cubicBezTo>
                    <a:pt x="62" y="58"/>
                    <a:pt x="71" y="53"/>
                    <a:pt x="82" y="52"/>
                  </a:cubicBezTo>
                  <a:cubicBezTo>
                    <a:pt x="73" y="61"/>
                    <a:pt x="73" y="61"/>
                    <a:pt x="73" y="61"/>
                  </a:cubicBezTo>
                  <a:cubicBezTo>
                    <a:pt x="78" y="66"/>
                    <a:pt x="78" y="66"/>
                    <a:pt x="78" y="66"/>
                  </a:cubicBezTo>
                  <a:cubicBezTo>
                    <a:pt x="97" y="48"/>
                    <a:pt x="97" y="48"/>
                    <a:pt x="97" y="48"/>
                  </a:cubicBezTo>
                  <a:lnTo>
                    <a:pt x="78" y="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0" name="Azure Subscription"/>
          <p:cNvGrpSpPr/>
          <p:nvPr/>
        </p:nvGrpSpPr>
        <p:grpSpPr>
          <a:xfrm>
            <a:off x="5750910" y="2484002"/>
            <a:ext cx="6390663" cy="4191324"/>
            <a:chOff x="5750910" y="2484002"/>
            <a:chExt cx="6390663" cy="4191324"/>
          </a:xfrm>
        </p:grpSpPr>
        <p:sp>
          <p:nvSpPr>
            <p:cNvPr id="22" name="Rectangle 21"/>
            <p:cNvSpPr/>
            <p:nvPr/>
          </p:nvSpPr>
          <p:spPr bwMode="auto">
            <a:xfrm>
              <a:off x="5750910" y="2484002"/>
              <a:ext cx="6390663" cy="4191324"/>
            </a:xfrm>
            <a:prstGeom prst="rect">
              <a:avLst/>
            </a:prstGeom>
            <a:noFill/>
            <a:ln w="28575">
              <a:solidFill>
                <a:srgbClr val="D83B01"/>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1" name="Text Placeholder 4"/>
            <p:cNvSpPr txBox="1">
              <a:spLocks/>
            </p:cNvSpPr>
            <p:nvPr/>
          </p:nvSpPr>
          <p:spPr>
            <a:xfrm>
              <a:off x="5750910" y="2491433"/>
              <a:ext cx="6390663" cy="565778"/>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rPr>
                <a:t>Microsoft owned Azure subscription</a:t>
              </a:r>
            </a:p>
          </p:txBody>
        </p:sp>
      </p:grpSp>
      <p:grpSp>
        <p:nvGrpSpPr>
          <p:cNvPr id="53" name="Runtime Back"/>
          <p:cNvGrpSpPr/>
          <p:nvPr/>
        </p:nvGrpSpPr>
        <p:grpSpPr>
          <a:xfrm>
            <a:off x="5943920" y="3057211"/>
            <a:ext cx="5669218" cy="3091782"/>
            <a:chOff x="5943920" y="3057211"/>
            <a:chExt cx="5669218" cy="3091782"/>
          </a:xfrm>
        </p:grpSpPr>
        <p:sp>
          <p:nvSpPr>
            <p:cNvPr id="33" name="Rectangle 32"/>
            <p:cNvSpPr/>
            <p:nvPr/>
          </p:nvSpPr>
          <p:spPr bwMode="auto">
            <a:xfrm>
              <a:off x="5943920" y="3057211"/>
              <a:ext cx="5669218" cy="3091782"/>
            </a:xfrm>
            <a:prstGeom prst="rect">
              <a:avLst/>
            </a:prstGeom>
            <a:solidFill>
              <a:srgbClr val="D83B01">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4" name="TextBox 33"/>
            <p:cNvSpPr txBox="1"/>
            <p:nvPr/>
          </p:nvSpPr>
          <p:spPr>
            <a:xfrm>
              <a:off x="7020937" y="3141777"/>
              <a:ext cx="4507992" cy="2915777"/>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RUNTIME</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storage account</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App services</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Dynamics CRM API App</a:t>
              </a:r>
            </a:p>
          </p:txBody>
        </p:sp>
        <p:sp>
          <p:nvSpPr>
            <p:cNvPr id="35" name="Freeform 114"/>
            <p:cNvSpPr>
              <a:spLocks noChangeAspect="1" noEditPoints="1"/>
            </p:cNvSpPr>
            <p:nvPr/>
          </p:nvSpPr>
          <p:spPr bwMode="auto">
            <a:xfrm>
              <a:off x="6282088" y="3386600"/>
              <a:ext cx="398463" cy="390525"/>
            </a:xfrm>
            <a:custGeom>
              <a:avLst/>
              <a:gdLst>
                <a:gd name="T0" fmla="*/ 37 w 106"/>
                <a:gd name="T1" fmla="*/ 104 h 104"/>
                <a:gd name="T2" fmla="*/ 25 w 106"/>
                <a:gd name="T3" fmla="*/ 87 h 104"/>
                <a:gd name="T4" fmla="*/ 0 w 106"/>
                <a:gd name="T5" fmla="*/ 65 h 104"/>
                <a:gd name="T6" fmla="*/ 9 w 106"/>
                <a:gd name="T7" fmla="*/ 52 h 104"/>
                <a:gd name="T8" fmla="*/ 0 w 106"/>
                <a:gd name="T9" fmla="*/ 40 h 104"/>
                <a:gd name="T10" fmla="*/ 25 w 106"/>
                <a:gd name="T11" fmla="*/ 18 h 104"/>
                <a:gd name="T12" fmla="*/ 37 w 106"/>
                <a:gd name="T13" fmla="*/ 0 h 104"/>
                <a:gd name="T14" fmla="*/ 69 w 106"/>
                <a:gd name="T15" fmla="*/ 11 h 104"/>
                <a:gd name="T16" fmla="*/ 90 w 106"/>
                <a:gd name="T17" fmla="*/ 13 h 104"/>
                <a:gd name="T18" fmla="*/ 96 w 106"/>
                <a:gd name="T19" fmla="*/ 46 h 104"/>
                <a:gd name="T20" fmla="*/ 96 w 106"/>
                <a:gd name="T21" fmla="*/ 59 h 104"/>
                <a:gd name="T22" fmla="*/ 90 w 106"/>
                <a:gd name="T23" fmla="*/ 92 h 104"/>
                <a:gd name="T24" fmla="*/ 69 w 106"/>
                <a:gd name="T25" fmla="*/ 93 h 104"/>
                <a:gd name="T26" fmla="*/ 45 w 106"/>
                <a:gd name="T27" fmla="*/ 96 h 104"/>
                <a:gd name="T28" fmla="*/ 61 w 106"/>
                <a:gd name="T29" fmla="*/ 88 h 104"/>
                <a:gd name="T30" fmla="*/ 77 w 106"/>
                <a:gd name="T31" fmla="*/ 79 h 104"/>
                <a:gd name="T32" fmla="*/ 87 w 106"/>
                <a:gd name="T33" fmla="*/ 81 h 104"/>
                <a:gd name="T34" fmla="*/ 87 w 106"/>
                <a:gd name="T35" fmla="*/ 63 h 104"/>
                <a:gd name="T36" fmla="*/ 89 w 106"/>
                <a:gd name="T37" fmla="*/ 52 h 104"/>
                <a:gd name="T38" fmla="*/ 87 w 106"/>
                <a:gd name="T39" fmla="*/ 42 h 104"/>
                <a:gd name="T40" fmla="*/ 87 w 106"/>
                <a:gd name="T41" fmla="*/ 24 h 104"/>
                <a:gd name="T42" fmla="*/ 77 w 106"/>
                <a:gd name="T43" fmla="*/ 26 h 104"/>
                <a:gd name="T44" fmla="*/ 61 w 106"/>
                <a:gd name="T45" fmla="*/ 17 h 104"/>
                <a:gd name="T46" fmla="*/ 45 w 106"/>
                <a:gd name="T47" fmla="*/ 8 h 104"/>
                <a:gd name="T48" fmla="*/ 42 w 106"/>
                <a:gd name="T49" fmla="*/ 18 h 104"/>
                <a:gd name="T50" fmla="*/ 26 w 106"/>
                <a:gd name="T51" fmla="*/ 28 h 104"/>
                <a:gd name="T52" fmla="*/ 11 w 106"/>
                <a:gd name="T53" fmla="*/ 37 h 104"/>
                <a:gd name="T54" fmla="*/ 18 w 106"/>
                <a:gd name="T55" fmla="*/ 45 h 104"/>
                <a:gd name="T56" fmla="*/ 18 w 106"/>
                <a:gd name="T57" fmla="*/ 60 h 104"/>
                <a:gd name="T58" fmla="*/ 11 w 106"/>
                <a:gd name="T59" fmla="*/ 68 h 104"/>
                <a:gd name="T60" fmla="*/ 26 w 106"/>
                <a:gd name="T61" fmla="*/ 77 h 104"/>
                <a:gd name="T62" fmla="*/ 42 w 106"/>
                <a:gd name="T63" fmla="*/ 87 h 104"/>
                <a:gd name="T64" fmla="*/ 45 w 106"/>
                <a:gd name="T65" fmla="*/ 96 h 104"/>
                <a:gd name="T66" fmla="*/ 25 w 106"/>
                <a:gd name="T67" fmla="*/ 52 h 104"/>
                <a:gd name="T68" fmla="*/ 81 w 106"/>
                <a:gd name="T69" fmla="*/ 52 h 104"/>
                <a:gd name="T70" fmla="*/ 53 w 106"/>
                <a:gd name="T71" fmla="*/ 32 h 104"/>
                <a:gd name="T72" fmla="*/ 53 w 106"/>
                <a:gd name="T73" fmla="*/ 72 h 104"/>
                <a:gd name="T74" fmla="*/ 53 w 106"/>
                <a:gd name="T75"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4">
                  <a:moveTo>
                    <a:pt x="69" y="104"/>
                  </a:moveTo>
                  <a:cubicBezTo>
                    <a:pt x="37" y="104"/>
                    <a:pt x="37" y="104"/>
                    <a:pt x="37" y="104"/>
                  </a:cubicBezTo>
                  <a:cubicBezTo>
                    <a:pt x="37" y="93"/>
                    <a:pt x="37" y="93"/>
                    <a:pt x="37" y="93"/>
                  </a:cubicBezTo>
                  <a:cubicBezTo>
                    <a:pt x="33" y="92"/>
                    <a:pt x="29" y="90"/>
                    <a:pt x="25" y="87"/>
                  </a:cubicBezTo>
                  <a:cubicBezTo>
                    <a:pt x="16" y="92"/>
                    <a:pt x="16" y="92"/>
                    <a:pt x="16" y="92"/>
                  </a:cubicBezTo>
                  <a:cubicBezTo>
                    <a:pt x="0" y="65"/>
                    <a:pt x="0" y="65"/>
                    <a:pt x="0" y="65"/>
                  </a:cubicBezTo>
                  <a:cubicBezTo>
                    <a:pt x="9" y="59"/>
                    <a:pt x="9" y="59"/>
                    <a:pt x="9" y="59"/>
                  </a:cubicBezTo>
                  <a:cubicBezTo>
                    <a:pt x="9" y="57"/>
                    <a:pt x="9" y="55"/>
                    <a:pt x="9" y="52"/>
                  </a:cubicBezTo>
                  <a:cubicBezTo>
                    <a:pt x="9" y="50"/>
                    <a:pt x="9" y="48"/>
                    <a:pt x="9" y="46"/>
                  </a:cubicBezTo>
                  <a:cubicBezTo>
                    <a:pt x="0" y="40"/>
                    <a:pt x="0" y="40"/>
                    <a:pt x="0" y="40"/>
                  </a:cubicBezTo>
                  <a:cubicBezTo>
                    <a:pt x="16" y="13"/>
                    <a:pt x="16" y="13"/>
                    <a:pt x="16" y="13"/>
                  </a:cubicBezTo>
                  <a:cubicBezTo>
                    <a:pt x="25" y="18"/>
                    <a:pt x="25" y="18"/>
                    <a:pt x="25" y="18"/>
                  </a:cubicBezTo>
                  <a:cubicBezTo>
                    <a:pt x="29" y="15"/>
                    <a:pt x="33" y="13"/>
                    <a:pt x="37" y="11"/>
                  </a:cubicBezTo>
                  <a:cubicBezTo>
                    <a:pt x="37" y="0"/>
                    <a:pt x="37" y="0"/>
                    <a:pt x="37" y="0"/>
                  </a:cubicBezTo>
                  <a:cubicBezTo>
                    <a:pt x="69" y="0"/>
                    <a:pt x="69" y="0"/>
                    <a:pt x="69" y="0"/>
                  </a:cubicBezTo>
                  <a:cubicBezTo>
                    <a:pt x="69" y="11"/>
                    <a:pt x="69" y="11"/>
                    <a:pt x="69" y="11"/>
                  </a:cubicBezTo>
                  <a:cubicBezTo>
                    <a:pt x="73" y="13"/>
                    <a:pt x="77" y="15"/>
                    <a:pt x="80" y="18"/>
                  </a:cubicBezTo>
                  <a:cubicBezTo>
                    <a:pt x="90" y="13"/>
                    <a:pt x="90" y="13"/>
                    <a:pt x="90" y="13"/>
                  </a:cubicBezTo>
                  <a:cubicBezTo>
                    <a:pt x="106" y="40"/>
                    <a:pt x="106" y="40"/>
                    <a:pt x="106" y="40"/>
                  </a:cubicBezTo>
                  <a:cubicBezTo>
                    <a:pt x="96" y="46"/>
                    <a:pt x="96" y="46"/>
                    <a:pt x="96" y="46"/>
                  </a:cubicBezTo>
                  <a:cubicBezTo>
                    <a:pt x="97" y="48"/>
                    <a:pt x="97" y="50"/>
                    <a:pt x="97" y="52"/>
                  </a:cubicBezTo>
                  <a:cubicBezTo>
                    <a:pt x="97" y="55"/>
                    <a:pt x="97" y="57"/>
                    <a:pt x="96" y="59"/>
                  </a:cubicBezTo>
                  <a:cubicBezTo>
                    <a:pt x="106" y="65"/>
                    <a:pt x="106" y="65"/>
                    <a:pt x="106" y="65"/>
                  </a:cubicBezTo>
                  <a:cubicBezTo>
                    <a:pt x="90" y="92"/>
                    <a:pt x="90" y="92"/>
                    <a:pt x="90" y="92"/>
                  </a:cubicBezTo>
                  <a:cubicBezTo>
                    <a:pt x="80" y="87"/>
                    <a:pt x="80" y="87"/>
                    <a:pt x="80" y="87"/>
                  </a:cubicBezTo>
                  <a:cubicBezTo>
                    <a:pt x="77" y="90"/>
                    <a:pt x="73" y="92"/>
                    <a:pt x="69" y="93"/>
                  </a:cubicBezTo>
                  <a:lnTo>
                    <a:pt x="69" y="104"/>
                  </a:lnTo>
                  <a:close/>
                  <a:moveTo>
                    <a:pt x="45" y="96"/>
                  </a:moveTo>
                  <a:cubicBezTo>
                    <a:pt x="61" y="96"/>
                    <a:pt x="61" y="96"/>
                    <a:pt x="61" y="96"/>
                  </a:cubicBezTo>
                  <a:cubicBezTo>
                    <a:pt x="61" y="88"/>
                    <a:pt x="61" y="88"/>
                    <a:pt x="61" y="88"/>
                  </a:cubicBezTo>
                  <a:cubicBezTo>
                    <a:pt x="64" y="87"/>
                    <a:pt x="64" y="87"/>
                    <a:pt x="64" y="87"/>
                  </a:cubicBezTo>
                  <a:cubicBezTo>
                    <a:pt x="69" y="85"/>
                    <a:pt x="73" y="83"/>
                    <a:pt x="77" y="79"/>
                  </a:cubicBezTo>
                  <a:cubicBezTo>
                    <a:pt x="79" y="77"/>
                    <a:pt x="79" y="77"/>
                    <a:pt x="79" y="77"/>
                  </a:cubicBezTo>
                  <a:cubicBezTo>
                    <a:pt x="87" y="81"/>
                    <a:pt x="87" y="81"/>
                    <a:pt x="87" y="81"/>
                  </a:cubicBezTo>
                  <a:cubicBezTo>
                    <a:pt x="95" y="68"/>
                    <a:pt x="95" y="68"/>
                    <a:pt x="95" y="68"/>
                  </a:cubicBezTo>
                  <a:cubicBezTo>
                    <a:pt x="87" y="63"/>
                    <a:pt x="87" y="63"/>
                    <a:pt x="87" y="63"/>
                  </a:cubicBezTo>
                  <a:cubicBezTo>
                    <a:pt x="88" y="60"/>
                    <a:pt x="88" y="60"/>
                    <a:pt x="88" y="60"/>
                  </a:cubicBezTo>
                  <a:cubicBezTo>
                    <a:pt x="88" y="58"/>
                    <a:pt x="89" y="55"/>
                    <a:pt x="89" y="52"/>
                  </a:cubicBezTo>
                  <a:cubicBezTo>
                    <a:pt x="89" y="50"/>
                    <a:pt x="88" y="47"/>
                    <a:pt x="88" y="45"/>
                  </a:cubicBezTo>
                  <a:cubicBezTo>
                    <a:pt x="87" y="42"/>
                    <a:pt x="87" y="42"/>
                    <a:pt x="87" y="42"/>
                  </a:cubicBezTo>
                  <a:cubicBezTo>
                    <a:pt x="95" y="37"/>
                    <a:pt x="95" y="37"/>
                    <a:pt x="95" y="37"/>
                  </a:cubicBezTo>
                  <a:cubicBezTo>
                    <a:pt x="87" y="24"/>
                    <a:pt x="87" y="24"/>
                    <a:pt x="87" y="24"/>
                  </a:cubicBezTo>
                  <a:cubicBezTo>
                    <a:pt x="79" y="28"/>
                    <a:pt x="79" y="28"/>
                    <a:pt x="79" y="28"/>
                  </a:cubicBezTo>
                  <a:cubicBezTo>
                    <a:pt x="77" y="26"/>
                    <a:pt x="77" y="26"/>
                    <a:pt x="77" y="26"/>
                  </a:cubicBezTo>
                  <a:cubicBezTo>
                    <a:pt x="73" y="22"/>
                    <a:pt x="69" y="20"/>
                    <a:pt x="64" y="18"/>
                  </a:cubicBezTo>
                  <a:cubicBezTo>
                    <a:pt x="61" y="17"/>
                    <a:pt x="61" y="17"/>
                    <a:pt x="61" y="17"/>
                  </a:cubicBezTo>
                  <a:cubicBezTo>
                    <a:pt x="61" y="8"/>
                    <a:pt x="61" y="8"/>
                    <a:pt x="61" y="8"/>
                  </a:cubicBezTo>
                  <a:cubicBezTo>
                    <a:pt x="45" y="8"/>
                    <a:pt x="45" y="8"/>
                    <a:pt x="45" y="8"/>
                  </a:cubicBezTo>
                  <a:cubicBezTo>
                    <a:pt x="45" y="17"/>
                    <a:pt x="45" y="17"/>
                    <a:pt x="45" y="17"/>
                  </a:cubicBezTo>
                  <a:cubicBezTo>
                    <a:pt x="42" y="18"/>
                    <a:pt x="42" y="18"/>
                    <a:pt x="42" y="18"/>
                  </a:cubicBezTo>
                  <a:cubicBezTo>
                    <a:pt x="37" y="20"/>
                    <a:pt x="32" y="22"/>
                    <a:pt x="28" y="26"/>
                  </a:cubicBezTo>
                  <a:cubicBezTo>
                    <a:pt x="26" y="28"/>
                    <a:pt x="26" y="28"/>
                    <a:pt x="26" y="28"/>
                  </a:cubicBezTo>
                  <a:cubicBezTo>
                    <a:pt x="19" y="24"/>
                    <a:pt x="19" y="24"/>
                    <a:pt x="19" y="24"/>
                  </a:cubicBezTo>
                  <a:cubicBezTo>
                    <a:pt x="11" y="37"/>
                    <a:pt x="11" y="37"/>
                    <a:pt x="11" y="37"/>
                  </a:cubicBezTo>
                  <a:cubicBezTo>
                    <a:pt x="18" y="42"/>
                    <a:pt x="18" y="42"/>
                    <a:pt x="18" y="42"/>
                  </a:cubicBezTo>
                  <a:cubicBezTo>
                    <a:pt x="18" y="45"/>
                    <a:pt x="18" y="45"/>
                    <a:pt x="18" y="45"/>
                  </a:cubicBezTo>
                  <a:cubicBezTo>
                    <a:pt x="17" y="47"/>
                    <a:pt x="17" y="50"/>
                    <a:pt x="17" y="52"/>
                  </a:cubicBezTo>
                  <a:cubicBezTo>
                    <a:pt x="17" y="55"/>
                    <a:pt x="17" y="58"/>
                    <a:pt x="18" y="60"/>
                  </a:cubicBezTo>
                  <a:cubicBezTo>
                    <a:pt x="18" y="63"/>
                    <a:pt x="18" y="63"/>
                    <a:pt x="18" y="63"/>
                  </a:cubicBezTo>
                  <a:cubicBezTo>
                    <a:pt x="11" y="68"/>
                    <a:pt x="11" y="68"/>
                    <a:pt x="11" y="68"/>
                  </a:cubicBezTo>
                  <a:cubicBezTo>
                    <a:pt x="19" y="81"/>
                    <a:pt x="19" y="81"/>
                    <a:pt x="19" y="81"/>
                  </a:cubicBezTo>
                  <a:cubicBezTo>
                    <a:pt x="26" y="77"/>
                    <a:pt x="26" y="77"/>
                    <a:pt x="26" y="77"/>
                  </a:cubicBezTo>
                  <a:cubicBezTo>
                    <a:pt x="28" y="79"/>
                    <a:pt x="28" y="79"/>
                    <a:pt x="28" y="79"/>
                  </a:cubicBezTo>
                  <a:cubicBezTo>
                    <a:pt x="32" y="83"/>
                    <a:pt x="37" y="85"/>
                    <a:pt x="42" y="87"/>
                  </a:cubicBezTo>
                  <a:cubicBezTo>
                    <a:pt x="45" y="88"/>
                    <a:pt x="45" y="88"/>
                    <a:pt x="45" y="88"/>
                  </a:cubicBezTo>
                  <a:lnTo>
                    <a:pt x="45" y="96"/>
                  </a:lnTo>
                  <a:close/>
                  <a:moveTo>
                    <a:pt x="53" y="80"/>
                  </a:moveTo>
                  <a:cubicBezTo>
                    <a:pt x="37" y="80"/>
                    <a:pt x="25" y="68"/>
                    <a:pt x="25" y="52"/>
                  </a:cubicBezTo>
                  <a:cubicBezTo>
                    <a:pt x="25" y="37"/>
                    <a:pt x="37" y="24"/>
                    <a:pt x="53" y="24"/>
                  </a:cubicBezTo>
                  <a:cubicBezTo>
                    <a:pt x="68" y="24"/>
                    <a:pt x="81" y="37"/>
                    <a:pt x="81" y="52"/>
                  </a:cubicBezTo>
                  <a:cubicBezTo>
                    <a:pt x="81" y="68"/>
                    <a:pt x="68" y="80"/>
                    <a:pt x="53" y="80"/>
                  </a:cubicBezTo>
                  <a:close/>
                  <a:moveTo>
                    <a:pt x="53" y="32"/>
                  </a:moveTo>
                  <a:cubicBezTo>
                    <a:pt x="42" y="32"/>
                    <a:pt x="33" y="41"/>
                    <a:pt x="33" y="52"/>
                  </a:cubicBezTo>
                  <a:cubicBezTo>
                    <a:pt x="33" y="64"/>
                    <a:pt x="42" y="72"/>
                    <a:pt x="53" y="72"/>
                  </a:cubicBezTo>
                  <a:cubicBezTo>
                    <a:pt x="64" y="72"/>
                    <a:pt x="73" y="64"/>
                    <a:pt x="73" y="52"/>
                  </a:cubicBezTo>
                  <a:cubicBezTo>
                    <a:pt x="73" y="41"/>
                    <a:pt x="64" y="32"/>
                    <a:pt x="53"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2" name="Runtime Front"/>
          <p:cNvGrpSpPr/>
          <p:nvPr/>
        </p:nvGrpSpPr>
        <p:grpSpPr>
          <a:xfrm>
            <a:off x="6309676" y="3405823"/>
            <a:ext cx="5669218" cy="3091782"/>
            <a:chOff x="6309676" y="3405823"/>
            <a:chExt cx="5669218" cy="3091782"/>
          </a:xfrm>
        </p:grpSpPr>
        <p:sp>
          <p:nvSpPr>
            <p:cNvPr id="36" name="Rectangle 35"/>
            <p:cNvSpPr/>
            <p:nvPr/>
          </p:nvSpPr>
          <p:spPr bwMode="auto">
            <a:xfrm>
              <a:off x="6309676" y="3405823"/>
              <a:ext cx="5669218" cy="3091782"/>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7" name="TextBox 36"/>
            <p:cNvSpPr txBox="1"/>
            <p:nvPr/>
          </p:nvSpPr>
          <p:spPr>
            <a:xfrm>
              <a:off x="7386693" y="3490389"/>
              <a:ext cx="4507992" cy="291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RUNTIME</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storage account</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Azure App services</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Dynamics CRM API App</a:t>
              </a:r>
            </a:p>
          </p:txBody>
        </p:sp>
        <p:sp>
          <p:nvSpPr>
            <p:cNvPr id="38" name="Freeform 114"/>
            <p:cNvSpPr>
              <a:spLocks noChangeAspect="1" noEditPoints="1"/>
            </p:cNvSpPr>
            <p:nvPr/>
          </p:nvSpPr>
          <p:spPr bwMode="auto">
            <a:xfrm>
              <a:off x="6647844" y="3735212"/>
              <a:ext cx="398463" cy="390525"/>
            </a:xfrm>
            <a:custGeom>
              <a:avLst/>
              <a:gdLst>
                <a:gd name="T0" fmla="*/ 37 w 106"/>
                <a:gd name="T1" fmla="*/ 104 h 104"/>
                <a:gd name="T2" fmla="*/ 25 w 106"/>
                <a:gd name="T3" fmla="*/ 87 h 104"/>
                <a:gd name="T4" fmla="*/ 0 w 106"/>
                <a:gd name="T5" fmla="*/ 65 h 104"/>
                <a:gd name="T6" fmla="*/ 9 w 106"/>
                <a:gd name="T7" fmla="*/ 52 h 104"/>
                <a:gd name="T8" fmla="*/ 0 w 106"/>
                <a:gd name="T9" fmla="*/ 40 h 104"/>
                <a:gd name="T10" fmla="*/ 25 w 106"/>
                <a:gd name="T11" fmla="*/ 18 h 104"/>
                <a:gd name="T12" fmla="*/ 37 w 106"/>
                <a:gd name="T13" fmla="*/ 0 h 104"/>
                <a:gd name="T14" fmla="*/ 69 w 106"/>
                <a:gd name="T15" fmla="*/ 11 h 104"/>
                <a:gd name="T16" fmla="*/ 90 w 106"/>
                <a:gd name="T17" fmla="*/ 13 h 104"/>
                <a:gd name="T18" fmla="*/ 96 w 106"/>
                <a:gd name="T19" fmla="*/ 46 h 104"/>
                <a:gd name="T20" fmla="*/ 96 w 106"/>
                <a:gd name="T21" fmla="*/ 59 h 104"/>
                <a:gd name="T22" fmla="*/ 90 w 106"/>
                <a:gd name="T23" fmla="*/ 92 h 104"/>
                <a:gd name="T24" fmla="*/ 69 w 106"/>
                <a:gd name="T25" fmla="*/ 93 h 104"/>
                <a:gd name="T26" fmla="*/ 45 w 106"/>
                <a:gd name="T27" fmla="*/ 96 h 104"/>
                <a:gd name="T28" fmla="*/ 61 w 106"/>
                <a:gd name="T29" fmla="*/ 88 h 104"/>
                <a:gd name="T30" fmla="*/ 77 w 106"/>
                <a:gd name="T31" fmla="*/ 79 h 104"/>
                <a:gd name="T32" fmla="*/ 87 w 106"/>
                <a:gd name="T33" fmla="*/ 81 h 104"/>
                <a:gd name="T34" fmla="*/ 87 w 106"/>
                <a:gd name="T35" fmla="*/ 63 h 104"/>
                <a:gd name="T36" fmla="*/ 89 w 106"/>
                <a:gd name="T37" fmla="*/ 52 h 104"/>
                <a:gd name="T38" fmla="*/ 87 w 106"/>
                <a:gd name="T39" fmla="*/ 42 h 104"/>
                <a:gd name="T40" fmla="*/ 87 w 106"/>
                <a:gd name="T41" fmla="*/ 24 h 104"/>
                <a:gd name="T42" fmla="*/ 77 w 106"/>
                <a:gd name="T43" fmla="*/ 26 h 104"/>
                <a:gd name="T44" fmla="*/ 61 w 106"/>
                <a:gd name="T45" fmla="*/ 17 h 104"/>
                <a:gd name="T46" fmla="*/ 45 w 106"/>
                <a:gd name="T47" fmla="*/ 8 h 104"/>
                <a:gd name="T48" fmla="*/ 42 w 106"/>
                <a:gd name="T49" fmla="*/ 18 h 104"/>
                <a:gd name="T50" fmla="*/ 26 w 106"/>
                <a:gd name="T51" fmla="*/ 28 h 104"/>
                <a:gd name="T52" fmla="*/ 11 w 106"/>
                <a:gd name="T53" fmla="*/ 37 h 104"/>
                <a:gd name="T54" fmla="*/ 18 w 106"/>
                <a:gd name="T55" fmla="*/ 45 h 104"/>
                <a:gd name="T56" fmla="*/ 18 w 106"/>
                <a:gd name="T57" fmla="*/ 60 h 104"/>
                <a:gd name="T58" fmla="*/ 11 w 106"/>
                <a:gd name="T59" fmla="*/ 68 h 104"/>
                <a:gd name="T60" fmla="*/ 26 w 106"/>
                <a:gd name="T61" fmla="*/ 77 h 104"/>
                <a:gd name="T62" fmla="*/ 42 w 106"/>
                <a:gd name="T63" fmla="*/ 87 h 104"/>
                <a:gd name="T64" fmla="*/ 45 w 106"/>
                <a:gd name="T65" fmla="*/ 96 h 104"/>
                <a:gd name="T66" fmla="*/ 25 w 106"/>
                <a:gd name="T67" fmla="*/ 52 h 104"/>
                <a:gd name="T68" fmla="*/ 81 w 106"/>
                <a:gd name="T69" fmla="*/ 52 h 104"/>
                <a:gd name="T70" fmla="*/ 53 w 106"/>
                <a:gd name="T71" fmla="*/ 32 h 104"/>
                <a:gd name="T72" fmla="*/ 53 w 106"/>
                <a:gd name="T73" fmla="*/ 72 h 104"/>
                <a:gd name="T74" fmla="*/ 53 w 106"/>
                <a:gd name="T75"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4">
                  <a:moveTo>
                    <a:pt x="69" y="104"/>
                  </a:moveTo>
                  <a:cubicBezTo>
                    <a:pt x="37" y="104"/>
                    <a:pt x="37" y="104"/>
                    <a:pt x="37" y="104"/>
                  </a:cubicBezTo>
                  <a:cubicBezTo>
                    <a:pt x="37" y="93"/>
                    <a:pt x="37" y="93"/>
                    <a:pt x="37" y="93"/>
                  </a:cubicBezTo>
                  <a:cubicBezTo>
                    <a:pt x="33" y="92"/>
                    <a:pt x="29" y="90"/>
                    <a:pt x="25" y="87"/>
                  </a:cubicBezTo>
                  <a:cubicBezTo>
                    <a:pt x="16" y="92"/>
                    <a:pt x="16" y="92"/>
                    <a:pt x="16" y="92"/>
                  </a:cubicBezTo>
                  <a:cubicBezTo>
                    <a:pt x="0" y="65"/>
                    <a:pt x="0" y="65"/>
                    <a:pt x="0" y="65"/>
                  </a:cubicBezTo>
                  <a:cubicBezTo>
                    <a:pt x="9" y="59"/>
                    <a:pt x="9" y="59"/>
                    <a:pt x="9" y="59"/>
                  </a:cubicBezTo>
                  <a:cubicBezTo>
                    <a:pt x="9" y="57"/>
                    <a:pt x="9" y="55"/>
                    <a:pt x="9" y="52"/>
                  </a:cubicBezTo>
                  <a:cubicBezTo>
                    <a:pt x="9" y="50"/>
                    <a:pt x="9" y="48"/>
                    <a:pt x="9" y="46"/>
                  </a:cubicBezTo>
                  <a:cubicBezTo>
                    <a:pt x="0" y="40"/>
                    <a:pt x="0" y="40"/>
                    <a:pt x="0" y="40"/>
                  </a:cubicBezTo>
                  <a:cubicBezTo>
                    <a:pt x="16" y="13"/>
                    <a:pt x="16" y="13"/>
                    <a:pt x="16" y="13"/>
                  </a:cubicBezTo>
                  <a:cubicBezTo>
                    <a:pt x="25" y="18"/>
                    <a:pt x="25" y="18"/>
                    <a:pt x="25" y="18"/>
                  </a:cubicBezTo>
                  <a:cubicBezTo>
                    <a:pt x="29" y="15"/>
                    <a:pt x="33" y="13"/>
                    <a:pt x="37" y="11"/>
                  </a:cubicBezTo>
                  <a:cubicBezTo>
                    <a:pt x="37" y="0"/>
                    <a:pt x="37" y="0"/>
                    <a:pt x="37" y="0"/>
                  </a:cubicBezTo>
                  <a:cubicBezTo>
                    <a:pt x="69" y="0"/>
                    <a:pt x="69" y="0"/>
                    <a:pt x="69" y="0"/>
                  </a:cubicBezTo>
                  <a:cubicBezTo>
                    <a:pt x="69" y="11"/>
                    <a:pt x="69" y="11"/>
                    <a:pt x="69" y="11"/>
                  </a:cubicBezTo>
                  <a:cubicBezTo>
                    <a:pt x="73" y="13"/>
                    <a:pt x="77" y="15"/>
                    <a:pt x="80" y="18"/>
                  </a:cubicBezTo>
                  <a:cubicBezTo>
                    <a:pt x="90" y="13"/>
                    <a:pt x="90" y="13"/>
                    <a:pt x="90" y="13"/>
                  </a:cubicBezTo>
                  <a:cubicBezTo>
                    <a:pt x="106" y="40"/>
                    <a:pt x="106" y="40"/>
                    <a:pt x="106" y="40"/>
                  </a:cubicBezTo>
                  <a:cubicBezTo>
                    <a:pt x="96" y="46"/>
                    <a:pt x="96" y="46"/>
                    <a:pt x="96" y="46"/>
                  </a:cubicBezTo>
                  <a:cubicBezTo>
                    <a:pt x="97" y="48"/>
                    <a:pt x="97" y="50"/>
                    <a:pt x="97" y="52"/>
                  </a:cubicBezTo>
                  <a:cubicBezTo>
                    <a:pt x="97" y="55"/>
                    <a:pt x="97" y="57"/>
                    <a:pt x="96" y="59"/>
                  </a:cubicBezTo>
                  <a:cubicBezTo>
                    <a:pt x="106" y="65"/>
                    <a:pt x="106" y="65"/>
                    <a:pt x="106" y="65"/>
                  </a:cubicBezTo>
                  <a:cubicBezTo>
                    <a:pt x="90" y="92"/>
                    <a:pt x="90" y="92"/>
                    <a:pt x="90" y="92"/>
                  </a:cubicBezTo>
                  <a:cubicBezTo>
                    <a:pt x="80" y="87"/>
                    <a:pt x="80" y="87"/>
                    <a:pt x="80" y="87"/>
                  </a:cubicBezTo>
                  <a:cubicBezTo>
                    <a:pt x="77" y="90"/>
                    <a:pt x="73" y="92"/>
                    <a:pt x="69" y="93"/>
                  </a:cubicBezTo>
                  <a:lnTo>
                    <a:pt x="69" y="104"/>
                  </a:lnTo>
                  <a:close/>
                  <a:moveTo>
                    <a:pt x="45" y="96"/>
                  </a:moveTo>
                  <a:cubicBezTo>
                    <a:pt x="61" y="96"/>
                    <a:pt x="61" y="96"/>
                    <a:pt x="61" y="96"/>
                  </a:cubicBezTo>
                  <a:cubicBezTo>
                    <a:pt x="61" y="88"/>
                    <a:pt x="61" y="88"/>
                    <a:pt x="61" y="88"/>
                  </a:cubicBezTo>
                  <a:cubicBezTo>
                    <a:pt x="64" y="87"/>
                    <a:pt x="64" y="87"/>
                    <a:pt x="64" y="87"/>
                  </a:cubicBezTo>
                  <a:cubicBezTo>
                    <a:pt x="69" y="85"/>
                    <a:pt x="73" y="83"/>
                    <a:pt x="77" y="79"/>
                  </a:cubicBezTo>
                  <a:cubicBezTo>
                    <a:pt x="79" y="77"/>
                    <a:pt x="79" y="77"/>
                    <a:pt x="79" y="77"/>
                  </a:cubicBezTo>
                  <a:cubicBezTo>
                    <a:pt x="87" y="81"/>
                    <a:pt x="87" y="81"/>
                    <a:pt x="87" y="81"/>
                  </a:cubicBezTo>
                  <a:cubicBezTo>
                    <a:pt x="95" y="68"/>
                    <a:pt x="95" y="68"/>
                    <a:pt x="95" y="68"/>
                  </a:cubicBezTo>
                  <a:cubicBezTo>
                    <a:pt x="87" y="63"/>
                    <a:pt x="87" y="63"/>
                    <a:pt x="87" y="63"/>
                  </a:cubicBezTo>
                  <a:cubicBezTo>
                    <a:pt x="88" y="60"/>
                    <a:pt x="88" y="60"/>
                    <a:pt x="88" y="60"/>
                  </a:cubicBezTo>
                  <a:cubicBezTo>
                    <a:pt x="88" y="58"/>
                    <a:pt x="89" y="55"/>
                    <a:pt x="89" y="52"/>
                  </a:cubicBezTo>
                  <a:cubicBezTo>
                    <a:pt x="89" y="50"/>
                    <a:pt x="88" y="47"/>
                    <a:pt x="88" y="45"/>
                  </a:cubicBezTo>
                  <a:cubicBezTo>
                    <a:pt x="87" y="42"/>
                    <a:pt x="87" y="42"/>
                    <a:pt x="87" y="42"/>
                  </a:cubicBezTo>
                  <a:cubicBezTo>
                    <a:pt x="95" y="37"/>
                    <a:pt x="95" y="37"/>
                    <a:pt x="95" y="37"/>
                  </a:cubicBezTo>
                  <a:cubicBezTo>
                    <a:pt x="87" y="24"/>
                    <a:pt x="87" y="24"/>
                    <a:pt x="87" y="24"/>
                  </a:cubicBezTo>
                  <a:cubicBezTo>
                    <a:pt x="79" y="28"/>
                    <a:pt x="79" y="28"/>
                    <a:pt x="79" y="28"/>
                  </a:cubicBezTo>
                  <a:cubicBezTo>
                    <a:pt x="77" y="26"/>
                    <a:pt x="77" y="26"/>
                    <a:pt x="77" y="26"/>
                  </a:cubicBezTo>
                  <a:cubicBezTo>
                    <a:pt x="73" y="22"/>
                    <a:pt x="69" y="20"/>
                    <a:pt x="64" y="18"/>
                  </a:cubicBezTo>
                  <a:cubicBezTo>
                    <a:pt x="61" y="17"/>
                    <a:pt x="61" y="17"/>
                    <a:pt x="61" y="17"/>
                  </a:cubicBezTo>
                  <a:cubicBezTo>
                    <a:pt x="61" y="8"/>
                    <a:pt x="61" y="8"/>
                    <a:pt x="61" y="8"/>
                  </a:cubicBezTo>
                  <a:cubicBezTo>
                    <a:pt x="45" y="8"/>
                    <a:pt x="45" y="8"/>
                    <a:pt x="45" y="8"/>
                  </a:cubicBezTo>
                  <a:cubicBezTo>
                    <a:pt x="45" y="17"/>
                    <a:pt x="45" y="17"/>
                    <a:pt x="45" y="17"/>
                  </a:cubicBezTo>
                  <a:cubicBezTo>
                    <a:pt x="42" y="18"/>
                    <a:pt x="42" y="18"/>
                    <a:pt x="42" y="18"/>
                  </a:cubicBezTo>
                  <a:cubicBezTo>
                    <a:pt x="37" y="20"/>
                    <a:pt x="32" y="22"/>
                    <a:pt x="28" y="26"/>
                  </a:cubicBezTo>
                  <a:cubicBezTo>
                    <a:pt x="26" y="28"/>
                    <a:pt x="26" y="28"/>
                    <a:pt x="26" y="28"/>
                  </a:cubicBezTo>
                  <a:cubicBezTo>
                    <a:pt x="19" y="24"/>
                    <a:pt x="19" y="24"/>
                    <a:pt x="19" y="24"/>
                  </a:cubicBezTo>
                  <a:cubicBezTo>
                    <a:pt x="11" y="37"/>
                    <a:pt x="11" y="37"/>
                    <a:pt x="11" y="37"/>
                  </a:cubicBezTo>
                  <a:cubicBezTo>
                    <a:pt x="18" y="42"/>
                    <a:pt x="18" y="42"/>
                    <a:pt x="18" y="42"/>
                  </a:cubicBezTo>
                  <a:cubicBezTo>
                    <a:pt x="18" y="45"/>
                    <a:pt x="18" y="45"/>
                    <a:pt x="18" y="45"/>
                  </a:cubicBezTo>
                  <a:cubicBezTo>
                    <a:pt x="17" y="47"/>
                    <a:pt x="17" y="50"/>
                    <a:pt x="17" y="52"/>
                  </a:cubicBezTo>
                  <a:cubicBezTo>
                    <a:pt x="17" y="55"/>
                    <a:pt x="17" y="58"/>
                    <a:pt x="18" y="60"/>
                  </a:cubicBezTo>
                  <a:cubicBezTo>
                    <a:pt x="18" y="63"/>
                    <a:pt x="18" y="63"/>
                    <a:pt x="18" y="63"/>
                  </a:cubicBezTo>
                  <a:cubicBezTo>
                    <a:pt x="11" y="68"/>
                    <a:pt x="11" y="68"/>
                    <a:pt x="11" y="68"/>
                  </a:cubicBezTo>
                  <a:cubicBezTo>
                    <a:pt x="19" y="81"/>
                    <a:pt x="19" y="81"/>
                    <a:pt x="19" y="81"/>
                  </a:cubicBezTo>
                  <a:cubicBezTo>
                    <a:pt x="26" y="77"/>
                    <a:pt x="26" y="77"/>
                    <a:pt x="26" y="77"/>
                  </a:cubicBezTo>
                  <a:cubicBezTo>
                    <a:pt x="28" y="79"/>
                    <a:pt x="28" y="79"/>
                    <a:pt x="28" y="79"/>
                  </a:cubicBezTo>
                  <a:cubicBezTo>
                    <a:pt x="32" y="83"/>
                    <a:pt x="37" y="85"/>
                    <a:pt x="42" y="87"/>
                  </a:cubicBezTo>
                  <a:cubicBezTo>
                    <a:pt x="45" y="88"/>
                    <a:pt x="45" y="88"/>
                    <a:pt x="45" y="88"/>
                  </a:cubicBezTo>
                  <a:lnTo>
                    <a:pt x="45" y="96"/>
                  </a:lnTo>
                  <a:close/>
                  <a:moveTo>
                    <a:pt x="53" y="80"/>
                  </a:moveTo>
                  <a:cubicBezTo>
                    <a:pt x="37" y="80"/>
                    <a:pt x="25" y="68"/>
                    <a:pt x="25" y="52"/>
                  </a:cubicBezTo>
                  <a:cubicBezTo>
                    <a:pt x="25" y="37"/>
                    <a:pt x="37" y="24"/>
                    <a:pt x="53" y="24"/>
                  </a:cubicBezTo>
                  <a:cubicBezTo>
                    <a:pt x="68" y="24"/>
                    <a:pt x="81" y="37"/>
                    <a:pt x="81" y="52"/>
                  </a:cubicBezTo>
                  <a:cubicBezTo>
                    <a:pt x="81" y="68"/>
                    <a:pt x="68" y="80"/>
                    <a:pt x="53" y="80"/>
                  </a:cubicBezTo>
                  <a:close/>
                  <a:moveTo>
                    <a:pt x="53" y="32"/>
                  </a:moveTo>
                  <a:cubicBezTo>
                    <a:pt x="42" y="32"/>
                    <a:pt x="33" y="41"/>
                    <a:pt x="33" y="52"/>
                  </a:cubicBezTo>
                  <a:cubicBezTo>
                    <a:pt x="33" y="64"/>
                    <a:pt x="42" y="72"/>
                    <a:pt x="53" y="72"/>
                  </a:cubicBezTo>
                  <a:cubicBezTo>
                    <a:pt x="64" y="72"/>
                    <a:pt x="73" y="64"/>
                    <a:pt x="73" y="52"/>
                  </a:cubicBezTo>
                  <a:cubicBezTo>
                    <a:pt x="73" y="41"/>
                    <a:pt x="64" y="32"/>
                    <a:pt x="53"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16" name="Deploy Arrow"/>
          <p:cNvCxnSpPr/>
          <p:nvPr/>
        </p:nvCxnSpPr>
        <p:spPr>
          <a:xfrm>
            <a:off x="7386693" y="1908740"/>
            <a:ext cx="0" cy="1462428"/>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Cloud Shape"/>
          <p:cNvSpPr>
            <a:spLocks noChangeAspect="1" noEditPoints="1"/>
          </p:cNvSpPr>
          <p:nvPr/>
        </p:nvSpPr>
        <p:spPr bwMode="auto">
          <a:xfrm>
            <a:off x="2731485" y="5136943"/>
            <a:ext cx="1566533" cy="920612"/>
          </a:xfrm>
          <a:custGeom>
            <a:avLst/>
            <a:gdLst>
              <a:gd name="T0" fmla="*/ 37 w 176"/>
              <a:gd name="T1" fmla="*/ 102 h 102"/>
              <a:gd name="T2" fmla="*/ 0 w 176"/>
              <a:gd name="T3" fmla="*/ 63 h 102"/>
              <a:gd name="T4" fmla="*/ 37 w 176"/>
              <a:gd name="T5" fmla="*/ 25 h 102"/>
              <a:gd name="T6" fmla="*/ 45 w 176"/>
              <a:gd name="T7" fmla="*/ 26 h 102"/>
              <a:gd name="T8" fmla="*/ 88 w 176"/>
              <a:gd name="T9" fmla="*/ 0 h 102"/>
              <a:gd name="T10" fmla="*/ 137 w 176"/>
              <a:gd name="T11" fmla="*/ 41 h 102"/>
              <a:gd name="T12" fmla="*/ 146 w 176"/>
              <a:gd name="T13" fmla="*/ 39 h 102"/>
              <a:gd name="T14" fmla="*/ 176 w 176"/>
              <a:gd name="T15" fmla="*/ 70 h 102"/>
              <a:gd name="T16" fmla="*/ 146 w 176"/>
              <a:gd name="T17" fmla="*/ 102 h 102"/>
              <a:gd name="T18" fmla="*/ 37 w 176"/>
              <a:gd name="T19" fmla="*/ 102 h 102"/>
              <a:gd name="T20" fmla="*/ 146 w 176"/>
              <a:gd name="T21" fmla="*/ 48 h 102"/>
              <a:gd name="T22" fmla="*/ 136 w 176"/>
              <a:gd name="T23" fmla="*/ 51 h 102"/>
              <a:gd name="T24" fmla="*/ 130 w 176"/>
              <a:gd name="T25" fmla="*/ 54 h 102"/>
              <a:gd name="T26" fmla="*/ 129 w 176"/>
              <a:gd name="T27" fmla="*/ 48 h 102"/>
              <a:gd name="T28" fmla="*/ 88 w 176"/>
              <a:gd name="T29" fmla="*/ 9 h 102"/>
              <a:gd name="T30" fmla="*/ 51 w 176"/>
              <a:gd name="T31" fmla="*/ 33 h 102"/>
              <a:gd name="T32" fmla="*/ 50 w 176"/>
              <a:gd name="T33" fmla="*/ 37 h 102"/>
              <a:gd name="T34" fmla="*/ 45 w 176"/>
              <a:gd name="T35" fmla="*/ 36 h 102"/>
              <a:gd name="T36" fmla="*/ 37 w 176"/>
              <a:gd name="T37" fmla="*/ 33 h 102"/>
              <a:gd name="T38" fmla="*/ 8 w 176"/>
              <a:gd name="T39" fmla="*/ 63 h 102"/>
              <a:gd name="T40" fmla="*/ 37 w 176"/>
              <a:gd name="T41" fmla="*/ 93 h 102"/>
              <a:gd name="T42" fmla="*/ 146 w 176"/>
              <a:gd name="T43" fmla="*/ 93 h 102"/>
              <a:gd name="T44" fmla="*/ 168 w 176"/>
              <a:gd name="T45" fmla="*/ 70 h 102"/>
              <a:gd name="T46" fmla="*/ 146 w 176"/>
              <a:gd name="T47" fmla="*/ 48 h 102"/>
              <a:gd name="T48" fmla="*/ 69 w 176"/>
              <a:gd name="T49" fmla="*/ 50 h 102"/>
              <a:gd name="T50" fmla="*/ 63 w 176"/>
              <a:gd name="T51" fmla="*/ 56 h 102"/>
              <a:gd name="T52" fmla="*/ 88 w 176"/>
              <a:gd name="T53" fmla="*/ 81 h 102"/>
              <a:gd name="T54" fmla="*/ 113 w 176"/>
              <a:gd name="T55" fmla="*/ 56 h 102"/>
              <a:gd name="T56" fmla="*/ 107 w 176"/>
              <a:gd name="T57" fmla="*/ 50 h 102"/>
              <a:gd name="T58" fmla="*/ 92 w 176"/>
              <a:gd name="T59" fmla="*/ 66 h 102"/>
              <a:gd name="T60" fmla="*/ 92 w 176"/>
              <a:gd name="T61" fmla="*/ 31 h 102"/>
              <a:gd name="T62" fmla="*/ 84 w 176"/>
              <a:gd name="T63" fmla="*/ 31 h 102"/>
              <a:gd name="T64" fmla="*/ 84 w 176"/>
              <a:gd name="T65" fmla="*/ 66 h 102"/>
              <a:gd name="T66" fmla="*/ 69 w 176"/>
              <a:gd name="T67"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02">
                <a:moveTo>
                  <a:pt x="37" y="102"/>
                </a:moveTo>
                <a:cubicBezTo>
                  <a:pt x="17" y="102"/>
                  <a:pt x="0" y="84"/>
                  <a:pt x="0" y="63"/>
                </a:cubicBezTo>
                <a:cubicBezTo>
                  <a:pt x="0" y="42"/>
                  <a:pt x="17" y="25"/>
                  <a:pt x="37" y="25"/>
                </a:cubicBezTo>
                <a:cubicBezTo>
                  <a:pt x="40" y="25"/>
                  <a:pt x="42" y="26"/>
                  <a:pt x="45" y="26"/>
                </a:cubicBezTo>
                <a:cubicBezTo>
                  <a:pt x="54" y="10"/>
                  <a:pt x="70" y="0"/>
                  <a:pt x="88" y="0"/>
                </a:cubicBezTo>
                <a:cubicBezTo>
                  <a:pt x="112" y="0"/>
                  <a:pt x="133" y="17"/>
                  <a:pt x="137" y="41"/>
                </a:cubicBezTo>
                <a:cubicBezTo>
                  <a:pt x="140" y="40"/>
                  <a:pt x="143" y="39"/>
                  <a:pt x="146" y="39"/>
                </a:cubicBezTo>
                <a:cubicBezTo>
                  <a:pt x="163" y="39"/>
                  <a:pt x="176" y="53"/>
                  <a:pt x="176" y="70"/>
                </a:cubicBezTo>
                <a:cubicBezTo>
                  <a:pt x="176" y="88"/>
                  <a:pt x="163" y="102"/>
                  <a:pt x="146" y="102"/>
                </a:cubicBezTo>
                <a:cubicBezTo>
                  <a:pt x="146" y="102"/>
                  <a:pt x="146" y="102"/>
                  <a:pt x="37" y="102"/>
                </a:cubicBezTo>
                <a:close/>
                <a:moveTo>
                  <a:pt x="146" y="48"/>
                </a:moveTo>
                <a:cubicBezTo>
                  <a:pt x="143" y="48"/>
                  <a:pt x="139" y="49"/>
                  <a:pt x="136" y="51"/>
                </a:cubicBezTo>
                <a:cubicBezTo>
                  <a:pt x="136" y="51"/>
                  <a:pt x="136" y="51"/>
                  <a:pt x="130" y="54"/>
                </a:cubicBezTo>
                <a:cubicBezTo>
                  <a:pt x="130" y="54"/>
                  <a:pt x="130" y="54"/>
                  <a:pt x="129" y="48"/>
                </a:cubicBezTo>
                <a:cubicBezTo>
                  <a:pt x="128" y="26"/>
                  <a:pt x="110" y="9"/>
                  <a:pt x="88" y="9"/>
                </a:cubicBezTo>
                <a:cubicBezTo>
                  <a:pt x="72" y="9"/>
                  <a:pt x="58" y="18"/>
                  <a:pt x="51" y="33"/>
                </a:cubicBezTo>
                <a:cubicBezTo>
                  <a:pt x="51" y="33"/>
                  <a:pt x="51" y="33"/>
                  <a:pt x="50" y="37"/>
                </a:cubicBezTo>
                <a:cubicBezTo>
                  <a:pt x="50" y="37"/>
                  <a:pt x="50" y="37"/>
                  <a:pt x="45" y="36"/>
                </a:cubicBezTo>
                <a:cubicBezTo>
                  <a:pt x="43" y="34"/>
                  <a:pt x="40" y="33"/>
                  <a:pt x="37" y="33"/>
                </a:cubicBezTo>
                <a:cubicBezTo>
                  <a:pt x="21" y="33"/>
                  <a:pt x="8" y="46"/>
                  <a:pt x="8" y="63"/>
                </a:cubicBezTo>
                <a:cubicBezTo>
                  <a:pt x="8" y="80"/>
                  <a:pt x="21" y="93"/>
                  <a:pt x="37" y="93"/>
                </a:cubicBezTo>
                <a:cubicBezTo>
                  <a:pt x="37" y="93"/>
                  <a:pt x="37" y="93"/>
                  <a:pt x="146" y="93"/>
                </a:cubicBezTo>
                <a:cubicBezTo>
                  <a:pt x="158" y="93"/>
                  <a:pt x="168" y="83"/>
                  <a:pt x="168" y="70"/>
                </a:cubicBezTo>
                <a:cubicBezTo>
                  <a:pt x="168" y="58"/>
                  <a:pt x="158" y="48"/>
                  <a:pt x="146" y="48"/>
                </a:cubicBezTo>
                <a:close/>
                <a:moveTo>
                  <a:pt x="69" y="50"/>
                </a:moveTo>
                <a:cubicBezTo>
                  <a:pt x="63" y="56"/>
                  <a:pt x="63" y="56"/>
                  <a:pt x="63" y="56"/>
                </a:cubicBezTo>
                <a:cubicBezTo>
                  <a:pt x="88" y="81"/>
                  <a:pt x="88" y="81"/>
                  <a:pt x="88" y="81"/>
                </a:cubicBezTo>
                <a:cubicBezTo>
                  <a:pt x="113" y="56"/>
                  <a:pt x="113" y="56"/>
                  <a:pt x="113" y="56"/>
                </a:cubicBezTo>
                <a:cubicBezTo>
                  <a:pt x="107" y="50"/>
                  <a:pt x="107" y="50"/>
                  <a:pt x="107" y="50"/>
                </a:cubicBezTo>
                <a:cubicBezTo>
                  <a:pt x="92" y="66"/>
                  <a:pt x="92" y="66"/>
                  <a:pt x="92" y="66"/>
                </a:cubicBezTo>
                <a:cubicBezTo>
                  <a:pt x="92" y="31"/>
                  <a:pt x="92" y="31"/>
                  <a:pt x="92" y="31"/>
                </a:cubicBezTo>
                <a:cubicBezTo>
                  <a:pt x="84" y="31"/>
                  <a:pt x="84" y="31"/>
                  <a:pt x="84" y="31"/>
                </a:cubicBezTo>
                <a:cubicBezTo>
                  <a:pt x="84" y="66"/>
                  <a:pt x="84" y="66"/>
                  <a:pt x="84" y="66"/>
                </a:cubicBezTo>
                <a:lnTo>
                  <a:pt x="69" y="50"/>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p:nvPr/>
        </p:nvSpPr>
        <p:spPr bwMode="auto">
          <a:xfrm>
            <a:off x="3253931" y="5410804"/>
            <a:ext cx="480532" cy="546937"/>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39" name="CRM Logo"/>
          <p:cNvPicPr>
            <a:picLocks noChangeAspect="1"/>
          </p:cNvPicPr>
          <p:nvPr/>
        </p:nvPicPr>
        <p:blipFill>
          <a:blip r:embed="rId2"/>
          <a:stretch>
            <a:fillRect/>
          </a:stretch>
        </p:blipFill>
        <p:spPr>
          <a:xfrm>
            <a:off x="3253931" y="5357848"/>
            <a:ext cx="480532" cy="480532"/>
          </a:xfrm>
          <a:prstGeom prst="rect">
            <a:avLst/>
          </a:prstGeom>
        </p:spPr>
      </p:pic>
      <p:cxnSp>
        <p:nvCxnSpPr>
          <p:cNvPr id="42" name="CRM Data Arrow"/>
          <p:cNvCxnSpPr/>
          <p:nvPr/>
        </p:nvCxnSpPr>
        <p:spPr>
          <a:xfrm flipH="1">
            <a:off x="4389457" y="5691798"/>
            <a:ext cx="1801192" cy="0"/>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1" name="Data Loader"/>
          <p:cNvGrpSpPr/>
          <p:nvPr/>
        </p:nvGrpSpPr>
        <p:grpSpPr>
          <a:xfrm>
            <a:off x="274637" y="1204784"/>
            <a:ext cx="3931942" cy="1835284"/>
            <a:chOff x="274637" y="1204784"/>
            <a:chExt cx="3931942" cy="1835284"/>
          </a:xfrm>
        </p:grpSpPr>
        <p:sp>
          <p:nvSpPr>
            <p:cNvPr id="3" name="Rectangle 2"/>
            <p:cNvSpPr/>
            <p:nvPr/>
          </p:nvSpPr>
          <p:spPr bwMode="auto">
            <a:xfrm>
              <a:off x="274637" y="1204784"/>
              <a:ext cx="3931942" cy="1835284"/>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9" name="TextBox 18"/>
            <p:cNvSpPr txBox="1"/>
            <p:nvPr/>
          </p:nvSpPr>
          <p:spPr>
            <a:xfrm>
              <a:off x="1351655" y="1289350"/>
              <a:ext cx="2763485" cy="165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DATA LOADER</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One time configuration</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Import jobs</a:t>
              </a:r>
            </a:p>
          </p:txBody>
        </p:sp>
        <p:sp>
          <p:nvSpPr>
            <p:cNvPr id="46" name="Freeform 24"/>
            <p:cNvSpPr>
              <a:spLocks noEditPoints="1"/>
            </p:cNvSpPr>
            <p:nvPr/>
          </p:nvSpPr>
          <p:spPr bwMode="auto">
            <a:xfrm>
              <a:off x="573434" y="1495048"/>
              <a:ext cx="479425" cy="390525"/>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47" name="Import Arrow"/>
          <p:cNvCxnSpPr/>
          <p:nvPr/>
        </p:nvCxnSpPr>
        <p:spPr>
          <a:xfrm>
            <a:off x="2843288" y="2328824"/>
            <a:ext cx="3376133" cy="1665064"/>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Deployer Arrow"/>
          <p:cNvCxnSpPr/>
          <p:nvPr/>
        </p:nvCxnSpPr>
        <p:spPr>
          <a:xfrm flipV="1">
            <a:off x="3947501" y="987771"/>
            <a:ext cx="1645902" cy="920969"/>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6" name="Iterate Arrow"/>
          <p:cNvGrpSpPr/>
          <p:nvPr/>
        </p:nvGrpSpPr>
        <p:grpSpPr>
          <a:xfrm>
            <a:off x="4586032" y="2989227"/>
            <a:ext cx="844125" cy="833191"/>
            <a:chOff x="4586032" y="2989227"/>
            <a:chExt cx="844125" cy="833191"/>
          </a:xfrm>
        </p:grpSpPr>
        <p:grpSp>
          <p:nvGrpSpPr>
            <p:cNvPr id="64" name="Group 63"/>
            <p:cNvGrpSpPr/>
            <p:nvPr/>
          </p:nvGrpSpPr>
          <p:grpSpPr>
            <a:xfrm>
              <a:off x="4586032" y="2989227"/>
              <a:ext cx="844125" cy="833191"/>
              <a:chOff x="1650667" y="3670208"/>
              <a:chExt cx="499804" cy="499803"/>
            </a:xfrm>
          </p:grpSpPr>
          <p:sp>
            <p:nvSpPr>
              <p:cNvPr id="60" name="Rectangle 59"/>
              <p:cNvSpPr/>
              <p:nvPr/>
            </p:nvSpPr>
            <p:spPr bwMode="auto">
              <a:xfrm>
                <a:off x="1650667" y="3735212"/>
                <a:ext cx="178498" cy="184896"/>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63" name="Donut 62"/>
              <p:cNvSpPr/>
              <p:nvPr/>
            </p:nvSpPr>
            <p:spPr bwMode="auto">
              <a:xfrm>
                <a:off x="1650667" y="3670208"/>
                <a:ext cx="499804" cy="499803"/>
              </a:xfrm>
              <a:prstGeom prst="donut">
                <a:avLst>
                  <a:gd name="adj" fmla="val 28335"/>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sp>
          <p:nvSpPr>
            <p:cNvPr id="58" name="Freeform 30"/>
            <p:cNvSpPr>
              <a:spLocks noChangeAspect="1"/>
            </p:cNvSpPr>
            <p:nvPr/>
          </p:nvSpPr>
          <p:spPr bwMode="auto">
            <a:xfrm>
              <a:off x="4666245" y="3080311"/>
              <a:ext cx="683694" cy="651020"/>
            </a:xfrm>
            <a:custGeom>
              <a:avLst/>
              <a:gdLst>
                <a:gd name="T0" fmla="*/ 28 w 108"/>
                <a:gd name="T1" fmla="*/ 36 h 104"/>
                <a:gd name="T2" fmla="*/ 15 w 108"/>
                <a:gd name="T3" fmla="*/ 36 h 104"/>
                <a:gd name="T4" fmla="*/ 56 w 108"/>
                <a:gd name="T5" fmla="*/ 8 h 104"/>
                <a:gd name="T6" fmla="*/ 100 w 108"/>
                <a:gd name="T7" fmla="*/ 52 h 104"/>
                <a:gd name="T8" fmla="*/ 56 w 108"/>
                <a:gd name="T9" fmla="*/ 96 h 104"/>
                <a:gd name="T10" fmla="*/ 12 w 108"/>
                <a:gd name="T11" fmla="*/ 52 h 104"/>
                <a:gd name="T12" fmla="*/ 4 w 108"/>
                <a:gd name="T13" fmla="*/ 52 h 104"/>
                <a:gd name="T14" fmla="*/ 56 w 108"/>
                <a:gd name="T15" fmla="*/ 104 h 104"/>
                <a:gd name="T16" fmla="*/ 108 w 108"/>
                <a:gd name="T17" fmla="*/ 52 h 104"/>
                <a:gd name="T18" fmla="*/ 56 w 108"/>
                <a:gd name="T19" fmla="*/ 0 h 104"/>
                <a:gd name="T20" fmla="*/ 8 w 108"/>
                <a:gd name="T21" fmla="*/ 32 h 104"/>
                <a:gd name="T22" fmla="*/ 8 w 108"/>
                <a:gd name="T23" fmla="*/ 16 h 104"/>
                <a:gd name="T24" fmla="*/ 0 w 108"/>
                <a:gd name="T25" fmla="*/ 16 h 104"/>
                <a:gd name="T26" fmla="*/ 0 w 108"/>
                <a:gd name="T27" fmla="*/ 44 h 104"/>
                <a:gd name="T28" fmla="*/ 28 w 108"/>
                <a:gd name="T29" fmla="*/ 44 h 104"/>
                <a:gd name="T30" fmla="*/ 28 w 108"/>
                <a:gd name="T31"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4">
                  <a:moveTo>
                    <a:pt x="28" y="36"/>
                  </a:moveTo>
                  <a:cubicBezTo>
                    <a:pt x="15" y="36"/>
                    <a:pt x="15" y="36"/>
                    <a:pt x="15" y="36"/>
                  </a:cubicBezTo>
                  <a:cubicBezTo>
                    <a:pt x="21" y="19"/>
                    <a:pt x="37" y="8"/>
                    <a:pt x="56" y="8"/>
                  </a:cubicBezTo>
                  <a:cubicBezTo>
                    <a:pt x="80" y="8"/>
                    <a:pt x="100" y="27"/>
                    <a:pt x="100" y="52"/>
                  </a:cubicBezTo>
                  <a:cubicBezTo>
                    <a:pt x="100" y="76"/>
                    <a:pt x="80" y="96"/>
                    <a:pt x="56" y="96"/>
                  </a:cubicBezTo>
                  <a:cubicBezTo>
                    <a:pt x="31" y="96"/>
                    <a:pt x="12" y="76"/>
                    <a:pt x="12" y="52"/>
                  </a:cubicBezTo>
                  <a:cubicBezTo>
                    <a:pt x="4" y="52"/>
                    <a:pt x="4" y="52"/>
                    <a:pt x="4" y="52"/>
                  </a:cubicBezTo>
                  <a:cubicBezTo>
                    <a:pt x="4" y="80"/>
                    <a:pt x="27" y="104"/>
                    <a:pt x="56" y="104"/>
                  </a:cubicBezTo>
                  <a:cubicBezTo>
                    <a:pt x="84" y="104"/>
                    <a:pt x="108" y="80"/>
                    <a:pt x="108" y="52"/>
                  </a:cubicBezTo>
                  <a:cubicBezTo>
                    <a:pt x="108" y="23"/>
                    <a:pt x="84" y="0"/>
                    <a:pt x="56" y="0"/>
                  </a:cubicBezTo>
                  <a:cubicBezTo>
                    <a:pt x="34" y="0"/>
                    <a:pt x="16" y="13"/>
                    <a:pt x="8" y="32"/>
                  </a:cubicBezTo>
                  <a:cubicBezTo>
                    <a:pt x="8" y="16"/>
                    <a:pt x="8" y="16"/>
                    <a:pt x="8" y="16"/>
                  </a:cubicBezTo>
                  <a:cubicBezTo>
                    <a:pt x="0" y="16"/>
                    <a:pt x="0" y="16"/>
                    <a:pt x="0" y="16"/>
                  </a:cubicBezTo>
                  <a:cubicBezTo>
                    <a:pt x="0" y="44"/>
                    <a:pt x="0" y="44"/>
                    <a:pt x="0" y="44"/>
                  </a:cubicBezTo>
                  <a:cubicBezTo>
                    <a:pt x="28" y="44"/>
                    <a:pt x="28" y="44"/>
                    <a:pt x="28" y="44"/>
                  </a:cubicBezTo>
                  <a:lnTo>
                    <a:pt x="28" y="36"/>
                  </a:ln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7" name="User"/>
          <p:cNvGrpSpPr/>
          <p:nvPr/>
        </p:nvGrpSpPr>
        <p:grpSpPr>
          <a:xfrm>
            <a:off x="-20173" y="2070743"/>
            <a:ext cx="2018207" cy="3503350"/>
            <a:chOff x="298877" y="2283084"/>
            <a:chExt cx="2018207" cy="3503350"/>
          </a:xfrm>
        </p:grpSpPr>
        <p:sp>
          <p:nvSpPr>
            <p:cNvPr id="70" name="Freeform 69"/>
            <p:cNvSpPr>
              <a:spLocks/>
            </p:cNvSpPr>
            <p:nvPr/>
          </p:nvSpPr>
          <p:spPr bwMode="auto">
            <a:xfrm>
              <a:off x="298877" y="5642153"/>
              <a:ext cx="2018207" cy="144281"/>
            </a:xfrm>
            <a:custGeom>
              <a:avLst/>
              <a:gdLst>
                <a:gd name="T0" fmla="*/ 1382 w 1425"/>
                <a:gd name="T1" fmla="*/ 0 h 102"/>
                <a:gd name="T2" fmla="*/ 1376 w 1425"/>
                <a:gd name="T3" fmla="*/ 1 h 102"/>
                <a:gd name="T4" fmla="*/ 1376 w 1425"/>
                <a:gd name="T5" fmla="*/ 0 h 102"/>
                <a:gd name="T6" fmla="*/ 1298 w 1425"/>
                <a:gd name="T7" fmla="*/ 0 h 102"/>
                <a:gd name="T8" fmla="*/ 1298 w 1425"/>
                <a:gd name="T9" fmla="*/ 81 h 102"/>
                <a:gd name="T10" fmla="*/ 1230 w 1425"/>
                <a:gd name="T11" fmla="*/ 81 h 102"/>
                <a:gd name="T12" fmla="*/ 1230 w 1425"/>
                <a:gd name="T13" fmla="*/ 0 h 102"/>
                <a:gd name="T14" fmla="*/ 954 w 1425"/>
                <a:gd name="T15" fmla="*/ 0 h 102"/>
                <a:gd name="T16" fmla="*/ 954 w 1425"/>
                <a:gd name="T17" fmla="*/ 81 h 102"/>
                <a:gd name="T18" fmla="*/ 886 w 1425"/>
                <a:gd name="T19" fmla="*/ 81 h 102"/>
                <a:gd name="T20" fmla="*/ 886 w 1425"/>
                <a:gd name="T21" fmla="*/ 0 h 102"/>
                <a:gd name="T22" fmla="*/ 775 w 1425"/>
                <a:gd name="T23" fmla="*/ 0 h 102"/>
                <a:gd name="T24" fmla="*/ 835 w 1425"/>
                <a:gd name="T25" fmla="*/ 60 h 102"/>
                <a:gd name="T26" fmla="*/ 835 w 1425"/>
                <a:gd name="T27" fmla="*/ 82 h 102"/>
                <a:gd name="T28" fmla="*/ 664 w 1425"/>
                <a:gd name="T29" fmla="*/ 82 h 102"/>
                <a:gd name="T30" fmla="*/ 659 w 1425"/>
                <a:gd name="T31" fmla="*/ 82 h 102"/>
                <a:gd name="T32" fmla="*/ 659 w 1425"/>
                <a:gd name="T33" fmla="*/ 0 h 102"/>
                <a:gd name="T34" fmla="*/ 573 w 1425"/>
                <a:gd name="T35" fmla="*/ 0 h 102"/>
                <a:gd name="T36" fmla="*/ 573 w 1425"/>
                <a:gd name="T37" fmla="*/ 19 h 102"/>
                <a:gd name="T38" fmla="*/ 615 w 1425"/>
                <a:gd name="T39" fmla="*/ 60 h 102"/>
                <a:gd name="T40" fmla="*/ 615 w 1425"/>
                <a:gd name="T41" fmla="*/ 82 h 102"/>
                <a:gd name="T42" fmla="*/ 444 w 1425"/>
                <a:gd name="T43" fmla="*/ 82 h 102"/>
                <a:gd name="T44" fmla="*/ 444 w 1425"/>
                <a:gd name="T45" fmla="*/ 0 h 102"/>
                <a:gd name="T46" fmla="*/ 405 w 1425"/>
                <a:gd name="T47" fmla="*/ 0 h 102"/>
                <a:gd name="T48" fmla="*/ 405 w 1425"/>
                <a:gd name="T49" fmla="*/ 82 h 102"/>
                <a:gd name="T50" fmla="*/ 337 w 1425"/>
                <a:gd name="T51" fmla="*/ 82 h 102"/>
                <a:gd name="T52" fmla="*/ 337 w 1425"/>
                <a:gd name="T53" fmla="*/ 0 h 102"/>
                <a:gd name="T54" fmla="*/ 251 w 1425"/>
                <a:gd name="T55" fmla="*/ 0 h 102"/>
                <a:gd name="T56" fmla="*/ 251 w 1425"/>
                <a:gd name="T57" fmla="*/ 82 h 102"/>
                <a:gd name="T58" fmla="*/ 182 w 1425"/>
                <a:gd name="T59" fmla="*/ 82 h 102"/>
                <a:gd name="T60" fmla="*/ 182 w 1425"/>
                <a:gd name="T61" fmla="*/ 0 h 102"/>
                <a:gd name="T62" fmla="*/ 38 w 1425"/>
                <a:gd name="T63" fmla="*/ 0 h 102"/>
                <a:gd name="T64" fmla="*/ 38 w 1425"/>
                <a:gd name="T65" fmla="*/ 1 h 102"/>
                <a:gd name="T66" fmla="*/ 0 w 1425"/>
                <a:gd name="T67" fmla="*/ 51 h 102"/>
                <a:gd name="T68" fmla="*/ 43 w 1425"/>
                <a:gd name="T69" fmla="*/ 102 h 102"/>
                <a:gd name="T70" fmla="*/ 1382 w 1425"/>
                <a:gd name="T71" fmla="*/ 102 h 102"/>
                <a:gd name="T72" fmla="*/ 1425 w 1425"/>
                <a:gd name="T73" fmla="*/ 51 h 102"/>
                <a:gd name="T74" fmla="*/ 1382 w 1425"/>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5" h="102">
                  <a:moveTo>
                    <a:pt x="1382" y="0"/>
                  </a:moveTo>
                  <a:cubicBezTo>
                    <a:pt x="1380" y="0"/>
                    <a:pt x="1378" y="0"/>
                    <a:pt x="1376" y="1"/>
                  </a:cubicBezTo>
                  <a:cubicBezTo>
                    <a:pt x="1376" y="0"/>
                    <a:pt x="1376" y="0"/>
                    <a:pt x="1376" y="0"/>
                  </a:cubicBezTo>
                  <a:cubicBezTo>
                    <a:pt x="1298" y="0"/>
                    <a:pt x="1298" y="0"/>
                    <a:pt x="1298" y="0"/>
                  </a:cubicBezTo>
                  <a:cubicBezTo>
                    <a:pt x="1298" y="81"/>
                    <a:pt x="1298" y="81"/>
                    <a:pt x="1298" y="81"/>
                  </a:cubicBezTo>
                  <a:cubicBezTo>
                    <a:pt x="1230" y="81"/>
                    <a:pt x="1230" y="81"/>
                    <a:pt x="1230" y="81"/>
                  </a:cubicBezTo>
                  <a:cubicBezTo>
                    <a:pt x="1230" y="0"/>
                    <a:pt x="1230" y="0"/>
                    <a:pt x="1230" y="0"/>
                  </a:cubicBezTo>
                  <a:cubicBezTo>
                    <a:pt x="954" y="0"/>
                    <a:pt x="954" y="0"/>
                    <a:pt x="954" y="0"/>
                  </a:cubicBezTo>
                  <a:cubicBezTo>
                    <a:pt x="954" y="81"/>
                    <a:pt x="954" y="81"/>
                    <a:pt x="954" y="81"/>
                  </a:cubicBezTo>
                  <a:cubicBezTo>
                    <a:pt x="886" y="81"/>
                    <a:pt x="886" y="81"/>
                    <a:pt x="886" y="81"/>
                  </a:cubicBezTo>
                  <a:cubicBezTo>
                    <a:pt x="886" y="0"/>
                    <a:pt x="886" y="0"/>
                    <a:pt x="886" y="0"/>
                  </a:cubicBezTo>
                  <a:cubicBezTo>
                    <a:pt x="775" y="0"/>
                    <a:pt x="775" y="0"/>
                    <a:pt x="775" y="0"/>
                  </a:cubicBezTo>
                  <a:cubicBezTo>
                    <a:pt x="835" y="60"/>
                    <a:pt x="835" y="60"/>
                    <a:pt x="835" y="60"/>
                  </a:cubicBezTo>
                  <a:cubicBezTo>
                    <a:pt x="835" y="82"/>
                    <a:pt x="835" y="82"/>
                    <a:pt x="835" y="82"/>
                  </a:cubicBezTo>
                  <a:cubicBezTo>
                    <a:pt x="664" y="82"/>
                    <a:pt x="664" y="82"/>
                    <a:pt x="664" y="82"/>
                  </a:cubicBezTo>
                  <a:cubicBezTo>
                    <a:pt x="659" y="82"/>
                    <a:pt x="659" y="82"/>
                    <a:pt x="659" y="82"/>
                  </a:cubicBezTo>
                  <a:cubicBezTo>
                    <a:pt x="659" y="0"/>
                    <a:pt x="659" y="0"/>
                    <a:pt x="659" y="0"/>
                  </a:cubicBezTo>
                  <a:cubicBezTo>
                    <a:pt x="573" y="0"/>
                    <a:pt x="573" y="0"/>
                    <a:pt x="573" y="0"/>
                  </a:cubicBezTo>
                  <a:cubicBezTo>
                    <a:pt x="573" y="19"/>
                    <a:pt x="573" y="19"/>
                    <a:pt x="573" y="19"/>
                  </a:cubicBezTo>
                  <a:cubicBezTo>
                    <a:pt x="615" y="60"/>
                    <a:pt x="615" y="60"/>
                    <a:pt x="615" y="60"/>
                  </a:cubicBezTo>
                  <a:cubicBezTo>
                    <a:pt x="615" y="82"/>
                    <a:pt x="615" y="82"/>
                    <a:pt x="615" y="82"/>
                  </a:cubicBezTo>
                  <a:cubicBezTo>
                    <a:pt x="444" y="82"/>
                    <a:pt x="444" y="82"/>
                    <a:pt x="444" y="82"/>
                  </a:cubicBezTo>
                  <a:cubicBezTo>
                    <a:pt x="444" y="0"/>
                    <a:pt x="444" y="0"/>
                    <a:pt x="444" y="0"/>
                  </a:cubicBezTo>
                  <a:cubicBezTo>
                    <a:pt x="405" y="0"/>
                    <a:pt x="405" y="0"/>
                    <a:pt x="405" y="0"/>
                  </a:cubicBezTo>
                  <a:cubicBezTo>
                    <a:pt x="405" y="82"/>
                    <a:pt x="405" y="82"/>
                    <a:pt x="405" y="82"/>
                  </a:cubicBezTo>
                  <a:cubicBezTo>
                    <a:pt x="337" y="82"/>
                    <a:pt x="337" y="82"/>
                    <a:pt x="337" y="82"/>
                  </a:cubicBezTo>
                  <a:cubicBezTo>
                    <a:pt x="337" y="0"/>
                    <a:pt x="337" y="0"/>
                    <a:pt x="337" y="0"/>
                  </a:cubicBezTo>
                  <a:cubicBezTo>
                    <a:pt x="251" y="0"/>
                    <a:pt x="251" y="0"/>
                    <a:pt x="251" y="0"/>
                  </a:cubicBezTo>
                  <a:cubicBezTo>
                    <a:pt x="251" y="82"/>
                    <a:pt x="251" y="82"/>
                    <a:pt x="251" y="82"/>
                  </a:cubicBezTo>
                  <a:cubicBezTo>
                    <a:pt x="182" y="82"/>
                    <a:pt x="182" y="82"/>
                    <a:pt x="182" y="82"/>
                  </a:cubicBezTo>
                  <a:cubicBezTo>
                    <a:pt x="182" y="0"/>
                    <a:pt x="182" y="0"/>
                    <a:pt x="182" y="0"/>
                  </a:cubicBezTo>
                  <a:cubicBezTo>
                    <a:pt x="38" y="0"/>
                    <a:pt x="38" y="0"/>
                    <a:pt x="38" y="0"/>
                  </a:cubicBezTo>
                  <a:cubicBezTo>
                    <a:pt x="38" y="1"/>
                    <a:pt x="38" y="1"/>
                    <a:pt x="38" y="1"/>
                  </a:cubicBezTo>
                  <a:cubicBezTo>
                    <a:pt x="17" y="4"/>
                    <a:pt x="0" y="25"/>
                    <a:pt x="0" y="51"/>
                  </a:cubicBezTo>
                  <a:cubicBezTo>
                    <a:pt x="0" y="80"/>
                    <a:pt x="19" y="102"/>
                    <a:pt x="43" y="102"/>
                  </a:cubicBezTo>
                  <a:cubicBezTo>
                    <a:pt x="47" y="102"/>
                    <a:pt x="1378" y="102"/>
                    <a:pt x="1382" y="102"/>
                  </a:cubicBezTo>
                  <a:cubicBezTo>
                    <a:pt x="1406" y="102"/>
                    <a:pt x="1425" y="80"/>
                    <a:pt x="1425" y="51"/>
                  </a:cubicBezTo>
                  <a:cubicBezTo>
                    <a:pt x="1425" y="23"/>
                    <a:pt x="1406" y="0"/>
                    <a:pt x="1382" y="0"/>
                  </a:cubicBezTo>
                </a:path>
              </a:pathLst>
            </a:custGeom>
            <a:solidFill>
              <a:srgbClr val="000000">
                <a:alpha val="13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6"/>
            <p:cNvSpPr>
              <a:spLocks/>
            </p:cNvSpPr>
            <p:nvPr/>
          </p:nvSpPr>
          <p:spPr bwMode="auto">
            <a:xfrm>
              <a:off x="695434" y="4868047"/>
              <a:ext cx="1441947" cy="888149"/>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
            <p:cNvSpPr>
              <a:spLocks/>
            </p:cNvSpPr>
            <p:nvPr/>
          </p:nvSpPr>
          <p:spPr bwMode="auto">
            <a:xfrm>
              <a:off x="695434" y="4868047"/>
              <a:ext cx="1441947" cy="888149"/>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8"/>
            <p:cNvSpPr>
              <a:spLocks/>
            </p:cNvSpPr>
            <p:nvPr/>
          </p:nvSpPr>
          <p:spPr bwMode="auto">
            <a:xfrm>
              <a:off x="1601726" y="4868047"/>
              <a:ext cx="535654" cy="888149"/>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9"/>
            <p:cNvSpPr>
              <a:spLocks/>
            </p:cNvSpPr>
            <p:nvPr/>
          </p:nvSpPr>
          <p:spPr bwMode="auto">
            <a:xfrm>
              <a:off x="1601726" y="4868047"/>
              <a:ext cx="535654" cy="888149"/>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10" hidden="1"/>
            <p:cNvSpPr>
              <a:spLocks/>
            </p:cNvSpPr>
            <p:nvPr/>
          </p:nvSpPr>
          <p:spPr bwMode="auto">
            <a:xfrm>
              <a:off x="939070" y="2283084"/>
              <a:ext cx="1136105" cy="681663"/>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11"/>
            <p:cNvSpPr>
              <a:spLocks/>
            </p:cNvSpPr>
            <p:nvPr/>
          </p:nvSpPr>
          <p:spPr bwMode="auto">
            <a:xfrm>
              <a:off x="1073848" y="4127634"/>
              <a:ext cx="787066" cy="641057"/>
            </a:xfrm>
            <a:custGeom>
              <a:avLst/>
              <a:gdLst>
                <a:gd name="T0" fmla="*/ 0 w 556"/>
                <a:gd name="T1" fmla="*/ 28 h 453"/>
                <a:gd name="T2" fmla="*/ 0 w 556"/>
                <a:gd name="T3" fmla="*/ 425 h 453"/>
                <a:gd name="T4" fmla="*/ 28 w 556"/>
                <a:gd name="T5" fmla="*/ 453 h 453"/>
                <a:gd name="T6" fmla="*/ 527 w 556"/>
                <a:gd name="T7" fmla="*/ 453 h 453"/>
                <a:gd name="T8" fmla="*/ 556 w 556"/>
                <a:gd name="T9" fmla="*/ 425 h 453"/>
                <a:gd name="T10" fmla="*/ 556 w 556"/>
                <a:gd name="T11" fmla="*/ 28 h 453"/>
                <a:gd name="T12" fmla="*/ 527 w 556"/>
                <a:gd name="T13" fmla="*/ 0 h 453"/>
                <a:gd name="T14" fmla="*/ 28 w 556"/>
                <a:gd name="T15" fmla="*/ 0 h 453"/>
                <a:gd name="T16" fmla="*/ 0 w 55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453">
                  <a:moveTo>
                    <a:pt x="0" y="28"/>
                  </a:moveTo>
                  <a:cubicBezTo>
                    <a:pt x="0" y="425"/>
                    <a:pt x="0" y="425"/>
                    <a:pt x="0" y="425"/>
                  </a:cubicBezTo>
                  <a:cubicBezTo>
                    <a:pt x="0" y="425"/>
                    <a:pt x="0" y="453"/>
                    <a:pt x="28" y="453"/>
                  </a:cubicBezTo>
                  <a:cubicBezTo>
                    <a:pt x="527" y="453"/>
                    <a:pt x="527" y="453"/>
                    <a:pt x="527" y="453"/>
                  </a:cubicBezTo>
                  <a:cubicBezTo>
                    <a:pt x="527" y="453"/>
                    <a:pt x="556" y="453"/>
                    <a:pt x="556" y="425"/>
                  </a:cubicBezTo>
                  <a:cubicBezTo>
                    <a:pt x="556" y="28"/>
                    <a:pt x="556" y="28"/>
                    <a:pt x="556" y="28"/>
                  </a:cubicBezTo>
                  <a:cubicBezTo>
                    <a:pt x="556" y="28"/>
                    <a:pt x="556" y="0"/>
                    <a:pt x="527" y="0"/>
                  </a:cubicBezTo>
                  <a:cubicBezTo>
                    <a:pt x="28" y="0"/>
                    <a:pt x="28" y="0"/>
                    <a:pt x="28" y="0"/>
                  </a:cubicBezTo>
                  <a:cubicBezTo>
                    <a:pt x="28" y="0"/>
                    <a:pt x="0" y="0"/>
                    <a:pt x="0" y="28"/>
                  </a:cubicBezTo>
                </a:path>
              </a:pathLst>
            </a:custGeom>
            <a:solidFill>
              <a:srgbClr val="187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12"/>
            <p:cNvSpPr>
              <a:spLocks/>
            </p:cNvSpPr>
            <p:nvPr/>
          </p:nvSpPr>
          <p:spPr bwMode="auto">
            <a:xfrm>
              <a:off x="1018555" y="4127634"/>
              <a:ext cx="801753" cy="641057"/>
            </a:xfrm>
            <a:custGeom>
              <a:avLst/>
              <a:gdLst>
                <a:gd name="T0" fmla="*/ 0 w 566"/>
                <a:gd name="T1" fmla="*/ 28 h 453"/>
                <a:gd name="T2" fmla="*/ 0 w 566"/>
                <a:gd name="T3" fmla="*/ 425 h 453"/>
                <a:gd name="T4" fmla="*/ 28 w 566"/>
                <a:gd name="T5" fmla="*/ 453 h 453"/>
                <a:gd name="T6" fmla="*/ 538 w 566"/>
                <a:gd name="T7" fmla="*/ 453 h 453"/>
                <a:gd name="T8" fmla="*/ 566 w 566"/>
                <a:gd name="T9" fmla="*/ 425 h 453"/>
                <a:gd name="T10" fmla="*/ 566 w 566"/>
                <a:gd name="T11" fmla="*/ 28 h 453"/>
                <a:gd name="T12" fmla="*/ 538 w 566"/>
                <a:gd name="T13" fmla="*/ 0 h 453"/>
                <a:gd name="T14" fmla="*/ 28 w 566"/>
                <a:gd name="T15" fmla="*/ 0 h 453"/>
                <a:gd name="T16" fmla="*/ 0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0" y="28"/>
                  </a:moveTo>
                  <a:cubicBezTo>
                    <a:pt x="0" y="425"/>
                    <a:pt x="0" y="425"/>
                    <a:pt x="0" y="425"/>
                  </a:cubicBezTo>
                  <a:cubicBezTo>
                    <a:pt x="0" y="425"/>
                    <a:pt x="0" y="453"/>
                    <a:pt x="28" y="453"/>
                  </a:cubicBezTo>
                  <a:cubicBezTo>
                    <a:pt x="538" y="453"/>
                    <a:pt x="538" y="453"/>
                    <a:pt x="538" y="453"/>
                  </a:cubicBezTo>
                  <a:cubicBezTo>
                    <a:pt x="538" y="453"/>
                    <a:pt x="566" y="453"/>
                    <a:pt x="566" y="425"/>
                  </a:cubicBezTo>
                  <a:cubicBezTo>
                    <a:pt x="566" y="28"/>
                    <a:pt x="566" y="28"/>
                    <a:pt x="566" y="28"/>
                  </a:cubicBezTo>
                  <a:cubicBezTo>
                    <a:pt x="566" y="28"/>
                    <a:pt x="566" y="0"/>
                    <a:pt x="538" y="0"/>
                  </a:cubicBezTo>
                  <a:cubicBezTo>
                    <a:pt x="28" y="0"/>
                    <a:pt x="28" y="0"/>
                    <a:pt x="28" y="0"/>
                  </a:cubicBezTo>
                  <a:cubicBezTo>
                    <a:pt x="28" y="0"/>
                    <a:pt x="0" y="0"/>
                    <a:pt x="0" y="28"/>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13"/>
            <p:cNvSpPr>
              <a:spLocks noChangeArrowheads="1"/>
            </p:cNvSpPr>
            <p:nvPr/>
          </p:nvSpPr>
          <p:spPr bwMode="auto">
            <a:xfrm>
              <a:off x="1058297" y="4167376"/>
              <a:ext cx="722269" cy="481224"/>
            </a:xfrm>
            <a:prstGeom prst="rect">
              <a:avLst/>
            </a:prstGeom>
            <a:solidFill>
              <a:srgbClr val="187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14"/>
            <p:cNvSpPr>
              <a:spLocks noChangeArrowheads="1"/>
            </p:cNvSpPr>
            <p:nvPr/>
          </p:nvSpPr>
          <p:spPr bwMode="auto">
            <a:xfrm>
              <a:off x="1058297" y="4167376"/>
              <a:ext cx="722269" cy="4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15"/>
            <p:cNvSpPr>
              <a:spLocks noEditPoints="1"/>
            </p:cNvSpPr>
            <p:nvPr/>
          </p:nvSpPr>
          <p:spPr bwMode="auto">
            <a:xfrm>
              <a:off x="1018555" y="4208846"/>
              <a:ext cx="801753" cy="559845"/>
            </a:xfrm>
            <a:custGeom>
              <a:avLst/>
              <a:gdLst>
                <a:gd name="T0" fmla="*/ 105 w 566"/>
                <a:gd name="T1" fmla="*/ 382 h 396"/>
                <a:gd name="T2" fmla="*/ 105 w 566"/>
                <a:gd name="T3" fmla="*/ 396 h 396"/>
                <a:gd name="T4" fmla="*/ 131 w 566"/>
                <a:gd name="T5" fmla="*/ 396 h 396"/>
                <a:gd name="T6" fmla="*/ 105 w 566"/>
                <a:gd name="T7" fmla="*/ 382 h 396"/>
                <a:gd name="T8" fmla="*/ 519 w 566"/>
                <a:gd name="T9" fmla="*/ 311 h 396"/>
                <a:gd name="T10" fmla="*/ 110 w 566"/>
                <a:gd name="T11" fmla="*/ 311 h 396"/>
                <a:gd name="T12" fmla="*/ 166 w 566"/>
                <a:gd name="T13" fmla="*/ 342 h 396"/>
                <a:gd name="T14" fmla="*/ 136 w 566"/>
                <a:gd name="T15" fmla="*/ 396 h 396"/>
                <a:gd name="T16" fmla="*/ 538 w 566"/>
                <a:gd name="T17" fmla="*/ 396 h 396"/>
                <a:gd name="T18" fmla="*/ 566 w 566"/>
                <a:gd name="T19" fmla="*/ 368 h 396"/>
                <a:gd name="T20" fmla="*/ 566 w 566"/>
                <a:gd name="T21" fmla="*/ 339 h 396"/>
                <a:gd name="T22" fmla="*/ 519 w 566"/>
                <a:gd name="T23" fmla="*/ 311 h 396"/>
                <a:gd name="T24" fmla="*/ 0 w 566"/>
                <a:gd name="T25" fmla="*/ 0 h 396"/>
                <a:gd name="T26" fmla="*/ 0 w 566"/>
                <a:gd name="T27" fmla="*/ 65 h 396"/>
                <a:gd name="T28" fmla="*/ 28 w 566"/>
                <a:gd name="T29" fmla="*/ 65 h 396"/>
                <a:gd name="T30" fmla="*/ 28 w 566"/>
                <a:gd name="T31" fmla="*/ 17 h 396"/>
                <a:gd name="T32" fmla="*/ 0 w 566"/>
                <a:gd name="T3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396">
                  <a:moveTo>
                    <a:pt x="105" y="382"/>
                  </a:moveTo>
                  <a:cubicBezTo>
                    <a:pt x="105" y="396"/>
                    <a:pt x="105" y="396"/>
                    <a:pt x="105" y="396"/>
                  </a:cubicBezTo>
                  <a:cubicBezTo>
                    <a:pt x="131" y="396"/>
                    <a:pt x="131" y="396"/>
                    <a:pt x="131" y="396"/>
                  </a:cubicBezTo>
                  <a:cubicBezTo>
                    <a:pt x="105" y="382"/>
                    <a:pt x="105" y="382"/>
                    <a:pt x="105" y="382"/>
                  </a:cubicBezTo>
                  <a:moveTo>
                    <a:pt x="519" y="311"/>
                  </a:moveTo>
                  <a:cubicBezTo>
                    <a:pt x="110" y="311"/>
                    <a:pt x="110" y="311"/>
                    <a:pt x="110" y="311"/>
                  </a:cubicBezTo>
                  <a:cubicBezTo>
                    <a:pt x="166" y="342"/>
                    <a:pt x="166" y="342"/>
                    <a:pt x="166" y="342"/>
                  </a:cubicBezTo>
                  <a:cubicBezTo>
                    <a:pt x="136" y="396"/>
                    <a:pt x="136" y="396"/>
                    <a:pt x="136" y="396"/>
                  </a:cubicBezTo>
                  <a:cubicBezTo>
                    <a:pt x="538" y="396"/>
                    <a:pt x="538" y="396"/>
                    <a:pt x="538" y="396"/>
                  </a:cubicBezTo>
                  <a:cubicBezTo>
                    <a:pt x="538" y="396"/>
                    <a:pt x="566" y="396"/>
                    <a:pt x="566" y="368"/>
                  </a:cubicBezTo>
                  <a:cubicBezTo>
                    <a:pt x="566" y="339"/>
                    <a:pt x="566" y="339"/>
                    <a:pt x="566" y="339"/>
                  </a:cubicBezTo>
                  <a:cubicBezTo>
                    <a:pt x="519" y="311"/>
                    <a:pt x="519" y="311"/>
                    <a:pt x="519" y="311"/>
                  </a:cubicBezTo>
                  <a:moveTo>
                    <a:pt x="0" y="0"/>
                  </a:moveTo>
                  <a:cubicBezTo>
                    <a:pt x="0" y="65"/>
                    <a:pt x="0" y="65"/>
                    <a:pt x="0" y="65"/>
                  </a:cubicBezTo>
                  <a:cubicBezTo>
                    <a:pt x="28" y="65"/>
                    <a:pt x="28" y="65"/>
                    <a:pt x="28" y="65"/>
                  </a:cubicBezTo>
                  <a:cubicBezTo>
                    <a:pt x="28" y="17"/>
                    <a:pt x="28" y="17"/>
                    <a:pt x="28" y="17"/>
                  </a:cubicBezTo>
                  <a:cubicBezTo>
                    <a:pt x="0" y="0"/>
                    <a:pt x="0" y="0"/>
                    <a:pt x="0" y="0"/>
                  </a:cubicBezTo>
                </a:path>
              </a:pathLst>
            </a:custGeom>
            <a:solidFill>
              <a:srgbClr val="009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6"/>
            <p:cNvSpPr>
              <a:spLocks/>
            </p:cNvSpPr>
            <p:nvPr/>
          </p:nvSpPr>
          <p:spPr bwMode="auto">
            <a:xfrm>
              <a:off x="1058297" y="4233037"/>
              <a:ext cx="695487" cy="415564"/>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close/>
                </a:path>
              </a:pathLst>
            </a:custGeom>
            <a:solidFill>
              <a:srgbClr val="29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7"/>
            <p:cNvSpPr>
              <a:spLocks/>
            </p:cNvSpPr>
            <p:nvPr/>
          </p:nvSpPr>
          <p:spPr bwMode="auto">
            <a:xfrm>
              <a:off x="1058297" y="4233037"/>
              <a:ext cx="695487" cy="415564"/>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8"/>
            <p:cNvSpPr>
              <a:spLocks/>
            </p:cNvSpPr>
            <p:nvPr/>
          </p:nvSpPr>
          <p:spPr bwMode="auto">
            <a:xfrm>
              <a:off x="1117909" y="4641690"/>
              <a:ext cx="135642" cy="129594"/>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9"/>
            <p:cNvSpPr>
              <a:spLocks/>
            </p:cNvSpPr>
            <p:nvPr/>
          </p:nvSpPr>
          <p:spPr bwMode="auto">
            <a:xfrm>
              <a:off x="1117909" y="4641690"/>
              <a:ext cx="135642" cy="129594"/>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20"/>
            <p:cNvSpPr>
              <a:spLocks/>
            </p:cNvSpPr>
            <p:nvPr/>
          </p:nvSpPr>
          <p:spPr bwMode="auto">
            <a:xfrm>
              <a:off x="1167155" y="4644281"/>
              <a:ext cx="86396" cy="12700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21"/>
            <p:cNvSpPr>
              <a:spLocks/>
            </p:cNvSpPr>
            <p:nvPr/>
          </p:nvSpPr>
          <p:spPr bwMode="auto">
            <a:xfrm>
              <a:off x="1167155" y="4644281"/>
              <a:ext cx="86396" cy="12700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22"/>
            <p:cNvSpPr>
              <a:spLocks noChangeArrowheads="1"/>
            </p:cNvSpPr>
            <p:nvPr/>
          </p:nvSpPr>
          <p:spPr bwMode="auto">
            <a:xfrm>
              <a:off x="607310" y="4300426"/>
              <a:ext cx="559845" cy="816440"/>
            </a:xfrm>
            <a:prstGeom prst="rect">
              <a:avLst/>
            </a:prstGeom>
            <a:solidFill>
              <a:srgbClr val="BAD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23"/>
            <p:cNvSpPr>
              <a:spLocks noChangeArrowheads="1"/>
            </p:cNvSpPr>
            <p:nvPr/>
          </p:nvSpPr>
          <p:spPr bwMode="auto">
            <a:xfrm>
              <a:off x="607310" y="4300426"/>
              <a:ext cx="559845" cy="81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Freeform 24"/>
            <p:cNvSpPr>
              <a:spLocks noEditPoints="1"/>
            </p:cNvSpPr>
            <p:nvPr/>
          </p:nvSpPr>
          <p:spPr bwMode="auto">
            <a:xfrm>
              <a:off x="607310" y="4368679"/>
              <a:ext cx="559845" cy="652288"/>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close/>
                  <a:moveTo>
                    <a:pt x="0" y="0"/>
                  </a:moveTo>
                  <a:lnTo>
                    <a:pt x="0" y="129"/>
                  </a:lnTo>
                  <a:lnTo>
                    <a:pt x="164" y="129"/>
                  </a:lnTo>
                  <a:lnTo>
                    <a:pt x="0"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Freeform 25"/>
            <p:cNvSpPr>
              <a:spLocks noEditPoints="1"/>
            </p:cNvSpPr>
            <p:nvPr/>
          </p:nvSpPr>
          <p:spPr bwMode="auto">
            <a:xfrm>
              <a:off x="607310" y="4368679"/>
              <a:ext cx="559845" cy="652288"/>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moveTo>
                    <a:pt x="0" y="0"/>
                  </a:moveTo>
                  <a:lnTo>
                    <a:pt x="0" y="129"/>
                  </a:lnTo>
                  <a:lnTo>
                    <a:pt x="164"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Freeform 26"/>
            <p:cNvSpPr>
              <a:spLocks/>
            </p:cNvSpPr>
            <p:nvPr/>
          </p:nvSpPr>
          <p:spPr bwMode="auto">
            <a:xfrm>
              <a:off x="846627" y="4142322"/>
              <a:ext cx="130458" cy="158104"/>
            </a:xfrm>
            <a:custGeom>
              <a:avLst/>
              <a:gdLst>
                <a:gd name="T0" fmla="*/ 92 w 92"/>
                <a:gd name="T1" fmla="*/ 11 h 112"/>
                <a:gd name="T2" fmla="*/ 63 w 92"/>
                <a:gd name="T3" fmla="*/ 0 h 112"/>
                <a:gd name="T4" fmla="*/ 53 w 92"/>
                <a:gd name="T5" fmla="*/ 25 h 112"/>
                <a:gd name="T6" fmla="*/ 0 w 92"/>
                <a:gd name="T7" fmla="*/ 25 h 112"/>
                <a:gd name="T8" fmla="*/ 0 w 92"/>
                <a:gd name="T9" fmla="*/ 112 h 112"/>
                <a:gd name="T10" fmla="*/ 63 w 92"/>
                <a:gd name="T11" fmla="*/ 112 h 112"/>
                <a:gd name="T12" fmla="*/ 63 w 92"/>
                <a:gd name="T13" fmla="*/ 62 h 112"/>
                <a:gd name="T14" fmla="*/ 92 w 92"/>
                <a:gd name="T15" fmla="*/ 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2">
                  <a:moveTo>
                    <a:pt x="92" y="11"/>
                  </a:moveTo>
                  <a:cubicBezTo>
                    <a:pt x="63" y="0"/>
                    <a:pt x="63" y="0"/>
                    <a:pt x="63" y="0"/>
                  </a:cubicBezTo>
                  <a:cubicBezTo>
                    <a:pt x="53" y="25"/>
                    <a:pt x="53" y="25"/>
                    <a:pt x="53" y="25"/>
                  </a:cubicBezTo>
                  <a:cubicBezTo>
                    <a:pt x="0" y="25"/>
                    <a:pt x="0" y="25"/>
                    <a:pt x="0" y="25"/>
                  </a:cubicBezTo>
                  <a:cubicBezTo>
                    <a:pt x="0" y="112"/>
                    <a:pt x="0" y="112"/>
                    <a:pt x="0" y="112"/>
                  </a:cubicBezTo>
                  <a:cubicBezTo>
                    <a:pt x="63" y="112"/>
                    <a:pt x="63" y="112"/>
                    <a:pt x="63" y="112"/>
                  </a:cubicBezTo>
                  <a:cubicBezTo>
                    <a:pt x="63" y="62"/>
                    <a:pt x="63" y="62"/>
                    <a:pt x="63" y="62"/>
                  </a:cubicBezTo>
                  <a:cubicBezTo>
                    <a:pt x="64" y="46"/>
                    <a:pt x="69" y="18"/>
                    <a:pt x="92" y="11"/>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Oval 27"/>
            <p:cNvSpPr>
              <a:spLocks noChangeArrowheads="1"/>
            </p:cNvSpPr>
            <p:nvPr/>
          </p:nvSpPr>
          <p:spPr bwMode="auto">
            <a:xfrm>
              <a:off x="842307" y="4003224"/>
              <a:ext cx="19871" cy="19007"/>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Freeform 28"/>
            <p:cNvSpPr>
              <a:spLocks/>
            </p:cNvSpPr>
            <p:nvPr/>
          </p:nvSpPr>
          <p:spPr bwMode="auto">
            <a:xfrm>
              <a:off x="818980" y="3894366"/>
              <a:ext cx="131322" cy="88987"/>
            </a:xfrm>
            <a:custGeom>
              <a:avLst/>
              <a:gdLst>
                <a:gd name="T0" fmla="*/ 0 w 152"/>
                <a:gd name="T1" fmla="*/ 62 h 103"/>
                <a:gd name="T2" fmla="*/ 126 w 152"/>
                <a:gd name="T3" fmla="*/ 0 h 103"/>
                <a:gd name="T4" fmla="*/ 152 w 152"/>
                <a:gd name="T5" fmla="*/ 103 h 103"/>
                <a:gd name="T6" fmla="*/ 0 w 152"/>
                <a:gd name="T7" fmla="*/ 62 h 103"/>
              </a:gdLst>
              <a:ahLst/>
              <a:cxnLst>
                <a:cxn ang="0">
                  <a:pos x="T0" y="T1"/>
                </a:cxn>
                <a:cxn ang="0">
                  <a:pos x="T2" y="T3"/>
                </a:cxn>
                <a:cxn ang="0">
                  <a:pos x="T4" y="T5"/>
                </a:cxn>
                <a:cxn ang="0">
                  <a:pos x="T6" y="T7"/>
                </a:cxn>
              </a:cxnLst>
              <a:rect l="0" t="0" r="r" b="b"/>
              <a:pathLst>
                <a:path w="152" h="103">
                  <a:moveTo>
                    <a:pt x="0" y="62"/>
                  </a:moveTo>
                  <a:lnTo>
                    <a:pt x="126" y="0"/>
                  </a:lnTo>
                  <a:lnTo>
                    <a:pt x="152" y="103"/>
                  </a:lnTo>
                  <a:lnTo>
                    <a:pt x="0" y="62"/>
                  </a:ln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29"/>
            <p:cNvSpPr>
              <a:spLocks/>
            </p:cNvSpPr>
            <p:nvPr/>
          </p:nvSpPr>
          <p:spPr bwMode="auto">
            <a:xfrm>
              <a:off x="726537" y="3947931"/>
              <a:ext cx="330032" cy="238452"/>
            </a:xfrm>
            <a:custGeom>
              <a:avLst/>
              <a:gdLst>
                <a:gd name="T0" fmla="*/ 0 w 233"/>
                <a:gd name="T1" fmla="*/ 168 h 168"/>
                <a:gd name="T2" fmla="*/ 118 w 233"/>
                <a:gd name="T3" fmla="*/ 168 h 168"/>
                <a:gd name="T4" fmla="*/ 119 w 233"/>
                <a:gd name="T5" fmla="*/ 168 h 168"/>
                <a:gd name="T6" fmla="*/ 233 w 233"/>
                <a:gd name="T7" fmla="*/ 0 h 168"/>
                <a:gd name="T8" fmla="*/ 225 w 233"/>
                <a:gd name="T9" fmla="*/ 0 h 168"/>
                <a:gd name="T10" fmla="*/ 158 w 233"/>
                <a:gd name="T11" fmla="*/ 0 h 168"/>
                <a:gd name="T12" fmla="*/ 74 w 233"/>
                <a:gd name="T13" fmla="*/ 0 h 168"/>
                <a:gd name="T14" fmla="*/ 0 w 233"/>
                <a:gd name="T15" fmla="*/ 0 h 168"/>
                <a:gd name="T16" fmla="*/ 0 w 233"/>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8">
                  <a:moveTo>
                    <a:pt x="0" y="168"/>
                  </a:moveTo>
                  <a:cubicBezTo>
                    <a:pt x="118" y="168"/>
                    <a:pt x="118" y="168"/>
                    <a:pt x="118" y="168"/>
                  </a:cubicBezTo>
                  <a:cubicBezTo>
                    <a:pt x="119" y="168"/>
                    <a:pt x="119" y="168"/>
                    <a:pt x="119" y="168"/>
                  </a:cubicBezTo>
                  <a:cubicBezTo>
                    <a:pt x="207" y="163"/>
                    <a:pt x="233" y="90"/>
                    <a:pt x="233" y="0"/>
                  </a:cubicBezTo>
                  <a:cubicBezTo>
                    <a:pt x="225" y="0"/>
                    <a:pt x="225" y="0"/>
                    <a:pt x="225" y="0"/>
                  </a:cubicBezTo>
                  <a:cubicBezTo>
                    <a:pt x="158" y="0"/>
                    <a:pt x="158" y="0"/>
                    <a:pt x="158" y="0"/>
                  </a:cubicBezTo>
                  <a:cubicBezTo>
                    <a:pt x="74" y="0"/>
                    <a:pt x="74" y="0"/>
                    <a:pt x="74" y="0"/>
                  </a:cubicBezTo>
                  <a:cubicBezTo>
                    <a:pt x="0" y="0"/>
                    <a:pt x="0" y="0"/>
                    <a:pt x="0" y="0"/>
                  </a:cubicBezTo>
                  <a:cubicBezTo>
                    <a:pt x="0" y="168"/>
                    <a:pt x="0" y="168"/>
                    <a:pt x="0" y="168"/>
                  </a:cubicBezTo>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Oval 30"/>
            <p:cNvSpPr>
              <a:spLocks noChangeArrowheads="1"/>
            </p:cNvSpPr>
            <p:nvPr/>
          </p:nvSpPr>
          <p:spPr bwMode="auto">
            <a:xfrm>
              <a:off x="842307" y="4003224"/>
              <a:ext cx="19871" cy="19007"/>
            </a:xfrm>
            <a:prstGeom prst="ellipse">
              <a:avLst/>
            </a:pr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32"/>
            <p:cNvSpPr>
              <a:spLocks/>
            </p:cNvSpPr>
            <p:nvPr/>
          </p:nvSpPr>
          <p:spPr bwMode="auto">
            <a:xfrm>
              <a:off x="1049657" y="2893902"/>
              <a:ext cx="495912" cy="1518838"/>
            </a:xfrm>
            <a:custGeom>
              <a:avLst/>
              <a:gdLst>
                <a:gd name="T0" fmla="*/ 17 w 350"/>
                <a:gd name="T1" fmla="*/ 1073 h 1073"/>
                <a:gd name="T2" fmla="*/ 0 w 350"/>
                <a:gd name="T3" fmla="*/ 1072 h 1073"/>
                <a:gd name="T4" fmla="*/ 11 w 350"/>
                <a:gd name="T5" fmla="*/ 1009 h 1073"/>
                <a:gd name="T6" fmla="*/ 10 w 350"/>
                <a:gd name="T7" fmla="*/ 1009 h 1073"/>
                <a:gd name="T8" fmla="*/ 123 w 350"/>
                <a:gd name="T9" fmla="*/ 961 h 1073"/>
                <a:gd name="T10" fmla="*/ 246 w 350"/>
                <a:gd name="T11" fmla="*/ 692 h 1073"/>
                <a:gd name="T12" fmla="*/ 259 w 350"/>
                <a:gd name="T13" fmla="*/ 6 h 1073"/>
                <a:gd name="T14" fmla="*/ 323 w 350"/>
                <a:gd name="T15" fmla="*/ 0 h 1073"/>
                <a:gd name="T16" fmla="*/ 308 w 350"/>
                <a:gd name="T17" fmla="*/ 709 h 1073"/>
                <a:gd name="T18" fmla="*/ 164 w 350"/>
                <a:gd name="T19" fmla="*/ 1010 h 1073"/>
                <a:gd name="T20" fmla="*/ 17 w 350"/>
                <a:gd name="T21"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073">
                  <a:moveTo>
                    <a:pt x="17" y="1073"/>
                  </a:moveTo>
                  <a:cubicBezTo>
                    <a:pt x="7" y="1073"/>
                    <a:pt x="1" y="1072"/>
                    <a:pt x="0" y="1072"/>
                  </a:cubicBezTo>
                  <a:cubicBezTo>
                    <a:pt x="11" y="1009"/>
                    <a:pt x="11" y="1009"/>
                    <a:pt x="11" y="1009"/>
                  </a:cubicBezTo>
                  <a:cubicBezTo>
                    <a:pt x="10" y="1009"/>
                    <a:pt x="10" y="1009"/>
                    <a:pt x="10" y="1009"/>
                  </a:cubicBezTo>
                  <a:cubicBezTo>
                    <a:pt x="13" y="1009"/>
                    <a:pt x="65" y="1016"/>
                    <a:pt x="123" y="961"/>
                  </a:cubicBezTo>
                  <a:cubicBezTo>
                    <a:pt x="179" y="908"/>
                    <a:pt x="220" y="818"/>
                    <a:pt x="246" y="692"/>
                  </a:cubicBezTo>
                  <a:cubicBezTo>
                    <a:pt x="281" y="522"/>
                    <a:pt x="285" y="291"/>
                    <a:pt x="259" y="6"/>
                  </a:cubicBezTo>
                  <a:cubicBezTo>
                    <a:pt x="323" y="0"/>
                    <a:pt x="323" y="0"/>
                    <a:pt x="323" y="0"/>
                  </a:cubicBezTo>
                  <a:cubicBezTo>
                    <a:pt x="350" y="294"/>
                    <a:pt x="345" y="532"/>
                    <a:pt x="308" y="709"/>
                  </a:cubicBezTo>
                  <a:cubicBezTo>
                    <a:pt x="279" y="848"/>
                    <a:pt x="231" y="949"/>
                    <a:pt x="164" y="1010"/>
                  </a:cubicBezTo>
                  <a:cubicBezTo>
                    <a:pt x="105" y="1065"/>
                    <a:pt x="46" y="1073"/>
                    <a:pt x="17" y="107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33"/>
            <p:cNvSpPr>
              <a:spLocks/>
            </p:cNvSpPr>
            <p:nvPr/>
          </p:nvSpPr>
          <p:spPr bwMode="auto">
            <a:xfrm>
              <a:off x="1410792" y="2802323"/>
              <a:ext cx="95900" cy="100219"/>
            </a:xfrm>
            <a:custGeom>
              <a:avLst/>
              <a:gdLst>
                <a:gd name="T0" fmla="*/ 65 w 68"/>
                <a:gd name="T1" fmla="*/ 32 h 71"/>
                <a:gd name="T2" fmla="*/ 65 w 68"/>
                <a:gd name="T3" fmla="*/ 31 h 71"/>
                <a:gd name="T4" fmla="*/ 30 w 68"/>
                <a:gd name="T5" fmla="*/ 2 h 71"/>
                <a:gd name="T6" fmla="*/ 1 w 68"/>
                <a:gd name="T7" fmla="*/ 37 h 71"/>
                <a:gd name="T8" fmla="*/ 2 w 68"/>
                <a:gd name="T9" fmla="*/ 38 h 71"/>
                <a:gd name="T10" fmla="*/ 2 w 68"/>
                <a:gd name="T11" fmla="*/ 38 h 71"/>
                <a:gd name="T12" fmla="*/ 5 w 68"/>
                <a:gd name="T13" fmla="*/ 71 h 71"/>
                <a:gd name="T14" fmla="*/ 68 w 68"/>
                <a:gd name="T15" fmla="*/ 65 h 71"/>
                <a:gd name="T16" fmla="*/ 65 w 68"/>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65" y="32"/>
                  </a:moveTo>
                  <a:cubicBezTo>
                    <a:pt x="65" y="32"/>
                    <a:pt x="65" y="32"/>
                    <a:pt x="65" y="31"/>
                  </a:cubicBezTo>
                  <a:cubicBezTo>
                    <a:pt x="63" y="13"/>
                    <a:pt x="48" y="0"/>
                    <a:pt x="30" y="2"/>
                  </a:cubicBezTo>
                  <a:cubicBezTo>
                    <a:pt x="13" y="3"/>
                    <a:pt x="0" y="19"/>
                    <a:pt x="1" y="37"/>
                  </a:cubicBezTo>
                  <a:cubicBezTo>
                    <a:pt x="2" y="37"/>
                    <a:pt x="2" y="38"/>
                    <a:pt x="2" y="38"/>
                  </a:cubicBezTo>
                  <a:cubicBezTo>
                    <a:pt x="2" y="38"/>
                    <a:pt x="2" y="38"/>
                    <a:pt x="2" y="38"/>
                  </a:cubicBezTo>
                  <a:cubicBezTo>
                    <a:pt x="5" y="71"/>
                    <a:pt x="5" y="71"/>
                    <a:pt x="5" y="71"/>
                  </a:cubicBezTo>
                  <a:cubicBezTo>
                    <a:pt x="68" y="65"/>
                    <a:pt x="68" y="65"/>
                    <a:pt x="68" y="65"/>
                  </a:cubicBezTo>
                  <a:cubicBezTo>
                    <a:pt x="65" y="32"/>
                    <a:pt x="65" y="32"/>
                    <a:pt x="65" y="32"/>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34"/>
            <p:cNvSpPr>
              <a:spLocks/>
            </p:cNvSpPr>
            <p:nvPr/>
          </p:nvSpPr>
          <p:spPr bwMode="auto">
            <a:xfrm>
              <a:off x="927839" y="5623146"/>
              <a:ext cx="241908" cy="134777"/>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35"/>
            <p:cNvSpPr>
              <a:spLocks/>
            </p:cNvSpPr>
            <p:nvPr/>
          </p:nvSpPr>
          <p:spPr bwMode="auto">
            <a:xfrm>
              <a:off x="927839" y="5623146"/>
              <a:ext cx="241908" cy="134777"/>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36"/>
            <p:cNvSpPr>
              <a:spLocks noChangeArrowheads="1"/>
            </p:cNvSpPr>
            <p:nvPr/>
          </p:nvSpPr>
          <p:spPr bwMode="auto">
            <a:xfrm>
              <a:off x="1239728" y="5043430"/>
              <a:ext cx="137370" cy="57971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37"/>
            <p:cNvSpPr>
              <a:spLocks noChangeArrowheads="1"/>
            </p:cNvSpPr>
            <p:nvPr/>
          </p:nvSpPr>
          <p:spPr bwMode="auto">
            <a:xfrm>
              <a:off x="1239728" y="5043430"/>
              <a:ext cx="137370" cy="57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38"/>
            <p:cNvSpPr>
              <a:spLocks noChangeArrowheads="1"/>
            </p:cNvSpPr>
            <p:nvPr/>
          </p:nvSpPr>
          <p:spPr bwMode="auto">
            <a:xfrm>
              <a:off x="927839" y="5019239"/>
              <a:ext cx="135642" cy="60390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Rectangle 39"/>
            <p:cNvSpPr>
              <a:spLocks noChangeArrowheads="1"/>
            </p:cNvSpPr>
            <p:nvPr/>
          </p:nvSpPr>
          <p:spPr bwMode="auto">
            <a:xfrm>
              <a:off x="927839" y="5019239"/>
              <a:ext cx="135642" cy="60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Rectangle 40"/>
            <p:cNvSpPr>
              <a:spLocks noChangeArrowheads="1"/>
            </p:cNvSpPr>
            <p:nvPr/>
          </p:nvSpPr>
          <p:spPr bwMode="auto">
            <a:xfrm>
              <a:off x="784422" y="5020967"/>
              <a:ext cx="592675" cy="13564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41"/>
            <p:cNvSpPr>
              <a:spLocks noChangeArrowheads="1"/>
            </p:cNvSpPr>
            <p:nvPr/>
          </p:nvSpPr>
          <p:spPr bwMode="auto">
            <a:xfrm>
              <a:off x="784422" y="5020967"/>
              <a:ext cx="592675" cy="1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44"/>
            <p:cNvSpPr>
              <a:spLocks/>
            </p:cNvSpPr>
            <p:nvPr/>
          </p:nvSpPr>
          <p:spPr bwMode="auto">
            <a:xfrm>
              <a:off x="1207761" y="4692663"/>
              <a:ext cx="118363" cy="115770"/>
            </a:xfrm>
            <a:custGeom>
              <a:avLst/>
              <a:gdLst>
                <a:gd name="T0" fmla="*/ 29 w 83"/>
                <a:gd name="T1" fmla="*/ 72 h 82"/>
                <a:gd name="T2" fmla="*/ 30 w 83"/>
                <a:gd name="T3" fmla="*/ 73 h 82"/>
                <a:gd name="T4" fmla="*/ 74 w 83"/>
                <a:gd name="T5" fmla="*/ 62 h 82"/>
                <a:gd name="T6" fmla="*/ 63 w 83"/>
                <a:gd name="T7" fmla="*/ 18 h 82"/>
                <a:gd name="T8" fmla="*/ 62 w 83"/>
                <a:gd name="T9" fmla="*/ 17 h 82"/>
                <a:gd name="T10" fmla="*/ 62 w 83"/>
                <a:gd name="T11" fmla="*/ 17 h 82"/>
                <a:gd name="T12" fmla="*/ 33 w 83"/>
                <a:gd name="T13" fmla="*/ 0 h 82"/>
                <a:gd name="T14" fmla="*/ 0 w 83"/>
                <a:gd name="T15" fmla="*/ 55 h 82"/>
                <a:gd name="T16" fmla="*/ 29 w 83"/>
                <a:gd name="T17"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29" y="72"/>
                  </a:moveTo>
                  <a:cubicBezTo>
                    <a:pt x="29" y="72"/>
                    <a:pt x="30" y="73"/>
                    <a:pt x="30" y="73"/>
                  </a:cubicBezTo>
                  <a:cubicBezTo>
                    <a:pt x="46" y="82"/>
                    <a:pt x="65" y="77"/>
                    <a:pt x="74" y="62"/>
                  </a:cubicBezTo>
                  <a:cubicBezTo>
                    <a:pt x="83" y="47"/>
                    <a:pt x="78" y="27"/>
                    <a:pt x="63" y="18"/>
                  </a:cubicBezTo>
                  <a:cubicBezTo>
                    <a:pt x="62" y="18"/>
                    <a:pt x="62" y="18"/>
                    <a:pt x="62" y="17"/>
                  </a:cubicBezTo>
                  <a:cubicBezTo>
                    <a:pt x="62" y="17"/>
                    <a:pt x="62" y="17"/>
                    <a:pt x="62" y="17"/>
                  </a:cubicBezTo>
                  <a:cubicBezTo>
                    <a:pt x="33" y="0"/>
                    <a:pt x="33" y="0"/>
                    <a:pt x="33" y="0"/>
                  </a:cubicBezTo>
                  <a:cubicBezTo>
                    <a:pt x="0" y="55"/>
                    <a:pt x="0" y="55"/>
                    <a:pt x="0" y="55"/>
                  </a:cubicBezTo>
                  <a:cubicBezTo>
                    <a:pt x="29" y="72"/>
                    <a:pt x="29" y="72"/>
                    <a:pt x="29" y="72"/>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45"/>
            <p:cNvSpPr>
              <a:spLocks noChangeArrowheads="1"/>
            </p:cNvSpPr>
            <p:nvPr/>
          </p:nvSpPr>
          <p:spPr bwMode="auto">
            <a:xfrm>
              <a:off x="556337" y="4480129"/>
              <a:ext cx="553798" cy="76114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46"/>
            <p:cNvSpPr>
              <a:spLocks noChangeArrowheads="1"/>
            </p:cNvSpPr>
            <p:nvPr/>
          </p:nvSpPr>
          <p:spPr bwMode="auto">
            <a:xfrm>
              <a:off x="556337" y="4480129"/>
              <a:ext cx="553798" cy="76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47"/>
            <p:cNvSpPr>
              <a:spLocks noChangeArrowheads="1"/>
            </p:cNvSpPr>
            <p:nvPr/>
          </p:nvSpPr>
          <p:spPr bwMode="auto">
            <a:xfrm>
              <a:off x="556337" y="5165248"/>
              <a:ext cx="97628" cy="59267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48"/>
            <p:cNvSpPr>
              <a:spLocks noChangeArrowheads="1"/>
            </p:cNvSpPr>
            <p:nvPr/>
          </p:nvSpPr>
          <p:spPr bwMode="auto">
            <a:xfrm>
              <a:off x="556337" y="5165248"/>
              <a:ext cx="97628"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49"/>
            <p:cNvSpPr>
              <a:spLocks/>
            </p:cNvSpPr>
            <p:nvPr/>
          </p:nvSpPr>
          <p:spPr bwMode="auto">
            <a:xfrm>
              <a:off x="1239728" y="5623146"/>
              <a:ext cx="241908" cy="134777"/>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50"/>
            <p:cNvSpPr>
              <a:spLocks/>
            </p:cNvSpPr>
            <p:nvPr/>
          </p:nvSpPr>
          <p:spPr bwMode="auto">
            <a:xfrm>
              <a:off x="1239728" y="5623146"/>
              <a:ext cx="241908" cy="134777"/>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51"/>
            <p:cNvSpPr>
              <a:spLocks noChangeArrowheads="1"/>
            </p:cNvSpPr>
            <p:nvPr/>
          </p:nvSpPr>
          <p:spPr bwMode="auto">
            <a:xfrm>
              <a:off x="1014234" y="5165248"/>
              <a:ext cx="95900" cy="59267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52"/>
            <p:cNvSpPr>
              <a:spLocks noChangeArrowheads="1"/>
            </p:cNvSpPr>
            <p:nvPr/>
          </p:nvSpPr>
          <p:spPr bwMode="auto">
            <a:xfrm>
              <a:off x="1014234" y="5165248"/>
              <a:ext cx="95900"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53"/>
            <p:cNvSpPr>
              <a:spLocks noChangeArrowheads="1"/>
            </p:cNvSpPr>
            <p:nvPr/>
          </p:nvSpPr>
          <p:spPr bwMode="auto">
            <a:xfrm>
              <a:off x="775782" y="5165248"/>
              <a:ext cx="96763" cy="59267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54"/>
            <p:cNvSpPr>
              <a:spLocks noChangeArrowheads="1"/>
            </p:cNvSpPr>
            <p:nvPr/>
          </p:nvSpPr>
          <p:spPr bwMode="auto">
            <a:xfrm>
              <a:off x="775782" y="5165248"/>
              <a:ext cx="96763"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55"/>
            <p:cNvSpPr>
              <a:spLocks noChangeArrowheads="1"/>
            </p:cNvSpPr>
            <p:nvPr/>
          </p:nvSpPr>
          <p:spPr bwMode="auto">
            <a:xfrm>
              <a:off x="1231952" y="5165248"/>
              <a:ext cx="96763" cy="59267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56"/>
            <p:cNvSpPr>
              <a:spLocks noChangeArrowheads="1"/>
            </p:cNvSpPr>
            <p:nvPr/>
          </p:nvSpPr>
          <p:spPr bwMode="auto">
            <a:xfrm>
              <a:off x="1231952" y="5165248"/>
              <a:ext cx="96763"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57"/>
            <p:cNvSpPr>
              <a:spLocks noChangeArrowheads="1"/>
            </p:cNvSpPr>
            <p:nvPr/>
          </p:nvSpPr>
          <p:spPr bwMode="auto">
            <a:xfrm>
              <a:off x="950302" y="5154017"/>
              <a:ext cx="378414" cy="87260"/>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58"/>
            <p:cNvSpPr>
              <a:spLocks noChangeArrowheads="1"/>
            </p:cNvSpPr>
            <p:nvPr/>
          </p:nvSpPr>
          <p:spPr bwMode="auto">
            <a:xfrm>
              <a:off x="950302" y="5154017"/>
              <a:ext cx="378414" cy="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Freeform 59"/>
            <p:cNvSpPr>
              <a:spLocks/>
            </p:cNvSpPr>
            <p:nvPr/>
          </p:nvSpPr>
          <p:spPr bwMode="auto">
            <a:xfrm>
              <a:off x="1062616" y="4480129"/>
              <a:ext cx="47518" cy="673887"/>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Freeform 60"/>
            <p:cNvSpPr>
              <a:spLocks/>
            </p:cNvSpPr>
            <p:nvPr/>
          </p:nvSpPr>
          <p:spPr bwMode="auto">
            <a:xfrm>
              <a:off x="1062616" y="4480129"/>
              <a:ext cx="47518" cy="673887"/>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Freeform 61"/>
            <p:cNvSpPr>
              <a:spLocks/>
            </p:cNvSpPr>
            <p:nvPr/>
          </p:nvSpPr>
          <p:spPr bwMode="auto">
            <a:xfrm>
              <a:off x="1062616" y="5241277"/>
              <a:ext cx="47518" cy="516647"/>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Freeform 62"/>
            <p:cNvSpPr>
              <a:spLocks/>
            </p:cNvSpPr>
            <p:nvPr/>
          </p:nvSpPr>
          <p:spPr bwMode="auto">
            <a:xfrm>
              <a:off x="1062616" y="5241277"/>
              <a:ext cx="47518" cy="516647"/>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Freeform 63"/>
            <p:cNvSpPr>
              <a:spLocks/>
            </p:cNvSpPr>
            <p:nvPr/>
          </p:nvSpPr>
          <p:spPr bwMode="auto">
            <a:xfrm>
              <a:off x="1062616" y="5154017"/>
              <a:ext cx="47518" cy="87260"/>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Freeform 64"/>
            <p:cNvSpPr>
              <a:spLocks/>
            </p:cNvSpPr>
            <p:nvPr/>
          </p:nvSpPr>
          <p:spPr bwMode="auto">
            <a:xfrm>
              <a:off x="1062616" y="5154017"/>
              <a:ext cx="47518" cy="87260"/>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65"/>
            <p:cNvSpPr>
              <a:spLocks noChangeArrowheads="1"/>
            </p:cNvSpPr>
            <p:nvPr/>
          </p:nvSpPr>
          <p:spPr bwMode="auto">
            <a:xfrm>
              <a:off x="1231952" y="5241277"/>
              <a:ext cx="48382" cy="516647"/>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66"/>
            <p:cNvSpPr>
              <a:spLocks noChangeArrowheads="1"/>
            </p:cNvSpPr>
            <p:nvPr/>
          </p:nvSpPr>
          <p:spPr bwMode="auto">
            <a:xfrm>
              <a:off x="1231952" y="5241277"/>
              <a:ext cx="48382" cy="51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67"/>
            <p:cNvSpPr>
              <a:spLocks noChangeArrowheads="1"/>
            </p:cNvSpPr>
            <p:nvPr/>
          </p:nvSpPr>
          <p:spPr bwMode="auto">
            <a:xfrm>
              <a:off x="1167155" y="4802386"/>
              <a:ext cx="551205" cy="65661"/>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68"/>
            <p:cNvSpPr>
              <a:spLocks noChangeArrowheads="1"/>
            </p:cNvSpPr>
            <p:nvPr/>
          </p:nvSpPr>
          <p:spPr bwMode="auto">
            <a:xfrm>
              <a:off x="1167155" y="4802386"/>
              <a:ext cx="551205" cy="6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69"/>
            <p:cNvSpPr>
              <a:spLocks noChangeArrowheads="1"/>
            </p:cNvSpPr>
            <p:nvPr/>
          </p:nvSpPr>
          <p:spPr bwMode="auto">
            <a:xfrm>
              <a:off x="1484228" y="4802386"/>
              <a:ext cx="234133" cy="65661"/>
            </a:xfrm>
            <a:prstGeom prst="rect">
              <a:avLst/>
            </a:prstGeom>
            <a:solidFill>
              <a:srgbClr val="009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70"/>
            <p:cNvSpPr>
              <a:spLocks noChangeArrowheads="1"/>
            </p:cNvSpPr>
            <p:nvPr/>
          </p:nvSpPr>
          <p:spPr bwMode="auto">
            <a:xfrm>
              <a:off x="1484228" y="4802386"/>
              <a:ext cx="234133" cy="6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Freeform 71"/>
            <p:cNvSpPr>
              <a:spLocks/>
            </p:cNvSpPr>
            <p:nvPr/>
          </p:nvSpPr>
          <p:spPr bwMode="auto">
            <a:xfrm>
              <a:off x="556337" y="4692663"/>
              <a:ext cx="506280" cy="548613"/>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Freeform 72"/>
            <p:cNvSpPr>
              <a:spLocks/>
            </p:cNvSpPr>
            <p:nvPr/>
          </p:nvSpPr>
          <p:spPr bwMode="auto">
            <a:xfrm>
              <a:off x="556337" y="4692663"/>
              <a:ext cx="506280" cy="548613"/>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Freeform 73"/>
            <p:cNvSpPr>
              <a:spLocks/>
            </p:cNvSpPr>
            <p:nvPr/>
          </p:nvSpPr>
          <p:spPr bwMode="auto">
            <a:xfrm>
              <a:off x="556337" y="5165248"/>
              <a:ext cx="97628" cy="59267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Freeform 74"/>
            <p:cNvSpPr>
              <a:spLocks/>
            </p:cNvSpPr>
            <p:nvPr/>
          </p:nvSpPr>
          <p:spPr bwMode="auto">
            <a:xfrm>
              <a:off x="556337" y="5165248"/>
              <a:ext cx="97628" cy="59267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Freeform 75"/>
            <p:cNvSpPr>
              <a:spLocks/>
            </p:cNvSpPr>
            <p:nvPr/>
          </p:nvSpPr>
          <p:spPr bwMode="auto">
            <a:xfrm>
              <a:off x="775782" y="5165248"/>
              <a:ext cx="96763" cy="59267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Freeform 76"/>
            <p:cNvSpPr>
              <a:spLocks/>
            </p:cNvSpPr>
            <p:nvPr/>
          </p:nvSpPr>
          <p:spPr bwMode="auto">
            <a:xfrm>
              <a:off x="775782" y="5165248"/>
              <a:ext cx="96763" cy="59267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77"/>
            <p:cNvSpPr>
              <a:spLocks noChangeArrowheads="1"/>
            </p:cNvSpPr>
            <p:nvPr/>
          </p:nvSpPr>
          <p:spPr bwMode="auto">
            <a:xfrm>
              <a:off x="950302" y="5154017"/>
              <a:ext cx="112315" cy="87260"/>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78"/>
            <p:cNvSpPr>
              <a:spLocks noChangeArrowheads="1"/>
            </p:cNvSpPr>
            <p:nvPr/>
          </p:nvSpPr>
          <p:spPr bwMode="auto">
            <a:xfrm>
              <a:off x="950302" y="5154017"/>
              <a:ext cx="112315" cy="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Freeform 79"/>
            <p:cNvSpPr>
              <a:spLocks/>
            </p:cNvSpPr>
            <p:nvPr/>
          </p:nvSpPr>
          <p:spPr bwMode="auto">
            <a:xfrm>
              <a:off x="615086" y="3947067"/>
              <a:ext cx="328304" cy="299793"/>
            </a:xfrm>
            <a:custGeom>
              <a:avLst/>
              <a:gdLst>
                <a:gd name="T0" fmla="*/ 135 w 232"/>
                <a:gd name="T1" fmla="*/ 119 h 212"/>
                <a:gd name="T2" fmla="*/ 131 w 232"/>
                <a:gd name="T3" fmla="*/ 115 h 212"/>
                <a:gd name="T4" fmla="*/ 120 w 232"/>
                <a:gd name="T5" fmla="*/ 71 h 212"/>
                <a:gd name="T6" fmla="*/ 78 w 232"/>
                <a:gd name="T7" fmla="*/ 1 h 212"/>
                <a:gd name="T8" fmla="*/ 78 w 232"/>
                <a:gd name="T9" fmla="*/ 3 h 212"/>
                <a:gd name="T10" fmla="*/ 78 w 232"/>
                <a:gd name="T11" fmla="*/ 1 h 212"/>
                <a:gd name="T12" fmla="*/ 21 w 232"/>
                <a:gd name="T13" fmla="*/ 93 h 212"/>
                <a:gd name="T14" fmla="*/ 30 w 232"/>
                <a:gd name="T15" fmla="*/ 125 h 212"/>
                <a:gd name="T16" fmla="*/ 36 w 232"/>
                <a:gd name="T17" fmla="*/ 153 h 212"/>
                <a:gd name="T18" fmla="*/ 59 w 232"/>
                <a:gd name="T19" fmla="*/ 166 h 212"/>
                <a:gd name="T20" fmla="*/ 59 w 232"/>
                <a:gd name="T21" fmla="*/ 168 h 212"/>
                <a:gd name="T22" fmla="*/ 232 w 232"/>
                <a:gd name="T23" fmla="*/ 162 h 212"/>
                <a:gd name="T24" fmla="*/ 135 w 232"/>
                <a:gd name="T25" fmla="*/ 11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12">
                  <a:moveTo>
                    <a:pt x="135" y="119"/>
                  </a:moveTo>
                  <a:cubicBezTo>
                    <a:pt x="134" y="117"/>
                    <a:pt x="132" y="116"/>
                    <a:pt x="131" y="115"/>
                  </a:cubicBezTo>
                  <a:cubicBezTo>
                    <a:pt x="117" y="100"/>
                    <a:pt x="121" y="90"/>
                    <a:pt x="120" y="71"/>
                  </a:cubicBezTo>
                  <a:cubicBezTo>
                    <a:pt x="119" y="47"/>
                    <a:pt x="103" y="9"/>
                    <a:pt x="78" y="1"/>
                  </a:cubicBezTo>
                  <a:cubicBezTo>
                    <a:pt x="78" y="3"/>
                    <a:pt x="78" y="3"/>
                    <a:pt x="78" y="3"/>
                  </a:cubicBezTo>
                  <a:cubicBezTo>
                    <a:pt x="78" y="1"/>
                    <a:pt x="78" y="1"/>
                    <a:pt x="78" y="1"/>
                  </a:cubicBezTo>
                  <a:cubicBezTo>
                    <a:pt x="34" y="0"/>
                    <a:pt x="0" y="58"/>
                    <a:pt x="21" y="93"/>
                  </a:cubicBezTo>
                  <a:cubicBezTo>
                    <a:pt x="28" y="104"/>
                    <a:pt x="30" y="112"/>
                    <a:pt x="30" y="125"/>
                  </a:cubicBezTo>
                  <a:cubicBezTo>
                    <a:pt x="30" y="136"/>
                    <a:pt x="31" y="144"/>
                    <a:pt x="36" y="153"/>
                  </a:cubicBezTo>
                  <a:cubicBezTo>
                    <a:pt x="40" y="159"/>
                    <a:pt x="49" y="164"/>
                    <a:pt x="59" y="166"/>
                  </a:cubicBezTo>
                  <a:cubicBezTo>
                    <a:pt x="59" y="168"/>
                    <a:pt x="59" y="168"/>
                    <a:pt x="59" y="168"/>
                  </a:cubicBezTo>
                  <a:cubicBezTo>
                    <a:pt x="89" y="212"/>
                    <a:pt x="232" y="162"/>
                    <a:pt x="232" y="162"/>
                  </a:cubicBezTo>
                  <a:cubicBezTo>
                    <a:pt x="204" y="118"/>
                    <a:pt x="135" y="119"/>
                    <a:pt x="135"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Freeform 80"/>
            <p:cNvSpPr>
              <a:spLocks/>
            </p:cNvSpPr>
            <p:nvPr/>
          </p:nvSpPr>
          <p:spPr bwMode="auto">
            <a:xfrm>
              <a:off x="790470" y="4088757"/>
              <a:ext cx="106267" cy="53565"/>
            </a:xfrm>
            <a:custGeom>
              <a:avLst/>
              <a:gdLst>
                <a:gd name="T0" fmla="*/ 0 w 75"/>
                <a:gd name="T1" fmla="*/ 0 h 38"/>
                <a:gd name="T2" fmla="*/ 37 w 75"/>
                <a:gd name="T3" fmla="*/ 38 h 38"/>
                <a:gd name="T4" fmla="*/ 75 w 75"/>
                <a:gd name="T5" fmla="*/ 0 h 38"/>
                <a:gd name="T6" fmla="*/ 0 w 75"/>
                <a:gd name="T7" fmla="*/ 0 h 38"/>
              </a:gdLst>
              <a:ahLst/>
              <a:cxnLst>
                <a:cxn ang="0">
                  <a:pos x="T0" y="T1"/>
                </a:cxn>
                <a:cxn ang="0">
                  <a:pos x="T2" y="T3"/>
                </a:cxn>
                <a:cxn ang="0">
                  <a:pos x="T4" y="T5"/>
                </a:cxn>
                <a:cxn ang="0">
                  <a:pos x="T6" y="T7"/>
                </a:cxn>
              </a:cxnLst>
              <a:rect l="0" t="0" r="r" b="b"/>
              <a:pathLst>
                <a:path w="75" h="38">
                  <a:moveTo>
                    <a:pt x="0" y="0"/>
                  </a:moveTo>
                  <a:cubicBezTo>
                    <a:pt x="0" y="21"/>
                    <a:pt x="16" y="38"/>
                    <a:pt x="37" y="38"/>
                  </a:cubicBezTo>
                  <a:cubicBezTo>
                    <a:pt x="58" y="38"/>
                    <a:pt x="75" y="21"/>
                    <a:pt x="75" y="0"/>
                  </a:cubicBezTo>
                  <a:cubicBezTo>
                    <a:pt x="0" y="0"/>
                    <a:pt x="0" y="0"/>
                    <a:pt x="0" y="0"/>
                  </a:cubicBezTo>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Freeform 81"/>
            <p:cNvSpPr>
              <a:spLocks/>
            </p:cNvSpPr>
            <p:nvPr/>
          </p:nvSpPr>
          <p:spPr bwMode="auto">
            <a:xfrm>
              <a:off x="815524" y="4088757"/>
              <a:ext cx="54430" cy="26782"/>
            </a:xfrm>
            <a:custGeom>
              <a:avLst/>
              <a:gdLst>
                <a:gd name="T0" fmla="*/ 38 w 38"/>
                <a:gd name="T1" fmla="*/ 0 h 19"/>
                <a:gd name="T2" fmla="*/ 0 w 38"/>
                <a:gd name="T3" fmla="*/ 0 h 19"/>
                <a:gd name="T4" fmla="*/ 19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cubicBezTo>
                    <a:pt x="0" y="0"/>
                    <a:pt x="0" y="0"/>
                    <a:pt x="0" y="0"/>
                  </a:cubicBezTo>
                  <a:cubicBezTo>
                    <a:pt x="0" y="10"/>
                    <a:pt x="9" y="19"/>
                    <a:pt x="19" y="19"/>
                  </a:cubicBezTo>
                  <a:cubicBezTo>
                    <a:pt x="19" y="19"/>
                    <a:pt x="19" y="19"/>
                    <a:pt x="19" y="19"/>
                  </a:cubicBezTo>
                  <a:cubicBezTo>
                    <a:pt x="29" y="19"/>
                    <a:pt x="38" y="10"/>
                    <a:pt x="38" y="0"/>
                  </a:cubicBezTo>
                </a:path>
              </a:pathLst>
            </a:custGeom>
            <a:solidFill>
              <a:srgbClr val="F1A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149" name="CRM Metadata Arrow"/>
          <p:cNvCxnSpPr/>
          <p:nvPr/>
        </p:nvCxnSpPr>
        <p:spPr>
          <a:xfrm>
            <a:off x="4389457" y="5574093"/>
            <a:ext cx="1829964" cy="0"/>
          </a:xfrm>
          <a:prstGeom prst="straightConnector1">
            <a:avLst/>
          </a:prstGeom>
          <a:ln w="38100">
            <a:solidFill>
              <a:srgbClr val="505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298018" y="5231027"/>
            <a:ext cx="1402948" cy="369332"/>
          </a:xfrm>
          <a:prstGeom prst="rect">
            <a:avLst/>
          </a:prstGeom>
        </p:spPr>
        <p:txBody>
          <a:bodyPr wrap="none">
            <a:sp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solidFill>
                  <a:schemeClr val="bg1">
                    <a:lumMod val="50000"/>
                  </a:schemeClr>
                </a:solidFill>
                <a:effectLst/>
                <a:uLnTx/>
                <a:uFillTx/>
                <a:latin typeface="Segoe UI Semibold" panose="020B0702040204020203" pitchFamily="34" charset="0"/>
                <a:cs typeface="Segoe UI Semibold" panose="020B0702040204020203" pitchFamily="34" charset="0"/>
              </a:rPr>
              <a:t>METADATA</a:t>
            </a:r>
          </a:p>
        </p:txBody>
      </p:sp>
      <p:sp>
        <p:nvSpPr>
          <p:cNvPr id="154" name="Rectangle 153"/>
          <p:cNvSpPr/>
          <p:nvPr/>
        </p:nvSpPr>
        <p:spPr>
          <a:xfrm>
            <a:off x="4938091" y="5688222"/>
            <a:ext cx="787395" cy="369332"/>
          </a:xfrm>
          <a:prstGeom prst="rect">
            <a:avLst/>
          </a:prstGeom>
        </p:spPr>
        <p:txBody>
          <a:bodyPr wrap="none">
            <a:sp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solidFill>
                  <a:schemeClr val="bg1">
                    <a:lumMod val="50000"/>
                  </a:schemeClr>
                </a:solidFill>
                <a:effectLst/>
                <a:uLnTx/>
                <a:uFillTx/>
                <a:latin typeface="Segoe UI Semibold" panose="020B0702040204020203" pitchFamily="34" charset="0"/>
                <a:cs typeface="Segoe UI Semibold" panose="020B0702040204020203" pitchFamily="34" charset="0"/>
              </a:rPr>
              <a:t>DATA</a:t>
            </a:r>
          </a:p>
        </p:txBody>
      </p:sp>
      <p:pic>
        <p:nvPicPr>
          <p:cNvPr id="4" name="Excel Logo"/>
          <p:cNvPicPr>
            <a:picLocks noChangeAspect="1"/>
          </p:cNvPicPr>
          <p:nvPr/>
        </p:nvPicPr>
        <p:blipFill>
          <a:blip r:embed="rId3"/>
          <a:stretch>
            <a:fillRect/>
          </a:stretch>
        </p:blipFill>
        <p:spPr>
          <a:xfrm>
            <a:off x="3170783" y="4088085"/>
            <a:ext cx="736948" cy="736948"/>
          </a:xfrm>
          <a:prstGeom prst="rect">
            <a:avLst/>
          </a:prstGeom>
        </p:spPr>
      </p:pic>
      <p:cxnSp>
        <p:nvCxnSpPr>
          <p:cNvPr id="7" name="Excel Arrow"/>
          <p:cNvCxnSpPr/>
          <p:nvPr/>
        </p:nvCxnSpPr>
        <p:spPr>
          <a:xfrm flipH="1">
            <a:off x="3987409" y="4494146"/>
            <a:ext cx="2203240" cy="0"/>
          </a:xfrm>
          <a:prstGeom prst="straightConnector1">
            <a:avLst/>
          </a:prstGeom>
          <a:ln w="38100">
            <a:solidFill>
              <a:srgbClr val="505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29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decel="50000"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 calcmode="lin" valueType="num">
                                      <p:cBhvr additive="base">
                                        <p:cTn id="12" dur="1000" fill="hold"/>
                                        <p:tgtEl>
                                          <p:spTgt spid="147"/>
                                        </p:tgtEl>
                                        <p:attrNameLst>
                                          <p:attrName>ppt_x</p:attrName>
                                        </p:attrNameLst>
                                      </p:cBhvr>
                                      <p:tavLst>
                                        <p:tav tm="0">
                                          <p:val>
                                            <p:strVal val="#ppt_x"/>
                                          </p:val>
                                        </p:tav>
                                        <p:tav tm="100000">
                                          <p:val>
                                            <p:strVal val="#ppt_x"/>
                                          </p:val>
                                        </p:tav>
                                      </p:tavLst>
                                    </p:anim>
                                    <p:anim calcmode="lin" valueType="num">
                                      <p:cBhvr additive="base">
                                        <p:cTn id="13" dur="10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decel="5000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1000" fill="hold"/>
                                        <p:tgtEl>
                                          <p:spTgt spid="49"/>
                                        </p:tgtEl>
                                        <p:attrNameLst>
                                          <p:attrName>ppt_x</p:attrName>
                                        </p:attrNameLst>
                                      </p:cBhvr>
                                      <p:tavLst>
                                        <p:tav tm="0">
                                          <p:val>
                                            <p:strVal val="#ppt_x"/>
                                          </p:val>
                                        </p:tav>
                                        <p:tav tm="100000">
                                          <p:val>
                                            <p:strVal val="#ppt_x"/>
                                          </p:val>
                                        </p:tav>
                                      </p:tavLst>
                                    </p:anim>
                                    <p:anim calcmode="lin" valueType="num">
                                      <p:cBhvr additive="base">
                                        <p:cTn id="19" dur="1000" fill="hold"/>
                                        <p:tgtEl>
                                          <p:spTgt spid="49"/>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2" presetClass="entr" presetSubtype="2" decel="50000"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1000" fill="hold"/>
                                        <p:tgtEl>
                                          <p:spTgt spid="53"/>
                                        </p:tgtEl>
                                        <p:attrNameLst>
                                          <p:attrName>ppt_x</p:attrName>
                                        </p:attrNameLst>
                                      </p:cBhvr>
                                      <p:tavLst>
                                        <p:tav tm="0">
                                          <p:val>
                                            <p:strVal val="1+#ppt_w/2"/>
                                          </p:val>
                                        </p:tav>
                                        <p:tav tm="100000">
                                          <p:val>
                                            <p:strVal val="#ppt_x"/>
                                          </p:val>
                                        </p:tav>
                                      </p:tavLst>
                                    </p:anim>
                                    <p:anim calcmode="lin" valueType="num">
                                      <p:cBhvr additive="base">
                                        <p:cTn id="39" dur="1000" fill="hold"/>
                                        <p:tgtEl>
                                          <p:spTgt spid="53"/>
                                        </p:tgtEl>
                                        <p:attrNameLst>
                                          <p:attrName>ppt_y</p:attrName>
                                        </p:attrNameLst>
                                      </p:cBhvr>
                                      <p:tavLst>
                                        <p:tav tm="0">
                                          <p:val>
                                            <p:strVal val="#ppt_y"/>
                                          </p:val>
                                        </p:tav>
                                        <p:tav tm="100000">
                                          <p:val>
                                            <p:strVal val="#ppt_y"/>
                                          </p:val>
                                        </p:tav>
                                      </p:tavLst>
                                    </p:anim>
                                  </p:childTnLst>
                                </p:cTn>
                              </p:par>
                              <p:par>
                                <p:cTn id="40" presetID="2" presetClass="entr" presetSubtype="2" decel="50000" fill="hold" nodeType="withEffect">
                                  <p:stCondLst>
                                    <p:cond delay="50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1000" fill="hold"/>
                                        <p:tgtEl>
                                          <p:spTgt spid="52"/>
                                        </p:tgtEl>
                                        <p:attrNameLst>
                                          <p:attrName>ppt_x</p:attrName>
                                        </p:attrNameLst>
                                      </p:cBhvr>
                                      <p:tavLst>
                                        <p:tav tm="0">
                                          <p:val>
                                            <p:strVal val="1+#ppt_w/2"/>
                                          </p:val>
                                        </p:tav>
                                        <p:tav tm="100000">
                                          <p:val>
                                            <p:strVal val="#ppt_x"/>
                                          </p:val>
                                        </p:tav>
                                      </p:tavLst>
                                    </p:anim>
                                    <p:anim calcmode="lin" valueType="num">
                                      <p:cBhvr additive="base">
                                        <p:cTn id="43" dur="1000" fill="hold"/>
                                        <p:tgtEl>
                                          <p:spTgt spid="52"/>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10" presetClass="exit" presetSubtype="0" fill="hold"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fade">
                                      <p:cBhvr>
                                        <p:cTn id="59" dur="500"/>
                                        <p:tgtEl>
                                          <p:spTgt spid="14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3"/>
                                        </p:tgtEl>
                                        <p:attrNameLst>
                                          <p:attrName>style.visibility</p:attrName>
                                        </p:attrNameLst>
                                      </p:cBhvr>
                                      <p:to>
                                        <p:strVal val="visible"/>
                                      </p:to>
                                    </p:set>
                                    <p:animEffect transition="in" filter="fade">
                                      <p:cBhvr>
                                        <p:cTn id="62" dur="500"/>
                                        <p:tgtEl>
                                          <p:spTgt spid="1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xit" presetSubtype="0" fill="hold" nodeType="withEffect">
                                  <p:stCondLst>
                                    <p:cond delay="0"/>
                                  </p:stCondLst>
                                  <p:childTnLst>
                                    <p:animEffect transition="out" filter="fade">
                                      <p:cBhvr>
                                        <p:cTn id="69" dur="500"/>
                                        <p:tgtEl>
                                          <p:spTgt spid="149"/>
                                        </p:tgtEl>
                                      </p:cBhvr>
                                    </p:animEffect>
                                    <p:set>
                                      <p:cBhvr>
                                        <p:cTn id="70" dur="1" fill="hold">
                                          <p:stCondLst>
                                            <p:cond delay="499"/>
                                          </p:stCondLst>
                                        </p:cTn>
                                        <p:tgtEl>
                                          <p:spTgt spid="14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53"/>
                                        </p:tgtEl>
                                      </p:cBhvr>
                                    </p:animEffect>
                                    <p:set>
                                      <p:cBhvr>
                                        <p:cTn id="73" dur="1" fill="hold">
                                          <p:stCondLst>
                                            <p:cond delay="499"/>
                                          </p:stCondLst>
                                        </p:cTn>
                                        <p:tgtEl>
                                          <p:spTgt spid="153"/>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4"/>
                                        </p:tgtEl>
                                        <p:attrNameLst>
                                          <p:attrName>style.visibility</p:attrName>
                                        </p:attrNameLst>
                                      </p:cBhvr>
                                      <p:to>
                                        <p:strVal val="visible"/>
                                      </p:to>
                                    </p:set>
                                    <p:animEffect transition="in" filter="fade">
                                      <p:cBhvr>
                                        <p:cTn id="88" dur="500"/>
                                        <p:tgtEl>
                                          <p:spTgt spid="15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3" grpId="0"/>
      <p:bldP spid="153" grpId="1"/>
      <p:bldP spid="1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Righ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18752" y="1212849"/>
            <a:ext cx="3657600" cy="5478335"/>
          </a:xfrm>
          <a:prstGeom prst="rect">
            <a:avLst/>
          </a:prstGeom>
        </p:spPr>
      </p:pic>
      <p:sp>
        <p:nvSpPr>
          <p:cNvPr id="2" name="Title"/>
          <p:cNvSpPr>
            <a:spLocks noGrp="1"/>
          </p:cNvSpPr>
          <p:nvPr>
            <p:ph type="title"/>
          </p:nvPr>
        </p:nvSpPr>
        <p:spPr/>
        <p:txBody>
          <a:bodyPr/>
          <a:lstStyle/>
          <a:p>
            <a:r>
              <a:rPr lang="en-US" dirty="0"/>
              <a:t>Tips and tricks</a:t>
            </a:r>
          </a:p>
        </p:txBody>
      </p:sp>
      <p:sp>
        <p:nvSpPr>
          <p:cNvPr id="3" name="Text Placeholder 4"/>
          <p:cNvSpPr txBox="1">
            <a:spLocks/>
          </p:cNvSpPr>
          <p:nvPr/>
        </p:nvSpPr>
        <p:spPr>
          <a:xfrm>
            <a:off x="274639" y="1204784"/>
            <a:ext cx="8229599" cy="1325880"/>
          </a:xfrm>
          <a:prstGeom prst="rect">
            <a:avLst/>
          </a:prstGeom>
          <a:solidFill>
            <a:schemeClr val="tx1">
              <a:alpha val="13000"/>
            </a:schemeClr>
          </a:solidFill>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200"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Cleanse data</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757575"/>
                </a:solidFill>
                <a:effectLst/>
                <a:uLnTx/>
                <a:uFillTx/>
                <a:latin typeface="Segoe UI"/>
                <a:ea typeface="+mn-ea"/>
                <a:cs typeface="+mn-cs"/>
              </a:rPr>
              <a:t>Remove unnecessary columns, add fields that support CRM data</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757575"/>
                </a:solidFill>
                <a:effectLst/>
                <a:uLnTx/>
                <a:uFillTx/>
                <a:latin typeface="Segoe UI"/>
                <a:ea typeface="+mn-ea"/>
                <a:cs typeface="+mn-cs"/>
              </a:rPr>
              <a:t>pattern, split files where required, remove placeholder NULL values</a:t>
            </a:r>
          </a:p>
        </p:txBody>
      </p:sp>
      <p:sp>
        <p:nvSpPr>
          <p:cNvPr id="4" name="Text Placeholder 4"/>
          <p:cNvSpPr txBox="1">
            <a:spLocks/>
          </p:cNvSpPr>
          <p:nvPr/>
        </p:nvSpPr>
        <p:spPr>
          <a:xfrm>
            <a:off x="274639" y="2576384"/>
            <a:ext cx="8229599" cy="1325880"/>
          </a:xfrm>
          <a:prstGeom prst="rect">
            <a:avLst/>
          </a:prstGeom>
          <a:solidFill>
            <a:schemeClr val="tx1">
              <a:alpha val="13000"/>
            </a:schemeClr>
          </a:solidFill>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200"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Target metadata</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757575"/>
                </a:solidFill>
                <a:effectLst/>
                <a:uLnTx/>
                <a:uFillTx/>
                <a:latin typeface="Segoe UI"/>
                <a:ea typeface="+mn-ea"/>
                <a:cs typeface="+mn-cs"/>
              </a:rPr>
              <a:t>Ensure CRM has the appropriate new entities, fields (both new and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757575"/>
                </a:solidFill>
                <a:effectLst/>
                <a:uLnTx/>
                <a:uFillTx/>
                <a:latin typeface="Segoe UI"/>
                <a:ea typeface="+mn-ea"/>
                <a:cs typeface="+mn-cs"/>
              </a:rPr>
              <a:t>existing entities) and option sets</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endPar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endParaRPr>
          </a:p>
        </p:txBody>
      </p:sp>
      <p:sp>
        <p:nvSpPr>
          <p:cNvPr id="5" name="Text Placeholder 4"/>
          <p:cNvSpPr txBox="1">
            <a:spLocks/>
          </p:cNvSpPr>
          <p:nvPr/>
        </p:nvSpPr>
        <p:spPr>
          <a:xfrm>
            <a:off x="274639" y="3947984"/>
            <a:ext cx="8229599" cy="1325880"/>
          </a:xfrm>
          <a:prstGeom prst="rect">
            <a:avLst/>
          </a:prstGeom>
          <a:solidFill>
            <a:schemeClr val="tx1">
              <a:alpha val="13000"/>
            </a:schemeClr>
          </a:solidFill>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200"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Reduce bottlenecks</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757575"/>
                </a:solidFill>
                <a:effectLst/>
                <a:uLnTx/>
                <a:uFillTx/>
                <a:latin typeface="Segoe UI"/>
                <a:ea typeface="+mn-ea"/>
                <a:cs typeface="+mn-cs"/>
              </a:rPr>
              <a:t>Disable all plugins, disable auditing, ensure all target data owners</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757575"/>
                </a:solidFill>
                <a:effectLst/>
                <a:uLnTx/>
                <a:uFillTx/>
                <a:latin typeface="Segoe UI"/>
                <a:ea typeface="+mn-ea"/>
                <a:cs typeface="+mn-cs"/>
              </a:rPr>
              <a:t>have a security role</a:t>
            </a:r>
          </a:p>
        </p:txBody>
      </p:sp>
      <p:sp>
        <p:nvSpPr>
          <p:cNvPr id="6" name="Text Placeholder 4"/>
          <p:cNvSpPr txBox="1">
            <a:spLocks/>
          </p:cNvSpPr>
          <p:nvPr/>
        </p:nvSpPr>
        <p:spPr>
          <a:xfrm>
            <a:off x="274639" y="5319584"/>
            <a:ext cx="8229599" cy="1371600"/>
          </a:xfrm>
          <a:prstGeom prst="rect">
            <a:avLst/>
          </a:prstGeom>
          <a:solidFill>
            <a:schemeClr val="tx1">
              <a:alpha val="13000"/>
            </a:schemeClr>
          </a:solidFill>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200"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Created dates and alternative keys</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757575"/>
                </a:solidFill>
                <a:effectLst/>
                <a:uLnTx/>
                <a:uFillTx/>
                <a:latin typeface="Segoe UI"/>
                <a:ea typeface="+mn-ea"/>
                <a:cs typeface="+mn-cs"/>
              </a:rPr>
              <a:t>Map created dates to “Record Created On”, add fields to store source</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757575"/>
                </a:solidFill>
                <a:effectLst/>
                <a:uLnTx/>
                <a:uFillTx/>
                <a:latin typeface="Segoe UI"/>
                <a:ea typeface="+mn-ea"/>
                <a:cs typeface="+mn-cs"/>
              </a:rPr>
              <a:t>unique IDs, make these alternative keys in CRM</a:t>
            </a:r>
          </a:p>
        </p:txBody>
      </p:sp>
      <p:sp>
        <p:nvSpPr>
          <p:cNvPr id="7" name="1 Cover"/>
          <p:cNvSpPr/>
          <p:nvPr/>
        </p:nvSpPr>
        <p:spPr bwMode="auto">
          <a:xfrm>
            <a:off x="366141" y="1759921"/>
            <a:ext cx="8046632" cy="770743"/>
          </a:xfrm>
          <a:prstGeom prst="rect">
            <a:avLst/>
          </a:prstGeom>
          <a:solidFill>
            <a:srgbClr val="E2E2E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 name="2 Cover"/>
          <p:cNvSpPr/>
          <p:nvPr/>
        </p:nvSpPr>
        <p:spPr bwMode="auto">
          <a:xfrm>
            <a:off x="366141" y="3199567"/>
            <a:ext cx="8046632" cy="702697"/>
          </a:xfrm>
          <a:prstGeom prst="rect">
            <a:avLst/>
          </a:prstGeom>
          <a:solidFill>
            <a:srgbClr val="E2E2E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1" name="3 Cover"/>
          <p:cNvSpPr/>
          <p:nvPr/>
        </p:nvSpPr>
        <p:spPr bwMode="auto">
          <a:xfrm>
            <a:off x="366141" y="4500524"/>
            <a:ext cx="8046632" cy="770743"/>
          </a:xfrm>
          <a:prstGeom prst="rect">
            <a:avLst/>
          </a:prstGeom>
          <a:solidFill>
            <a:srgbClr val="E2E2E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2" name="4 Cover"/>
          <p:cNvSpPr/>
          <p:nvPr/>
        </p:nvSpPr>
        <p:spPr bwMode="auto">
          <a:xfrm>
            <a:off x="366141" y="5918150"/>
            <a:ext cx="8046632" cy="770743"/>
          </a:xfrm>
          <a:prstGeom prst="rect">
            <a:avLst/>
          </a:prstGeom>
          <a:solidFill>
            <a:srgbClr val="E2E2E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211232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Status and Status Reason</a:t>
            </a:r>
          </a:p>
        </p:txBody>
      </p:sp>
      <p:sp>
        <p:nvSpPr>
          <p:cNvPr id="9" name="Text Placeholder 8"/>
          <p:cNvSpPr>
            <a:spLocks noGrp="1"/>
          </p:cNvSpPr>
          <p:nvPr>
            <p:ph type="body" sz="quarter" idx="11"/>
          </p:nvPr>
        </p:nvSpPr>
        <p:spPr>
          <a:xfrm>
            <a:off x="274638" y="4924042"/>
            <a:ext cx="11795760" cy="1224951"/>
          </a:xfrm>
        </p:spPr>
        <p:txBody>
          <a:bodyPr/>
          <a:lstStyle/>
          <a:p>
            <a:r>
              <a:rPr lang="en-US" dirty="0"/>
              <a:t>Need to map from alternative encoding</a:t>
            </a:r>
          </a:p>
          <a:p>
            <a:r>
              <a:rPr lang="en-US" dirty="0"/>
              <a:t>New columns in source data need to be created</a:t>
            </a:r>
          </a:p>
        </p:txBody>
      </p:sp>
      <p:pic>
        <p:nvPicPr>
          <p:cNvPr id="10" name="Picture 9"/>
          <p:cNvPicPr>
            <a:picLocks noChangeAspect="1"/>
          </p:cNvPicPr>
          <p:nvPr/>
        </p:nvPicPr>
        <p:blipFill>
          <a:blip r:embed="rId2"/>
          <a:stretch>
            <a:fillRect/>
          </a:stretch>
        </p:blipFill>
        <p:spPr>
          <a:xfrm>
            <a:off x="274637" y="1942799"/>
            <a:ext cx="6916115" cy="2486372"/>
          </a:xfrm>
          <a:prstGeom prst="rect">
            <a:avLst/>
          </a:prstGeom>
        </p:spPr>
      </p:pic>
      <p:graphicFrame>
        <p:nvGraphicFramePr>
          <p:cNvPr id="11" name="Table 10"/>
          <p:cNvGraphicFramePr>
            <a:graphicFrameLocks noGrp="1"/>
          </p:cNvGraphicFramePr>
          <p:nvPr>
            <p:extLst/>
          </p:nvPr>
        </p:nvGraphicFramePr>
        <p:xfrm>
          <a:off x="7589822" y="2408751"/>
          <a:ext cx="4480576" cy="1554468"/>
        </p:xfrm>
        <a:graphic>
          <a:graphicData uri="http://schemas.openxmlformats.org/drawingml/2006/table">
            <a:tbl>
              <a:tblPr firstRow="1">
                <a:tableStyleId>{5C22544A-7EE6-4342-B048-85BDC9FD1C3A}</a:tableStyleId>
              </a:tblPr>
              <a:tblGrid>
                <a:gridCol w="2240288">
                  <a:extLst>
                    <a:ext uri="{9D8B030D-6E8A-4147-A177-3AD203B41FA5}">
                      <a16:colId xmlns:a16="http://schemas.microsoft.com/office/drawing/2014/main" val="20000"/>
                    </a:ext>
                  </a:extLst>
                </a:gridCol>
                <a:gridCol w="2240288">
                  <a:extLst>
                    <a:ext uri="{9D8B030D-6E8A-4147-A177-3AD203B41FA5}">
                      <a16:colId xmlns:a16="http://schemas.microsoft.com/office/drawing/2014/main" val="20001"/>
                    </a:ext>
                  </a:extLst>
                </a:gridCol>
              </a:tblGrid>
              <a:tr h="592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solidFill>
                            <a:schemeClr val="bg1"/>
                          </a:solidFill>
                        </a:rPr>
                        <a:t>Schema Name</a:t>
                      </a:r>
                      <a:endParaRPr lang="en-US" sz="1800" b="1" i="1" u="none" kern="1200" dirty="0">
                        <a:solidFill>
                          <a:schemeClr val="bg1"/>
                        </a:solidFill>
                        <a:latin typeface="+mn-lt"/>
                        <a:ea typeface="+mn-ea"/>
                        <a:cs typeface="+mn-cs"/>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0"/>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solidFill>
                            <a:schemeClr val="bg1"/>
                          </a:solidFill>
                        </a:rPr>
                        <a:t>Display Name</a:t>
                      </a:r>
                      <a:endParaRPr lang="en-US" sz="1800" b="1" i="1" u="none" kern="1200" dirty="0">
                        <a:solidFill>
                          <a:schemeClr val="bg1"/>
                        </a:soli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0"/>
                    </a:solidFill>
                  </a:tcPr>
                </a:tc>
                <a:extLst>
                  <a:ext uri="{0D108BD9-81ED-4DB2-BD59-A6C34878D82A}">
                    <a16:rowId xmlns:a16="http://schemas.microsoft.com/office/drawing/2014/main" val="10000"/>
                  </a:ext>
                </a:extLst>
              </a:tr>
              <a:tr h="504491">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err="1">
                          <a:gradFill>
                            <a:gsLst>
                              <a:gs pos="29245">
                                <a:schemeClr val="tx1"/>
                              </a:gs>
                              <a:gs pos="66000">
                                <a:schemeClr val="tx1"/>
                              </a:gs>
                            </a:gsLst>
                            <a:lin ang="5400000" scaled="0"/>
                          </a:gradFill>
                        </a:rPr>
                        <a:t>statecode</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Status</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err="1">
                          <a:gradFill>
                            <a:gsLst>
                              <a:gs pos="29245">
                                <a:schemeClr val="tx1"/>
                              </a:gs>
                              <a:gs pos="66000">
                                <a:schemeClr val="tx1"/>
                              </a:gs>
                            </a:gsLst>
                            <a:lin ang="5400000" scaled="0"/>
                          </a:gradFill>
                        </a:rPr>
                        <a:t>statuscode</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Status Reason</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2"/>
                  </a:ext>
                </a:extLst>
              </a:tr>
            </a:tbl>
          </a:graphicData>
        </a:graphic>
      </p:graphicFrame>
      <p:sp>
        <p:nvSpPr>
          <p:cNvPr id="12" name="Right Arrow 11"/>
          <p:cNvSpPr/>
          <p:nvPr/>
        </p:nvSpPr>
        <p:spPr bwMode="auto">
          <a:xfrm>
            <a:off x="6858310" y="3185985"/>
            <a:ext cx="548634" cy="311277"/>
          </a:xfrm>
          <a:prstGeom prst="rightArrow">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3" name="Text Placeholder 7"/>
          <p:cNvSpPr txBox="1">
            <a:spLocks/>
          </p:cNvSpPr>
          <p:nvPr/>
        </p:nvSpPr>
        <p:spPr>
          <a:xfrm>
            <a:off x="274639" y="949179"/>
            <a:ext cx="5486399"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200" kern="1200" spc="0" baseline="0">
                <a:gradFill>
                  <a:gsLst>
                    <a:gs pos="1250">
                      <a:schemeClr val="tx1"/>
                    </a:gs>
                    <a:gs pos="100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a:pPr>
            <a:r>
              <a:rPr kumimoji="0" lang="en-US" sz="320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E.g. Opportunity</a:t>
            </a:r>
            <a:endParaRPr kumimoji="0" lang="en-US" sz="32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endParaRPr>
          </a:p>
        </p:txBody>
      </p:sp>
    </p:spTree>
    <p:extLst>
      <p:ext uri="{BB962C8B-B14F-4D97-AF65-F5344CB8AC3E}">
        <p14:creationId xmlns:p14="http://schemas.microsoft.com/office/powerpoint/2010/main" val="21708167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p:txBody>
          <a:bodyPr/>
          <a:lstStyle/>
          <a:p>
            <a:r>
              <a:rPr lang="en-US" dirty="0"/>
              <a:t>Status and Status Reason</a:t>
            </a:r>
          </a:p>
        </p:txBody>
      </p:sp>
      <p:sp>
        <p:nvSpPr>
          <p:cNvPr id="8" name="Text Placeholder 7"/>
          <p:cNvSpPr>
            <a:spLocks noGrp="1"/>
          </p:cNvSpPr>
          <p:nvPr>
            <p:ph type="body" sz="quarter" idx="10"/>
          </p:nvPr>
        </p:nvSpPr>
        <p:spPr>
          <a:xfrm>
            <a:off x="274639" y="949179"/>
            <a:ext cx="5486399" cy="627864"/>
          </a:xfrm>
        </p:spPr>
        <p:txBody>
          <a:bodyPr/>
          <a:lstStyle/>
          <a:p>
            <a:r>
              <a:rPr lang="en-US" dirty="0"/>
              <a:t>E.g. Opportunity</a:t>
            </a:r>
          </a:p>
        </p:txBody>
      </p:sp>
      <p:graphicFrame>
        <p:nvGraphicFramePr>
          <p:cNvPr id="13" name="CRM Config"/>
          <p:cNvGraphicFramePr>
            <a:graphicFrameLocks noGrp="1"/>
          </p:cNvGraphicFramePr>
          <p:nvPr>
            <p:extLst/>
          </p:nvPr>
        </p:nvGraphicFramePr>
        <p:xfrm>
          <a:off x="7315505" y="1383000"/>
          <a:ext cx="4480576" cy="2926068"/>
        </p:xfrm>
        <a:graphic>
          <a:graphicData uri="http://schemas.openxmlformats.org/drawingml/2006/table">
            <a:tbl>
              <a:tblPr firstRow="1">
                <a:tableStyleId>{5C22544A-7EE6-4342-B048-85BDC9FD1C3A}</a:tableStyleId>
              </a:tblPr>
              <a:tblGrid>
                <a:gridCol w="2240288">
                  <a:extLst>
                    <a:ext uri="{9D8B030D-6E8A-4147-A177-3AD203B41FA5}">
                      <a16:colId xmlns:a16="http://schemas.microsoft.com/office/drawing/2014/main" val="20000"/>
                    </a:ext>
                  </a:extLst>
                </a:gridCol>
                <a:gridCol w="2240288">
                  <a:extLst>
                    <a:ext uri="{9D8B030D-6E8A-4147-A177-3AD203B41FA5}">
                      <a16:colId xmlns:a16="http://schemas.microsoft.com/office/drawing/2014/main" val="20001"/>
                    </a:ext>
                  </a:extLst>
                </a:gridCol>
              </a:tblGrid>
              <a:tr h="592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solidFill>
                            <a:schemeClr val="bg1"/>
                          </a:solidFill>
                        </a:rPr>
                        <a:t>Status</a:t>
                      </a:r>
                      <a:endParaRPr lang="en-US" sz="1800" b="1" i="1" u="none" kern="1200" dirty="0">
                        <a:solidFill>
                          <a:schemeClr val="bg1"/>
                        </a:solidFill>
                        <a:latin typeface="+mn-lt"/>
                        <a:ea typeface="+mn-ea"/>
                        <a:cs typeface="+mn-cs"/>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0"/>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solidFill>
                            <a:schemeClr val="bg1"/>
                          </a:solidFill>
                        </a:rPr>
                        <a:t>Status Reason</a:t>
                      </a:r>
                      <a:endParaRPr lang="en-US" sz="1800" b="1" i="1" u="none" kern="1200" dirty="0">
                        <a:solidFill>
                          <a:schemeClr val="bg1"/>
                        </a:soli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0"/>
                    </a:solidFill>
                  </a:tcPr>
                </a:tc>
                <a:extLst>
                  <a:ext uri="{0D108BD9-81ED-4DB2-BD59-A6C34878D82A}">
                    <a16:rowId xmlns:a16="http://schemas.microsoft.com/office/drawing/2014/main" val="10000"/>
                  </a:ext>
                </a:extLst>
              </a:tr>
              <a:tr h="504491">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Open</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In Progress</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On </a:t>
                      </a:r>
                      <a:r>
                        <a:rPr lang="en-US" sz="1800" kern="1200" dirty="0">
                          <a:gradFill>
                            <a:gsLst>
                              <a:gs pos="29245">
                                <a:schemeClr val="tx1"/>
                              </a:gs>
                              <a:gs pos="66000">
                                <a:schemeClr val="tx1"/>
                              </a:gs>
                            </a:gsLst>
                            <a:lin ang="5400000" scaled="0"/>
                          </a:gradFill>
                          <a:latin typeface="+mn-lt"/>
                          <a:ea typeface="+mn-ea"/>
                          <a:cs typeface="+mn-cs"/>
                        </a:rPr>
                        <a:t>Hold</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2"/>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Won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Won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672317064"/>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Lost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Canceled</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3169783270"/>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800"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Out Sold</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080619626"/>
                  </a:ext>
                </a:extLst>
              </a:tr>
            </a:tbl>
          </a:graphicData>
        </a:graphic>
      </p:graphicFrame>
      <p:graphicFrame>
        <p:nvGraphicFramePr>
          <p:cNvPr id="14" name="New Data File Layout"/>
          <p:cNvGraphicFramePr>
            <a:graphicFrameLocks noGrp="1"/>
          </p:cNvGraphicFramePr>
          <p:nvPr>
            <p:extLst/>
          </p:nvPr>
        </p:nvGraphicFramePr>
        <p:xfrm>
          <a:off x="274639" y="1840200"/>
          <a:ext cx="5825289" cy="2011668"/>
        </p:xfrm>
        <a:graphic>
          <a:graphicData uri="http://schemas.openxmlformats.org/drawingml/2006/table">
            <a:tbl>
              <a:tblPr firstRow="1">
                <a:tableStyleId>{5C22544A-7EE6-4342-B048-85BDC9FD1C3A}</a:tableStyleId>
              </a:tblPr>
              <a:tblGrid>
                <a:gridCol w="1941763">
                  <a:extLst>
                    <a:ext uri="{9D8B030D-6E8A-4147-A177-3AD203B41FA5}">
                      <a16:colId xmlns:a16="http://schemas.microsoft.com/office/drawing/2014/main" val="3416852813"/>
                    </a:ext>
                  </a:extLst>
                </a:gridCol>
                <a:gridCol w="1941763">
                  <a:extLst>
                    <a:ext uri="{9D8B030D-6E8A-4147-A177-3AD203B41FA5}">
                      <a16:colId xmlns:a16="http://schemas.microsoft.com/office/drawing/2014/main" val="20000"/>
                    </a:ext>
                  </a:extLst>
                </a:gridCol>
                <a:gridCol w="1941763">
                  <a:extLst>
                    <a:ext uri="{9D8B030D-6E8A-4147-A177-3AD203B41FA5}">
                      <a16:colId xmlns:a16="http://schemas.microsoft.com/office/drawing/2014/main" val="20001"/>
                    </a:ext>
                  </a:extLst>
                </a:gridCol>
              </a:tblGrid>
              <a:tr h="592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1" u="none" kern="1200" dirty="0" err="1">
                          <a:solidFill>
                            <a:schemeClr val="bg1"/>
                          </a:solidFill>
                          <a:latin typeface="+mn-lt"/>
                          <a:ea typeface="+mn-ea"/>
                          <a:cs typeface="+mn-cs"/>
                        </a:rPr>
                        <a:t>StageName</a:t>
                      </a:r>
                      <a:endParaRPr lang="en-US" sz="1800" b="1" i="1" u="none" kern="1200" dirty="0">
                        <a:solidFill>
                          <a:schemeClr val="bg1"/>
                        </a:solidFill>
                        <a:latin typeface="+mn-lt"/>
                        <a:ea typeface="+mn-ea"/>
                        <a:cs typeface="+mn-cs"/>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kern="1200" dirty="0" err="1">
                          <a:solidFill>
                            <a:schemeClr val="bg1"/>
                          </a:solidFill>
                          <a:latin typeface="+mn-lt"/>
                          <a:ea typeface="+mn-ea"/>
                          <a:cs typeface="+mn-cs"/>
                        </a:rPr>
                        <a:t>statecode</a:t>
                      </a:r>
                      <a:endParaRPr lang="en-US" sz="1800" b="1" i="1" u="none" kern="1200" dirty="0">
                        <a:solidFill>
                          <a:schemeClr val="bg1"/>
                        </a:soli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err="1">
                          <a:solidFill>
                            <a:schemeClr val="bg1"/>
                          </a:solidFill>
                        </a:rPr>
                        <a:t>statuscode</a:t>
                      </a:r>
                      <a:endParaRPr lang="en-US" sz="1800" b="1" i="1" u="none" kern="1200" dirty="0">
                        <a:solidFill>
                          <a:schemeClr val="bg1"/>
                        </a:soli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extLst>
                  <a:ext uri="{0D108BD9-81ED-4DB2-BD59-A6C34878D82A}">
                    <a16:rowId xmlns:a16="http://schemas.microsoft.com/office/drawing/2014/main" val="10000"/>
                  </a:ext>
                </a:extLst>
              </a:tr>
              <a:tr h="504491">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1" u="none" kern="1200" dirty="0">
                          <a:gradFill>
                            <a:gsLst>
                              <a:gs pos="29245">
                                <a:schemeClr val="tx1"/>
                              </a:gs>
                              <a:gs pos="66000">
                                <a:schemeClr val="tx1"/>
                              </a:gs>
                            </a:gsLst>
                            <a:lin ang="5400000" scaled="0"/>
                          </a:gradFill>
                          <a:latin typeface="+mn-lt"/>
                          <a:ea typeface="+mn-ea"/>
                          <a:cs typeface="+mn-cs"/>
                        </a:rPr>
                        <a:t>Closed</a:t>
                      </a:r>
                      <a:r>
                        <a:rPr lang="en-US" sz="1800" b="1" i="1" u="none" kern="1200" baseline="0" dirty="0">
                          <a:gradFill>
                            <a:gsLst>
                              <a:gs pos="29245">
                                <a:schemeClr val="tx1"/>
                              </a:gs>
                              <a:gs pos="66000">
                                <a:schemeClr val="tx1"/>
                              </a:gs>
                            </a:gsLst>
                            <a:lin ang="5400000" scaled="0"/>
                          </a:gradFill>
                          <a:latin typeface="+mn-lt"/>
                          <a:ea typeface="+mn-ea"/>
                          <a:cs typeface="+mn-cs"/>
                        </a:rPr>
                        <a:t> Won</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Won</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Won</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1" u="none" kern="1200" dirty="0">
                          <a:gradFill>
                            <a:gsLst>
                              <a:gs pos="29245">
                                <a:schemeClr val="tx1"/>
                              </a:gs>
                              <a:gs pos="66000">
                                <a:schemeClr val="tx1"/>
                              </a:gs>
                            </a:gsLst>
                            <a:lin ang="5400000" scaled="0"/>
                          </a:gradFill>
                          <a:latin typeface="+mn-lt"/>
                          <a:ea typeface="+mn-ea"/>
                          <a:cs typeface="+mn-cs"/>
                        </a:rPr>
                        <a:t>Closed Lost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Lost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Canceled</a:t>
                      </a:r>
                      <a:endParaRPr lang="en-US" sz="1800"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2"/>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1" u="none" kern="1200" dirty="0">
                          <a:gradFill>
                            <a:gsLst>
                              <a:gs pos="29245">
                                <a:schemeClr val="tx1"/>
                              </a:gs>
                              <a:gs pos="66000">
                                <a:schemeClr val="tx1"/>
                              </a:gs>
                            </a:gsLst>
                            <a:lin ang="5400000" scaled="0"/>
                          </a:gradFill>
                          <a:latin typeface="+mn-lt"/>
                          <a:ea typeface="+mn-ea"/>
                          <a:cs typeface="+mn-cs"/>
                        </a:rPr>
                        <a: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Open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In Progress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672317064"/>
                  </a:ext>
                </a:extLst>
              </a:tr>
            </a:tbl>
          </a:graphicData>
        </a:graphic>
      </p:graphicFrame>
      <p:pic>
        <p:nvPicPr>
          <p:cNvPr id="15" name="Source Data Image"/>
          <p:cNvPicPr>
            <a:picLocks noChangeAspect="1"/>
          </p:cNvPicPr>
          <p:nvPr/>
        </p:nvPicPr>
        <p:blipFill rotWithShape="1">
          <a:blip r:embed="rId2"/>
          <a:srcRect r="78846" b="62626"/>
          <a:stretch/>
        </p:blipFill>
        <p:spPr>
          <a:xfrm>
            <a:off x="430338" y="4777413"/>
            <a:ext cx="1463028" cy="929254"/>
          </a:xfrm>
          <a:prstGeom prst="rect">
            <a:avLst/>
          </a:prstGeom>
          <a:ln w="3175" cap="sq">
            <a:solidFill>
              <a:srgbClr val="F8F8F8"/>
            </a:solidFill>
            <a:prstDash val="solid"/>
            <a:miter lim="800000"/>
          </a:ln>
          <a:effectLst>
            <a:outerShdw blurRad="50800" dist="38100" dir="2700000" algn="tl" rotWithShape="0">
              <a:srgbClr val="000000">
                <a:alpha val="43000"/>
              </a:srgbClr>
            </a:outerShdw>
          </a:effectLst>
        </p:spPr>
      </p:pic>
      <p:sp>
        <p:nvSpPr>
          <p:cNvPr id="16" name="Source Data Arrow"/>
          <p:cNvSpPr/>
          <p:nvPr/>
        </p:nvSpPr>
        <p:spPr bwMode="auto">
          <a:xfrm rot="16200000">
            <a:off x="887535" y="4164574"/>
            <a:ext cx="548634" cy="31127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7" name="CRM Data to Source Arrow"/>
          <p:cNvSpPr/>
          <p:nvPr/>
        </p:nvSpPr>
        <p:spPr bwMode="auto">
          <a:xfrm rot="10800000">
            <a:off x="6250521" y="2948627"/>
            <a:ext cx="882106" cy="311277"/>
          </a:xfrm>
          <a:prstGeom prst="rightArrow">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 name="Brace"/>
          <p:cNvSpPr/>
          <p:nvPr/>
        </p:nvSpPr>
        <p:spPr>
          <a:xfrm rot="16200000">
            <a:off x="4023702" y="2297406"/>
            <a:ext cx="274317" cy="3748998"/>
          </a:xfrm>
          <a:prstGeom prst="leftBrace">
            <a:avLst>
              <a:gd name="adj1" fmla="val 84969"/>
              <a:gd name="adj2" fmla="val 58667"/>
            </a:avLst>
          </a:prstGeom>
          <a:ln>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New columns"/>
          <p:cNvSpPr>
            <a:spLocks noGrp="1"/>
          </p:cNvSpPr>
          <p:nvPr>
            <p:ph type="body" sz="quarter" idx="10"/>
          </p:nvPr>
        </p:nvSpPr>
        <p:spPr>
          <a:xfrm>
            <a:off x="3657945" y="4351345"/>
            <a:ext cx="2103093" cy="517065"/>
          </a:xfrm>
        </p:spPr>
        <p:txBody>
          <a:bodyPr/>
          <a:lstStyle/>
          <a:p>
            <a:r>
              <a:rPr lang="en-US" sz="2400" dirty="0"/>
              <a:t>New columns</a:t>
            </a:r>
          </a:p>
        </p:txBody>
      </p:sp>
      <p:sp>
        <p:nvSpPr>
          <p:cNvPr id="4" name="Rectangle 3"/>
          <p:cNvSpPr/>
          <p:nvPr/>
        </p:nvSpPr>
        <p:spPr bwMode="auto">
          <a:xfrm>
            <a:off x="2282361" y="2495366"/>
            <a:ext cx="1741340" cy="365756"/>
          </a:xfrm>
          <a:prstGeom prst="rect">
            <a:avLst/>
          </a:prstGeom>
          <a:solidFill>
            <a:srgbClr val="F5F5F5"/>
          </a:solidFill>
          <a:ln>
            <a:solidFill>
              <a:srgbClr val="F5F5F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0" name="Rectangle 19"/>
          <p:cNvSpPr/>
          <p:nvPr/>
        </p:nvSpPr>
        <p:spPr bwMode="auto">
          <a:xfrm>
            <a:off x="4191144" y="2495366"/>
            <a:ext cx="1741340" cy="365756"/>
          </a:xfrm>
          <a:prstGeom prst="rect">
            <a:avLst/>
          </a:prstGeom>
          <a:solidFill>
            <a:srgbClr val="F5F5F5"/>
          </a:solidFill>
          <a:ln>
            <a:solidFill>
              <a:srgbClr val="F5F5F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1" name="Rectangle 20"/>
          <p:cNvSpPr/>
          <p:nvPr/>
        </p:nvSpPr>
        <p:spPr bwMode="auto">
          <a:xfrm>
            <a:off x="2282361" y="2990739"/>
            <a:ext cx="1741340" cy="365756"/>
          </a:xfrm>
          <a:prstGeom prst="rect">
            <a:avLst/>
          </a:prstGeom>
          <a:solidFill>
            <a:srgbClr val="F5F5F5"/>
          </a:solidFill>
          <a:ln>
            <a:solidFill>
              <a:srgbClr val="F5F5F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2" name="Rectangle 21"/>
          <p:cNvSpPr/>
          <p:nvPr/>
        </p:nvSpPr>
        <p:spPr bwMode="auto">
          <a:xfrm>
            <a:off x="4191144" y="2990739"/>
            <a:ext cx="1741340" cy="365756"/>
          </a:xfrm>
          <a:prstGeom prst="rect">
            <a:avLst/>
          </a:prstGeom>
          <a:solidFill>
            <a:srgbClr val="F5F5F5"/>
          </a:solidFill>
          <a:ln>
            <a:solidFill>
              <a:srgbClr val="F5F5F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3" name="Rectangle 22"/>
          <p:cNvSpPr/>
          <p:nvPr/>
        </p:nvSpPr>
        <p:spPr bwMode="auto">
          <a:xfrm>
            <a:off x="2282361" y="3453511"/>
            <a:ext cx="1741340" cy="365756"/>
          </a:xfrm>
          <a:prstGeom prst="rect">
            <a:avLst/>
          </a:prstGeom>
          <a:solidFill>
            <a:srgbClr val="F5F5F5"/>
          </a:solidFill>
          <a:ln>
            <a:solidFill>
              <a:srgbClr val="F5F5F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4" name="Rectangle 23"/>
          <p:cNvSpPr/>
          <p:nvPr/>
        </p:nvSpPr>
        <p:spPr bwMode="auto">
          <a:xfrm>
            <a:off x="4191144" y="3453511"/>
            <a:ext cx="1741340" cy="365756"/>
          </a:xfrm>
          <a:prstGeom prst="rect">
            <a:avLst/>
          </a:prstGeom>
          <a:solidFill>
            <a:srgbClr val="F5F5F5"/>
          </a:solidFill>
          <a:ln>
            <a:solidFill>
              <a:srgbClr val="F5F5F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5" name="Right Columns Cover"/>
          <p:cNvSpPr/>
          <p:nvPr/>
        </p:nvSpPr>
        <p:spPr bwMode="auto">
          <a:xfrm>
            <a:off x="2194921" y="1759921"/>
            <a:ext cx="4023316" cy="3112356"/>
          </a:xfrm>
          <a:prstGeom prst="rect">
            <a:avLst/>
          </a:prstGeom>
          <a:solidFill>
            <a:srgbClr val="F8F8F8"/>
          </a:solidFill>
          <a:ln>
            <a:solidFill>
              <a:srgbClr val="F8F8F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6" name="Left Column Cover"/>
          <p:cNvSpPr/>
          <p:nvPr/>
        </p:nvSpPr>
        <p:spPr bwMode="auto">
          <a:xfrm>
            <a:off x="258561" y="1736694"/>
            <a:ext cx="1936360" cy="4137982"/>
          </a:xfrm>
          <a:prstGeom prst="rect">
            <a:avLst/>
          </a:prstGeom>
          <a:solidFill>
            <a:srgbClr val="F8F8F8"/>
          </a:solidFill>
          <a:ln>
            <a:solidFill>
              <a:srgbClr val="F8F8F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2722828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par>
                          <p:cTn id="30" fill="hold">
                            <p:stCondLst>
                              <p:cond delay="1000"/>
                            </p:stCondLst>
                            <p:childTnLst>
                              <p:par>
                                <p:cTn id="31" presetID="10" presetClass="exit" presetSubtype="0" fill="hold" grpId="0" nodeType="after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1500"/>
                            </p:stCondLst>
                            <p:childTnLst>
                              <p:par>
                                <p:cTn id="35" presetID="10" presetClass="exit" presetSubtype="0" fill="hold" grpId="0" nodeType="after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par>
                          <p:cTn id="38" fill="hold">
                            <p:stCondLst>
                              <p:cond delay="2000"/>
                            </p:stCondLst>
                            <p:childTnLst>
                              <p:par>
                                <p:cTn id="39" presetID="10" presetClass="exit" presetSubtype="0" fill="hold" grpId="0" nodeType="after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par>
                          <p:cTn id="42" fill="hold">
                            <p:stCondLst>
                              <p:cond delay="2500"/>
                            </p:stCondLst>
                            <p:childTnLst>
                              <p:par>
                                <p:cTn id="43" presetID="10" presetClass="exit" presetSubtype="0" fill="hold" grpId="0" nodeType="after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20" grpId="0" animBg="1"/>
      <p:bldP spid="21"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4" name="Rectangle 3"/>
          <p:cNvSpPr/>
          <p:nvPr/>
        </p:nvSpPr>
        <p:spPr bwMode="auto">
          <a:xfrm>
            <a:off x="274638" y="1204784"/>
            <a:ext cx="1830960" cy="17830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Rectangle 4"/>
          <p:cNvSpPr/>
          <p:nvPr/>
        </p:nvSpPr>
        <p:spPr bwMode="auto">
          <a:xfrm>
            <a:off x="272478" y="3035742"/>
            <a:ext cx="1830960" cy="17830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274638" y="4866703"/>
            <a:ext cx="1830960" cy="183096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Text Placeholder 4"/>
          <p:cNvSpPr txBox="1">
            <a:spLocks/>
          </p:cNvSpPr>
          <p:nvPr/>
        </p:nvSpPr>
        <p:spPr>
          <a:xfrm>
            <a:off x="2103438" y="1204784"/>
            <a:ext cx="10058400" cy="1783080"/>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200"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Lifecycle Services</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rPr>
              <a:t>What is LCS and why does it matter?</a:t>
            </a:r>
          </a:p>
        </p:txBody>
      </p:sp>
      <p:sp>
        <p:nvSpPr>
          <p:cNvPr id="9" name="Text Placeholder 4"/>
          <p:cNvSpPr txBox="1">
            <a:spLocks/>
          </p:cNvSpPr>
          <p:nvPr/>
        </p:nvSpPr>
        <p:spPr>
          <a:xfrm>
            <a:off x="2103438" y="3035742"/>
            <a:ext cx="10058400" cy="1783080"/>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2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Light"/>
                <a:ea typeface="+mn-ea"/>
                <a:cs typeface="+mn-cs"/>
              </a:rPr>
              <a:t>Metadata Migrator</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a:ea typeface="+mn-ea"/>
                <a:cs typeface="+mn-cs"/>
              </a:rPr>
              <a:t>Metadata migration from alternative or legacy systems; including entities, attributes,</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a:ea typeface="+mn-ea"/>
                <a:cs typeface="+mn-cs"/>
              </a:rPr>
              <a:t>views and layouts</a:t>
            </a:r>
            <a:endParaRPr kumimoji="0" lang="en-US" sz="2000"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a:ea typeface="+mn-ea"/>
              <a:cs typeface="+mn-cs"/>
            </a:endParaRPr>
          </a:p>
        </p:txBody>
      </p:sp>
      <p:sp>
        <p:nvSpPr>
          <p:cNvPr id="10" name="Text Placeholder 4"/>
          <p:cNvSpPr txBox="1">
            <a:spLocks/>
          </p:cNvSpPr>
          <p:nvPr/>
        </p:nvSpPr>
        <p:spPr>
          <a:xfrm>
            <a:off x="2103438" y="4866703"/>
            <a:ext cx="10058400" cy="1828800"/>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 typeface="Wingdings" pitchFamily="2" charset="2"/>
              <a:buNone/>
              <a:tabLst/>
              <a:defRPr/>
            </a:pPr>
            <a:r>
              <a:rPr kumimoji="0" lang="en-US" sz="32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Light"/>
                <a:ea typeface="+mn-ea"/>
                <a:cs typeface="+mn-cs"/>
              </a:rPr>
              <a:t>Data Loader</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a:ea typeface="+mn-ea"/>
                <a:cs typeface="+mn-cs"/>
              </a:rPr>
              <a:t>Data migration to Dynamics CRM Online with fewer errors and large volumes</a:t>
            </a:r>
          </a:p>
        </p:txBody>
      </p:sp>
      <p:sp>
        <p:nvSpPr>
          <p:cNvPr id="16" name="Freeform 105"/>
          <p:cNvSpPr>
            <a:spLocks noChangeAspect="1" noEditPoints="1"/>
          </p:cNvSpPr>
          <p:nvPr/>
        </p:nvSpPr>
        <p:spPr bwMode="auto">
          <a:xfrm>
            <a:off x="899779" y="1798186"/>
            <a:ext cx="629428" cy="629428"/>
          </a:xfrm>
          <a:custGeom>
            <a:avLst/>
            <a:gdLst>
              <a:gd name="T0" fmla="*/ 56 w 116"/>
              <a:gd name="T1" fmla="*/ 116 h 116"/>
              <a:gd name="T2" fmla="*/ 112 w 116"/>
              <a:gd name="T3" fmla="*/ 60 h 116"/>
              <a:gd name="T4" fmla="*/ 104 w 116"/>
              <a:gd name="T5" fmla="*/ 32 h 116"/>
              <a:gd name="T6" fmla="*/ 116 w 116"/>
              <a:gd name="T7" fmla="*/ 20 h 116"/>
              <a:gd name="T8" fmla="*/ 96 w 116"/>
              <a:gd name="T9" fmla="*/ 20 h 116"/>
              <a:gd name="T10" fmla="*/ 96 w 116"/>
              <a:gd name="T11" fmla="*/ 0 h 116"/>
              <a:gd name="T12" fmla="*/ 84 w 116"/>
              <a:gd name="T13" fmla="*/ 12 h 116"/>
              <a:gd name="T14" fmla="*/ 56 w 116"/>
              <a:gd name="T15" fmla="*/ 4 h 116"/>
              <a:gd name="T16" fmla="*/ 0 w 116"/>
              <a:gd name="T17" fmla="*/ 60 h 116"/>
              <a:gd name="T18" fmla="*/ 56 w 116"/>
              <a:gd name="T19" fmla="*/ 116 h 116"/>
              <a:gd name="T20" fmla="*/ 96 w 116"/>
              <a:gd name="T21" fmla="*/ 28 h 116"/>
              <a:gd name="T22" fmla="*/ 97 w 116"/>
              <a:gd name="T23" fmla="*/ 28 h 116"/>
              <a:gd name="T24" fmla="*/ 89 w 116"/>
              <a:gd name="T25" fmla="*/ 36 h 116"/>
              <a:gd name="T26" fmla="*/ 80 w 116"/>
              <a:gd name="T27" fmla="*/ 36 h 116"/>
              <a:gd name="T28" fmla="*/ 80 w 116"/>
              <a:gd name="T29" fmla="*/ 28 h 116"/>
              <a:gd name="T30" fmla="*/ 88 w 116"/>
              <a:gd name="T31" fmla="*/ 20 h 116"/>
              <a:gd name="T32" fmla="*/ 88 w 116"/>
              <a:gd name="T33" fmla="*/ 20 h 116"/>
              <a:gd name="T34" fmla="*/ 88 w 116"/>
              <a:gd name="T35" fmla="*/ 28 h 116"/>
              <a:gd name="T36" fmla="*/ 96 w 116"/>
              <a:gd name="T37" fmla="*/ 28 h 116"/>
              <a:gd name="T38" fmla="*/ 84 w 116"/>
              <a:gd name="T39" fmla="*/ 60 h 116"/>
              <a:gd name="T40" fmla="*/ 56 w 116"/>
              <a:gd name="T41" fmla="*/ 88 h 116"/>
              <a:gd name="T42" fmla="*/ 28 w 116"/>
              <a:gd name="T43" fmla="*/ 60 h 116"/>
              <a:gd name="T44" fmla="*/ 56 w 116"/>
              <a:gd name="T45" fmla="*/ 32 h 116"/>
              <a:gd name="T46" fmla="*/ 72 w 116"/>
              <a:gd name="T47" fmla="*/ 38 h 116"/>
              <a:gd name="T48" fmla="*/ 72 w 116"/>
              <a:gd name="T49" fmla="*/ 39 h 116"/>
              <a:gd name="T50" fmla="*/ 64 w 116"/>
              <a:gd name="T51" fmla="*/ 47 h 116"/>
              <a:gd name="T52" fmla="*/ 56 w 116"/>
              <a:gd name="T53" fmla="*/ 44 h 116"/>
              <a:gd name="T54" fmla="*/ 40 w 116"/>
              <a:gd name="T55" fmla="*/ 60 h 116"/>
              <a:gd name="T56" fmla="*/ 56 w 116"/>
              <a:gd name="T57" fmla="*/ 76 h 116"/>
              <a:gd name="T58" fmla="*/ 72 w 116"/>
              <a:gd name="T59" fmla="*/ 60 h 116"/>
              <a:gd name="T60" fmla="*/ 70 w 116"/>
              <a:gd name="T61" fmla="*/ 52 h 116"/>
              <a:gd name="T62" fmla="*/ 78 w 116"/>
              <a:gd name="T63" fmla="*/ 44 h 116"/>
              <a:gd name="T64" fmla="*/ 79 w 116"/>
              <a:gd name="T65" fmla="*/ 44 h 116"/>
              <a:gd name="T66" fmla="*/ 84 w 116"/>
              <a:gd name="T67" fmla="*/ 60 h 116"/>
              <a:gd name="T68" fmla="*/ 64 w 116"/>
              <a:gd name="T69" fmla="*/ 60 h 116"/>
              <a:gd name="T70" fmla="*/ 56 w 116"/>
              <a:gd name="T71" fmla="*/ 68 h 116"/>
              <a:gd name="T72" fmla="*/ 48 w 116"/>
              <a:gd name="T73" fmla="*/ 60 h 116"/>
              <a:gd name="T74" fmla="*/ 56 w 116"/>
              <a:gd name="T75" fmla="*/ 52 h 116"/>
              <a:gd name="T76" fmla="*/ 58 w 116"/>
              <a:gd name="T77" fmla="*/ 53 h 116"/>
              <a:gd name="T78" fmla="*/ 53 w 116"/>
              <a:gd name="T79" fmla="*/ 58 h 116"/>
              <a:gd name="T80" fmla="*/ 53 w 116"/>
              <a:gd name="T81" fmla="*/ 63 h 116"/>
              <a:gd name="T82" fmla="*/ 56 w 116"/>
              <a:gd name="T83" fmla="*/ 64 h 116"/>
              <a:gd name="T84" fmla="*/ 59 w 116"/>
              <a:gd name="T85" fmla="*/ 63 h 116"/>
              <a:gd name="T86" fmla="*/ 64 w 116"/>
              <a:gd name="T87" fmla="*/ 58 h 116"/>
              <a:gd name="T88" fmla="*/ 64 w 116"/>
              <a:gd name="T89" fmla="*/ 60 h 116"/>
              <a:gd name="T90" fmla="*/ 56 w 116"/>
              <a:gd name="T91" fmla="*/ 12 h 116"/>
              <a:gd name="T92" fmla="*/ 78 w 116"/>
              <a:gd name="T93" fmla="*/ 18 h 116"/>
              <a:gd name="T94" fmla="*/ 72 w 116"/>
              <a:gd name="T95" fmla="*/ 24 h 116"/>
              <a:gd name="T96" fmla="*/ 72 w 116"/>
              <a:gd name="T97" fmla="*/ 28 h 116"/>
              <a:gd name="T98" fmla="*/ 56 w 116"/>
              <a:gd name="T99" fmla="*/ 24 h 116"/>
              <a:gd name="T100" fmla="*/ 20 w 116"/>
              <a:gd name="T101" fmla="*/ 60 h 116"/>
              <a:gd name="T102" fmla="*/ 56 w 116"/>
              <a:gd name="T103" fmla="*/ 96 h 116"/>
              <a:gd name="T104" fmla="*/ 92 w 116"/>
              <a:gd name="T105" fmla="*/ 60 h 116"/>
              <a:gd name="T106" fmla="*/ 88 w 116"/>
              <a:gd name="T107" fmla="*/ 44 h 116"/>
              <a:gd name="T108" fmla="*/ 92 w 116"/>
              <a:gd name="T109" fmla="*/ 44 h 116"/>
              <a:gd name="T110" fmla="*/ 98 w 116"/>
              <a:gd name="T111" fmla="*/ 38 h 116"/>
              <a:gd name="T112" fmla="*/ 104 w 116"/>
              <a:gd name="T113" fmla="*/ 60 h 116"/>
              <a:gd name="T114" fmla="*/ 56 w 116"/>
              <a:gd name="T115" fmla="*/ 108 h 116"/>
              <a:gd name="T116" fmla="*/ 8 w 116"/>
              <a:gd name="T117" fmla="*/ 60 h 116"/>
              <a:gd name="T118" fmla="*/ 56 w 116"/>
              <a:gd name="T119"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16">
                <a:moveTo>
                  <a:pt x="56" y="116"/>
                </a:moveTo>
                <a:cubicBezTo>
                  <a:pt x="87" y="116"/>
                  <a:pt x="112" y="91"/>
                  <a:pt x="112" y="60"/>
                </a:cubicBezTo>
                <a:cubicBezTo>
                  <a:pt x="112" y="50"/>
                  <a:pt x="109" y="41"/>
                  <a:pt x="104" y="32"/>
                </a:cubicBezTo>
                <a:cubicBezTo>
                  <a:pt x="116" y="20"/>
                  <a:pt x="116" y="20"/>
                  <a:pt x="116" y="20"/>
                </a:cubicBezTo>
                <a:cubicBezTo>
                  <a:pt x="96" y="20"/>
                  <a:pt x="96" y="20"/>
                  <a:pt x="96" y="20"/>
                </a:cubicBezTo>
                <a:cubicBezTo>
                  <a:pt x="96" y="0"/>
                  <a:pt x="96" y="0"/>
                  <a:pt x="96" y="0"/>
                </a:cubicBezTo>
                <a:cubicBezTo>
                  <a:pt x="84" y="12"/>
                  <a:pt x="84" y="12"/>
                  <a:pt x="84" y="12"/>
                </a:cubicBezTo>
                <a:cubicBezTo>
                  <a:pt x="76" y="7"/>
                  <a:pt x="66" y="4"/>
                  <a:pt x="56" y="4"/>
                </a:cubicBezTo>
                <a:cubicBezTo>
                  <a:pt x="25" y="4"/>
                  <a:pt x="0" y="30"/>
                  <a:pt x="0" y="60"/>
                </a:cubicBezTo>
                <a:cubicBezTo>
                  <a:pt x="0" y="91"/>
                  <a:pt x="25" y="116"/>
                  <a:pt x="56" y="116"/>
                </a:cubicBezTo>
                <a:close/>
                <a:moveTo>
                  <a:pt x="96" y="28"/>
                </a:moveTo>
                <a:cubicBezTo>
                  <a:pt x="97" y="28"/>
                  <a:pt x="97" y="28"/>
                  <a:pt x="97" y="28"/>
                </a:cubicBezTo>
                <a:cubicBezTo>
                  <a:pt x="89" y="36"/>
                  <a:pt x="89" y="36"/>
                  <a:pt x="89" y="36"/>
                </a:cubicBezTo>
                <a:cubicBezTo>
                  <a:pt x="80" y="36"/>
                  <a:pt x="80" y="36"/>
                  <a:pt x="80" y="36"/>
                </a:cubicBezTo>
                <a:cubicBezTo>
                  <a:pt x="80" y="28"/>
                  <a:pt x="80" y="28"/>
                  <a:pt x="80" y="28"/>
                </a:cubicBezTo>
                <a:cubicBezTo>
                  <a:pt x="88" y="20"/>
                  <a:pt x="88" y="20"/>
                  <a:pt x="88" y="20"/>
                </a:cubicBezTo>
                <a:cubicBezTo>
                  <a:pt x="88" y="20"/>
                  <a:pt x="88" y="20"/>
                  <a:pt x="88" y="20"/>
                </a:cubicBezTo>
                <a:cubicBezTo>
                  <a:pt x="88" y="28"/>
                  <a:pt x="88" y="28"/>
                  <a:pt x="88" y="28"/>
                </a:cubicBezTo>
                <a:lnTo>
                  <a:pt x="96" y="28"/>
                </a:lnTo>
                <a:close/>
                <a:moveTo>
                  <a:pt x="84" y="60"/>
                </a:moveTo>
                <a:cubicBezTo>
                  <a:pt x="84" y="76"/>
                  <a:pt x="71" y="88"/>
                  <a:pt x="56" y="88"/>
                </a:cubicBezTo>
                <a:cubicBezTo>
                  <a:pt x="40" y="88"/>
                  <a:pt x="28" y="76"/>
                  <a:pt x="28" y="60"/>
                </a:cubicBezTo>
                <a:cubicBezTo>
                  <a:pt x="28" y="45"/>
                  <a:pt x="40" y="32"/>
                  <a:pt x="56" y="32"/>
                </a:cubicBezTo>
                <a:cubicBezTo>
                  <a:pt x="62" y="32"/>
                  <a:pt x="67" y="34"/>
                  <a:pt x="72" y="38"/>
                </a:cubicBezTo>
                <a:cubicBezTo>
                  <a:pt x="72" y="39"/>
                  <a:pt x="72" y="39"/>
                  <a:pt x="72" y="39"/>
                </a:cubicBezTo>
                <a:cubicBezTo>
                  <a:pt x="64" y="47"/>
                  <a:pt x="64" y="47"/>
                  <a:pt x="64" y="47"/>
                </a:cubicBezTo>
                <a:cubicBezTo>
                  <a:pt x="62" y="45"/>
                  <a:pt x="59" y="44"/>
                  <a:pt x="56" y="44"/>
                </a:cubicBezTo>
                <a:cubicBezTo>
                  <a:pt x="47" y="44"/>
                  <a:pt x="40" y="52"/>
                  <a:pt x="40" y="60"/>
                </a:cubicBezTo>
                <a:cubicBezTo>
                  <a:pt x="40" y="69"/>
                  <a:pt x="47" y="76"/>
                  <a:pt x="56" y="76"/>
                </a:cubicBezTo>
                <a:cubicBezTo>
                  <a:pt x="65" y="76"/>
                  <a:pt x="72" y="69"/>
                  <a:pt x="72" y="60"/>
                </a:cubicBezTo>
                <a:cubicBezTo>
                  <a:pt x="72" y="58"/>
                  <a:pt x="71" y="55"/>
                  <a:pt x="70" y="52"/>
                </a:cubicBezTo>
                <a:cubicBezTo>
                  <a:pt x="78" y="44"/>
                  <a:pt x="78" y="44"/>
                  <a:pt x="78" y="44"/>
                </a:cubicBezTo>
                <a:cubicBezTo>
                  <a:pt x="79" y="44"/>
                  <a:pt x="79" y="44"/>
                  <a:pt x="79" y="44"/>
                </a:cubicBezTo>
                <a:cubicBezTo>
                  <a:pt x="82" y="49"/>
                  <a:pt x="84" y="55"/>
                  <a:pt x="84" y="60"/>
                </a:cubicBezTo>
                <a:close/>
                <a:moveTo>
                  <a:pt x="64" y="60"/>
                </a:moveTo>
                <a:cubicBezTo>
                  <a:pt x="64" y="65"/>
                  <a:pt x="60" y="68"/>
                  <a:pt x="56" y="68"/>
                </a:cubicBezTo>
                <a:cubicBezTo>
                  <a:pt x="51" y="68"/>
                  <a:pt x="48" y="65"/>
                  <a:pt x="48" y="60"/>
                </a:cubicBezTo>
                <a:cubicBezTo>
                  <a:pt x="48" y="56"/>
                  <a:pt x="51" y="52"/>
                  <a:pt x="56" y="52"/>
                </a:cubicBezTo>
                <a:cubicBezTo>
                  <a:pt x="57" y="52"/>
                  <a:pt x="57" y="53"/>
                  <a:pt x="58" y="53"/>
                </a:cubicBezTo>
                <a:cubicBezTo>
                  <a:pt x="53" y="58"/>
                  <a:pt x="53" y="58"/>
                  <a:pt x="53" y="58"/>
                </a:cubicBezTo>
                <a:cubicBezTo>
                  <a:pt x="51" y="59"/>
                  <a:pt x="51" y="62"/>
                  <a:pt x="53" y="63"/>
                </a:cubicBezTo>
                <a:cubicBezTo>
                  <a:pt x="54" y="64"/>
                  <a:pt x="55" y="64"/>
                  <a:pt x="56" y="64"/>
                </a:cubicBezTo>
                <a:cubicBezTo>
                  <a:pt x="57" y="64"/>
                  <a:pt x="58" y="64"/>
                  <a:pt x="59" y="63"/>
                </a:cubicBezTo>
                <a:cubicBezTo>
                  <a:pt x="64" y="58"/>
                  <a:pt x="64" y="58"/>
                  <a:pt x="64" y="58"/>
                </a:cubicBezTo>
                <a:cubicBezTo>
                  <a:pt x="64" y="59"/>
                  <a:pt x="64" y="60"/>
                  <a:pt x="64" y="60"/>
                </a:cubicBezTo>
                <a:close/>
                <a:moveTo>
                  <a:pt x="56" y="12"/>
                </a:moveTo>
                <a:cubicBezTo>
                  <a:pt x="64" y="12"/>
                  <a:pt x="71" y="14"/>
                  <a:pt x="78" y="18"/>
                </a:cubicBezTo>
                <a:cubicBezTo>
                  <a:pt x="72" y="24"/>
                  <a:pt x="72" y="24"/>
                  <a:pt x="72" y="24"/>
                </a:cubicBezTo>
                <a:cubicBezTo>
                  <a:pt x="72" y="28"/>
                  <a:pt x="72" y="28"/>
                  <a:pt x="72" y="28"/>
                </a:cubicBezTo>
                <a:cubicBezTo>
                  <a:pt x="67" y="26"/>
                  <a:pt x="62" y="24"/>
                  <a:pt x="56" y="24"/>
                </a:cubicBezTo>
                <a:cubicBezTo>
                  <a:pt x="36" y="24"/>
                  <a:pt x="20" y="41"/>
                  <a:pt x="20" y="60"/>
                </a:cubicBezTo>
                <a:cubicBezTo>
                  <a:pt x="20" y="80"/>
                  <a:pt x="36" y="96"/>
                  <a:pt x="56" y="96"/>
                </a:cubicBezTo>
                <a:cubicBezTo>
                  <a:pt x="76" y="96"/>
                  <a:pt x="92" y="80"/>
                  <a:pt x="92" y="60"/>
                </a:cubicBezTo>
                <a:cubicBezTo>
                  <a:pt x="92" y="55"/>
                  <a:pt x="91" y="49"/>
                  <a:pt x="88" y="44"/>
                </a:cubicBezTo>
                <a:cubicBezTo>
                  <a:pt x="92" y="44"/>
                  <a:pt x="92" y="44"/>
                  <a:pt x="92" y="44"/>
                </a:cubicBezTo>
                <a:cubicBezTo>
                  <a:pt x="98" y="38"/>
                  <a:pt x="98" y="38"/>
                  <a:pt x="98" y="38"/>
                </a:cubicBezTo>
                <a:cubicBezTo>
                  <a:pt x="102" y="45"/>
                  <a:pt x="104" y="53"/>
                  <a:pt x="104" y="60"/>
                </a:cubicBezTo>
                <a:cubicBezTo>
                  <a:pt x="104" y="87"/>
                  <a:pt x="82" y="108"/>
                  <a:pt x="56" y="108"/>
                </a:cubicBezTo>
                <a:cubicBezTo>
                  <a:pt x="29" y="108"/>
                  <a:pt x="8" y="87"/>
                  <a:pt x="8" y="60"/>
                </a:cubicBezTo>
                <a:cubicBezTo>
                  <a:pt x="8" y="34"/>
                  <a:pt x="29" y="12"/>
                  <a:pt x="56"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74"/>
          <p:cNvSpPr>
            <a:spLocks noChangeAspect="1"/>
          </p:cNvSpPr>
          <p:nvPr/>
        </p:nvSpPr>
        <p:spPr bwMode="auto">
          <a:xfrm>
            <a:off x="853394" y="5443427"/>
            <a:ext cx="679671" cy="679671"/>
          </a:xfrm>
          <a:custGeom>
            <a:avLst/>
            <a:gdLst>
              <a:gd name="T0" fmla="*/ 0 w 265"/>
              <a:gd name="T1" fmla="*/ 133 h 265"/>
              <a:gd name="T2" fmla="*/ 57 w 265"/>
              <a:gd name="T3" fmla="*/ 189 h 265"/>
              <a:gd name="T4" fmla="*/ 57 w 265"/>
              <a:gd name="T5" fmla="*/ 161 h 265"/>
              <a:gd name="T6" fmla="*/ 26 w 265"/>
              <a:gd name="T7" fmla="*/ 133 h 265"/>
              <a:gd name="T8" fmla="*/ 132 w 265"/>
              <a:gd name="T9" fmla="*/ 26 h 265"/>
              <a:gd name="T10" fmla="*/ 236 w 265"/>
              <a:gd name="T11" fmla="*/ 133 h 265"/>
              <a:gd name="T12" fmla="*/ 132 w 265"/>
              <a:gd name="T13" fmla="*/ 237 h 265"/>
              <a:gd name="T14" fmla="*/ 94 w 265"/>
              <a:gd name="T15" fmla="*/ 199 h 265"/>
              <a:gd name="T16" fmla="*/ 94 w 265"/>
              <a:gd name="T17" fmla="*/ 142 h 265"/>
              <a:gd name="T18" fmla="*/ 165 w 265"/>
              <a:gd name="T19" fmla="*/ 142 h 265"/>
              <a:gd name="T20" fmla="*/ 135 w 265"/>
              <a:gd name="T21" fmla="*/ 173 h 265"/>
              <a:gd name="T22" fmla="*/ 146 w 265"/>
              <a:gd name="T23" fmla="*/ 185 h 265"/>
              <a:gd name="T24" fmla="*/ 201 w 265"/>
              <a:gd name="T25" fmla="*/ 133 h 265"/>
              <a:gd name="T26" fmla="*/ 146 w 265"/>
              <a:gd name="T27" fmla="*/ 78 h 265"/>
              <a:gd name="T28" fmla="*/ 135 w 265"/>
              <a:gd name="T29" fmla="*/ 90 h 265"/>
              <a:gd name="T30" fmla="*/ 165 w 265"/>
              <a:gd name="T31" fmla="*/ 123 h 265"/>
              <a:gd name="T32" fmla="*/ 75 w 265"/>
              <a:gd name="T33" fmla="*/ 123 h 265"/>
              <a:gd name="T34" fmla="*/ 75 w 265"/>
              <a:gd name="T35" fmla="*/ 180 h 265"/>
              <a:gd name="T36" fmla="*/ 75 w 265"/>
              <a:gd name="T37" fmla="*/ 208 h 265"/>
              <a:gd name="T38" fmla="*/ 94 w 265"/>
              <a:gd name="T39" fmla="*/ 227 h 265"/>
              <a:gd name="T40" fmla="*/ 132 w 265"/>
              <a:gd name="T41" fmla="*/ 265 h 265"/>
              <a:gd name="T42" fmla="*/ 265 w 265"/>
              <a:gd name="T43" fmla="*/ 133 h 265"/>
              <a:gd name="T44" fmla="*/ 132 w 265"/>
              <a:gd name="T45" fmla="*/ 0 h 265"/>
              <a:gd name="T46" fmla="*/ 0 w 265"/>
              <a:gd name="T47" fmla="*/ 13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 h="265">
                <a:moveTo>
                  <a:pt x="0" y="133"/>
                </a:moveTo>
                <a:lnTo>
                  <a:pt x="57" y="189"/>
                </a:lnTo>
                <a:lnTo>
                  <a:pt x="57" y="161"/>
                </a:lnTo>
                <a:lnTo>
                  <a:pt x="26" y="133"/>
                </a:lnTo>
                <a:lnTo>
                  <a:pt x="132" y="26"/>
                </a:lnTo>
                <a:lnTo>
                  <a:pt x="236" y="133"/>
                </a:lnTo>
                <a:lnTo>
                  <a:pt x="132" y="237"/>
                </a:lnTo>
                <a:lnTo>
                  <a:pt x="94" y="199"/>
                </a:lnTo>
                <a:lnTo>
                  <a:pt x="94" y="142"/>
                </a:lnTo>
                <a:lnTo>
                  <a:pt x="165" y="142"/>
                </a:lnTo>
                <a:lnTo>
                  <a:pt x="135" y="173"/>
                </a:lnTo>
                <a:lnTo>
                  <a:pt x="146" y="185"/>
                </a:lnTo>
                <a:lnTo>
                  <a:pt x="201" y="133"/>
                </a:lnTo>
                <a:lnTo>
                  <a:pt x="146" y="78"/>
                </a:lnTo>
                <a:lnTo>
                  <a:pt x="135" y="90"/>
                </a:lnTo>
                <a:lnTo>
                  <a:pt x="165" y="123"/>
                </a:lnTo>
                <a:lnTo>
                  <a:pt x="75" y="123"/>
                </a:lnTo>
                <a:lnTo>
                  <a:pt x="75" y="180"/>
                </a:lnTo>
                <a:lnTo>
                  <a:pt x="75" y="208"/>
                </a:lnTo>
                <a:lnTo>
                  <a:pt x="94" y="227"/>
                </a:lnTo>
                <a:lnTo>
                  <a:pt x="132" y="265"/>
                </a:lnTo>
                <a:lnTo>
                  <a:pt x="265" y="133"/>
                </a:lnTo>
                <a:lnTo>
                  <a:pt x="132" y="0"/>
                </a:lnTo>
                <a:lnTo>
                  <a:pt x="0" y="1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70"/>
          <p:cNvSpPr>
            <a:spLocks noChangeAspect="1" noEditPoints="1"/>
          </p:cNvSpPr>
          <p:nvPr/>
        </p:nvSpPr>
        <p:spPr bwMode="auto">
          <a:xfrm>
            <a:off x="914531" y="3611746"/>
            <a:ext cx="549014" cy="678350"/>
          </a:xfrm>
          <a:custGeom>
            <a:avLst/>
            <a:gdLst>
              <a:gd name="T0" fmla="*/ 111 w 208"/>
              <a:gd name="T1" fmla="*/ 49 h 257"/>
              <a:gd name="T2" fmla="*/ 111 w 208"/>
              <a:gd name="T3" fmla="*/ 0 h 257"/>
              <a:gd name="T4" fmla="*/ 92 w 208"/>
              <a:gd name="T5" fmla="*/ 0 h 257"/>
              <a:gd name="T6" fmla="*/ 92 w 208"/>
              <a:gd name="T7" fmla="*/ 49 h 257"/>
              <a:gd name="T8" fmla="*/ 0 w 208"/>
              <a:gd name="T9" fmla="*/ 49 h 257"/>
              <a:gd name="T10" fmla="*/ 0 w 208"/>
              <a:gd name="T11" fmla="*/ 257 h 257"/>
              <a:gd name="T12" fmla="*/ 208 w 208"/>
              <a:gd name="T13" fmla="*/ 257 h 257"/>
              <a:gd name="T14" fmla="*/ 208 w 208"/>
              <a:gd name="T15" fmla="*/ 49 h 257"/>
              <a:gd name="T16" fmla="*/ 111 w 208"/>
              <a:gd name="T17" fmla="*/ 49 h 257"/>
              <a:gd name="T18" fmla="*/ 189 w 208"/>
              <a:gd name="T19" fmla="*/ 239 h 257"/>
              <a:gd name="T20" fmla="*/ 19 w 208"/>
              <a:gd name="T21" fmla="*/ 239 h 257"/>
              <a:gd name="T22" fmla="*/ 19 w 208"/>
              <a:gd name="T23" fmla="*/ 68 h 257"/>
              <a:gd name="T24" fmla="*/ 92 w 208"/>
              <a:gd name="T25" fmla="*/ 68 h 257"/>
              <a:gd name="T26" fmla="*/ 92 w 208"/>
              <a:gd name="T27" fmla="*/ 177 h 257"/>
              <a:gd name="T28" fmla="*/ 61 w 208"/>
              <a:gd name="T29" fmla="*/ 146 h 257"/>
              <a:gd name="T30" fmla="*/ 47 w 208"/>
              <a:gd name="T31" fmla="*/ 161 h 257"/>
              <a:gd name="T32" fmla="*/ 101 w 208"/>
              <a:gd name="T33" fmla="*/ 213 h 257"/>
              <a:gd name="T34" fmla="*/ 156 w 208"/>
              <a:gd name="T35" fmla="*/ 161 h 257"/>
              <a:gd name="T36" fmla="*/ 142 w 208"/>
              <a:gd name="T37" fmla="*/ 146 h 257"/>
              <a:gd name="T38" fmla="*/ 111 w 208"/>
              <a:gd name="T39" fmla="*/ 177 h 257"/>
              <a:gd name="T40" fmla="*/ 111 w 208"/>
              <a:gd name="T41" fmla="*/ 68 h 257"/>
              <a:gd name="T42" fmla="*/ 189 w 208"/>
              <a:gd name="T43" fmla="*/ 68 h 257"/>
              <a:gd name="T44" fmla="*/ 189 w 208"/>
              <a:gd name="T45" fmla="*/ 23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 h="257">
                <a:moveTo>
                  <a:pt x="111" y="49"/>
                </a:moveTo>
                <a:lnTo>
                  <a:pt x="111" y="0"/>
                </a:lnTo>
                <a:lnTo>
                  <a:pt x="92" y="0"/>
                </a:lnTo>
                <a:lnTo>
                  <a:pt x="92" y="49"/>
                </a:lnTo>
                <a:lnTo>
                  <a:pt x="0" y="49"/>
                </a:lnTo>
                <a:lnTo>
                  <a:pt x="0" y="257"/>
                </a:lnTo>
                <a:lnTo>
                  <a:pt x="208" y="257"/>
                </a:lnTo>
                <a:lnTo>
                  <a:pt x="208" y="49"/>
                </a:lnTo>
                <a:lnTo>
                  <a:pt x="111" y="49"/>
                </a:lnTo>
                <a:close/>
                <a:moveTo>
                  <a:pt x="189" y="239"/>
                </a:moveTo>
                <a:lnTo>
                  <a:pt x="19" y="239"/>
                </a:lnTo>
                <a:lnTo>
                  <a:pt x="19" y="68"/>
                </a:lnTo>
                <a:lnTo>
                  <a:pt x="92" y="68"/>
                </a:lnTo>
                <a:lnTo>
                  <a:pt x="92" y="177"/>
                </a:lnTo>
                <a:lnTo>
                  <a:pt x="61" y="146"/>
                </a:lnTo>
                <a:lnTo>
                  <a:pt x="47" y="161"/>
                </a:lnTo>
                <a:lnTo>
                  <a:pt x="101" y="213"/>
                </a:lnTo>
                <a:lnTo>
                  <a:pt x="156" y="161"/>
                </a:lnTo>
                <a:lnTo>
                  <a:pt x="142" y="146"/>
                </a:lnTo>
                <a:lnTo>
                  <a:pt x="111" y="177"/>
                </a:lnTo>
                <a:lnTo>
                  <a:pt x="111" y="68"/>
                </a:lnTo>
                <a:lnTo>
                  <a:pt x="189" y="68"/>
                </a:lnTo>
                <a:lnTo>
                  <a:pt x="189" y="2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149521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Data in context</a:t>
            </a:r>
          </a:p>
        </p:txBody>
      </p:sp>
      <p:sp>
        <p:nvSpPr>
          <p:cNvPr id="9" name="Text Placeholder 8"/>
          <p:cNvSpPr>
            <a:spLocks noGrp="1"/>
          </p:cNvSpPr>
          <p:nvPr>
            <p:ph type="body" sz="quarter" idx="11"/>
          </p:nvPr>
        </p:nvSpPr>
        <p:spPr>
          <a:xfrm>
            <a:off x="274638" y="5472676"/>
            <a:ext cx="10881305" cy="1224951"/>
          </a:xfrm>
        </p:spPr>
        <p:txBody>
          <a:bodyPr/>
          <a:lstStyle/>
          <a:p>
            <a:r>
              <a:rPr lang="en-US" dirty="0"/>
              <a:t>Split source files</a:t>
            </a:r>
          </a:p>
          <a:p>
            <a:r>
              <a:rPr lang="en-US" dirty="0"/>
              <a:t>Map the same column different ways during import</a:t>
            </a:r>
          </a:p>
        </p:txBody>
      </p:sp>
      <p:sp>
        <p:nvSpPr>
          <p:cNvPr id="12" name="Right Arrow 11"/>
          <p:cNvSpPr/>
          <p:nvPr/>
        </p:nvSpPr>
        <p:spPr bwMode="auto">
          <a:xfrm rot="19800000">
            <a:off x="3890639" y="2607740"/>
            <a:ext cx="548634" cy="311277"/>
          </a:xfrm>
          <a:prstGeom prst="rightArrow">
            <a:avLst/>
          </a:prstGeom>
          <a:solidFill>
            <a:srgbClr val="D83B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2" name="Picture 1"/>
          <p:cNvPicPr>
            <a:picLocks noChangeAspect="1"/>
          </p:cNvPicPr>
          <p:nvPr/>
        </p:nvPicPr>
        <p:blipFill>
          <a:blip r:embed="rId2"/>
          <a:stretch>
            <a:fillRect/>
          </a:stretch>
        </p:blipFill>
        <p:spPr>
          <a:xfrm>
            <a:off x="274638" y="2125677"/>
            <a:ext cx="3391373" cy="1829055"/>
          </a:xfrm>
          <a:prstGeom prst="rect">
            <a:avLst/>
          </a:prstGeom>
          <a:ln w="3175" cap="sq">
            <a:solidFill>
              <a:srgbClr val="F8F8F8"/>
            </a:solidFill>
            <a:prstDash val="solid"/>
            <a:miter lim="800000"/>
          </a:ln>
          <a:effectLst>
            <a:outerShdw blurRad="50800" dist="38100" dir="2700000" algn="tl" rotWithShape="0">
              <a:srgbClr val="000000">
                <a:alpha val="43000"/>
              </a:srgbClr>
            </a:outerShdw>
          </a:effectLst>
        </p:spPr>
      </p:pic>
      <p:graphicFrame>
        <p:nvGraphicFramePr>
          <p:cNvPr id="13" name="New Data File Layout"/>
          <p:cNvGraphicFramePr>
            <a:graphicFrameLocks noGrp="1"/>
          </p:cNvGraphicFramePr>
          <p:nvPr>
            <p:extLst/>
          </p:nvPr>
        </p:nvGraphicFramePr>
        <p:xfrm>
          <a:off x="4874970" y="473821"/>
          <a:ext cx="5183706" cy="2468868"/>
        </p:xfrm>
        <a:graphic>
          <a:graphicData uri="http://schemas.openxmlformats.org/drawingml/2006/table">
            <a:tbl>
              <a:tblPr firstRow="1">
                <a:tableStyleId>{5C22544A-7EE6-4342-B048-85BDC9FD1C3A}</a:tableStyleId>
              </a:tblPr>
              <a:tblGrid>
                <a:gridCol w="1727902">
                  <a:extLst>
                    <a:ext uri="{9D8B030D-6E8A-4147-A177-3AD203B41FA5}">
                      <a16:colId xmlns:a16="http://schemas.microsoft.com/office/drawing/2014/main" val="3416852813"/>
                    </a:ext>
                  </a:extLst>
                </a:gridCol>
                <a:gridCol w="1718462">
                  <a:extLst>
                    <a:ext uri="{9D8B030D-6E8A-4147-A177-3AD203B41FA5}">
                      <a16:colId xmlns:a16="http://schemas.microsoft.com/office/drawing/2014/main" val="20000"/>
                    </a:ext>
                  </a:extLst>
                </a:gridCol>
                <a:gridCol w="1737342">
                  <a:extLst>
                    <a:ext uri="{9D8B030D-6E8A-4147-A177-3AD203B41FA5}">
                      <a16:colId xmlns:a16="http://schemas.microsoft.com/office/drawing/2014/main" val="20001"/>
                    </a:ext>
                  </a:extLst>
                </a:gridCol>
              </a:tblGrid>
              <a:tr h="592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kern="1200" dirty="0" err="1">
                          <a:solidFill>
                            <a:schemeClr val="bg1"/>
                          </a:solidFill>
                          <a:latin typeface="+mn-lt"/>
                          <a:ea typeface="+mn-ea"/>
                          <a:cs typeface="+mn-cs"/>
                        </a:rPr>
                        <a:t>StageName</a:t>
                      </a:r>
                      <a:endParaRPr lang="en-US" sz="1800" b="1" i="0" u="none" kern="1200" dirty="0">
                        <a:solidFill>
                          <a:schemeClr val="bg1"/>
                        </a:solidFill>
                        <a:latin typeface="+mn-lt"/>
                        <a:ea typeface="+mn-ea"/>
                        <a:cs typeface="+mn-cs"/>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b="1" i="0" u="none" kern="1200" dirty="0">
                          <a:solidFill>
                            <a:schemeClr val="bg1"/>
                          </a:solidFill>
                          <a:latin typeface="+mn-lt"/>
                          <a:ea typeface="+mn-ea"/>
                          <a:cs typeface="+mn-cs"/>
                        </a:rPr>
                        <a:t>Amount</a:t>
                      </a:r>
                      <a:endParaRPr lang="en-US" sz="1800" b="1" i="1" u="none" kern="1200" dirty="0">
                        <a:solidFill>
                          <a:schemeClr val="bg1"/>
                        </a:soli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dirty="0" err="1">
                          <a:solidFill>
                            <a:schemeClr val="bg1"/>
                          </a:solidFill>
                        </a:rPr>
                        <a:t>CloseDate</a:t>
                      </a:r>
                      <a:endParaRPr lang="en-US" sz="1800" b="1" i="1" u="none" kern="1200" dirty="0">
                        <a:solidFill>
                          <a:schemeClr val="bg1"/>
                        </a:soli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extLst>
                  <a:ext uri="{0D108BD9-81ED-4DB2-BD59-A6C34878D82A}">
                    <a16:rowId xmlns:a16="http://schemas.microsoft.com/office/drawing/2014/main" val="10000"/>
                  </a:ext>
                </a:extLst>
              </a:tr>
              <a:tr h="504491">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Closed Won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720</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3/28/2013</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Closed Lost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540</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10/30/2013</a:t>
                      </a:r>
                      <a:endParaRPr lang="en-US" sz="1800"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2"/>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Closed Lost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3500</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6/30/2014</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672317064"/>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Closed Lost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1395</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6/30/2014</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3991364603"/>
                  </a:ext>
                </a:extLst>
              </a:tr>
            </a:tbl>
          </a:graphicData>
        </a:graphic>
      </p:graphicFrame>
      <p:graphicFrame>
        <p:nvGraphicFramePr>
          <p:cNvPr id="14" name="New Data File Layout"/>
          <p:cNvGraphicFramePr>
            <a:graphicFrameLocks noGrp="1"/>
          </p:cNvGraphicFramePr>
          <p:nvPr>
            <p:extLst/>
          </p:nvPr>
        </p:nvGraphicFramePr>
        <p:xfrm>
          <a:off x="4874971" y="3194202"/>
          <a:ext cx="5183706" cy="2011668"/>
        </p:xfrm>
        <a:graphic>
          <a:graphicData uri="http://schemas.openxmlformats.org/drawingml/2006/table">
            <a:tbl>
              <a:tblPr firstRow="1">
                <a:tableStyleId>{5C22544A-7EE6-4342-B048-85BDC9FD1C3A}</a:tableStyleId>
              </a:tblPr>
              <a:tblGrid>
                <a:gridCol w="1727902">
                  <a:extLst>
                    <a:ext uri="{9D8B030D-6E8A-4147-A177-3AD203B41FA5}">
                      <a16:colId xmlns:a16="http://schemas.microsoft.com/office/drawing/2014/main" val="3416852813"/>
                    </a:ext>
                  </a:extLst>
                </a:gridCol>
                <a:gridCol w="1727902">
                  <a:extLst>
                    <a:ext uri="{9D8B030D-6E8A-4147-A177-3AD203B41FA5}">
                      <a16:colId xmlns:a16="http://schemas.microsoft.com/office/drawing/2014/main" val="20000"/>
                    </a:ext>
                  </a:extLst>
                </a:gridCol>
                <a:gridCol w="1727902">
                  <a:extLst>
                    <a:ext uri="{9D8B030D-6E8A-4147-A177-3AD203B41FA5}">
                      <a16:colId xmlns:a16="http://schemas.microsoft.com/office/drawing/2014/main" val="20001"/>
                    </a:ext>
                  </a:extLst>
                </a:gridCol>
              </a:tblGrid>
              <a:tr h="592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kern="1200" dirty="0" err="1">
                          <a:solidFill>
                            <a:schemeClr val="bg1"/>
                          </a:solidFill>
                          <a:latin typeface="+mn-lt"/>
                          <a:ea typeface="+mn-ea"/>
                          <a:cs typeface="+mn-cs"/>
                        </a:rPr>
                        <a:t>StageName</a:t>
                      </a:r>
                      <a:endParaRPr lang="en-US" sz="1800" b="1" i="0" u="none" kern="1200" dirty="0">
                        <a:solidFill>
                          <a:schemeClr val="bg1"/>
                        </a:solidFill>
                        <a:latin typeface="+mn-lt"/>
                        <a:ea typeface="+mn-ea"/>
                        <a:cs typeface="+mn-cs"/>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b="1" i="0" u="none" kern="1200" dirty="0">
                          <a:solidFill>
                            <a:schemeClr val="bg1"/>
                          </a:solidFill>
                          <a:latin typeface="+mn-lt"/>
                          <a:ea typeface="+mn-ea"/>
                          <a:cs typeface="+mn-cs"/>
                        </a:rPr>
                        <a:t>Amount</a:t>
                      </a:r>
                      <a:endParaRPr lang="en-US" sz="1800" b="1" i="1" u="none" kern="1200" dirty="0">
                        <a:solidFill>
                          <a:schemeClr val="bg1"/>
                        </a:soli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dirty="0" err="1">
                          <a:solidFill>
                            <a:schemeClr val="bg1"/>
                          </a:solidFill>
                        </a:rPr>
                        <a:t>CloseDate</a:t>
                      </a:r>
                      <a:endParaRPr lang="en-US" sz="1800" b="1" i="1" u="none" kern="1200" dirty="0">
                        <a:solidFill>
                          <a:schemeClr val="bg1"/>
                        </a:soli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3B01"/>
                    </a:solidFill>
                  </a:tcPr>
                </a:tc>
                <a:extLst>
                  <a:ext uri="{0D108BD9-81ED-4DB2-BD59-A6C34878D82A}">
                    <a16:rowId xmlns:a16="http://schemas.microsoft.com/office/drawing/2014/main" val="10000"/>
                  </a:ext>
                </a:extLst>
              </a:tr>
              <a:tr h="504491">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Open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b="0" i="0" u="none" kern="1200" dirty="0">
                          <a:gradFill>
                            <a:gsLst>
                              <a:gs pos="29245">
                                <a:schemeClr val="tx1"/>
                              </a:gs>
                              <a:gs pos="66000">
                                <a:schemeClr val="tx1"/>
                              </a:gs>
                            </a:gsLst>
                            <a:lin ang="5400000" scaled="0"/>
                          </a:gradFill>
                          <a:latin typeface="+mn-lt"/>
                          <a:ea typeface="+mn-ea"/>
                          <a:cs typeface="+mn-cs"/>
                        </a:rPr>
                        <a:t>180</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9/30/2016</a:t>
                      </a:r>
                      <a:endParaRPr lang="en-US" sz="18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Open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1350</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dirty="0">
                          <a:gradFill>
                            <a:gsLst>
                              <a:gs pos="29245">
                                <a:schemeClr val="tx1"/>
                              </a:gs>
                              <a:gs pos="66000">
                                <a:schemeClr val="tx1"/>
                              </a:gs>
                            </a:gsLst>
                            <a:lin ang="5400000" scaled="0"/>
                          </a:gradFill>
                        </a:rPr>
                        <a:t>11/13/2016</a:t>
                      </a:r>
                      <a:endParaRPr lang="en-US" sz="1800"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2"/>
                  </a:ext>
                </a:extLst>
              </a:tr>
              <a:tr h="45719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Open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1000</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r" defTabSz="932742" rtl="0" eaLnBrk="1" fontAlgn="auto" latinLnBrk="0" hangingPunct="1">
                        <a:lnSpc>
                          <a:spcPct val="100000"/>
                        </a:lnSpc>
                        <a:spcBef>
                          <a:spcPts val="0"/>
                        </a:spcBef>
                        <a:spcAft>
                          <a:spcPts val="0"/>
                        </a:spcAft>
                        <a:buClrTx/>
                        <a:buSzTx/>
                        <a:buFontTx/>
                        <a:buNone/>
                        <a:tabLst/>
                        <a:defRPr/>
                      </a:pPr>
                      <a:r>
                        <a:rPr lang="en-US" sz="1800" kern="1200" dirty="0">
                          <a:gradFill>
                            <a:gsLst>
                              <a:gs pos="29245">
                                <a:schemeClr val="tx1"/>
                              </a:gs>
                              <a:gs pos="66000">
                                <a:schemeClr val="tx1"/>
                              </a:gs>
                            </a:gsLst>
                            <a:lin ang="5400000" scaled="0"/>
                          </a:gradFill>
                          <a:latin typeface="+mn-lt"/>
                          <a:ea typeface="+mn-ea"/>
                          <a:cs typeface="+mn-cs"/>
                        </a:rPr>
                        <a:t>12/1/2016</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672317064"/>
                  </a:ext>
                </a:extLst>
              </a:tr>
            </a:tbl>
          </a:graphicData>
        </a:graphic>
      </p:graphicFrame>
      <p:sp>
        <p:nvSpPr>
          <p:cNvPr id="15" name="Right Arrow 14"/>
          <p:cNvSpPr/>
          <p:nvPr/>
        </p:nvSpPr>
        <p:spPr bwMode="auto">
          <a:xfrm rot="1800000">
            <a:off x="3890639" y="3117417"/>
            <a:ext cx="548634" cy="311277"/>
          </a:xfrm>
          <a:prstGeom prst="rightArrow">
            <a:avLst/>
          </a:prstGeom>
          <a:solidFill>
            <a:srgbClr val="D83B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6" name="Rectangle 15"/>
          <p:cNvSpPr/>
          <p:nvPr/>
        </p:nvSpPr>
        <p:spPr bwMode="auto">
          <a:xfrm>
            <a:off x="10195958" y="473821"/>
            <a:ext cx="1968245" cy="24688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Actual</a:t>
            </a: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Revenue and </a:t>
            </a: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Actual</a:t>
            </a: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Close Date</a:t>
            </a:r>
          </a:p>
        </p:txBody>
      </p:sp>
      <p:sp>
        <p:nvSpPr>
          <p:cNvPr id="17" name="Rectangle 16"/>
          <p:cNvSpPr/>
          <p:nvPr/>
        </p:nvSpPr>
        <p:spPr bwMode="auto">
          <a:xfrm>
            <a:off x="10195958" y="3194202"/>
            <a:ext cx="1968245" cy="201166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Estimated</a:t>
            </a: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Revenue and </a:t>
            </a: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Estimated</a:t>
            </a: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Close Date</a:t>
            </a:r>
          </a:p>
        </p:txBody>
      </p:sp>
      <p:sp>
        <p:nvSpPr>
          <p:cNvPr id="18" name="Rectangle 17"/>
          <p:cNvSpPr/>
          <p:nvPr/>
        </p:nvSpPr>
        <p:spPr bwMode="auto">
          <a:xfrm>
            <a:off x="217813" y="2491433"/>
            <a:ext cx="3494476" cy="509677"/>
          </a:xfrm>
          <a:prstGeom prst="rect">
            <a:avLst/>
          </a:prstGeom>
          <a:noFill/>
          <a:ln w="28575">
            <a:solidFill>
              <a:srgbClr val="D83B0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9" name="Rectangle 18"/>
          <p:cNvSpPr/>
          <p:nvPr/>
        </p:nvSpPr>
        <p:spPr bwMode="auto">
          <a:xfrm>
            <a:off x="217813" y="3444402"/>
            <a:ext cx="3494476" cy="510330"/>
          </a:xfrm>
          <a:prstGeom prst="rect">
            <a:avLst/>
          </a:prstGeom>
          <a:noFill/>
          <a:ln w="28575">
            <a:solidFill>
              <a:srgbClr val="D83B0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0" name="Rectangle 19"/>
          <p:cNvSpPr/>
          <p:nvPr/>
        </p:nvSpPr>
        <p:spPr bwMode="auto">
          <a:xfrm>
            <a:off x="217813" y="2934725"/>
            <a:ext cx="3494476" cy="610276"/>
          </a:xfrm>
          <a:prstGeom prst="rect">
            <a:avLst/>
          </a:prstGeom>
          <a:noFill/>
          <a:ln w="28575">
            <a:solidFill>
              <a:srgbClr val="D83B0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1" name="Text Placeholder 7"/>
          <p:cNvSpPr>
            <a:spLocks noGrp="1"/>
          </p:cNvSpPr>
          <p:nvPr>
            <p:ph type="body" sz="quarter" idx="10"/>
          </p:nvPr>
        </p:nvSpPr>
        <p:spPr>
          <a:xfrm>
            <a:off x="274639" y="949179"/>
            <a:ext cx="5486399" cy="627864"/>
          </a:xfrm>
        </p:spPr>
        <p:txBody>
          <a:bodyPr/>
          <a:lstStyle/>
          <a:p>
            <a:r>
              <a:rPr lang="en-US" dirty="0"/>
              <a:t>E.g. Opportunity</a:t>
            </a:r>
          </a:p>
        </p:txBody>
      </p:sp>
    </p:spTree>
    <p:extLst>
      <p:ext uri="{BB962C8B-B14F-4D97-AF65-F5344CB8AC3E}">
        <p14:creationId xmlns:p14="http://schemas.microsoft.com/office/powerpoint/2010/main" val="2206848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500"/>
                            </p:stCondLst>
                            <p:childTnLst>
                              <p:par>
                                <p:cTn id="46" presetID="10" presetClass="exit" presetSubtype="0" fill="hold" grpId="1" nodeType="after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18" grpId="1" animBg="1"/>
      <p:bldP spid="19" grpId="0" animBg="1"/>
      <p:bldP spid="19" grpId="1" animBg="1"/>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680460"/>
          </a:xfrm>
        </p:spPr>
        <p:txBody>
          <a:bodyPr/>
          <a:lstStyle/>
          <a:p>
            <a:r>
              <a:rPr lang="en-US" sz="7200" dirty="0"/>
              <a:t>Demo</a:t>
            </a:r>
            <a:br>
              <a:rPr lang="en-US" sz="7200" dirty="0"/>
            </a:br>
            <a:r>
              <a:rPr lang="en-US" sz="3600" dirty="0"/>
              <a:t>Data Loader</a:t>
            </a:r>
            <a:endParaRPr lang="en-US" sz="7200" dirty="0"/>
          </a:p>
        </p:txBody>
      </p:sp>
    </p:spTree>
    <p:extLst>
      <p:ext uri="{BB962C8B-B14F-4D97-AF65-F5344CB8AC3E}">
        <p14:creationId xmlns:p14="http://schemas.microsoft.com/office/powerpoint/2010/main" val="20097072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2237719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4493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436475" cy="6995517"/>
          </a:xfrm>
          <a:prstGeom prst="rect">
            <a:avLst/>
          </a:prstGeom>
        </p:spPr>
      </p:pic>
      <p:sp>
        <p:nvSpPr>
          <p:cNvPr id="2" name="Title 1"/>
          <p:cNvSpPr>
            <a:spLocks noGrp="1"/>
          </p:cNvSpPr>
          <p:nvPr>
            <p:ph type="title" idx="4294967295"/>
          </p:nvPr>
        </p:nvSpPr>
        <p:spPr bwMode="white">
          <a:xfrm>
            <a:off x="273050" y="795338"/>
            <a:ext cx="9693275" cy="1831975"/>
          </a:xfrm>
        </p:spPr>
        <p:txBody>
          <a:bodyPr/>
          <a:lstStyle/>
          <a:p>
            <a:r>
              <a:rPr lang="en-US" sz="7200" dirty="0">
                <a:gradFill>
                  <a:gsLst>
                    <a:gs pos="70707">
                      <a:srgbClr val="FFFFFF"/>
                    </a:gs>
                    <a:gs pos="56000">
                      <a:srgbClr val="FFFFFF"/>
                    </a:gs>
                  </a:gsLst>
                  <a:lin ang="5400000" scaled="0"/>
                </a:gradFill>
              </a:rPr>
              <a:t>What is LCS?</a:t>
            </a:r>
          </a:p>
        </p:txBody>
      </p:sp>
      <p:sp>
        <p:nvSpPr>
          <p:cNvPr id="3" name="Rectangle 2"/>
          <p:cNvSpPr/>
          <p:nvPr/>
        </p:nvSpPr>
        <p:spPr bwMode="white">
          <a:xfrm>
            <a:off x="273050" y="3069865"/>
            <a:ext cx="8871235" cy="1625060"/>
          </a:xfrm>
          <a:prstGeom prst="rect">
            <a:avLst/>
          </a:prstGeom>
        </p:spPr>
        <p:txBody>
          <a:bodyPr wrap="square" lIns="182880" tIns="146304" rIns="182880" bIns="146304">
            <a:spAutoFit/>
          </a:bodyPr>
          <a:lstStyle/>
          <a:p>
            <a:pPr marL="0" marR="0" lvl="0" indent="0" defTabSz="914400" eaLnBrk="1" fontAlgn="auto" latinLnBrk="0" hangingPunct="1">
              <a:lnSpc>
                <a:spcPct val="90000"/>
              </a:lnSpc>
              <a:spcBef>
                <a:spcPts val="0"/>
              </a:spcBef>
              <a:spcAft>
                <a:spcPts val="1200"/>
              </a:spcAft>
              <a:buClrTx/>
              <a:buSzTx/>
              <a:buFontTx/>
              <a:buNone/>
              <a:tabLst/>
              <a:defRPr/>
            </a:pPr>
            <a:r>
              <a:rPr kumimoji="0" lang="en-US" sz="3200" b="0"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Lifecycle services is an Azure-based platform to help drive </a:t>
            </a:r>
            <a:r>
              <a:rPr kumimoji="0" lang="en-US" sz="3200" b="1"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Predictable</a:t>
            </a:r>
            <a:r>
              <a:rPr kumimoji="0" lang="en-US" sz="3200" b="0"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 </a:t>
            </a:r>
            <a:r>
              <a:rPr kumimoji="0" lang="en-US" sz="3200" b="1"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Automated</a:t>
            </a:r>
            <a:r>
              <a:rPr kumimoji="0" lang="en-US" sz="3200" b="0"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 and </a:t>
            </a:r>
            <a:r>
              <a:rPr kumimoji="0" lang="en-US" sz="3200" b="1"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Proactive</a:t>
            </a:r>
            <a:r>
              <a:rPr kumimoji="0" lang="en-US" sz="3200" b="0"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 delivery of Dynamics projects</a:t>
            </a:r>
          </a:p>
        </p:txBody>
      </p:sp>
    </p:spTree>
    <p:extLst>
      <p:ext uri="{BB962C8B-B14F-4D97-AF65-F5344CB8AC3E}">
        <p14:creationId xmlns:p14="http://schemas.microsoft.com/office/powerpoint/2010/main" val="39640071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ircle"/>
          <p:cNvGrpSpPr/>
          <p:nvPr/>
        </p:nvGrpSpPr>
        <p:grpSpPr>
          <a:xfrm>
            <a:off x="457200" y="2400300"/>
            <a:ext cx="4114800" cy="4114800"/>
            <a:chOff x="457200" y="2400300"/>
            <a:chExt cx="4114800" cy="4114800"/>
          </a:xfrm>
        </p:grpSpPr>
        <p:grpSp>
          <p:nvGrpSpPr>
            <p:cNvPr id="236" name="Ring Arrows"/>
            <p:cNvGrpSpPr/>
            <p:nvPr/>
          </p:nvGrpSpPr>
          <p:grpSpPr>
            <a:xfrm>
              <a:off x="457200" y="2400300"/>
              <a:ext cx="4114800" cy="4114800"/>
              <a:chOff x="274638" y="1211263"/>
              <a:chExt cx="5440362" cy="5440362"/>
            </a:xfrm>
            <a:solidFill>
              <a:schemeClr val="bg1">
                <a:lumMod val="85000"/>
              </a:schemeClr>
            </a:solidFill>
          </p:grpSpPr>
          <p:sp>
            <p:nvSpPr>
              <p:cNvPr id="227" name="Freeform 15"/>
              <p:cNvSpPr>
                <a:spLocks/>
              </p:cNvSpPr>
              <p:nvPr/>
            </p:nvSpPr>
            <p:spPr bwMode="auto">
              <a:xfrm>
                <a:off x="274638" y="2259013"/>
                <a:ext cx="946150" cy="3384550"/>
              </a:xfrm>
              <a:custGeom>
                <a:avLst/>
                <a:gdLst>
                  <a:gd name="T0" fmla="*/ 269 w 288"/>
                  <a:gd name="T1" fmla="*/ 85 h 1030"/>
                  <a:gd name="T2" fmla="*/ 256 w 288"/>
                  <a:gd name="T3" fmla="*/ 0 h 1030"/>
                  <a:gd name="T4" fmla="*/ 164 w 288"/>
                  <a:gd name="T5" fmla="*/ 14 h 1030"/>
                  <a:gd name="T6" fmla="*/ 0 w 288"/>
                  <a:gd name="T7" fmla="*/ 509 h 1030"/>
                  <a:gd name="T8" fmla="*/ 185 w 288"/>
                  <a:gd name="T9" fmla="*/ 1030 h 1030"/>
                  <a:gd name="T10" fmla="*/ 190 w 288"/>
                  <a:gd name="T11" fmla="*/ 951 h 1030"/>
                  <a:gd name="T12" fmla="*/ 288 w 288"/>
                  <a:gd name="T13" fmla="*/ 957 h 1030"/>
                  <a:gd name="T14" fmla="*/ 126 w 288"/>
                  <a:gd name="T15" fmla="*/ 509 h 1030"/>
                  <a:gd name="T16" fmla="*/ 269 w 288"/>
                  <a:gd name="T17" fmla="*/ 8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030">
                    <a:moveTo>
                      <a:pt x="269" y="85"/>
                    </a:moveTo>
                    <a:cubicBezTo>
                      <a:pt x="256" y="0"/>
                      <a:pt x="256" y="0"/>
                      <a:pt x="256" y="0"/>
                    </a:cubicBezTo>
                    <a:cubicBezTo>
                      <a:pt x="164" y="14"/>
                      <a:pt x="164" y="14"/>
                      <a:pt x="164" y="14"/>
                    </a:cubicBezTo>
                    <a:cubicBezTo>
                      <a:pt x="61" y="152"/>
                      <a:pt x="0" y="324"/>
                      <a:pt x="0" y="509"/>
                    </a:cubicBezTo>
                    <a:cubicBezTo>
                      <a:pt x="0" y="707"/>
                      <a:pt x="69" y="888"/>
                      <a:pt x="185" y="1030"/>
                    </a:cubicBezTo>
                    <a:cubicBezTo>
                      <a:pt x="190" y="951"/>
                      <a:pt x="190" y="951"/>
                      <a:pt x="190" y="951"/>
                    </a:cubicBezTo>
                    <a:cubicBezTo>
                      <a:pt x="288" y="957"/>
                      <a:pt x="288" y="957"/>
                      <a:pt x="288" y="957"/>
                    </a:cubicBezTo>
                    <a:cubicBezTo>
                      <a:pt x="187" y="836"/>
                      <a:pt x="126" y="679"/>
                      <a:pt x="126" y="509"/>
                    </a:cubicBezTo>
                    <a:cubicBezTo>
                      <a:pt x="126" y="350"/>
                      <a:pt x="179" y="203"/>
                      <a:pt x="269" y="85"/>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228" name="Freeform 16"/>
              <p:cNvSpPr>
                <a:spLocks/>
              </p:cNvSpPr>
              <p:nvPr/>
            </p:nvSpPr>
            <p:spPr bwMode="auto">
              <a:xfrm>
                <a:off x="895350" y="1211263"/>
                <a:ext cx="4306887" cy="1422400"/>
              </a:xfrm>
              <a:custGeom>
                <a:avLst/>
                <a:gdLst>
                  <a:gd name="T0" fmla="*/ 639 w 1311"/>
                  <a:gd name="T1" fmla="*/ 126 h 433"/>
                  <a:gd name="T2" fmla="*/ 1213 w 1311"/>
                  <a:gd name="T3" fmla="*/ 424 h 433"/>
                  <a:gd name="T4" fmla="*/ 1301 w 1311"/>
                  <a:gd name="T5" fmla="*/ 433 h 433"/>
                  <a:gd name="T6" fmla="*/ 1311 w 1311"/>
                  <a:gd name="T7" fmla="*/ 344 h 433"/>
                  <a:gd name="T8" fmla="*/ 639 w 1311"/>
                  <a:gd name="T9" fmla="*/ 0 h 433"/>
                  <a:gd name="T10" fmla="*/ 0 w 1311"/>
                  <a:gd name="T11" fmla="*/ 301 h 433"/>
                  <a:gd name="T12" fmla="*/ 90 w 1311"/>
                  <a:gd name="T13" fmla="*/ 287 h 433"/>
                  <a:gd name="T14" fmla="*/ 103 w 1311"/>
                  <a:gd name="T15" fmla="*/ 374 h 433"/>
                  <a:gd name="T16" fmla="*/ 639 w 1311"/>
                  <a:gd name="T17" fmla="*/ 12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1" h="433">
                    <a:moveTo>
                      <a:pt x="639" y="126"/>
                    </a:moveTo>
                    <a:cubicBezTo>
                      <a:pt x="876" y="126"/>
                      <a:pt x="1086" y="244"/>
                      <a:pt x="1213" y="424"/>
                    </a:cubicBezTo>
                    <a:cubicBezTo>
                      <a:pt x="1301" y="433"/>
                      <a:pt x="1301" y="433"/>
                      <a:pt x="1301" y="433"/>
                    </a:cubicBezTo>
                    <a:cubicBezTo>
                      <a:pt x="1311" y="344"/>
                      <a:pt x="1311" y="344"/>
                      <a:pt x="1311" y="344"/>
                    </a:cubicBezTo>
                    <a:cubicBezTo>
                      <a:pt x="1160" y="135"/>
                      <a:pt x="915" y="0"/>
                      <a:pt x="639" y="0"/>
                    </a:cubicBezTo>
                    <a:cubicBezTo>
                      <a:pt x="382" y="0"/>
                      <a:pt x="152" y="117"/>
                      <a:pt x="0" y="301"/>
                    </a:cubicBezTo>
                    <a:cubicBezTo>
                      <a:pt x="90" y="287"/>
                      <a:pt x="90" y="287"/>
                      <a:pt x="90" y="287"/>
                    </a:cubicBezTo>
                    <a:cubicBezTo>
                      <a:pt x="103" y="374"/>
                      <a:pt x="103" y="374"/>
                      <a:pt x="103" y="374"/>
                    </a:cubicBezTo>
                    <a:cubicBezTo>
                      <a:pt x="232" y="222"/>
                      <a:pt x="424" y="126"/>
                      <a:pt x="639" y="126"/>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229" name="Freeform 17"/>
              <p:cNvSpPr>
                <a:spLocks/>
              </p:cNvSpPr>
              <p:nvPr/>
            </p:nvSpPr>
            <p:spPr bwMode="auto">
              <a:xfrm>
                <a:off x="4657725" y="2455863"/>
                <a:ext cx="1057275" cy="3357562"/>
              </a:xfrm>
              <a:custGeom>
                <a:avLst/>
                <a:gdLst>
                  <a:gd name="T0" fmla="*/ 0 w 322"/>
                  <a:gd name="T1" fmla="*/ 936 h 1022"/>
                  <a:gd name="T2" fmla="*/ 14 w 322"/>
                  <a:gd name="T3" fmla="*/ 1022 h 1022"/>
                  <a:gd name="T4" fmla="*/ 105 w 322"/>
                  <a:gd name="T5" fmla="*/ 1008 h 1022"/>
                  <a:gd name="T6" fmla="*/ 322 w 322"/>
                  <a:gd name="T7" fmla="*/ 449 h 1022"/>
                  <a:gd name="T8" fmla="*/ 190 w 322"/>
                  <a:gd name="T9" fmla="*/ 0 h 1022"/>
                  <a:gd name="T10" fmla="*/ 180 w 322"/>
                  <a:gd name="T11" fmla="*/ 85 h 1022"/>
                  <a:gd name="T12" fmla="*/ 88 w 322"/>
                  <a:gd name="T13" fmla="*/ 75 h 1022"/>
                  <a:gd name="T14" fmla="*/ 196 w 322"/>
                  <a:gd name="T15" fmla="*/ 449 h 1022"/>
                  <a:gd name="T16" fmla="*/ 0 w 322"/>
                  <a:gd name="T17" fmla="*/ 936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1022">
                    <a:moveTo>
                      <a:pt x="0" y="936"/>
                    </a:moveTo>
                    <a:cubicBezTo>
                      <a:pt x="14" y="1022"/>
                      <a:pt x="14" y="1022"/>
                      <a:pt x="14" y="1022"/>
                    </a:cubicBezTo>
                    <a:cubicBezTo>
                      <a:pt x="105" y="1008"/>
                      <a:pt x="105" y="1008"/>
                      <a:pt x="105" y="1008"/>
                    </a:cubicBezTo>
                    <a:cubicBezTo>
                      <a:pt x="240" y="860"/>
                      <a:pt x="322" y="664"/>
                      <a:pt x="322" y="449"/>
                    </a:cubicBezTo>
                    <a:cubicBezTo>
                      <a:pt x="322" y="283"/>
                      <a:pt x="273" y="129"/>
                      <a:pt x="190" y="0"/>
                    </a:cubicBezTo>
                    <a:cubicBezTo>
                      <a:pt x="180" y="85"/>
                      <a:pt x="180" y="85"/>
                      <a:pt x="180" y="85"/>
                    </a:cubicBezTo>
                    <a:cubicBezTo>
                      <a:pt x="88" y="75"/>
                      <a:pt x="88" y="75"/>
                      <a:pt x="88" y="75"/>
                    </a:cubicBezTo>
                    <a:cubicBezTo>
                      <a:pt x="156" y="183"/>
                      <a:pt x="196" y="311"/>
                      <a:pt x="196" y="449"/>
                    </a:cubicBezTo>
                    <a:cubicBezTo>
                      <a:pt x="196" y="638"/>
                      <a:pt x="121" y="809"/>
                      <a:pt x="0" y="936"/>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230" name="Freeform 18"/>
              <p:cNvSpPr>
                <a:spLocks/>
              </p:cNvSpPr>
              <p:nvPr/>
            </p:nvSpPr>
            <p:spPr bwMode="auto">
              <a:xfrm>
                <a:off x="965200" y="5478463"/>
                <a:ext cx="3932237" cy="1173162"/>
              </a:xfrm>
              <a:custGeom>
                <a:avLst/>
                <a:gdLst>
                  <a:gd name="T0" fmla="*/ 104 w 1197"/>
                  <a:gd name="T1" fmla="*/ 7 h 357"/>
                  <a:gd name="T2" fmla="*/ 6 w 1197"/>
                  <a:gd name="T3" fmla="*/ 0 h 357"/>
                  <a:gd name="T4" fmla="*/ 0 w 1197"/>
                  <a:gd name="T5" fmla="*/ 80 h 357"/>
                  <a:gd name="T6" fmla="*/ 618 w 1197"/>
                  <a:gd name="T7" fmla="*/ 357 h 357"/>
                  <a:gd name="T8" fmla="*/ 1197 w 1197"/>
                  <a:gd name="T9" fmla="*/ 121 h 357"/>
                  <a:gd name="T10" fmla="*/ 1114 w 1197"/>
                  <a:gd name="T11" fmla="*/ 134 h 357"/>
                  <a:gd name="T12" fmla="*/ 1100 w 1197"/>
                  <a:gd name="T13" fmla="*/ 40 h 357"/>
                  <a:gd name="T14" fmla="*/ 618 w 1197"/>
                  <a:gd name="T15" fmla="*/ 231 h 357"/>
                  <a:gd name="T16" fmla="*/ 104 w 1197"/>
                  <a:gd name="T17" fmla="*/ 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357">
                    <a:moveTo>
                      <a:pt x="104" y="7"/>
                    </a:moveTo>
                    <a:cubicBezTo>
                      <a:pt x="6" y="0"/>
                      <a:pt x="6" y="0"/>
                      <a:pt x="6" y="0"/>
                    </a:cubicBezTo>
                    <a:cubicBezTo>
                      <a:pt x="0" y="80"/>
                      <a:pt x="0" y="80"/>
                      <a:pt x="0" y="80"/>
                    </a:cubicBezTo>
                    <a:cubicBezTo>
                      <a:pt x="152" y="250"/>
                      <a:pt x="373" y="357"/>
                      <a:pt x="618" y="357"/>
                    </a:cubicBezTo>
                    <a:cubicBezTo>
                      <a:pt x="843" y="357"/>
                      <a:pt x="1048" y="267"/>
                      <a:pt x="1197" y="121"/>
                    </a:cubicBezTo>
                    <a:cubicBezTo>
                      <a:pt x="1114" y="134"/>
                      <a:pt x="1114" y="134"/>
                      <a:pt x="1114" y="134"/>
                    </a:cubicBezTo>
                    <a:cubicBezTo>
                      <a:pt x="1100" y="40"/>
                      <a:pt x="1100" y="40"/>
                      <a:pt x="1100" y="40"/>
                    </a:cubicBezTo>
                    <a:cubicBezTo>
                      <a:pt x="974" y="158"/>
                      <a:pt x="804" y="231"/>
                      <a:pt x="618" y="231"/>
                    </a:cubicBezTo>
                    <a:cubicBezTo>
                      <a:pt x="415" y="231"/>
                      <a:pt x="232" y="145"/>
                      <a:pt x="104" y="7"/>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grpSp>
        <p:sp>
          <p:nvSpPr>
            <p:cNvPr id="159" name="1 Text: PM"/>
            <p:cNvSpPr txBox="1"/>
            <p:nvPr/>
          </p:nvSpPr>
          <p:spPr>
            <a:xfrm>
              <a:off x="1115965" y="2653659"/>
              <a:ext cx="2797271" cy="1742841"/>
            </a:xfrm>
            <a:prstGeom prst="rect">
              <a:avLst/>
            </a:prstGeom>
            <a:noFill/>
          </p:spPr>
          <p:txBody>
            <a:bodyPr spcFirstLastPara="1" wrap="none" lIns="182828" tIns="146262" rIns="182828" bIns="146262" numCol="1" rtlCol="0">
              <a:prstTxWarp prst="textArchUp">
                <a:avLst/>
              </a:prstTxWarp>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gradFill>
                    <a:gsLst>
                      <a:gs pos="21239">
                        <a:schemeClr val="tx1"/>
                      </a:gs>
                      <a:gs pos="46000">
                        <a:schemeClr val="tx1"/>
                      </a:gs>
                    </a:gsLst>
                    <a:lin ang="0" scaled="0"/>
                  </a:gradFill>
                  <a:effectLst/>
                  <a:uLnTx/>
                  <a:uFillTx/>
                </a:rPr>
                <a:t>PROJECT MANAGER</a:t>
              </a:r>
            </a:p>
          </p:txBody>
        </p:sp>
      </p:grpSp>
      <p:grpSp>
        <p:nvGrpSpPr>
          <p:cNvPr id="13" name="Define"/>
          <p:cNvGrpSpPr/>
          <p:nvPr/>
        </p:nvGrpSpPr>
        <p:grpSpPr>
          <a:xfrm>
            <a:off x="1068019" y="2788127"/>
            <a:ext cx="2893163" cy="1670148"/>
            <a:chOff x="1068019" y="2788127"/>
            <a:chExt cx="2893163" cy="1670148"/>
          </a:xfrm>
        </p:grpSpPr>
        <p:sp>
          <p:nvSpPr>
            <p:cNvPr id="233" name="Freeform 21"/>
            <p:cNvSpPr>
              <a:spLocks/>
            </p:cNvSpPr>
            <p:nvPr/>
          </p:nvSpPr>
          <p:spPr bwMode="auto">
            <a:xfrm>
              <a:off x="1068019" y="2788127"/>
              <a:ext cx="2893163" cy="1670148"/>
            </a:xfrm>
            <a:custGeom>
              <a:avLst/>
              <a:gdLst>
                <a:gd name="T0" fmla="*/ 608 w 1216"/>
                <a:gd name="T1" fmla="*/ 0 h 702"/>
                <a:gd name="T2" fmla="*/ 0 w 1216"/>
                <a:gd name="T3" fmla="*/ 351 h 702"/>
                <a:gd name="T4" fmla="*/ 608 w 1216"/>
                <a:gd name="T5" fmla="*/ 702 h 702"/>
                <a:gd name="T6" fmla="*/ 1216 w 1216"/>
                <a:gd name="T7" fmla="*/ 351 h 702"/>
                <a:gd name="T8" fmla="*/ 608 w 1216"/>
                <a:gd name="T9" fmla="*/ 0 h 702"/>
              </a:gdLst>
              <a:ahLst/>
              <a:cxnLst>
                <a:cxn ang="0">
                  <a:pos x="T0" y="T1"/>
                </a:cxn>
                <a:cxn ang="0">
                  <a:pos x="T2" y="T3"/>
                </a:cxn>
                <a:cxn ang="0">
                  <a:pos x="T4" y="T5"/>
                </a:cxn>
                <a:cxn ang="0">
                  <a:pos x="T6" y="T7"/>
                </a:cxn>
                <a:cxn ang="0">
                  <a:pos x="T8" y="T9"/>
                </a:cxn>
              </a:cxnLst>
              <a:rect l="0" t="0" r="r" b="b"/>
              <a:pathLst>
                <a:path w="1216" h="702">
                  <a:moveTo>
                    <a:pt x="608" y="0"/>
                  </a:moveTo>
                  <a:cubicBezTo>
                    <a:pt x="348" y="0"/>
                    <a:pt x="121" y="141"/>
                    <a:pt x="0" y="351"/>
                  </a:cubicBezTo>
                  <a:cubicBezTo>
                    <a:pt x="608" y="702"/>
                    <a:pt x="608" y="702"/>
                    <a:pt x="608" y="702"/>
                  </a:cubicBezTo>
                  <a:cubicBezTo>
                    <a:pt x="1216" y="351"/>
                    <a:pt x="1216" y="351"/>
                    <a:pt x="1216" y="351"/>
                  </a:cubicBezTo>
                  <a:cubicBezTo>
                    <a:pt x="1095" y="141"/>
                    <a:pt x="868" y="0"/>
                    <a:pt x="608" y="0"/>
                  </a:cubicBezTo>
                  <a:close/>
                </a:path>
              </a:pathLst>
            </a:custGeom>
            <a:solidFill>
              <a:schemeClr val="tx2"/>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53" name="2 Text: Define"/>
            <p:cNvSpPr txBox="1"/>
            <p:nvPr/>
          </p:nvSpPr>
          <p:spPr>
            <a:xfrm>
              <a:off x="1867684" y="3279150"/>
              <a:ext cx="1293832" cy="928407"/>
            </a:xfrm>
            <a:prstGeom prst="rect">
              <a:avLst/>
            </a:prstGeom>
            <a:noFill/>
          </p:spPr>
          <p:txBody>
            <a:bodyPr wrap="square" lIns="146262" tIns="91414" rIns="146262" bIns="91414" rtlCol="0" anchor="b" anchorCtr="0">
              <a:spAutoFit/>
            </a:bodyPr>
            <a:lstStyle/>
            <a:p>
              <a:pPr marL="0" marR="0" lvl="0" indent="0" algn="ctr" defTabSz="932384" eaLnBrk="1" fontAlgn="auto" latinLnBrk="0" hangingPunct="1">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0" scaled="0"/>
                  </a:gradFill>
                  <a:effectLst/>
                  <a:uLnTx/>
                  <a:uFillTx/>
                  <a:latin typeface="+mj-lt"/>
                  <a:cs typeface="Segoe UI Semilight" panose="020B0402040204020203" pitchFamily="34" charset="0"/>
                </a:rPr>
                <a:t>Define</a:t>
              </a:r>
            </a:p>
            <a:p>
              <a:pPr marL="0" marR="0" lvl="0" indent="0" algn="ctr" defTabSz="932384" eaLnBrk="1" fontAlgn="auto" latinLnBrk="0" hangingPunct="1">
                <a:lnSpc>
                  <a:spcPct val="90000"/>
                </a:lnSpc>
                <a:spcBef>
                  <a:spcPts val="400"/>
                </a:spcBef>
                <a:spcAft>
                  <a:spcPts val="0"/>
                </a:spcAft>
                <a:buClrTx/>
                <a:buSzTx/>
                <a:buFontTx/>
                <a:buNone/>
                <a:tabLst/>
                <a:defRPr/>
              </a:pPr>
              <a: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t>BUSINESS </a:t>
              </a:r>
              <a:b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br>
              <a: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t>ANALYST</a:t>
              </a:r>
            </a:p>
          </p:txBody>
        </p:sp>
      </p:grpSp>
      <p:grpSp>
        <p:nvGrpSpPr>
          <p:cNvPr id="14" name="Develop"/>
          <p:cNvGrpSpPr/>
          <p:nvPr/>
        </p:nvGrpSpPr>
        <p:grpSpPr>
          <a:xfrm>
            <a:off x="2515174" y="3622626"/>
            <a:ext cx="1669000" cy="2504647"/>
            <a:chOff x="2515174" y="3622626"/>
            <a:chExt cx="1669000" cy="2504647"/>
          </a:xfrm>
        </p:grpSpPr>
        <p:sp>
          <p:nvSpPr>
            <p:cNvPr id="235" name="Freeform 22"/>
            <p:cNvSpPr>
              <a:spLocks/>
            </p:cNvSpPr>
            <p:nvPr/>
          </p:nvSpPr>
          <p:spPr bwMode="auto">
            <a:xfrm>
              <a:off x="2515174" y="3622626"/>
              <a:ext cx="1669000" cy="2504647"/>
            </a:xfrm>
            <a:custGeom>
              <a:avLst/>
              <a:gdLst>
                <a:gd name="T0" fmla="*/ 608 w 702"/>
                <a:gd name="T1" fmla="*/ 0 h 1053"/>
                <a:gd name="T2" fmla="*/ 0 w 702"/>
                <a:gd name="T3" fmla="*/ 351 h 1053"/>
                <a:gd name="T4" fmla="*/ 0 w 702"/>
                <a:gd name="T5" fmla="*/ 1053 h 1053"/>
                <a:gd name="T6" fmla="*/ 608 w 702"/>
                <a:gd name="T7" fmla="*/ 702 h 1053"/>
                <a:gd name="T8" fmla="*/ 702 w 702"/>
                <a:gd name="T9" fmla="*/ 351 h 1053"/>
                <a:gd name="T10" fmla="*/ 608 w 702"/>
                <a:gd name="T11" fmla="*/ 0 h 1053"/>
              </a:gdLst>
              <a:ahLst/>
              <a:cxnLst>
                <a:cxn ang="0">
                  <a:pos x="T0" y="T1"/>
                </a:cxn>
                <a:cxn ang="0">
                  <a:pos x="T2" y="T3"/>
                </a:cxn>
                <a:cxn ang="0">
                  <a:pos x="T4" y="T5"/>
                </a:cxn>
                <a:cxn ang="0">
                  <a:pos x="T6" y="T7"/>
                </a:cxn>
                <a:cxn ang="0">
                  <a:pos x="T8" y="T9"/>
                </a:cxn>
                <a:cxn ang="0">
                  <a:pos x="T10" y="T11"/>
                </a:cxn>
              </a:cxnLst>
              <a:rect l="0" t="0" r="r" b="b"/>
              <a:pathLst>
                <a:path w="702" h="1053">
                  <a:moveTo>
                    <a:pt x="608" y="0"/>
                  </a:moveTo>
                  <a:cubicBezTo>
                    <a:pt x="0" y="351"/>
                    <a:pt x="0" y="351"/>
                    <a:pt x="0" y="351"/>
                  </a:cubicBezTo>
                  <a:cubicBezTo>
                    <a:pt x="0" y="1053"/>
                    <a:pt x="0" y="1053"/>
                    <a:pt x="0" y="1053"/>
                  </a:cubicBezTo>
                  <a:cubicBezTo>
                    <a:pt x="260" y="1053"/>
                    <a:pt x="487" y="912"/>
                    <a:pt x="608" y="702"/>
                  </a:cubicBezTo>
                  <a:cubicBezTo>
                    <a:pt x="668" y="599"/>
                    <a:pt x="702" y="479"/>
                    <a:pt x="702" y="351"/>
                  </a:cubicBezTo>
                  <a:cubicBezTo>
                    <a:pt x="702" y="223"/>
                    <a:pt x="668" y="103"/>
                    <a:pt x="608" y="0"/>
                  </a:cubicBezTo>
                  <a:close/>
                </a:path>
              </a:pathLst>
            </a:custGeom>
            <a:solidFill>
              <a:schemeClr val="accent2"/>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54" name="3 Text: Develop"/>
            <p:cNvSpPr txBox="1"/>
            <p:nvPr/>
          </p:nvSpPr>
          <p:spPr>
            <a:xfrm>
              <a:off x="2518984" y="4421186"/>
              <a:ext cx="1590688" cy="776057"/>
            </a:xfrm>
            <a:prstGeom prst="rect">
              <a:avLst/>
            </a:prstGeom>
            <a:noFill/>
          </p:spPr>
          <p:txBody>
            <a:bodyPr wrap="square" lIns="146262" tIns="91414" rIns="146262" bIns="91414" rtlCol="0">
              <a:spAutoFit/>
            </a:bodyPr>
            <a:lstStyle>
              <a:defPPr>
                <a:defRPr lang="en-US"/>
              </a:defPPr>
              <a:lvl1pPr>
                <a:lnSpc>
                  <a:spcPct val="90000"/>
                </a:lnSpc>
                <a:spcBef>
                  <a:spcPts val="600"/>
                </a:spcBef>
                <a:defRPr sz="2400">
                  <a:gradFill>
                    <a:gsLst>
                      <a:gs pos="0">
                        <a:srgbClr val="FFFFFF"/>
                      </a:gs>
                      <a:gs pos="100000">
                        <a:srgbClr val="FFFFFF"/>
                      </a:gs>
                    </a:gsLst>
                    <a:lin ang="0" scaled="0"/>
                  </a:gradFill>
                </a:defRPr>
              </a:lvl1pPr>
            </a:lstStyle>
            <a:p>
              <a:pPr marL="0" marR="0" lvl="0" indent="0" algn="ctr" defTabSz="932384" eaLnBrk="1" fontAlgn="auto" latinLnBrk="0" hangingPunct="1">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0" scaled="0"/>
                  </a:gradFill>
                  <a:effectLst/>
                  <a:uLnTx/>
                  <a:uFillTx/>
                  <a:latin typeface="+mj-lt"/>
                  <a:cs typeface="Segoe UI Semilight" panose="020B0402040204020203" pitchFamily="34" charset="0"/>
                </a:rPr>
                <a:t>Develop</a:t>
              </a:r>
            </a:p>
            <a:p>
              <a:pPr marL="0" marR="0" lvl="0" indent="0" algn="ctr" defTabSz="932384" eaLnBrk="1" fontAlgn="auto" latinLnBrk="0" hangingPunct="1">
                <a:lnSpc>
                  <a:spcPct val="90000"/>
                </a:lnSpc>
                <a:spcBef>
                  <a:spcPts val="400"/>
                </a:spcBef>
                <a:spcAft>
                  <a:spcPts val="0"/>
                </a:spcAft>
                <a:buClrTx/>
                <a:buSzTx/>
                <a:buFontTx/>
                <a:buNone/>
                <a:tabLst/>
                <a:defRPr/>
              </a:pPr>
              <a: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t>DEVELOPER</a:t>
              </a:r>
            </a:p>
          </p:txBody>
        </p:sp>
      </p:grpSp>
      <p:grpSp>
        <p:nvGrpSpPr>
          <p:cNvPr id="15" name="Operate"/>
          <p:cNvGrpSpPr/>
          <p:nvPr/>
        </p:nvGrpSpPr>
        <p:grpSpPr>
          <a:xfrm>
            <a:off x="845026" y="3622626"/>
            <a:ext cx="1715651" cy="2504647"/>
            <a:chOff x="845026" y="3622626"/>
            <a:chExt cx="1715651" cy="2504647"/>
          </a:xfrm>
        </p:grpSpPr>
        <p:sp>
          <p:nvSpPr>
            <p:cNvPr id="232" name="Freeform 20"/>
            <p:cNvSpPr>
              <a:spLocks/>
            </p:cNvSpPr>
            <p:nvPr/>
          </p:nvSpPr>
          <p:spPr bwMode="auto">
            <a:xfrm>
              <a:off x="845026" y="3622626"/>
              <a:ext cx="1670149" cy="2504647"/>
            </a:xfrm>
            <a:custGeom>
              <a:avLst/>
              <a:gdLst>
                <a:gd name="T0" fmla="*/ 94 w 702"/>
                <a:gd name="T1" fmla="*/ 0 h 1053"/>
                <a:gd name="T2" fmla="*/ 0 w 702"/>
                <a:gd name="T3" fmla="*/ 351 h 1053"/>
                <a:gd name="T4" fmla="*/ 94 w 702"/>
                <a:gd name="T5" fmla="*/ 702 h 1053"/>
                <a:gd name="T6" fmla="*/ 702 w 702"/>
                <a:gd name="T7" fmla="*/ 1053 h 1053"/>
                <a:gd name="T8" fmla="*/ 702 w 702"/>
                <a:gd name="T9" fmla="*/ 351 h 1053"/>
                <a:gd name="T10" fmla="*/ 94 w 702"/>
                <a:gd name="T11" fmla="*/ 0 h 1053"/>
              </a:gdLst>
              <a:ahLst/>
              <a:cxnLst>
                <a:cxn ang="0">
                  <a:pos x="T0" y="T1"/>
                </a:cxn>
                <a:cxn ang="0">
                  <a:pos x="T2" y="T3"/>
                </a:cxn>
                <a:cxn ang="0">
                  <a:pos x="T4" y="T5"/>
                </a:cxn>
                <a:cxn ang="0">
                  <a:pos x="T6" y="T7"/>
                </a:cxn>
                <a:cxn ang="0">
                  <a:pos x="T8" y="T9"/>
                </a:cxn>
                <a:cxn ang="0">
                  <a:pos x="T10" y="T11"/>
                </a:cxn>
              </a:cxnLst>
              <a:rect l="0" t="0" r="r" b="b"/>
              <a:pathLst>
                <a:path w="702" h="1053">
                  <a:moveTo>
                    <a:pt x="94" y="0"/>
                  </a:moveTo>
                  <a:cubicBezTo>
                    <a:pt x="34" y="103"/>
                    <a:pt x="0" y="223"/>
                    <a:pt x="0" y="351"/>
                  </a:cubicBezTo>
                  <a:cubicBezTo>
                    <a:pt x="0" y="479"/>
                    <a:pt x="34" y="599"/>
                    <a:pt x="94" y="702"/>
                  </a:cubicBezTo>
                  <a:cubicBezTo>
                    <a:pt x="215" y="912"/>
                    <a:pt x="442" y="1053"/>
                    <a:pt x="702" y="1053"/>
                  </a:cubicBezTo>
                  <a:cubicBezTo>
                    <a:pt x="702" y="351"/>
                    <a:pt x="702" y="351"/>
                    <a:pt x="702" y="351"/>
                  </a:cubicBezTo>
                  <a:lnTo>
                    <a:pt x="94" y="0"/>
                  </a:lnTo>
                  <a:close/>
                </a:path>
              </a:pathLst>
            </a:custGeom>
            <a:solidFill>
              <a:schemeClr val="accent3"/>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55" name="4 Text: Operate"/>
            <p:cNvSpPr txBox="1"/>
            <p:nvPr/>
          </p:nvSpPr>
          <p:spPr>
            <a:xfrm>
              <a:off x="892396" y="4421186"/>
              <a:ext cx="1668281" cy="776057"/>
            </a:xfrm>
            <a:prstGeom prst="rect">
              <a:avLst/>
            </a:prstGeom>
            <a:noFill/>
          </p:spPr>
          <p:txBody>
            <a:bodyPr wrap="square" lIns="146262" tIns="91414" rIns="146262" bIns="91414" rtlCol="0">
              <a:spAutoFit/>
            </a:bodyPr>
            <a:lstStyle>
              <a:defPPr>
                <a:defRPr lang="en-US"/>
              </a:defPPr>
              <a:lvl1pPr>
                <a:lnSpc>
                  <a:spcPct val="90000"/>
                </a:lnSpc>
                <a:spcBef>
                  <a:spcPts val="600"/>
                </a:spcBef>
                <a:defRPr sz="2400">
                  <a:gradFill>
                    <a:gsLst>
                      <a:gs pos="0">
                        <a:srgbClr val="FFFFFF"/>
                      </a:gs>
                      <a:gs pos="100000">
                        <a:srgbClr val="FFFFFF"/>
                      </a:gs>
                    </a:gsLst>
                    <a:lin ang="0" scaled="0"/>
                  </a:gradFill>
                </a:defRPr>
              </a:lvl1pPr>
            </a:lstStyle>
            <a:p>
              <a:pPr marL="0" marR="0" lvl="0" indent="0" algn="ctr" defTabSz="932384" eaLnBrk="1" fontAlgn="auto" latinLnBrk="0" hangingPunct="1">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0" scaled="0"/>
                  </a:gradFill>
                  <a:effectLst/>
                  <a:uLnTx/>
                  <a:uFillTx/>
                  <a:latin typeface="+mj-lt"/>
                  <a:cs typeface="Segoe UI Semilight" panose="020B0402040204020203" pitchFamily="34" charset="0"/>
                </a:rPr>
                <a:t>Operate</a:t>
              </a:r>
            </a:p>
            <a:p>
              <a:pPr marL="0" marR="0" lvl="0" indent="0" algn="ctr" defTabSz="932384" eaLnBrk="1" fontAlgn="auto" latinLnBrk="0" hangingPunct="1">
                <a:lnSpc>
                  <a:spcPct val="90000"/>
                </a:lnSpc>
                <a:spcBef>
                  <a:spcPts val="400"/>
                </a:spcBef>
                <a:spcAft>
                  <a:spcPts val="0"/>
                </a:spcAft>
                <a:buClrTx/>
                <a:buSzTx/>
                <a:buFontTx/>
                <a:buNone/>
                <a:tabLst/>
                <a:defRPr/>
              </a:pPr>
              <a: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t>IT ADMINISTRATOR</a:t>
              </a:r>
            </a:p>
          </p:txBody>
        </p:sp>
      </p:grpSp>
      <p:sp>
        <p:nvSpPr>
          <p:cNvPr id="2" name="Title"/>
          <p:cNvSpPr>
            <a:spLocks noGrp="1"/>
          </p:cNvSpPr>
          <p:nvPr>
            <p:ph type="title"/>
          </p:nvPr>
        </p:nvSpPr>
        <p:spPr>
          <a:xfrm>
            <a:off x="274639" y="295274"/>
            <a:ext cx="11889564" cy="917575"/>
          </a:xfrm>
        </p:spPr>
        <p:txBody>
          <a:bodyPr/>
          <a:lstStyle/>
          <a:p>
            <a:r>
              <a:rPr lang="en-US" sz="4400" dirty="0"/>
              <a:t>LCS enables predictable, repeatable, </a:t>
            </a:r>
            <a:br>
              <a:rPr lang="en-US" sz="4400" dirty="0"/>
            </a:br>
            <a:r>
              <a:rPr lang="en-US" sz="4400" dirty="0"/>
              <a:t>high quality implementations</a:t>
            </a:r>
            <a:br>
              <a:rPr lang="en-US" sz="4400" dirty="0"/>
            </a:br>
            <a:endParaRPr lang="en-US" sz="3200" dirty="0">
              <a:gradFill>
                <a:gsLst>
                  <a:gs pos="27434">
                    <a:schemeClr val="tx2"/>
                  </a:gs>
                  <a:gs pos="52000">
                    <a:schemeClr val="tx2"/>
                  </a:gs>
                </a:gsLst>
                <a:lin ang="5400000" scaled="0"/>
              </a:gradFill>
            </a:endParaRPr>
          </a:p>
        </p:txBody>
      </p:sp>
      <p:grpSp>
        <p:nvGrpSpPr>
          <p:cNvPr id="12" name="Business Analyst"/>
          <p:cNvGrpSpPr/>
          <p:nvPr/>
        </p:nvGrpSpPr>
        <p:grpSpPr>
          <a:xfrm>
            <a:off x="4846638" y="4458815"/>
            <a:ext cx="3611880" cy="2240280"/>
            <a:chOff x="4846638" y="4458815"/>
            <a:chExt cx="3611880" cy="2240280"/>
          </a:xfrm>
        </p:grpSpPr>
        <p:sp>
          <p:nvSpPr>
            <p:cNvPr id="90" name="TextBox 89"/>
            <p:cNvSpPr txBox="1"/>
            <p:nvPr/>
          </p:nvSpPr>
          <p:spPr>
            <a:xfrm>
              <a:off x="4846638" y="4458815"/>
              <a:ext cx="3611880" cy="2240280"/>
            </a:xfrm>
            <a:prstGeom prst="rect">
              <a:avLst/>
            </a:prstGeom>
            <a:solidFill>
              <a:schemeClr val="bg1"/>
            </a:solidFill>
            <a:ln w="3175">
              <a:solidFill>
                <a:schemeClr val="bg1">
                  <a:lumMod val="85000"/>
                </a:schemeClr>
              </a:solidFill>
            </a:ln>
          </p:spPr>
          <p:txBody>
            <a:bodyPr wrap="square" lIns="914400" tIns="146304" rIns="91440" bIns="146304" rtlCol="0">
              <a:noAutofit/>
            </a:bodyPr>
            <a:lstStyle/>
            <a:p>
              <a:pPr marL="0" marR="0" lvl="0" indent="0" defTabSz="91440" eaLnBrk="1" fontAlgn="auto" latinLnBrk="0" hangingPunct="1">
                <a:lnSpc>
                  <a:spcPct val="90000"/>
                </a:lnSpc>
                <a:spcBef>
                  <a:spcPts val="0"/>
                </a:spcBef>
                <a:spcAft>
                  <a:spcPts val="0"/>
                </a:spcAft>
                <a:buClrTx/>
                <a:buSzTx/>
                <a:buFontTx/>
                <a:buNone/>
                <a:tabLst/>
                <a:defRPr/>
              </a:pPr>
              <a:r>
                <a:rPr kumimoji="0" lang="en-US" sz="2800" b="0" i="0" u="none" strike="noStrike" kern="0" cap="none" spc="-30" normalizeH="0" baseline="0" noProof="0" dirty="0">
                  <a:ln>
                    <a:noFill/>
                  </a:ln>
                  <a:gradFill>
                    <a:gsLst>
                      <a:gs pos="1770">
                        <a:schemeClr val="accent1"/>
                      </a:gs>
                      <a:gs pos="16814">
                        <a:schemeClr val="accent1"/>
                      </a:gs>
                    </a:gsLst>
                    <a:path path="circle">
                      <a:fillToRect r="100000" b="100000"/>
                    </a:path>
                  </a:gradFill>
                  <a:effectLst/>
                  <a:uLnTx/>
                  <a:uFillTx/>
                  <a:latin typeface="Segoe UI Light"/>
                  <a:cs typeface="Segoe UI Semilight" panose="020B0402040204020203" pitchFamily="34" charset="0"/>
                </a:rPr>
                <a:t>	Business Analyst</a:t>
              </a:r>
            </a:p>
            <a:p>
              <a:pPr marL="0" marR="0" lvl="0" indent="0" defTabSz="91440" eaLnBrk="1" fontAlgn="auto" latinLnBrk="0" hangingPunct="1">
                <a:lnSpc>
                  <a:spcPct val="90000"/>
                </a:lnSpc>
                <a:spcBef>
                  <a:spcPts val="900"/>
                </a:spcBef>
                <a:spcAft>
                  <a:spcPts val="0"/>
                </a:spcAft>
                <a:buClrTx/>
                <a:buSzTx/>
                <a:buFontTx/>
                <a:buNone/>
                <a:tabLst/>
                <a:defRPr/>
              </a:pP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Data-driven </a:t>
              </a:r>
              <a:b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b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and predictable 	implementations</a:t>
              </a:r>
            </a:p>
            <a:p>
              <a:pPr marL="0" marR="0" lvl="0" indent="0" defTabSz="932384"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endParaRPr>
            </a:p>
          </p:txBody>
        </p:sp>
        <p:pic>
          <p:nvPicPr>
            <p:cNvPr id="57" name="Picture 56"/>
            <p:cNvPicPr>
              <a:picLocks noChangeAspect="1"/>
            </p:cNvPicPr>
            <p:nvPr/>
          </p:nvPicPr>
          <p:blipFill>
            <a:blip r:embed="rId3"/>
            <a:stretch>
              <a:fillRect/>
            </a:stretch>
          </p:blipFill>
          <p:spPr>
            <a:xfrm>
              <a:off x="4985835" y="5115756"/>
              <a:ext cx="541698" cy="1474624"/>
            </a:xfrm>
            <a:prstGeom prst="rect">
              <a:avLst/>
            </a:prstGeom>
          </p:spPr>
        </p:pic>
      </p:grpSp>
      <p:grpSp>
        <p:nvGrpSpPr>
          <p:cNvPr id="9" name="Project Manager"/>
          <p:cNvGrpSpPr/>
          <p:nvPr/>
        </p:nvGrpSpPr>
        <p:grpSpPr>
          <a:xfrm>
            <a:off x="4846638" y="2135202"/>
            <a:ext cx="3611880" cy="2240280"/>
            <a:chOff x="4846638" y="2135202"/>
            <a:chExt cx="3611880" cy="2240280"/>
          </a:xfrm>
        </p:grpSpPr>
        <p:sp>
          <p:nvSpPr>
            <p:cNvPr id="94" name="TextBox 93"/>
            <p:cNvSpPr txBox="1"/>
            <p:nvPr/>
          </p:nvSpPr>
          <p:spPr>
            <a:xfrm>
              <a:off x="4846638" y="2135202"/>
              <a:ext cx="3611880" cy="2240280"/>
            </a:xfrm>
            <a:prstGeom prst="rect">
              <a:avLst/>
            </a:prstGeom>
            <a:solidFill>
              <a:schemeClr val="bg1"/>
            </a:solidFill>
            <a:ln w="3175">
              <a:solidFill>
                <a:schemeClr val="bg1">
                  <a:lumMod val="85000"/>
                </a:schemeClr>
              </a:solidFill>
            </a:ln>
          </p:spPr>
          <p:txBody>
            <a:bodyPr wrap="square" lIns="914400" tIns="146304" rIns="91440" bIns="146304" rtlCol="0">
              <a:noAutofit/>
            </a:bodyPr>
            <a:lstStyle/>
            <a:p>
              <a:pPr marL="0" marR="0" lvl="0" indent="0" defTabSz="91440" eaLnBrk="1" fontAlgn="auto" latinLnBrk="0" hangingPunct="1">
                <a:lnSpc>
                  <a:spcPct val="90000"/>
                </a:lnSpc>
                <a:spcBef>
                  <a:spcPts val="0"/>
                </a:spcBef>
                <a:spcAft>
                  <a:spcPts val="0"/>
                </a:spcAft>
                <a:buClrTx/>
                <a:buSzTx/>
                <a:buFontTx/>
                <a:buNone/>
                <a:tabLst/>
                <a:defRPr/>
              </a:pPr>
              <a:r>
                <a:rPr kumimoji="0" lang="en-US" sz="2800" b="0" i="0" u="none" strike="noStrike" kern="0" cap="none" spc="-30" normalizeH="0" baseline="0" noProof="0" dirty="0">
                  <a:ln>
                    <a:noFill/>
                  </a:ln>
                  <a:gradFill>
                    <a:gsLst>
                      <a:gs pos="16814">
                        <a:schemeClr val="tx1"/>
                      </a:gs>
                      <a:gs pos="48000">
                        <a:schemeClr val="tx1"/>
                      </a:gs>
                    </a:gsLst>
                    <a:path path="circle">
                      <a:fillToRect r="100000" b="100000"/>
                    </a:path>
                  </a:gradFill>
                  <a:effectLst/>
                  <a:uLnTx/>
                  <a:uFillTx/>
                  <a:latin typeface="Segoe UI Light"/>
                  <a:cs typeface="Segoe UI Semilight" panose="020B0402040204020203" pitchFamily="34" charset="0"/>
                </a:rPr>
                <a:t>	Project Manager</a:t>
              </a:r>
            </a:p>
            <a:p>
              <a:pPr marL="0" marR="0" lvl="0" indent="0" defTabSz="91440" eaLnBrk="1" fontAlgn="auto" latinLnBrk="0" hangingPunct="1">
                <a:lnSpc>
                  <a:spcPct val="90000"/>
                </a:lnSpc>
                <a:spcBef>
                  <a:spcPts val="900"/>
                </a:spcBef>
                <a:spcAft>
                  <a:spcPts val="0"/>
                </a:spcAft>
                <a:buClrTx/>
                <a:buSzTx/>
                <a:buFontTx/>
                <a:buNone/>
                <a:tabLst/>
                <a:defRPr/>
              </a:pP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Repeatable and </a:t>
              </a:r>
              <a:b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b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predictable 	project 	experience 	with 	methodology 	automation</a:t>
              </a:r>
            </a:p>
          </p:txBody>
        </p:sp>
        <p:pic>
          <p:nvPicPr>
            <p:cNvPr id="59" name="Picture 58"/>
            <p:cNvPicPr>
              <a:picLocks noChangeAspect="1"/>
            </p:cNvPicPr>
            <p:nvPr/>
          </p:nvPicPr>
          <p:blipFill>
            <a:blip r:embed="rId4"/>
            <a:stretch>
              <a:fillRect/>
            </a:stretch>
          </p:blipFill>
          <p:spPr>
            <a:xfrm>
              <a:off x="5025155" y="2831860"/>
              <a:ext cx="435352" cy="1447716"/>
            </a:xfrm>
            <a:prstGeom prst="rect">
              <a:avLst/>
            </a:prstGeom>
          </p:spPr>
        </p:pic>
      </p:grpSp>
      <p:grpSp>
        <p:nvGrpSpPr>
          <p:cNvPr id="10" name="Developer"/>
          <p:cNvGrpSpPr/>
          <p:nvPr/>
        </p:nvGrpSpPr>
        <p:grpSpPr>
          <a:xfrm>
            <a:off x="8552323" y="2135202"/>
            <a:ext cx="3611880" cy="2240280"/>
            <a:chOff x="8552323" y="2135202"/>
            <a:chExt cx="3611880" cy="2240280"/>
          </a:xfrm>
        </p:grpSpPr>
        <p:sp>
          <p:nvSpPr>
            <p:cNvPr id="99" name="TextBox 98"/>
            <p:cNvSpPr txBox="1"/>
            <p:nvPr/>
          </p:nvSpPr>
          <p:spPr>
            <a:xfrm>
              <a:off x="8552323" y="2135202"/>
              <a:ext cx="3611880" cy="2240280"/>
            </a:xfrm>
            <a:prstGeom prst="rect">
              <a:avLst/>
            </a:prstGeom>
            <a:solidFill>
              <a:schemeClr val="bg1"/>
            </a:solidFill>
            <a:ln w="3175">
              <a:solidFill>
                <a:schemeClr val="bg1">
                  <a:lumMod val="85000"/>
                </a:schemeClr>
              </a:solidFill>
            </a:ln>
          </p:spPr>
          <p:txBody>
            <a:bodyPr wrap="square" lIns="914400" tIns="146304" rIns="182880" bIns="146304" rtlCol="0">
              <a:noAutofit/>
            </a:bodyPr>
            <a:lstStyle/>
            <a:p>
              <a:pPr marL="0" marR="0" lvl="0" indent="0" defTabSz="91440" eaLnBrk="1" fontAlgn="auto" latinLnBrk="0" hangingPunct="1">
                <a:lnSpc>
                  <a:spcPct val="90000"/>
                </a:lnSpc>
                <a:spcBef>
                  <a:spcPts val="0"/>
                </a:spcBef>
                <a:spcAft>
                  <a:spcPts val="0"/>
                </a:spcAft>
                <a:buClrTx/>
                <a:buSzTx/>
                <a:buFontTx/>
                <a:buNone/>
                <a:tabLst/>
                <a:defRPr/>
              </a:pPr>
              <a:r>
                <a:rPr kumimoji="0" lang="en-US" sz="2800" b="0" i="0" u="none" strike="noStrike" kern="0" cap="none" spc="-30" normalizeH="0" baseline="0" noProof="0" dirty="0">
                  <a:ln>
                    <a:noFill/>
                  </a:ln>
                  <a:gradFill>
                    <a:gsLst>
                      <a:gs pos="60177">
                        <a:schemeClr val="accent2"/>
                      </a:gs>
                      <a:gs pos="48000">
                        <a:schemeClr val="accent2"/>
                      </a:gs>
                    </a:gsLst>
                    <a:path path="circle">
                      <a:fillToRect r="100000" b="100000"/>
                    </a:path>
                  </a:gradFill>
                  <a:effectLst/>
                  <a:uLnTx/>
                  <a:uFillTx/>
                  <a:latin typeface="Segoe UI Light"/>
                  <a:cs typeface="Segoe UI Semilight" panose="020B0402040204020203" pitchFamily="34" charset="0"/>
                </a:rPr>
                <a:t>	Developer</a:t>
              </a:r>
            </a:p>
            <a:p>
              <a:pPr marL="0" marR="0" lvl="0" indent="0" defTabSz="91440" eaLnBrk="1" fontAlgn="auto" latinLnBrk="0" hangingPunct="1">
                <a:lnSpc>
                  <a:spcPct val="90000"/>
                </a:lnSpc>
                <a:spcBef>
                  <a:spcPts val="900"/>
                </a:spcBef>
                <a:spcAft>
                  <a:spcPts val="0"/>
                </a:spcAft>
                <a:buClrTx/>
                <a:buSzTx/>
                <a:buFontTx/>
                <a:buNone/>
                <a:tabLst/>
                <a:defRPr/>
              </a:pP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Reduce time to </a:t>
              </a:r>
              <a:b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b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develop high-	quality 	customizations</a:t>
              </a:r>
            </a:p>
            <a:p>
              <a:pPr marL="0" marR="0" lvl="0" indent="0" defTabSz="100584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endParaRPr>
            </a:p>
          </p:txBody>
        </p:sp>
        <p:pic>
          <p:nvPicPr>
            <p:cNvPr id="60" name="Picture 59"/>
            <p:cNvPicPr>
              <a:picLocks noChangeAspect="1"/>
            </p:cNvPicPr>
            <p:nvPr/>
          </p:nvPicPr>
          <p:blipFill>
            <a:blip r:embed="rId5"/>
            <a:stretch>
              <a:fillRect/>
            </a:stretch>
          </p:blipFill>
          <p:spPr>
            <a:xfrm>
              <a:off x="8675057" y="2831860"/>
              <a:ext cx="761130" cy="1447716"/>
            </a:xfrm>
            <a:prstGeom prst="rect">
              <a:avLst/>
            </a:prstGeom>
          </p:spPr>
        </p:pic>
      </p:grpSp>
      <p:grpSp>
        <p:nvGrpSpPr>
          <p:cNvPr id="11" name="IT Admin"/>
          <p:cNvGrpSpPr/>
          <p:nvPr/>
        </p:nvGrpSpPr>
        <p:grpSpPr>
          <a:xfrm>
            <a:off x="8552323" y="4458815"/>
            <a:ext cx="3611880" cy="2240280"/>
            <a:chOff x="8552323" y="4458815"/>
            <a:chExt cx="3611880" cy="2240280"/>
          </a:xfrm>
        </p:grpSpPr>
        <p:sp>
          <p:nvSpPr>
            <p:cNvPr id="103" name="TextBox 102"/>
            <p:cNvSpPr txBox="1"/>
            <p:nvPr/>
          </p:nvSpPr>
          <p:spPr>
            <a:xfrm>
              <a:off x="8552323" y="4458815"/>
              <a:ext cx="3611880" cy="2240280"/>
            </a:xfrm>
            <a:prstGeom prst="rect">
              <a:avLst/>
            </a:prstGeom>
            <a:solidFill>
              <a:schemeClr val="bg1"/>
            </a:solidFill>
            <a:ln w="3175">
              <a:solidFill>
                <a:schemeClr val="bg1">
                  <a:lumMod val="85000"/>
                </a:schemeClr>
              </a:solidFill>
            </a:ln>
          </p:spPr>
          <p:txBody>
            <a:bodyPr wrap="square" lIns="914400" tIns="146304" rIns="182880" bIns="146304" rtlCol="0">
              <a:noAutofit/>
            </a:bodyPr>
            <a:lstStyle/>
            <a:p>
              <a:pPr marL="0" marR="0" lvl="0" indent="0" defTabSz="91440" eaLnBrk="1" fontAlgn="auto" latinLnBrk="0" hangingPunct="1">
                <a:lnSpc>
                  <a:spcPct val="90000"/>
                </a:lnSpc>
                <a:spcBef>
                  <a:spcPts val="0"/>
                </a:spcBef>
                <a:spcAft>
                  <a:spcPts val="0"/>
                </a:spcAft>
                <a:buClrTx/>
                <a:buSzTx/>
                <a:buFontTx/>
                <a:buNone/>
                <a:tabLst/>
                <a:defRPr/>
              </a:pPr>
              <a:r>
                <a:rPr kumimoji="0" lang="en-US" sz="2800" b="0" i="0" u="none" strike="noStrike" kern="0" cap="none" spc="-30" normalizeH="0" baseline="0" noProof="0" dirty="0">
                  <a:ln>
                    <a:noFill/>
                  </a:ln>
                  <a:gradFill>
                    <a:gsLst>
                      <a:gs pos="4425">
                        <a:schemeClr val="accent3"/>
                      </a:gs>
                      <a:gs pos="16814">
                        <a:schemeClr val="accent3"/>
                      </a:gs>
                    </a:gsLst>
                    <a:path path="circle">
                      <a:fillToRect r="100000" b="100000"/>
                    </a:path>
                  </a:gradFill>
                  <a:effectLst/>
                  <a:uLnTx/>
                  <a:uFillTx/>
                  <a:latin typeface="Segoe UI Light"/>
                  <a:cs typeface="Segoe UI Semilight" panose="020B0402040204020203" pitchFamily="34" charset="0"/>
                </a:rPr>
                <a:t>	IT Administrator</a:t>
              </a:r>
            </a:p>
            <a:p>
              <a:pPr marL="0" marR="0" lvl="0" indent="0" defTabSz="91440" eaLnBrk="1" fontAlgn="auto" latinLnBrk="0" hangingPunct="1">
                <a:lnSpc>
                  <a:spcPct val="90000"/>
                </a:lnSpc>
                <a:spcBef>
                  <a:spcPts val="900"/>
                </a:spcBef>
                <a:spcAft>
                  <a:spcPts val="0"/>
                </a:spcAft>
                <a:buClrTx/>
                <a:buSzTx/>
                <a:buFontTx/>
                <a:buNone/>
                <a:tabLst/>
                <a:defRPr/>
              </a:pP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Proactive monitoring </a:t>
              </a:r>
              <a:b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b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of the system</a:t>
              </a:r>
            </a:p>
          </p:txBody>
        </p:sp>
        <p:pic>
          <p:nvPicPr>
            <p:cNvPr id="61" name="Picture 60"/>
            <p:cNvPicPr>
              <a:picLocks noChangeAspect="1"/>
            </p:cNvPicPr>
            <p:nvPr/>
          </p:nvPicPr>
          <p:blipFill>
            <a:blip r:embed="rId6"/>
            <a:stretch>
              <a:fillRect/>
            </a:stretch>
          </p:blipFill>
          <p:spPr>
            <a:xfrm>
              <a:off x="8675057" y="5163721"/>
              <a:ext cx="762728" cy="1426659"/>
            </a:xfrm>
            <a:prstGeom prst="rect">
              <a:avLst/>
            </a:prstGeom>
          </p:spPr>
        </p:pic>
      </p:grpSp>
      <p:sp>
        <p:nvSpPr>
          <p:cNvPr id="80" name="Define ST"/>
          <p:cNvSpPr>
            <a:spLocks/>
          </p:cNvSpPr>
          <p:nvPr/>
        </p:nvSpPr>
        <p:spPr bwMode="auto">
          <a:xfrm>
            <a:off x="1068019" y="2788127"/>
            <a:ext cx="2893163" cy="1670148"/>
          </a:xfrm>
          <a:custGeom>
            <a:avLst/>
            <a:gdLst>
              <a:gd name="T0" fmla="*/ 608 w 1216"/>
              <a:gd name="T1" fmla="*/ 0 h 702"/>
              <a:gd name="T2" fmla="*/ 0 w 1216"/>
              <a:gd name="T3" fmla="*/ 351 h 702"/>
              <a:gd name="T4" fmla="*/ 608 w 1216"/>
              <a:gd name="T5" fmla="*/ 702 h 702"/>
              <a:gd name="T6" fmla="*/ 1216 w 1216"/>
              <a:gd name="T7" fmla="*/ 351 h 702"/>
              <a:gd name="T8" fmla="*/ 608 w 1216"/>
              <a:gd name="T9" fmla="*/ 0 h 702"/>
            </a:gdLst>
            <a:ahLst/>
            <a:cxnLst>
              <a:cxn ang="0">
                <a:pos x="T0" y="T1"/>
              </a:cxn>
              <a:cxn ang="0">
                <a:pos x="T2" y="T3"/>
              </a:cxn>
              <a:cxn ang="0">
                <a:pos x="T4" y="T5"/>
              </a:cxn>
              <a:cxn ang="0">
                <a:pos x="T6" y="T7"/>
              </a:cxn>
              <a:cxn ang="0">
                <a:pos x="T8" y="T9"/>
              </a:cxn>
            </a:cxnLst>
            <a:rect l="0" t="0" r="r" b="b"/>
            <a:pathLst>
              <a:path w="1216" h="702">
                <a:moveTo>
                  <a:pt x="608" y="0"/>
                </a:moveTo>
                <a:cubicBezTo>
                  <a:pt x="348" y="0"/>
                  <a:pt x="121" y="141"/>
                  <a:pt x="0" y="351"/>
                </a:cubicBezTo>
                <a:cubicBezTo>
                  <a:pt x="608" y="702"/>
                  <a:pt x="608" y="702"/>
                  <a:pt x="608" y="702"/>
                </a:cubicBezTo>
                <a:cubicBezTo>
                  <a:pt x="1216" y="351"/>
                  <a:pt x="1216" y="351"/>
                  <a:pt x="1216" y="351"/>
                </a:cubicBezTo>
                <a:cubicBezTo>
                  <a:pt x="1095" y="141"/>
                  <a:pt x="868" y="0"/>
                  <a:pt x="608" y="0"/>
                </a:cubicBezTo>
                <a:close/>
              </a:path>
            </a:pathLst>
          </a:custGeom>
          <a:solidFill>
            <a:schemeClr val="bg2">
              <a:alpha val="80000"/>
            </a:schemeClr>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3" name="Develop ST"/>
          <p:cNvSpPr>
            <a:spLocks/>
          </p:cNvSpPr>
          <p:nvPr/>
        </p:nvSpPr>
        <p:spPr bwMode="auto">
          <a:xfrm>
            <a:off x="2515174" y="3622626"/>
            <a:ext cx="1669000" cy="2504647"/>
          </a:xfrm>
          <a:custGeom>
            <a:avLst/>
            <a:gdLst>
              <a:gd name="T0" fmla="*/ 608 w 702"/>
              <a:gd name="T1" fmla="*/ 0 h 1053"/>
              <a:gd name="T2" fmla="*/ 0 w 702"/>
              <a:gd name="T3" fmla="*/ 351 h 1053"/>
              <a:gd name="T4" fmla="*/ 0 w 702"/>
              <a:gd name="T5" fmla="*/ 1053 h 1053"/>
              <a:gd name="T6" fmla="*/ 608 w 702"/>
              <a:gd name="T7" fmla="*/ 702 h 1053"/>
              <a:gd name="T8" fmla="*/ 702 w 702"/>
              <a:gd name="T9" fmla="*/ 351 h 1053"/>
              <a:gd name="T10" fmla="*/ 608 w 702"/>
              <a:gd name="T11" fmla="*/ 0 h 1053"/>
            </a:gdLst>
            <a:ahLst/>
            <a:cxnLst>
              <a:cxn ang="0">
                <a:pos x="T0" y="T1"/>
              </a:cxn>
              <a:cxn ang="0">
                <a:pos x="T2" y="T3"/>
              </a:cxn>
              <a:cxn ang="0">
                <a:pos x="T4" y="T5"/>
              </a:cxn>
              <a:cxn ang="0">
                <a:pos x="T6" y="T7"/>
              </a:cxn>
              <a:cxn ang="0">
                <a:pos x="T8" y="T9"/>
              </a:cxn>
              <a:cxn ang="0">
                <a:pos x="T10" y="T11"/>
              </a:cxn>
            </a:cxnLst>
            <a:rect l="0" t="0" r="r" b="b"/>
            <a:pathLst>
              <a:path w="702" h="1053">
                <a:moveTo>
                  <a:pt x="608" y="0"/>
                </a:moveTo>
                <a:cubicBezTo>
                  <a:pt x="0" y="351"/>
                  <a:pt x="0" y="351"/>
                  <a:pt x="0" y="351"/>
                </a:cubicBezTo>
                <a:cubicBezTo>
                  <a:pt x="0" y="1053"/>
                  <a:pt x="0" y="1053"/>
                  <a:pt x="0" y="1053"/>
                </a:cubicBezTo>
                <a:cubicBezTo>
                  <a:pt x="260" y="1053"/>
                  <a:pt x="487" y="912"/>
                  <a:pt x="608" y="702"/>
                </a:cubicBezTo>
                <a:cubicBezTo>
                  <a:pt x="668" y="599"/>
                  <a:pt x="702" y="479"/>
                  <a:pt x="702" y="351"/>
                </a:cubicBezTo>
                <a:cubicBezTo>
                  <a:pt x="702" y="223"/>
                  <a:pt x="668" y="103"/>
                  <a:pt x="608" y="0"/>
                </a:cubicBezTo>
                <a:close/>
              </a:path>
            </a:pathLst>
          </a:custGeom>
          <a:solidFill>
            <a:schemeClr val="bg2">
              <a:alpha val="80000"/>
            </a:schemeClr>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6" name="Operate ST"/>
          <p:cNvSpPr>
            <a:spLocks/>
          </p:cNvSpPr>
          <p:nvPr/>
        </p:nvSpPr>
        <p:spPr bwMode="auto">
          <a:xfrm>
            <a:off x="845026" y="3622626"/>
            <a:ext cx="1670149" cy="2504647"/>
          </a:xfrm>
          <a:custGeom>
            <a:avLst/>
            <a:gdLst>
              <a:gd name="T0" fmla="*/ 94 w 702"/>
              <a:gd name="T1" fmla="*/ 0 h 1053"/>
              <a:gd name="T2" fmla="*/ 0 w 702"/>
              <a:gd name="T3" fmla="*/ 351 h 1053"/>
              <a:gd name="T4" fmla="*/ 94 w 702"/>
              <a:gd name="T5" fmla="*/ 702 h 1053"/>
              <a:gd name="T6" fmla="*/ 702 w 702"/>
              <a:gd name="T7" fmla="*/ 1053 h 1053"/>
              <a:gd name="T8" fmla="*/ 702 w 702"/>
              <a:gd name="T9" fmla="*/ 351 h 1053"/>
              <a:gd name="T10" fmla="*/ 94 w 702"/>
              <a:gd name="T11" fmla="*/ 0 h 1053"/>
            </a:gdLst>
            <a:ahLst/>
            <a:cxnLst>
              <a:cxn ang="0">
                <a:pos x="T0" y="T1"/>
              </a:cxn>
              <a:cxn ang="0">
                <a:pos x="T2" y="T3"/>
              </a:cxn>
              <a:cxn ang="0">
                <a:pos x="T4" y="T5"/>
              </a:cxn>
              <a:cxn ang="0">
                <a:pos x="T6" y="T7"/>
              </a:cxn>
              <a:cxn ang="0">
                <a:pos x="T8" y="T9"/>
              </a:cxn>
              <a:cxn ang="0">
                <a:pos x="T10" y="T11"/>
              </a:cxn>
            </a:cxnLst>
            <a:rect l="0" t="0" r="r" b="b"/>
            <a:pathLst>
              <a:path w="702" h="1053">
                <a:moveTo>
                  <a:pt x="94" y="0"/>
                </a:moveTo>
                <a:cubicBezTo>
                  <a:pt x="34" y="103"/>
                  <a:pt x="0" y="223"/>
                  <a:pt x="0" y="351"/>
                </a:cubicBezTo>
                <a:cubicBezTo>
                  <a:pt x="0" y="479"/>
                  <a:pt x="34" y="599"/>
                  <a:pt x="94" y="702"/>
                </a:cubicBezTo>
                <a:cubicBezTo>
                  <a:pt x="215" y="912"/>
                  <a:pt x="442" y="1053"/>
                  <a:pt x="702" y="1053"/>
                </a:cubicBezTo>
                <a:cubicBezTo>
                  <a:pt x="702" y="351"/>
                  <a:pt x="702" y="351"/>
                  <a:pt x="702" y="351"/>
                </a:cubicBezTo>
                <a:lnTo>
                  <a:pt x="94" y="0"/>
                </a:lnTo>
                <a:close/>
              </a:path>
            </a:pathLst>
          </a:custGeom>
          <a:solidFill>
            <a:schemeClr val="bg2">
              <a:alpha val="80000"/>
            </a:schemeClr>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Tree>
    <p:extLst>
      <p:ext uri="{BB962C8B-B14F-4D97-AF65-F5344CB8AC3E}">
        <p14:creationId xmlns:p14="http://schemas.microsoft.com/office/powerpoint/2010/main" val="2645053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decel="10000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1+#ppt_w/2"/>
                                          </p:val>
                                        </p:tav>
                                        <p:tav tm="100000">
                                          <p:val>
                                            <p:strVal val="#ppt_x"/>
                                          </p:val>
                                        </p:tav>
                                      </p:tavLst>
                                    </p:anim>
                                    <p:anim calcmode="lin" valueType="num">
                                      <p:cBhvr additive="base">
                                        <p:cTn id="37" dur="1000" fill="hold"/>
                                        <p:tgtEl>
                                          <p:spTgt spid="12"/>
                                        </p:tgtEl>
                                        <p:attrNameLst>
                                          <p:attrName>ppt_y</p:attrName>
                                        </p:attrNameLst>
                                      </p:cBhvr>
                                      <p:tavLst>
                                        <p:tav tm="0">
                                          <p:val>
                                            <p:strVal val="#ppt_y"/>
                                          </p:val>
                                        </p:tav>
                                        <p:tav tm="100000">
                                          <p:val>
                                            <p:strVal val="#ppt_y"/>
                                          </p:val>
                                        </p:tav>
                                      </p:tavLst>
                                    </p:anim>
                                  </p:childTnLst>
                                </p:cTn>
                              </p:par>
                              <p:par>
                                <p:cTn id="38" presetID="10" presetClass="exit" presetSubtype="0" fill="hold" grpId="1" nodeType="withEffect">
                                  <p:stCondLst>
                                    <p:cond delay="0"/>
                                  </p:stCondLst>
                                  <p:childTnLst>
                                    <p:animEffect transition="out" filter="fade">
                                      <p:cBhvr>
                                        <p:cTn id="39" dur="500"/>
                                        <p:tgtEl>
                                          <p:spTgt spid="80"/>
                                        </p:tgtEl>
                                      </p:cBhvr>
                                    </p:animEffect>
                                    <p:set>
                                      <p:cBhvr>
                                        <p:cTn id="40" dur="1" fill="hold">
                                          <p:stCondLst>
                                            <p:cond delay="499"/>
                                          </p:stCondLst>
                                        </p:cTn>
                                        <p:tgtEl>
                                          <p:spTgt spid="8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2" decel="10000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800" fill="hold"/>
                                        <p:tgtEl>
                                          <p:spTgt spid="10"/>
                                        </p:tgtEl>
                                        <p:attrNameLst>
                                          <p:attrName>ppt_x</p:attrName>
                                        </p:attrNameLst>
                                      </p:cBhvr>
                                      <p:tavLst>
                                        <p:tav tm="0">
                                          <p:val>
                                            <p:strVal val="1+#ppt_w/2"/>
                                          </p:val>
                                        </p:tav>
                                        <p:tav tm="100000">
                                          <p:val>
                                            <p:strVal val="#ppt_x"/>
                                          </p:val>
                                        </p:tav>
                                      </p:tavLst>
                                    </p:anim>
                                    <p:anim calcmode="lin" valueType="num">
                                      <p:cBhvr additive="base">
                                        <p:cTn id="46" dur="800" fill="hold"/>
                                        <p:tgtEl>
                                          <p:spTgt spid="10"/>
                                        </p:tgtEl>
                                        <p:attrNameLst>
                                          <p:attrName>ppt_y</p:attrName>
                                        </p:attrNameLst>
                                      </p:cBhvr>
                                      <p:tavLst>
                                        <p:tav tm="0">
                                          <p:val>
                                            <p:strVal val="#ppt_y"/>
                                          </p:val>
                                        </p:tav>
                                        <p:tav tm="100000">
                                          <p:val>
                                            <p:strVal val="#ppt_y"/>
                                          </p:val>
                                        </p:tav>
                                      </p:tavLst>
                                    </p:anim>
                                  </p:childTnLst>
                                </p:cTn>
                              </p:par>
                              <p:par>
                                <p:cTn id="47" presetID="10" presetClass="exit" presetSubtype="0" fill="hold" grpId="1" nodeType="withEffect">
                                  <p:stCondLst>
                                    <p:cond delay="250"/>
                                  </p:stCondLst>
                                  <p:childTnLst>
                                    <p:animEffect transition="out" filter="fade">
                                      <p:cBhvr>
                                        <p:cTn id="48" dur="500"/>
                                        <p:tgtEl>
                                          <p:spTgt spid="83"/>
                                        </p:tgtEl>
                                      </p:cBhvr>
                                    </p:animEffect>
                                    <p:set>
                                      <p:cBhvr>
                                        <p:cTn id="49" dur="1" fill="hold">
                                          <p:stCondLst>
                                            <p:cond delay="499"/>
                                          </p:stCondLst>
                                        </p:cTn>
                                        <p:tgtEl>
                                          <p:spTgt spid="83"/>
                                        </p:tgtEl>
                                        <p:attrNameLst>
                                          <p:attrName>style.visibility</p:attrName>
                                        </p:attrNameLst>
                                      </p:cBhvr>
                                      <p:to>
                                        <p:strVal val="hidden"/>
                                      </p:to>
                                    </p:set>
                                  </p:childTnLst>
                                </p:cTn>
                              </p:par>
                              <p:par>
                                <p:cTn id="50" presetID="10" presetClass="entr" presetSubtype="0" fill="hold" grpId="2"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800" fill="hold"/>
                                        <p:tgtEl>
                                          <p:spTgt spid="11"/>
                                        </p:tgtEl>
                                        <p:attrNameLst>
                                          <p:attrName>ppt_x</p:attrName>
                                        </p:attrNameLst>
                                      </p:cBhvr>
                                      <p:tavLst>
                                        <p:tav tm="0">
                                          <p:val>
                                            <p:strVal val="1+#ppt_w/2"/>
                                          </p:val>
                                        </p:tav>
                                        <p:tav tm="100000">
                                          <p:val>
                                            <p:strVal val="#ppt_x"/>
                                          </p:val>
                                        </p:tav>
                                      </p:tavLst>
                                    </p:anim>
                                    <p:anim calcmode="lin" valueType="num">
                                      <p:cBhvr additive="base">
                                        <p:cTn id="58" dur="800" fill="hold"/>
                                        <p:tgtEl>
                                          <p:spTgt spid="11"/>
                                        </p:tgtEl>
                                        <p:attrNameLst>
                                          <p:attrName>ppt_y</p:attrName>
                                        </p:attrNameLst>
                                      </p:cBhvr>
                                      <p:tavLst>
                                        <p:tav tm="0">
                                          <p:val>
                                            <p:strVal val="#ppt_y"/>
                                          </p:val>
                                        </p:tav>
                                        <p:tav tm="100000">
                                          <p:val>
                                            <p:strVal val="#ppt_y"/>
                                          </p:val>
                                        </p:tav>
                                      </p:tavLst>
                                    </p:anim>
                                  </p:childTnLst>
                                </p:cTn>
                              </p:par>
                              <p:par>
                                <p:cTn id="59" presetID="10" presetClass="exit" presetSubtype="0" fill="hold" grpId="1" nodeType="withEffect">
                                  <p:stCondLst>
                                    <p:cond delay="250"/>
                                  </p:stCondLst>
                                  <p:childTnLst>
                                    <p:animEffect transition="out" filter="fade">
                                      <p:cBhvr>
                                        <p:cTn id="60" dur="500"/>
                                        <p:tgtEl>
                                          <p:spTgt spid="86"/>
                                        </p:tgtEl>
                                      </p:cBhvr>
                                    </p:animEffect>
                                    <p:set>
                                      <p:cBhvr>
                                        <p:cTn id="61" dur="1" fill="hold">
                                          <p:stCondLst>
                                            <p:cond delay="499"/>
                                          </p:stCondLst>
                                        </p:cTn>
                                        <p:tgtEl>
                                          <p:spTgt spid="86"/>
                                        </p:tgtEl>
                                        <p:attrNameLst>
                                          <p:attrName>style.visibility</p:attrName>
                                        </p:attrNameLst>
                                      </p:cBhvr>
                                      <p:to>
                                        <p:strVal val="hidden"/>
                                      </p:to>
                                    </p:set>
                                  </p:childTnLst>
                                </p:cTn>
                              </p:par>
                              <p:par>
                                <p:cTn id="62" presetID="10" presetClass="entr" presetSubtype="0" fill="hold" grpId="2"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3" nodeType="clickEffect">
                                  <p:stCondLst>
                                    <p:cond delay="0"/>
                                  </p:stCondLst>
                                  <p:childTnLst>
                                    <p:animEffect transition="out" filter="fade">
                                      <p:cBhvr>
                                        <p:cTn id="68" dur="500"/>
                                        <p:tgtEl>
                                          <p:spTgt spid="83"/>
                                        </p:tgtEl>
                                      </p:cBhvr>
                                    </p:animEffect>
                                    <p:set>
                                      <p:cBhvr>
                                        <p:cTn id="69" dur="1" fill="hold">
                                          <p:stCondLst>
                                            <p:cond delay="499"/>
                                          </p:stCondLst>
                                        </p:cTn>
                                        <p:tgtEl>
                                          <p:spTgt spid="83"/>
                                        </p:tgtEl>
                                        <p:attrNameLst>
                                          <p:attrName>style.visibility</p:attrName>
                                        </p:attrNameLst>
                                      </p:cBhvr>
                                      <p:to>
                                        <p:strVal val="hidden"/>
                                      </p:to>
                                    </p:set>
                                  </p:childTnLst>
                                </p:cTn>
                              </p:par>
                              <p:par>
                                <p:cTn id="70" presetID="10" presetClass="exit" presetSubtype="0" fill="hold" grpId="3" nodeType="withEffect">
                                  <p:stCondLst>
                                    <p:cond delay="0"/>
                                  </p:stCondLst>
                                  <p:childTnLst>
                                    <p:animEffect transition="out" filter="fade">
                                      <p:cBhvr>
                                        <p:cTn id="71" dur="500"/>
                                        <p:tgtEl>
                                          <p:spTgt spid="80"/>
                                        </p:tgtEl>
                                      </p:cBhvr>
                                    </p:animEffect>
                                    <p:set>
                                      <p:cBhvr>
                                        <p:cTn id="72"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0" grpId="2" animBg="1"/>
      <p:bldP spid="80" grpId="3" animBg="1"/>
      <p:bldP spid="83" grpId="0" animBg="1"/>
      <p:bldP spid="83" grpId="1" animBg="1"/>
      <p:bldP spid="83" grpId="2" animBg="1"/>
      <p:bldP spid="83" grpId="3" animBg="1"/>
      <p:bldP spid="86" grpId="0" animBg="1"/>
      <p:bldP spid="8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4" name="Rectangle 3"/>
          <p:cNvSpPr/>
          <p:nvPr/>
        </p:nvSpPr>
        <p:spPr bwMode="auto">
          <a:xfrm>
            <a:off x="274638" y="1204784"/>
            <a:ext cx="1830960" cy="17830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Rectangle 4"/>
          <p:cNvSpPr/>
          <p:nvPr/>
        </p:nvSpPr>
        <p:spPr bwMode="auto">
          <a:xfrm>
            <a:off x="272478" y="3035742"/>
            <a:ext cx="1830960" cy="17830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274638" y="4866703"/>
            <a:ext cx="1830960" cy="183096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Text Placeholder 4"/>
          <p:cNvSpPr txBox="1">
            <a:spLocks/>
          </p:cNvSpPr>
          <p:nvPr/>
        </p:nvSpPr>
        <p:spPr>
          <a:xfrm>
            <a:off x="2103438" y="1204784"/>
            <a:ext cx="10058400" cy="1783080"/>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200"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Lifecycle Services</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rPr>
              <a:t>What is LCS and why does it matter?</a:t>
            </a:r>
          </a:p>
        </p:txBody>
      </p:sp>
      <p:sp>
        <p:nvSpPr>
          <p:cNvPr id="9" name="Text Placeholder 4"/>
          <p:cNvSpPr txBox="1">
            <a:spLocks/>
          </p:cNvSpPr>
          <p:nvPr/>
        </p:nvSpPr>
        <p:spPr>
          <a:xfrm>
            <a:off x="2103438" y="3035742"/>
            <a:ext cx="10058400" cy="1783080"/>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2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Light"/>
                <a:ea typeface="+mn-ea"/>
                <a:cs typeface="+mn-cs"/>
              </a:rPr>
              <a:t>Metadata Migrator</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a:ea typeface="+mn-ea"/>
                <a:cs typeface="+mn-cs"/>
              </a:rPr>
              <a:t>Metadata migration from alternative or legacy systems; including entities, attributes,</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a:ea typeface="+mn-ea"/>
                <a:cs typeface="+mn-cs"/>
              </a:rPr>
              <a:t>views and layouts</a:t>
            </a:r>
            <a:endParaRPr kumimoji="0" lang="en-US" sz="2000"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a:ea typeface="+mn-ea"/>
              <a:cs typeface="+mn-cs"/>
            </a:endParaRPr>
          </a:p>
        </p:txBody>
      </p:sp>
      <p:sp>
        <p:nvSpPr>
          <p:cNvPr id="10" name="Text Placeholder 4"/>
          <p:cNvSpPr txBox="1">
            <a:spLocks/>
          </p:cNvSpPr>
          <p:nvPr/>
        </p:nvSpPr>
        <p:spPr>
          <a:xfrm>
            <a:off x="2103438" y="4866703"/>
            <a:ext cx="10058400" cy="1828800"/>
          </a:xfrm>
          <a:prstGeom prst="rect">
            <a:avLst/>
          </a:prstGeom>
        </p:spPr>
        <p:txBody>
          <a:bodyPr wrap="none" lIns="182880" tIns="146304" rIns="182880" bIns="146304"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 typeface="Wingdings" pitchFamily="2" charset="2"/>
              <a:buNone/>
              <a:tabLst/>
              <a:defRPr/>
            </a:pPr>
            <a:r>
              <a:rPr kumimoji="0" lang="en-US" sz="32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Light"/>
                <a:ea typeface="+mn-ea"/>
                <a:cs typeface="+mn-cs"/>
              </a:rPr>
              <a:t>Data Loader</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2000" b="0" i="0" u="none" strike="noStrike" kern="1200" cap="none" spc="-70" normalizeH="0" baseline="0" noProof="0" dirty="0">
                <a:ln>
                  <a:noFill/>
                </a:ln>
                <a:gradFill>
                  <a:gsLst>
                    <a:gs pos="5417">
                      <a:srgbClr val="505050"/>
                    </a:gs>
                    <a:gs pos="28000">
                      <a:srgbClr val="505050"/>
                    </a:gs>
                  </a:gsLst>
                  <a:lin ang="5400000" scaled="0"/>
                </a:gradFill>
                <a:effectLst/>
                <a:uLnTx/>
                <a:uFillTx/>
                <a:latin typeface="Segoe UI"/>
                <a:ea typeface="+mn-ea"/>
                <a:cs typeface="+mn-cs"/>
              </a:rPr>
              <a:t>Data migration to Dynamics CRM Online with fewer errors and large volumes</a:t>
            </a:r>
          </a:p>
        </p:txBody>
      </p:sp>
      <p:sp>
        <p:nvSpPr>
          <p:cNvPr id="16" name="Freeform 105"/>
          <p:cNvSpPr>
            <a:spLocks noChangeAspect="1" noEditPoints="1"/>
          </p:cNvSpPr>
          <p:nvPr/>
        </p:nvSpPr>
        <p:spPr bwMode="auto">
          <a:xfrm>
            <a:off x="899779" y="1798186"/>
            <a:ext cx="629428" cy="629428"/>
          </a:xfrm>
          <a:custGeom>
            <a:avLst/>
            <a:gdLst>
              <a:gd name="T0" fmla="*/ 56 w 116"/>
              <a:gd name="T1" fmla="*/ 116 h 116"/>
              <a:gd name="T2" fmla="*/ 112 w 116"/>
              <a:gd name="T3" fmla="*/ 60 h 116"/>
              <a:gd name="T4" fmla="*/ 104 w 116"/>
              <a:gd name="T5" fmla="*/ 32 h 116"/>
              <a:gd name="T6" fmla="*/ 116 w 116"/>
              <a:gd name="T7" fmla="*/ 20 h 116"/>
              <a:gd name="T8" fmla="*/ 96 w 116"/>
              <a:gd name="T9" fmla="*/ 20 h 116"/>
              <a:gd name="T10" fmla="*/ 96 w 116"/>
              <a:gd name="T11" fmla="*/ 0 h 116"/>
              <a:gd name="T12" fmla="*/ 84 w 116"/>
              <a:gd name="T13" fmla="*/ 12 h 116"/>
              <a:gd name="T14" fmla="*/ 56 w 116"/>
              <a:gd name="T15" fmla="*/ 4 h 116"/>
              <a:gd name="T16" fmla="*/ 0 w 116"/>
              <a:gd name="T17" fmla="*/ 60 h 116"/>
              <a:gd name="T18" fmla="*/ 56 w 116"/>
              <a:gd name="T19" fmla="*/ 116 h 116"/>
              <a:gd name="T20" fmla="*/ 96 w 116"/>
              <a:gd name="T21" fmla="*/ 28 h 116"/>
              <a:gd name="T22" fmla="*/ 97 w 116"/>
              <a:gd name="T23" fmla="*/ 28 h 116"/>
              <a:gd name="T24" fmla="*/ 89 w 116"/>
              <a:gd name="T25" fmla="*/ 36 h 116"/>
              <a:gd name="T26" fmla="*/ 80 w 116"/>
              <a:gd name="T27" fmla="*/ 36 h 116"/>
              <a:gd name="T28" fmla="*/ 80 w 116"/>
              <a:gd name="T29" fmla="*/ 28 h 116"/>
              <a:gd name="T30" fmla="*/ 88 w 116"/>
              <a:gd name="T31" fmla="*/ 20 h 116"/>
              <a:gd name="T32" fmla="*/ 88 w 116"/>
              <a:gd name="T33" fmla="*/ 20 h 116"/>
              <a:gd name="T34" fmla="*/ 88 w 116"/>
              <a:gd name="T35" fmla="*/ 28 h 116"/>
              <a:gd name="T36" fmla="*/ 96 w 116"/>
              <a:gd name="T37" fmla="*/ 28 h 116"/>
              <a:gd name="T38" fmla="*/ 84 w 116"/>
              <a:gd name="T39" fmla="*/ 60 h 116"/>
              <a:gd name="T40" fmla="*/ 56 w 116"/>
              <a:gd name="T41" fmla="*/ 88 h 116"/>
              <a:gd name="T42" fmla="*/ 28 w 116"/>
              <a:gd name="T43" fmla="*/ 60 h 116"/>
              <a:gd name="T44" fmla="*/ 56 w 116"/>
              <a:gd name="T45" fmla="*/ 32 h 116"/>
              <a:gd name="T46" fmla="*/ 72 w 116"/>
              <a:gd name="T47" fmla="*/ 38 h 116"/>
              <a:gd name="T48" fmla="*/ 72 w 116"/>
              <a:gd name="T49" fmla="*/ 39 h 116"/>
              <a:gd name="T50" fmla="*/ 64 w 116"/>
              <a:gd name="T51" fmla="*/ 47 h 116"/>
              <a:gd name="T52" fmla="*/ 56 w 116"/>
              <a:gd name="T53" fmla="*/ 44 h 116"/>
              <a:gd name="T54" fmla="*/ 40 w 116"/>
              <a:gd name="T55" fmla="*/ 60 h 116"/>
              <a:gd name="T56" fmla="*/ 56 w 116"/>
              <a:gd name="T57" fmla="*/ 76 h 116"/>
              <a:gd name="T58" fmla="*/ 72 w 116"/>
              <a:gd name="T59" fmla="*/ 60 h 116"/>
              <a:gd name="T60" fmla="*/ 70 w 116"/>
              <a:gd name="T61" fmla="*/ 52 h 116"/>
              <a:gd name="T62" fmla="*/ 78 w 116"/>
              <a:gd name="T63" fmla="*/ 44 h 116"/>
              <a:gd name="T64" fmla="*/ 79 w 116"/>
              <a:gd name="T65" fmla="*/ 44 h 116"/>
              <a:gd name="T66" fmla="*/ 84 w 116"/>
              <a:gd name="T67" fmla="*/ 60 h 116"/>
              <a:gd name="T68" fmla="*/ 64 w 116"/>
              <a:gd name="T69" fmla="*/ 60 h 116"/>
              <a:gd name="T70" fmla="*/ 56 w 116"/>
              <a:gd name="T71" fmla="*/ 68 h 116"/>
              <a:gd name="T72" fmla="*/ 48 w 116"/>
              <a:gd name="T73" fmla="*/ 60 h 116"/>
              <a:gd name="T74" fmla="*/ 56 w 116"/>
              <a:gd name="T75" fmla="*/ 52 h 116"/>
              <a:gd name="T76" fmla="*/ 58 w 116"/>
              <a:gd name="T77" fmla="*/ 53 h 116"/>
              <a:gd name="T78" fmla="*/ 53 w 116"/>
              <a:gd name="T79" fmla="*/ 58 h 116"/>
              <a:gd name="T80" fmla="*/ 53 w 116"/>
              <a:gd name="T81" fmla="*/ 63 h 116"/>
              <a:gd name="T82" fmla="*/ 56 w 116"/>
              <a:gd name="T83" fmla="*/ 64 h 116"/>
              <a:gd name="T84" fmla="*/ 59 w 116"/>
              <a:gd name="T85" fmla="*/ 63 h 116"/>
              <a:gd name="T86" fmla="*/ 64 w 116"/>
              <a:gd name="T87" fmla="*/ 58 h 116"/>
              <a:gd name="T88" fmla="*/ 64 w 116"/>
              <a:gd name="T89" fmla="*/ 60 h 116"/>
              <a:gd name="T90" fmla="*/ 56 w 116"/>
              <a:gd name="T91" fmla="*/ 12 h 116"/>
              <a:gd name="T92" fmla="*/ 78 w 116"/>
              <a:gd name="T93" fmla="*/ 18 h 116"/>
              <a:gd name="T94" fmla="*/ 72 w 116"/>
              <a:gd name="T95" fmla="*/ 24 h 116"/>
              <a:gd name="T96" fmla="*/ 72 w 116"/>
              <a:gd name="T97" fmla="*/ 28 h 116"/>
              <a:gd name="T98" fmla="*/ 56 w 116"/>
              <a:gd name="T99" fmla="*/ 24 h 116"/>
              <a:gd name="T100" fmla="*/ 20 w 116"/>
              <a:gd name="T101" fmla="*/ 60 h 116"/>
              <a:gd name="T102" fmla="*/ 56 w 116"/>
              <a:gd name="T103" fmla="*/ 96 h 116"/>
              <a:gd name="T104" fmla="*/ 92 w 116"/>
              <a:gd name="T105" fmla="*/ 60 h 116"/>
              <a:gd name="T106" fmla="*/ 88 w 116"/>
              <a:gd name="T107" fmla="*/ 44 h 116"/>
              <a:gd name="T108" fmla="*/ 92 w 116"/>
              <a:gd name="T109" fmla="*/ 44 h 116"/>
              <a:gd name="T110" fmla="*/ 98 w 116"/>
              <a:gd name="T111" fmla="*/ 38 h 116"/>
              <a:gd name="T112" fmla="*/ 104 w 116"/>
              <a:gd name="T113" fmla="*/ 60 h 116"/>
              <a:gd name="T114" fmla="*/ 56 w 116"/>
              <a:gd name="T115" fmla="*/ 108 h 116"/>
              <a:gd name="T116" fmla="*/ 8 w 116"/>
              <a:gd name="T117" fmla="*/ 60 h 116"/>
              <a:gd name="T118" fmla="*/ 56 w 116"/>
              <a:gd name="T119"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16">
                <a:moveTo>
                  <a:pt x="56" y="116"/>
                </a:moveTo>
                <a:cubicBezTo>
                  <a:pt x="87" y="116"/>
                  <a:pt x="112" y="91"/>
                  <a:pt x="112" y="60"/>
                </a:cubicBezTo>
                <a:cubicBezTo>
                  <a:pt x="112" y="50"/>
                  <a:pt x="109" y="41"/>
                  <a:pt x="104" y="32"/>
                </a:cubicBezTo>
                <a:cubicBezTo>
                  <a:pt x="116" y="20"/>
                  <a:pt x="116" y="20"/>
                  <a:pt x="116" y="20"/>
                </a:cubicBezTo>
                <a:cubicBezTo>
                  <a:pt x="96" y="20"/>
                  <a:pt x="96" y="20"/>
                  <a:pt x="96" y="20"/>
                </a:cubicBezTo>
                <a:cubicBezTo>
                  <a:pt x="96" y="0"/>
                  <a:pt x="96" y="0"/>
                  <a:pt x="96" y="0"/>
                </a:cubicBezTo>
                <a:cubicBezTo>
                  <a:pt x="84" y="12"/>
                  <a:pt x="84" y="12"/>
                  <a:pt x="84" y="12"/>
                </a:cubicBezTo>
                <a:cubicBezTo>
                  <a:pt x="76" y="7"/>
                  <a:pt x="66" y="4"/>
                  <a:pt x="56" y="4"/>
                </a:cubicBezTo>
                <a:cubicBezTo>
                  <a:pt x="25" y="4"/>
                  <a:pt x="0" y="30"/>
                  <a:pt x="0" y="60"/>
                </a:cubicBezTo>
                <a:cubicBezTo>
                  <a:pt x="0" y="91"/>
                  <a:pt x="25" y="116"/>
                  <a:pt x="56" y="116"/>
                </a:cubicBezTo>
                <a:close/>
                <a:moveTo>
                  <a:pt x="96" y="28"/>
                </a:moveTo>
                <a:cubicBezTo>
                  <a:pt x="97" y="28"/>
                  <a:pt x="97" y="28"/>
                  <a:pt x="97" y="28"/>
                </a:cubicBezTo>
                <a:cubicBezTo>
                  <a:pt x="89" y="36"/>
                  <a:pt x="89" y="36"/>
                  <a:pt x="89" y="36"/>
                </a:cubicBezTo>
                <a:cubicBezTo>
                  <a:pt x="80" y="36"/>
                  <a:pt x="80" y="36"/>
                  <a:pt x="80" y="36"/>
                </a:cubicBezTo>
                <a:cubicBezTo>
                  <a:pt x="80" y="28"/>
                  <a:pt x="80" y="28"/>
                  <a:pt x="80" y="28"/>
                </a:cubicBezTo>
                <a:cubicBezTo>
                  <a:pt x="88" y="20"/>
                  <a:pt x="88" y="20"/>
                  <a:pt x="88" y="20"/>
                </a:cubicBezTo>
                <a:cubicBezTo>
                  <a:pt x="88" y="20"/>
                  <a:pt x="88" y="20"/>
                  <a:pt x="88" y="20"/>
                </a:cubicBezTo>
                <a:cubicBezTo>
                  <a:pt x="88" y="28"/>
                  <a:pt x="88" y="28"/>
                  <a:pt x="88" y="28"/>
                </a:cubicBezTo>
                <a:lnTo>
                  <a:pt x="96" y="28"/>
                </a:lnTo>
                <a:close/>
                <a:moveTo>
                  <a:pt x="84" y="60"/>
                </a:moveTo>
                <a:cubicBezTo>
                  <a:pt x="84" y="76"/>
                  <a:pt x="71" y="88"/>
                  <a:pt x="56" y="88"/>
                </a:cubicBezTo>
                <a:cubicBezTo>
                  <a:pt x="40" y="88"/>
                  <a:pt x="28" y="76"/>
                  <a:pt x="28" y="60"/>
                </a:cubicBezTo>
                <a:cubicBezTo>
                  <a:pt x="28" y="45"/>
                  <a:pt x="40" y="32"/>
                  <a:pt x="56" y="32"/>
                </a:cubicBezTo>
                <a:cubicBezTo>
                  <a:pt x="62" y="32"/>
                  <a:pt x="67" y="34"/>
                  <a:pt x="72" y="38"/>
                </a:cubicBezTo>
                <a:cubicBezTo>
                  <a:pt x="72" y="39"/>
                  <a:pt x="72" y="39"/>
                  <a:pt x="72" y="39"/>
                </a:cubicBezTo>
                <a:cubicBezTo>
                  <a:pt x="64" y="47"/>
                  <a:pt x="64" y="47"/>
                  <a:pt x="64" y="47"/>
                </a:cubicBezTo>
                <a:cubicBezTo>
                  <a:pt x="62" y="45"/>
                  <a:pt x="59" y="44"/>
                  <a:pt x="56" y="44"/>
                </a:cubicBezTo>
                <a:cubicBezTo>
                  <a:pt x="47" y="44"/>
                  <a:pt x="40" y="52"/>
                  <a:pt x="40" y="60"/>
                </a:cubicBezTo>
                <a:cubicBezTo>
                  <a:pt x="40" y="69"/>
                  <a:pt x="47" y="76"/>
                  <a:pt x="56" y="76"/>
                </a:cubicBezTo>
                <a:cubicBezTo>
                  <a:pt x="65" y="76"/>
                  <a:pt x="72" y="69"/>
                  <a:pt x="72" y="60"/>
                </a:cubicBezTo>
                <a:cubicBezTo>
                  <a:pt x="72" y="58"/>
                  <a:pt x="71" y="55"/>
                  <a:pt x="70" y="52"/>
                </a:cubicBezTo>
                <a:cubicBezTo>
                  <a:pt x="78" y="44"/>
                  <a:pt x="78" y="44"/>
                  <a:pt x="78" y="44"/>
                </a:cubicBezTo>
                <a:cubicBezTo>
                  <a:pt x="79" y="44"/>
                  <a:pt x="79" y="44"/>
                  <a:pt x="79" y="44"/>
                </a:cubicBezTo>
                <a:cubicBezTo>
                  <a:pt x="82" y="49"/>
                  <a:pt x="84" y="55"/>
                  <a:pt x="84" y="60"/>
                </a:cubicBezTo>
                <a:close/>
                <a:moveTo>
                  <a:pt x="64" y="60"/>
                </a:moveTo>
                <a:cubicBezTo>
                  <a:pt x="64" y="65"/>
                  <a:pt x="60" y="68"/>
                  <a:pt x="56" y="68"/>
                </a:cubicBezTo>
                <a:cubicBezTo>
                  <a:pt x="51" y="68"/>
                  <a:pt x="48" y="65"/>
                  <a:pt x="48" y="60"/>
                </a:cubicBezTo>
                <a:cubicBezTo>
                  <a:pt x="48" y="56"/>
                  <a:pt x="51" y="52"/>
                  <a:pt x="56" y="52"/>
                </a:cubicBezTo>
                <a:cubicBezTo>
                  <a:pt x="57" y="52"/>
                  <a:pt x="57" y="53"/>
                  <a:pt x="58" y="53"/>
                </a:cubicBezTo>
                <a:cubicBezTo>
                  <a:pt x="53" y="58"/>
                  <a:pt x="53" y="58"/>
                  <a:pt x="53" y="58"/>
                </a:cubicBezTo>
                <a:cubicBezTo>
                  <a:pt x="51" y="59"/>
                  <a:pt x="51" y="62"/>
                  <a:pt x="53" y="63"/>
                </a:cubicBezTo>
                <a:cubicBezTo>
                  <a:pt x="54" y="64"/>
                  <a:pt x="55" y="64"/>
                  <a:pt x="56" y="64"/>
                </a:cubicBezTo>
                <a:cubicBezTo>
                  <a:pt x="57" y="64"/>
                  <a:pt x="58" y="64"/>
                  <a:pt x="59" y="63"/>
                </a:cubicBezTo>
                <a:cubicBezTo>
                  <a:pt x="64" y="58"/>
                  <a:pt x="64" y="58"/>
                  <a:pt x="64" y="58"/>
                </a:cubicBezTo>
                <a:cubicBezTo>
                  <a:pt x="64" y="59"/>
                  <a:pt x="64" y="60"/>
                  <a:pt x="64" y="60"/>
                </a:cubicBezTo>
                <a:close/>
                <a:moveTo>
                  <a:pt x="56" y="12"/>
                </a:moveTo>
                <a:cubicBezTo>
                  <a:pt x="64" y="12"/>
                  <a:pt x="71" y="14"/>
                  <a:pt x="78" y="18"/>
                </a:cubicBezTo>
                <a:cubicBezTo>
                  <a:pt x="72" y="24"/>
                  <a:pt x="72" y="24"/>
                  <a:pt x="72" y="24"/>
                </a:cubicBezTo>
                <a:cubicBezTo>
                  <a:pt x="72" y="28"/>
                  <a:pt x="72" y="28"/>
                  <a:pt x="72" y="28"/>
                </a:cubicBezTo>
                <a:cubicBezTo>
                  <a:pt x="67" y="26"/>
                  <a:pt x="62" y="24"/>
                  <a:pt x="56" y="24"/>
                </a:cubicBezTo>
                <a:cubicBezTo>
                  <a:pt x="36" y="24"/>
                  <a:pt x="20" y="41"/>
                  <a:pt x="20" y="60"/>
                </a:cubicBezTo>
                <a:cubicBezTo>
                  <a:pt x="20" y="80"/>
                  <a:pt x="36" y="96"/>
                  <a:pt x="56" y="96"/>
                </a:cubicBezTo>
                <a:cubicBezTo>
                  <a:pt x="76" y="96"/>
                  <a:pt x="92" y="80"/>
                  <a:pt x="92" y="60"/>
                </a:cubicBezTo>
                <a:cubicBezTo>
                  <a:pt x="92" y="55"/>
                  <a:pt x="91" y="49"/>
                  <a:pt x="88" y="44"/>
                </a:cubicBezTo>
                <a:cubicBezTo>
                  <a:pt x="92" y="44"/>
                  <a:pt x="92" y="44"/>
                  <a:pt x="92" y="44"/>
                </a:cubicBezTo>
                <a:cubicBezTo>
                  <a:pt x="98" y="38"/>
                  <a:pt x="98" y="38"/>
                  <a:pt x="98" y="38"/>
                </a:cubicBezTo>
                <a:cubicBezTo>
                  <a:pt x="102" y="45"/>
                  <a:pt x="104" y="53"/>
                  <a:pt x="104" y="60"/>
                </a:cubicBezTo>
                <a:cubicBezTo>
                  <a:pt x="104" y="87"/>
                  <a:pt x="82" y="108"/>
                  <a:pt x="56" y="108"/>
                </a:cubicBezTo>
                <a:cubicBezTo>
                  <a:pt x="29" y="108"/>
                  <a:pt x="8" y="87"/>
                  <a:pt x="8" y="60"/>
                </a:cubicBezTo>
                <a:cubicBezTo>
                  <a:pt x="8" y="34"/>
                  <a:pt x="29" y="12"/>
                  <a:pt x="56"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74"/>
          <p:cNvSpPr>
            <a:spLocks noChangeAspect="1"/>
          </p:cNvSpPr>
          <p:nvPr/>
        </p:nvSpPr>
        <p:spPr bwMode="auto">
          <a:xfrm>
            <a:off x="853394" y="5443427"/>
            <a:ext cx="679671" cy="679671"/>
          </a:xfrm>
          <a:custGeom>
            <a:avLst/>
            <a:gdLst>
              <a:gd name="T0" fmla="*/ 0 w 265"/>
              <a:gd name="T1" fmla="*/ 133 h 265"/>
              <a:gd name="T2" fmla="*/ 57 w 265"/>
              <a:gd name="T3" fmla="*/ 189 h 265"/>
              <a:gd name="T4" fmla="*/ 57 w 265"/>
              <a:gd name="T5" fmla="*/ 161 h 265"/>
              <a:gd name="T6" fmla="*/ 26 w 265"/>
              <a:gd name="T7" fmla="*/ 133 h 265"/>
              <a:gd name="T8" fmla="*/ 132 w 265"/>
              <a:gd name="T9" fmla="*/ 26 h 265"/>
              <a:gd name="T10" fmla="*/ 236 w 265"/>
              <a:gd name="T11" fmla="*/ 133 h 265"/>
              <a:gd name="T12" fmla="*/ 132 w 265"/>
              <a:gd name="T13" fmla="*/ 237 h 265"/>
              <a:gd name="T14" fmla="*/ 94 w 265"/>
              <a:gd name="T15" fmla="*/ 199 h 265"/>
              <a:gd name="T16" fmla="*/ 94 w 265"/>
              <a:gd name="T17" fmla="*/ 142 h 265"/>
              <a:gd name="T18" fmla="*/ 165 w 265"/>
              <a:gd name="T19" fmla="*/ 142 h 265"/>
              <a:gd name="T20" fmla="*/ 135 w 265"/>
              <a:gd name="T21" fmla="*/ 173 h 265"/>
              <a:gd name="T22" fmla="*/ 146 w 265"/>
              <a:gd name="T23" fmla="*/ 185 h 265"/>
              <a:gd name="T24" fmla="*/ 201 w 265"/>
              <a:gd name="T25" fmla="*/ 133 h 265"/>
              <a:gd name="T26" fmla="*/ 146 w 265"/>
              <a:gd name="T27" fmla="*/ 78 h 265"/>
              <a:gd name="T28" fmla="*/ 135 w 265"/>
              <a:gd name="T29" fmla="*/ 90 h 265"/>
              <a:gd name="T30" fmla="*/ 165 w 265"/>
              <a:gd name="T31" fmla="*/ 123 h 265"/>
              <a:gd name="T32" fmla="*/ 75 w 265"/>
              <a:gd name="T33" fmla="*/ 123 h 265"/>
              <a:gd name="T34" fmla="*/ 75 w 265"/>
              <a:gd name="T35" fmla="*/ 180 h 265"/>
              <a:gd name="T36" fmla="*/ 75 w 265"/>
              <a:gd name="T37" fmla="*/ 208 h 265"/>
              <a:gd name="T38" fmla="*/ 94 w 265"/>
              <a:gd name="T39" fmla="*/ 227 h 265"/>
              <a:gd name="T40" fmla="*/ 132 w 265"/>
              <a:gd name="T41" fmla="*/ 265 h 265"/>
              <a:gd name="T42" fmla="*/ 265 w 265"/>
              <a:gd name="T43" fmla="*/ 133 h 265"/>
              <a:gd name="T44" fmla="*/ 132 w 265"/>
              <a:gd name="T45" fmla="*/ 0 h 265"/>
              <a:gd name="T46" fmla="*/ 0 w 265"/>
              <a:gd name="T47" fmla="*/ 13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 h="265">
                <a:moveTo>
                  <a:pt x="0" y="133"/>
                </a:moveTo>
                <a:lnTo>
                  <a:pt x="57" y="189"/>
                </a:lnTo>
                <a:lnTo>
                  <a:pt x="57" y="161"/>
                </a:lnTo>
                <a:lnTo>
                  <a:pt x="26" y="133"/>
                </a:lnTo>
                <a:lnTo>
                  <a:pt x="132" y="26"/>
                </a:lnTo>
                <a:lnTo>
                  <a:pt x="236" y="133"/>
                </a:lnTo>
                <a:lnTo>
                  <a:pt x="132" y="237"/>
                </a:lnTo>
                <a:lnTo>
                  <a:pt x="94" y="199"/>
                </a:lnTo>
                <a:lnTo>
                  <a:pt x="94" y="142"/>
                </a:lnTo>
                <a:lnTo>
                  <a:pt x="165" y="142"/>
                </a:lnTo>
                <a:lnTo>
                  <a:pt x="135" y="173"/>
                </a:lnTo>
                <a:lnTo>
                  <a:pt x="146" y="185"/>
                </a:lnTo>
                <a:lnTo>
                  <a:pt x="201" y="133"/>
                </a:lnTo>
                <a:lnTo>
                  <a:pt x="146" y="78"/>
                </a:lnTo>
                <a:lnTo>
                  <a:pt x="135" y="90"/>
                </a:lnTo>
                <a:lnTo>
                  <a:pt x="165" y="123"/>
                </a:lnTo>
                <a:lnTo>
                  <a:pt x="75" y="123"/>
                </a:lnTo>
                <a:lnTo>
                  <a:pt x="75" y="180"/>
                </a:lnTo>
                <a:lnTo>
                  <a:pt x="75" y="208"/>
                </a:lnTo>
                <a:lnTo>
                  <a:pt x="94" y="227"/>
                </a:lnTo>
                <a:lnTo>
                  <a:pt x="132" y="265"/>
                </a:lnTo>
                <a:lnTo>
                  <a:pt x="265" y="133"/>
                </a:lnTo>
                <a:lnTo>
                  <a:pt x="132" y="0"/>
                </a:lnTo>
                <a:lnTo>
                  <a:pt x="0" y="1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70"/>
          <p:cNvSpPr>
            <a:spLocks noChangeAspect="1" noEditPoints="1"/>
          </p:cNvSpPr>
          <p:nvPr/>
        </p:nvSpPr>
        <p:spPr bwMode="auto">
          <a:xfrm>
            <a:off x="914531" y="3611746"/>
            <a:ext cx="549014" cy="678350"/>
          </a:xfrm>
          <a:custGeom>
            <a:avLst/>
            <a:gdLst>
              <a:gd name="T0" fmla="*/ 111 w 208"/>
              <a:gd name="T1" fmla="*/ 49 h 257"/>
              <a:gd name="T2" fmla="*/ 111 w 208"/>
              <a:gd name="T3" fmla="*/ 0 h 257"/>
              <a:gd name="T4" fmla="*/ 92 w 208"/>
              <a:gd name="T5" fmla="*/ 0 h 257"/>
              <a:gd name="T6" fmla="*/ 92 w 208"/>
              <a:gd name="T7" fmla="*/ 49 h 257"/>
              <a:gd name="T8" fmla="*/ 0 w 208"/>
              <a:gd name="T9" fmla="*/ 49 h 257"/>
              <a:gd name="T10" fmla="*/ 0 w 208"/>
              <a:gd name="T11" fmla="*/ 257 h 257"/>
              <a:gd name="T12" fmla="*/ 208 w 208"/>
              <a:gd name="T13" fmla="*/ 257 h 257"/>
              <a:gd name="T14" fmla="*/ 208 w 208"/>
              <a:gd name="T15" fmla="*/ 49 h 257"/>
              <a:gd name="T16" fmla="*/ 111 w 208"/>
              <a:gd name="T17" fmla="*/ 49 h 257"/>
              <a:gd name="T18" fmla="*/ 189 w 208"/>
              <a:gd name="T19" fmla="*/ 239 h 257"/>
              <a:gd name="T20" fmla="*/ 19 w 208"/>
              <a:gd name="T21" fmla="*/ 239 h 257"/>
              <a:gd name="T22" fmla="*/ 19 w 208"/>
              <a:gd name="T23" fmla="*/ 68 h 257"/>
              <a:gd name="T24" fmla="*/ 92 w 208"/>
              <a:gd name="T25" fmla="*/ 68 h 257"/>
              <a:gd name="T26" fmla="*/ 92 w 208"/>
              <a:gd name="T27" fmla="*/ 177 h 257"/>
              <a:gd name="T28" fmla="*/ 61 w 208"/>
              <a:gd name="T29" fmla="*/ 146 h 257"/>
              <a:gd name="T30" fmla="*/ 47 w 208"/>
              <a:gd name="T31" fmla="*/ 161 h 257"/>
              <a:gd name="T32" fmla="*/ 101 w 208"/>
              <a:gd name="T33" fmla="*/ 213 h 257"/>
              <a:gd name="T34" fmla="*/ 156 w 208"/>
              <a:gd name="T35" fmla="*/ 161 h 257"/>
              <a:gd name="T36" fmla="*/ 142 w 208"/>
              <a:gd name="T37" fmla="*/ 146 h 257"/>
              <a:gd name="T38" fmla="*/ 111 w 208"/>
              <a:gd name="T39" fmla="*/ 177 h 257"/>
              <a:gd name="T40" fmla="*/ 111 w 208"/>
              <a:gd name="T41" fmla="*/ 68 h 257"/>
              <a:gd name="T42" fmla="*/ 189 w 208"/>
              <a:gd name="T43" fmla="*/ 68 h 257"/>
              <a:gd name="T44" fmla="*/ 189 w 208"/>
              <a:gd name="T45" fmla="*/ 23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 h="257">
                <a:moveTo>
                  <a:pt x="111" y="49"/>
                </a:moveTo>
                <a:lnTo>
                  <a:pt x="111" y="0"/>
                </a:lnTo>
                <a:lnTo>
                  <a:pt x="92" y="0"/>
                </a:lnTo>
                <a:lnTo>
                  <a:pt x="92" y="49"/>
                </a:lnTo>
                <a:lnTo>
                  <a:pt x="0" y="49"/>
                </a:lnTo>
                <a:lnTo>
                  <a:pt x="0" y="257"/>
                </a:lnTo>
                <a:lnTo>
                  <a:pt x="208" y="257"/>
                </a:lnTo>
                <a:lnTo>
                  <a:pt x="208" y="49"/>
                </a:lnTo>
                <a:lnTo>
                  <a:pt x="111" y="49"/>
                </a:lnTo>
                <a:close/>
                <a:moveTo>
                  <a:pt x="189" y="239"/>
                </a:moveTo>
                <a:lnTo>
                  <a:pt x="19" y="239"/>
                </a:lnTo>
                <a:lnTo>
                  <a:pt x="19" y="68"/>
                </a:lnTo>
                <a:lnTo>
                  <a:pt x="92" y="68"/>
                </a:lnTo>
                <a:lnTo>
                  <a:pt x="92" y="177"/>
                </a:lnTo>
                <a:lnTo>
                  <a:pt x="61" y="146"/>
                </a:lnTo>
                <a:lnTo>
                  <a:pt x="47" y="161"/>
                </a:lnTo>
                <a:lnTo>
                  <a:pt x="101" y="213"/>
                </a:lnTo>
                <a:lnTo>
                  <a:pt x="156" y="161"/>
                </a:lnTo>
                <a:lnTo>
                  <a:pt x="142" y="146"/>
                </a:lnTo>
                <a:lnTo>
                  <a:pt x="111" y="177"/>
                </a:lnTo>
                <a:lnTo>
                  <a:pt x="111" y="68"/>
                </a:lnTo>
                <a:lnTo>
                  <a:pt x="189" y="68"/>
                </a:lnTo>
                <a:lnTo>
                  <a:pt x="189" y="2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99491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436475" cy="6995517"/>
          </a:xfrm>
          <a:prstGeom prst="rect">
            <a:avLst/>
          </a:prstGeom>
        </p:spPr>
      </p:pic>
      <p:sp>
        <p:nvSpPr>
          <p:cNvPr id="2" name="Title 1"/>
          <p:cNvSpPr>
            <a:spLocks noGrp="1"/>
          </p:cNvSpPr>
          <p:nvPr>
            <p:ph type="title" idx="4294967295"/>
          </p:nvPr>
        </p:nvSpPr>
        <p:spPr bwMode="white">
          <a:xfrm>
            <a:off x="273050" y="795338"/>
            <a:ext cx="9693275" cy="1831975"/>
          </a:xfrm>
        </p:spPr>
        <p:txBody>
          <a:bodyPr/>
          <a:lstStyle/>
          <a:p>
            <a:r>
              <a:rPr lang="en-US" sz="7200" dirty="0">
                <a:gradFill>
                  <a:gsLst>
                    <a:gs pos="70707">
                      <a:srgbClr val="FFFFFF"/>
                    </a:gs>
                    <a:gs pos="56000">
                      <a:srgbClr val="FFFFFF"/>
                    </a:gs>
                  </a:gsLst>
                  <a:lin ang="5400000" scaled="0"/>
                </a:gradFill>
              </a:rPr>
              <a:t>What is LCS?</a:t>
            </a:r>
          </a:p>
        </p:txBody>
      </p:sp>
      <p:sp>
        <p:nvSpPr>
          <p:cNvPr id="3" name="Rectangle 2"/>
          <p:cNvSpPr/>
          <p:nvPr/>
        </p:nvSpPr>
        <p:spPr bwMode="white">
          <a:xfrm>
            <a:off x="273050" y="3069865"/>
            <a:ext cx="8871235" cy="1625060"/>
          </a:xfrm>
          <a:prstGeom prst="rect">
            <a:avLst/>
          </a:prstGeom>
        </p:spPr>
        <p:txBody>
          <a:bodyPr wrap="square" lIns="182880" tIns="146304" rIns="182880" bIns="146304">
            <a:spAutoFit/>
          </a:bodyPr>
          <a:lstStyle/>
          <a:p>
            <a:pPr marL="0" marR="0" lvl="0" indent="0" defTabSz="914400" eaLnBrk="1" fontAlgn="auto" latinLnBrk="0" hangingPunct="1">
              <a:lnSpc>
                <a:spcPct val="90000"/>
              </a:lnSpc>
              <a:spcBef>
                <a:spcPts val="0"/>
              </a:spcBef>
              <a:spcAft>
                <a:spcPts val="1200"/>
              </a:spcAft>
              <a:buClrTx/>
              <a:buSzTx/>
              <a:buFontTx/>
              <a:buNone/>
              <a:tabLst/>
              <a:defRPr/>
            </a:pPr>
            <a:r>
              <a:rPr kumimoji="0" lang="en-US" sz="3200" b="0"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Lifecycle services is an Azure-based platform to help drive </a:t>
            </a:r>
            <a:r>
              <a:rPr kumimoji="0" lang="en-US" sz="3200" b="1"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Predictable</a:t>
            </a:r>
            <a:r>
              <a:rPr kumimoji="0" lang="en-US" sz="3200" b="0"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 </a:t>
            </a:r>
            <a:r>
              <a:rPr kumimoji="0" lang="en-US" sz="3200" b="1"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Automated</a:t>
            </a:r>
            <a:r>
              <a:rPr kumimoji="0" lang="en-US" sz="3200" b="0"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 and </a:t>
            </a:r>
            <a:r>
              <a:rPr kumimoji="0" lang="en-US" sz="3200" b="1"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Proactive</a:t>
            </a:r>
            <a:r>
              <a:rPr kumimoji="0" lang="en-US" sz="3200" b="0" i="0" u="none" strike="noStrike" kern="0" cap="none" spc="0" normalizeH="0" baseline="0" noProof="0" dirty="0">
                <a:ln w="3175">
                  <a:noFill/>
                </a:ln>
                <a:gradFill>
                  <a:gsLst>
                    <a:gs pos="70707">
                      <a:srgbClr val="FFFFFF"/>
                    </a:gs>
                    <a:gs pos="56000">
                      <a:srgbClr val="FFFFFF"/>
                    </a:gs>
                  </a:gsLst>
                  <a:lin ang="5400000" scaled="0"/>
                </a:gradFill>
                <a:effectLst/>
                <a:uLnTx/>
                <a:uFillTx/>
                <a:latin typeface="Segoe UI Light"/>
                <a:cs typeface="Segoe UI" pitchFamily="34" charset="0"/>
              </a:rPr>
              <a:t> delivery of Dynamics projects</a:t>
            </a:r>
          </a:p>
        </p:txBody>
      </p:sp>
    </p:spTree>
    <p:extLst>
      <p:ext uri="{BB962C8B-B14F-4D97-AF65-F5344CB8AC3E}">
        <p14:creationId xmlns:p14="http://schemas.microsoft.com/office/powerpoint/2010/main" val="428419463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ircle"/>
          <p:cNvGrpSpPr/>
          <p:nvPr/>
        </p:nvGrpSpPr>
        <p:grpSpPr>
          <a:xfrm>
            <a:off x="457200" y="2400300"/>
            <a:ext cx="4114800" cy="4114800"/>
            <a:chOff x="457200" y="2400300"/>
            <a:chExt cx="4114800" cy="4114800"/>
          </a:xfrm>
        </p:grpSpPr>
        <p:grpSp>
          <p:nvGrpSpPr>
            <p:cNvPr id="236" name="Ring Arrows"/>
            <p:cNvGrpSpPr/>
            <p:nvPr/>
          </p:nvGrpSpPr>
          <p:grpSpPr>
            <a:xfrm>
              <a:off x="457200" y="2400300"/>
              <a:ext cx="4114800" cy="4114800"/>
              <a:chOff x="274638" y="1211263"/>
              <a:chExt cx="5440362" cy="5440362"/>
            </a:xfrm>
            <a:solidFill>
              <a:schemeClr val="bg1">
                <a:lumMod val="85000"/>
              </a:schemeClr>
            </a:solidFill>
          </p:grpSpPr>
          <p:sp>
            <p:nvSpPr>
              <p:cNvPr id="227" name="Freeform 15"/>
              <p:cNvSpPr>
                <a:spLocks/>
              </p:cNvSpPr>
              <p:nvPr/>
            </p:nvSpPr>
            <p:spPr bwMode="auto">
              <a:xfrm>
                <a:off x="274638" y="2259013"/>
                <a:ext cx="946150" cy="3384550"/>
              </a:xfrm>
              <a:custGeom>
                <a:avLst/>
                <a:gdLst>
                  <a:gd name="T0" fmla="*/ 269 w 288"/>
                  <a:gd name="T1" fmla="*/ 85 h 1030"/>
                  <a:gd name="T2" fmla="*/ 256 w 288"/>
                  <a:gd name="T3" fmla="*/ 0 h 1030"/>
                  <a:gd name="T4" fmla="*/ 164 w 288"/>
                  <a:gd name="T5" fmla="*/ 14 h 1030"/>
                  <a:gd name="T6" fmla="*/ 0 w 288"/>
                  <a:gd name="T7" fmla="*/ 509 h 1030"/>
                  <a:gd name="T8" fmla="*/ 185 w 288"/>
                  <a:gd name="T9" fmla="*/ 1030 h 1030"/>
                  <a:gd name="T10" fmla="*/ 190 w 288"/>
                  <a:gd name="T11" fmla="*/ 951 h 1030"/>
                  <a:gd name="T12" fmla="*/ 288 w 288"/>
                  <a:gd name="T13" fmla="*/ 957 h 1030"/>
                  <a:gd name="T14" fmla="*/ 126 w 288"/>
                  <a:gd name="T15" fmla="*/ 509 h 1030"/>
                  <a:gd name="T16" fmla="*/ 269 w 288"/>
                  <a:gd name="T17" fmla="*/ 8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030">
                    <a:moveTo>
                      <a:pt x="269" y="85"/>
                    </a:moveTo>
                    <a:cubicBezTo>
                      <a:pt x="256" y="0"/>
                      <a:pt x="256" y="0"/>
                      <a:pt x="256" y="0"/>
                    </a:cubicBezTo>
                    <a:cubicBezTo>
                      <a:pt x="164" y="14"/>
                      <a:pt x="164" y="14"/>
                      <a:pt x="164" y="14"/>
                    </a:cubicBezTo>
                    <a:cubicBezTo>
                      <a:pt x="61" y="152"/>
                      <a:pt x="0" y="324"/>
                      <a:pt x="0" y="509"/>
                    </a:cubicBezTo>
                    <a:cubicBezTo>
                      <a:pt x="0" y="707"/>
                      <a:pt x="69" y="888"/>
                      <a:pt x="185" y="1030"/>
                    </a:cubicBezTo>
                    <a:cubicBezTo>
                      <a:pt x="190" y="951"/>
                      <a:pt x="190" y="951"/>
                      <a:pt x="190" y="951"/>
                    </a:cubicBezTo>
                    <a:cubicBezTo>
                      <a:pt x="288" y="957"/>
                      <a:pt x="288" y="957"/>
                      <a:pt x="288" y="957"/>
                    </a:cubicBezTo>
                    <a:cubicBezTo>
                      <a:pt x="187" y="836"/>
                      <a:pt x="126" y="679"/>
                      <a:pt x="126" y="509"/>
                    </a:cubicBezTo>
                    <a:cubicBezTo>
                      <a:pt x="126" y="350"/>
                      <a:pt x="179" y="203"/>
                      <a:pt x="269" y="85"/>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228" name="Freeform 16"/>
              <p:cNvSpPr>
                <a:spLocks/>
              </p:cNvSpPr>
              <p:nvPr/>
            </p:nvSpPr>
            <p:spPr bwMode="auto">
              <a:xfrm>
                <a:off x="895350" y="1211263"/>
                <a:ext cx="4306887" cy="1422400"/>
              </a:xfrm>
              <a:custGeom>
                <a:avLst/>
                <a:gdLst>
                  <a:gd name="T0" fmla="*/ 639 w 1311"/>
                  <a:gd name="T1" fmla="*/ 126 h 433"/>
                  <a:gd name="T2" fmla="*/ 1213 w 1311"/>
                  <a:gd name="T3" fmla="*/ 424 h 433"/>
                  <a:gd name="T4" fmla="*/ 1301 w 1311"/>
                  <a:gd name="T5" fmla="*/ 433 h 433"/>
                  <a:gd name="T6" fmla="*/ 1311 w 1311"/>
                  <a:gd name="T7" fmla="*/ 344 h 433"/>
                  <a:gd name="T8" fmla="*/ 639 w 1311"/>
                  <a:gd name="T9" fmla="*/ 0 h 433"/>
                  <a:gd name="T10" fmla="*/ 0 w 1311"/>
                  <a:gd name="T11" fmla="*/ 301 h 433"/>
                  <a:gd name="T12" fmla="*/ 90 w 1311"/>
                  <a:gd name="T13" fmla="*/ 287 h 433"/>
                  <a:gd name="T14" fmla="*/ 103 w 1311"/>
                  <a:gd name="T15" fmla="*/ 374 h 433"/>
                  <a:gd name="T16" fmla="*/ 639 w 1311"/>
                  <a:gd name="T17" fmla="*/ 12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1" h="433">
                    <a:moveTo>
                      <a:pt x="639" y="126"/>
                    </a:moveTo>
                    <a:cubicBezTo>
                      <a:pt x="876" y="126"/>
                      <a:pt x="1086" y="244"/>
                      <a:pt x="1213" y="424"/>
                    </a:cubicBezTo>
                    <a:cubicBezTo>
                      <a:pt x="1301" y="433"/>
                      <a:pt x="1301" y="433"/>
                      <a:pt x="1301" y="433"/>
                    </a:cubicBezTo>
                    <a:cubicBezTo>
                      <a:pt x="1311" y="344"/>
                      <a:pt x="1311" y="344"/>
                      <a:pt x="1311" y="344"/>
                    </a:cubicBezTo>
                    <a:cubicBezTo>
                      <a:pt x="1160" y="135"/>
                      <a:pt x="915" y="0"/>
                      <a:pt x="639" y="0"/>
                    </a:cubicBezTo>
                    <a:cubicBezTo>
                      <a:pt x="382" y="0"/>
                      <a:pt x="152" y="117"/>
                      <a:pt x="0" y="301"/>
                    </a:cubicBezTo>
                    <a:cubicBezTo>
                      <a:pt x="90" y="287"/>
                      <a:pt x="90" y="287"/>
                      <a:pt x="90" y="287"/>
                    </a:cubicBezTo>
                    <a:cubicBezTo>
                      <a:pt x="103" y="374"/>
                      <a:pt x="103" y="374"/>
                      <a:pt x="103" y="374"/>
                    </a:cubicBezTo>
                    <a:cubicBezTo>
                      <a:pt x="232" y="222"/>
                      <a:pt x="424" y="126"/>
                      <a:pt x="639" y="126"/>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229" name="Freeform 17"/>
              <p:cNvSpPr>
                <a:spLocks/>
              </p:cNvSpPr>
              <p:nvPr/>
            </p:nvSpPr>
            <p:spPr bwMode="auto">
              <a:xfrm>
                <a:off x="4657725" y="2455863"/>
                <a:ext cx="1057275" cy="3357562"/>
              </a:xfrm>
              <a:custGeom>
                <a:avLst/>
                <a:gdLst>
                  <a:gd name="T0" fmla="*/ 0 w 322"/>
                  <a:gd name="T1" fmla="*/ 936 h 1022"/>
                  <a:gd name="T2" fmla="*/ 14 w 322"/>
                  <a:gd name="T3" fmla="*/ 1022 h 1022"/>
                  <a:gd name="T4" fmla="*/ 105 w 322"/>
                  <a:gd name="T5" fmla="*/ 1008 h 1022"/>
                  <a:gd name="T6" fmla="*/ 322 w 322"/>
                  <a:gd name="T7" fmla="*/ 449 h 1022"/>
                  <a:gd name="T8" fmla="*/ 190 w 322"/>
                  <a:gd name="T9" fmla="*/ 0 h 1022"/>
                  <a:gd name="T10" fmla="*/ 180 w 322"/>
                  <a:gd name="T11" fmla="*/ 85 h 1022"/>
                  <a:gd name="T12" fmla="*/ 88 w 322"/>
                  <a:gd name="T13" fmla="*/ 75 h 1022"/>
                  <a:gd name="T14" fmla="*/ 196 w 322"/>
                  <a:gd name="T15" fmla="*/ 449 h 1022"/>
                  <a:gd name="T16" fmla="*/ 0 w 322"/>
                  <a:gd name="T17" fmla="*/ 936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1022">
                    <a:moveTo>
                      <a:pt x="0" y="936"/>
                    </a:moveTo>
                    <a:cubicBezTo>
                      <a:pt x="14" y="1022"/>
                      <a:pt x="14" y="1022"/>
                      <a:pt x="14" y="1022"/>
                    </a:cubicBezTo>
                    <a:cubicBezTo>
                      <a:pt x="105" y="1008"/>
                      <a:pt x="105" y="1008"/>
                      <a:pt x="105" y="1008"/>
                    </a:cubicBezTo>
                    <a:cubicBezTo>
                      <a:pt x="240" y="860"/>
                      <a:pt x="322" y="664"/>
                      <a:pt x="322" y="449"/>
                    </a:cubicBezTo>
                    <a:cubicBezTo>
                      <a:pt x="322" y="283"/>
                      <a:pt x="273" y="129"/>
                      <a:pt x="190" y="0"/>
                    </a:cubicBezTo>
                    <a:cubicBezTo>
                      <a:pt x="180" y="85"/>
                      <a:pt x="180" y="85"/>
                      <a:pt x="180" y="85"/>
                    </a:cubicBezTo>
                    <a:cubicBezTo>
                      <a:pt x="88" y="75"/>
                      <a:pt x="88" y="75"/>
                      <a:pt x="88" y="75"/>
                    </a:cubicBezTo>
                    <a:cubicBezTo>
                      <a:pt x="156" y="183"/>
                      <a:pt x="196" y="311"/>
                      <a:pt x="196" y="449"/>
                    </a:cubicBezTo>
                    <a:cubicBezTo>
                      <a:pt x="196" y="638"/>
                      <a:pt x="121" y="809"/>
                      <a:pt x="0" y="936"/>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230" name="Freeform 18"/>
              <p:cNvSpPr>
                <a:spLocks/>
              </p:cNvSpPr>
              <p:nvPr/>
            </p:nvSpPr>
            <p:spPr bwMode="auto">
              <a:xfrm>
                <a:off x="965200" y="5478463"/>
                <a:ext cx="3932237" cy="1173162"/>
              </a:xfrm>
              <a:custGeom>
                <a:avLst/>
                <a:gdLst>
                  <a:gd name="T0" fmla="*/ 104 w 1197"/>
                  <a:gd name="T1" fmla="*/ 7 h 357"/>
                  <a:gd name="T2" fmla="*/ 6 w 1197"/>
                  <a:gd name="T3" fmla="*/ 0 h 357"/>
                  <a:gd name="T4" fmla="*/ 0 w 1197"/>
                  <a:gd name="T5" fmla="*/ 80 h 357"/>
                  <a:gd name="T6" fmla="*/ 618 w 1197"/>
                  <a:gd name="T7" fmla="*/ 357 h 357"/>
                  <a:gd name="T8" fmla="*/ 1197 w 1197"/>
                  <a:gd name="T9" fmla="*/ 121 h 357"/>
                  <a:gd name="T10" fmla="*/ 1114 w 1197"/>
                  <a:gd name="T11" fmla="*/ 134 h 357"/>
                  <a:gd name="T12" fmla="*/ 1100 w 1197"/>
                  <a:gd name="T13" fmla="*/ 40 h 357"/>
                  <a:gd name="T14" fmla="*/ 618 w 1197"/>
                  <a:gd name="T15" fmla="*/ 231 h 357"/>
                  <a:gd name="T16" fmla="*/ 104 w 1197"/>
                  <a:gd name="T17" fmla="*/ 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357">
                    <a:moveTo>
                      <a:pt x="104" y="7"/>
                    </a:moveTo>
                    <a:cubicBezTo>
                      <a:pt x="6" y="0"/>
                      <a:pt x="6" y="0"/>
                      <a:pt x="6" y="0"/>
                    </a:cubicBezTo>
                    <a:cubicBezTo>
                      <a:pt x="0" y="80"/>
                      <a:pt x="0" y="80"/>
                      <a:pt x="0" y="80"/>
                    </a:cubicBezTo>
                    <a:cubicBezTo>
                      <a:pt x="152" y="250"/>
                      <a:pt x="373" y="357"/>
                      <a:pt x="618" y="357"/>
                    </a:cubicBezTo>
                    <a:cubicBezTo>
                      <a:pt x="843" y="357"/>
                      <a:pt x="1048" y="267"/>
                      <a:pt x="1197" y="121"/>
                    </a:cubicBezTo>
                    <a:cubicBezTo>
                      <a:pt x="1114" y="134"/>
                      <a:pt x="1114" y="134"/>
                      <a:pt x="1114" y="134"/>
                    </a:cubicBezTo>
                    <a:cubicBezTo>
                      <a:pt x="1100" y="40"/>
                      <a:pt x="1100" y="40"/>
                      <a:pt x="1100" y="40"/>
                    </a:cubicBezTo>
                    <a:cubicBezTo>
                      <a:pt x="974" y="158"/>
                      <a:pt x="804" y="231"/>
                      <a:pt x="618" y="231"/>
                    </a:cubicBezTo>
                    <a:cubicBezTo>
                      <a:pt x="415" y="231"/>
                      <a:pt x="232" y="145"/>
                      <a:pt x="104" y="7"/>
                    </a:cubicBezTo>
                    <a:close/>
                  </a:path>
                </a:pathLst>
              </a:cu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grpSp>
        <p:sp>
          <p:nvSpPr>
            <p:cNvPr id="159" name="1 Text: PM"/>
            <p:cNvSpPr txBox="1"/>
            <p:nvPr/>
          </p:nvSpPr>
          <p:spPr>
            <a:xfrm>
              <a:off x="1115965" y="2653659"/>
              <a:ext cx="2797271" cy="1742841"/>
            </a:xfrm>
            <a:prstGeom prst="rect">
              <a:avLst/>
            </a:prstGeom>
            <a:noFill/>
          </p:spPr>
          <p:txBody>
            <a:bodyPr spcFirstLastPara="1" wrap="none" lIns="182828" tIns="146262" rIns="182828" bIns="146262" numCol="1" rtlCol="0">
              <a:prstTxWarp prst="textArchUp">
                <a:avLst/>
              </a:prstTxWarp>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gradFill>
                    <a:gsLst>
                      <a:gs pos="21239">
                        <a:schemeClr val="tx1"/>
                      </a:gs>
                      <a:gs pos="46000">
                        <a:schemeClr val="tx1"/>
                      </a:gs>
                    </a:gsLst>
                    <a:lin ang="0" scaled="0"/>
                  </a:gradFill>
                  <a:effectLst/>
                  <a:uLnTx/>
                  <a:uFillTx/>
                </a:rPr>
                <a:t>PROJECT MANAGER</a:t>
              </a:r>
            </a:p>
          </p:txBody>
        </p:sp>
      </p:grpSp>
      <p:grpSp>
        <p:nvGrpSpPr>
          <p:cNvPr id="13" name="Define"/>
          <p:cNvGrpSpPr/>
          <p:nvPr/>
        </p:nvGrpSpPr>
        <p:grpSpPr>
          <a:xfrm>
            <a:off x="1068019" y="2788127"/>
            <a:ext cx="2893163" cy="1670148"/>
            <a:chOff x="1068019" y="2788127"/>
            <a:chExt cx="2893163" cy="1670148"/>
          </a:xfrm>
        </p:grpSpPr>
        <p:sp>
          <p:nvSpPr>
            <p:cNvPr id="233" name="Freeform 21"/>
            <p:cNvSpPr>
              <a:spLocks/>
            </p:cNvSpPr>
            <p:nvPr/>
          </p:nvSpPr>
          <p:spPr bwMode="auto">
            <a:xfrm>
              <a:off x="1068019" y="2788127"/>
              <a:ext cx="2893163" cy="1670148"/>
            </a:xfrm>
            <a:custGeom>
              <a:avLst/>
              <a:gdLst>
                <a:gd name="T0" fmla="*/ 608 w 1216"/>
                <a:gd name="T1" fmla="*/ 0 h 702"/>
                <a:gd name="T2" fmla="*/ 0 w 1216"/>
                <a:gd name="T3" fmla="*/ 351 h 702"/>
                <a:gd name="T4" fmla="*/ 608 w 1216"/>
                <a:gd name="T5" fmla="*/ 702 h 702"/>
                <a:gd name="T6" fmla="*/ 1216 w 1216"/>
                <a:gd name="T7" fmla="*/ 351 h 702"/>
                <a:gd name="T8" fmla="*/ 608 w 1216"/>
                <a:gd name="T9" fmla="*/ 0 h 702"/>
              </a:gdLst>
              <a:ahLst/>
              <a:cxnLst>
                <a:cxn ang="0">
                  <a:pos x="T0" y="T1"/>
                </a:cxn>
                <a:cxn ang="0">
                  <a:pos x="T2" y="T3"/>
                </a:cxn>
                <a:cxn ang="0">
                  <a:pos x="T4" y="T5"/>
                </a:cxn>
                <a:cxn ang="0">
                  <a:pos x="T6" y="T7"/>
                </a:cxn>
                <a:cxn ang="0">
                  <a:pos x="T8" y="T9"/>
                </a:cxn>
              </a:cxnLst>
              <a:rect l="0" t="0" r="r" b="b"/>
              <a:pathLst>
                <a:path w="1216" h="702">
                  <a:moveTo>
                    <a:pt x="608" y="0"/>
                  </a:moveTo>
                  <a:cubicBezTo>
                    <a:pt x="348" y="0"/>
                    <a:pt x="121" y="141"/>
                    <a:pt x="0" y="351"/>
                  </a:cubicBezTo>
                  <a:cubicBezTo>
                    <a:pt x="608" y="702"/>
                    <a:pt x="608" y="702"/>
                    <a:pt x="608" y="702"/>
                  </a:cubicBezTo>
                  <a:cubicBezTo>
                    <a:pt x="1216" y="351"/>
                    <a:pt x="1216" y="351"/>
                    <a:pt x="1216" y="351"/>
                  </a:cubicBezTo>
                  <a:cubicBezTo>
                    <a:pt x="1095" y="141"/>
                    <a:pt x="868" y="0"/>
                    <a:pt x="608" y="0"/>
                  </a:cubicBezTo>
                  <a:close/>
                </a:path>
              </a:pathLst>
            </a:custGeom>
            <a:solidFill>
              <a:schemeClr val="tx2"/>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53" name="2 Text: Define"/>
            <p:cNvSpPr txBox="1"/>
            <p:nvPr/>
          </p:nvSpPr>
          <p:spPr>
            <a:xfrm>
              <a:off x="1867684" y="3279150"/>
              <a:ext cx="1293832" cy="928407"/>
            </a:xfrm>
            <a:prstGeom prst="rect">
              <a:avLst/>
            </a:prstGeom>
            <a:noFill/>
          </p:spPr>
          <p:txBody>
            <a:bodyPr wrap="square" lIns="146262" tIns="91414" rIns="146262" bIns="91414" rtlCol="0" anchor="b" anchorCtr="0">
              <a:spAutoFit/>
            </a:bodyPr>
            <a:lstStyle/>
            <a:p>
              <a:pPr marL="0" marR="0" lvl="0" indent="0" algn="ctr" defTabSz="932384" eaLnBrk="1" fontAlgn="auto" latinLnBrk="0" hangingPunct="1">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0" scaled="0"/>
                  </a:gradFill>
                  <a:effectLst/>
                  <a:uLnTx/>
                  <a:uFillTx/>
                  <a:latin typeface="+mj-lt"/>
                  <a:cs typeface="Segoe UI Semilight" panose="020B0402040204020203" pitchFamily="34" charset="0"/>
                </a:rPr>
                <a:t>Define</a:t>
              </a:r>
            </a:p>
            <a:p>
              <a:pPr marL="0" marR="0" lvl="0" indent="0" algn="ctr" defTabSz="932384" eaLnBrk="1" fontAlgn="auto" latinLnBrk="0" hangingPunct="1">
                <a:lnSpc>
                  <a:spcPct val="90000"/>
                </a:lnSpc>
                <a:spcBef>
                  <a:spcPts val="400"/>
                </a:spcBef>
                <a:spcAft>
                  <a:spcPts val="0"/>
                </a:spcAft>
                <a:buClrTx/>
                <a:buSzTx/>
                <a:buFontTx/>
                <a:buNone/>
                <a:tabLst/>
                <a:defRPr/>
              </a:pPr>
              <a: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t>BUSINESS </a:t>
              </a:r>
              <a:b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br>
              <a: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t>ANALYST</a:t>
              </a:r>
            </a:p>
          </p:txBody>
        </p:sp>
      </p:grpSp>
      <p:grpSp>
        <p:nvGrpSpPr>
          <p:cNvPr id="14" name="Develop"/>
          <p:cNvGrpSpPr/>
          <p:nvPr/>
        </p:nvGrpSpPr>
        <p:grpSpPr>
          <a:xfrm>
            <a:off x="2515174" y="3622626"/>
            <a:ext cx="1669000" cy="2504647"/>
            <a:chOff x="2515174" y="3622626"/>
            <a:chExt cx="1669000" cy="2504647"/>
          </a:xfrm>
        </p:grpSpPr>
        <p:sp>
          <p:nvSpPr>
            <p:cNvPr id="235" name="Freeform 22"/>
            <p:cNvSpPr>
              <a:spLocks/>
            </p:cNvSpPr>
            <p:nvPr/>
          </p:nvSpPr>
          <p:spPr bwMode="auto">
            <a:xfrm>
              <a:off x="2515174" y="3622626"/>
              <a:ext cx="1669000" cy="2504647"/>
            </a:xfrm>
            <a:custGeom>
              <a:avLst/>
              <a:gdLst>
                <a:gd name="T0" fmla="*/ 608 w 702"/>
                <a:gd name="T1" fmla="*/ 0 h 1053"/>
                <a:gd name="T2" fmla="*/ 0 w 702"/>
                <a:gd name="T3" fmla="*/ 351 h 1053"/>
                <a:gd name="T4" fmla="*/ 0 w 702"/>
                <a:gd name="T5" fmla="*/ 1053 h 1053"/>
                <a:gd name="T6" fmla="*/ 608 w 702"/>
                <a:gd name="T7" fmla="*/ 702 h 1053"/>
                <a:gd name="T8" fmla="*/ 702 w 702"/>
                <a:gd name="T9" fmla="*/ 351 h 1053"/>
                <a:gd name="T10" fmla="*/ 608 w 702"/>
                <a:gd name="T11" fmla="*/ 0 h 1053"/>
              </a:gdLst>
              <a:ahLst/>
              <a:cxnLst>
                <a:cxn ang="0">
                  <a:pos x="T0" y="T1"/>
                </a:cxn>
                <a:cxn ang="0">
                  <a:pos x="T2" y="T3"/>
                </a:cxn>
                <a:cxn ang="0">
                  <a:pos x="T4" y="T5"/>
                </a:cxn>
                <a:cxn ang="0">
                  <a:pos x="T6" y="T7"/>
                </a:cxn>
                <a:cxn ang="0">
                  <a:pos x="T8" y="T9"/>
                </a:cxn>
                <a:cxn ang="0">
                  <a:pos x="T10" y="T11"/>
                </a:cxn>
              </a:cxnLst>
              <a:rect l="0" t="0" r="r" b="b"/>
              <a:pathLst>
                <a:path w="702" h="1053">
                  <a:moveTo>
                    <a:pt x="608" y="0"/>
                  </a:moveTo>
                  <a:cubicBezTo>
                    <a:pt x="0" y="351"/>
                    <a:pt x="0" y="351"/>
                    <a:pt x="0" y="351"/>
                  </a:cubicBezTo>
                  <a:cubicBezTo>
                    <a:pt x="0" y="1053"/>
                    <a:pt x="0" y="1053"/>
                    <a:pt x="0" y="1053"/>
                  </a:cubicBezTo>
                  <a:cubicBezTo>
                    <a:pt x="260" y="1053"/>
                    <a:pt x="487" y="912"/>
                    <a:pt x="608" y="702"/>
                  </a:cubicBezTo>
                  <a:cubicBezTo>
                    <a:pt x="668" y="599"/>
                    <a:pt x="702" y="479"/>
                    <a:pt x="702" y="351"/>
                  </a:cubicBezTo>
                  <a:cubicBezTo>
                    <a:pt x="702" y="223"/>
                    <a:pt x="668" y="103"/>
                    <a:pt x="608" y="0"/>
                  </a:cubicBezTo>
                  <a:close/>
                </a:path>
              </a:pathLst>
            </a:custGeom>
            <a:solidFill>
              <a:schemeClr val="accent2"/>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54" name="3 Text: Develop"/>
            <p:cNvSpPr txBox="1"/>
            <p:nvPr/>
          </p:nvSpPr>
          <p:spPr>
            <a:xfrm>
              <a:off x="2518984" y="4421186"/>
              <a:ext cx="1590688" cy="776057"/>
            </a:xfrm>
            <a:prstGeom prst="rect">
              <a:avLst/>
            </a:prstGeom>
            <a:noFill/>
          </p:spPr>
          <p:txBody>
            <a:bodyPr wrap="square" lIns="146262" tIns="91414" rIns="146262" bIns="91414" rtlCol="0">
              <a:spAutoFit/>
            </a:bodyPr>
            <a:lstStyle>
              <a:defPPr>
                <a:defRPr lang="en-US"/>
              </a:defPPr>
              <a:lvl1pPr>
                <a:lnSpc>
                  <a:spcPct val="90000"/>
                </a:lnSpc>
                <a:spcBef>
                  <a:spcPts val="600"/>
                </a:spcBef>
                <a:defRPr sz="2400">
                  <a:gradFill>
                    <a:gsLst>
                      <a:gs pos="0">
                        <a:srgbClr val="FFFFFF"/>
                      </a:gs>
                      <a:gs pos="100000">
                        <a:srgbClr val="FFFFFF"/>
                      </a:gs>
                    </a:gsLst>
                    <a:lin ang="0" scaled="0"/>
                  </a:gradFill>
                </a:defRPr>
              </a:lvl1pPr>
            </a:lstStyle>
            <a:p>
              <a:pPr marL="0" marR="0" lvl="0" indent="0" algn="ctr" defTabSz="932384" eaLnBrk="1" fontAlgn="auto" latinLnBrk="0" hangingPunct="1">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0" scaled="0"/>
                  </a:gradFill>
                  <a:effectLst/>
                  <a:uLnTx/>
                  <a:uFillTx/>
                  <a:latin typeface="+mj-lt"/>
                  <a:cs typeface="Segoe UI Semilight" panose="020B0402040204020203" pitchFamily="34" charset="0"/>
                </a:rPr>
                <a:t>Develop</a:t>
              </a:r>
            </a:p>
            <a:p>
              <a:pPr marL="0" marR="0" lvl="0" indent="0" algn="ctr" defTabSz="932384" eaLnBrk="1" fontAlgn="auto" latinLnBrk="0" hangingPunct="1">
                <a:lnSpc>
                  <a:spcPct val="90000"/>
                </a:lnSpc>
                <a:spcBef>
                  <a:spcPts val="400"/>
                </a:spcBef>
                <a:spcAft>
                  <a:spcPts val="0"/>
                </a:spcAft>
                <a:buClrTx/>
                <a:buSzTx/>
                <a:buFontTx/>
                <a:buNone/>
                <a:tabLst/>
                <a:defRPr/>
              </a:pPr>
              <a: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t>DEVELOPER</a:t>
              </a:r>
            </a:p>
          </p:txBody>
        </p:sp>
      </p:grpSp>
      <p:grpSp>
        <p:nvGrpSpPr>
          <p:cNvPr id="15" name="Operate"/>
          <p:cNvGrpSpPr/>
          <p:nvPr/>
        </p:nvGrpSpPr>
        <p:grpSpPr>
          <a:xfrm>
            <a:off x="845026" y="3622626"/>
            <a:ext cx="1715651" cy="2504647"/>
            <a:chOff x="845026" y="3622626"/>
            <a:chExt cx="1715651" cy="2504647"/>
          </a:xfrm>
        </p:grpSpPr>
        <p:sp>
          <p:nvSpPr>
            <p:cNvPr id="232" name="Freeform 20"/>
            <p:cNvSpPr>
              <a:spLocks/>
            </p:cNvSpPr>
            <p:nvPr/>
          </p:nvSpPr>
          <p:spPr bwMode="auto">
            <a:xfrm>
              <a:off x="845026" y="3622626"/>
              <a:ext cx="1670149" cy="2504647"/>
            </a:xfrm>
            <a:custGeom>
              <a:avLst/>
              <a:gdLst>
                <a:gd name="T0" fmla="*/ 94 w 702"/>
                <a:gd name="T1" fmla="*/ 0 h 1053"/>
                <a:gd name="T2" fmla="*/ 0 w 702"/>
                <a:gd name="T3" fmla="*/ 351 h 1053"/>
                <a:gd name="T4" fmla="*/ 94 w 702"/>
                <a:gd name="T5" fmla="*/ 702 h 1053"/>
                <a:gd name="T6" fmla="*/ 702 w 702"/>
                <a:gd name="T7" fmla="*/ 1053 h 1053"/>
                <a:gd name="T8" fmla="*/ 702 w 702"/>
                <a:gd name="T9" fmla="*/ 351 h 1053"/>
                <a:gd name="T10" fmla="*/ 94 w 702"/>
                <a:gd name="T11" fmla="*/ 0 h 1053"/>
              </a:gdLst>
              <a:ahLst/>
              <a:cxnLst>
                <a:cxn ang="0">
                  <a:pos x="T0" y="T1"/>
                </a:cxn>
                <a:cxn ang="0">
                  <a:pos x="T2" y="T3"/>
                </a:cxn>
                <a:cxn ang="0">
                  <a:pos x="T4" y="T5"/>
                </a:cxn>
                <a:cxn ang="0">
                  <a:pos x="T6" y="T7"/>
                </a:cxn>
                <a:cxn ang="0">
                  <a:pos x="T8" y="T9"/>
                </a:cxn>
                <a:cxn ang="0">
                  <a:pos x="T10" y="T11"/>
                </a:cxn>
              </a:cxnLst>
              <a:rect l="0" t="0" r="r" b="b"/>
              <a:pathLst>
                <a:path w="702" h="1053">
                  <a:moveTo>
                    <a:pt x="94" y="0"/>
                  </a:moveTo>
                  <a:cubicBezTo>
                    <a:pt x="34" y="103"/>
                    <a:pt x="0" y="223"/>
                    <a:pt x="0" y="351"/>
                  </a:cubicBezTo>
                  <a:cubicBezTo>
                    <a:pt x="0" y="479"/>
                    <a:pt x="34" y="599"/>
                    <a:pt x="94" y="702"/>
                  </a:cubicBezTo>
                  <a:cubicBezTo>
                    <a:pt x="215" y="912"/>
                    <a:pt x="442" y="1053"/>
                    <a:pt x="702" y="1053"/>
                  </a:cubicBezTo>
                  <a:cubicBezTo>
                    <a:pt x="702" y="351"/>
                    <a:pt x="702" y="351"/>
                    <a:pt x="702" y="351"/>
                  </a:cubicBezTo>
                  <a:lnTo>
                    <a:pt x="94" y="0"/>
                  </a:lnTo>
                  <a:close/>
                </a:path>
              </a:pathLst>
            </a:custGeom>
            <a:solidFill>
              <a:schemeClr val="accent3"/>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55" name="4 Text: Operate"/>
            <p:cNvSpPr txBox="1"/>
            <p:nvPr/>
          </p:nvSpPr>
          <p:spPr>
            <a:xfrm>
              <a:off x="892396" y="4421186"/>
              <a:ext cx="1668281" cy="776057"/>
            </a:xfrm>
            <a:prstGeom prst="rect">
              <a:avLst/>
            </a:prstGeom>
            <a:noFill/>
          </p:spPr>
          <p:txBody>
            <a:bodyPr wrap="square" lIns="146262" tIns="91414" rIns="146262" bIns="91414" rtlCol="0">
              <a:spAutoFit/>
            </a:bodyPr>
            <a:lstStyle>
              <a:defPPr>
                <a:defRPr lang="en-US"/>
              </a:defPPr>
              <a:lvl1pPr>
                <a:lnSpc>
                  <a:spcPct val="90000"/>
                </a:lnSpc>
                <a:spcBef>
                  <a:spcPts val="600"/>
                </a:spcBef>
                <a:defRPr sz="2400">
                  <a:gradFill>
                    <a:gsLst>
                      <a:gs pos="0">
                        <a:srgbClr val="FFFFFF"/>
                      </a:gs>
                      <a:gs pos="100000">
                        <a:srgbClr val="FFFFFF"/>
                      </a:gs>
                    </a:gsLst>
                    <a:lin ang="0" scaled="0"/>
                  </a:gradFill>
                </a:defRPr>
              </a:lvl1pPr>
            </a:lstStyle>
            <a:p>
              <a:pPr marL="0" marR="0" lvl="0" indent="0" algn="ctr" defTabSz="932384" eaLnBrk="1" fontAlgn="auto" latinLnBrk="0" hangingPunct="1">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0" scaled="0"/>
                  </a:gradFill>
                  <a:effectLst/>
                  <a:uLnTx/>
                  <a:uFillTx/>
                  <a:latin typeface="+mj-lt"/>
                  <a:cs typeface="Segoe UI Semilight" panose="020B0402040204020203" pitchFamily="34" charset="0"/>
                </a:rPr>
                <a:t>Operate</a:t>
              </a:r>
            </a:p>
            <a:p>
              <a:pPr marL="0" marR="0" lvl="0" indent="0" algn="ctr" defTabSz="932384" eaLnBrk="1" fontAlgn="auto" latinLnBrk="0" hangingPunct="1">
                <a:lnSpc>
                  <a:spcPct val="90000"/>
                </a:lnSpc>
                <a:spcBef>
                  <a:spcPts val="400"/>
                </a:spcBef>
                <a:spcAft>
                  <a:spcPts val="0"/>
                </a:spcAft>
                <a:buClrTx/>
                <a:buSzTx/>
                <a:buFontTx/>
                <a:buNone/>
                <a:tabLst/>
                <a:defRPr/>
              </a:pPr>
              <a:r>
                <a:rPr kumimoji="0" lang="en-US" sz="1100" b="1" i="0" u="none" strike="noStrike" kern="0" cap="none" spc="0" normalizeH="0" baseline="0" noProof="0" dirty="0">
                  <a:ln>
                    <a:noFill/>
                  </a:ln>
                  <a:gradFill>
                    <a:gsLst>
                      <a:gs pos="0">
                        <a:srgbClr val="FFFFFF"/>
                      </a:gs>
                      <a:gs pos="100000">
                        <a:srgbClr val="FFFFFF"/>
                      </a:gs>
                    </a:gsLst>
                    <a:lin ang="0" scaled="0"/>
                  </a:gradFill>
                  <a:effectLst/>
                  <a:uLnTx/>
                  <a:uFillTx/>
                </a:rPr>
                <a:t>IT ADMINISTRATOR</a:t>
              </a:r>
            </a:p>
          </p:txBody>
        </p:sp>
      </p:grpSp>
      <p:sp>
        <p:nvSpPr>
          <p:cNvPr id="2" name="Title"/>
          <p:cNvSpPr>
            <a:spLocks noGrp="1"/>
          </p:cNvSpPr>
          <p:nvPr>
            <p:ph type="title"/>
          </p:nvPr>
        </p:nvSpPr>
        <p:spPr>
          <a:xfrm>
            <a:off x="274639" y="295274"/>
            <a:ext cx="11889564" cy="917575"/>
          </a:xfrm>
        </p:spPr>
        <p:txBody>
          <a:bodyPr/>
          <a:lstStyle/>
          <a:p>
            <a:r>
              <a:rPr lang="en-US" sz="4400" dirty="0"/>
              <a:t>LCS enables predictable, repeatable, </a:t>
            </a:r>
            <a:br>
              <a:rPr lang="en-US" sz="4400" dirty="0"/>
            </a:br>
            <a:r>
              <a:rPr lang="en-US" sz="4400" dirty="0"/>
              <a:t>high quality implementations</a:t>
            </a:r>
            <a:br>
              <a:rPr lang="en-US" sz="4400" dirty="0"/>
            </a:br>
            <a:endParaRPr lang="en-US" sz="3200" dirty="0">
              <a:gradFill>
                <a:gsLst>
                  <a:gs pos="27434">
                    <a:schemeClr val="tx2"/>
                  </a:gs>
                  <a:gs pos="52000">
                    <a:schemeClr val="tx2"/>
                  </a:gs>
                </a:gsLst>
                <a:lin ang="5400000" scaled="0"/>
              </a:gradFill>
            </a:endParaRPr>
          </a:p>
        </p:txBody>
      </p:sp>
      <p:grpSp>
        <p:nvGrpSpPr>
          <p:cNvPr id="12" name="Business Analyst"/>
          <p:cNvGrpSpPr/>
          <p:nvPr/>
        </p:nvGrpSpPr>
        <p:grpSpPr>
          <a:xfrm>
            <a:off x="4846638" y="4458815"/>
            <a:ext cx="3611880" cy="2240280"/>
            <a:chOff x="4846638" y="4458815"/>
            <a:chExt cx="3611880" cy="2240280"/>
          </a:xfrm>
        </p:grpSpPr>
        <p:sp>
          <p:nvSpPr>
            <p:cNvPr id="90" name="TextBox 89"/>
            <p:cNvSpPr txBox="1"/>
            <p:nvPr/>
          </p:nvSpPr>
          <p:spPr>
            <a:xfrm>
              <a:off x="4846638" y="4458815"/>
              <a:ext cx="3611880" cy="2240280"/>
            </a:xfrm>
            <a:prstGeom prst="rect">
              <a:avLst/>
            </a:prstGeom>
            <a:solidFill>
              <a:schemeClr val="bg1"/>
            </a:solidFill>
            <a:ln w="3175">
              <a:solidFill>
                <a:schemeClr val="bg1">
                  <a:lumMod val="85000"/>
                </a:schemeClr>
              </a:solidFill>
            </a:ln>
          </p:spPr>
          <p:txBody>
            <a:bodyPr wrap="square" lIns="914400" tIns="146304" rIns="91440" bIns="146304" rtlCol="0">
              <a:noAutofit/>
            </a:bodyPr>
            <a:lstStyle/>
            <a:p>
              <a:pPr marL="0" marR="0" lvl="0" indent="0" defTabSz="91440" eaLnBrk="1" fontAlgn="auto" latinLnBrk="0" hangingPunct="1">
                <a:lnSpc>
                  <a:spcPct val="90000"/>
                </a:lnSpc>
                <a:spcBef>
                  <a:spcPts val="0"/>
                </a:spcBef>
                <a:spcAft>
                  <a:spcPts val="0"/>
                </a:spcAft>
                <a:buClrTx/>
                <a:buSzTx/>
                <a:buFontTx/>
                <a:buNone/>
                <a:tabLst/>
                <a:defRPr/>
              </a:pPr>
              <a:r>
                <a:rPr kumimoji="0" lang="en-US" sz="2800" b="0" i="0" u="none" strike="noStrike" kern="0" cap="none" spc="-30" normalizeH="0" baseline="0" noProof="0" dirty="0">
                  <a:ln>
                    <a:noFill/>
                  </a:ln>
                  <a:gradFill>
                    <a:gsLst>
                      <a:gs pos="1770">
                        <a:schemeClr val="accent1"/>
                      </a:gs>
                      <a:gs pos="16814">
                        <a:schemeClr val="accent1"/>
                      </a:gs>
                    </a:gsLst>
                    <a:path path="circle">
                      <a:fillToRect r="100000" b="100000"/>
                    </a:path>
                  </a:gradFill>
                  <a:effectLst/>
                  <a:uLnTx/>
                  <a:uFillTx/>
                  <a:latin typeface="Segoe UI Light"/>
                  <a:cs typeface="Segoe UI Semilight" panose="020B0402040204020203" pitchFamily="34" charset="0"/>
                </a:rPr>
                <a:t>	Business Analyst</a:t>
              </a:r>
            </a:p>
            <a:p>
              <a:pPr marL="0" marR="0" lvl="0" indent="0" defTabSz="91440" eaLnBrk="1" fontAlgn="auto" latinLnBrk="0" hangingPunct="1">
                <a:lnSpc>
                  <a:spcPct val="90000"/>
                </a:lnSpc>
                <a:spcBef>
                  <a:spcPts val="900"/>
                </a:spcBef>
                <a:spcAft>
                  <a:spcPts val="0"/>
                </a:spcAft>
                <a:buClrTx/>
                <a:buSzTx/>
                <a:buFontTx/>
                <a:buNone/>
                <a:tabLst/>
                <a:defRPr/>
              </a:pP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Data-driven </a:t>
              </a:r>
              <a:b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b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and predictable 	implementations</a:t>
              </a:r>
            </a:p>
            <a:p>
              <a:pPr marL="0" marR="0" lvl="0" indent="0" defTabSz="932384"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endParaRPr>
            </a:p>
          </p:txBody>
        </p:sp>
        <p:pic>
          <p:nvPicPr>
            <p:cNvPr id="57" name="Picture 56"/>
            <p:cNvPicPr>
              <a:picLocks noChangeAspect="1"/>
            </p:cNvPicPr>
            <p:nvPr/>
          </p:nvPicPr>
          <p:blipFill>
            <a:blip r:embed="rId3"/>
            <a:stretch>
              <a:fillRect/>
            </a:stretch>
          </p:blipFill>
          <p:spPr>
            <a:xfrm>
              <a:off x="4985835" y="5115756"/>
              <a:ext cx="541698" cy="1474624"/>
            </a:xfrm>
            <a:prstGeom prst="rect">
              <a:avLst/>
            </a:prstGeom>
          </p:spPr>
        </p:pic>
      </p:grpSp>
      <p:grpSp>
        <p:nvGrpSpPr>
          <p:cNvPr id="9" name="Project Manager"/>
          <p:cNvGrpSpPr/>
          <p:nvPr/>
        </p:nvGrpSpPr>
        <p:grpSpPr>
          <a:xfrm>
            <a:off x="4846638" y="2135202"/>
            <a:ext cx="3611880" cy="2240280"/>
            <a:chOff x="4846638" y="2135202"/>
            <a:chExt cx="3611880" cy="2240280"/>
          </a:xfrm>
        </p:grpSpPr>
        <p:sp>
          <p:nvSpPr>
            <p:cNvPr id="94" name="TextBox 93"/>
            <p:cNvSpPr txBox="1"/>
            <p:nvPr/>
          </p:nvSpPr>
          <p:spPr>
            <a:xfrm>
              <a:off x="4846638" y="2135202"/>
              <a:ext cx="3611880" cy="2240280"/>
            </a:xfrm>
            <a:prstGeom prst="rect">
              <a:avLst/>
            </a:prstGeom>
            <a:solidFill>
              <a:schemeClr val="bg1"/>
            </a:solidFill>
            <a:ln w="3175">
              <a:solidFill>
                <a:schemeClr val="bg1">
                  <a:lumMod val="85000"/>
                </a:schemeClr>
              </a:solidFill>
            </a:ln>
          </p:spPr>
          <p:txBody>
            <a:bodyPr wrap="square" lIns="914400" tIns="146304" rIns="91440" bIns="146304" rtlCol="0">
              <a:noAutofit/>
            </a:bodyPr>
            <a:lstStyle/>
            <a:p>
              <a:pPr marL="0" marR="0" lvl="0" indent="0" defTabSz="91440" eaLnBrk="1" fontAlgn="auto" latinLnBrk="0" hangingPunct="1">
                <a:lnSpc>
                  <a:spcPct val="90000"/>
                </a:lnSpc>
                <a:spcBef>
                  <a:spcPts val="0"/>
                </a:spcBef>
                <a:spcAft>
                  <a:spcPts val="0"/>
                </a:spcAft>
                <a:buClrTx/>
                <a:buSzTx/>
                <a:buFontTx/>
                <a:buNone/>
                <a:tabLst/>
                <a:defRPr/>
              </a:pPr>
              <a:r>
                <a:rPr kumimoji="0" lang="en-US" sz="2800" b="0" i="0" u="none" strike="noStrike" kern="0" cap="none" spc="-30" normalizeH="0" baseline="0" noProof="0" dirty="0">
                  <a:ln>
                    <a:noFill/>
                  </a:ln>
                  <a:gradFill>
                    <a:gsLst>
                      <a:gs pos="16814">
                        <a:schemeClr val="tx1"/>
                      </a:gs>
                      <a:gs pos="48000">
                        <a:schemeClr val="tx1"/>
                      </a:gs>
                    </a:gsLst>
                    <a:path path="circle">
                      <a:fillToRect r="100000" b="100000"/>
                    </a:path>
                  </a:gradFill>
                  <a:effectLst/>
                  <a:uLnTx/>
                  <a:uFillTx/>
                  <a:latin typeface="Segoe UI Light"/>
                  <a:cs typeface="Segoe UI Semilight" panose="020B0402040204020203" pitchFamily="34" charset="0"/>
                </a:rPr>
                <a:t>	Project Manager</a:t>
              </a:r>
            </a:p>
            <a:p>
              <a:pPr marL="0" marR="0" lvl="0" indent="0" defTabSz="91440" eaLnBrk="1" fontAlgn="auto" latinLnBrk="0" hangingPunct="1">
                <a:lnSpc>
                  <a:spcPct val="90000"/>
                </a:lnSpc>
                <a:spcBef>
                  <a:spcPts val="900"/>
                </a:spcBef>
                <a:spcAft>
                  <a:spcPts val="0"/>
                </a:spcAft>
                <a:buClrTx/>
                <a:buSzTx/>
                <a:buFontTx/>
                <a:buNone/>
                <a:tabLst/>
                <a:defRPr/>
              </a:pP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Repeatable and </a:t>
              </a:r>
              <a:b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b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predictable 	project 	experience 	with 	methodology 	automation</a:t>
              </a:r>
            </a:p>
          </p:txBody>
        </p:sp>
        <p:pic>
          <p:nvPicPr>
            <p:cNvPr id="59" name="Picture 58"/>
            <p:cNvPicPr>
              <a:picLocks noChangeAspect="1"/>
            </p:cNvPicPr>
            <p:nvPr/>
          </p:nvPicPr>
          <p:blipFill>
            <a:blip r:embed="rId4"/>
            <a:stretch>
              <a:fillRect/>
            </a:stretch>
          </p:blipFill>
          <p:spPr>
            <a:xfrm>
              <a:off x="5025155" y="2831860"/>
              <a:ext cx="435352" cy="1447716"/>
            </a:xfrm>
            <a:prstGeom prst="rect">
              <a:avLst/>
            </a:prstGeom>
          </p:spPr>
        </p:pic>
      </p:grpSp>
      <p:grpSp>
        <p:nvGrpSpPr>
          <p:cNvPr id="10" name="Developer"/>
          <p:cNvGrpSpPr/>
          <p:nvPr/>
        </p:nvGrpSpPr>
        <p:grpSpPr>
          <a:xfrm>
            <a:off x="8552323" y="2135202"/>
            <a:ext cx="3611880" cy="2240280"/>
            <a:chOff x="8552323" y="2135202"/>
            <a:chExt cx="3611880" cy="2240280"/>
          </a:xfrm>
        </p:grpSpPr>
        <p:sp>
          <p:nvSpPr>
            <p:cNvPr id="99" name="TextBox 98"/>
            <p:cNvSpPr txBox="1"/>
            <p:nvPr/>
          </p:nvSpPr>
          <p:spPr>
            <a:xfrm>
              <a:off x="8552323" y="2135202"/>
              <a:ext cx="3611880" cy="2240280"/>
            </a:xfrm>
            <a:prstGeom prst="rect">
              <a:avLst/>
            </a:prstGeom>
            <a:solidFill>
              <a:schemeClr val="bg1"/>
            </a:solidFill>
            <a:ln w="3175">
              <a:solidFill>
                <a:schemeClr val="bg1">
                  <a:lumMod val="85000"/>
                </a:schemeClr>
              </a:solidFill>
            </a:ln>
          </p:spPr>
          <p:txBody>
            <a:bodyPr wrap="square" lIns="914400" tIns="146304" rIns="182880" bIns="146304" rtlCol="0">
              <a:noAutofit/>
            </a:bodyPr>
            <a:lstStyle/>
            <a:p>
              <a:pPr marL="0" marR="0" lvl="0" indent="0" defTabSz="91440" eaLnBrk="1" fontAlgn="auto" latinLnBrk="0" hangingPunct="1">
                <a:lnSpc>
                  <a:spcPct val="90000"/>
                </a:lnSpc>
                <a:spcBef>
                  <a:spcPts val="0"/>
                </a:spcBef>
                <a:spcAft>
                  <a:spcPts val="0"/>
                </a:spcAft>
                <a:buClrTx/>
                <a:buSzTx/>
                <a:buFontTx/>
                <a:buNone/>
                <a:tabLst/>
                <a:defRPr/>
              </a:pPr>
              <a:r>
                <a:rPr kumimoji="0" lang="en-US" sz="2800" b="0" i="0" u="none" strike="noStrike" kern="0" cap="none" spc="-30" normalizeH="0" baseline="0" noProof="0" dirty="0">
                  <a:ln>
                    <a:noFill/>
                  </a:ln>
                  <a:gradFill>
                    <a:gsLst>
                      <a:gs pos="60177">
                        <a:schemeClr val="accent2"/>
                      </a:gs>
                      <a:gs pos="48000">
                        <a:schemeClr val="accent2"/>
                      </a:gs>
                    </a:gsLst>
                    <a:path path="circle">
                      <a:fillToRect r="100000" b="100000"/>
                    </a:path>
                  </a:gradFill>
                  <a:effectLst/>
                  <a:uLnTx/>
                  <a:uFillTx/>
                  <a:latin typeface="Segoe UI Light"/>
                  <a:cs typeface="Segoe UI Semilight" panose="020B0402040204020203" pitchFamily="34" charset="0"/>
                </a:rPr>
                <a:t>	Developer</a:t>
              </a:r>
            </a:p>
            <a:p>
              <a:pPr marL="0" marR="0" lvl="0" indent="0" defTabSz="91440" eaLnBrk="1" fontAlgn="auto" latinLnBrk="0" hangingPunct="1">
                <a:lnSpc>
                  <a:spcPct val="90000"/>
                </a:lnSpc>
                <a:spcBef>
                  <a:spcPts val="900"/>
                </a:spcBef>
                <a:spcAft>
                  <a:spcPts val="0"/>
                </a:spcAft>
                <a:buClrTx/>
                <a:buSzTx/>
                <a:buFontTx/>
                <a:buNone/>
                <a:tabLst/>
                <a:defRPr/>
              </a:pP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Reduce time to </a:t>
              </a:r>
              <a:b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b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develop high-	quality 	customizations</a:t>
              </a:r>
            </a:p>
            <a:p>
              <a:pPr marL="0" marR="0" lvl="0" indent="0" defTabSz="100584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endParaRPr>
            </a:p>
          </p:txBody>
        </p:sp>
        <p:pic>
          <p:nvPicPr>
            <p:cNvPr id="60" name="Picture 59"/>
            <p:cNvPicPr>
              <a:picLocks noChangeAspect="1"/>
            </p:cNvPicPr>
            <p:nvPr/>
          </p:nvPicPr>
          <p:blipFill>
            <a:blip r:embed="rId5"/>
            <a:stretch>
              <a:fillRect/>
            </a:stretch>
          </p:blipFill>
          <p:spPr>
            <a:xfrm>
              <a:off x="8675057" y="2831860"/>
              <a:ext cx="761130" cy="1447716"/>
            </a:xfrm>
            <a:prstGeom prst="rect">
              <a:avLst/>
            </a:prstGeom>
          </p:spPr>
        </p:pic>
      </p:grpSp>
      <p:grpSp>
        <p:nvGrpSpPr>
          <p:cNvPr id="11" name="IT Admin"/>
          <p:cNvGrpSpPr/>
          <p:nvPr/>
        </p:nvGrpSpPr>
        <p:grpSpPr>
          <a:xfrm>
            <a:off x="8552323" y="4458815"/>
            <a:ext cx="3611880" cy="2240280"/>
            <a:chOff x="8552323" y="4458815"/>
            <a:chExt cx="3611880" cy="2240280"/>
          </a:xfrm>
        </p:grpSpPr>
        <p:sp>
          <p:nvSpPr>
            <p:cNvPr id="103" name="TextBox 102"/>
            <p:cNvSpPr txBox="1"/>
            <p:nvPr/>
          </p:nvSpPr>
          <p:spPr>
            <a:xfrm>
              <a:off x="8552323" y="4458815"/>
              <a:ext cx="3611880" cy="2240280"/>
            </a:xfrm>
            <a:prstGeom prst="rect">
              <a:avLst/>
            </a:prstGeom>
            <a:solidFill>
              <a:schemeClr val="bg1"/>
            </a:solidFill>
            <a:ln w="3175">
              <a:solidFill>
                <a:schemeClr val="bg1">
                  <a:lumMod val="85000"/>
                </a:schemeClr>
              </a:solidFill>
            </a:ln>
          </p:spPr>
          <p:txBody>
            <a:bodyPr wrap="square" lIns="914400" tIns="146304" rIns="182880" bIns="146304" rtlCol="0">
              <a:noAutofit/>
            </a:bodyPr>
            <a:lstStyle/>
            <a:p>
              <a:pPr marL="0" marR="0" lvl="0" indent="0" defTabSz="91440" eaLnBrk="1" fontAlgn="auto" latinLnBrk="0" hangingPunct="1">
                <a:lnSpc>
                  <a:spcPct val="90000"/>
                </a:lnSpc>
                <a:spcBef>
                  <a:spcPts val="0"/>
                </a:spcBef>
                <a:spcAft>
                  <a:spcPts val="0"/>
                </a:spcAft>
                <a:buClrTx/>
                <a:buSzTx/>
                <a:buFontTx/>
                <a:buNone/>
                <a:tabLst/>
                <a:defRPr/>
              </a:pPr>
              <a:r>
                <a:rPr kumimoji="0" lang="en-US" sz="2800" b="0" i="0" u="none" strike="noStrike" kern="0" cap="none" spc="-30" normalizeH="0" baseline="0" noProof="0" dirty="0">
                  <a:ln>
                    <a:noFill/>
                  </a:ln>
                  <a:gradFill>
                    <a:gsLst>
                      <a:gs pos="4425">
                        <a:schemeClr val="accent3"/>
                      </a:gs>
                      <a:gs pos="16814">
                        <a:schemeClr val="accent3"/>
                      </a:gs>
                    </a:gsLst>
                    <a:path path="circle">
                      <a:fillToRect r="100000" b="100000"/>
                    </a:path>
                  </a:gradFill>
                  <a:effectLst/>
                  <a:uLnTx/>
                  <a:uFillTx/>
                  <a:latin typeface="Segoe UI Light"/>
                  <a:cs typeface="Segoe UI Semilight" panose="020B0402040204020203" pitchFamily="34" charset="0"/>
                </a:rPr>
                <a:t>	IT Administrator</a:t>
              </a:r>
            </a:p>
            <a:p>
              <a:pPr marL="0" marR="0" lvl="0" indent="0" defTabSz="91440" eaLnBrk="1" fontAlgn="auto" latinLnBrk="0" hangingPunct="1">
                <a:lnSpc>
                  <a:spcPct val="90000"/>
                </a:lnSpc>
                <a:spcBef>
                  <a:spcPts val="900"/>
                </a:spcBef>
                <a:spcAft>
                  <a:spcPts val="0"/>
                </a:spcAft>
                <a:buClrTx/>
                <a:buSzTx/>
                <a:buFontTx/>
                <a:buNone/>
                <a:tabLst/>
                <a:defRPr/>
              </a:pP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Proactive monitoring </a:t>
              </a:r>
              <a:b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br>
              <a:r>
                <a:rPr kumimoji="0" lang="en-US" sz="1600" b="0" i="0" u="none" strike="noStrike" kern="0" cap="none" spc="0" normalizeH="0" baseline="0" noProof="0" dirty="0">
                  <a:ln>
                    <a:noFill/>
                  </a:ln>
                  <a:gradFill>
                    <a:gsLst>
                      <a:gs pos="16814">
                        <a:schemeClr val="tx1"/>
                      </a:gs>
                      <a:gs pos="48000">
                        <a:schemeClr val="tx1"/>
                      </a:gs>
                    </a:gsLst>
                    <a:path path="circle">
                      <a:fillToRect r="100000" b="100000"/>
                    </a:path>
                  </a:gradFill>
                  <a:effectLst/>
                  <a:uLnTx/>
                  <a:uFillTx/>
                  <a:cs typeface="Segoe UI Semilight" panose="020B0402040204020203" pitchFamily="34" charset="0"/>
                </a:rPr>
                <a:t>	of the system</a:t>
              </a:r>
            </a:p>
          </p:txBody>
        </p:sp>
        <p:pic>
          <p:nvPicPr>
            <p:cNvPr id="61" name="Picture 60"/>
            <p:cNvPicPr>
              <a:picLocks noChangeAspect="1"/>
            </p:cNvPicPr>
            <p:nvPr/>
          </p:nvPicPr>
          <p:blipFill>
            <a:blip r:embed="rId6"/>
            <a:stretch>
              <a:fillRect/>
            </a:stretch>
          </p:blipFill>
          <p:spPr>
            <a:xfrm>
              <a:off x="8675057" y="5163721"/>
              <a:ext cx="762728" cy="1426659"/>
            </a:xfrm>
            <a:prstGeom prst="rect">
              <a:avLst/>
            </a:prstGeom>
          </p:spPr>
        </p:pic>
      </p:grpSp>
      <p:sp>
        <p:nvSpPr>
          <p:cNvPr id="80" name="Define ST"/>
          <p:cNvSpPr>
            <a:spLocks/>
          </p:cNvSpPr>
          <p:nvPr/>
        </p:nvSpPr>
        <p:spPr bwMode="auto">
          <a:xfrm>
            <a:off x="1068019" y="2788127"/>
            <a:ext cx="2893163" cy="1670148"/>
          </a:xfrm>
          <a:custGeom>
            <a:avLst/>
            <a:gdLst>
              <a:gd name="T0" fmla="*/ 608 w 1216"/>
              <a:gd name="T1" fmla="*/ 0 h 702"/>
              <a:gd name="T2" fmla="*/ 0 w 1216"/>
              <a:gd name="T3" fmla="*/ 351 h 702"/>
              <a:gd name="T4" fmla="*/ 608 w 1216"/>
              <a:gd name="T5" fmla="*/ 702 h 702"/>
              <a:gd name="T6" fmla="*/ 1216 w 1216"/>
              <a:gd name="T7" fmla="*/ 351 h 702"/>
              <a:gd name="T8" fmla="*/ 608 w 1216"/>
              <a:gd name="T9" fmla="*/ 0 h 702"/>
            </a:gdLst>
            <a:ahLst/>
            <a:cxnLst>
              <a:cxn ang="0">
                <a:pos x="T0" y="T1"/>
              </a:cxn>
              <a:cxn ang="0">
                <a:pos x="T2" y="T3"/>
              </a:cxn>
              <a:cxn ang="0">
                <a:pos x="T4" y="T5"/>
              </a:cxn>
              <a:cxn ang="0">
                <a:pos x="T6" y="T7"/>
              </a:cxn>
              <a:cxn ang="0">
                <a:pos x="T8" y="T9"/>
              </a:cxn>
            </a:cxnLst>
            <a:rect l="0" t="0" r="r" b="b"/>
            <a:pathLst>
              <a:path w="1216" h="702">
                <a:moveTo>
                  <a:pt x="608" y="0"/>
                </a:moveTo>
                <a:cubicBezTo>
                  <a:pt x="348" y="0"/>
                  <a:pt x="121" y="141"/>
                  <a:pt x="0" y="351"/>
                </a:cubicBezTo>
                <a:cubicBezTo>
                  <a:pt x="608" y="702"/>
                  <a:pt x="608" y="702"/>
                  <a:pt x="608" y="702"/>
                </a:cubicBezTo>
                <a:cubicBezTo>
                  <a:pt x="1216" y="351"/>
                  <a:pt x="1216" y="351"/>
                  <a:pt x="1216" y="351"/>
                </a:cubicBezTo>
                <a:cubicBezTo>
                  <a:pt x="1095" y="141"/>
                  <a:pt x="868" y="0"/>
                  <a:pt x="608" y="0"/>
                </a:cubicBezTo>
                <a:close/>
              </a:path>
            </a:pathLst>
          </a:custGeom>
          <a:solidFill>
            <a:schemeClr val="bg2">
              <a:alpha val="80000"/>
            </a:schemeClr>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3" name="Develop ST"/>
          <p:cNvSpPr>
            <a:spLocks/>
          </p:cNvSpPr>
          <p:nvPr/>
        </p:nvSpPr>
        <p:spPr bwMode="auto">
          <a:xfrm>
            <a:off x="2515174" y="3622626"/>
            <a:ext cx="1669000" cy="2504647"/>
          </a:xfrm>
          <a:custGeom>
            <a:avLst/>
            <a:gdLst>
              <a:gd name="T0" fmla="*/ 608 w 702"/>
              <a:gd name="T1" fmla="*/ 0 h 1053"/>
              <a:gd name="T2" fmla="*/ 0 w 702"/>
              <a:gd name="T3" fmla="*/ 351 h 1053"/>
              <a:gd name="T4" fmla="*/ 0 w 702"/>
              <a:gd name="T5" fmla="*/ 1053 h 1053"/>
              <a:gd name="T6" fmla="*/ 608 w 702"/>
              <a:gd name="T7" fmla="*/ 702 h 1053"/>
              <a:gd name="T8" fmla="*/ 702 w 702"/>
              <a:gd name="T9" fmla="*/ 351 h 1053"/>
              <a:gd name="T10" fmla="*/ 608 w 702"/>
              <a:gd name="T11" fmla="*/ 0 h 1053"/>
            </a:gdLst>
            <a:ahLst/>
            <a:cxnLst>
              <a:cxn ang="0">
                <a:pos x="T0" y="T1"/>
              </a:cxn>
              <a:cxn ang="0">
                <a:pos x="T2" y="T3"/>
              </a:cxn>
              <a:cxn ang="0">
                <a:pos x="T4" y="T5"/>
              </a:cxn>
              <a:cxn ang="0">
                <a:pos x="T6" y="T7"/>
              </a:cxn>
              <a:cxn ang="0">
                <a:pos x="T8" y="T9"/>
              </a:cxn>
              <a:cxn ang="0">
                <a:pos x="T10" y="T11"/>
              </a:cxn>
            </a:cxnLst>
            <a:rect l="0" t="0" r="r" b="b"/>
            <a:pathLst>
              <a:path w="702" h="1053">
                <a:moveTo>
                  <a:pt x="608" y="0"/>
                </a:moveTo>
                <a:cubicBezTo>
                  <a:pt x="0" y="351"/>
                  <a:pt x="0" y="351"/>
                  <a:pt x="0" y="351"/>
                </a:cubicBezTo>
                <a:cubicBezTo>
                  <a:pt x="0" y="1053"/>
                  <a:pt x="0" y="1053"/>
                  <a:pt x="0" y="1053"/>
                </a:cubicBezTo>
                <a:cubicBezTo>
                  <a:pt x="260" y="1053"/>
                  <a:pt x="487" y="912"/>
                  <a:pt x="608" y="702"/>
                </a:cubicBezTo>
                <a:cubicBezTo>
                  <a:pt x="668" y="599"/>
                  <a:pt x="702" y="479"/>
                  <a:pt x="702" y="351"/>
                </a:cubicBezTo>
                <a:cubicBezTo>
                  <a:pt x="702" y="223"/>
                  <a:pt x="668" y="103"/>
                  <a:pt x="608" y="0"/>
                </a:cubicBezTo>
                <a:close/>
              </a:path>
            </a:pathLst>
          </a:custGeom>
          <a:solidFill>
            <a:schemeClr val="bg2">
              <a:alpha val="80000"/>
            </a:schemeClr>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86" name="Operate ST"/>
          <p:cNvSpPr>
            <a:spLocks/>
          </p:cNvSpPr>
          <p:nvPr/>
        </p:nvSpPr>
        <p:spPr bwMode="auto">
          <a:xfrm>
            <a:off x="845026" y="3622626"/>
            <a:ext cx="1670149" cy="2504647"/>
          </a:xfrm>
          <a:custGeom>
            <a:avLst/>
            <a:gdLst>
              <a:gd name="T0" fmla="*/ 94 w 702"/>
              <a:gd name="T1" fmla="*/ 0 h 1053"/>
              <a:gd name="T2" fmla="*/ 0 w 702"/>
              <a:gd name="T3" fmla="*/ 351 h 1053"/>
              <a:gd name="T4" fmla="*/ 94 w 702"/>
              <a:gd name="T5" fmla="*/ 702 h 1053"/>
              <a:gd name="T6" fmla="*/ 702 w 702"/>
              <a:gd name="T7" fmla="*/ 1053 h 1053"/>
              <a:gd name="T8" fmla="*/ 702 w 702"/>
              <a:gd name="T9" fmla="*/ 351 h 1053"/>
              <a:gd name="T10" fmla="*/ 94 w 702"/>
              <a:gd name="T11" fmla="*/ 0 h 1053"/>
            </a:gdLst>
            <a:ahLst/>
            <a:cxnLst>
              <a:cxn ang="0">
                <a:pos x="T0" y="T1"/>
              </a:cxn>
              <a:cxn ang="0">
                <a:pos x="T2" y="T3"/>
              </a:cxn>
              <a:cxn ang="0">
                <a:pos x="T4" y="T5"/>
              </a:cxn>
              <a:cxn ang="0">
                <a:pos x="T6" y="T7"/>
              </a:cxn>
              <a:cxn ang="0">
                <a:pos x="T8" y="T9"/>
              </a:cxn>
              <a:cxn ang="0">
                <a:pos x="T10" y="T11"/>
              </a:cxn>
            </a:cxnLst>
            <a:rect l="0" t="0" r="r" b="b"/>
            <a:pathLst>
              <a:path w="702" h="1053">
                <a:moveTo>
                  <a:pt x="94" y="0"/>
                </a:moveTo>
                <a:cubicBezTo>
                  <a:pt x="34" y="103"/>
                  <a:pt x="0" y="223"/>
                  <a:pt x="0" y="351"/>
                </a:cubicBezTo>
                <a:cubicBezTo>
                  <a:pt x="0" y="479"/>
                  <a:pt x="34" y="599"/>
                  <a:pt x="94" y="702"/>
                </a:cubicBezTo>
                <a:cubicBezTo>
                  <a:pt x="215" y="912"/>
                  <a:pt x="442" y="1053"/>
                  <a:pt x="702" y="1053"/>
                </a:cubicBezTo>
                <a:cubicBezTo>
                  <a:pt x="702" y="351"/>
                  <a:pt x="702" y="351"/>
                  <a:pt x="702" y="351"/>
                </a:cubicBezTo>
                <a:lnTo>
                  <a:pt x="94" y="0"/>
                </a:lnTo>
                <a:close/>
              </a:path>
            </a:pathLst>
          </a:custGeom>
          <a:solidFill>
            <a:schemeClr val="bg2">
              <a:alpha val="80000"/>
            </a:schemeClr>
          </a:solidFill>
          <a:ln w="44450">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Tree>
    <p:extLst>
      <p:ext uri="{BB962C8B-B14F-4D97-AF65-F5344CB8AC3E}">
        <p14:creationId xmlns:p14="http://schemas.microsoft.com/office/powerpoint/2010/main" val="1366013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decel="10000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1+#ppt_w/2"/>
                                          </p:val>
                                        </p:tav>
                                        <p:tav tm="100000">
                                          <p:val>
                                            <p:strVal val="#ppt_x"/>
                                          </p:val>
                                        </p:tav>
                                      </p:tavLst>
                                    </p:anim>
                                    <p:anim calcmode="lin" valueType="num">
                                      <p:cBhvr additive="base">
                                        <p:cTn id="37" dur="1000" fill="hold"/>
                                        <p:tgtEl>
                                          <p:spTgt spid="12"/>
                                        </p:tgtEl>
                                        <p:attrNameLst>
                                          <p:attrName>ppt_y</p:attrName>
                                        </p:attrNameLst>
                                      </p:cBhvr>
                                      <p:tavLst>
                                        <p:tav tm="0">
                                          <p:val>
                                            <p:strVal val="#ppt_y"/>
                                          </p:val>
                                        </p:tav>
                                        <p:tav tm="100000">
                                          <p:val>
                                            <p:strVal val="#ppt_y"/>
                                          </p:val>
                                        </p:tav>
                                      </p:tavLst>
                                    </p:anim>
                                  </p:childTnLst>
                                </p:cTn>
                              </p:par>
                              <p:par>
                                <p:cTn id="38" presetID="10" presetClass="exit" presetSubtype="0" fill="hold" grpId="1" nodeType="withEffect">
                                  <p:stCondLst>
                                    <p:cond delay="0"/>
                                  </p:stCondLst>
                                  <p:childTnLst>
                                    <p:animEffect transition="out" filter="fade">
                                      <p:cBhvr>
                                        <p:cTn id="39" dur="500"/>
                                        <p:tgtEl>
                                          <p:spTgt spid="80"/>
                                        </p:tgtEl>
                                      </p:cBhvr>
                                    </p:animEffect>
                                    <p:set>
                                      <p:cBhvr>
                                        <p:cTn id="40" dur="1" fill="hold">
                                          <p:stCondLst>
                                            <p:cond delay="499"/>
                                          </p:stCondLst>
                                        </p:cTn>
                                        <p:tgtEl>
                                          <p:spTgt spid="8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2" decel="10000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800" fill="hold"/>
                                        <p:tgtEl>
                                          <p:spTgt spid="10"/>
                                        </p:tgtEl>
                                        <p:attrNameLst>
                                          <p:attrName>ppt_x</p:attrName>
                                        </p:attrNameLst>
                                      </p:cBhvr>
                                      <p:tavLst>
                                        <p:tav tm="0">
                                          <p:val>
                                            <p:strVal val="1+#ppt_w/2"/>
                                          </p:val>
                                        </p:tav>
                                        <p:tav tm="100000">
                                          <p:val>
                                            <p:strVal val="#ppt_x"/>
                                          </p:val>
                                        </p:tav>
                                      </p:tavLst>
                                    </p:anim>
                                    <p:anim calcmode="lin" valueType="num">
                                      <p:cBhvr additive="base">
                                        <p:cTn id="46" dur="800" fill="hold"/>
                                        <p:tgtEl>
                                          <p:spTgt spid="10"/>
                                        </p:tgtEl>
                                        <p:attrNameLst>
                                          <p:attrName>ppt_y</p:attrName>
                                        </p:attrNameLst>
                                      </p:cBhvr>
                                      <p:tavLst>
                                        <p:tav tm="0">
                                          <p:val>
                                            <p:strVal val="#ppt_y"/>
                                          </p:val>
                                        </p:tav>
                                        <p:tav tm="100000">
                                          <p:val>
                                            <p:strVal val="#ppt_y"/>
                                          </p:val>
                                        </p:tav>
                                      </p:tavLst>
                                    </p:anim>
                                  </p:childTnLst>
                                </p:cTn>
                              </p:par>
                              <p:par>
                                <p:cTn id="47" presetID="10" presetClass="exit" presetSubtype="0" fill="hold" grpId="1" nodeType="withEffect">
                                  <p:stCondLst>
                                    <p:cond delay="250"/>
                                  </p:stCondLst>
                                  <p:childTnLst>
                                    <p:animEffect transition="out" filter="fade">
                                      <p:cBhvr>
                                        <p:cTn id="48" dur="500"/>
                                        <p:tgtEl>
                                          <p:spTgt spid="83"/>
                                        </p:tgtEl>
                                      </p:cBhvr>
                                    </p:animEffect>
                                    <p:set>
                                      <p:cBhvr>
                                        <p:cTn id="49" dur="1" fill="hold">
                                          <p:stCondLst>
                                            <p:cond delay="499"/>
                                          </p:stCondLst>
                                        </p:cTn>
                                        <p:tgtEl>
                                          <p:spTgt spid="83"/>
                                        </p:tgtEl>
                                        <p:attrNameLst>
                                          <p:attrName>style.visibility</p:attrName>
                                        </p:attrNameLst>
                                      </p:cBhvr>
                                      <p:to>
                                        <p:strVal val="hidden"/>
                                      </p:to>
                                    </p:set>
                                  </p:childTnLst>
                                </p:cTn>
                              </p:par>
                              <p:par>
                                <p:cTn id="50" presetID="10" presetClass="entr" presetSubtype="0" fill="hold" grpId="2"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800" fill="hold"/>
                                        <p:tgtEl>
                                          <p:spTgt spid="11"/>
                                        </p:tgtEl>
                                        <p:attrNameLst>
                                          <p:attrName>ppt_x</p:attrName>
                                        </p:attrNameLst>
                                      </p:cBhvr>
                                      <p:tavLst>
                                        <p:tav tm="0">
                                          <p:val>
                                            <p:strVal val="1+#ppt_w/2"/>
                                          </p:val>
                                        </p:tav>
                                        <p:tav tm="100000">
                                          <p:val>
                                            <p:strVal val="#ppt_x"/>
                                          </p:val>
                                        </p:tav>
                                      </p:tavLst>
                                    </p:anim>
                                    <p:anim calcmode="lin" valueType="num">
                                      <p:cBhvr additive="base">
                                        <p:cTn id="58" dur="800" fill="hold"/>
                                        <p:tgtEl>
                                          <p:spTgt spid="11"/>
                                        </p:tgtEl>
                                        <p:attrNameLst>
                                          <p:attrName>ppt_y</p:attrName>
                                        </p:attrNameLst>
                                      </p:cBhvr>
                                      <p:tavLst>
                                        <p:tav tm="0">
                                          <p:val>
                                            <p:strVal val="#ppt_y"/>
                                          </p:val>
                                        </p:tav>
                                        <p:tav tm="100000">
                                          <p:val>
                                            <p:strVal val="#ppt_y"/>
                                          </p:val>
                                        </p:tav>
                                      </p:tavLst>
                                    </p:anim>
                                  </p:childTnLst>
                                </p:cTn>
                              </p:par>
                              <p:par>
                                <p:cTn id="59" presetID="10" presetClass="exit" presetSubtype="0" fill="hold" grpId="1" nodeType="withEffect">
                                  <p:stCondLst>
                                    <p:cond delay="250"/>
                                  </p:stCondLst>
                                  <p:childTnLst>
                                    <p:animEffect transition="out" filter="fade">
                                      <p:cBhvr>
                                        <p:cTn id="60" dur="500"/>
                                        <p:tgtEl>
                                          <p:spTgt spid="86"/>
                                        </p:tgtEl>
                                      </p:cBhvr>
                                    </p:animEffect>
                                    <p:set>
                                      <p:cBhvr>
                                        <p:cTn id="61" dur="1" fill="hold">
                                          <p:stCondLst>
                                            <p:cond delay="499"/>
                                          </p:stCondLst>
                                        </p:cTn>
                                        <p:tgtEl>
                                          <p:spTgt spid="86"/>
                                        </p:tgtEl>
                                        <p:attrNameLst>
                                          <p:attrName>style.visibility</p:attrName>
                                        </p:attrNameLst>
                                      </p:cBhvr>
                                      <p:to>
                                        <p:strVal val="hidden"/>
                                      </p:to>
                                    </p:set>
                                  </p:childTnLst>
                                </p:cTn>
                              </p:par>
                              <p:par>
                                <p:cTn id="62" presetID="10" presetClass="entr" presetSubtype="0" fill="hold" grpId="2"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3" nodeType="clickEffect">
                                  <p:stCondLst>
                                    <p:cond delay="0"/>
                                  </p:stCondLst>
                                  <p:childTnLst>
                                    <p:animEffect transition="out" filter="fade">
                                      <p:cBhvr>
                                        <p:cTn id="68" dur="500"/>
                                        <p:tgtEl>
                                          <p:spTgt spid="83"/>
                                        </p:tgtEl>
                                      </p:cBhvr>
                                    </p:animEffect>
                                    <p:set>
                                      <p:cBhvr>
                                        <p:cTn id="69" dur="1" fill="hold">
                                          <p:stCondLst>
                                            <p:cond delay="499"/>
                                          </p:stCondLst>
                                        </p:cTn>
                                        <p:tgtEl>
                                          <p:spTgt spid="83"/>
                                        </p:tgtEl>
                                        <p:attrNameLst>
                                          <p:attrName>style.visibility</p:attrName>
                                        </p:attrNameLst>
                                      </p:cBhvr>
                                      <p:to>
                                        <p:strVal val="hidden"/>
                                      </p:to>
                                    </p:set>
                                  </p:childTnLst>
                                </p:cTn>
                              </p:par>
                              <p:par>
                                <p:cTn id="70" presetID="10" presetClass="exit" presetSubtype="0" fill="hold" grpId="3" nodeType="withEffect">
                                  <p:stCondLst>
                                    <p:cond delay="0"/>
                                  </p:stCondLst>
                                  <p:childTnLst>
                                    <p:animEffect transition="out" filter="fade">
                                      <p:cBhvr>
                                        <p:cTn id="71" dur="500"/>
                                        <p:tgtEl>
                                          <p:spTgt spid="80"/>
                                        </p:tgtEl>
                                      </p:cBhvr>
                                    </p:animEffect>
                                    <p:set>
                                      <p:cBhvr>
                                        <p:cTn id="72"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0" grpId="2" animBg="1"/>
      <p:bldP spid="80" grpId="3" animBg="1"/>
      <p:bldP spid="83" grpId="0" animBg="1"/>
      <p:bldP spid="83" grpId="1" animBg="1"/>
      <p:bldP spid="83" grpId="2" animBg="1"/>
      <p:bldP spid="83" grpId="3" animBg="1"/>
      <p:bldP spid="86" grpId="0" animBg="1"/>
      <p:bldP spid="8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Metadata Migrator</a:t>
            </a:r>
          </a:p>
        </p:txBody>
      </p:sp>
    </p:spTree>
    <p:extLst>
      <p:ext uri="{BB962C8B-B14F-4D97-AF65-F5344CB8AC3E}">
        <p14:creationId xmlns:p14="http://schemas.microsoft.com/office/powerpoint/2010/main" val="17685642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Lifecycle Services</a:t>
            </a:r>
            <a:r>
              <a:rPr lang="en-US" dirty="0"/>
              <a:t> Metadata Migrator</a:t>
            </a:r>
          </a:p>
        </p:txBody>
      </p:sp>
      <p:sp>
        <p:nvSpPr>
          <p:cNvPr id="3" name="Rectangle 2"/>
          <p:cNvSpPr/>
          <p:nvPr/>
        </p:nvSpPr>
        <p:spPr bwMode="auto">
          <a:xfrm>
            <a:off x="274639" y="1211263"/>
            <a:ext cx="2331720"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 name="Rectangle 3"/>
          <p:cNvSpPr/>
          <p:nvPr/>
        </p:nvSpPr>
        <p:spPr bwMode="auto">
          <a:xfrm>
            <a:off x="2656315" y="1211263"/>
            <a:ext cx="2327496"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Rectangle 4"/>
          <p:cNvSpPr/>
          <p:nvPr/>
        </p:nvSpPr>
        <p:spPr bwMode="auto">
          <a:xfrm>
            <a:off x="5024534" y="1211263"/>
            <a:ext cx="2336730"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7401987" y="1211263"/>
            <a:ext cx="2336730"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Rectangle 6"/>
          <p:cNvSpPr/>
          <p:nvPr/>
        </p:nvSpPr>
        <p:spPr bwMode="auto">
          <a:xfrm>
            <a:off x="9784450" y="1211263"/>
            <a:ext cx="2377388" cy="23317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TextBox 7"/>
          <p:cNvSpPr txBox="1"/>
          <p:nvPr/>
        </p:nvSpPr>
        <p:spPr>
          <a:xfrm>
            <a:off x="274638" y="3542983"/>
            <a:ext cx="2331720"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algn="ctr">
              <a:defRPr>
                <a:gradFill>
                  <a:gsLst>
                    <a:gs pos="0">
                      <a:srgbClr val="000000"/>
                    </a:gs>
                    <a:gs pos="100000">
                      <a:srgbClr val="000000"/>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cs typeface="Segoe UI Semibold" panose="020B0702040204020203" pitchFamily="34" charset="0"/>
              </a:rPr>
              <a:t>CLOUD SERVICE</a:t>
            </a:r>
            <a:endParaRPr kumimoji="0" lang="en-US" sz="1800" b="0" i="0" u="none" strike="noStrike" kern="0" cap="none" spc="0" normalizeH="0" baseline="0" noProof="0" dirty="0">
              <a:ln>
                <a:noFill/>
              </a:ln>
              <a:gradFill>
                <a:gsLst>
                  <a:gs pos="4717">
                    <a:schemeClr val="tx2"/>
                  </a:gs>
                  <a:gs pos="25664">
                    <a:schemeClr val="tx2"/>
                  </a:gs>
                </a:gsLst>
                <a:lin ang="5400000" scaled="0"/>
              </a:gradFill>
              <a:effectLst/>
              <a:uLnTx/>
              <a:uFillTx/>
              <a:ea typeface="Segoe UI" pitchFamily="34" charset="0"/>
              <a:cs typeface="Segoe UI" pitchFamily="34" charset="0"/>
            </a:endParaRPr>
          </a:p>
          <a:p>
            <a:pPr marL="0" marR="0" lvl="0" indent="0" algn="l"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Part of LCS, enables users to connect to legacy and alternative metadata models, providing tools to migrate these models to CRM Online</a:t>
            </a:r>
          </a:p>
        </p:txBody>
      </p:sp>
      <p:sp>
        <p:nvSpPr>
          <p:cNvPr id="9" name="TextBox 8"/>
          <p:cNvSpPr txBox="1"/>
          <p:nvPr/>
        </p:nvSpPr>
        <p:spPr>
          <a:xfrm>
            <a:off x="2652091" y="3542982"/>
            <a:ext cx="2331720"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WEB BASED</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Wizard driven metadata analysis, and solution generation</a:t>
            </a:r>
          </a:p>
        </p:txBody>
      </p:sp>
      <p:sp>
        <p:nvSpPr>
          <p:cNvPr id="10" name="TextBox 9"/>
          <p:cNvSpPr txBox="1"/>
          <p:nvPr/>
        </p:nvSpPr>
        <p:spPr>
          <a:xfrm>
            <a:off x="5029544" y="3542982"/>
            <a:ext cx="2331720"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ANALYSIS</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Assess source metadata through Power BI using a secure OData data endpoint</a:t>
            </a:r>
          </a:p>
        </p:txBody>
      </p:sp>
      <p:sp>
        <p:nvSpPr>
          <p:cNvPr id="11" name="TextBox 10"/>
          <p:cNvSpPr txBox="1"/>
          <p:nvPr/>
        </p:nvSpPr>
        <p:spPr>
          <a:xfrm>
            <a:off x="7406997" y="3542982"/>
            <a:ext cx="2331720"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MAPPINGS</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Automatically maps metadata from one system to another</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Allow user to alter this mapping and re-use projects</a:t>
            </a:r>
          </a:p>
        </p:txBody>
      </p:sp>
      <p:sp>
        <p:nvSpPr>
          <p:cNvPr id="12" name="TextBox 11"/>
          <p:cNvSpPr txBox="1"/>
          <p:nvPr/>
        </p:nvSpPr>
        <p:spPr>
          <a:xfrm>
            <a:off x="9784450" y="3542982"/>
            <a:ext cx="2377388" cy="3119074"/>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small" spc="0" normalizeH="0" baseline="0" noProof="0" dirty="0">
                <a:ln>
                  <a:noFill/>
                </a:ln>
                <a:gradFill>
                  <a:gsLst>
                    <a:gs pos="4717">
                      <a:schemeClr val="tx2"/>
                    </a:gs>
                    <a:gs pos="25664">
                      <a:schemeClr val="tx2"/>
                    </a:gs>
                  </a:gsLst>
                  <a:lin ang="5400000" scaled="0"/>
                </a:gradFill>
                <a:effectLst/>
                <a:uLnTx/>
                <a:uFillTx/>
                <a:latin typeface="Segoe UI Semibold" panose="020B0702040204020203" pitchFamily="34" charset="0"/>
                <a:ea typeface="+mn-ea"/>
                <a:cs typeface="Segoe UI Semibold" panose="020B0702040204020203" pitchFamily="34" charset="0"/>
              </a:rPr>
              <a:t>CRM SOLUTIONS</a:t>
            </a:r>
          </a:p>
          <a:p>
            <a:pPr marL="0" marR="0" lvl="0" indent="0" defTabSz="932472"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gradFill>
                  <a:gsLst>
                    <a:gs pos="21698">
                      <a:schemeClr val="tx1"/>
                    </a:gs>
                    <a:gs pos="48000">
                      <a:schemeClr val="tx1"/>
                    </a:gs>
                  </a:gsLst>
                  <a:lin ang="5400000" scaled="0"/>
                </a:gradFill>
                <a:effectLst/>
                <a:uLnTx/>
                <a:uFillTx/>
                <a:ea typeface="Segoe UI" pitchFamily="34" charset="0"/>
                <a:cs typeface="Segoe UI" pitchFamily="34" charset="0"/>
              </a:rPr>
              <a:t>Generated solution files include net new entities, attributes, views and forms</a:t>
            </a:r>
          </a:p>
        </p:txBody>
      </p:sp>
      <p:sp>
        <p:nvSpPr>
          <p:cNvPr id="13" name="Freeform 9"/>
          <p:cNvSpPr>
            <a:spLocks noChangeAspect="1" noEditPoints="1"/>
          </p:cNvSpPr>
          <p:nvPr/>
        </p:nvSpPr>
        <p:spPr bwMode="auto">
          <a:xfrm>
            <a:off x="967236" y="2099000"/>
            <a:ext cx="946524" cy="556248"/>
          </a:xfrm>
          <a:custGeom>
            <a:avLst/>
            <a:gdLst>
              <a:gd name="T0" fmla="*/ 37 w 176"/>
              <a:gd name="T1" fmla="*/ 102 h 102"/>
              <a:gd name="T2" fmla="*/ 0 w 176"/>
              <a:gd name="T3" fmla="*/ 63 h 102"/>
              <a:gd name="T4" fmla="*/ 37 w 176"/>
              <a:gd name="T5" fmla="*/ 25 h 102"/>
              <a:gd name="T6" fmla="*/ 45 w 176"/>
              <a:gd name="T7" fmla="*/ 26 h 102"/>
              <a:gd name="T8" fmla="*/ 88 w 176"/>
              <a:gd name="T9" fmla="*/ 0 h 102"/>
              <a:gd name="T10" fmla="*/ 137 w 176"/>
              <a:gd name="T11" fmla="*/ 41 h 102"/>
              <a:gd name="T12" fmla="*/ 146 w 176"/>
              <a:gd name="T13" fmla="*/ 39 h 102"/>
              <a:gd name="T14" fmla="*/ 176 w 176"/>
              <a:gd name="T15" fmla="*/ 70 h 102"/>
              <a:gd name="T16" fmla="*/ 146 w 176"/>
              <a:gd name="T17" fmla="*/ 102 h 102"/>
              <a:gd name="T18" fmla="*/ 37 w 176"/>
              <a:gd name="T19" fmla="*/ 102 h 102"/>
              <a:gd name="T20" fmla="*/ 146 w 176"/>
              <a:gd name="T21" fmla="*/ 48 h 102"/>
              <a:gd name="T22" fmla="*/ 136 w 176"/>
              <a:gd name="T23" fmla="*/ 51 h 102"/>
              <a:gd name="T24" fmla="*/ 130 w 176"/>
              <a:gd name="T25" fmla="*/ 54 h 102"/>
              <a:gd name="T26" fmla="*/ 129 w 176"/>
              <a:gd name="T27" fmla="*/ 48 h 102"/>
              <a:gd name="T28" fmla="*/ 88 w 176"/>
              <a:gd name="T29" fmla="*/ 9 h 102"/>
              <a:gd name="T30" fmla="*/ 51 w 176"/>
              <a:gd name="T31" fmla="*/ 33 h 102"/>
              <a:gd name="T32" fmla="*/ 50 w 176"/>
              <a:gd name="T33" fmla="*/ 37 h 102"/>
              <a:gd name="T34" fmla="*/ 45 w 176"/>
              <a:gd name="T35" fmla="*/ 36 h 102"/>
              <a:gd name="T36" fmla="*/ 37 w 176"/>
              <a:gd name="T37" fmla="*/ 33 h 102"/>
              <a:gd name="T38" fmla="*/ 8 w 176"/>
              <a:gd name="T39" fmla="*/ 63 h 102"/>
              <a:gd name="T40" fmla="*/ 37 w 176"/>
              <a:gd name="T41" fmla="*/ 93 h 102"/>
              <a:gd name="T42" fmla="*/ 146 w 176"/>
              <a:gd name="T43" fmla="*/ 93 h 102"/>
              <a:gd name="T44" fmla="*/ 168 w 176"/>
              <a:gd name="T45" fmla="*/ 70 h 102"/>
              <a:gd name="T46" fmla="*/ 146 w 176"/>
              <a:gd name="T47" fmla="*/ 48 h 102"/>
              <a:gd name="T48" fmla="*/ 69 w 176"/>
              <a:gd name="T49" fmla="*/ 50 h 102"/>
              <a:gd name="T50" fmla="*/ 63 w 176"/>
              <a:gd name="T51" fmla="*/ 56 h 102"/>
              <a:gd name="T52" fmla="*/ 88 w 176"/>
              <a:gd name="T53" fmla="*/ 81 h 102"/>
              <a:gd name="T54" fmla="*/ 113 w 176"/>
              <a:gd name="T55" fmla="*/ 56 h 102"/>
              <a:gd name="T56" fmla="*/ 107 w 176"/>
              <a:gd name="T57" fmla="*/ 50 h 102"/>
              <a:gd name="T58" fmla="*/ 92 w 176"/>
              <a:gd name="T59" fmla="*/ 66 h 102"/>
              <a:gd name="T60" fmla="*/ 92 w 176"/>
              <a:gd name="T61" fmla="*/ 31 h 102"/>
              <a:gd name="T62" fmla="*/ 84 w 176"/>
              <a:gd name="T63" fmla="*/ 31 h 102"/>
              <a:gd name="T64" fmla="*/ 84 w 176"/>
              <a:gd name="T65" fmla="*/ 66 h 102"/>
              <a:gd name="T66" fmla="*/ 69 w 176"/>
              <a:gd name="T67"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02">
                <a:moveTo>
                  <a:pt x="37" y="102"/>
                </a:moveTo>
                <a:cubicBezTo>
                  <a:pt x="17" y="102"/>
                  <a:pt x="0" y="84"/>
                  <a:pt x="0" y="63"/>
                </a:cubicBezTo>
                <a:cubicBezTo>
                  <a:pt x="0" y="42"/>
                  <a:pt x="17" y="25"/>
                  <a:pt x="37" y="25"/>
                </a:cubicBezTo>
                <a:cubicBezTo>
                  <a:pt x="40" y="25"/>
                  <a:pt x="42" y="26"/>
                  <a:pt x="45" y="26"/>
                </a:cubicBezTo>
                <a:cubicBezTo>
                  <a:pt x="54" y="10"/>
                  <a:pt x="70" y="0"/>
                  <a:pt x="88" y="0"/>
                </a:cubicBezTo>
                <a:cubicBezTo>
                  <a:pt x="112" y="0"/>
                  <a:pt x="133" y="17"/>
                  <a:pt x="137" y="41"/>
                </a:cubicBezTo>
                <a:cubicBezTo>
                  <a:pt x="140" y="40"/>
                  <a:pt x="143" y="39"/>
                  <a:pt x="146" y="39"/>
                </a:cubicBezTo>
                <a:cubicBezTo>
                  <a:pt x="163" y="39"/>
                  <a:pt x="176" y="53"/>
                  <a:pt x="176" y="70"/>
                </a:cubicBezTo>
                <a:cubicBezTo>
                  <a:pt x="176" y="88"/>
                  <a:pt x="163" y="102"/>
                  <a:pt x="146" y="102"/>
                </a:cubicBezTo>
                <a:cubicBezTo>
                  <a:pt x="146" y="102"/>
                  <a:pt x="146" y="102"/>
                  <a:pt x="37" y="102"/>
                </a:cubicBezTo>
                <a:close/>
                <a:moveTo>
                  <a:pt x="146" y="48"/>
                </a:moveTo>
                <a:cubicBezTo>
                  <a:pt x="143" y="48"/>
                  <a:pt x="139" y="49"/>
                  <a:pt x="136" y="51"/>
                </a:cubicBezTo>
                <a:cubicBezTo>
                  <a:pt x="136" y="51"/>
                  <a:pt x="136" y="51"/>
                  <a:pt x="130" y="54"/>
                </a:cubicBezTo>
                <a:cubicBezTo>
                  <a:pt x="130" y="54"/>
                  <a:pt x="130" y="54"/>
                  <a:pt x="129" y="48"/>
                </a:cubicBezTo>
                <a:cubicBezTo>
                  <a:pt x="128" y="26"/>
                  <a:pt x="110" y="9"/>
                  <a:pt x="88" y="9"/>
                </a:cubicBezTo>
                <a:cubicBezTo>
                  <a:pt x="72" y="9"/>
                  <a:pt x="58" y="18"/>
                  <a:pt x="51" y="33"/>
                </a:cubicBezTo>
                <a:cubicBezTo>
                  <a:pt x="51" y="33"/>
                  <a:pt x="51" y="33"/>
                  <a:pt x="50" y="37"/>
                </a:cubicBezTo>
                <a:cubicBezTo>
                  <a:pt x="50" y="37"/>
                  <a:pt x="50" y="37"/>
                  <a:pt x="45" y="36"/>
                </a:cubicBezTo>
                <a:cubicBezTo>
                  <a:pt x="43" y="34"/>
                  <a:pt x="40" y="33"/>
                  <a:pt x="37" y="33"/>
                </a:cubicBezTo>
                <a:cubicBezTo>
                  <a:pt x="21" y="33"/>
                  <a:pt x="8" y="46"/>
                  <a:pt x="8" y="63"/>
                </a:cubicBezTo>
                <a:cubicBezTo>
                  <a:pt x="8" y="80"/>
                  <a:pt x="21" y="93"/>
                  <a:pt x="37" y="93"/>
                </a:cubicBezTo>
                <a:cubicBezTo>
                  <a:pt x="37" y="93"/>
                  <a:pt x="37" y="93"/>
                  <a:pt x="146" y="93"/>
                </a:cubicBezTo>
                <a:cubicBezTo>
                  <a:pt x="158" y="93"/>
                  <a:pt x="168" y="83"/>
                  <a:pt x="168" y="70"/>
                </a:cubicBezTo>
                <a:cubicBezTo>
                  <a:pt x="168" y="58"/>
                  <a:pt x="158" y="48"/>
                  <a:pt x="146" y="48"/>
                </a:cubicBezTo>
                <a:close/>
                <a:moveTo>
                  <a:pt x="69" y="50"/>
                </a:moveTo>
                <a:cubicBezTo>
                  <a:pt x="63" y="56"/>
                  <a:pt x="63" y="56"/>
                  <a:pt x="63" y="56"/>
                </a:cubicBezTo>
                <a:cubicBezTo>
                  <a:pt x="88" y="81"/>
                  <a:pt x="88" y="81"/>
                  <a:pt x="88" y="81"/>
                </a:cubicBezTo>
                <a:cubicBezTo>
                  <a:pt x="113" y="56"/>
                  <a:pt x="113" y="56"/>
                  <a:pt x="113" y="56"/>
                </a:cubicBezTo>
                <a:cubicBezTo>
                  <a:pt x="107" y="50"/>
                  <a:pt x="107" y="50"/>
                  <a:pt x="107" y="50"/>
                </a:cubicBezTo>
                <a:cubicBezTo>
                  <a:pt x="92" y="66"/>
                  <a:pt x="92" y="66"/>
                  <a:pt x="92" y="66"/>
                </a:cubicBezTo>
                <a:cubicBezTo>
                  <a:pt x="92" y="31"/>
                  <a:pt x="92" y="31"/>
                  <a:pt x="92" y="31"/>
                </a:cubicBezTo>
                <a:cubicBezTo>
                  <a:pt x="84" y="31"/>
                  <a:pt x="84" y="31"/>
                  <a:pt x="84" y="31"/>
                </a:cubicBezTo>
                <a:cubicBezTo>
                  <a:pt x="84" y="66"/>
                  <a:pt x="84" y="66"/>
                  <a:pt x="84" y="66"/>
                </a:cubicBezTo>
                <a:lnTo>
                  <a:pt x="69" y="5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26"/>
          <p:cNvSpPr>
            <a:spLocks noChangeAspect="1" noEditPoints="1"/>
          </p:cNvSpPr>
          <p:nvPr/>
        </p:nvSpPr>
        <p:spPr bwMode="auto">
          <a:xfrm>
            <a:off x="5861377" y="2043096"/>
            <a:ext cx="668054" cy="668054"/>
          </a:xfrm>
          <a:custGeom>
            <a:avLst/>
            <a:gdLst>
              <a:gd name="T0" fmla="*/ 19 w 217"/>
              <a:gd name="T1" fmla="*/ 0 h 217"/>
              <a:gd name="T2" fmla="*/ 19 w 217"/>
              <a:gd name="T3" fmla="*/ 198 h 217"/>
              <a:gd name="T4" fmla="*/ 217 w 217"/>
              <a:gd name="T5" fmla="*/ 198 h 217"/>
              <a:gd name="T6" fmla="*/ 217 w 217"/>
              <a:gd name="T7" fmla="*/ 217 h 217"/>
              <a:gd name="T8" fmla="*/ 0 w 217"/>
              <a:gd name="T9" fmla="*/ 217 h 217"/>
              <a:gd name="T10" fmla="*/ 0 w 217"/>
              <a:gd name="T11" fmla="*/ 0 h 217"/>
              <a:gd name="T12" fmla="*/ 19 w 217"/>
              <a:gd name="T13" fmla="*/ 0 h 217"/>
              <a:gd name="T14" fmla="*/ 109 w 217"/>
              <a:gd name="T15" fmla="*/ 88 h 217"/>
              <a:gd name="T16" fmla="*/ 36 w 217"/>
              <a:gd name="T17" fmla="*/ 161 h 217"/>
              <a:gd name="T18" fmla="*/ 48 w 217"/>
              <a:gd name="T19" fmla="*/ 176 h 217"/>
              <a:gd name="T20" fmla="*/ 109 w 217"/>
              <a:gd name="T21" fmla="*/ 117 h 217"/>
              <a:gd name="T22" fmla="*/ 131 w 217"/>
              <a:gd name="T23" fmla="*/ 141 h 217"/>
              <a:gd name="T24" fmla="*/ 195 w 217"/>
              <a:gd name="T25" fmla="*/ 78 h 217"/>
              <a:gd name="T26" fmla="*/ 195 w 217"/>
              <a:gd name="T27" fmla="*/ 105 h 217"/>
              <a:gd name="T28" fmla="*/ 215 w 217"/>
              <a:gd name="T29" fmla="*/ 105 h 217"/>
              <a:gd name="T30" fmla="*/ 215 w 217"/>
              <a:gd name="T31" fmla="*/ 44 h 217"/>
              <a:gd name="T32" fmla="*/ 151 w 217"/>
              <a:gd name="T33" fmla="*/ 44 h 217"/>
              <a:gd name="T34" fmla="*/ 151 w 217"/>
              <a:gd name="T35" fmla="*/ 63 h 217"/>
              <a:gd name="T36" fmla="*/ 180 w 217"/>
              <a:gd name="T37" fmla="*/ 63 h 217"/>
              <a:gd name="T38" fmla="*/ 131 w 217"/>
              <a:gd name="T39" fmla="*/ 112 h 217"/>
              <a:gd name="T40" fmla="*/ 109 w 217"/>
              <a:gd name="T41" fmla="*/ 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 h="217">
                <a:moveTo>
                  <a:pt x="19" y="0"/>
                </a:moveTo>
                <a:lnTo>
                  <a:pt x="19" y="198"/>
                </a:lnTo>
                <a:lnTo>
                  <a:pt x="217" y="198"/>
                </a:lnTo>
                <a:lnTo>
                  <a:pt x="217" y="217"/>
                </a:lnTo>
                <a:lnTo>
                  <a:pt x="0" y="217"/>
                </a:lnTo>
                <a:lnTo>
                  <a:pt x="0" y="0"/>
                </a:lnTo>
                <a:lnTo>
                  <a:pt x="19" y="0"/>
                </a:lnTo>
                <a:close/>
                <a:moveTo>
                  <a:pt x="109" y="88"/>
                </a:moveTo>
                <a:lnTo>
                  <a:pt x="36" y="161"/>
                </a:lnTo>
                <a:lnTo>
                  <a:pt x="48" y="176"/>
                </a:lnTo>
                <a:lnTo>
                  <a:pt x="109" y="117"/>
                </a:lnTo>
                <a:lnTo>
                  <a:pt x="131" y="141"/>
                </a:lnTo>
                <a:lnTo>
                  <a:pt x="195" y="78"/>
                </a:lnTo>
                <a:lnTo>
                  <a:pt x="195" y="105"/>
                </a:lnTo>
                <a:lnTo>
                  <a:pt x="215" y="105"/>
                </a:lnTo>
                <a:lnTo>
                  <a:pt x="215" y="44"/>
                </a:lnTo>
                <a:lnTo>
                  <a:pt x="151" y="44"/>
                </a:lnTo>
                <a:lnTo>
                  <a:pt x="151" y="63"/>
                </a:lnTo>
                <a:lnTo>
                  <a:pt x="180" y="63"/>
                </a:lnTo>
                <a:lnTo>
                  <a:pt x="131" y="112"/>
                </a:lnTo>
                <a:lnTo>
                  <a:pt x="109" y="8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31"/>
          <p:cNvSpPr>
            <a:spLocks noEditPoints="1"/>
          </p:cNvSpPr>
          <p:nvPr/>
        </p:nvSpPr>
        <p:spPr bwMode="auto">
          <a:xfrm>
            <a:off x="10619335" y="2122513"/>
            <a:ext cx="707617" cy="509220"/>
          </a:xfrm>
          <a:custGeom>
            <a:avLst/>
            <a:gdLst>
              <a:gd name="T0" fmla="*/ 0 w 120"/>
              <a:gd name="T1" fmla="*/ 0 h 88"/>
              <a:gd name="T2" fmla="*/ 0 w 120"/>
              <a:gd name="T3" fmla="*/ 88 h 88"/>
              <a:gd name="T4" fmla="*/ 120 w 120"/>
              <a:gd name="T5" fmla="*/ 88 h 88"/>
              <a:gd name="T6" fmla="*/ 120 w 120"/>
              <a:gd name="T7" fmla="*/ 0 h 88"/>
              <a:gd name="T8" fmla="*/ 0 w 120"/>
              <a:gd name="T9" fmla="*/ 0 h 88"/>
              <a:gd name="T10" fmla="*/ 112 w 120"/>
              <a:gd name="T11" fmla="*/ 80 h 88"/>
              <a:gd name="T12" fmla="*/ 8 w 120"/>
              <a:gd name="T13" fmla="*/ 80 h 88"/>
              <a:gd name="T14" fmla="*/ 8 w 120"/>
              <a:gd name="T15" fmla="*/ 8 h 88"/>
              <a:gd name="T16" fmla="*/ 112 w 120"/>
              <a:gd name="T17" fmla="*/ 8 h 88"/>
              <a:gd name="T18" fmla="*/ 112 w 120"/>
              <a:gd name="T19" fmla="*/ 80 h 88"/>
              <a:gd name="T20" fmla="*/ 16 w 120"/>
              <a:gd name="T21" fmla="*/ 72 h 88"/>
              <a:gd name="T22" fmla="*/ 24 w 120"/>
              <a:gd name="T23" fmla="*/ 72 h 88"/>
              <a:gd name="T24" fmla="*/ 40 w 120"/>
              <a:gd name="T25" fmla="*/ 56 h 88"/>
              <a:gd name="T26" fmla="*/ 56 w 120"/>
              <a:gd name="T27" fmla="*/ 72 h 88"/>
              <a:gd name="T28" fmla="*/ 64 w 120"/>
              <a:gd name="T29" fmla="*/ 72 h 88"/>
              <a:gd name="T30" fmla="*/ 53 w 120"/>
              <a:gd name="T31" fmla="*/ 51 h 88"/>
              <a:gd name="T32" fmla="*/ 60 w 120"/>
              <a:gd name="T33" fmla="*/ 36 h 88"/>
              <a:gd name="T34" fmla="*/ 40 w 120"/>
              <a:gd name="T35" fmla="*/ 16 h 88"/>
              <a:gd name="T36" fmla="*/ 20 w 120"/>
              <a:gd name="T37" fmla="*/ 36 h 88"/>
              <a:gd name="T38" fmla="*/ 28 w 120"/>
              <a:gd name="T39" fmla="*/ 51 h 88"/>
              <a:gd name="T40" fmla="*/ 16 w 120"/>
              <a:gd name="T41" fmla="*/ 72 h 88"/>
              <a:gd name="T42" fmla="*/ 40 w 120"/>
              <a:gd name="T43" fmla="*/ 24 h 88"/>
              <a:gd name="T44" fmla="*/ 52 w 120"/>
              <a:gd name="T45" fmla="*/ 36 h 88"/>
              <a:gd name="T46" fmla="*/ 40 w 120"/>
              <a:gd name="T47" fmla="*/ 48 h 88"/>
              <a:gd name="T48" fmla="*/ 28 w 120"/>
              <a:gd name="T49" fmla="*/ 36 h 88"/>
              <a:gd name="T50" fmla="*/ 40 w 120"/>
              <a:gd name="T51" fmla="*/ 24 h 88"/>
              <a:gd name="T52" fmla="*/ 104 w 120"/>
              <a:gd name="T53" fmla="*/ 24 h 88"/>
              <a:gd name="T54" fmla="*/ 72 w 120"/>
              <a:gd name="T55" fmla="*/ 24 h 88"/>
              <a:gd name="T56" fmla="*/ 72 w 120"/>
              <a:gd name="T57" fmla="*/ 16 h 88"/>
              <a:gd name="T58" fmla="*/ 104 w 120"/>
              <a:gd name="T59" fmla="*/ 16 h 88"/>
              <a:gd name="T60" fmla="*/ 104 w 120"/>
              <a:gd name="T61" fmla="*/ 24 h 88"/>
              <a:gd name="T62" fmla="*/ 104 w 120"/>
              <a:gd name="T63" fmla="*/ 72 h 88"/>
              <a:gd name="T64" fmla="*/ 72 w 120"/>
              <a:gd name="T65" fmla="*/ 72 h 88"/>
              <a:gd name="T66" fmla="*/ 72 w 120"/>
              <a:gd name="T67" fmla="*/ 64 h 88"/>
              <a:gd name="T68" fmla="*/ 104 w 120"/>
              <a:gd name="T69" fmla="*/ 64 h 88"/>
              <a:gd name="T70" fmla="*/ 104 w 120"/>
              <a:gd name="T71" fmla="*/ 72 h 88"/>
              <a:gd name="T72" fmla="*/ 104 w 120"/>
              <a:gd name="T73" fmla="*/ 48 h 88"/>
              <a:gd name="T74" fmla="*/ 72 w 120"/>
              <a:gd name="T75" fmla="*/ 48 h 88"/>
              <a:gd name="T76" fmla="*/ 72 w 120"/>
              <a:gd name="T77" fmla="*/ 40 h 88"/>
              <a:gd name="T78" fmla="*/ 104 w 120"/>
              <a:gd name="T79" fmla="*/ 40 h 88"/>
              <a:gd name="T80" fmla="*/ 104 w 120"/>
              <a:gd name="T8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8">
                <a:moveTo>
                  <a:pt x="0" y="0"/>
                </a:moveTo>
                <a:cubicBezTo>
                  <a:pt x="0" y="88"/>
                  <a:pt x="0" y="88"/>
                  <a:pt x="0" y="88"/>
                </a:cubicBezTo>
                <a:cubicBezTo>
                  <a:pt x="120" y="88"/>
                  <a:pt x="120" y="88"/>
                  <a:pt x="120" y="88"/>
                </a:cubicBezTo>
                <a:cubicBezTo>
                  <a:pt x="120" y="0"/>
                  <a:pt x="120" y="0"/>
                  <a:pt x="120" y="0"/>
                </a:cubicBezTo>
                <a:lnTo>
                  <a:pt x="0" y="0"/>
                </a:lnTo>
                <a:close/>
                <a:moveTo>
                  <a:pt x="112" y="80"/>
                </a:moveTo>
                <a:cubicBezTo>
                  <a:pt x="8" y="80"/>
                  <a:pt x="8" y="80"/>
                  <a:pt x="8" y="80"/>
                </a:cubicBezTo>
                <a:cubicBezTo>
                  <a:pt x="8" y="8"/>
                  <a:pt x="8" y="8"/>
                  <a:pt x="8" y="8"/>
                </a:cubicBezTo>
                <a:cubicBezTo>
                  <a:pt x="112" y="8"/>
                  <a:pt x="112" y="8"/>
                  <a:pt x="112" y="8"/>
                </a:cubicBezTo>
                <a:lnTo>
                  <a:pt x="112" y="80"/>
                </a:lnTo>
                <a:close/>
                <a:moveTo>
                  <a:pt x="16" y="72"/>
                </a:moveTo>
                <a:cubicBezTo>
                  <a:pt x="24" y="72"/>
                  <a:pt x="24" y="72"/>
                  <a:pt x="24" y="72"/>
                </a:cubicBezTo>
                <a:cubicBezTo>
                  <a:pt x="24" y="63"/>
                  <a:pt x="31" y="56"/>
                  <a:pt x="40" y="56"/>
                </a:cubicBezTo>
                <a:cubicBezTo>
                  <a:pt x="49" y="56"/>
                  <a:pt x="56" y="63"/>
                  <a:pt x="56" y="72"/>
                </a:cubicBezTo>
                <a:cubicBezTo>
                  <a:pt x="64" y="72"/>
                  <a:pt x="64" y="72"/>
                  <a:pt x="64" y="72"/>
                </a:cubicBezTo>
                <a:cubicBezTo>
                  <a:pt x="64" y="63"/>
                  <a:pt x="60" y="55"/>
                  <a:pt x="53" y="51"/>
                </a:cubicBezTo>
                <a:cubicBezTo>
                  <a:pt x="57" y="47"/>
                  <a:pt x="60" y="42"/>
                  <a:pt x="60" y="36"/>
                </a:cubicBezTo>
                <a:cubicBezTo>
                  <a:pt x="60" y="25"/>
                  <a:pt x="51" y="16"/>
                  <a:pt x="40" y="16"/>
                </a:cubicBezTo>
                <a:cubicBezTo>
                  <a:pt x="29" y="16"/>
                  <a:pt x="20" y="25"/>
                  <a:pt x="20" y="36"/>
                </a:cubicBezTo>
                <a:cubicBezTo>
                  <a:pt x="20" y="42"/>
                  <a:pt x="23" y="47"/>
                  <a:pt x="28" y="51"/>
                </a:cubicBezTo>
                <a:cubicBezTo>
                  <a:pt x="21" y="55"/>
                  <a:pt x="16" y="63"/>
                  <a:pt x="16" y="72"/>
                </a:cubicBezTo>
                <a:close/>
                <a:moveTo>
                  <a:pt x="40" y="24"/>
                </a:moveTo>
                <a:cubicBezTo>
                  <a:pt x="47" y="24"/>
                  <a:pt x="52" y="29"/>
                  <a:pt x="52" y="36"/>
                </a:cubicBezTo>
                <a:cubicBezTo>
                  <a:pt x="52" y="42"/>
                  <a:pt x="47" y="48"/>
                  <a:pt x="40" y="48"/>
                </a:cubicBezTo>
                <a:cubicBezTo>
                  <a:pt x="34" y="48"/>
                  <a:pt x="28" y="42"/>
                  <a:pt x="28" y="36"/>
                </a:cubicBezTo>
                <a:cubicBezTo>
                  <a:pt x="28" y="29"/>
                  <a:pt x="34" y="24"/>
                  <a:pt x="40" y="24"/>
                </a:cubicBezTo>
                <a:close/>
                <a:moveTo>
                  <a:pt x="104" y="24"/>
                </a:moveTo>
                <a:cubicBezTo>
                  <a:pt x="72" y="24"/>
                  <a:pt x="72" y="24"/>
                  <a:pt x="72" y="24"/>
                </a:cubicBezTo>
                <a:cubicBezTo>
                  <a:pt x="72" y="16"/>
                  <a:pt x="72" y="16"/>
                  <a:pt x="72" y="16"/>
                </a:cubicBezTo>
                <a:cubicBezTo>
                  <a:pt x="104" y="16"/>
                  <a:pt x="104" y="16"/>
                  <a:pt x="104" y="16"/>
                </a:cubicBezTo>
                <a:lnTo>
                  <a:pt x="104" y="24"/>
                </a:lnTo>
                <a:close/>
                <a:moveTo>
                  <a:pt x="104" y="72"/>
                </a:moveTo>
                <a:cubicBezTo>
                  <a:pt x="72" y="72"/>
                  <a:pt x="72" y="72"/>
                  <a:pt x="72" y="72"/>
                </a:cubicBezTo>
                <a:cubicBezTo>
                  <a:pt x="72" y="64"/>
                  <a:pt x="72" y="64"/>
                  <a:pt x="72" y="64"/>
                </a:cubicBezTo>
                <a:cubicBezTo>
                  <a:pt x="104" y="64"/>
                  <a:pt x="104" y="64"/>
                  <a:pt x="104" y="64"/>
                </a:cubicBezTo>
                <a:lnTo>
                  <a:pt x="104" y="72"/>
                </a:lnTo>
                <a:close/>
                <a:moveTo>
                  <a:pt x="104" y="48"/>
                </a:moveTo>
                <a:cubicBezTo>
                  <a:pt x="72" y="48"/>
                  <a:pt x="72" y="48"/>
                  <a:pt x="72" y="48"/>
                </a:cubicBezTo>
                <a:cubicBezTo>
                  <a:pt x="72" y="40"/>
                  <a:pt x="72" y="40"/>
                  <a:pt x="72" y="40"/>
                </a:cubicBezTo>
                <a:cubicBezTo>
                  <a:pt x="104" y="40"/>
                  <a:pt x="104" y="40"/>
                  <a:pt x="104" y="40"/>
                </a:cubicBezTo>
                <a:lnTo>
                  <a:pt x="104"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67"/>
          <p:cNvSpPr>
            <a:spLocks noChangeAspect="1" noEditPoints="1"/>
          </p:cNvSpPr>
          <p:nvPr/>
        </p:nvSpPr>
        <p:spPr bwMode="auto">
          <a:xfrm>
            <a:off x="8154195" y="2189006"/>
            <a:ext cx="795369" cy="435924"/>
          </a:xfrm>
          <a:custGeom>
            <a:avLst/>
            <a:gdLst>
              <a:gd name="T0" fmla="*/ 312 w 312"/>
              <a:gd name="T1" fmla="*/ 0 h 171"/>
              <a:gd name="T2" fmla="*/ 312 w 312"/>
              <a:gd name="T3" fmla="*/ 19 h 171"/>
              <a:gd name="T4" fmla="*/ 66 w 312"/>
              <a:gd name="T5" fmla="*/ 19 h 171"/>
              <a:gd name="T6" fmla="*/ 66 w 312"/>
              <a:gd name="T7" fmla="*/ 0 h 171"/>
              <a:gd name="T8" fmla="*/ 312 w 312"/>
              <a:gd name="T9" fmla="*/ 0 h 171"/>
              <a:gd name="T10" fmla="*/ 9 w 312"/>
              <a:gd name="T11" fmla="*/ 95 h 171"/>
              <a:gd name="T12" fmla="*/ 28 w 312"/>
              <a:gd name="T13" fmla="*/ 95 h 171"/>
              <a:gd name="T14" fmla="*/ 28 w 312"/>
              <a:gd name="T15" fmla="*/ 76 h 171"/>
              <a:gd name="T16" fmla="*/ 9 w 312"/>
              <a:gd name="T17" fmla="*/ 76 h 171"/>
              <a:gd name="T18" fmla="*/ 9 w 312"/>
              <a:gd name="T19" fmla="*/ 95 h 171"/>
              <a:gd name="T20" fmla="*/ 9 w 312"/>
              <a:gd name="T21" fmla="*/ 19 h 171"/>
              <a:gd name="T22" fmla="*/ 28 w 312"/>
              <a:gd name="T23" fmla="*/ 19 h 171"/>
              <a:gd name="T24" fmla="*/ 28 w 312"/>
              <a:gd name="T25" fmla="*/ 0 h 171"/>
              <a:gd name="T26" fmla="*/ 9 w 312"/>
              <a:gd name="T27" fmla="*/ 0 h 171"/>
              <a:gd name="T28" fmla="*/ 9 w 312"/>
              <a:gd name="T29" fmla="*/ 19 h 171"/>
              <a:gd name="T30" fmla="*/ 66 w 312"/>
              <a:gd name="T31" fmla="*/ 95 h 171"/>
              <a:gd name="T32" fmla="*/ 312 w 312"/>
              <a:gd name="T33" fmla="*/ 95 h 171"/>
              <a:gd name="T34" fmla="*/ 312 w 312"/>
              <a:gd name="T35" fmla="*/ 76 h 171"/>
              <a:gd name="T36" fmla="*/ 66 w 312"/>
              <a:gd name="T37" fmla="*/ 76 h 171"/>
              <a:gd name="T38" fmla="*/ 66 w 312"/>
              <a:gd name="T39" fmla="*/ 95 h 171"/>
              <a:gd name="T40" fmla="*/ 66 w 312"/>
              <a:gd name="T41" fmla="*/ 171 h 171"/>
              <a:gd name="T42" fmla="*/ 312 w 312"/>
              <a:gd name="T43" fmla="*/ 171 h 171"/>
              <a:gd name="T44" fmla="*/ 312 w 312"/>
              <a:gd name="T45" fmla="*/ 152 h 171"/>
              <a:gd name="T46" fmla="*/ 66 w 312"/>
              <a:gd name="T47" fmla="*/ 152 h 171"/>
              <a:gd name="T48" fmla="*/ 66 w 312"/>
              <a:gd name="T49" fmla="*/ 171 h 171"/>
              <a:gd name="T50" fmla="*/ 54 w 312"/>
              <a:gd name="T51" fmla="*/ 137 h 171"/>
              <a:gd name="T52" fmla="*/ 42 w 312"/>
              <a:gd name="T53" fmla="*/ 126 h 171"/>
              <a:gd name="T54" fmla="*/ 19 w 312"/>
              <a:gd name="T55" fmla="*/ 149 h 171"/>
              <a:gd name="T56" fmla="*/ 9 w 312"/>
              <a:gd name="T57" fmla="*/ 140 h 171"/>
              <a:gd name="T58" fmla="*/ 0 w 312"/>
              <a:gd name="T59" fmla="*/ 152 h 171"/>
              <a:gd name="T60" fmla="*/ 19 w 312"/>
              <a:gd name="T61" fmla="*/ 171 h 171"/>
              <a:gd name="T62" fmla="*/ 54 w 312"/>
              <a:gd name="T63" fmla="*/ 13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171">
                <a:moveTo>
                  <a:pt x="312" y="0"/>
                </a:moveTo>
                <a:lnTo>
                  <a:pt x="312" y="19"/>
                </a:lnTo>
                <a:lnTo>
                  <a:pt x="66" y="19"/>
                </a:lnTo>
                <a:lnTo>
                  <a:pt x="66" y="0"/>
                </a:lnTo>
                <a:lnTo>
                  <a:pt x="312" y="0"/>
                </a:lnTo>
                <a:close/>
                <a:moveTo>
                  <a:pt x="9" y="95"/>
                </a:moveTo>
                <a:lnTo>
                  <a:pt x="28" y="95"/>
                </a:lnTo>
                <a:lnTo>
                  <a:pt x="28" y="76"/>
                </a:lnTo>
                <a:lnTo>
                  <a:pt x="9" y="76"/>
                </a:lnTo>
                <a:lnTo>
                  <a:pt x="9" y="95"/>
                </a:lnTo>
                <a:close/>
                <a:moveTo>
                  <a:pt x="9" y="19"/>
                </a:moveTo>
                <a:lnTo>
                  <a:pt x="28" y="19"/>
                </a:lnTo>
                <a:lnTo>
                  <a:pt x="28" y="0"/>
                </a:lnTo>
                <a:lnTo>
                  <a:pt x="9" y="0"/>
                </a:lnTo>
                <a:lnTo>
                  <a:pt x="9" y="19"/>
                </a:lnTo>
                <a:close/>
                <a:moveTo>
                  <a:pt x="66" y="95"/>
                </a:moveTo>
                <a:lnTo>
                  <a:pt x="312" y="95"/>
                </a:lnTo>
                <a:lnTo>
                  <a:pt x="312" y="76"/>
                </a:lnTo>
                <a:lnTo>
                  <a:pt x="66" y="76"/>
                </a:lnTo>
                <a:lnTo>
                  <a:pt x="66" y="95"/>
                </a:lnTo>
                <a:close/>
                <a:moveTo>
                  <a:pt x="66" y="171"/>
                </a:moveTo>
                <a:lnTo>
                  <a:pt x="312" y="171"/>
                </a:lnTo>
                <a:lnTo>
                  <a:pt x="312" y="152"/>
                </a:lnTo>
                <a:lnTo>
                  <a:pt x="66" y="152"/>
                </a:lnTo>
                <a:lnTo>
                  <a:pt x="66" y="171"/>
                </a:lnTo>
                <a:close/>
                <a:moveTo>
                  <a:pt x="54" y="137"/>
                </a:moveTo>
                <a:lnTo>
                  <a:pt x="42" y="126"/>
                </a:lnTo>
                <a:lnTo>
                  <a:pt x="19" y="149"/>
                </a:lnTo>
                <a:lnTo>
                  <a:pt x="9" y="140"/>
                </a:lnTo>
                <a:lnTo>
                  <a:pt x="0" y="152"/>
                </a:lnTo>
                <a:lnTo>
                  <a:pt x="19" y="171"/>
                </a:lnTo>
                <a:lnTo>
                  <a:pt x="54" y="1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90"/>
          <p:cNvSpPr>
            <a:spLocks noChangeAspect="1" noEditPoints="1"/>
          </p:cNvSpPr>
          <p:nvPr/>
        </p:nvSpPr>
        <p:spPr bwMode="auto">
          <a:xfrm>
            <a:off x="3506150" y="2046258"/>
            <a:ext cx="608990" cy="60899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5 w 128"/>
              <a:gd name="T11" fmla="*/ 40 h 128"/>
              <a:gd name="T12" fmla="*/ 90 w 128"/>
              <a:gd name="T13" fmla="*/ 40 h 128"/>
              <a:gd name="T14" fmla="*/ 79 w 128"/>
              <a:gd name="T15" fmla="*/ 11 h 128"/>
              <a:gd name="T16" fmla="*/ 115 w 128"/>
              <a:gd name="T17" fmla="*/ 40 h 128"/>
              <a:gd name="T18" fmla="*/ 120 w 128"/>
              <a:gd name="T19" fmla="*/ 64 h 128"/>
              <a:gd name="T20" fmla="*/ 118 w 128"/>
              <a:gd name="T21" fmla="*/ 80 h 128"/>
              <a:gd name="T22" fmla="*/ 91 w 128"/>
              <a:gd name="T23" fmla="*/ 80 h 128"/>
              <a:gd name="T24" fmla="*/ 91 w 128"/>
              <a:gd name="T25" fmla="*/ 64 h 128"/>
              <a:gd name="T26" fmla="*/ 91 w 128"/>
              <a:gd name="T27" fmla="*/ 48 h 128"/>
              <a:gd name="T28" fmla="*/ 118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6 w 128"/>
              <a:gd name="T41" fmla="*/ 80 h 128"/>
              <a:gd name="T42" fmla="*/ 45 w 128"/>
              <a:gd name="T43" fmla="*/ 64 h 128"/>
              <a:gd name="T44" fmla="*/ 46 w 128"/>
              <a:gd name="T45" fmla="*/ 48 h 128"/>
              <a:gd name="T46" fmla="*/ 83 w 128"/>
              <a:gd name="T47" fmla="*/ 48 h 128"/>
              <a:gd name="T48" fmla="*/ 83 w 128"/>
              <a:gd name="T49" fmla="*/ 64 h 128"/>
              <a:gd name="T50" fmla="*/ 83 w 128"/>
              <a:gd name="T51" fmla="*/ 80 h 128"/>
              <a:gd name="T52" fmla="*/ 46 w 128"/>
              <a:gd name="T53" fmla="*/ 80 h 128"/>
              <a:gd name="T54" fmla="*/ 8 w 128"/>
              <a:gd name="T55" fmla="*/ 64 h 128"/>
              <a:gd name="T56" fmla="*/ 11 w 128"/>
              <a:gd name="T57" fmla="*/ 48 h 128"/>
              <a:gd name="T58" fmla="*/ 38 w 128"/>
              <a:gd name="T59" fmla="*/ 48 h 128"/>
              <a:gd name="T60" fmla="*/ 37 w 128"/>
              <a:gd name="T61" fmla="*/ 64 h 128"/>
              <a:gd name="T62" fmla="*/ 38 w 128"/>
              <a:gd name="T63" fmla="*/ 80 h 128"/>
              <a:gd name="T64" fmla="*/ 11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1 h 128"/>
              <a:gd name="T78" fmla="*/ 39 w 128"/>
              <a:gd name="T79" fmla="*/ 40 h 128"/>
              <a:gd name="T80" fmla="*/ 14 w 128"/>
              <a:gd name="T81" fmla="*/ 40 h 128"/>
              <a:gd name="T82" fmla="*/ 49 w 128"/>
              <a:gd name="T83" fmla="*/ 11 h 128"/>
              <a:gd name="T84" fmla="*/ 14 w 128"/>
              <a:gd name="T85" fmla="*/ 88 h 128"/>
              <a:gd name="T86" fmla="*/ 39 w 128"/>
              <a:gd name="T87" fmla="*/ 88 h 128"/>
              <a:gd name="T88" fmla="*/ 49 w 128"/>
              <a:gd name="T89" fmla="*/ 118 h 128"/>
              <a:gd name="T90" fmla="*/ 14 w 128"/>
              <a:gd name="T91" fmla="*/ 88 h 128"/>
              <a:gd name="T92" fmla="*/ 79 w 128"/>
              <a:gd name="T93" fmla="*/ 118 h 128"/>
              <a:gd name="T94" fmla="*/ 90 w 128"/>
              <a:gd name="T95" fmla="*/ 88 h 128"/>
              <a:gd name="T96" fmla="*/ 115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moveTo>
                  <a:pt x="115" y="40"/>
                </a:moveTo>
                <a:cubicBezTo>
                  <a:pt x="90" y="40"/>
                  <a:pt x="90" y="40"/>
                  <a:pt x="90" y="40"/>
                </a:cubicBezTo>
                <a:cubicBezTo>
                  <a:pt x="88" y="29"/>
                  <a:pt x="84" y="18"/>
                  <a:pt x="79" y="11"/>
                </a:cubicBezTo>
                <a:cubicBezTo>
                  <a:pt x="95" y="15"/>
                  <a:pt x="108" y="26"/>
                  <a:pt x="115" y="40"/>
                </a:cubicBezTo>
                <a:moveTo>
                  <a:pt x="120" y="64"/>
                </a:moveTo>
                <a:cubicBezTo>
                  <a:pt x="120" y="70"/>
                  <a:pt x="120" y="75"/>
                  <a:pt x="118" y="80"/>
                </a:cubicBezTo>
                <a:cubicBezTo>
                  <a:pt x="91" y="80"/>
                  <a:pt x="91" y="80"/>
                  <a:pt x="91" y="80"/>
                </a:cubicBezTo>
                <a:cubicBezTo>
                  <a:pt x="91" y="75"/>
                  <a:pt x="91" y="70"/>
                  <a:pt x="91" y="64"/>
                </a:cubicBezTo>
                <a:cubicBezTo>
                  <a:pt x="91" y="59"/>
                  <a:pt x="91" y="54"/>
                  <a:pt x="91" y="48"/>
                </a:cubicBezTo>
                <a:cubicBezTo>
                  <a:pt x="118" y="48"/>
                  <a:pt x="118" y="48"/>
                  <a:pt x="118" y="48"/>
                </a:cubicBezTo>
                <a:cubicBezTo>
                  <a:pt x="120" y="53"/>
                  <a:pt x="120" y="59"/>
                  <a:pt x="120" y="64"/>
                </a:cubicBezTo>
                <a:moveTo>
                  <a:pt x="64" y="120"/>
                </a:moveTo>
                <a:cubicBezTo>
                  <a:pt x="58" y="120"/>
                  <a:pt x="51" y="108"/>
                  <a:pt x="47" y="88"/>
                </a:cubicBezTo>
                <a:cubicBezTo>
                  <a:pt x="81" y="88"/>
                  <a:pt x="81" y="88"/>
                  <a:pt x="81" y="88"/>
                </a:cubicBezTo>
                <a:cubicBezTo>
                  <a:pt x="78" y="108"/>
                  <a:pt x="71" y="120"/>
                  <a:pt x="64" y="120"/>
                </a:cubicBezTo>
                <a:moveTo>
                  <a:pt x="46" y="80"/>
                </a:moveTo>
                <a:cubicBezTo>
                  <a:pt x="46" y="75"/>
                  <a:pt x="45" y="70"/>
                  <a:pt x="45" y="64"/>
                </a:cubicBezTo>
                <a:cubicBezTo>
                  <a:pt x="45" y="59"/>
                  <a:pt x="46" y="53"/>
                  <a:pt x="46" y="48"/>
                </a:cubicBezTo>
                <a:cubicBezTo>
                  <a:pt x="83" y="48"/>
                  <a:pt x="83" y="48"/>
                  <a:pt x="83" y="48"/>
                </a:cubicBezTo>
                <a:cubicBezTo>
                  <a:pt x="83" y="53"/>
                  <a:pt x="83" y="59"/>
                  <a:pt x="83" y="64"/>
                </a:cubicBezTo>
                <a:cubicBezTo>
                  <a:pt x="83" y="70"/>
                  <a:pt x="83" y="75"/>
                  <a:pt x="83" y="80"/>
                </a:cubicBezTo>
                <a:lnTo>
                  <a:pt x="46" y="80"/>
                </a:lnTo>
                <a:close/>
                <a:moveTo>
                  <a:pt x="8" y="64"/>
                </a:moveTo>
                <a:cubicBezTo>
                  <a:pt x="8" y="59"/>
                  <a:pt x="9" y="53"/>
                  <a:pt x="11" y="48"/>
                </a:cubicBezTo>
                <a:cubicBezTo>
                  <a:pt x="38" y="48"/>
                  <a:pt x="38" y="48"/>
                  <a:pt x="38" y="48"/>
                </a:cubicBezTo>
                <a:cubicBezTo>
                  <a:pt x="38" y="54"/>
                  <a:pt x="37" y="59"/>
                  <a:pt x="37" y="64"/>
                </a:cubicBezTo>
                <a:cubicBezTo>
                  <a:pt x="37" y="70"/>
                  <a:pt x="38" y="75"/>
                  <a:pt x="38" y="80"/>
                </a:cubicBezTo>
                <a:cubicBezTo>
                  <a:pt x="11" y="80"/>
                  <a:pt x="11" y="80"/>
                  <a:pt x="11" y="80"/>
                </a:cubicBezTo>
                <a:cubicBezTo>
                  <a:pt x="9" y="75"/>
                  <a:pt x="8" y="70"/>
                  <a:pt x="8" y="64"/>
                </a:cubicBezTo>
                <a:moveTo>
                  <a:pt x="64" y="8"/>
                </a:moveTo>
                <a:cubicBezTo>
                  <a:pt x="71" y="8"/>
                  <a:pt x="78" y="21"/>
                  <a:pt x="81" y="40"/>
                </a:cubicBezTo>
                <a:cubicBezTo>
                  <a:pt x="47" y="40"/>
                  <a:pt x="47" y="40"/>
                  <a:pt x="47" y="40"/>
                </a:cubicBezTo>
                <a:cubicBezTo>
                  <a:pt x="51" y="21"/>
                  <a:pt x="58" y="8"/>
                  <a:pt x="64" y="8"/>
                </a:cubicBezTo>
                <a:moveTo>
                  <a:pt x="49" y="11"/>
                </a:moveTo>
                <a:cubicBezTo>
                  <a:pt x="45" y="18"/>
                  <a:pt x="41" y="29"/>
                  <a:pt x="39" y="40"/>
                </a:cubicBezTo>
                <a:cubicBezTo>
                  <a:pt x="14" y="40"/>
                  <a:pt x="14" y="40"/>
                  <a:pt x="14" y="40"/>
                </a:cubicBezTo>
                <a:cubicBezTo>
                  <a:pt x="21" y="26"/>
                  <a:pt x="34" y="15"/>
                  <a:pt x="49" y="11"/>
                </a:cubicBezTo>
                <a:moveTo>
                  <a:pt x="14" y="88"/>
                </a:moveTo>
                <a:cubicBezTo>
                  <a:pt x="39" y="88"/>
                  <a:pt x="39" y="88"/>
                  <a:pt x="39" y="88"/>
                </a:cubicBezTo>
                <a:cubicBezTo>
                  <a:pt x="41" y="100"/>
                  <a:pt x="45" y="111"/>
                  <a:pt x="49" y="118"/>
                </a:cubicBezTo>
                <a:cubicBezTo>
                  <a:pt x="34" y="114"/>
                  <a:pt x="21" y="103"/>
                  <a:pt x="14" y="88"/>
                </a:cubicBezTo>
                <a:moveTo>
                  <a:pt x="79" y="118"/>
                </a:moveTo>
                <a:cubicBezTo>
                  <a:pt x="84" y="111"/>
                  <a:pt x="88" y="100"/>
                  <a:pt x="90" y="88"/>
                </a:cubicBezTo>
                <a:cubicBezTo>
                  <a:pt x="115" y="88"/>
                  <a:pt x="115" y="88"/>
                  <a:pt x="115" y="88"/>
                </a:cubicBezTo>
                <a:cubicBezTo>
                  <a:pt x="108" y="103"/>
                  <a:pt x="95" y="114"/>
                  <a:pt x="79" y="1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15162957"/>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F00BE584-C693-46FD-AC24-CA0B4C734830}"/>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Simon Matthews</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BRK3307</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purl.org/dc/terms/"/>
    <ds:schemaRef ds:uri="http://schemas.microsoft.com/sharepoint/v3"/>
    <ds:schemaRef ds:uri="http://www.w3.org/XML/1998/namespace"/>
    <ds:schemaRef ds:uri="01c77077-aee4-4b5f-bd4e-9cd40a6fff29"/>
    <ds:schemaRef ds:uri="http://purl.org/dc/elements/1.1/"/>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22983</TotalTime>
  <Words>1541</Words>
  <Application>Microsoft Office PowerPoint</Application>
  <PresentationFormat>Custom</PresentationFormat>
  <Paragraphs>283</Paragraphs>
  <Slides>24</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24</vt:i4>
      </vt:variant>
    </vt:vector>
  </HeadingPairs>
  <TitlesOfParts>
    <vt:vector size="36" baseType="lpstr">
      <vt:lpstr>Arial</vt:lpstr>
      <vt:lpstr>Consolas</vt:lpstr>
      <vt:lpstr>Segoe UI</vt:lpstr>
      <vt:lpstr>Segoe UI Light</vt:lpstr>
      <vt:lpstr>Segoe UI Semibold</vt:lpstr>
      <vt:lpstr>Segoe UI Semilight</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Migrate metadata and data to CRM Online with  Lifecycle Services accelerators</vt:lpstr>
      <vt:lpstr>Agenda</vt:lpstr>
      <vt:lpstr>What is LCS?</vt:lpstr>
      <vt:lpstr>LCS enables predictable, repeatable,  high quality implementations </vt:lpstr>
      <vt:lpstr>Agenda</vt:lpstr>
      <vt:lpstr>What is LCS?</vt:lpstr>
      <vt:lpstr>LCS enables predictable, repeatable,  high quality implementations </vt:lpstr>
      <vt:lpstr>Metadata Migrator</vt:lpstr>
      <vt:lpstr>Lifecycle Services Metadata Migrator</vt:lpstr>
      <vt:lpstr>Preview feature management</vt:lpstr>
      <vt:lpstr>How does it work?</vt:lpstr>
      <vt:lpstr>Demo Metadata Migrator</vt:lpstr>
      <vt:lpstr>Roadmap</vt:lpstr>
      <vt:lpstr>Data Loader</vt:lpstr>
      <vt:lpstr>Lifecycle Services Data Loader</vt:lpstr>
      <vt:lpstr>How does it work?</vt:lpstr>
      <vt:lpstr>Tips and tricks</vt:lpstr>
      <vt:lpstr>Status and Status Reason</vt:lpstr>
      <vt:lpstr>Status and Status Reason</vt:lpstr>
      <vt:lpstr>Data in context</vt:lpstr>
      <vt:lpstr>Demo Data Loader</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Migrate metadata and data to CRM Online with Lifecycle Services accelerators</dc:title>
  <dc:subject>&lt;Speech title here&gt;</dc:subject>
  <dc:creator>Simon Matthews</dc:creator>
  <cp:keywords>Microsoft Ignite 2016</cp:keywords>
  <dc:description>Template: Mitchell Derrey, Silverfox Productions_x000d_
Formatting: _x000d_
Audience Type:</dc:description>
  <cp:lastModifiedBy>MS Events 0090</cp:lastModifiedBy>
  <cp:revision>61</cp:revision>
  <dcterms:created xsi:type="dcterms:W3CDTF">2016-08-30T16:17:54Z</dcterms:created>
  <dcterms:modified xsi:type="dcterms:W3CDTF">2016-09-28T20:47:23Z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