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4" r:id="rId7"/>
  </p:sldMasterIdLst>
  <p:notesMasterIdLst>
    <p:notesMasterId r:id="rId31"/>
  </p:notesMasterIdLst>
  <p:handoutMasterIdLst>
    <p:handoutMasterId r:id="rId32"/>
  </p:handoutMasterIdLst>
  <p:sldIdLst>
    <p:sldId id="1393" r:id="rId8"/>
    <p:sldId id="1418" r:id="rId9"/>
    <p:sldId id="1440" r:id="rId10"/>
    <p:sldId id="1452" r:id="rId11"/>
    <p:sldId id="1438" r:id="rId12"/>
    <p:sldId id="1463" r:id="rId13"/>
    <p:sldId id="1454" r:id="rId14"/>
    <p:sldId id="1466" r:id="rId15"/>
    <p:sldId id="1456" r:id="rId16"/>
    <p:sldId id="1469" r:id="rId17"/>
    <p:sldId id="1470" r:id="rId18"/>
    <p:sldId id="1415" r:id="rId19"/>
    <p:sldId id="1458" r:id="rId20"/>
    <p:sldId id="1460" r:id="rId21"/>
    <p:sldId id="1459" r:id="rId22"/>
    <p:sldId id="1461" r:id="rId23"/>
    <p:sldId id="1462" r:id="rId24"/>
    <p:sldId id="1413" r:id="rId25"/>
    <p:sldId id="1445" r:id="rId26"/>
    <p:sldId id="1446" r:id="rId27"/>
    <p:sldId id="1447" r:id="rId28"/>
    <p:sldId id="1405" r:id="rId29"/>
    <p:sldId id="1471" r:id="rId30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1393"/>
            <p14:sldId id="1418"/>
            <p14:sldId id="1440"/>
            <p14:sldId id="1452"/>
            <p14:sldId id="1438"/>
            <p14:sldId id="1463"/>
            <p14:sldId id="1454"/>
            <p14:sldId id="1466"/>
            <p14:sldId id="1456"/>
            <p14:sldId id="1469"/>
            <p14:sldId id="1470"/>
            <p14:sldId id="1415"/>
            <p14:sldId id="1458"/>
            <p14:sldId id="1460"/>
            <p14:sldId id="1459"/>
            <p14:sldId id="1461"/>
            <p14:sldId id="1462"/>
            <p14:sldId id="1413"/>
            <p14:sldId id="1445"/>
            <p14:sldId id="1446"/>
            <p14:sldId id="1447"/>
            <p14:sldId id="1405"/>
            <p14:sldId id="1471"/>
          </p14:sldIdLst>
        </p14:section>
        <p14:section name="Microsoft 2016 Template Dark" id="{361DECE0-D7F3-4586-A791-C8E5092BB79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  <a:srgbClr val="D83B01"/>
    <a:srgbClr val="292929"/>
    <a:srgbClr val="FFFFFF"/>
    <a:srgbClr val="BAD80A"/>
    <a:srgbClr val="5C2D91"/>
    <a:srgbClr val="0078D7"/>
    <a:srgbClr val="107C10"/>
    <a:srgbClr val="000000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94" autoAdjust="0"/>
    <p:restoredTop sz="74239" autoAdjust="0"/>
  </p:normalViewPr>
  <p:slideViewPr>
    <p:cSldViewPr>
      <p:cViewPr varScale="1">
        <p:scale>
          <a:sx n="60" d="100"/>
          <a:sy n="60" d="100"/>
        </p:scale>
        <p:origin x="870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9/30/2016 11:29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47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55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4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29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9/30/2016 11:29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0311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7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3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3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7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9/30/2016 11:29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15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A0B823-0CED-4185-8601-DE81D651172B}" type="slidenum">
              <a:rPr lang="en-GB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3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74951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62302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943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278873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257" r:id="rId17"/>
    <p:sldLayoutId id="2147484258" r:id="rId18"/>
    <p:sldLayoutId id="2147484260" r:id="rId19"/>
    <p:sldLayoutId id="2147484299" r:id="rId20"/>
    <p:sldLayoutId id="2147484263" r:id="rId21"/>
    <p:sldLayoutId id="2147484370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24" r:id="rId14"/>
    <p:sldLayoutId id="2147484325" r:id="rId15"/>
    <p:sldLayoutId id="2147484326" r:id="rId16"/>
    <p:sldLayoutId id="2147484327" r:id="rId17"/>
    <p:sldLayoutId id="2147484328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76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71" r:id="rId3"/>
  </p:sldLayoutIdLst>
  <p:transition>
    <p:fade/>
  </p:transition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oleObject" Target="../embeddings/oleObject1.bin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notesSlide" Target="../notesSlides/notesSlide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vmlDrawing" Target="../drawings/vmlDrawing1.v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slideLayout" Target="../slideLayouts/slideLayout6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cid:image001.jpg@01CCF0EF.D51E1430" TargetMode="External"/><Relationship Id="rId4" Type="http://schemas.openxmlformats.org/officeDocument/2006/relationships/image" Target="../media/image15.jpeg"/><Relationship Id="rId9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hyperlink" Target="https://aka.ms/ignite.mobileapp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1470408"/>
            <a:ext cx="12039535" cy="2038023"/>
          </a:xfrm>
        </p:spPr>
        <p:txBody>
          <a:bodyPr/>
          <a:lstStyle/>
          <a:p>
            <a:r>
              <a:rPr lang="en-US" dirty="0"/>
              <a:t>Explore adventures in the </a:t>
            </a:r>
            <a:r>
              <a:rPr lang="en-US" dirty="0" err="1"/>
              <a:t>underland</a:t>
            </a:r>
            <a:r>
              <a:rPr lang="en-US" dirty="0"/>
              <a:t>: </a:t>
            </a:r>
            <a:r>
              <a:rPr lang="en-US" sz="4000" dirty="0"/>
              <a:t>Forensic techniques against hackers evading the hook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560637" y="3509752"/>
            <a:ext cx="7239000" cy="1828007"/>
          </a:xfrm>
        </p:spPr>
        <p:txBody>
          <a:bodyPr/>
          <a:lstStyle/>
          <a:p>
            <a:r>
              <a:rPr lang="pl-PL" sz="4400" dirty="0">
                <a:solidFill>
                  <a:prstClr val="white"/>
                </a:solidFill>
              </a:rPr>
              <a:t>Paula Januszkiewicz</a:t>
            </a:r>
          </a:p>
          <a:p>
            <a:r>
              <a:rPr lang="pl-PL" sz="2000" b="1" dirty="0">
                <a:solidFill>
                  <a:prstClr val="white"/>
                </a:solidFill>
              </a:rPr>
              <a:t>CQURE: </a:t>
            </a:r>
            <a:r>
              <a:rPr lang="pl-PL" sz="2000" dirty="0">
                <a:solidFill>
                  <a:prstClr val="white"/>
                </a:solidFill>
              </a:rPr>
              <a:t>CEO, </a:t>
            </a:r>
            <a:r>
              <a:rPr lang="pl-PL" sz="2000" dirty="0" err="1">
                <a:solidFill>
                  <a:prstClr val="white"/>
                </a:solidFill>
              </a:rPr>
              <a:t>Penetration</a:t>
            </a:r>
            <a:r>
              <a:rPr lang="pl-PL" sz="2000" dirty="0">
                <a:solidFill>
                  <a:prstClr val="white"/>
                </a:solidFill>
              </a:rPr>
              <a:t> Tester / Security </a:t>
            </a:r>
            <a:r>
              <a:rPr lang="pl-PL" sz="2000" dirty="0" err="1">
                <a:solidFill>
                  <a:prstClr val="white"/>
                </a:solidFill>
              </a:rPr>
              <a:t>Expert</a:t>
            </a:r>
            <a:endParaRPr lang="pl-PL" sz="2000" dirty="0">
              <a:solidFill>
                <a:prstClr val="white"/>
              </a:solidFill>
            </a:endParaRPr>
          </a:p>
          <a:p>
            <a:r>
              <a:rPr lang="pl-PL" sz="2000" b="1" dirty="0">
                <a:solidFill>
                  <a:prstClr val="white"/>
                </a:solidFill>
              </a:rPr>
              <a:t>CQURE </a:t>
            </a:r>
            <a:r>
              <a:rPr lang="pl-PL" sz="2000" b="1" dirty="0" err="1">
                <a:solidFill>
                  <a:prstClr val="white"/>
                </a:solidFill>
              </a:rPr>
              <a:t>Academy</a:t>
            </a:r>
            <a:r>
              <a:rPr lang="pl-PL" sz="2000" b="1" dirty="0">
                <a:solidFill>
                  <a:prstClr val="white"/>
                </a:solidFill>
              </a:rPr>
              <a:t>: </a:t>
            </a:r>
            <a:r>
              <a:rPr lang="pl-PL" sz="2000" dirty="0" err="1">
                <a:solidFill>
                  <a:prstClr val="white"/>
                </a:solidFill>
              </a:rPr>
              <a:t>Trainer</a:t>
            </a:r>
            <a:endParaRPr lang="pl-PL" sz="2000" dirty="0">
              <a:solidFill>
                <a:prstClr val="white"/>
              </a:solidFill>
            </a:endParaRPr>
          </a:p>
          <a:p>
            <a:r>
              <a:rPr lang="pl-PL" sz="2000" b="1" dirty="0">
                <a:solidFill>
                  <a:prstClr val="white"/>
                </a:solidFill>
              </a:rPr>
              <a:t>MVP: </a:t>
            </a:r>
            <a:r>
              <a:rPr lang="pl-PL" sz="2000" dirty="0">
                <a:solidFill>
                  <a:prstClr val="white"/>
                </a:solidFill>
              </a:rPr>
              <a:t>Enterprise Security, MCT</a:t>
            </a:r>
          </a:p>
          <a:p>
            <a:r>
              <a:rPr lang="pl-PL" sz="2000" dirty="0">
                <a:solidFill>
                  <a:prstClr val="white"/>
                </a:solidFill>
              </a:rPr>
              <a:t>Contact: paula@cqure.us  | http://cqure.us</a:t>
            </a:r>
            <a:endParaRPr lang="en-US" sz="2000" dirty="0"/>
          </a:p>
        </p:txBody>
      </p:sp>
      <p:sp>
        <p:nvSpPr>
          <p:cNvPr id="6" name="Freeform 82"/>
          <p:cNvSpPr>
            <a:spLocks noEditPoints="1"/>
          </p:cNvSpPr>
          <p:nvPr/>
        </p:nvSpPr>
        <p:spPr bwMode="auto">
          <a:xfrm>
            <a:off x="11010370" y="4437062"/>
            <a:ext cx="1167672" cy="962872"/>
          </a:xfrm>
          <a:custGeom>
            <a:avLst/>
            <a:gdLst>
              <a:gd name="T0" fmla="*/ 873 w 946"/>
              <a:gd name="T1" fmla="*/ 780 h 780"/>
              <a:gd name="T2" fmla="*/ 73 w 946"/>
              <a:gd name="T3" fmla="*/ 780 h 780"/>
              <a:gd name="T4" fmla="*/ 12 w 946"/>
              <a:gd name="T5" fmla="*/ 745 h 780"/>
              <a:gd name="T6" fmla="*/ 16 w 946"/>
              <a:gd name="T7" fmla="*/ 675 h 780"/>
              <a:gd name="T8" fmla="*/ 414 w 946"/>
              <a:gd name="T9" fmla="*/ 33 h 780"/>
              <a:gd name="T10" fmla="*/ 414 w 946"/>
              <a:gd name="T11" fmla="*/ 32 h 780"/>
              <a:gd name="T12" fmla="*/ 473 w 946"/>
              <a:gd name="T13" fmla="*/ 0 h 780"/>
              <a:gd name="T14" fmla="*/ 532 w 946"/>
              <a:gd name="T15" fmla="*/ 32 h 780"/>
              <a:gd name="T16" fmla="*/ 533 w 946"/>
              <a:gd name="T17" fmla="*/ 34 h 780"/>
              <a:gd name="T18" fmla="*/ 930 w 946"/>
              <a:gd name="T19" fmla="*/ 675 h 780"/>
              <a:gd name="T20" fmla="*/ 934 w 946"/>
              <a:gd name="T21" fmla="*/ 745 h 780"/>
              <a:gd name="T22" fmla="*/ 873 w 946"/>
              <a:gd name="T23" fmla="*/ 780 h 780"/>
              <a:gd name="T24" fmla="*/ 154 w 946"/>
              <a:gd name="T25" fmla="*/ 667 h 780"/>
              <a:gd name="T26" fmla="*/ 792 w 946"/>
              <a:gd name="T27" fmla="*/ 667 h 780"/>
              <a:gd name="T28" fmla="*/ 473 w 946"/>
              <a:gd name="T29" fmla="*/ 152 h 780"/>
              <a:gd name="T30" fmla="*/ 154 w 946"/>
              <a:gd name="T31" fmla="*/ 667 h 780"/>
              <a:gd name="T32" fmla="*/ 531 w 946"/>
              <a:gd name="T33" fmla="*/ 347 h 780"/>
              <a:gd name="T34" fmla="*/ 415 w 946"/>
              <a:gd name="T35" fmla="*/ 347 h 780"/>
              <a:gd name="T36" fmla="*/ 437 w 946"/>
              <a:gd name="T37" fmla="*/ 534 h 780"/>
              <a:gd name="T38" fmla="*/ 509 w 946"/>
              <a:gd name="T39" fmla="*/ 534 h 780"/>
              <a:gd name="T40" fmla="*/ 531 w 946"/>
              <a:gd name="T41" fmla="*/ 347 h 780"/>
              <a:gd name="T42" fmla="*/ 509 w 946"/>
              <a:gd name="T43" fmla="*/ 554 h 780"/>
              <a:gd name="T44" fmla="*/ 437 w 946"/>
              <a:gd name="T45" fmla="*/ 554 h 780"/>
              <a:gd name="T46" fmla="*/ 437 w 946"/>
              <a:gd name="T47" fmla="*/ 622 h 780"/>
              <a:gd name="T48" fmla="*/ 509 w 946"/>
              <a:gd name="T49" fmla="*/ 622 h 780"/>
              <a:gd name="T50" fmla="*/ 509 w 946"/>
              <a:gd name="T51" fmla="*/ 554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46" h="780">
                <a:moveTo>
                  <a:pt x="873" y="780"/>
                </a:moveTo>
                <a:cubicBezTo>
                  <a:pt x="73" y="780"/>
                  <a:pt x="73" y="780"/>
                  <a:pt x="73" y="780"/>
                </a:cubicBezTo>
                <a:cubicBezTo>
                  <a:pt x="46" y="780"/>
                  <a:pt x="24" y="767"/>
                  <a:pt x="12" y="745"/>
                </a:cubicBezTo>
                <a:cubicBezTo>
                  <a:pt x="0" y="723"/>
                  <a:pt x="2" y="697"/>
                  <a:pt x="16" y="675"/>
                </a:cubicBezTo>
                <a:cubicBezTo>
                  <a:pt x="414" y="33"/>
                  <a:pt x="414" y="33"/>
                  <a:pt x="414" y="33"/>
                </a:cubicBezTo>
                <a:cubicBezTo>
                  <a:pt x="414" y="32"/>
                  <a:pt x="414" y="32"/>
                  <a:pt x="414" y="32"/>
                </a:cubicBezTo>
                <a:cubicBezTo>
                  <a:pt x="428" y="12"/>
                  <a:pt x="450" y="0"/>
                  <a:pt x="473" y="0"/>
                </a:cubicBezTo>
                <a:cubicBezTo>
                  <a:pt x="496" y="0"/>
                  <a:pt x="518" y="12"/>
                  <a:pt x="532" y="32"/>
                </a:cubicBezTo>
                <a:cubicBezTo>
                  <a:pt x="533" y="34"/>
                  <a:pt x="533" y="34"/>
                  <a:pt x="533" y="34"/>
                </a:cubicBezTo>
                <a:cubicBezTo>
                  <a:pt x="930" y="675"/>
                  <a:pt x="930" y="675"/>
                  <a:pt x="930" y="675"/>
                </a:cubicBezTo>
                <a:cubicBezTo>
                  <a:pt x="944" y="697"/>
                  <a:pt x="946" y="723"/>
                  <a:pt x="934" y="745"/>
                </a:cubicBezTo>
                <a:cubicBezTo>
                  <a:pt x="922" y="767"/>
                  <a:pt x="900" y="780"/>
                  <a:pt x="873" y="780"/>
                </a:cubicBezTo>
                <a:close/>
                <a:moveTo>
                  <a:pt x="154" y="667"/>
                </a:moveTo>
                <a:cubicBezTo>
                  <a:pt x="792" y="667"/>
                  <a:pt x="792" y="667"/>
                  <a:pt x="792" y="667"/>
                </a:cubicBezTo>
                <a:cubicBezTo>
                  <a:pt x="473" y="152"/>
                  <a:pt x="473" y="152"/>
                  <a:pt x="473" y="152"/>
                </a:cubicBezTo>
                <a:lnTo>
                  <a:pt x="154" y="667"/>
                </a:lnTo>
                <a:close/>
                <a:moveTo>
                  <a:pt x="531" y="347"/>
                </a:moveTo>
                <a:cubicBezTo>
                  <a:pt x="415" y="347"/>
                  <a:pt x="415" y="347"/>
                  <a:pt x="415" y="347"/>
                </a:cubicBezTo>
                <a:cubicBezTo>
                  <a:pt x="437" y="534"/>
                  <a:pt x="437" y="534"/>
                  <a:pt x="437" y="534"/>
                </a:cubicBezTo>
                <a:cubicBezTo>
                  <a:pt x="509" y="534"/>
                  <a:pt x="509" y="534"/>
                  <a:pt x="509" y="534"/>
                </a:cubicBezTo>
                <a:lnTo>
                  <a:pt x="531" y="347"/>
                </a:lnTo>
                <a:close/>
                <a:moveTo>
                  <a:pt x="509" y="554"/>
                </a:moveTo>
                <a:cubicBezTo>
                  <a:pt x="437" y="554"/>
                  <a:pt x="437" y="554"/>
                  <a:pt x="437" y="554"/>
                </a:cubicBezTo>
                <a:cubicBezTo>
                  <a:pt x="437" y="622"/>
                  <a:pt x="437" y="622"/>
                  <a:pt x="437" y="622"/>
                </a:cubicBezTo>
                <a:cubicBezTo>
                  <a:pt x="509" y="622"/>
                  <a:pt x="509" y="622"/>
                  <a:pt x="509" y="622"/>
                </a:cubicBezTo>
                <a:lnTo>
                  <a:pt x="509" y="5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endParaRPr lang="en-US" sz="1836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7" y="3433156"/>
            <a:ext cx="1981200" cy="198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4293707" y="6388655"/>
            <a:ext cx="8205119" cy="2050351"/>
          </a:xfrm>
          <a:prstGeom prst="rect">
            <a:avLst/>
          </a:prstGeom>
        </p:spPr>
        <p:txBody>
          <a:bodyPr/>
          <a:lstStyle>
            <a:lvl1pPr marL="346075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32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630238" indent="-28416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30238" algn="l"/>
              </a:tabLst>
              <a:defRPr sz="2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914400" indent="-28416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482725" indent="-22383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914400" algn="l"/>
              </a:tabLst>
              <a:defRPr sz="20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712913" indent="-2301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0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l-PL" sz="24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84" y="6065488"/>
            <a:ext cx="884280" cy="7189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205464" y="6101781"/>
            <a:ext cx="2072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@</a:t>
            </a:r>
            <a:r>
              <a:rPr lang="pl-PL" dirty="0" err="1">
                <a:solidFill>
                  <a:schemeClr val="bg1"/>
                </a:solidFill>
              </a:rPr>
              <a:t>paulacqure</a:t>
            </a:r>
            <a:r>
              <a:rPr lang="pl-PL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@</a:t>
            </a:r>
            <a:r>
              <a:rPr lang="pl-PL" dirty="0" err="1">
                <a:solidFill>
                  <a:schemeClr val="bg1"/>
                </a:solidFill>
              </a:rPr>
              <a:t>CQUREAcademy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23388"/>
          <a:stretch/>
        </p:blipFill>
        <p:spPr>
          <a:xfrm>
            <a:off x="3670002" y="6179314"/>
            <a:ext cx="1405236" cy="440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453" y="6179313"/>
            <a:ext cx="2794738" cy="4186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37837" y="296863"/>
            <a:ext cx="1524001" cy="461665"/>
          </a:xfrm>
          <a:prstGeom prst="rect">
            <a:avLst/>
          </a:prstGeom>
          <a:noFill/>
        </p:spPr>
        <p:txBody>
          <a:bodyPr wrap="square" lIns="146304" tIns="91440" rIns="146304" bIns="91440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BRK3293</a:t>
            </a:r>
          </a:p>
        </p:txBody>
      </p:sp>
    </p:spTree>
    <p:extLst>
      <p:ext uri="{BB962C8B-B14F-4D97-AF65-F5344CB8AC3E}">
        <p14:creationId xmlns:p14="http://schemas.microsoft.com/office/powerpoint/2010/main" val="27607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2179058"/>
          </a:xfrm>
        </p:spPr>
        <p:txBody>
          <a:bodyPr/>
          <a:lstStyle/>
          <a:p>
            <a:r>
              <a:rPr lang="en-US" dirty="0"/>
              <a:t>Demo: Extracting Logs from Memory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1181862"/>
          </a:xfrm>
        </p:spPr>
        <p:txBody>
          <a:bodyPr/>
          <a:lstStyle/>
          <a:p>
            <a:r>
              <a:rPr lang="en-US" dirty="0"/>
              <a:t>Demo: Dump Analysis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5545"/>
          <a:ext cx="1619" cy="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621" y="15545"/>
                        <a:ext cx="1619" cy="1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Agenda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9467" y="2011518"/>
            <a:ext cx="4609821" cy="2422611"/>
            <a:chOff x="1079467" y="2005576"/>
            <a:chExt cx="4609821" cy="2432300"/>
          </a:xfrm>
        </p:grpSpPr>
        <p:sp>
          <p:nvSpPr>
            <p:cNvPr id="31" name="TextBox 30"/>
            <p:cNvSpPr txBox="1"/>
            <p:nvPr>
              <p:custDataLst>
                <p:tags r:id="rId19"/>
              </p:custDataLst>
            </p:nvPr>
          </p:nvSpPr>
          <p:spPr>
            <a:xfrm>
              <a:off x="1079467" y="2005576"/>
              <a:ext cx="4609821" cy="61937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defTabSz="914099">
                <a:defRPr sz="2200">
                  <a:solidFill>
                    <a:schemeClr val="tx1">
                      <a:lumMod val="20000"/>
                      <a:lumOff val="80000"/>
                      <a:alpha val="99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endParaRPr lang="en-US" sz="1796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3" name="TextBox 32"/>
            <p:cNvSpPr txBox="1"/>
            <p:nvPr>
              <p:custDataLst>
                <p:tags r:id="rId20"/>
              </p:custDataLst>
            </p:nvPr>
          </p:nvSpPr>
          <p:spPr>
            <a:xfrm>
              <a:off x="1396328" y="2052724"/>
              <a:ext cx="3976097" cy="492205"/>
            </a:xfrm>
            <a:prstGeom prst="rect">
              <a:avLst/>
            </a:prstGeom>
            <a:noFill/>
          </p:spPr>
          <p:txBody>
            <a:bodyPr wrap="square" lIns="64433" tIns="32217" rIns="64433" bIns="32217" rtlCol="0">
              <a:spAutoFit/>
            </a:bodyPr>
            <a:lstStyle/>
            <a:p>
              <a:pPr algn="ctr">
                <a:buSzPct val="90000"/>
              </a:pPr>
              <a:r>
                <a:rPr lang="en-US" sz="2763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Intro</a:t>
              </a:r>
            </a:p>
          </p:txBody>
        </p:sp>
        <p:sp>
          <p:nvSpPr>
            <p:cNvPr id="41" name="Right Triangle 40"/>
            <p:cNvSpPr/>
            <p:nvPr>
              <p:custDataLst>
                <p:tags r:id="rId21"/>
              </p:custDataLst>
            </p:nvPr>
          </p:nvSpPr>
          <p:spPr bwMode="auto">
            <a:xfrm rot="10800000" flipV="1">
              <a:off x="2046692" y="2743672"/>
              <a:ext cx="451948" cy="649688"/>
            </a:xfrm>
            <a:prstGeom prst="rtTriangl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1243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8" name="Rectangle 47"/>
            <p:cNvSpPr/>
            <p:nvPr>
              <p:custDataLst>
                <p:tags r:id="rId22"/>
              </p:custDataLst>
            </p:nvPr>
          </p:nvSpPr>
          <p:spPr bwMode="auto">
            <a:xfrm>
              <a:off x="1457971" y="3393360"/>
              <a:ext cx="1494841" cy="1044516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2211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TextBox 49"/>
            <p:cNvSpPr txBox="1"/>
            <p:nvPr>
              <p:custDataLst>
                <p:tags r:id="rId23"/>
              </p:custDataLst>
            </p:nvPr>
          </p:nvSpPr>
          <p:spPr>
            <a:xfrm>
              <a:off x="1912143" y="3542397"/>
              <a:ext cx="586498" cy="685635"/>
            </a:xfrm>
            <a:prstGeom prst="rect">
              <a:avLst/>
            </a:prstGeom>
            <a:noFill/>
          </p:spPr>
          <p:txBody>
            <a:bodyPr wrap="square" lIns="64433" tIns="64433" rIns="64433" bIns="64433" rtlCol="0">
              <a:spAutoFit/>
            </a:bodyPr>
            <a:lstStyle/>
            <a:p>
              <a:pPr algn="ctr">
                <a:buSzPct val="90000"/>
              </a:pPr>
              <a:r>
                <a:rPr lang="en-US" sz="359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08613" y="2011518"/>
            <a:ext cx="5690887" cy="2422611"/>
            <a:chOff x="5608612" y="2005576"/>
            <a:chExt cx="5690887" cy="2432300"/>
          </a:xfrm>
        </p:grpSpPr>
        <p:sp>
          <p:nvSpPr>
            <p:cNvPr id="46" name="TextBox 45"/>
            <p:cNvSpPr txBox="1"/>
            <p:nvPr>
              <p:custDataLst>
                <p:tags r:id="rId14"/>
              </p:custDataLst>
            </p:nvPr>
          </p:nvSpPr>
          <p:spPr>
            <a:xfrm>
              <a:off x="6689678" y="2005576"/>
              <a:ext cx="4609821" cy="619372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defTabSz="914099">
                <a:defRPr sz="2200">
                  <a:solidFill>
                    <a:srgbClr val="FFFFFF">
                      <a:alpha val="98824"/>
                    </a:srgb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endParaRPr lang="en-US" sz="1520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7" name="TextBox 46"/>
            <p:cNvSpPr txBox="1"/>
            <p:nvPr>
              <p:custDataLst>
                <p:tags r:id="rId15"/>
              </p:custDataLst>
            </p:nvPr>
          </p:nvSpPr>
          <p:spPr>
            <a:xfrm>
              <a:off x="7006539" y="2052724"/>
              <a:ext cx="3976097" cy="492205"/>
            </a:xfrm>
            <a:prstGeom prst="rect">
              <a:avLst/>
            </a:prstGeom>
            <a:noFill/>
          </p:spPr>
          <p:txBody>
            <a:bodyPr wrap="square" lIns="64433" tIns="32217" rIns="64433" bIns="32217" rtlCol="0">
              <a:spAutoFit/>
            </a:bodyPr>
            <a:lstStyle/>
            <a:p>
              <a:pPr algn="ctr">
                <a:buSzPct val="90000"/>
              </a:pPr>
              <a:r>
                <a:rPr lang="en-US" sz="2763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Proactive Monitoring</a:t>
              </a:r>
            </a:p>
          </p:txBody>
        </p:sp>
        <p:sp>
          <p:nvSpPr>
            <p:cNvPr id="49" name="Rectangle 48"/>
            <p:cNvSpPr/>
            <p:nvPr>
              <p:custDataLst>
                <p:tags r:id="rId16"/>
              </p:custDataLst>
            </p:nvPr>
          </p:nvSpPr>
          <p:spPr bwMode="auto">
            <a:xfrm>
              <a:off x="5608612" y="3393360"/>
              <a:ext cx="3647480" cy="1044516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2211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" name="TextBox 53"/>
            <p:cNvSpPr txBox="1"/>
            <p:nvPr>
              <p:custDataLst>
                <p:tags r:id="rId17"/>
              </p:custDataLst>
            </p:nvPr>
          </p:nvSpPr>
          <p:spPr>
            <a:xfrm>
              <a:off x="7139103" y="3542397"/>
              <a:ext cx="586498" cy="685635"/>
            </a:xfrm>
            <a:prstGeom prst="rect">
              <a:avLst/>
            </a:prstGeom>
            <a:noFill/>
          </p:spPr>
          <p:txBody>
            <a:bodyPr wrap="square" lIns="64433" tIns="64433" rIns="64433" bIns="64433" rtlCol="0">
              <a:spAutoFit/>
            </a:bodyPr>
            <a:lstStyle/>
            <a:p>
              <a:pPr algn="ctr">
                <a:buSzPct val="90000"/>
              </a:pPr>
              <a:r>
                <a:rPr lang="en-US" sz="359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3</a:t>
              </a:r>
            </a:p>
          </p:txBody>
        </p:sp>
        <p:sp>
          <p:nvSpPr>
            <p:cNvPr id="60" name="Right Triangle 59"/>
            <p:cNvSpPr/>
            <p:nvPr>
              <p:custDataLst>
                <p:tags r:id="rId18"/>
              </p:custDataLst>
            </p:nvPr>
          </p:nvSpPr>
          <p:spPr bwMode="auto">
            <a:xfrm rot="10800000" flipV="1">
              <a:off x="7499625" y="2743672"/>
              <a:ext cx="451948" cy="649688"/>
            </a:xfrm>
            <a:prstGeom prst="rtTriangl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1243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79467" y="3393773"/>
            <a:ext cx="4609821" cy="2418561"/>
            <a:chOff x="1079467" y="3393360"/>
            <a:chExt cx="4609821" cy="2428234"/>
          </a:xfrm>
          <a:solidFill>
            <a:srgbClr val="68217A"/>
          </a:solidFill>
        </p:grpSpPr>
        <p:sp>
          <p:nvSpPr>
            <p:cNvPr id="51" name="Rectangle 50"/>
            <p:cNvSpPr/>
            <p:nvPr>
              <p:custDataLst>
                <p:tags r:id="rId9"/>
              </p:custDataLst>
            </p:nvPr>
          </p:nvSpPr>
          <p:spPr bwMode="auto">
            <a:xfrm>
              <a:off x="3024887" y="3393360"/>
              <a:ext cx="2511649" cy="104451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2211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" name="TextBox 52"/>
            <p:cNvSpPr txBox="1"/>
            <p:nvPr>
              <p:custDataLst>
                <p:tags r:id="rId10"/>
              </p:custDataLst>
            </p:nvPr>
          </p:nvSpPr>
          <p:spPr>
            <a:xfrm>
              <a:off x="3987464" y="3542397"/>
              <a:ext cx="586498" cy="685635"/>
            </a:xfrm>
            <a:prstGeom prst="rect">
              <a:avLst/>
            </a:prstGeom>
            <a:grpFill/>
          </p:spPr>
          <p:txBody>
            <a:bodyPr wrap="square" lIns="64433" tIns="64433" rIns="64433" bIns="64433" rtlCol="0">
              <a:spAutoFit/>
            </a:bodyPr>
            <a:lstStyle/>
            <a:p>
              <a:pPr algn="ctr">
                <a:buSzPct val="90000"/>
              </a:pPr>
              <a:r>
                <a:rPr lang="en-US" sz="359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2</a:t>
              </a:r>
            </a:p>
          </p:txBody>
        </p:sp>
        <p:sp>
          <p:nvSpPr>
            <p:cNvPr id="56" name="TextBox 55"/>
            <p:cNvSpPr txBox="1"/>
            <p:nvPr>
              <p:custDataLst>
                <p:tags r:id="rId11"/>
              </p:custDataLst>
            </p:nvPr>
          </p:nvSpPr>
          <p:spPr>
            <a:xfrm>
              <a:off x="1079467" y="5202222"/>
              <a:ext cx="4609821" cy="619372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defTabSz="914099">
                <a:defRPr sz="2200">
                  <a:solidFill>
                    <a:schemeClr val="tx1">
                      <a:lumMod val="20000"/>
                      <a:lumOff val="80000"/>
                      <a:alpha val="99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endParaRPr lang="en-US" sz="1796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7" name="TextBox 56"/>
            <p:cNvSpPr txBox="1"/>
            <p:nvPr>
              <p:custDataLst>
                <p:tags r:id="rId12"/>
              </p:custDataLst>
            </p:nvPr>
          </p:nvSpPr>
          <p:spPr>
            <a:xfrm>
              <a:off x="1396328" y="5240667"/>
              <a:ext cx="3976097" cy="492205"/>
            </a:xfrm>
            <a:prstGeom prst="rect">
              <a:avLst/>
            </a:prstGeom>
            <a:grpFill/>
          </p:spPr>
          <p:txBody>
            <a:bodyPr wrap="square" lIns="64433" tIns="32217" rIns="64433" bIns="32217" rtlCol="0">
              <a:spAutoFit/>
            </a:bodyPr>
            <a:lstStyle/>
            <a:p>
              <a:pPr algn="ctr">
                <a:buSzPct val="90000"/>
              </a:pPr>
              <a:r>
                <a:rPr lang="en-US" sz="2763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Passive Data Collection</a:t>
              </a:r>
            </a:p>
          </p:txBody>
        </p:sp>
        <p:sp>
          <p:nvSpPr>
            <p:cNvPr id="61" name="Right Triangle 60"/>
            <p:cNvSpPr/>
            <p:nvPr>
              <p:custDataLst>
                <p:tags r:id="rId13"/>
              </p:custDataLst>
            </p:nvPr>
          </p:nvSpPr>
          <p:spPr bwMode="auto">
            <a:xfrm flipV="1">
              <a:off x="3987462" y="4437876"/>
              <a:ext cx="451948" cy="649688"/>
            </a:xfrm>
            <a:prstGeom prst="rtTriangl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1243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53911" y="3393773"/>
            <a:ext cx="4609821" cy="2418561"/>
            <a:chOff x="6753911" y="3393360"/>
            <a:chExt cx="4609821" cy="2428234"/>
          </a:xfrm>
          <a:solidFill>
            <a:srgbClr val="009E49"/>
          </a:solidFill>
        </p:grpSpPr>
        <p:sp>
          <p:nvSpPr>
            <p:cNvPr id="52" name="Rectangle 51"/>
            <p:cNvSpPr/>
            <p:nvPr>
              <p:custDataLst>
                <p:tags r:id="rId4"/>
              </p:custDataLst>
            </p:nvPr>
          </p:nvSpPr>
          <p:spPr bwMode="auto">
            <a:xfrm>
              <a:off x="9328166" y="3393360"/>
              <a:ext cx="1494841" cy="104451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2211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5" name="TextBox 54"/>
            <p:cNvSpPr txBox="1"/>
            <p:nvPr>
              <p:custDataLst>
                <p:tags r:id="rId5"/>
              </p:custDataLst>
            </p:nvPr>
          </p:nvSpPr>
          <p:spPr>
            <a:xfrm>
              <a:off x="9782338" y="3542397"/>
              <a:ext cx="586498" cy="685635"/>
            </a:xfrm>
            <a:prstGeom prst="rect">
              <a:avLst/>
            </a:prstGeom>
            <a:grpFill/>
          </p:spPr>
          <p:txBody>
            <a:bodyPr wrap="square" lIns="64433" tIns="64433" rIns="64433" bIns="64433" rtlCol="0">
              <a:spAutoFit/>
            </a:bodyPr>
            <a:lstStyle/>
            <a:p>
              <a:pPr algn="ctr">
                <a:buSzPct val="90000"/>
              </a:pPr>
              <a:r>
                <a:rPr lang="en-US" sz="359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4</a:t>
              </a:r>
            </a:p>
          </p:txBody>
        </p:sp>
        <p:sp>
          <p:nvSpPr>
            <p:cNvPr id="58" name="TextBox 57"/>
            <p:cNvSpPr txBox="1"/>
            <p:nvPr>
              <p:custDataLst>
                <p:tags r:id="rId6"/>
              </p:custDataLst>
            </p:nvPr>
          </p:nvSpPr>
          <p:spPr>
            <a:xfrm>
              <a:off x="6753911" y="5202222"/>
              <a:ext cx="4609821" cy="619372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defTabSz="914099">
                <a:defRPr sz="2200">
                  <a:solidFill>
                    <a:schemeClr val="tx1">
                      <a:lumMod val="20000"/>
                      <a:lumOff val="80000"/>
                      <a:alpha val="99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endParaRPr lang="en-US" sz="1796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9" name="TextBox 58"/>
            <p:cNvSpPr txBox="1"/>
            <p:nvPr>
              <p:custDataLst>
                <p:tags r:id="rId7"/>
              </p:custDataLst>
            </p:nvPr>
          </p:nvSpPr>
          <p:spPr>
            <a:xfrm>
              <a:off x="7070772" y="5247182"/>
              <a:ext cx="3976097" cy="492205"/>
            </a:xfrm>
            <a:prstGeom prst="rect">
              <a:avLst/>
            </a:prstGeom>
            <a:grpFill/>
          </p:spPr>
          <p:txBody>
            <a:bodyPr wrap="square" lIns="64433" tIns="32217" rIns="64433" bIns="32217" rtlCol="0">
              <a:spAutoFit/>
            </a:bodyPr>
            <a:lstStyle/>
            <a:p>
              <a:pPr algn="ctr">
                <a:buSzPct val="90000"/>
              </a:pPr>
              <a:r>
                <a:rPr lang="en-US" sz="2763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Summary </a:t>
              </a:r>
            </a:p>
          </p:txBody>
        </p:sp>
        <p:sp>
          <p:nvSpPr>
            <p:cNvPr id="62" name="Right Triangle 61"/>
            <p:cNvSpPr/>
            <p:nvPr>
              <p:custDataLst>
                <p:tags r:id="rId8"/>
              </p:custDataLst>
            </p:nvPr>
          </p:nvSpPr>
          <p:spPr bwMode="auto">
            <a:xfrm flipV="1">
              <a:off x="9924515" y="4437876"/>
              <a:ext cx="451948" cy="649688"/>
            </a:xfrm>
            <a:prstGeom prst="rtTriangl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431" tIns="32215" rIns="64431" bIns="3221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1121"/>
              <a:endParaRPr lang="en-US" sz="1243" dirty="0">
                <a:ln>
                  <a:solidFill>
                    <a:schemeClr val="tx1">
                      <a:alpha val="99000"/>
                    </a:schemeClr>
                  </a:solidFill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Sysmon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439" y="1212850"/>
            <a:ext cx="5029200" cy="4555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27038" y="1212850"/>
            <a:ext cx="6707965" cy="455509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137160" rIns="91436" bIns="13716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  <a:latin typeface="Segoe UI Light"/>
              </a:rPr>
              <a:t>Entry Information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Segoe UI Light"/>
              </a:rPr>
              <a:t>Allows to build an attack timeline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Segoe UI Light"/>
              </a:rPr>
              <a:t>Allows to define an entry point and anomalies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Segoe UI Light"/>
              </a:rPr>
              <a:t>Collects and records system events to the Windows event log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b="1" dirty="0">
                <a:solidFill>
                  <a:schemeClr val="tx1"/>
                </a:solidFill>
                <a:latin typeface="Segoe UI Light"/>
              </a:rPr>
              <a:t>It is free</a:t>
            </a:r>
            <a:r>
              <a:rPr lang="en-US" dirty="0">
                <a:solidFill>
                  <a:schemeClr val="tx1"/>
                </a:solidFill>
                <a:latin typeface="Segoe UI Light"/>
              </a:rPr>
              <a:t> and easy to set up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endParaRPr lang="en-US" dirty="0">
              <a:solidFill>
                <a:schemeClr val="tx1"/>
              </a:solidFill>
              <a:latin typeface="Segoe UI Light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  <a:latin typeface="Segoe UI Light"/>
              </a:rPr>
              <a:t>Good practices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Segoe UI Light"/>
              </a:rPr>
              <a:t>Filter out uninteresting events (image loads etc.)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Segoe UI Light"/>
              </a:rPr>
              <a:t>Make sure event log is big enough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Segoe UI Light"/>
              </a:rPr>
              <a:t>Centralize the events in a separate server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endParaRPr lang="en-US" dirty="0">
              <a:solidFill>
                <a:schemeClr val="tx1"/>
              </a:solidFill>
              <a:latin typeface="Segoe UI Ligh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latin typeface="Segoe UI Light"/>
              </a:rPr>
              <a:t>You can download </a:t>
            </a:r>
            <a:r>
              <a:rPr lang="en-US" dirty="0" err="1">
                <a:latin typeface="Segoe UI Light"/>
              </a:rPr>
              <a:t>Sysmon</a:t>
            </a:r>
            <a:r>
              <a:rPr lang="en-US" dirty="0">
                <a:latin typeface="Segoe UI Light"/>
              </a:rPr>
              <a:t> from Sysinternals.com</a:t>
            </a:r>
          </a:p>
        </p:txBody>
      </p:sp>
    </p:spTree>
    <p:extLst>
      <p:ext uri="{BB962C8B-B14F-4D97-AF65-F5344CB8AC3E}">
        <p14:creationId xmlns:p14="http://schemas.microsoft.com/office/powerpoint/2010/main" val="207726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1181862"/>
          </a:xfrm>
        </p:spPr>
        <p:txBody>
          <a:bodyPr/>
          <a:lstStyle/>
          <a:p>
            <a:r>
              <a:rPr lang="en-US" dirty="0"/>
              <a:t>Demo: </a:t>
            </a:r>
            <a:r>
              <a:rPr lang="en-US" dirty="0" err="1"/>
              <a:t>Sysmon</a:t>
            </a:r>
            <a:r>
              <a:rPr lang="en-US" dirty="0"/>
              <a:t> in Action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Sysmon</a:t>
            </a:r>
            <a:r>
              <a:rPr lang="en-US" dirty="0"/>
              <a:t>: Events and Filtering Examples</a:t>
            </a:r>
          </a:p>
        </p:txBody>
      </p:sp>
      <p:pic>
        <p:nvPicPr>
          <p:cNvPr id="9218" name="Picture 2" descr="http://cdn.cavemancircus.com//wp-content/uploads/images/2014/october/cats_caught_red_handed/cats_caught_red_hande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1189480"/>
            <a:ext cx="4541838" cy="55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86975" y="1189479"/>
            <a:ext cx="7195328" cy="5509200"/>
          </a:xfrm>
          <a:prstGeom prst="rect">
            <a:avLst/>
          </a:prstGeom>
          <a:solidFill>
            <a:srgbClr val="A8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0" rIns="91436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3200" dirty="0">
                <a:solidFill>
                  <a:schemeClr val="tx1"/>
                </a:solidFill>
                <a:latin typeface="Segoe UI Light"/>
              </a:rPr>
              <a:t>Filtering Rules</a:t>
            </a:r>
          </a:p>
          <a:p>
            <a:r>
              <a:rPr lang="en-US" sz="1400" dirty="0"/>
              <a:t>Include thread injections into </a:t>
            </a:r>
            <a:r>
              <a:rPr lang="en-US" sz="1400" dirty="0" err="1"/>
              <a:t>lsass</a:t>
            </a:r>
            <a:r>
              <a:rPr lang="en-US" sz="1400" dirty="0"/>
              <a:t>:</a:t>
            </a:r>
          </a:p>
          <a:p>
            <a:r>
              <a:rPr lang="en-US" sz="1400" dirty="0"/>
              <a:t>&lt;</a:t>
            </a:r>
            <a:r>
              <a:rPr lang="en-US" sz="1400" dirty="0" err="1"/>
              <a:t>CreateRemoteThread</a:t>
            </a:r>
            <a:r>
              <a:rPr lang="en-US" sz="1400" dirty="0"/>
              <a:t> </a:t>
            </a:r>
            <a:r>
              <a:rPr lang="en-US" sz="1400" dirty="0" err="1"/>
              <a:t>onmatch</a:t>
            </a:r>
            <a:r>
              <a:rPr lang="en-US" sz="1400" dirty="0"/>
              <a:t>="include"&gt; </a:t>
            </a:r>
          </a:p>
          <a:p>
            <a:r>
              <a:rPr lang="en-US" sz="1400" dirty="0"/>
              <a:t>	&lt;</a:t>
            </a:r>
            <a:r>
              <a:rPr lang="en-US" sz="1400" dirty="0" err="1"/>
              <a:t>TargetImage</a:t>
            </a:r>
            <a:r>
              <a:rPr lang="en-US" sz="1400" dirty="0"/>
              <a:t> condition="image"&gt;lsass.exe&lt;/</a:t>
            </a:r>
            <a:r>
              <a:rPr lang="en-US" sz="1400" dirty="0" err="1"/>
              <a:t>TargetImage</a:t>
            </a:r>
            <a:r>
              <a:rPr lang="en-US" sz="1400" dirty="0"/>
              <a:t>&gt; </a:t>
            </a:r>
          </a:p>
          <a:p>
            <a:r>
              <a:rPr lang="en-US" sz="1400" dirty="0"/>
              <a:t>&lt;/</a:t>
            </a:r>
            <a:r>
              <a:rPr lang="en-US" sz="1400" dirty="0" err="1"/>
              <a:t>CreateRemoteThread</a:t>
            </a:r>
            <a:r>
              <a:rPr lang="en-US" sz="1400" dirty="0"/>
              <a:t> &gt;</a:t>
            </a:r>
          </a:p>
          <a:p>
            <a:endParaRPr lang="en-US" sz="1400" dirty="0"/>
          </a:p>
          <a:p>
            <a:r>
              <a:rPr lang="en-US" sz="1400" dirty="0"/>
              <a:t>Exclude all Microsoft-signed image loads:</a:t>
            </a:r>
          </a:p>
          <a:p>
            <a:r>
              <a:rPr lang="en-US" sz="1400" dirty="0"/>
              <a:t>&lt;</a:t>
            </a:r>
            <a:r>
              <a:rPr lang="en-US" sz="1400" dirty="0" err="1"/>
              <a:t>ImageLoad</a:t>
            </a:r>
            <a:r>
              <a:rPr lang="en-US" sz="1400" dirty="0"/>
              <a:t> </a:t>
            </a:r>
            <a:r>
              <a:rPr lang="en-US" sz="1400" dirty="0" err="1"/>
              <a:t>onmatch</a:t>
            </a:r>
            <a:r>
              <a:rPr lang="en-US" sz="1400" dirty="0"/>
              <a:t>="exclude"&gt;</a:t>
            </a:r>
          </a:p>
          <a:p>
            <a:r>
              <a:rPr lang="fr-FR" sz="1400" dirty="0"/>
              <a:t>	&lt;Signature condition="</a:t>
            </a:r>
            <a:r>
              <a:rPr lang="fr-FR" sz="1400" dirty="0" err="1"/>
              <a:t>contains</a:t>
            </a:r>
            <a:r>
              <a:rPr lang="fr-FR" sz="1400" dirty="0"/>
              <a:t>"&gt;Microsoft&lt;/Signature&gt; </a:t>
            </a:r>
          </a:p>
          <a:p>
            <a:r>
              <a:rPr lang="fr-FR" sz="1400" dirty="0"/>
              <a:t>	&lt;Signature condition="</a:t>
            </a:r>
            <a:r>
              <a:rPr lang="fr-FR" sz="1400" dirty="0" err="1"/>
              <a:t>contains</a:t>
            </a:r>
            <a:r>
              <a:rPr lang="fr-FR" sz="1400" dirty="0"/>
              <a:t>"&gt;Windows&lt;/Signature&gt;</a:t>
            </a:r>
          </a:p>
          <a:p>
            <a:r>
              <a:rPr lang="en-US" sz="1400" dirty="0"/>
              <a:t>&lt;/</a:t>
            </a:r>
            <a:r>
              <a:rPr lang="en-US" sz="1400" dirty="0" err="1"/>
              <a:t>ImageLoad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3200" dirty="0">
                <a:latin typeface="Segoe UI Light"/>
              </a:rPr>
              <a:t>Recorded Events</a:t>
            </a:r>
          </a:p>
          <a:p>
            <a:r>
              <a:rPr lang="en-US" sz="1400" dirty="0"/>
              <a:t>Event ID 1: Process creation</a:t>
            </a:r>
          </a:p>
          <a:p>
            <a:r>
              <a:rPr lang="en-US" sz="1400" dirty="0"/>
              <a:t>Event ID 2: A process changed a file creation time</a:t>
            </a:r>
          </a:p>
          <a:p>
            <a:r>
              <a:rPr lang="en-US" sz="1400" dirty="0"/>
              <a:t>Event ID 3: Network connection</a:t>
            </a:r>
          </a:p>
          <a:p>
            <a:r>
              <a:rPr lang="en-US" sz="1400" dirty="0"/>
              <a:t>Event ID 4: </a:t>
            </a:r>
            <a:r>
              <a:rPr lang="en-US" sz="1400" dirty="0" err="1"/>
              <a:t>Sysmon</a:t>
            </a:r>
            <a:r>
              <a:rPr lang="en-US" sz="1400" dirty="0"/>
              <a:t> service state changed</a:t>
            </a:r>
          </a:p>
          <a:p>
            <a:r>
              <a:rPr lang="en-US" sz="1400" dirty="0"/>
              <a:t>Event ID 5: Process terminated</a:t>
            </a:r>
          </a:p>
          <a:p>
            <a:r>
              <a:rPr lang="en-US" sz="1400" dirty="0"/>
              <a:t>Event ID 6: Driver loaded</a:t>
            </a:r>
          </a:p>
          <a:p>
            <a:r>
              <a:rPr lang="en-US" sz="1400" dirty="0"/>
              <a:t>Event ID 7: Image loaded</a:t>
            </a:r>
          </a:p>
          <a:p>
            <a:r>
              <a:rPr lang="en-US" sz="1400" dirty="0"/>
              <a:t>Event ID 8: </a:t>
            </a:r>
            <a:r>
              <a:rPr lang="en-US" sz="1400" dirty="0" err="1"/>
              <a:t>CreateRemoteThread</a:t>
            </a:r>
            <a:endParaRPr lang="en-US" sz="1400" dirty="0"/>
          </a:p>
          <a:p>
            <a:r>
              <a:rPr lang="en-US" sz="1400" dirty="0"/>
              <a:t>Event ID 9: </a:t>
            </a:r>
            <a:r>
              <a:rPr lang="en-US" sz="1400" dirty="0" err="1"/>
              <a:t>RawAccessRead</a:t>
            </a:r>
            <a:endParaRPr lang="en-US" sz="1400" dirty="0"/>
          </a:p>
          <a:p>
            <a:r>
              <a:rPr lang="en-US" sz="1400" dirty="0"/>
              <a:t>Event ID 10: </a:t>
            </a:r>
            <a:r>
              <a:rPr lang="en-US" sz="1400" dirty="0" err="1"/>
              <a:t>ProcessAccess</a:t>
            </a:r>
            <a:endParaRPr lang="en-US" sz="1400" dirty="0">
              <a:solidFill>
                <a:schemeClr val="tx1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881170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1181862"/>
          </a:xfrm>
        </p:spPr>
        <p:txBody>
          <a:bodyPr/>
          <a:lstStyle/>
          <a:p>
            <a:r>
              <a:rPr lang="en-US" dirty="0"/>
              <a:t>Demo: </a:t>
            </a:r>
            <a:r>
              <a:rPr lang="en-US" dirty="0" err="1"/>
              <a:t>Sysmon</a:t>
            </a:r>
            <a:r>
              <a:rPr lang="en-US" dirty="0"/>
              <a:t> Customized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1181862"/>
          </a:xfrm>
        </p:spPr>
        <p:txBody>
          <a:bodyPr/>
          <a:lstStyle/>
          <a:p>
            <a:r>
              <a:rPr lang="en-US" dirty="0"/>
              <a:t>Demo: </a:t>
            </a:r>
            <a:r>
              <a:rPr lang="en-US" dirty="0" err="1"/>
              <a:t>Sysmon</a:t>
            </a:r>
            <a:r>
              <a:rPr lang="en-US" dirty="0"/>
              <a:t> and Network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4638" y="2125662"/>
            <a:ext cx="8229599" cy="738664"/>
          </a:xfrm>
        </p:spPr>
        <p:txBody>
          <a:bodyPr/>
          <a:lstStyle/>
          <a:p>
            <a:r>
              <a:rPr lang="en-US" dirty="0"/>
              <a:t>+ getting info about the IP addresses</a:t>
            </a:r>
          </a:p>
        </p:txBody>
      </p:sp>
    </p:spTree>
    <p:extLst>
      <p:ext uri="{BB962C8B-B14F-4D97-AF65-F5344CB8AC3E}">
        <p14:creationId xmlns:p14="http://schemas.microsoft.com/office/powerpoint/2010/main" val="14167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Forensics adventures</a:t>
            </a:r>
            <a:r>
              <a:rPr lang="pl-PL" dirty="0"/>
              <a:t>: </a:t>
            </a:r>
            <a:r>
              <a:rPr lang="pl-PL" dirty="0" err="1"/>
              <a:t>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37" y="1504597"/>
            <a:ext cx="5913438" cy="40195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74639" y="1504596"/>
            <a:ext cx="5964879" cy="401956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137160" rIns="91436" bIns="13716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</a:rPr>
              <a:t>Make sure all tracing features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</a:rPr>
              <a:t> on the drive and in the system are enabled: USN,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</a:rPr>
              <a:t>Prefech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</a:rPr>
              <a:t> etc.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lang="en-US" sz="3200" kern="0" dirty="0">
                <a:solidFill>
                  <a:srgbClr val="FFFFFF"/>
                </a:solidFill>
                <a:latin typeface="Segoe UI Light"/>
                <a:sym typeface="Wingdings" panose="05000000000000000000" pitchFamily="2" charset="2"/>
              </a:rPr>
              <a:t> Image first then play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sym typeface="Wingdings" panose="05000000000000000000" pitchFamily="2" charset="2"/>
              </a:rPr>
              <a:t> </a:t>
            </a:r>
            <a:r>
              <a:rPr lang="en-US" sz="3200" kern="0" dirty="0">
                <a:solidFill>
                  <a:srgbClr val="FFFFFF"/>
                </a:solidFill>
                <a:latin typeface="Segoe UI Light"/>
                <a:sym typeface="Wingdings" panose="05000000000000000000" pitchFamily="2" charset="2"/>
              </a:rPr>
              <a:t>Create Incident Response Procedure (most of the Customers we start the adventure with do not have it…)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7634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93" y="2947"/>
            <a:ext cx="12444867" cy="69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1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" y="2300679"/>
            <a:ext cx="5114890" cy="2867752"/>
          </a:xfrm>
          <a:prstGeom prst="rect">
            <a:avLst/>
          </a:prstGeom>
        </p:spPr>
      </p:pic>
      <p:pic>
        <p:nvPicPr>
          <p:cNvPr id="6" name="Picture 2" descr="E:\Backup_2012\Downloads\paula\003_TechEd2012-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t="41028" r="3592" b="22340"/>
          <a:stretch/>
        </p:blipFill>
        <p:spPr bwMode="auto">
          <a:xfrm>
            <a:off x="5164716" y="1673446"/>
            <a:ext cx="7237896" cy="227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escription: https://fbcdn-sphotos-a.akamaihd.net/hphotos-ak-snc7/421020_343214252385599_100000910803074_1024645_1932619548_n.jpg"/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6"/>
          <a:stretch>
            <a:fillRect/>
          </a:stretch>
        </p:blipFill>
        <p:spPr bwMode="auto">
          <a:xfrm>
            <a:off x="33867" y="19052"/>
            <a:ext cx="7223130" cy="22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 rotWithShape="1">
          <a:blip r:embed="rId6"/>
          <a:srcRect t="1722" b="8182"/>
          <a:stretch/>
        </p:blipFill>
        <p:spPr>
          <a:xfrm>
            <a:off x="6569961" y="3327818"/>
            <a:ext cx="5832652" cy="3647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99"/>
          <a:stretch/>
        </p:blipFill>
        <p:spPr>
          <a:xfrm>
            <a:off x="56549" y="3327818"/>
            <a:ext cx="6513414" cy="3647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" b="23964"/>
          <a:stretch/>
        </p:blipFill>
        <p:spPr>
          <a:xfrm>
            <a:off x="7256998" y="-1128829"/>
            <a:ext cx="5145614" cy="2802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75" y="13932"/>
            <a:ext cx="4134609" cy="28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3160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3160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PC or Tablet visit MyIgnite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3"/>
              </a:rPr>
              <a:t>http://myignite.microsoft.com</a:t>
            </a: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phone download and use the Ignite Mobile App by scanning  the QR code above or visiting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4"/>
              </a:rPr>
              <a:t>https://aka.ms/ignite.mobileapp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0839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36475" cy="699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906"/>
          <a:stretch/>
        </p:blipFill>
        <p:spPr>
          <a:xfrm>
            <a:off x="-48352" y="0"/>
            <a:ext cx="12484826" cy="700283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-48352" y="5249862"/>
            <a:ext cx="18003839" cy="1752967"/>
          </a:xfrm>
          <a:prstGeom prst="rect">
            <a:avLst/>
          </a:prstGeom>
          <a:gradFill>
            <a:gsLst>
              <a:gs pos="100000">
                <a:srgbClr val="000000">
                  <a:alpha val="84000"/>
                </a:srgbClr>
              </a:gs>
              <a:gs pos="0">
                <a:srgbClr val="000000">
                  <a:alpha val="0"/>
                </a:srgbClr>
              </a:gs>
            </a:gsLst>
            <a:lin ang="5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4353" tIns="132177" rIns="264353" bIns="264353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68584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b="0" cap="none" spc="-38" baseline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There is pretty much always something you can find…</a:t>
            </a:r>
          </a:p>
        </p:txBody>
      </p:sp>
    </p:spTree>
    <p:extLst>
      <p:ext uri="{BB962C8B-B14F-4D97-AF65-F5344CB8AC3E}">
        <p14:creationId xmlns:p14="http://schemas.microsoft.com/office/powerpoint/2010/main" val="3386102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Searching for a Trace: Disk</a:t>
            </a:r>
            <a:endParaRPr lang="en-US" sz="48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02349" y="1247195"/>
            <a:ext cx="6856727" cy="5401479"/>
          </a:xfrm>
          <a:prstGeom prst="rect">
            <a:avLst/>
          </a:prstGeom>
          <a:solidFill>
            <a:srgbClr val="68217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137160" rIns="91436" bIns="13716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  <a:latin typeface="Segoe UI Light"/>
              </a:rPr>
              <a:t>Disk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Profile, NTUSER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Run dialog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Most Recently Used (MRU), Management Console (MMC)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Remote Desktop connections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 err="1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Prefetch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 files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Recent documents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Automatic Destinations (LNK)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Security Log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RDP Operational Log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Application Logs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Temporary Internet Files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Deleted files – recoverable from the disk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NTFS Structures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Hiberfil.sys</a:t>
            </a:r>
          </a:p>
          <a:p>
            <a:pPr marL="28575" lvl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Memory dumps</a:t>
            </a:r>
          </a:p>
        </p:txBody>
      </p:sp>
      <p:pic>
        <p:nvPicPr>
          <p:cNvPr id="6" name="Picture 2" descr="Image result for raccoon at nigh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5"/>
          <a:stretch/>
        </p:blipFill>
        <p:spPr bwMode="auto">
          <a:xfrm>
            <a:off x="7361238" y="1247195"/>
            <a:ext cx="5075237" cy="540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85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1929759"/>
          </a:xfrm>
        </p:spPr>
        <p:txBody>
          <a:bodyPr/>
          <a:lstStyle/>
          <a:p>
            <a:r>
              <a:rPr lang="en-US" dirty="0"/>
              <a:t>Demo: Data on Disk </a:t>
            </a:r>
            <a:br>
              <a:rPr lang="en-US" dirty="0"/>
            </a:br>
            <a:r>
              <a:rPr lang="en-US" sz="5400" dirty="0"/>
              <a:t>Analysis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Techniques for Hiding vs. Recovering Data</a:t>
            </a:r>
            <a:endParaRPr lang="en-US" sz="48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529659" y="1363662"/>
            <a:ext cx="6526778" cy="3190617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137160" rIns="91436" bIns="13716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5875" lvl="1">
              <a:spcBef>
                <a:spcPts val="612"/>
              </a:spcBef>
              <a:buSzPct val="90000"/>
            </a:pPr>
            <a:r>
              <a:rPr lang="en-US" sz="4000" b="1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File Level Games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Extension change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Joining files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Alternative data streams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Embedding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Playing with the content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Steganography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Deletion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29659" y="4576692"/>
            <a:ext cx="6526778" cy="154914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137160" rIns="91436" bIns="13716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5875" lvl="1">
              <a:spcBef>
                <a:spcPts val="612"/>
              </a:spcBef>
              <a:buSzPct val="90000"/>
            </a:pPr>
            <a:r>
              <a:rPr lang="en-US" sz="4000" b="1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Disk Level Games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pl-PL" dirty="0" err="1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Hiding</a:t>
            </a:r>
            <a:r>
              <a:rPr lang="pl-PL" dirty="0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 data</a:t>
            </a:r>
          </a:p>
          <a:p>
            <a:pPr marL="15875" lvl="1">
              <a:spcBef>
                <a:spcPts val="400"/>
              </a:spcBef>
              <a:buSzPct val="90000"/>
            </a:pPr>
            <a:r>
              <a:rPr lang="pl-PL" dirty="0" err="1">
                <a:gradFill>
                  <a:gsLst>
                    <a:gs pos="0">
                      <a:srgbClr val="FFFFFF"/>
                    </a:gs>
                    <a:gs pos="99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Encryption</a:t>
            </a:r>
            <a:endParaRPr lang="pl-PL" dirty="0">
              <a:gradFill>
                <a:gsLst>
                  <a:gs pos="0">
                    <a:srgbClr val="FFFFFF"/>
                  </a:gs>
                  <a:gs pos="99000">
                    <a:srgbClr val="FFFFFF"/>
                  </a:gs>
                </a:gsLst>
                <a:lin ang="5400000" scaled="1"/>
              </a:gra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037" y="1363662"/>
            <a:ext cx="5151438" cy="47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24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1209973"/>
            <a:ext cx="11810999" cy="1181862"/>
          </a:xfrm>
        </p:spPr>
        <p:txBody>
          <a:bodyPr/>
          <a:lstStyle/>
          <a:p>
            <a:r>
              <a:rPr lang="en-US" dirty="0"/>
              <a:t>Demo: Data Recovery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a Trace: Memory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27037" y="1203106"/>
            <a:ext cx="6707965" cy="55707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274320" tIns="137160" rIns="91436" bIns="13716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  <a:latin typeface="Segoe UI Light"/>
              </a:rPr>
              <a:t>Memory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Handles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Processes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Hidden Processes (</a:t>
            </a:r>
            <a:r>
              <a:rPr lang="en-US" sz="2000" dirty="0" err="1">
                <a:solidFill>
                  <a:schemeClr val="tx1"/>
                </a:solidFill>
                <a:latin typeface="Segoe UI Light"/>
              </a:rPr>
              <a:t>ActiveProcessLinks</a:t>
            </a:r>
            <a:r>
              <a:rPr lang="en-US" sz="2000" dirty="0">
                <a:solidFill>
                  <a:schemeClr val="tx1"/>
                </a:solidFill>
                <a:latin typeface="Segoe UI Light"/>
              </a:rPr>
              <a:t>)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Files that can be extracted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Threads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Modules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Registry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API Hooks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Segoe UI Light"/>
              </a:rPr>
              <a:t>Services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 err="1">
                <a:latin typeface="Segoe UI Light"/>
              </a:rPr>
              <a:t>UserAssist</a:t>
            </a:r>
            <a:endParaRPr lang="en-US" sz="2000" dirty="0">
              <a:latin typeface="Segoe UI Light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 err="1">
                <a:latin typeface="Segoe UI Light"/>
              </a:rPr>
              <a:t>Shellbags</a:t>
            </a:r>
            <a:endParaRPr lang="en-US" sz="2000" dirty="0">
              <a:latin typeface="Segoe UI Light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 err="1">
                <a:latin typeface="Segoe UI Light"/>
              </a:rPr>
              <a:t>ShimCache</a:t>
            </a:r>
            <a:endParaRPr lang="en-US" sz="2000" dirty="0">
              <a:latin typeface="Segoe UI Light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latin typeface="Segoe UI Light"/>
              </a:rPr>
              <a:t>Event Logs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</a:pPr>
            <a:r>
              <a:rPr lang="en-US" sz="2000" dirty="0">
                <a:latin typeface="Segoe UI Light"/>
              </a:rPr>
              <a:t>Timeline</a:t>
            </a:r>
            <a:endParaRPr lang="en-US" sz="2000" dirty="0">
              <a:solidFill>
                <a:schemeClr val="tx1"/>
              </a:solidFill>
              <a:latin typeface="Segoe UI Light"/>
            </a:endParaRPr>
          </a:p>
        </p:txBody>
      </p:sp>
      <p:pic>
        <p:nvPicPr>
          <p:cNvPr id="8194" name="Picture 2" descr="Image result for animal n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0297" r="15621"/>
          <a:stretch/>
        </p:blipFill>
        <p:spPr bwMode="auto">
          <a:xfrm>
            <a:off x="7399296" y="1203106"/>
            <a:ext cx="5029201" cy="55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94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iU1r.AoEutIxVWB1jZT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1op3NQH50uuDgmzRYEQ6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K2Bpy5HEOLkOGrK63hu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uh1Ov1JkGoiFAKm3dl6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0EoqWKAUiRp6bwLw4mW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5hr3Ip00.fAzN5jTThD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OPfAs1fkegZ1XWEMJB4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lR_RjMrUqDgo9cq777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xP19Tlx0q.RzOS9NSJP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QHV04eYUWkkGoaBq9lP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LabUtT20Sy8MitHJcPb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H9hOHWukmtvzoioE0cU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xB5GzJDk6_cIrl8hTq4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CU6BnzzEaxHyR2P7sRf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hPMlS9IkmDLlZJ4Idk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oKvR_s20S_sEfbKhL.0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2.9NDdq0awgENrsag0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3Jeptlc0O9S89k6gpm4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H9hOHWukmtvzoioE0cU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rvPEJhkkiU9aCQ5.Ppv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TYgZfoEeREJ7SzWlpk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LyPsgjVEi2TSbCO3u1Y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Wp4IluEmyF2WAC0hUH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zXdAeC0e0yZM9FqXyqiUw"/>
</p:tagLst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.potx" id="{CBE293B4-E8CE-4773-8118-C9AFF2860326}" vid="{2919AEDD-0101-441B-B6AF-1CDAE3B8CD78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.potx" id="{CBE293B4-E8CE-4773-8118-C9AFF2860326}" vid="{3D8EA723-330F-4CE4-9E9B-7A3528C3E25F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.potx" id="{CBE293B4-E8CE-4773-8118-C9AFF2860326}" vid="{4A547913-FDF7-4DFF-9D24-2FF6685A0CA8}"/>
    </a:ext>
  </a:extLst>
</a:theme>
</file>

<file path=ppt/theme/theme4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Paula Januszkiewicz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2016-09-30T04:00:00+00:00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BRK3293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sharepoint/v3"/>
    <ds:schemaRef ds:uri="8ff673fc-3231-4e3a-893b-6d7f7cd32766"/>
    <ds:schemaRef ds:uri="http://purl.org/dc/dcmitype/"/>
    <ds:schemaRef ds:uri="http://schemas.microsoft.com/office/2006/documentManagement/types"/>
    <ds:schemaRef ds:uri="http://purl.org/dc/elements/1.1/"/>
    <ds:schemaRef ds:uri="01c77077-aee4-4b5f-bd4e-9cd40a6fff2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</Template>
  <TotalTime>3899</TotalTime>
  <Words>798</Words>
  <Application>Microsoft Office PowerPoint</Application>
  <PresentationFormat>Custom</PresentationFormat>
  <Paragraphs>168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Consolas</vt:lpstr>
      <vt:lpstr>Segoe UI</vt:lpstr>
      <vt:lpstr>Segoe UI Light</vt:lpstr>
      <vt:lpstr>Wingdings</vt:lpstr>
      <vt:lpstr>5-50002_Ignite_Breakout_Template</vt:lpstr>
      <vt:lpstr>6-30537_Envision 2016 Concurrent Template_Dark</vt:lpstr>
      <vt:lpstr>1_5-50002_Ignite_Breakout_Template</vt:lpstr>
      <vt:lpstr>5-30610_Microsoft_Ignite_Keynote_Template</vt:lpstr>
      <vt:lpstr>think-cell Slide</vt:lpstr>
      <vt:lpstr>Explore adventures in the underland: Forensic techniques against hackers evading the hook </vt:lpstr>
      <vt:lpstr>PowerPoint Presentation</vt:lpstr>
      <vt:lpstr>PowerPoint Presentation</vt:lpstr>
      <vt:lpstr>PowerPoint Presentation</vt:lpstr>
      <vt:lpstr>Searching for a Trace: Disk</vt:lpstr>
      <vt:lpstr>Demo: Data on Disk  Analysis</vt:lpstr>
      <vt:lpstr>Techniques for Hiding vs. Recovering Data</vt:lpstr>
      <vt:lpstr>Demo: Data Recovery</vt:lpstr>
      <vt:lpstr>Searching for a Trace: Memory</vt:lpstr>
      <vt:lpstr>Demo: Extracting Logs from Memory</vt:lpstr>
      <vt:lpstr>Demo: Dump Analysis</vt:lpstr>
      <vt:lpstr>Agenda</vt:lpstr>
      <vt:lpstr>Sysmon</vt:lpstr>
      <vt:lpstr>Demo: Sysmon in Action</vt:lpstr>
      <vt:lpstr>Sysmon: Events and Filtering Examples</vt:lpstr>
      <vt:lpstr>Demo: Sysmon Customized</vt:lpstr>
      <vt:lpstr>Demo: Sysmon and Network</vt:lpstr>
      <vt:lpstr>Forensics adventures: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 under the hood: bypassing antimalware tactics and infrastructure response Methods</dc:title>
  <dc:subject>&lt;Speech title here&gt;</dc:subject>
  <dc:creator>Paula Januszkiewicz</dc:creator>
  <cp:keywords>Microsoft 2016</cp:keywords>
  <dc:description>Template: Mitchell Derrey, Silverfox Productions_x000d_
Formatting: _x000d_
Audience Type:</dc:description>
  <cp:lastModifiedBy>MS Events 0081</cp:lastModifiedBy>
  <cp:revision>46</cp:revision>
  <dcterms:created xsi:type="dcterms:W3CDTF">2016-09-19T09:39:35Z</dcterms:created>
  <dcterms:modified xsi:type="dcterms:W3CDTF">2016-09-30T15:29:52Z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