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4.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1" r:id="rId6"/>
    <p:sldMasterId id="2147484366" r:id="rId7"/>
    <p:sldMasterId id="2147484390" r:id="rId8"/>
  </p:sldMasterIdLst>
  <p:notesMasterIdLst>
    <p:notesMasterId r:id="rId80"/>
  </p:notesMasterIdLst>
  <p:handoutMasterIdLst>
    <p:handoutMasterId r:id="rId81"/>
  </p:handoutMasterIdLst>
  <p:sldIdLst>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 id="333" r:id="rId69"/>
    <p:sldId id="334" r:id="rId70"/>
    <p:sldId id="335" r:id="rId71"/>
    <p:sldId id="336" r:id="rId72"/>
    <p:sldId id="337" r:id="rId73"/>
    <p:sldId id="338" r:id="rId74"/>
    <p:sldId id="339" r:id="rId75"/>
    <p:sldId id="340" r:id="rId76"/>
    <p:sldId id="343" r:id="rId77"/>
    <p:sldId id="341" r:id="rId78"/>
    <p:sldId id="342" r:id="rId7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FFFFF"/>
    <a:srgbClr val="BAD80A"/>
    <a:srgbClr val="A80000"/>
    <a:srgbClr val="5C2D91"/>
    <a:srgbClr val="0078D7"/>
    <a:srgbClr val="107C10"/>
    <a:srgbClr val="000000"/>
    <a:srgbClr val="D83B01"/>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16" autoAdjust="0"/>
    <p:restoredTop sz="96215" autoAdjust="0"/>
  </p:normalViewPr>
  <p:slideViewPr>
    <p:cSldViewPr>
      <p:cViewPr varScale="1">
        <p:scale>
          <a:sx n="57" d="100"/>
          <a:sy n="57" d="100"/>
        </p:scale>
        <p:origin x="42" y="118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22482"/>
    </p:cViewPr>
  </p:sorterViewPr>
  <p:notesViewPr>
    <p:cSldViewPr showGuide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viewProps" Target="viewProps.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2.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4.xml"/><Relationship Id="rId71" Type="http://schemas.openxmlformats.org/officeDocument/2006/relationships/slide" Target="slides/slide63.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61" Type="http://schemas.openxmlformats.org/officeDocument/2006/relationships/slide" Target="slides/slide53.xml"/><Relationship Id="rId8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9/27/2016 1:38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9/27/2016 1:38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Microsoft 2016</a:t>
            </a: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0C2F786-CCD8-4052-A207-EA0B35467249}"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1:38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78788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C901A6A-A223-944B-A029-AE02BA46740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30704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C901A6A-A223-944B-A029-AE02BA46740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38525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C901A6A-A223-944B-A029-AE02BA46740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61863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C901A6A-A223-944B-A029-AE02BA46740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28770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1:38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55454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5A0A729-6220-4CFC-B77D-F00CC213B7E1}"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1:38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0802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838A28D-2470-4934-A61F-62BAADAA1F19}"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1:38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C87E0CF-87F6-4B58-B8B8-DCAB2DAAF3CA}"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71</a:t>
            </a:fld>
            <a:endParaRPr kumimoji="0" lang="en-US" sz="1800" b="0" i="0" u="none" strike="noStrike" kern="0" cap="none" spc="0" normalizeH="0" baseline="0" noProof="0" dirty="0">
              <a:ln>
                <a:noFill/>
              </a:ln>
              <a:solidFill>
                <a:prstClr val="black"/>
              </a:solidFill>
              <a:effectLst/>
              <a:uLnTx/>
              <a:uFillTx/>
            </a:endParaRPr>
          </a:p>
        </p:txBody>
      </p:sp>
      <p:sp>
        <p:nvSpPr>
          <p:cNvPr id="6" name="Footer Placeholder 5"/>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784900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175414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56939764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329188450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607959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77913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357250"/>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75999627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1312053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3796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6" name="Picture 5"/>
          <p:cNvPicPr>
            <a:picLocks noChangeAspect="1"/>
          </p:cNvPicPr>
          <p:nvPr userDrawn="1"/>
        </p:nvPicPr>
        <p:blipFill rotWithShape="1">
          <a:blip r:embed="rId3"/>
          <a:srcRect r="40044"/>
          <a:stretch/>
        </p:blipFill>
        <p:spPr>
          <a:xfrm>
            <a:off x="-246501" y="1965643"/>
            <a:ext cx="4736205" cy="2148840"/>
          </a:xfrm>
          <a:prstGeom prst="rect">
            <a:avLst/>
          </a:prstGeom>
        </p:spPr>
      </p:pic>
    </p:spTree>
    <p:extLst>
      <p:ext uri="{BB962C8B-B14F-4D97-AF65-F5344CB8AC3E}">
        <p14:creationId xmlns:p14="http://schemas.microsoft.com/office/powerpoint/2010/main" val="26203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783565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559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59454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38344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07770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66291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95331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92519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357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26104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53626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508537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39976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50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0012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821256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540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50837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9597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81006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6984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3401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74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2768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35886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7552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099646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9966985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88525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674993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218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765057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795005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8606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5384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35388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478281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904015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apositiva de título">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7172904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3481970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88334405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204358369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ítulo y objetos">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275986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9013986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04328021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27067856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40971122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olo el título">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134522050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s-ES"/>
              <a:t>Haga clic en el icono para agregar una imagen</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s-ES"/>
              <a:t>Editar el estilo de texto del patrón</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s-ES"/>
              <a:t>Editar el estilo de texto del patrón</a:t>
            </a:r>
          </a:p>
        </p:txBody>
      </p:sp>
    </p:spTree>
    <p:extLst>
      <p:ext uri="{BB962C8B-B14F-4D97-AF65-F5344CB8AC3E}">
        <p14:creationId xmlns:p14="http://schemas.microsoft.com/office/powerpoint/2010/main" val="44189008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8334787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7301594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6470429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74521600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s-ES"/>
              <a:t>Haga clic en el icono para agregar una imagen</a:t>
            </a:r>
            <a:endParaRPr lang="en-US" dirty="0"/>
          </a:p>
        </p:txBody>
      </p:sp>
    </p:spTree>
    <p:extLst>
      <p:ext uri="{BB962C8B-B14F-4D97-AF65-F5344CB8AC3E}">
        <p14:creationId xmlns:p14="http://schemas.microsoft.com/office/powerpoint/2010/main" val="86279874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758385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279848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797848709"/>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62378103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s-ES"/>
              <a:t>Haga clic para modificar el estilo de título del patrón</a:t>
            </a:r>
            <a:endParaRPr lang="en-US" dirty="0"/>
          </a:p>
        </p:txBody>
      </p:sp>
    </p:spTree>
    <p:extLst>
      <p:ext uri="{BB962C8B-B14F-4D97-AF65-F5344CB8AC3E}">
        <p14:creationId xmlns:p14="http://schemas.microsoft.com/office/powerpoint/2010/main" val="41870110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82396" y="4494631"/>
            <a:ext cx="10571004" cy="1389190"/>
          </a:xfrm>
        </p:spPr>
        <p:txBody>
          <a:bodyPr anchor="t"/>
          <a:lstStyle>
            <a:lvl1pPr algn="l">
              <a:defRPr sz="4080" b="0" i="0" cap="all">
                <a:latin typeface="Arial"/>
                <a:cs typeface="Aria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82396" y="4027452"/>
            <a:ext cx="10571004" cy="467179"/>
          </a:xfrm>
        </p:spPr>
        <p:txBody>
          <a:bodyPr anchor="b"/>
          <a:lstStyle>
            <a:lvl1pPr marL="0" indent="0">
              <a:buNone/>
              <a:defRPr sz="2040">
                <a:solidFill>
                  <a:schemeClr val="tx1">
                    <a:tint val="75000"/>
                  </a:schemeClr>
                </a:solidFill>
              </a:defRPr>
            </a:lvl1pPr>
            <a:lvl2pPr marL="466298" indent="0">
              <a:buNone/>
              <a:defRPr sz="1836">
                <a:solidFill>
                  <a:schemeClr val="tx1">
                    <a:tint val="75000"/>
                  </a:schemeClr>
                </a:solidFill>
              </a:defRPr>
            </a:lvl2pPr>
            <a:lvl3pPr marL="932597" indent="0">
              <a:buNone/>
              <a:defRPr sz="1632">
                <a:solidFill>
                  <a:schemeClr val="tx1">
                    <a:tint val="75000"/>
                  </a:schemeClr>
                </a:solidFill>
              </a:defRPr>
            </a:lvl3pPr>
            <a:lvl4pPr marL="1398895" indent="0">
              <a:buNone/>
              <a:defRPr sz="1428">
                <a:solidFill>
                  <a:schemeClr val="tx1">
                    <a:tint val="75000"/>
                  </a:schemeClr>
                </a:solidFill>
              </a:defRPr>
            </a:lvl4pPr>
            <a:lvl5pPr marL="1865193" indent="0">
              <a:buNone/>
              <a:defRPr sz="1428">
                <a:solidFill>
                  <a:schemeClr val="tx1">
                    <a:tint val="75000"/>
                  </a:schemeClr>
                </a:solidFill>
              </a:defRPr>
            </a:lvl5pPr>
            <a:lvl6pPr marL="2331491" indent="0">
              <a:buNone/>
              <a:defRPr sz="1428">
                <a:solidFill>
                  <a:schemeClr val="tx1">
                    <a:tint val="75000"/>
                  </a:schemeClr>
                </a:solidFill>
              </a:defRPr>
            </a:lvl6pPr>
            <a:lvl7pPr marL="2797790" indent="0">
              <a:buNone/>
              <a:defRPr sz="1428">
                <a:solidFill>
                  <a:schemeClr val="tx1">
                    <a:tint val="75000"/>
                  </a:schemeClr>
                </a:solidFill>
              </a:defRPr>
            </a:lvl7pPr>
            <a:lvl8pPr marL="3264088" indent="0">
              <a:buNone/>
              <a:defRPr sz="1428">
                <a:solidFill>
                  <a:schemeClr val="tx1">
                    <a:tint val="75000"/>
                  </a:schemeClr>
                </a:solidFill>
              </a:defRPr>
            </a:lvl8pPr>
            <a:lvl9pPr marL="3730386" indent="0">
              <a:buNone/>
              <a:defRPr sz="1428">
                <a:solidFill>
                  <a:schemeClr val="tx1">
                    <a:tint val="75000"/>
                  </a:schemeClr>
                </a:solidFill>
              </a:defRPr>
            </a:lvl9pPr>
          </a:lstStyle>
          <a:p>
            <a:pPr lvl="0"/>
            <a:r>
              <a:rPr lang="es-ES"/>
              <a:t>Editar el estilo de texto del patrón</a:t>
            </a:r>
          </a:p>
        </p:txBody>
      </p:sp>
      <p:sp>
        <p:nvSpPr>
          <p:cNvPr id="10" name="Date Placeholder 3"/>
          <p:cNvSpPr>
            <a:spLocks noGrp="1"/>
          </p:cNvSpPr>
          <p:nvPr>
            <p:ph type="dt" sz="half" idx="2"/>
          </p:nvPr>
        </p:nvSpPr>
        <p:spPr>
          <a:xfrm>
            <a:off x="960657" y="6412059"/>
            <a:ext cx="1383691" cy="372394"/>
          </a:xfrm>
          <a:prstGeom prst="rect">
            <a:avLst/>
          </a:prstGeom>
        </p:spPr>
        <p:txBody>
          <a:bodyPr vert="horz" lIns="91440" tIns="45720" rIns="91440" bIns="45720" rtlCol="0" anchor="ctr"/>
          <a:lstStyle>
            <a:lvl1pPr algn="l">
              <a:defRPr sz="1122">
                <a:solidFill>
                  <a:srgbClr val="FFFFFF"/>
                </a:solidFill>
              </a:defRPr>
            </a:lvl1pPr>
          </a:lstStyle>
          <a:p>
            <a:endParaRPr lang="en-US" dirty="0"/>
          </a:p>
        </p:txBody>
      </p:sp>
      <p:sp>
        <p:nvSpPr>
          <p:cNvPr id="11" name="Footer Placeholder 4"/>
          <p:cNvSpPr>
            <a:spLocks noGrp="1"/>
          </p:cNvSpPr>
          <p:nvPr>
            <p:ph type="ftr" sz="quarter" idx="3"/>
          </p:nvPr>
        </p:nvSpPr>
        <p:spPr>
          <a:xfrm>
            <a:off x="2501589" y="6412059"/>
            <a:ext cx="3719170" cy="372394"/>
          </a:xfrm>
          <a:prstGeom prst="rect">
            <a:avLst/>
          </a:prstGeom>
        </p:spPr>
        <p:txBody>
          <a:bodyPr vert="horz" lIns="91440" tIns="45720" rIns="91440" bIns="45720" rtlCol="0" anchor="ctr"/>
          <a:lstStyle>
            <a:lvl1pPr algn="l">
              <a:defRPr sz="1122">
                <a:solidFill>
                  <a:srgbClr val="FFFFFF"/>
                </a:solidFill>
              </a:defRPr>
            </a:lvl1pPr>
          </a:lstStyle>
          <a:p>
            <a:endParaRPr lang="en-US" dirty="0"/>
          </a:p>
        </p:txBody>
      </p:sp>
    </p:spTree>
    <p:extLst>
      <p:ext uri="{BB962C8B-B14F-4D97-AF65-F5344CB8AC3E}">
        <p14:creationId xmlns:p14="http://schemas.microsoft.com/office/powerpoint/2010/main" val="4555377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21824" y="1565673"/>
            <a:ext cx="5494936" cy="652498"/>
          </a:xfrm>
        </p:spPr>
        <p:txBody>
          <a:bodyPr anchor="b">
            <a:normAutofit/>
          </a:bodyPr>
          <a:lstStyle>
            <a:lvl1pPr marL="0" indent="0">
              <a:buNone/>
              <a:defRPr sz="2244" b="0"/>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s-ES"/>
              <a:t>Editar el estilo de texto del patrón</a:t>
            </a:r>
          </a:p>
        </p:txBody>
      </p:sp>
      <p:sp>
        <p:nvSpPr>
          <p:cNvPr id="4" name="Content Placeholder 3"/>
          <p:cNvSpPr>
            <a:spLocks noGrp="1"/>
          </p:cNvSpPr>
          <p:nvPr>
            <p:ph sz="half" idx="2"/>
          </p:nvPr>
        </p:nvSpPr>
        <p:spPr>
          <a:xfrm>
            <a:off x="621824" y="2218171"/>
            <a:ext cx="5494936" cy="1710084"/>
          </a:xfrm>
        </p:spPr>
        <p:txBody>
          <a:bodyPr/>
          <a:lstStyle>
            <a:lvl1pPr>
              <a:defRPr sz="2040"/>
            </a:lvl1pPr>
            <a:lvl2pPr>
              <a:defRPr sz="1836"/>
            </a:lvl2pPr>
            <a:lvl3pPr>
              <a:defRPr sz="1836"/>
            </a:lvl3pPr>
            <a:lvl4pPr>
              <a:defRPr sz="1836"/>
            </a:lvl4pPr>
            <a:lvl5pPr>
              <a:defRPr sz="1836"/>
            </a:lvl5pPr>
            <a:lvl6pPr>
              <a:defRPr sz="1632"/>
            </a:lvl6pPr>
            <a:lvl7pPr>
              <a:defRPr sz="1632"/>
            </a:lvl7pPr>
            <a:lvl8pPr>
              <a:defRPr sz="1632"/>
            </a:lvl8pPr>
            <a:lvl9pPr>
              <a:defRPr sz="1632"/>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17557" y="1565673"/>
            <a:ext cx="5497095" cy="652498"/>
          </a:xfrm>
        </p:spPr>
        <p:txBody>
          <a:bodyPr anchor="b">
            <a:normAutofit/>
          </a:bodyPr>
          <a:lstStyle>
            <a:lvl1pPr marL="0" indent="0">
              <a:buNone/>
              <a:defRPr sz="2244" b="0"/>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s-ES"/>
              <a:t>Editar el estilo de texto del patrón</a:t>
            </a:r>
          </a:p>
        </p:txBody>
      </p:sp>
      <p:sp>
        <p:nvSpPr>
          <p:cNvPr id="6" name="Content Placeholder 5"/>
          <p:cNvSpPr>
            <a:spLocks noGrp="1"/>
          </p:cNvSpPr>
          <p:nvPr>
            <p:ph sz="quarter" idx="4"/>
          </p:nvPr>
        </p:nvSpPr>
        <p:spPr>
          <a:xfrm>
            <a:off x="6317557" y="2218171"/>
            <a:ext cx="5497095" cy="1710084"/>
          </a:xfrm>
        </p:spPr>
        <p:txBody>
          <a:bodyPr/>
          <a:lstStyle>
            <a:lvl1pPr>
              <a:defRPr sz="2040"/>
            </a:lvl1pPr>
            <a:lvl2pPr>
              <a:defRPr sz="1836"/>
            </a:lvl2pPr>
            <a:lvl3pPr>
              <a:defRPr sz="1836"/>
            </a:lvl3pPr>
            <a:lvl4pPr>
              <a:defRPr sz="1836"/>
            </a:lvl4pPr>
            <a:lvl5pPr>
              <a:defRPr sz="1836"/>
            </a:lvl5pPr>
            <a:lvl6pPr>
              <a:defRPr sz="1632"/>
            </a:lvl6pPr>
            <a:lvl7pPr>
              <a:defRPr sz="1632"/>
            </a:lvl7pPr>
            <a:lvl8pPr>
              <a:defRPr sz="1632"/>
            </a:lvl8pPr>
            <a:lvl9pPr>
              <a:defRPr sz="1632"/>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cxnSp>
        <p:nvCxnSpPr>
          <p:cNvPr id="18" name="Straight Connector 17"/>
          <p:cNvCxnSpPr/>
          <p:nvPr userDrawn="1"/>
        </p:nvCxnSpPr>
        <p:spPr>
          <a:xfrm>
            <a:off x="729781" y="1325545"/>
            <a:ext cx="11814651"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1" name="Date Placeholder 3"/>
          <p:cNvSpPr>
            <a:spLocks noGrp="1"/>
          </p:cNvSpPr>
          <p:nvPr>
            <p:ph type="dt" sz="half" idx="13"/>
          </p:nvPr>
        </p:nvSpPr>
        <p:spPr>
          <a:xfrm>
            <a:off x="960657" y="6412059"/>
            <a:ext cx="1383691" cy="372394"/>
          </a:xfrm>
          <a:prstGeom prst="rect">
            <a:avLst/>
          </a:prstGeom>
        </p:spPr>
        <p:txBody>
          <a:bodyPr vert="horz" lIns="91440" tIns="45720" rIns="91440" bIns="45720" rtlCol="0" anchor="ctr"/>
          <a:lstStyle>
            <a:lvl1pPr algn="l">
              <a:defRPr sz="1122">
                <a:solidFill>
                  <a:srgbClr val="FFFFFF"/>
                </a:solidFill>
              </a:defRPr>
            </a:lvl1pPr>
          </a:lstStyle>
          <a:p>
            <a:endParaRPr lang="en-US" dirty="0"/>
          </a:p>
        </p:txBody>
      </p:sp>
      <p:sp>
        <p:nvSpPr>
          <p:cNvPr id="12" name="Footer Placeholder 4"/>
          <p:cNvSpPr>
            <a:spLocks noGrp="1"/>
          </p:cNvSpPr>
          <p:nvPr>
            <p:ph type="ftr" sz="quarter" idx="14"/>
          </p:nvPr>
        </p:nvSpPr>
        <p:spPr>
          <a:xfrm>
            <a:off x="2501589" y="6412059"/>
            <a:ext cx="3719170" cy="372394"/>
          </a:xfrm>
          <a:prstGeom prst="rect">
            <a:avLst/>
          </a:prstGeom>
        </p:spPr>
        <p:txBody>
          <a:bodyPr vert="horz" lIns="91440" tIns="45720" rIns="91440" bIns="45720" rtlCol="0" anchor="ctr"/>
          <a:lstStyle>
            <a:lvl1pPr algn="l">
              <a:defRPr sz="1122">
                <a:solidFill>
                  <a:srgbClr val="FFFFFF"/>
                </a:solidFill>
              </a:defRPr>
            </a:lvl1pPr>
          </a:lstStyle>
          <a:p>
            <a:endParaRPr lang="en-US" dirty="0"/>
          </a:p>
        </p:txBody>
      </p:sp>
    </p:spTree>
    <p:extLst>
      <p:ext uri="{BB962C8B-B14F-4D97-AF65-F5344CB8AC3E}">
        <p14:creationId xmlns:p14="http://schemas.microsoft.com/office/powerpoint/2010/main" val="1658626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9834760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0644220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924651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08676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6057295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410995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84022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79989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831438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685493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3116243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Click to 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Click to edit Master text styles</a:t>
            </a:r>
          </a:p>
        </p:txBody>
      </p:sp>
    </p:spTree>
    <p:extLst>
      <p:ext uri="{BB962C8B-B14F-4D97-AF65-F5344CB8AC3E}">
        <p14:creationId xmlns:p14="http://schemas.microsoft.com/office/powerpoint/2010/main" val="273956767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0524962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0971435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theme" Target="../theme/theme4.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slideLayout" Target="../slideLayouts/slideLayout103.xml"/><Relationship Id="rId3" Type="http://schemas.openxmlformats.org/officeDocument/2006/relationships/slideLayout" Target="../slideLayouts/slideLayout88.xml"/><Relationship Id="rId21" Type="http://schemas.openxmlformats.org/officeDocument/2006/relationships/slideLayout" Target="../slideLayouts/slideLayout106.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slideLayout" Target="../slideLayouts/slideLayout105.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theme" Target="../theme/theme5.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00" r:id="rId1"/>
    <p:sldLayoutId id="2147484295" r:id="rId2"/>
    <p:sldLayoutId id="2147484240" r:id="rId3"/>
    <p:sldLayoutId id="2147484296" r:id="rId4"/>
    <p:sldLayoutId id="2147484241" r:id="rId5"/>
    <p:sldLayoutId id="2147484297" r:id="rId6"/>
    <p:sldLayoutId id="2147484244" r:id="rId7"/>
    <p:sldLayoutId id="2147484298" r:id="rId8"/>
    <p:sldLayoutId id="2147484245" r:id="rId9"/>
    <p:sldLayoutId id="2147484247" r:id="rId10"/>
    <p:sldLayoutId id="2147484331" r:id="rId11"/>
    <p:sldLayoutId id="2147484249" r:id="rId12"/>
    <p:sldLayoutId id="2147484301" r:id="rId13"/>
    <p:sldLayoutId id="2147484251" r:id="rId14"/>
    <p:sldLayoutId id="2147484252" r:id="rId15"/>
    <p:sldLayoutId id="2147484254" r:id="rId16"/>
    <p:sldLayoutId id="2147484365" r:id="rId17"/>
    <p:sldLayoutId id="2147484257" r:id="rId18"/>
    <p:sldLayoutId id="2147484258" r:id="rId19"/>
    <p:sldLayoutId id="2147484260" r:id="rId20"/>
    <p:sldLayoutId id="2147484299" r:id="rId21"/>
    <p:sldLayoutId id="2147484263"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249032989"/>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11" r:id="rId3"/>
    <p:sldLayoutId id="2147484312" r:id="rId4"/>
    <p:sldLayoutId id="2147484313" r:id="rId5"/>
    <p:sldLayoutId id="2147484314" r:id="rId6"/>
    <p:sldLayoutId id="2147484315" r:id="rId7"/>
    <p:sldLayoutId id="2147484332" r:id="rId8"/>
    <p:sldLayoutId id="2147484333" r:id="rId9"/>
    <p:sldLayoutId id="2147484334" r:id="rId10"/>
    <p:sldLayoutId id="2147484335" r:id="rId11"/>
    <p:sldLayoutId id="2147484336" r:id="rId12"/>
    <p:sldLayoutId id="2147484323" r:id="rId13"/>
    <p:sldLayoutId id="2147484364" r:id="rId14"/>
    <p:sldLayoutId id="2147484324" r:id="rId15"/>
    <p:sldLayoutId id="2147484325" r:id="rId16"/>
    <p:sldLayoutId id="2147484326" r:id="rId17"/>
    <p:sldLayoutId id="2147484327" r:id="rId18"/>
    <p:sldLayoutId id="2147484328" r:id="rId19"/>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682552606"/>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 id="2147484359" r:id="rId17"/>
    <p:sldLayoutId id="2147484360" r:id="rId18"/>
    <p:sldLayoutId id="2147484361" r:id="rId19"/>
    <p:sldLayoutId id="2147484362" r:id="rId20"/>
    <p:sldLayoutId id="2147484363"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s-ES"/>
              <a:t>Haga clic para modificar el estilo de título del patrón</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1523376"/>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 id="2147484378" r:id="rId12"/>
    <p:sldLayoutId id="2147484379" r:id="rId13"/>
    <p:sldLayoutId id="2147484380" r:id="rId14"/>
    <p:sldLayoutId id="2147484381" r:id="rId15"/>
    <p:sldLayoutId id="2147484382" r:id="rId16"/>
    <p:sldLayoutId id="2147484383" r:id="rId17"/>
    <p:sldLayoutId id="2147484384" r:id="rId18"/>
    <p:sldLayoutId id="2147484385" r:id="rId19"/>
    <p:sldLayoutId id="2147484386" r:id="rId20"/>
    <p:sldLayoutId id="2147484387" r:id="rId21"/>
    <p:sldLayoutId id="2147484388" r:id="rId22"/>
    <p:sldLayoutId id="2147484389" r:id="rId23"/>
  </p:sldLayoutIdLst>
  <p:transition>
    <p:fade/>
  </p:transition>
  <p:hf sldNum="0" hdr="0" ftr="0" dt="0"/>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43246683"/>
      </p:ext>
    </p:extLst>
  </p:cSld>
  <p:clrMap bg1="lt1" tx1="dk1" bg2="lt2" tx2="dk2" accent1="accent1" accent2="accent2" accent3="accent3" accent4="accent4" accent5="accent5" accent6="accent6" hlink="hlink" folHlink="folHlink"/>
  <p:sldLayoutIdLst>
    <p:sldLayoutId id="2147484391" r:id="rId1"/>
    <p:sldLayoutId id="2147484392" r:id="rId2"/>
    <p:sldLayoutId id="2147484393" r:id="rId3"/>
    <p:sldLayoutId id="2147484394" r:id="rId4"/>
    <p:sldLayoutId id="2147484395" r:id="rId5"/>
    <p:sldLayoutId id="2147484396" r:id="rId6"/>
    <p:sldLayoutId id="2147484397" r:id="rId7"/>
    <p:sldLayoutId id="2147484398" r:id="rId8"/>
    <p:sldLayoutId id="2147484399" r:id="rId9"/>
    <p:sldLayoutId id="2147484400" r:id="rId10"/>
    <p:sldLayoutId id="2147484401" r:id="rId11"/>
    <p:sldLayoutId id="2147484402" r:id="rId12"/>
    <p:sldLayoutId id="2147484403" r:id="rId13"/>
    <p:sldLayoutId id="2147484404" r:id="rId14"/>
    <p:sldLayoutId id="2147484405" r:id="rId15"/>
    <p:sldLayoutId id="2147484406" r:id="rId16"/>
    <p:sldLayoutId id="2147484407" r:id="rId17"/>
    <p:sldLayoutId id="2147484408" r:id="rId18"/>
    <p:sldLayoutId id="2147484409" r:id="rId19"/>
    <p:sldLayoutId id="2147484410" r:id="rId20"/>
    <p:sldLayoutId id="2147484411" r:id="rId21"/>
    <p:sldLayoutId id="2147484412"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bit.ly/1DhojtU" TargetMode="External"/><Relationship Id="rId2" Type="http://schemas.openxmlformats.org/officeDocument/2006/relationships/hyperlink" Target="http://bit.ly/1AAwZhE" TargetMode="External"/><Relationship Id="rId1" Type="http://schemas.openxmlformats.org/officeDocument/2006/relationships/slideLayout" Target="../slideLayouts/slideLayout66.xml"/><Relationship Id="rId6" Type="http://schemas.openxmlformats.org/officeDocument/2006/relationships/hyperlink" Target="http://bit.ly/1wqpX9P" TargetMode="External"/><Relationship Id="rId5" Type="http://schemas.openxmlformats.org/officeDocument/2006/relationships/hyperlink" Target="http://bit.ly/1FEnldu" TargetMode="External"/><Relationship Id="rId4" Type="http://schemas.openxmlformats.org/officeDocument/2006/relationships/hyperlink" Target="http://bit.ly/1MYoyli"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3" Type="http://schemas.openxmlformats.org/officeDocument/2006/relationships/hyperlink" Target="https://msdn.microsoft.com/en-us/library/ms143504.aspx#VA_Desc" TargetMode="External"/><Relationship Id="rId2" Type="http://schemas.openxmlformats.org/officeDocument/2006/relationships/hyperlink" Target="https://msdn.microsoft.com/en-us/library/ms143504.aspx#Network_Service" TargetMode="External"/><Relationship Id="rId1" Type="http://schemas.openxmlformats.org/officeDocument/2006/relationships/slideLayout" Target="../slideLayouts/slideLayout64.xml"/><Relationship Id="rId5" Type="http://schemas.openxmlformats.org/officeDocument/2006/relationships/hyperlink" Target="https://msdn.microsoft.com/en-us/library/ms143504.aspx#Local_System" TargetMode="External"/><Relationship Id="rId4" Type="http://schemas.openxmlformats.org/officeDocument/2006/relationships/hyperlink" Target="https://msdn.microsoft.com/en-us/library/ms143504.aspx#Local_Servic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66.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g"/><Relationship Id="rId9" Type="http://schemas.openxmlformats.org/officeDocument/2006/relationships/image" Target="../media/image1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3.xml.rels><?xml version="1.0" encoding="UTF-8" standalone="yes"?>
<Relationships xmlns="http://schemas.openxmlformats.org/package/2006/relationships"><Relationship Id="rId2" Type="http://schemas.openxmlformats.org/officeDocument/2006/relationships/hyperlink" Target="http://bit.ly/1zmeYi2" TargetMode="External"/><Relationship Id="rId1" Type="http://schemas.openxmlformats.org/officeDocument/2006/relationships/slideLayout" Target="../slideLayouts/slideLayout64.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6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13" Type="http://schemas.openxmlformats.org/officeDocument/2006/relationships/image" Target="../media/image40.png"/><Relationship Id="rId18" Type="http://schemas.openxmlformats.org/officeDocument/2006/relationships/image" Target="../media/image45.png"/><Relationship Id="rId26" Type="http://schemas.openxmlformats.org/officeDocument/2006/relationships/image" Target="../media/image53.png"/><Relationship Id="rId39" Type="http://schemas.openxmlformats.org/officeDocument/2006/relationships/image" Target="../media/image66.png"/><Relationship Id="rId21" Type="http://schemas.openxmlformats.org/officeDocument/2006/relationships/image" Target="../media/image48.png"/><Relationship Id="rId34" Type="http://schemas.openxmlformats.org/officeDocument/2006/relationships/image" Target="../media/image61.png"/><Relationship Id="rId42" Type="http://schemas.openxmlformats.org/officeDocument/2006/relationships/image" Target="../media/image69.png"/><Relationship Id="rId7" Type="http://schemas.openxmlformats.org/officeDocument/2006/relationships/image" Target="../media/image34.png"/><Relationship Id="rId2" Type="http://schemas.openxmlformats.org/officeDocument/2006/relationships/image" Target="../media/image29.png"/><Relationship Id="rId16" Type="http://schemas.openxmlformats.org/officeDocument/2006/relationships/image" Target="../media/image43.png"/><Relationship Id="rId20" Type="http://schemas.openxmlformats.org/officeDocument/2006/relationships/image" Target="../media/image47.png"/><Relationship Id="rId29" Type="http://schemas.openxmlformats.org/officeDocument/2006/relationships/image" Target="../media/image56.png"/><Relationship Id="rId41" Type="http://schemas.openxmlformats.org/officeDocument/2006/relationships/image" Target="../media/image68.png"/><Relationship Id="rId1" Type="http://schemas.openxmlformats.org/officeDocument/2006/relationships/slideLayout" Target="../slideLayouts/slideLayout64.x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51.png"/><Relationship Id="rId32" Type="http://schemas.openxmlformats.org/officeDocument/2006/relationships/image" Target="../media/image59.png"/><Relationship Id="rId37" Type="http://schemas.openxmlformats.org/officeDocument/2006/relationships/image" Target="../media/image64.png"/><Relationship Id="rId40" Type="http://schemas.openxmlformats.org/officeDocument/2006/relationships/image" Target="../media/image67.png"/><Relationship Id="rId5" Type="http://schemas.openxmlformats.org/officeDocument/2006/relationships/image" Target="../media/image32.png"/><Relationship Id="rId15" Type="http://schemas.openxmlformats.org/officeDocument/2006/relationships/image" Target="../media/image42.png"/><Relationship Id="rId23" Type="http://schemas.openxmlformats.org/officeDocument/2006/relationships/image" Target="../media/image50.png"/><Relationship Id="rId28" Type="http://schemas.openxmlformats.org/officeDocument/2006/relationships/image" Target="../media/image55.png"/><Relationship Id="rId36" Type="http://schemas.openxmlformats.org/officeDocument/2006/relationships/image" Target="../media/image63.png"/><Relationship Id="rId10" Type="http://schemas.openxmlformats.org/officeDocument/2006/relationships/image" Target="../media/image37.png"/><Relationship Id="rId19" Type="http://schemas.openxmlformats.org/officeDocument/2006/relationships/image" Target="../media/image46.png"/><Relationship Id="rId31" Type="http://schemas.openxmlformats.org/officeDocument/2006/relationships/image" Target="../media/image58.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 Id="rId22" Type="http://schemas.openxmlformats.org/officeDocument/2006/relationships/image" Target="../media/image49.png"/><Relationship Id="rId27" Type="http://schemas.openxmlformats.org/officeDocument/2006/relationships/image" Target="../media/image54.png"/><Relationship Id="rId30" Type="http://schemas.openxmlformats.org/officeDocument/2006/relationships/image" Target="../media/image57.png"/><Relationship Id="rId35" Type="http://schemas.openxmlformats.org/officeDocument/2006/relationships/image" Target="../media/image62.png"/><Relationship Id="rId43" Type="http://schemas.openxmlformats.org/officeDocument/2006/relationships/image" Target="../media/image70.png"/><Relationship Id="rId8" Type="http://schemas.openxmlformats.org/officeDocument/2006/relationships/image" Target="../media/image35.png"/><Relationship Id="rId3" Type="http://schemas.openxmlformats.org/officeDocument/2006/relationships/image" Target="../media/image30.png"/><Relationship Id="rId12" Type="http://schemas.openxmlformats.org/officeDocument/2006/relationships/image" Target="../media/image39.png"/><Relationship Id="rId17" Type="http://schemas.openxmlformats.org/officeDocument/2006/relationships/image" Target="../media/image44.png"/><Relationship Id="rId25" Type="http://schemas.openxmlformats.org/officeDocument/2006/relationships/image" Target="../media/image52.png"/><Relationship Id="rId33" Type="http://schemas.openxmlformats.org/officeDocument/2006/relationships/image" Target="../media/image60.png"/><Relationship Id="rId38" Type="http://schemas.openxmlformats.org/officeDocument/2006/relationships/image" Target="../media/image6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6.xml"/><Relationship Id="rId1" Type="http://schemas.openxmlformats.org/officeDocument/2006/relationships/themeOverride" Target="../theme/themeOverride1.xml"/></Relationships>
</file>

<file path=ppt/slides/_rels/slide58.xml.rels><?xml version="1.0" encoding="UTF-8" standalone="yes"?>
<Relationships xmlns="http://schemas.openxmlformats.org/package/2006/relationships"><Relationship Id="rId8" Type="http://schemas.openxmlformats.org/officeDocument/2006/relationships/hyperlink" Target="http://blogs.msdn.com/b/sqlsecurity/archive/2012/03/07/security-best-practice-and-label-security-whitepapers.aspx" TargetMode="External"/><Relationship Id="rId3" Type="http://schemas.openxmlformats.org/officeDocument/2006/relationships/hyperlink" Target="http://www.isecom.org/research/osstmm.html" TargetMode="External"/><Relationship Id="rId7" Type="http://schemas.openxmlformats.org/officeDocument/2006/relationships/hyperlink" Target="https://technet.microsoft.com/en-us/cloud/gg663906.aspx" TargetMode="External"/><Relationship Id="rId2" Type="http://schemas.openxmlformats.org/officeDocument/2006/relationships/hyperlink" Target="http://www.isecom.org/about-us.html" TargetMode="External"/><Relationship Id="rId1" Type="http://schemas.openxmlformats.org/officeDocument/2006/relationships/slideLayout" Target="../slideLayouts/slideLayout65.xml"/><Relationship Id="rId6" Type="http://schemas.openxmlformats.org/officeDocument/2006/relationships/hyperlink" Target="http://azure.microsoft.com/en-us/support/trust-center/security/" TargetMode="External"/><Relationship Id="rId5" Type="http://schemas.openxmlformats.org/officeDocument/2006/relationships/hyperlink" Target="https://technet.microsoft.com/en-us/ff742848.aspx" TargetMode="External"/><Relationship Id="rId4" Type="http://schemas.openxmlformats.org/officeDocument/2006/relationships/hyperlink" Target="https://scadahacker.com/library/index.html"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qlserverlst.codeplex.com/" TargetMode="External"/><Relationship Id="rId7" Type="http://schemas.openxmlformats.org/officeDocument/2006/relationships/hyperlink" Target="http://www.microsoft.com/en-us/download/details.aspx?id=29302" TargetMode="External"/><Relationship Id="rId2" Type="http://schemas.openxmlformats.org/officeDocument/2006/relationships/hyperlink" Target="http://www.microsoft.com/click/hellosecureworld/default.mspx" TargetMode="External"/><Relationship Id="rId1" Type="http://schemas.openxmlformats.org/officeDocument/2006/relationships/slideLayout" Target="../slideLayouts/slideLayout65.xml"/><Relationship Id="rId6" Type="http://schemas.openxmlformats.org/officeDocument/2006/relationships/hyperlink" Target="http://www.microsoft.com/en-us/download/details.aspx?id=15289" TargetMode="External"/><Relationship Id="rId5" Type="http://schemas.openxmlformats.org/officeDocument/2006/relationships/hyperlink" Target="http://www.microsoft.com/en-us/download/details.aspx?id=23864" TargetMode="External"/><Relationship Id="rId4" Type="http://schemas.openxmlformats.org/officeDocument/2006/relationships/hyperlink" Target="http://www.microsoft.com/en-us/download/details.aspx?id=16475"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7.xml"/></Relationships>
</file>

<file path=ppt/slides/_rels/slide60.xml.rels><?xml version="1.0" encoding="UTF-8" standalone="yes"?>
<Relationships xmlns="http://schemas.openxmlformats.org/package/2006/relationships"><Relationship Id="rId3" Type="http://schemas.openxmlformats.org/officeDocument/2006/relationships/hyperlink" Target="http://www.microsoft.com/downloads/details.aspx?FamilyID=bd02c19c-1250-433c-8c1b-2619bd93b3a2&amp;DisplayLang=en" TargetMode="External"/><Relationship Id="rId7" Type="http://schemas.openxmlformats.org/officeDocument/2006/relationships/hyperlink" Target="http://www.microsoft.com/technet/security/guidance/serversecurity/tcg/tcgch00.mspx" TargetMode="External"/><Relationship Id="rId2" Type="http://schemas.openxmlformats.org/officeDocument/2006/relationships/hyperlink" Target="http://www.microsoft.com/downloads/details.aspx?FamilyID=6D79DF9C-C6D1-4E8F-8000-0BE72B430212&amp;displaylang=en" TargetMode="External"/><Relationship Id="rId1" Type="http://schemas.openxmlformats.org/officeDocument/2006/relationships/slideLayout" Target="../slideLayouts/slideLayout65.xml"/><Relationship Id="rId6" Type="http://schemas.openxmlformats.org/officeDocument/2006/relationships/hyperlink" Target="http://msdn.microsoft.com/en-us/library/aa302434.aspx" TargetMode="External"/><Relationship Id="rId5" Type="http://schemas.openxmlformats.org/officeDocument/2006/relationships/hyperlink" Target="http://msdn2.microsoft.com/en-us/library/ms998271.aspx" TargetMode="External"/><Relationship Id="rId4" Type="http://schemas.openxmlformats.org/officeDocument/2006/relationships/hyperlink" Target="http://www.microsoft.com/downloads/details.aspx?FamilyID=59888078-9daf-4e96-b7d1-944703479451&amp;DisplayLang=en"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msdn.microsoft.com/en-us/library/ms191543.aspx" TargetMode="External"/><Relationship Id="rId2" Type="http://schemas.openxmlformats.org/officeDocument/2006/relationships/hyperlink" Target="https://msdn.microsoft.com/en-us/library/ms143504.aspx#Network_Service" TargetMode="External"/><Relationship Id="rId1" Type="http://schemas.openxmlformats.org/officeDocument/2006/relationships/slideLayout" Target="../slideLayouts/slideLayout65.xml"/><Relationship Id="rId4" Type="http://schemas.openxmlformats.org/officeDocument/2006/relationships/hyperlink" Target="https://msdn.microsoft.com/en-us/library/cc281953.aspx"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download.microsoft.com/download/B/6/C/B6C0A98B-D34A-417C-826E-3EA28CDFC9DD/AzureSecurityandAuditLogManagement_11132014.pdf" TargetMode="External"/><Relationship Id="rId3" Type="http://schemas.openxmlformats.org/officeDocument/2006/relationships/hyperlink" Target="http://download.microsoft.com/download/7/8/A/78AB795A-8A5B-48B0-9422-FDDEEE8F70C1/SecurityBestPracticesForWindowsAzureSolutionsFeb2014.docx" TargetMode="External"/><Relationship Id="rId7" Type="http://schemas.openxmlformats.org/officeDocument/2006/relationships/hyperlink" Target="http://go.microsoft.com/fwlink/?linkid=518599&amp;clcid=0x409" TargetMode="External"/><Relationship Id="rId2" Type="http://schemas.openxmlformats.org/officeDocument/2006/relationships/hyperlink" Target="http://download.microsoft.com/download/F/D/0/FD04B3D3-8772-48B2-A88A-488A1A53CE64/WindowsAzureSecurityTechnicalInsightsFeb2014.docx" TargetMode="External"/><Relationship Id="rId1" Type="http://schemas.openxmlformats.org/officeDocument/2006/relationships/slideLayout" Target="../slideLayouts/slideLayout65.xml"/><Relationship Id="rId6" Type="http://schemas.openxmlformats.org/officeDocument/2006/relationships/hyperlink" Target="http://go.microsoft.com/fwlink/?linkid=398023&amp;clcid=0x409" TargetMode="External"/><Relationship Id="rId5" Type="http://schemas.openxmlformats.org/officeDocument/2006/relationships/hyperlink" Target="http://download.microsoft.com/download/C/A/3/CA3FC5C0-ECE0-4F87-BF4B-D74064A00846/AzureNetworkSecurity_v2_Oct2014.pdf" TargetMode="External"/><Relationship Id="rId10" Type="http://schemas.openxmlformats.org/officeDocument/2006/relationships/hyperlink" Target="http://msdn.microsoft.com/magazine/ee291586.aspx" TargetMode="External"/><Relationship Id="rId4" Type="http://schemas.openxmlformats.org/officeDocument/2006/relationships/hyperlink" Target="http://go.microsoft.com/fwlink/?linkid=398382&amp;clcid=0x409" TargetMode="External"/><Relationship Id="rId9" Type="http://schemas.openxmlformats.org/officeDocument/2006/relationships/hyperlink" Target="http://go.microsoft.com/fwlink/?linkid=518999&amp;clcid=0x409"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go.microsoft.com/fwlink/p/?linkid=131004&amp;clcid=0x409" TargetMode="External"/><Relationship Id="rId3" Type="http://schemas.openxmlformats.org/officeDocument/2006/relationships/hyperlink" Target="http://technet.microsoft.com/magazine/gg607453.aspx" TargetMode="External"/><Relationship Id="rId7" Type="http://schemas.openxmlformats.org/officeDocument/2006/relationships/hyperlink" Target="http://go.microsoft.com/fwlink/?linkid=392409&amp;clcid=0x409" TargetMode="External"/><Relationship Id="rId2" Type="http://schemas.openxmlformats.org/officeDocument/2006/relationships/hyperlink" Target="http://msdn.microsoft.com/en-us/library/windowsazure/hh873027.aspx" TargetMode="External"/><Relationship Id="rId1" Type="http://schemas.openxmlformats.org/officeDocument/2006/relationships/slideLayout" Target="../slideLayouts/slideLayout65.xml"/><Relationship Id="rId6" Type="http://schemas.openxmlformats.org/officeDocument/2006/relationships/hyperlink" Target="http://msdn.microsoft.com/en-us/library/windowsazure/dd582773.aspx" TargetMode="External"/><Relationship Id="rId5" Type="http://schemas.openxmlformats.org/officeDocument/2006/relationships/hyperlink" Target="http://msdn.microsoft.com/en-us/library/windowsazure/gg185920.aspx" TargetMode="External"/><Relationship Id="rId10" Type="http://schemas.openxmlformats.org/officeDocument/2006/relationships/hyperlink" Target="http://download.microsoft.com/download/2/0/A/20A1529E-65CB-4266-8651-1B57B0E42DAA/Protecting-Data-and-Privacy-in-the-Cloud.pdf" TargetMode="External"/><Relationship Id="rId4" Type="http://schemas.openxmlformats.org/officeDocument/2006/relationships/hyperlink" Target="http://blogs.msdn.com/b/walterm/archive/2012/02/01/windows-azure-data-cleansing-and-leakage.aspx" TargetMode="External"/><Relationship Id="rId9" Type="http://schemas.openxmlformats.org/officeDocument/2006/relationships/hyperlink" Target="http://www.microsoft.com/about/corporatecitizenship/en-us/reporting/transparency/"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download.microsoft.com/download/0/A/3/0A3BE969-85C5-4DD2-83B6-366AA71D1FE3/Data-Classification-for-Cloud-Readiness.pdf" TargetMode="External"/><Relationship Id="rId3" Type="http://schemas.openxmlformats.org/officeDocument/2006/relationships/hyperlink" Target="http://download.microsoft.com/download/8/4/8/8483B6A9-1865-4D17-B6F1-5B66D5C29B10/Windows%20Azure%20HIPAA%20Implementation%20Guidance.pdf" TargetMode="External"/><Relationship Id="rId7" Type="http://schemas.openxmlformats.org/officeDocument/2006/relationships/hyperlink" Target="http://download.microsoft.com/download/9/D/B/9DBA2020-5E81-4A54-8C5D-4938B0FAE042/Operational-Security-for-Online-Services-Overview.pdf" TargetMode="External"/><Relationship Id="rId2" Type="http://schemas.openxmlformats.org/officeDocument/2006/relationships/hyperlink" Target="http://go.microsoft.com/fwlink/?linkid=293448&amp;clcid=0x409" TargetMode="External"/><Relationship Id="rId1" Type="http://schemas.openxmlformats.org/officeDocument/2006/relationships/slideLayout" Target="../slideLayouts/slideLayout65.xml"/><Relationship Id="rId6" Type="http://schemas.openxmlformats.org/officeDocument/2006/relationships/hyperlink" Target="http://www.microsoft.com/en-us/twc/default.aspx" TargetMode="External"/><Relationship Id="rId11" Type="http://schemas.openxmlformats.org/officeDocument/2006/relationships/hyperlink" Target="http://aka.ms/avail" TargetMode="External"/><Relationship Id="rId5" Type="http://schemas.openxmlformats.org/officeDocument/2006/relationships/hyperlink" Target="http://go.microsoft.com/?linkid=9812449&amp;clcid=0x409" TargetMode="External"/><Relationship Id="rId10" Type="http://schemas.openxmlformats.org/officeDocument/2006/relationships/hyperlink" Target="http://aka.ms/ryaqlq" TargetMode="External"/><Relationship Id="rId4" Type="http://schemas.openxmlformats.org/officeDocument/2006/relationships/hyperlink" Target="http://go.microsoft.com/fwlink/?linkid=389876&amp;clcid=0x409" TargetMode="External"/><Relationship Id="rId9" Type="http://schemas.openxmlformats.org/officeDocument/2006/relationships/hyperlink" Target="http://download.microsoft.com/download/0/9/2/092C54E6-1F36-4698-911B-4AE1D0347897/CISO-Perspectives-Data-Classification.pdf"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msdn.microsoft.com/library/azure/jj823132.aspx" TargetMode="External"/><Relationship Id="rId7" Type="http://schemas.openxmlformats.org/officeDocument/2006/relationships/hyperlink" Target="http://msdn.microsoft.com/library/hh680934(v=PandP.50).aspx" TargetMode="External"/><Relationship Id="rId2" Type="http://schemas.openxmlformats.org/officeDocument/2006/relationships/hyperlink" Target="http://msdn.microsoft.com/library/azure/ee336279.aspx" TargetMode="External"/><Relationship Id="rId1" Type="http://schemas.openxmlformats.org/officeDocument/2006/relationships/slideLayout" Target="../slideLayouts/slideLayout65.xml"/><Relationship Id="rId6" Type="http://schemas.openxmlformats.org/officeDocument/2006/relationships/hyperlink" Target="http://msdn.microsoft.com/library/dn574746.aspx" TargetMode="External"/><Relationship Id="rId5" Type="http://schemas.openxmlformats.org/officeDocument/2006/relationships/hyperlink" Target="http://msdn.microsoft.com/library/azure/jj879332.aspx" TargetMode="External"/><Relationship Id="rId4" Type="http://schemas.openxmlformats.org/officeDocument/2006/relationships/hyperlink" Target="http://azure.microsoft.com/services/sql-database/"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communities.intel.com/community/itpeernetwork/blog/2014/05/20/cio-s-are-listening-security-is-important" TargetMode="External"/><Relationship Id="rId2" Type="http://schemas.openxmlformats.org/officeDocument/2006/relationships/hyperlink" Target="http://arstechnica.com/security/2015/01/yes-123456-is-the-most-common-password-but-heres-why-thats-misleading/" TargetMode="External"/><Relationship Id="rId1" Type="http://schemas.openxmlformats.org/officeDocument/2006/relationships/slideLayout" Target="../slideLayouts/slideLayout6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image" Target="../media/image71.JPG"/><Relationship Id="rId1" Type="http://schemas.openxmlformats.org/officeDocument/2006/relationships/slideLayout" Target="../slideLayouts/slideLayout78.xml"/><Relationship Id="rId6" Type="http://schemas.openxmlformats.org/officeDocument/2006/relationships/image" Target="../media/image15.jpeg"/><Relationship Id="rId5" Type="http://schemas.openxmlformats.org/officeDocument/2006/relationships/image" Target="../media/image14.gif"/><Relationship Id="rId4" Type="http://schemas.openxmlformats.org/officeDocument/2006/relationships/image" Target="../media/image13.png"/></Relationships>
</file>

<file path=ppt/slides/_rels/slide69.xml.rels><?xml version="1.0" encoding="UTF-8" standalone="yes"?>
<Relationships xmlns="http://schemas.openxmlformats.org/package/2006/relationships"><Relationship Id="rId3" Type="http://schemas.openxmlformats.org/officeDocument/2006/relationships/hyperlink" Target="http://www.microsoft.com/itprocareercenter" TargetMode="External"/><Relationship Id="rId2" Type="http://schemas.openxmlformats.org/officeDocument/2006/relationships/notesSlide" Target="../notesSlides/notesSlide6.xml"/><Relationship Id="rId1" Type="http://schemas.openxmlformats.org/officeDocument/2006/relationships/slideLayout" Target="../slideLayouts/slideLayout96.xml"/><Relationship Id="rId6" Type="http://schemas.openxmlformats.org/officeDocument/2006/relationships/hyperlink" Target="https://techcommunity.microsoft.com/" TargetMode="External"/><Relationship Id="rId5" Type="http://schemas.openxmlformats.org/officeDocument/2006/relationships/hyperlink" Target="http://www.microsoft.com/mechanics" TargetMode="External"/><Relationship Id="rId4" Type="http://schemas.openxmlformats.org/officeDocument/2006/relationships/hyperlink" Target="http://www.microsoft.com/itprocloudessential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en.wikipedia.org/wiki/ISECOM" TargetMode="External"/><Relationship Id="rId1" Type="http://schemas.openxmlformats.org/officeDocument/2006/relationships/slideLayout" Target="../slideLayouts/slideLayout66.xml"/></Relationships>
</file>

<file path=ppt/slides/_rels/slide70.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7.xml"/><Relationship Id="rId1" Type="http://schemas.openxmlformats.org/officeDocument/2006/relationships/slideLayout" Target="../slideLayouts/slideLayout79.xml"/><Relationship Id="rId6" Type="http://schemas.openxmlformats.org/officeDocument/2006/relationships/image" Target="../media/image73.png"/><Relationship Id="rId5" Type="http://schemas.openxmlformats.org/officeDocument/2006/relationships/image" Target="../media/image72.jpg"/><Relationship Id="rId4" Type="http://schemas.openxmlformats.org/officeDocument/2006/relationships/hyperlink" Target="https://aka.ms/ignite.mobileapp"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2.xml"/></Relationships>
</file>

<file path=ppt/slides/_rels/slide8.xml.rels><?xml version="1.0" encoding="UTF-8" standalone="yes"?>
<Relationships xmlns="http://schemas.openxmlformats.org/package/2006/relationships"><Relationship Id="rId3" Type="http://schemas.openxmlformats.org/officeDocument/2006/relationships/hyperlink" Target="http://bit.ly/1ARdRLd" TargetMode="External"/><Relationship Id="rId2" Type="http://schemas.openxmlformats.org/officeDocument/2006/relationships/hyperlink" Target="http://bit.ly/18u8J6p" TargetMode="External"/><Relationship Id="rId1" Type="http://schemas.openxmlformats.org/officeDocument/2006/relationships/slideLayout" Target="../slideLayouts/slideLayout66.xml"/><Relationship Id="rId6" Type="http://schemas.openxmlformats.org/officeDocument/2006/relationships/hyperlink" Target="http://bit.ly/1C443R8" TargetMode="External"/><Relationship Id="rId5" Type="http://schemas.openxmlformats.org/officeDocument/2006/relationships/hyperlink" Target="http://bit.ly/1ARe0ya" TargetMode="External"/><Relationship Id="rId4" Type="http://schemas.openxmlformats.org/officeDocument/2006/relationships/hyperlink" Target="http://bit.ly/185wfph"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bit.ly/17Dl735" TargetMode="External"/><Relationship Id="rId3" Type="http://schemas.openxmlformats.org/officeDocument/2006/relationships/hyperlink" Target="http://bit.ly/1MYnii6" TargetMode="External"/><Relationship Id="rId7" Type="http://schemas.openxmlformats.org/officeDocument/2006/relationships/hyperlink" Target="http://bit.ly/1Ex7ob7" TargetMode="External"/><Relationship Id="rId2" Type="http://schemas.openxmlformats.org/officeDocument/2006/relationships/hyperlink" Target="http://bit.ly/1LPZcCZ" TargetMode="External"/><Relationship Id="rId1" Type="http://schemas.openxmlformats.org/officeDocument/2006/relationships/slideLayout" Target="../slideLayouts/slideLayout66.xml"/><Relationship Id="rId6" Type="http://schemas.openxmlformats.org/officeDocument/2006/relationships/hyperlink" Target="http://bit.ly/1ARewMH" TargetMode="External"/><Relationship Id="rId5" Type="http://schemas.openxmlformats.org/officeDocument/2006/relationships/hyperlink" Target="http://bit.ly/1Bm8LIF" TargetMode="External"/><Relationship Id="rId4" Type="http://schemas.openxmlformats.org/officeDocument/2006/relationships/hyperlink" Target="http://bit.ly/1Gz3VI1" TargetMode="External"/><Relationship Id="rId9" Type="http://schemas.openxmlformats.org/officeDocument/2006/relationships/hyperlink" Target="http://bit.ly/1EUb1F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1679645"/>
            <a:ext cx="11704573" cy="1828786"/>
          </a:xfrm>
        </p:spPr>
        <p:txBody>
          <a:bodyPr/>
          <a:lstStyle/>
          <a:p>
            <a:r>
              <a:rPr lang="en-US" sz="4800" dirty="0"/>
              <a:t>Secure Your Data at rest</a:t>
            </a:r>
            <a:r>
              <a:rPr lang="pl-PL" sz="4800" dirty="0"/>
              <a:t>, </a:t>
            </a:r>
            <a:r>
              <a:rPr lang="en-US" sz="4800" dirty="0"/>
              <a:t>on demand, now!</a:t>
            </a:r>
          </a:p>
        </p:txBody>
      </p:sp>
      <p:sp>
        <p:nvSpPr>
          <p:cNvPr id="5" name="Text Placeholder 4"/>
          <p:cNvSpPr>
            <a:spLocks noGrp="1"/>
          </p:cNvSpPr>
          <p:nvPr>
            <p:ph type="body" sz="quarter" idx="12"/>
          </p:nvPr>
        </p:nvSpPr>
        <p:spPr/>
        <p:txBody>
          <a:bodyPr/>
          <a:lstStyle/>
          <a:p>
            <a:r>
              <a:rPr lang="en-US" dirty="0"/>
              <a:t>Tobiasz Janusz Koprowski</a:t>
            </a:r>
          </a:p>
          <a:p>
            <a:r>
              <a:rPr lang="en-US" dirty="0"/>
              <a:t>Data Platform MVP, MCT</a:t>
            </a:r>
            <a:endParaRPr lang="pl-PL" dirty="0"/>
          </a:p>
          <a:p>
            <a:r>
              <a:rPr lang="pl-PL" dirty="0"/>
              <a:t>Shadowland Consulting</a:t>
            </a:r>
            <a:endParaRPr lang="en-US" dirty="0"/>
          </a:p>
        </p:txBody>
      </p:sp>
      <p:sp>
        <p:nvSpPr>
          <p:cNvPr id="2" name="Text Placeholder 1"/>
          <p:cNvSpPr>
            <a:spLocks noGrp="1"/>
          </p:cNvSpPr>
          <p:nvPr>
            <p:ph type="body" sz="quarter" idx="13"/>
          </p:nvPr>
        </p:nvSpPr>
        <p:spPr/>
        <p:txBody>
          <a:bodyPr/>
          <a:lstStyle/>
          <a:p>
            <a:r>
              <a:rPr lang="en-US" dirty="0"/>
              <a:t>BRK3290</a:t>
            </a:r>
          </a:p>
        </p:txBody>
      </p:sp>
    </p:spTree>
    <p:extLst>
      <p:ext uri="{BB962C8B-B14F-4D97-AF65-F5344CB8AC3E}">
        <p14:creationId xmlns:p14="http://schemas.microsoft.com/office/powerpoint/2010/main" val="53168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5452764"/>
          </a:xfrm>
        </p:spPr>
        <p:txBody>
          <a:bodyPr vert="horz" wrap="square" lIns="146304" tIns="91440" rIns="146304" bIns="91440" rtlCol="0" anchor="t">
            <a:normAutofit/>
          </a:bodyPr>
          <a:lstStyle/>
          <a:p>
            <a:pPr marL="0" indent="0">
              <a:buNone/>
            </a:pPr>
            <a:r>
              <a:rPr lang="en-GB" sz="2000" dirty="0">
                <a:gradFill>
                  <a:gsLst>
                    <a:gs pos="1250">
                      <a:schemeClr val="tx1"/>
                    </a:gs>
                    <a:gs pos="100000">
                      <a:schemeClr val="tx1"/>
                    </a:gs>
                  </a:gsLst>
                  <a:lin ang="5400000" scaled="0"/>
                </a:gradFill>
                <a:latin typeface="+mn-lt"/>
              </a:rPr>
              <a:t>Homeland security</a:t>
            </a:r>
            <a:r>
              <a:rPr lang="pl-PL" sz="2000" dirty="0">
                <a:gradFill>
                  <a:gsLst>
                    <a:gs pos="1250">
                      <a:schemeClr val="tx1"/>
                    </a:gs>
                    <a:gs pos="100000">
                      <a:schemeClr val="tx1"/>
                    </a:gs>
                  </a:gsLst>
                  <a:lin ang="5400000" scaled="0"/>
                </a:gradFill>
                <a:latin typeface="+mn-lt"/>
              </a:rPr>
              <a:t> | </a:t>
            </a:r>
            <a:r>
              <a:rPr lang="pl-PL" sz="2000" dirty="0">
                <a:gradFill>
                  <a:gsLst>
                    <a:gs pos="1250">
                      <a:schemeClr val="tx1"/>
                    </a:gs>
                    <a:gs pos="100000">
                      <a:schemeClr val="tx1"/>
                    </a:gs>
                  </a:gsLst>
                  <a:lin ang="5400000" scaled="0"/>
                </a:gradFill>
                <a:latin typeface="+mn-lt"/>
                <a:hlinkClick r:id="rId2"/>
              </a:rPr>
              <a:t>http://bit.ly/1AAwZhE</a:t>
            </a:r>
            <a:r>
              <a:rPr lang="pl-PL" sz="2000" dirty="0">
                <a:gradFill>
                  <a:gsLst>
                    <a:gs pos="1250">
                      <a:schemeClr val="tx1"/>
                    </a:gs>
                    <a:gs pos="100000">
                      <a:schemeClr val="tx1"/>
                    </a:gs>
                  </a:gsLst>
                  <a:lin ang="5400000" scaled="0"/>
                </a:gradFill>
                <a:latin typeface="+mn-lt"/>
              </a:rPr>
              <a:t> </a:t>
            </a:r>
            <a:endParaRPr lang="en-GB" sz="2000" dirty="0">
              <a:gradFill>
                <a:gsLst>
                  <a:gs pos="1250">
                    <a:schemeClr val="tx1"/>
                  </a:gs>
                  <a:gs pos="100000">
                    <a:schemeClr val="tx1"/>
                  </a:gs>
                </a:gsLst>
                <a:lin ang="5400000" scaled="0"/>
              </a:gradFill>
              <a:latin typeface="+mn-lt"/>
            </a:endParaRPr>
          </a:p>
          <a:p>
            <a:pPr marL="0" indent="0">
              <a:buNone/>
            </a:pPr>
            <a:r>
              <a:rPr lang="en-GB" sz="2000" dirty="0">
                <a:gradFill>
                  <a:gsLst>
                    <a:gs pos="1250">
                      <a:schemeClr val="tx1"/>
                    </a:gs>
                    <a:gs pos="100000">
                      <a:schemeClr val="tx1"/>
                    </a:gs>
                  </a:gsLst>
                  <a:lin ang="5400000" scaled="0"/>
                </a:gradFill>
                <a:latin typeface="+mn-lt"/>
              </a:rPr>
              <a:t>Human security</a:t>
            </a:r>
            <a:r>
              <a:rPr lang="pl-PL" sz="2000" dirty="0">
                <a:gradFill>
                  <a:gsLst>
                    <a:gs pos="1250">
                      <a:schemeClr val="tx1"/>
                    </a:gs>
                    <a:gs pos="100000">
                      <a:schemeClr val="tx1"/>
                    </a:gs>
                  </a:gsLst>
                  <a:lin ang="5400000" scaled="0"/>
                </a:gradFill>
                <a:latin typeface="+mn-lt"/>
              </a:rPr>
              <a:t> | </a:t>
            </a:r>
            <a:r>
              <a:rPr lang="pl-PL" sz="2000" dirty="0">
                <a:gradFill>
                  <a:gsLst>
                    <a:gs pos="1250">
                      <a:schemeClr val="tx1"/>
                    </a:gs>
                    <a:gs pos="100000">
                      <a:schemeClr val="tx1"/>
                    </a:gs>
                  </a:gsLst>
                  <a:lin ang="5400000" scaled="0"/>
                </a:gradFill>
                <a:latin typeface="+mn-lt"/>
                <a:hlinkClick r:id="rId3"/>
              </a:rPr>
              <a:t>http://bit.ly/1DhojtU</a:t>
            </a:r>
            <a:r>
              <a:rPr lang="pl-PL" sz="2000" dirty="0">
                <a:gradFill>
                  <a:gsLst>
                    <a:gs pos="1250">
                      <a:schemeClr val="tx1"/>
                    </a:gs>
                    <a:gs pos="100000">
                      <a:schemeClr val="tx1"/>
                    </a:gs>
                  </a:gsLst>
                  <a:lin ang="5400000" scaled="0"/>
                </a:gradFill>
                <a:latin typeface="+mn-lt"/>
              </a:rPr>
              <a:t> </a:t>
            </a:r>
            <a:endParaRPr lang="en-GB" sz="2000" dirty="0">
              <a:gradFill>
                <a:gsLst>
                  <a:gs pos="1250">
                    <a:schemeClr val="tx1"/>
                  </a:gs>
                  <a:gs pos="100000">
                    <a:schemeClr val="tx1"/>
                  </a:gs>
                </a:gsLst>
                <a:lin ang="5400000" scaled="0"/>
              </a:gradFill>
              <a:latin typeface="+mn-lt"/>
            </a:endParaRPr>
          </a:p>
          <a:p>
            <a:pPr marL="0" indent="0">
              <a:buNone/>
            </a:pPr>
            <a:r>
              <a:rPr lang="en-GB" sz="2000" dirty="0">
                <a:gradFill>
                  <a:gsLst>
                    <a:gs pos="1250">
                      <a:schemeClr val="tx1"/>
                    </a:gs>
                    <a:gs pos="100000">
                      <a:schemeClr val="tx1"/>
                    </a:gs>
                  </a:gsLst>
                  <a:lin ang="5400000" scaled="0"/>
                </a:gradFill>
                <a:latin typeface="+mn-lt"/>
              </a:rPr>
              <a:t>International security</a:t>
            </a:r>
            <a:r>
              <a:rPr lang="pl-PL" sz="2000" dirty="0">
                <a:gradFill>
                  <a:gsLst>
                    <a:gs pos="1250">
                      <a:schemeClr val="tx1"/>
                    </a:gs>
                    <a:gs pos="100000">
                      <a:schemeClr val="tx1"/>
                    </a:gs>
                  </a:gsLst>
                  <a:lin ang="5400000" scaled="0"/>
                </a:gradFill>
                <a:latin typeface="+mn-lt"/>
              </a:rPr>
              <a:t> | </a:t>
            </a:r>
            <a:r>
              <a:rPr lang="pl-PL" sz="2000" dirty="0">
                <a:gradFill>
                  <a:gsLst>
                    <a:gs pos="1250">
                      <a:schemeClr val="tx1"/>
                    </a:gs>
                    <a:gs pos="100000">
                      <a:schemeClr val="tx1"/>
                    </a:gs>
                  </a:gsLst>
                  <a:lin ang="5400000" scaled="0"/>
                </a:gradFill>
                <a:latin typeface="+mn-lt"/>
                <a:hlinkClick r:id="rId4"/>
              </a:rPr>
              <a:t>http://bit.ly/1MYoyli</a:t>
            </a:r>
            <a:r>
              <a:rPr lang="pl-PL" sz="2000" dirty="0">
                <a:gradFill>
                  <a:gsLst>
                    <a:gs pos="1250">
                      <a:schemeClr val="tx1"/>
                    </a:gs>
                    <a:gs pos="100000">
                      <a:schemeClr val="tx1"/>
                    </a:gs>
                  </a:gsLst>
                  <a:lin ang="5400000" scaled="0"/>
                </a:gradFill>
                <a:latin typeface="+mn-lt"/>
              </a:rPr>
              <a:t> </a:t>
            </a:r>
            <a:endParaRPr lang="en-GB" sz="2000" dirty="0">
              <a:gradFill>
                <a:gsLst>
                  <a:gs pos="1250">
                    <a:schemeClr val="tx1"/>
                  </a:gs>
                  <a:gs pos="100000">
                    <a:schemeClr val="tx1"/>
                  </a:gs>
                </a:gsLst>
                <a:lin ang="5400000" scaled="0"/>
              </a:gradFill>
              <a:latin typeface="+mn-lt"/>
            </a:endParaRPr>
          </a:p>
          <a:p>
            <a:pPr marL="0" indent="0">
              <a:buNone/>
            </a:pPr>
            <a:r>
              <a:rPr lang="en-GB" sz="2000" dirty="0">
                <a:gradFill>
                  <a:gsLst>
                    <a:gs pos="1250">
                      <a:schemeClr val="tx1"/>
                    </a:gs>
                    <a:gs pos="100000">
                      <a:schemeClr val="tx1"/>
                    </a:gs>
                  </a:gsLst>
                  <a:lin ang="5400000" scaled="0"/>
                </a:gradFill>
                <a:latin typeface="+mn-lt"/>
              </a:rPr>
              <a:t>National security</a:t>
            </a:r>
            <a:r>
              <a:rPr lang="pl-PL" sz="2000" dirty="0">
                <a:gradFill>
                  <a:gsLst>
                    <a:gs pos="1250">
                      <a:schemeClr val="tx1"/>
                    </a:gs>
                    <a:gs pos="100000">
                      <a:schemeClr val="tx1"/>
                    </a:gs>
                  </a:gsLst>
                  <a:lin ang="5400000" scaled="0"/>
                </a:gradFill>
                <a:latin typeface="+mn-lt"/>
              </a:rPr>
              <a:t> | </a:t>
            </a:r>
            <a:r>
              <a:rPr lang="pl-PL" sz="2000" dirty="0">
                <a:gradFill>
                  <a:gsLst>
                    <a:gs pos="1250">
                      <a:schemeClr val="tx1"/>
                    </a:gs>
                    <a:gs pos="100000">
                      <a:schemeClr val="tx1"/>
                    </a:gs>
                  </a:gsLst>
                  <a:lin ang="5400000" scaled="0"/>
                </a:gradFill>
                <a:latin typeface="+mn-lt"/>
                <a:hlinkClick r:id="rId5"/>
              </a:rPr>
              <a:t>http://bit.ly/1FEnldu</a:t>
            </a:r>
            <a:r>
              <a:rPr lang="pl-PL" sz="2000" dirty="0">
                <a:gradFill>
                  <a:gsLst>
                    <a:gs pos="1250">
                      <a:schemeClr val="tx1"/>
                    </a:gs>
                    <a:gs pos="100000">
                      <a:schemeClr val="tx1"/>
                    </a:gs>
                  </a:gsLst>
                  <a:lin ang="5400000" scaled="0"/>
                </a:gradFill>
                <a:latin typeface="+mn-lt"/>
              </a:rPr>
              <a:t> </a:t>
            </a:r>
            <a:endParaRPr lang="en-GB" sz="2000" dirty="0">
              <a:gradFill>
                <a:gsLst>
                  <a:gs pos="1250">
                    <a:schemeClr val="tx1"/>
                  </a:gs>
                  <a:gs pos="100000">
                    <a:schemeClr val="tx1"/>
                  </a:gs>
                </a:gsLst>
                <a:lin ang="5400000" scaled="0"/>
              </a:gradFill>
              <a:latin typeface="+mn-lt"/>
            </a:endParaRPr>
          </a:p>
          <a:p>
            <a:pPr marL="0" indent="0">
              <a:buNone/>
            </a:pPr>
            <a:r>
              <a:rPr lang="en-GB" sz="2000" dirty="0">
                <a:gradFill>
                  <a:gsLst>
                    <a:gs pos="1250">
                      <a:schemeClr val="tx1"/>
                    </a:gs>
                    <a:gs pos="100000">
                      <a:schemeClr val="tx1"/>
                    </a:gs>
                  </a:gsLst>
                  <a:lin ang="5400000" scaled="0"/>
                </a:gradFill>
                <a:latin typeface="+mn-lt"/>
              </a:rPr>
              <a:t>Public security</a:t>
            </a:r>
            <a:r>
              <a:rPr lang="pl-PL" sz="2000" dirty="0">
                <a:gradFill>
                  <a:gsLst>
                    <a:gs pos="1250">
                      <a:schemeClr val="tx1"/>
                    </a:gs>
                    <a:gs pos="100000">
                      <a:schemeClr val="tx1"/>
                    </a:gs>
                  </a:gsLst>
                  <a:lin ang="5400000" scaled="0"/>
                </a:gradFill>
                <a:latin typeface="+mn-lt"/>
              </a:rPr>
              <a:t> | </a:t>
            </a:r>
            <a:r>
              <a:rPr lang="pl-PL" sz="2000" dirty="0">
                <a:gradFill>
                  <a:gsLst>
                    <a:gs pos="1250">
                      <a:schemeClr val="tx1"/>
                    </a:gs>
                    <a:gs pos="100000">
                      <a:schemeClr val="tx1"/>
                    </a:gs>
                  </a:gsLst>
                  <a:lin ang="5400000" scaled="0"/>
                </a:gradFill>
                <a:latin typeface="+mn-lt"/>
                <a:hlinkClick r:id="rId6"/>
              </a:rPr>
              <a:t>http://bit.ly/1wqpX9P</a:t>
            </a:r>
            <a:r>
              <a:rPr lang="pl-PL" sz="2000" dirty="0">
                <a:gradFill>
                  <a:gsLst>
                    <a:gs pos="1250">
                      <a:schemeClr val="tx1"/>
                    </a:gs>
                    <a:gs pos="100000">
                      <a:schemeClr val="tx1"/>
                    </a:gs>
                  </a:gsLst>
                  <a:lin ang="5400000" scaled="0"/>
                </a:gradFill>
                <a:latin typeface="+mn-lt"/>
              </a:rPr>
              <a:t> </a:t>
            </a:r>
            <a:endParaRPr lang="en-US" sz="2000" dirty="0">
              <a:gradFill>
                <a:gsLst>
                  <a:gs pos="1250">
                    <a:schemeClr val="tx1"/>
                  </a:gs>
                  <a:gs pos="100000">
                    <a:schemeClr val="tx1"/>
                  </a:gs>
                </a:gsLst>
                <a:lin ang="5400000" scaled="0"/>
              </a:gradFill>
              <a:latin typeface="+mn-lt"/>
            </a:endParaRPr>
          </a:p>
        </p:txBody>
      </p:sp>
      <p:sp>
        <p:nvSpPr>
          <p:cNvPr id="4" name="Titel 3"/>
          <p:cNvSpPr>
            <a:spLocks noGrp="1"/>
          </p:cNvSpPr>
          <p:nvPr>
            <p:ph type="title"/>
          </p:nvPr>
        </p:nvSpPr>
        <p:spPr/>
        <p:txBody>
          <a:bodyPr vert="horz" wrap="square" lIns="146304" tIns="91440" rIns="146304" bIns="91440" rtlCol="0" anchor="t">
            <a:noAutofit/>
          </a:bodyPr>
          <a:lstStyle/>
          <a:p>
            <a:r>
              <a:rPr lang="pl-PL" dirty="0"/>
              <a:t>Categorizing Security {</a:t>
            </a:r>
            <a:r>
              <a:rPr lang="pl-PL" b="1" dirty="0">
                <a:solidFill>
                  <a:srgbClr val="D83B01"/>
                </a:solidFill>
              </a:rPr>
              <a:t>POLITICAL REALM</a:t>
            </a:r>
            <a:r>
              <a:rPr lang="pl-PL" dirty="0"/>
              <a:t>}</a:t>
            </a:r>
            <a:endParaRPr lang="da-DK" dirty="0"/>
          </a:p>
        </p:txBody>
      </p:sp>
    </p:spTree>
    <p:extLst>
      <p:ext uri="{BB962C8B-B14F-4D97-AF65-F5344CB8AC3E}">
        <p14:creationId xmlns:p14="http://schemas.microsoft.com/office/powerpoint/2010/main" val="269205360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5380756"/>
          </a:xfrm>
        </p:spPr>
        <p:txBody>
          <a:bodyPr vert="horz" wrap="square" lIns="146304" tIns="91440" rIns="146304" bIns="91440" rtlCol="0" anchor="ctr">
            <a:normAutofit/>
          </a:bodyPr>
          <a:lstStyle/>
          <a:p>
            <a:pPr marL="0" indent="0" algn="ctr">
              <a:buNone/>
            </a:pPr>
            <a:r>
              <a:rPr lang="en-GB" sz="2000" dirty="0">
                <a:latin typeface="+mn-lt"/>
              </a:rPr>
              <a:t>Application</a:t>
            </a:r>
            <a:endParaRPr lang="pl-PL" sz="2000" dirty="0">
              <a:latin typeface="+mn-lt"/>
            </a:endParaRPr>
          </a:p>
          <a:p>
            <a:pPr marL="0" indent="0" algn="ctr">
              <a:buNone/>
            </a:pPr>
            <a:r>
              <a:rPr lang="en-GB" sz="2000" dirty="0">
                <a:gradFill>
                  <a:gsLst>
                    <a:gs pos="1250">
                      <a:schemeClr val="tx1"/>
                    </a:gs>
                    <a:gs pos="100000">
                      <a:schemeClr val="tx1"/>
                    </a:gs>
                  </a:gsLst>
                  <a:lin ang="5400000" scaled="0"/>
                </a:gradFill>
                <a:latin typeface="+mn-lt"/>
              </a:rPr>
              <a:t>Computing</a:t>
            </a:r>
            <a:endParaRPr lang="pl-PL" sz="2000" dirty="0">
              <a:gradFill>
                <a:gsLst>
                  <a:gs pos="1250">
                    <a:schemeClr val="tx1"/>
                  </a:gs>
                  <a:gs pos="100000">
                    <a:schemeClr val="tx1"/>
                  </a:gs>
                </a:gsLst>
                <a:lin ang="5400000" scaled="0"/>
              </a:gradFill>
              <a:latin typeface="+mn-lt"/>
            </a:endParaRPr>
          </a:p>
          <a:p>
            <a:pPr marL="0" indent="0" algn="ctr">
              <a:buNone/>
            </a:pPr>
            <a:r>
              <a:rPr lang="en-GB" sz="2000" dirty="0">
                <a:latin typeface="+mn-lt"/>
              </a:rPr>
              <a:t>Data</a:t>
            </a:r>
            <a:endParaRPr lang="pl-PL" sz="2000" dirty="0">
              <a:latin typeface="+mn-lt"/>
            </a:endParaRPr>
          </a:p>
          <a:p>
            <a:pPr marL="0" indent="0" algn="ctr">
              <a:buNone/>
            </a:pPr>
            <a:r>
              <a:rPr lang="en-GB" sz="2000" dirty="0">
                <a:gradFill>
                  <a:gsLst>
                    <a:gs pos="1250">
                      <a:schemeClr val="tx1"/>
                    </a:gs>
                    <a:gs pos="100000">
                      <a:schemeClr val="tx1"/>
                    </a:gs>
                  </a:gsLst>
                  <a:lin ang="5400000" scaled="0"/>
                </a:gradFill>
                <a:latin typeface="+mn-lt"/>
              </a:rPr>
              <a:t>Information</a:t>
            </a:r>
            <a:endParaRPr lang="pl-PL" sz="2000" dirty="0">
              <a:gradFill>
                <a:gsLst>
                  <a:gs pos="1250">
                    <a:schemeClr val="tx1"/>
                  </a:gs>
                  <a:gs pos="100000">
                    <a:schemeClr val="tx1"/>
                  </a:gs>
                </a:gsLst>
                <a:lin ang="5400000" scaled="0"/>
              </a:gradFill>
              <a:latin typeface="+mn-lt"/>
            </a:endParaRPr>
          </a:p>
          <a:p>
            <a:pPr marL="0" indent="0" algn="ctr">
              <a:buNone/>
            </a:pPr>
            <a:r>
              <a:rPr lang="en-GB" sz="2000" dirty="0">
                <a:latin typeface="+mn-lt"/>
              </a:rPr>
              <a:t>Network</a:t>
            </a:r>
            <a:endParaRPr lang="pl-PL" sz="2000" dirty="0">
              <a:latin typeface="+mn-lt"/>
            </a:endParaRPr>
          </a:p>
          <a:p>
            <a:pPr marL="0" indent="0" algn="ctr">
              <a:buNone/>
            </a:pPr>
            <a:r>
              <a:rPr lang="en-GB" sz="2000" dirty="0">
                <a:gradFill>
                  <a:gsLst>
                    <a:gs pos="1250">
                      <a:schemeClr val="tx1"/>
                    </a:gs>
                    <a:gs pos="100000">
                      <a:schemeClr val="tx1"/>
                    </a:gs>
                  </a:gsLst>
                  <a:lin ang="5400000" scaled="0"/>
                </a:gradFill>
                <a:latin typeface="+mn-lt"/>
              </a:rPr>
              <a:t>Home</a:t>
            </a:r>
            <a:endParaRPr lang="pl-PL" sz="2000" dirty="0">
              <a:gradFill>
                <a:gsLst>
                  <a:gs pos="1250">
                    <a:schemeClr val="tx1"/>
                  </a:gs>
                  <a:gs pos="100000">
                    <a:schemeClr val="tx1"/>
                  </a:gs>
                </a:gsLst>
                <a:lin ang="5400000" scaled="0"/>
              </a:gradFill>
              <a:latin typeface="+mn-lt"/>
            </a:endParaRPr>
          </a:p>
          <a:p>
            <a:pPr marL="0" indent="0" algn="ctr">
              <a:buNone/>
            </a:pPr>
            <a:r>
              <a:rPr lang="en-GB" sz="2000" dirty="0">
                <a:latin typeface="+mn-lt"/>
              </a:rPr>
              <a:t>Infrastructure</a:t>
            </a:r>
            <a:endParaRPr lang="pl-PL" sz="2000" dirty="0">
              <a:gradFill>
                <a:gsLst>
                  <a:gs pos="1250">
                    <a:schemeClr val="tx1"/>
                  </a:gs>
                  <a:gs pos="100000">
                    <a:schemeClr val="tx1"/>
                  </a:gs>
                </a:gsLst>
                <a:lin ang="5400000" scaled="0"/>
              </a:gradFill>
              <a:latin typeface="+mn-lt"/>
            </a:endParaRPr>
          </a:p>
          <a:p>
            <a:pPr marL="0" indent="0" algn="ctr">
              <a:buNone/>
            </a:pPr>
            <a:r>
              <a:rPr lang="en-GB" sz="2000" dirty="0">
                <a:gradFill>
                  <a:gsLst>
                    <a:gs pos="1250">
                      <a:schemeClr val="tx1"/>
                    </a:gs>
                    <a:gs pos="100000">
                      <a:schemeClr val="tx1"/>
                    </a:gs>
                  </a:gsLst>
                  <a:lin ang="5400000" scaled="0"/>
                </a:gradFill>
                <a:latin typeface="+mn-lt"/>
              </a:rPr>
              <a:t>Physical</a:t>
            </a:r>
            <a:endParaRPr lang="pl-PL" sz="2000" dirty="0">
              <a:gradFill>
                <a:gsLst>
                  <a:gs pos="1250">
                    <a:schemeClr val="tx1"/>
                  </a:gs>
                  <a:gs pos="100000">
                    <a:schemeClr val="tx1"/>
                  </a:gs>
                </a:gsLst>
                <a:lin ang="5400000" scaled="0"/>
              </a:gradFill>
              <a:latin typeface="+mn-lt"/>
            </a:endParaRPr>
          </a:p>
          <a:p>
            <a:pPr marL="0" indent="0" algn="ctr">
              <a:buNone/>
            </a:pPr>
            <a:r>
              <a:rPr lang="en-GB" sz="2000" dirty="0">
                <a:latin typeface="+mn-lt"/>
              </a:rPr>
              <a:t>National</a:t>
            </a:r>
            <a:endParaRPr lang="pl-PL" sz="2000" dirty="0">
              <a:latin typeface="+mn-lt"/>
            </a:endParaRPr>
          </a:p>
          <a:p>
            <a:pPr marL="0" indent="0" algn="ctr">
              <a:buNone/>
            </a:pPr>
            <a:r>
              <a:rPr lang="en-GB" sz="2000" dirty="0">
                <a:gradFill>
                  <a:gsLst>
                    <a:gs pos="1250">
                      <a:schemeClr val="tx1"/>
                    </a:gs>
                    <a:gs pos="100000">
                      <a:schemeClr val="tx1"/>
                    </a:gs>
                  </a:gsLst>
                  <a:lin ang="5400000" scaled="0"/>
                </a:gradFill>
                <a:latin typeface="+mn-lt"/>
              </a:rPr>
              <a:t>Public</a:t>
            </a:r>
            <a:endParaRPr lang="en-US" sz="2000" dirty="0">
              <a:gradFill>
                <a:gsLst>
                  <a:gs pos="1250">
                    <a:schemeClr val="tx1"/>
                  </a:gs>
                  <a:gs pos="100000">
                    <a:schemeClr val="tx1"/>
                  </a:gs>
                </a:gsLst>
                <a:lin ang="5400000" scaled="0"/>
              </a:gradFill>
              <a:latin typeface="+mn-lt"/>
            </a:endParaRPr>
          </a:p>
        </p:txBody>
      </p:sp>
      <p:sp>
        <p:nvSpPr>
          <p:cNvPr id="4" name="Titel 3"/>
          <p:cNvSpPr>
            <a:spLocks noGrp="1"/>
          </p:cNvSpPr>
          <p:nvPr>
            <p:ph type="title"/>
          </p:nvPr>
        </p:nvSpPr>
        <p:spPr/>
        <p:txBody>
          <a:bodyPr vert="horz" wrap="square" lIns="146304" tIns="91440" rIns="146304" bIns="91440" rtlCol="0" anchor="t">
            <a:noAutofit/>
          </a:bodyPr>
          <a:lstStyle/>
          <a:p>
            <a:r>
              <a:rPr lang="pl-PL" dirty="0"/>
              <a:t>Categorizing Security {</a:t>
            </a:r>
            <a:r>
              <a:rPr lang="pl-PL" b="1" dirty="0">
                <a:solidFill>
                  <a:srgbClr val="D83B01"/>
                </a:solidFill>
              </a:rPr>
              <a:t>SQL SERVER REALM</a:t>
            </a:r>
            <a:r>
              <a:rPr lang="pl-PL" dirty="0"/>
              <a:t>}</a:t>
            </a:r>
            <a:endParaRPr lang="da-DK" dirty="0"/>
          </a:p>
        </p:txBody>
      </p:sp>
    </p:spTree>
    <p:extLst>
      <p:ext uri="{BB962C8B-B14F-4D97-AF65-F5344CB8AC3E}">
        <p14:creationId xmlns:p14="http://schemas.microsoft.com/office/powerpoint/2010/main" val="219666373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74638" y="2125662"/>
            <a:ext cx="11887200" cy="1846659"/>
          </a:xfrm>
        </p:spPr>
        <p:txBody>
          <a:bodyPr/>
          <a:lstStyle/>
          <a:p>
            <a:r>
              <a:rPr lang="pl-PL" sz="6000" dirty="0"/>
              <a:t>2 | SQL Server Security</a:t>
            </a:r>
            <a:br>
              <a:rPr lang="pl-PL" sz="6000" dirty="0"/>
            </a:br>
            <a:r>
              <a:rPr lang="pl-PL" sz="6000" dirty="0"/>
              <a:t>	Best Practices</a:t>
            </a:r>
            <a:endParaRPr lang="is-IS" sz="6000" dirty="0"/>
          </a:p>
        </p:txBody>
      </p:sp>
    </p:spTree>
    <p:extLst>
      <p:ext uri="{BB962C8B-B14F-4D97-AF65-F5344CB8AC3E}">
        <p14:creationId xmlns:p14="http://schemas.microsoft.com/office/powerpoint/2010/main" val="331113146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vert="horz" wrap="square" lIns="146304" tIns="91440" rIns="146304" bIns="91440" rtlCol="0" anchor="t">
            <a:noAutofit/>
          </a:bodyPr>
          <a:lstStyle/>
          <a:p>
            <a:r>
              <a:rPr lang="pl-PL" dirty="0"/>
              <a:t>SQL Server Security Best Practices</a:t>
            </a:r>
            <a:endParaRPr lang="da-DK" dirty="0"/>
          </a:p>
        </p:txBody>
      </p:sp>
      <p:sp>
        <p:nvSpPr>
          <p:cNvPr id="11" name="Pladsholder til tekst 10"/>
          <p:cNvSpPr>
            <a:spLocks noGrp="1"/>
          </p:cNvSpPr>
          <p:nvPr>
            <p:ph type="body" sz="quarter" idx="10"/>
          </p:nvPr>
        </p:nvSpPr>
        <p:spPr/>
        <p:txBody>
          <a:bodyPr vert="horz" wrap="square" lIns="146304" tIns="91440" rIns="146304" bIns="91440" rtlCol="0">
            <a:noAutofit/>
          </a:bodyPr>
          <a:lstStyle/>
          <a:p>
            <a:pPr algn="just"/>
            <a:r>
              <a:rPr lang="pl-PL" sz="2000" dirty="0">
                <a:latin typeface="+mn-lt"/>
              </a:rPr>
              <a:t>MYTHS?</a:t>
            </a:r>
          </a:p>
          <a:p>
            <a:pPr marL="623985" lvl="2" indent="-262287" algn="just"/>
            <a:r>
              <a:rPr lang="en-GB" dirty="0"/>
              <a:t>Efficiency and security have an inverse relationship to one another.  </a:t>
            </a:r>
            <a:endParaRPr lang="pl-PL" dirty="0"/>
          </a:p>
          <a:p>
            <a:pPr marL="623985" lvl="2" indent="-262287" algn="just"/>
            <a:r>
              <a:rPr lang="en-GB" dirty="0"/>
              <a:t>You can have high efficiency or high security, but not both. </a:t>
            </a:r>
            <a:endParaRPr lang="pl-PL" dirty="0"/>
          </a:p>
          <a:p>
            <a:pPr algn="just"/>
            <a:endParaRPr lang="pl-PL" sz="2000" dirty="0">
              <a:latin typeface="+mn-lt"/>
            </a:endParaRPr>
          </a:p>
          <a:p>
            <a:pPr algn="just"/>
            <a:r>
              <a:rPr lang="en-GB" sz="2000" dirty="0">
                <a:latin typeface="+mn-lt"/>
              </a:rPr>
              <a:t>Example: </a:t>
            </a:r>
            <a:r>
              <a:rPr lang="pl-PL" sz="2000" dirty="0">
                <a:latin typeface="+mn-lt"/>
              </a:rPr>
              <a:t>`Small </a:t>
            </a:r>
            <a:r>
              <a:rPr lang="en-GB" sz="2000" dirty="0">
                <a:latin typeface="+mn-lt"/>
              </a:rPr>
              <a:t>Bank Company</a:t>
            </a:r>
            <a:r>
              <a:rPr lang="pl-PL" sz="2000" dirty="0">
                <a:latin typeface="+mn-lt"/>
              </a:rPr>
              <a:t>`</a:t>
            </a:r>
            <a:r>
              <a:rPr lang="en-GB" sz="2000" dirty="0">
                <a:latin typeface="+mn-lt"/>
              </a:rPr>
              <a:t> tend to </a:t>
            </a:r>
            <a:r>
              <a:rPr lang="en-GB" sz="2000" dirty="0" err="1">
                <a:latin typeface="+mn-lt"/>
              </a:rPr>
              <a:t>favor</a:t>
            </a:r>
            <a:r>
              <a:rPr lang="en-GB" sz="2000" dirty="0">
                <a:latin typeface="+mn-lt"/>
              </a:rPr>
              <a:t> efficiency over security</a:t>
            </a:r>
            <a:r>
              <a:rPr lang="pl-PL" sz="2000" dirty="0">
                <a:latin typeface="+mn-lt"/>
              </a:rPr>
              <a:t>:</a:t>
            </a:r>
            <a:endParaRPr lang="en-GB" sz="2000" dirty="0">
              <a:latin typeface="+mn-lt"/>
            </a:endParaRPr>
          </a:p>
          <a:p>
            <a:pPr algn="just"/>
            <a:r>
              <a:rPr lang="en-GB" sz="2000" dirty="0">
                <a:latin typeface="+mn-lt"/>
              </a:rPr>
              <a:t>Cost limitations. </a:t>
            </a:r>
            <a:endParaRPr lang="pl-PL" sz="2000" dirty="0">
              <a:latin typeface="+mn-lt"/>
            </a:endParaRPr>
          </a:p>
          <a:p>
            <a:pPr algn="just"/>
            <a:r>
              <a:rPr lang="en-GB" sz="2000" dirty="0">
                <a:gradFill>
                  <a:gsLst>
                    <a:gs pos="1250">
                      <a:schemeClr val="tx1"/>
                    </a:gs>
                    <a:gs pos="100000">
                      <a:schemeClr val="tx1"/>
                    </a:gs>
                  </a:gsLst>
                  <a:lin ang="5400000" scaled="0"/>
                </a:gradFill>
                <a:latin typeface="+mn-lt"/>
              </a:rPr>
              <a:t>This is the first and obvious reason. Community banks are fighting a constant battle to remain competitive.  Implementing security in systems adds costs - there is no way around it.  </a:t>
            </a:r>
          </a:p>
          <a:p>
            <a:pPr algn="just"/>
            <a:r>
              <a:rPr lang="en-GB" sz="2000" dirty="0">
                <a:latin typeface="+mn-lt"/>
              </a:rPr>
              <a:t>Risk. </a:t>
            </a:r>
            <a:endParaRPr lang="pl-PL" sz="2000" dirty="0">
              <a:latin typeface="+mn-lt"/>
            </a:endParaRPr>
          </a:p>
          <a:p>
            <a:pPr algn="just"/>
            <a:r>
              <a:rPr lang="en-GB" sz="2000" dirty="0">
                <a:gradFill>
                  <a:gsLst>
                    <a:gs pos="1250">
                      <a:schemeClr val="tx1"/>
                    </a:gs>
                    <a:gs pos="100000">
                      <a:schemeClr val="tx1"/>
                    </a:gs>
                  </a:gsLst>
                  <a:lin ang="5400000" scaled="0"/>
                </a:gradFill>
                <a:latin typeface="+mn-lt"/>
              </a:rPr>
              <a:t>It's not always a conscious decision for a bank to improve efficiency by sacrificing security. Sometimes there's a lack of understanding of the risks associated with the systems we deploy.</a:t>
            </a:r>
          </a:p>
          <a:p>
            <a:pPr algn="just"/>
            <a:r>
              <a:rPr lang="en-GB" sz="2000" dirty="0">
                <a:latin typeface="+mn-lt"/>
              </a:rPr>
              <a:t>Personnel limitations. </a:t>
            </a:r>
            <a:endParaRPr lang="pl-PL" sz="2000" dirty="0">
              <a:latin typeface="+mn-lt"/>
            </a:endParaRPr>
          </a:p>
          <a:p>
            <a:pPr algn="just"/>
            <a:r>
              <a:rPr lang="en-GB" sz="2000" dirty="0">
                <a:gradFill>
                  <a:gsLst>
                    <a:gs pos="1250">
                      <a:schemeClr val="tx1"/>
                    </a:gs>
                    <a:gs pos="100000">
                      <a:schemeClr val="tx1"/>
                    </a:gs>
                  </a:gsLst>
                  <a:lin ang="5400000" scaled="0"/>
                </a:gradFill>
                <a:latin typeface="+mn-lt"/>
              </a:rPr>
              <a:t>The many-hats syndrome runs rampant in smaller community banks.  </a:t>
            </a:r>
          </a:p>
          <a:p>
            <a:pPr algn="just"/>
            <a:r>
              <a:rPr lang="en-GB" sz="2000" dirty="0">
                <a:latin typeface="+mn-lt"/>
              </a:rPr>
              <a:t>Regulatory emphasis.  </a:t>
            </a:r>
            <a:endParaRPr lang="pl-PL" sz="2000" dirty="0">
              <a:latin typeface="+mn-lt"/>
            </a:endParaRPr>
          </a:p>
          <a:p>
            <a:pPr algn="just"/>
            <a:r>
              <a:rPr lang="en-GB" sz="2000" dirty="0">
                <a:gradFill>
                  <a:gsLst>
                    <a:gs pos="1250">
                      <a:schemeClr val="tx1"/>
                    </a:gs>
                    <a:gs pos="100000">
                      <a:schemeClr val="tx1"/>
                    </a:gs>
                  </a:gsLst>
                  <a:lin ang="5400000" scaled="0"/>
                </a:gradFill>
                <a:latin typeface="+mn-lt"/>
              </a:rPr>
              <a:t>The current regulatory environment stresses controls as they relate to policy and procedures. </a:t>
            </a:r>
            <a:endParaRPr lang="da-DK" sz="2000" dirty="0">
              <a:gradFill>
                <a:gsLst>
                  <a:gs pos="1250">
                    <a:schemeClr val="tx1"/>
                  </a:gs>
                  <a:gs pos="100000">
                    <a:schemeClr val="tx1"/>
                  </a:gs>
                </a:gsLst>
                <a:lin ang="5400000" scaled="0"/>
              </a:gradFill>
              <a:latin typeface="+mn-lt"/>
            </a:endParaRPr>
          </a:p>
        </p:txBody>
      </p:sp>
    </p:spTree>
    <p:extLst>
      <p:ext uri="{BB962C8B-B14F-4D97-AF65-F5344CB8AC3E}">
        <p14:creationId xmlns:p14="http://schemas.microsoft.com/office/powerpoint/2010/main" val="478113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1">
                                            <p:txEl>
                                              <p:pRg st="5" end="5"/>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1">
                                            <p:txEl>
                                              <p:pRg st="6" end="6"/>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1">
                                            <p:txEl>
                                              <p:pRg st="7" end="7"/>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11">
                                            <p:txEl>
                                              <p:pRg st="8" end="8"/>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11">
                                            <p:txEl>
                                              <p:pRg st="9" end="9"/>
                                            </p:txEl>
                                          </p:spTgt>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11">
                                            <p:txEl>
                                              <p:pRg st="10" end="10"/>
                                            </p:txEl>
                                          </p:spTgt>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nodeType="afterEffect">
                                  <p:stCondLst>
                                    <p:cond delay="1000"/>
                                  </p:stCondLst>
                                  <p:childTnLst>
                                    <p:set>
                                      <p:cBhvr>
                                        <p:cTn id="27" dur="1" fill="hold">
                                          <p:stCondLst>
                                            <p:cond delay="0"/>
                                          </p:stCondLst>
                                        </p:cTn>
                                        <p:tgtEl>
                                          <p:spTgt spid="11">
                                            <p:txEl>
                                              <p:pRg st="11" end="11"/>
                                            </p:txEl>
                                          </p:spTgt>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nodeType="afterEffect">
                                  <p:stCondLst>
                                    <p:cond delay="1000"/>
                                  </p:stCondLst>
                                  <p:childTnLst>
                                    <p:set>
                                      <p:cBhvr>
                                        <p:cTn id="30"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wrap="square" lIns="146304" tIns="91440" rIns="146304" bIns="91440" rtlCol="0" anchor="t">
            <a:noAutofit/>
          </a:bodyPr>
          <a:lstStyle/>
          <a:p>
            <a:r>
              <a:rPr lang="pl-PL" dirty="0"/>
              <a:t>authentication</a:t>
            </a:r>
            <a:endParaRPr lang="en-US" dirty="0"/>
          </a:p>
        </p:txBody>
      </p:sp>
      <p:sp>
        <p:nvSpPr>
          <p:cNvPr id="5" name="Text Placeholder 4"/>
          <p:cNvSpPr>
            <a:spLocks noGrp="1"/>
          </p:cNvSpPr>
          <p:nvPr>
            <p:ph type="body" sz="quarter" idx="10"/>
          </p:nvPr>
        </p:nvSpPr>
        <p:spPr/>
        <p:txBody>
          <a:bodyPr>
            <a:noAutofit/>
          </a:bodyPr>
          <a:lstStyle/>
          <a:p>
            <a:pPr algn="just"/>
            <a:r>
              <a:rPr lang="pl-PL" sz="2000" dirty="0">
                <a:latin typeface="+mn-lt"/>
              </a:rPr>
              <a:t>SQL Server supports:</a:t>
            </a:r>
          </a:p>
          <a:p>
            <a:pPr marL="262287" indent="-262287" algn="just"/>
            <a:r>
              <a:rPr lang="pl-PL" sz="2000" dirty="0">
                <a:latin typeface="+mn-lt"/>
              </a:rPr>
              <a:t>Windows Authentication Mode which supports</a:t>
            </a:r>
          </a:p>
          <a:p>
            <a:pPr marL="623985" lvl="2" indent="-262287" algn="just"/>
            <a:r>
              <a:rPr lang="pl-PL" dirty="0"/>
              <a:t>Kerberos</a:t>
            </a:r>
          </a:p>
          <a:p>
            <a:pPr marL="623985" lvl="2" indent="-262287" algn="just"/>
            <a:r>
              <a:rPr lang="pl-PL" dirty="0"/>
              <a:t>NTLM (Windows NT Lan Manager)</a:t>
            </a:r>
          </a:p>
          <a:p>
            <a:pPr marL="262287" indent="-262287" algn="just"/>
            <a:r>
              <a:rPr lang="pl-PL" sz="2000" dirty="0">
                <a:latin typeface="+mn-lt"/>
              </a:rPr>
              <a:t>Mixed Mode Authentication which supports</a:t>
            </a:r>
          </a:p>
          <a:p>
            <a:pPr marL="623985" lvl="2" indent="-262287" algn="just"/>
            <a:r>
              <a:rPr lang="pl-PL" dirty="0"/>
              <a:t>Windows Accounts</a:t>
            </a:r>
          </a:p>
          <a:p>
            <a:pPr marL="623985" lvl="2" indent="-262287" algn="just"/>
            <a:r>
              <a:rPr lang="pl-PL" dirty="0"/>
              <a:t>SQL Server </a:t>
            </a:r>
            <a:r>
              <a:rPr lang="pl-PL" dirty="0" err="1"/>
              <a:t>specific</a:t>
            </a:r>
            <a:r>
              <a:rPr lang="pl-PL" dirty="0"/>
              <a:t> </a:t>
            </a:r>
            <a:r>
              <a:rPr lang="pl-PL" dirty="0" err="1"/>
              <a:t>accounts</a:t>
            </a:r>
            <a:endParaRPr lang="pl-PL" dirty="0"/>
          </a:p>
        </p:txBody>
      </p:sp>
      <p:sp>
        <p:nvSpPr>
          <p:cNvPr id="6" name="Title 3"/>
          <p:cNvSpPr txBox="1">
            <a:spLocks/>
          </p:cNvSpPr>
          <p:nvPr/>
        </p:nvSpPr>
        <p:spPr>
          <a:xfrm>
            <a:off x="10783505" y="262858"/>
            <a:ext cx="1378333" cy="906460"/>
          </a:xfrm>
          <a:prstGeom prst="rect">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9945" tIns="34973" rIns="69945" bIns="34973"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SECURITY</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BEST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PRACTICES</a:t>
            </a:r>
            <a:endParaRPr kumimoji="0" lang="en-US" sz="1377" b="0" i="0" u="none" strike="noStrike" kern="1200" cap="none" spc="0" normalizeH="0" baseline="0" noProof="0" dirty="0">
              <a:ln>
                <a:noFill/>
              </a:ln>
              <a:solidFill>
                <a:srgbClr val="FFFF00"/>
              </a:solidFill>
              <a:effectLst/>
              <a:uLnTx/>
              <a:uFillTx/>
              <a:latin typeface="+mj-lt"/>
              <a:ea typeface="+mj-ea"/>
              <a:cs typeface="+mj-cs"/>
            </a:endParaRPr>
          </a:p>
        </p:txBody>
      </p:sp>
      <p:sp>
        <p:nvSpPr>
          <p:cNvPr id="7" name="Rectangle 1"/>
          <p:cNvSpPr txBox="1">
            <a:spLocks noChangeArrowheads="1"/>
          </p:cNvSpPr>
          <p:nvPr/>
        </p:nvSpPr>
        <p:spPr bwMode="auto">
          <a:xfrm>
            <a:off x="2272" y="6094525"/>
            <a:ext cx="12436475" cy="900000"/>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69945" tIns="34973" rIns="69945" bIns="34973" numCol="1" rtlCol="0" anchor="ctr" anchorCtr="0" compatLnSpc="1">
            <a:prstTxWarp prst="textNoShape">
              <a:avLst/>
            </a:prstTxWarp>
            <a:spAutoFit/>
          </a:bodyPr>
          <a:lstStyle>
            <a:lvl1pPr marL="342900" indent="-342900" algn="l" defTabSz="457200" rtl="0" eaLnBrk="1" latinLnBrk="0" hangingPunct="1">
              <a:spcBef>
                <a:spcPct val="20000"/>
              </a:spcBef>
              <a:buFont typeface="Wingdings" charset="2"/>
              <a:buChar char="§"/>
              <a:defRPr sz="3000" kern="1200">
                <a:solidFill>
                  <a:schemeClr val="tx2"/>
                </a:solidFill>
                <a:latin typeface="+mn-lt"/>
                <a:ea typeface="+mn-ea"/>
                <a:cs typeface="+mn-cs"/>
              </a:defRPr>
            </a:lvl1pPr>
            <a:lvl2pPr marL="742950" indent="-285750" algn="l" defTabSz="457200" rtl="0" eaLnBrk="1" latinLnBrk="0" hangingPunct="1">
              <a:spcBef>
                <a:spcPct val="20000"/>
              </a:spcBef>
              <a:buFont typeface="Wingdings" charset="2"/>
              <a:buChar char="§"/>
              <a:defRPr sz="2600" kern="1200">
                <a:solidFill>
                  <a:schemeClr val="tx2"/>
                </a:solidFill>
                <a:latin typeface="+mn-lt"/>
                <a:ea typeface="+mn-ea"/>
                <a:cs typeface="+mn-cs"/>
              </a:defRPr>
            </a:lvl2pPr>
            <a:lvl3pPr marL="1143000" indent="-228600" algn="l" defTabSz="457200" rtl="0" eaLnBrk="1" latinLnBrk="0" hangingPunct="1">
              <a:spcBef>
                <a:spcPct val="20000"/>
              </a:spcBef>
              <a:buFont typeface="Wingdings" charset="2"/>
              <a:buChar char="§"/>
              <a:defRPr sz="2200" kern="1200">
                <a:solidFill>
                  <a:schemeClr val="tx2"/>
                </a:solidFill>
                <a:latin typeface="+mn-lt"/>
                <a:ea typeface="+mn-ea"/>
                <a:cs typeface="+mn-cs"/>
              </a:defRPr>
            </a:lvl3pPr>
            <a:lvl4pPr marL="1600200" indent="-228600" algn="l" defTabSz="457200" rtl="0" eaLnBrk="1" latinLnBrk="0" hangingPunct="1">
              <a:spcBef>
                <a:spcPct val="20000"/>
              </a:spcBef>
              <a:buFont typeface="Wingdings" charset="2"/>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Wingdings" charset="2"/>
              <a:buChar char="§"/>
              <a:defRPr sz="1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2293" marR="0" lvl="1" indent="0" algn="just" defTabSz="457200" rtl="0" eaLnBrk="1" fontAlgn="auto" latinLnBrk="0" hangingPunct="1">
              <a:lnSpc>
                <a:spcPct val="100000"/>
              </a:lnSpc>
              <a:spcBef>
                <a:spcPct val="20000"/>
              </a:spcBef>
              <a:spcAft>
                <a:spcPts val="0"/>
              </a:spcAft>
              <a:buClrTx/>
              <a:buSzTx/>
              <a:buFont typeface="Wingdings" charset="2"/>
              <a:buNone/>
              <a:tabLst/>
              <a:defRPr/>
            </a:pPr>
            <a:r>
              <a:rPr kumimoji="0" lang="pl-PL" sz="1800" b="0" i="0" u="none" strike="noStrike" kern="1200" cap="none" spc="0" normalizeH="0" baseline="0" noProof="0" dirty="0">
                <a:ln>
                  <a:noFill/>
                </a:ln>
                <a:solidFill>
                  <a:schemeClr val="bg1">
                    <a:lumMod val="95000"/>
                  </a:schemeClr>
                </a:solidFill>
                <a:effectLst/>
                <a:uLnTx/>
                <a:uFillTx/>
                <a:latin typeface="+mn-lt"/>
                <a:ea typeface="+mn-ea"/>
                <a:cs typeface="+mn-cs"/>
              </a:rPr>
              <a:t>Best Practice: 																</a:t>
            </a:r>
            <a:r>
              <a:rPr kumimoji="0" lang="pl-PL" sz="1800" b="0" i="0" u="none" strike="noStrike" kern="1200" cap="none" spc="0" normalizeH="0" baseline="0" noProof="0" dirty="0">
                <a:ln>
                  <a:noFill/>
                </a:ln>
                <a:solidFill>
                  <a:schemeClr val="accent1"/>
                </a:solidFill>
                <a:effectLst/>
                <a:uLnTx/>
                <a:uFillTx/>
                <a:latin typeface="+mn-lt"/>
                <a:ea typeface="+mn-ea"/>
                <a:cs typeface="+mn-cs"/>
              </a:rPr>
              <a:t>use Windows Authentication mode </a:t>
            </a:r>
          </a:p>
          <a:p>
            <a:pPr marL="262293" marR="0" lvl="1" indent="0" algn="r" defTabSz="457200" rtl="0" eaLnBrk="1" fontAlgn="auto" latinLnBrk="0" hangingPunct="1">
              <a:lnSpc>
                <a:spcPct val="100000"/>
              </a:lnSpc>
              <a:spcBef>
                <a:spcPct val="20000"/>
              </a:spcBef>
              <a:spcAft>
                <a:spcPts val="0"/>
              </a:spcAft>
              <a:buClrTx/>
              <a:buSzTx/>
              <a:buFont typeface="Wingdings" charset="2"/>
              <a:buNone/>
              <a:tabLst/>
              <a:defRPr/>
            </a:pPr>
            <a:r>
              <a:rPr kumimoji="0" lang="pl-PL" sz="1800" b="0" i="0" u="none" strike="noStrike" kern="1200" cap="none" spc="0" normalizeH="0" baseline="0" noProof="0" dirty="0" err="1">
                <a:ln>
                  <a:noFill/>
                </a:ln>
                <a:solidFill>
                  <a:schemeClr val="accent1"/>
                </a:solidFill>
                <a:effectLst/>
                <a:uLnTx/>
                <a:uFillTx/>
                <a:latin typeface="+mn-lt"/>
                <a:ea typeface="+mn-ea"/>
                <a:cs typeface="+mn-cs"/>
              </a:rPr>
              <a:t>unless</a:t>
            </a:r>
            <a:r>
              <a:rPr kumimoji="0" lang="pl-PL" sz="1800" b="0" i="0" u="none" strike="noStrike" kern="1200" cap="none" spc="0" normalizeH="0" baseline="0" noProof="0" dirty="0">
                <a:ln>
                  <a:noFill/>
                </a:ln>
                <a:solidFill>
                  <a:schemeClr val="accent1"/>
                </a:solidFill>
                <a:effectLst/>
                <a:uLnTx/>
                <a:uFillTx/>
                <a:latin typeface="+mn-lt"/>
                <a:ea typeface="+mn-ea"/>
                <a:cs typeface="+mn-cs"/>
              </a:rPr>
              <a:t> </a:t>
            </a:r>
            <a:r>
              <a:rPr kumimoji="0" lang="pl-PL" sz="1800" b="0" i="0" u="none" strike="noStrike" kern="1200" cap="none" spc="0" normalizeH="0" baseline="0" noProof="0" dirty="0" err="1">
                <a:ln>
                  <a:noFill/>
                </a:ln>
                <a:solidFill>
                  <a:schemeClr val="accent1"/>
                </a:solidFill>
                <a:effectLst/>
                <a:uLnTx/>
                <a:uFillTx/>
                <a:latin typeface="+mn-lt"/>
                <a:ea typeface="+mn-ea"/>
                <a:cs typeface="+mn-cs"/>
              </a:rPr>
              <a:t>legacy</a:t>
            </a:r>
            <a:r>
              <a:rPr kumimoji="0" lang="pl-PL" sz="1800" b="0" i="0" u="none" strike="noStrike" kern="1200" cap="none" spc="0" normalizeH="0" baseline="0" noProof="0" dirty="0">
                <a:ln>
                  <a:noFill/>
                </a:ln>
                <a:solidFill>
                  <a:schemeClr val="accent1"/>
                </a:solidFill>
                <a:effectLst/>
                <a:uLnTx/>
                <a:uFillTx/>
                <a:latin typeface="+mn-lt"/>
                <a:ea typeface="+mn-ea"/>
                <a:cs typeface="+mn-cs"/>
              </a:rPr>
              <a:t> </a:t>
            </a:r>
            <a:r>
              <a:rPr kumimoji="0" lang="pl-PL" sz="1800" b="0" i="0" u="none" strike="noStrike" kern="1200" cap="none" spc="0" normalizeH="0" baseline="0" noProof="0" dirty="0" err="1">
                <a:ln>
                  <a:noFill/>
                </a:ln>
                <a:solidFill>
                  <a:schemeClr val="accent1"/>
                </a:solidFill>
                <a:effectLst/>
                <a:uLnTx/>
                <a:uFillTx/>
                <a:latin typeface="+mn-lt"/>
                <a:ea typeface="+mn-ea"/>
                <a:cs typeface="+mn-cs"/>
              </a:rPr>
              <a:t>application</a:t>
            </a:r>
            <a:r>
              <a:rPr kumimoji="0" lang="pl-PL" sz="1800" b="0" i="0" u="none" strike="noStrike" kern="1200" cap="none" spc="0" normalizeH="0" baseline="0" noProof="0" dirty="0">
                <a:ln>
                  <a:noFill/>
                </a:ln>
                <a:solidFill>
                  <a:schemeClr val="accent1"/>
                </a:solidFill>
                <a:effectLst/>
                <a:uLnTx/>
                <a:uFillTx/>
                <a:latin typeface="+mn-lt"/>
                <a:ea typeface="+mn-ea"/>
                <a:cs typeface="+mn-cs"/>
              </a:rPr>
              <a:t> </a:t>
            </a:r>
            <a:r>
              <a:rPr kumimoji="0" lang="pl-PL" sz="1800" b="0" i="0" u="none" strike="noStrike" kern="1200" cap="none" spc="0" normalizeH="0" baseline="0" noProof="0" dirty="0" err="1">
                <a:ln>
                  <a:noFill/>
                </a:ln>
                <a:solidFill>
                  <a:schemeClr val="accent1"/>
                </a:solidFill>
                <a:effectLst/>
                <a:uLnTx/>
                <a:uFillTx/>
                <a:latin typeface="+mn-lt"/>
                <a:ea typeface="+mn-ea"/>
                <a:cs typeface="+mn-cs"/>
              </a:rPr>
              <a:t>require</a:t>
            </a:r>
            <a:r>
              <a:rPr kumimoji="0" lang="pl-PL" sz="1800" b="0" i="0" u="none" strike="noStrike" kern="1200" cap="none" spc="0" normalizeH="0" baseline="0" noProof="0" dirty="0">
                <a:ln>
                  <a:noFill/>
                </a:ln>
                <a:solidFill>
                  <a:schemeClr val="accent1"/>
                </a:solidFill>
                <a:effectLst/>
                <a:uLnTx/>
                <a:uFillTx/>
                <a:latin typeface="+mn-lt"/>
                <a:ea typeface="+mn-ea"/>
                <a:cs typeface="+mn-cs"/>
              </a:rPr>
              <a:t> Mixed </a:t>
            </a:r>
            <a:r>
              <a:rPr kumimoji="0" lang="pl-PL" sz="1800" b="0" i="0" u="none" strike="noStrike" kern="1200" cap="none" spc="0" normalizeH="0" baseline="0" noProof="0" dirty="0" err="1">
                <a:ln>
                  <a:noFill/>
                </a:ln>
                <a:solidFill>
                  <a:schemeClr val="accent1"/>
                </a:solidFill>
                <a:effectLst/>
                <a:uLnTx/>
                <a:uFillTx/>
                <a:latin typeface="+mn-lt"/>
                <a:ea typeface="+mn-ea"/>
                <a:cs typeface="+mn-cs"/>
              </a:rPr>
              <a:t>Authentication</a:t>
            </a:r>
            <a:r>
              <a:rPr kumimoji="0" lang="pl-PL" sz="1800" b="0" i="0" u="none" strike="noStrike" kern="1200" cap="none" spc="0" normalizeH="0" baseline="0" noProof="0" dirty="0">
                <a:ln>
                  <a:noFill/>
                </a:ln>
                <a:solidFill>
                  <a:schemeClr val="accent1"/>
                </a:solidFill>
                <a:effectLst/>
                <a:uLnTx/>
                <a:uFillTx/>
                <a:latin typeface="+mn-lt"/>
                <a:ea typeface="+mn-ea"/>
                <a:cs typeface="+mn-cs"/>
              </a:rPr>
              <a:t> for </a:t>
            </a:r>
            <a:r>
              <a:rPr kumimoji="0" lang="pl-PL" sz="1800" b="0" i="0" u="none" strike="noStrike" kern="1200" cap="none" spc="0" normalizeH="0" baseline="0" noProof="0" dirty="0" err="1">
                <a:ln>
                  <a:noFill/>
                </a:ln>
                <a:solidFill>
                  <a:schemeClr val="accent1"/>
                </a:solidFill>
                <a:effectLst/>
                <a:uLnTx/>
                <a:uFillTx/>
                <a:latin typeface="+mn-lt"/>
                <a:ea typeface="+mn-ea"/>
                <a:cs typeface="+mn-cs"/>
              </a:rPr>
              <a:t>backward</a:t>
            </a:r>
            <a:r>
              <a:rPr kumimoji="0" lang="pl-PL" sz="1800" b="0" i="0" u="none" strike="noStrike" kern="1200" cap="none" spc="0" normalizeH="0" baseline="0" noProof="0" dirty="0">
                <a:ln>
                  <a:noFill/>
                </a:ln>
                <a:solidFill>
                  <a:schemeClr val="accent1"/>
                </a:solidFill>
                <a:effectLst/>
                <a:uLnTx/>
                <a:uFillTx/>
                <a:latin typeface="+mn-lt"/>
                <a:ea typeface="+mn-ea"/>
                <a:cs typeface="+mn-cs"/>
              </a:rPr>
              <a:t> </a:t>
            </a:r>
            <a:r>
              <a:rPr kumimoji="0" lang="pl-PL" sz="1800" b="0" i="0" u="none" strike="noStrike" kern="1200" cap="none" spc="0" normalizeH="0" baseline="0" noProof="0" dirty="0" err="1">
                <a:ln>
                  <a:noFill/>
                </a:ln>
                <a:solidFill>
                  <a:schemeClr val="accent1"/>
                </a:solidFill>
                <a:effectLst/>
                <a:uLnTx/>
                <a:uFillTx/>
                <a:latin typeface="+mn-lt"/>
                <a:ea typeface="+mn-ea"/>
                <a:cs typeface="+mn-cs"/>
              </a:rPr>
              <a:t>compability</a:t>
            </a:r>
            <a:endParaRPr kumimoji="0" lang="en-US" sz="1800" b="0" i="0" u="none" strike="noStrike" kern="1200" cap="none" spc="0" normalizeH="0" baseline="0" noProof="0" dirty="0">
              <a:ln>
                <a:noFill/>
              </a:ln>
              <a:solidFill>
                <a:schemeClr val="accent1"/>
              </a:solidFill>
              <a:effectLst/>
              <a:uLnTx/>
              <a:uFillTx/>
              <a:latin typeface="+mn-lt"/>
              <a:ea typeface="+mn-ea"/>
              <a:cs typeface="+mn-cs"/>
            </a:endParaRPr>
          </a:p>
        </p:txBody>
      </p:sp>
    </p:spTree>
    <p:extLst>
      <p:ext uri="{BB962C8B-B14F-4D97-AF65-F5344CB8AC3E}">
        <p14:creationId xmlns:p14="http://schemas.microsoft.com/office/powerpoint/2010/main" val="2718593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wrap="square" lIns="146304" tIns="91440" rIns="146304" bIns="91440" rtlCol="0" anchor="t">
            <a:noAutofit/>
          </a:bodyPr>
          <a:lstStyle/>
          <a:p>
            <a:r>
              <a:rPr lang="pl-PL" dirty="0"/>
              <a:t>secure sysadmin account</a:t>
            </a:r>
            <a:endParaRPr lang="en-US" dirty="0"/>
          </a:p>
        </p:txBody>
      </p:sp>
      <p:sp>
        <p:nvSpPr>
          <p:cNvPr id="5" name="Text Placeholder 4"/>
          <p:cNvSpPr>
            <a:spLocks noGrp="1"/>
          </p:cNvSpPr>
          <p:nvPr>
            <p:ph type="body" sz="quarter" idx="10"/>
          </p:nvPr>
        </p:nvSpPr>
        <p:spPr/>
        <p:txBody>
          <a:bodyPr anchor="t">
            <a:normAutofit/>
          </a:bodyPr>
          <a:lstStyle/>
          <a:p>
            <a:pPr marL="262287" indent="-262287"/>
            <a:r>
              <a:rPr lang="pl-PL" sz="2000" b="1" dirty="0">
                <a:gradFill>
                  <a:gsLst>
                    <a:gs pos="1250">
                      <a:schemeClr val="tx1"/>
                    </a:gs>
                    <a:gs pos="100000">
                      <a:schemeClr val="tx1"/>
                    </a:gs>
                  </a:gsLst>
                  <a:lin ang="5400000" scaled="0"/>
                </a:gradFill>
                <a:latin typeface="+mn-lt"/>
              </a:rPr>
              <a:t>sysadmin</a:t>
            </a:r>
            <a:r>
              <a:rPr lang="pl-PL" sz="2000" dirty="0">
                <a:latin typeface="+mn-lt"/>
              </a:rPr>
              <a:t> account (</a:t>
            </a:r>
            <a:r>
              <a:rPr lang="pl-PL" sz="2000" b="1" dirty="0">
                <a:gradFill>
                  <a:gsLst>
                    <a:gs pos="1250">
                      <a:schemeClr val="tx1"/>
                    </a:gs>
                    <a:gs pos="100000">
                      <a:schemeClr val="tx1"/>
                    </a:gs>
                  </a:gsLst>
                  <a:lin ang="5400000" scaled="0"/>
                </a:gradFill>
                <a:latin typeface="+mn-lt"/>
              </a:rPr>
              <a:t>sa</a:t>
            </a:r>
            <a:r>
              <a:rPr lang="pl-PL" sz="2000" dirty="0">
                <a:latin typeface="+mn-lt"/>
              </a:rPr>
              <a:t>) is most vulnerable account when it’s not changed</a:t>
            </a:r>
          </a:p>
          <a:p>
            <a:pPr marL="262287" indent="-262287"/>
            <a:r>
              <a:rPr lang="pl-PL" sz="2000" dirty="0">
                <a:latin typeface="+mn-lt"/>
              </a:rPr>
              <a:t>potential SQL Server attackers, hackers aware of this account</a:t>
            </a:r>
          </a:p>
          <a:p>
            <a:pPr marL="262287" indent="-262287"/>
            <a:endParaRPr lang="pl-PL" sz="2000" dirty="0">
              <a:latin typeface="+mn-lt"/>
            </a:endParaRPr>
          </a:p>
          <a:p>
            <a:pPr marL="262287" indent="-262287"/>
            <a:endParaRPr lang="pl-PL" sz="2000" dirty="0">
              <a:latin typeface="+mn-lt"/>
            </a:endParaRPr>
          </a:p>
          <a:p>
            <a:pPr marL="262287" indent="-262287"/>
            <a:endParaRPr lang="pl-PL" sz="2000" dirty="0">
              <a:latin typeface="+mn-lt"/>
            </a:endParaRPr>
          </a:p>
          <a:p>
            <a:pPr marL="262287" indent="-262287"/>
            <a:endParaRPr lang="pl-PL" sz="2000" dirty="0">
              <a:latin typeface="+mn-lt"/>
            </a:endParaRPr>
          </a:p>
        </p:txBody>
      </p:sp>
      <p:sp>
        <p:nvSpPr>
          <p:cNvPr id="6" name="Title 3"/>
          <p:cNvSpPr txBox="1">
            <a:spLocks/>
          </p:cNvSpPr>
          <p:nvPr/>
        </p:nvSpPr>
        <p:spPr>
          <a:xfrm>
            <a:off x="11076322" y="0"/>
            <a:ext cx="1378333" cy="906460"/>
          </a:xfrm>
          <a:prstGeom prst="rect">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9945" tIns="34973" rIns="69945" bIns="34973"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SECURITY</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BEST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PRACTICES</a:t>
            </a:r>
            <a:endParaRPr kumimoji="0" lang="en-US" sz="1377" b="0" i="0" u="none" strike="noStrike" kern="1200" cap="none" spc="0" normalizeH="0" baseline="0" noProof="0" dirty="0">
              <a:ln>
                <a:noFill/>
              </a:ln>
              <a:solidFill>
                <a:srgbClr val="FFFF00"/>
              </a:solidFill>
              <a:effectLst/>
              <a:uLnTx/>
              <a:uFillTx/>
              <a:latin typeface="+mj-lt"/>
              <a:ea typeface="+mj-ea"/>
              <a:cs typeface="+mj-cs"/>
            </a:endParaRPr>
          </a:p>
        </p:txBody>
      </p:sp>
      <p:sp>
        <p:nvSpPr>
          <p:cNvPr id="7" name="Rectangle 1"/>
          <p:cNvSpPr txBox="1">
            <a:spLocks noChangeArrowheads="1"/>
          </p:cNvSpPr>
          <p:nvPr/>
        </p:nvSpPr>
        <p:spPr bwMode="auto">
          <a:xfrm>
            <a:off x="0" y="6059999"/>
            <a:ext cx="12436475" cy="900000"/>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69945" tIns="34973" rIns="69945" bIns="34973" numCol="1" rtlCol="0" anchor="ctr" anchorCtr="0" compatLnSpc="1">
            <a:prstTxWarp prst="textNoShape">
              <a:avLst/>
            </a:prstTxWarp>
            <a:spAutoFit/>
          </a:bodyPr>
          <a:lstStyle>
            <a:lvl1pPr marL="342900" indent="-342900" algn="l" defTabSz="457200" rtl="0" eaLnBrk="1" latinLnBrk="0" hangingPunct="1">
              <a:spcBef>
                <a:spcPct val="20000"/>
              </a:spcBef>
              <a:buFont typeface="Wingdings" charset="2"/>
              <a:buChar char="§"/>
              <a:defRPr sz="3000" kern="1200">
                <a:solidFill>
                  <a:schemeClr val="tx2"/>
                </a:solidFill>
                <a:latin typeface="+mn-lt"/>
                <a:ea typeface="+mn-ea"/>
                <a:cs typeface="+mn-cs"/>
              </a:defRPr>
            </a:lvl1pPr>
            <a:lvl2pPr marL="742950" indent="-285750" algn="l" defTabSz="457200" rtl="0" eaLnBrk="1" latinLnBrk="0" hangingPunct="1">
              <a:spcBef>
                <a:spcPct val="20000"/>
              </a:spcBef>
              <a:buFont typeface="Wingdings" charset="2"/>
              <a:buChar char="§"/>
              <a:defRPr sz="2600" kern="1200">
                <a:solidFill>
                  <a:schemeClr val="tx2"/>
                </a:solidFill>
                <a:latin typeface="+mn-lt"/>
                <a:ea typeface="+mn-ea"/>
                <a:cs typeface="+mn-cs"/>
              </a:defRPr>
            </a:lvl2pPr>
            <a:lvl3pPr marL="1143000" indent="-228600" algn="l" defTabSz="457200" rtl="0" eaLnBrk="1" latinLnBrk="0" hangingPunct="1">
              <a:spcBef>
                <a:spcPct val="20000"/>
              </a:spcBef>
              <a:buFont typeface="Wingdings" charset="2"/>
              <a:buChar char="§"/>
              <a:defRPr sz="2200" kern="1200">
                <a:solidFill>
                  <a:schemeClr val="tx2"/>
                </a:solidFill>
                <a:latin typeface="+mn-lt"/>
                <a:ea typeface="+mn-ea"/>
                <a:cs typeface="+mn-cs"/>
              </a:defRPr>
            </a:lvl3pPr>
            <a:lvl4pPr marL="1600200" indent="-228600" algn="l" defTabSz="457200" rtl="0" eaLnBrk="1" latinLnBrk="0" hangingPunct="1">
              <a:spcBef>
                <a:spcPct val="20000"/>
              </a:spcBef>
              <a:buFont typeface="Wingdings" charset="2"/>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Wingdings" charset="2"/>
              <a:buChar char="§"/>
              <a:defRPr sz="1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2293" marR="0" lvl="1" indent="0" algn="just" defTabSz="457200" rtl="0" eaLnBrk="1" fontAlgn="auto" latinLnBrk="0" hangingPunct="1">
              <a:lnSpc>
                <a:spcPct val="100000"/>
              </a:lnSpc>
              <a:spcBef>
                <a:spcPct val="20000"/>
              </a:spcBef>
              <a:spcAft>
                <a:spcPts val="0"/>
              </a:spcAft>
              <a:buClrTx/>
              <a:buSzTx/>
              <a:buFont typeface="Wingdings" charset="2"/>
              <a:buNone/>
              <a:tabLst/>
              <a:defRPr/>
            </a:pPr>
            <a:r>
              <a:rPr kumimoji="0" lang="pl-PL" sz="2000" b="0" i="0" u="none" strike="noStrike" kern="1200" cap="none" spc="0" normalizeH="0" baseline="0" noProof="0" dirty="0">
                <a:ln>
                  <a:noFill/>
                </a:ln>
                <a:solidFill>
                  <a:schemeClr val="bg1">
                    <a:lumMod val="95000"/>
                  </a:schemeClr>
                </a:solidFill>
                <a:effectLst/>
                <a:uLnTx/>
                <a:uFillTx/>
                <a:latin typeface="+mn-lt"/>
                <a:ea typeface="+mn-ea"/>
                <a:cs typeface="+mn-cs"/>
              </a:rPr>
              <a:t>Best Practice: 											</a:t>
            </a:r>
            <a:r>
              <a:rPr kumimoji="0" lang="pl-PL" sz="2000" b="0" i="0" u="none" strike="noStrike" kern="1200" cap="none" spc="0" normalizeH="0" baseline="0" noProof="0" dirty="0">
                <a:ln>
                  <a:noFill/>
                </a:ln>
                <a:solidFill>
                  <a:schemeClr val="accent1"/>
                </a:solidFill>
                <a:effectLst/>
                <a:uLnTx/>
                <a:uFillTx/>
                <a:latin typeface="+mn-lt"/>
                <a:ea typeface="+mn-ea"/>
                <a:cs typeface="+mn-cs"/>
              </a:rPr>
              <a:t>change name of sysadmin account after installation</a:t>
            </a:r>
          </a:p>
          <a:p>
            <a:pPr marL="262293" marR="0" lvl="1" indent="0" algn="r" defTabSz="457200" rtl="0" eaLnBrk="1" fontAlgn="auto" latinLnBrk="0" hangingPunct="1">
              <a:lnSpc>
                <a:spcPct val="100000"/>
              </a:lnSpc>
              <a:spcBef>
                <a:spcPct val="20000"/>
              </a:spcBef>
              <a:spcAft>
                <a:spcPts val="0"/>
              </a:spcAft>
              <a:buClrTx/>
              <a:buSzTx/>
              <a:buFont typeface="Wingdings" charset="2"/>
              <a:buNone/>
              <a:tabLst/>
              <a:defRPr/>
            </a:pPr>
            <a:r>
              <a:rPr kumimoji="0" lang="pl-PL" sz="2000" b="0" i="0" u="none" strike="noStrike" kern="1200" cap="none" spc="0" normalizeH="0" baseline="0" noProof="0" dirty="0">
                <a:ln>
                  <a:noFill/>
                </a:ln>
                <a:solidFill>
                  <a:schemeClr val="accent1"/>
                </a:solidFill>
                <a:effectLst/>
                <a:uLnTx/>
                <a:uFillTx/>
                <a:latin typeface="+mn-lt"/>
                <a:ea typeface="+mn-ea"/>
                <a:cs typeface="+mn-cs"/>
              </a:rPr>
              <a:t>SSMS&gt;Object Explorer&gt;Logins&gt;Rename (right click) / T-SQL </a:t>
            </a:r>
          </a:p>
        </p:txBody>
      </p:sp>
    </p:spTree>
    <p:extLst>
      <p:ext uri="{BB962C8B-B14F-4D97-AF65-F5344CB8AC3E}">
        <p14:creationId xmlns:p14="http://schemas.microsoft.com/office/powerpoint/2010/main" val="36883605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wrap="square" lIns="146304" tIns="91440" rIns="146304" bIns="91440" rtlCol="0" anchor="t">
            <a:noAutofit/>
          </a:bodyPr>
          <a:lstStyle/>
          <a:p>
            <a:r>
              <a:rPr lang="pl-PL" dirty="0"/>
              <a:t>use complex password</a:t>
            </a:r>
            <a:endParaRPr lang="en-US" dirty="0"/>
          </a:p>
        </p:txBody>
      </p:sp>
      <p:sp>
        <p:nvSpPr>
          <p:cNvPr id="5" name="Marcador de texto 4"/>
          <p:cNvSpPr>
            <a:spLocks noGrp="1"/>
          </p:cNvSpPr>
          <p:nvPr>
            <p:ph type="body" sz="quarter" idx="10"/>
          </p:nvPr>
        </p:nvSpPr>
        <p:spPr>
          <a:xfrm>
            <a:off x="274639" y="1212849"/>
            <a:ext cx="5486399" cy="4869025"/>
          </a:xfrm>
        </p:spPr>
        <p:txBody>
          <a:bodyPr/>
          <a:lstStyle/>
          <a:p>
            <a:pPr fontAlgn="base"/>
            <a:r>
              <a:rPr lang="en-US" sz="1800" dirty="0"/>
              <a:t>123456 (No change)*</a:t>
            </a:r>
          </a:p>
          <a:p>
            <a:pPr fontAlgn="base"/>
            <a:r>
              <a:rPr lang="en-US" sz="1800" dirty="0"/>
              <a:t>password (No change)*</a:t>
            </a:r>
          </a:p>
          <a:p>
            <a:pPr fontAlgn="base"/>
            <a:r>
              <a:rPr lang="en-US" sz="1800" dirty="0"/>
              <a:t>12345 (up 17)*</a:t>
            </a:r>
          </a:p>
          <a:p>
            <a:pPr fontAlgn="base"/>
            <a:r>
              <a:rPr lang="en-US" sz="1800" dirty="0"/>
              <a:t>12345678 (down one)*</a:t>
            </a:r>
          </a:p>
          <a:p>
            <a:pPr fontAlgn="base"/>
            <a:r>
              <a:rPr lang="en-US" sz="1800" dirty="0"/>
              <a:t>qwerty (down one)*</a:t>
            </a:r>
          </a:p>
          <a:p>
            <a:pPr fontAlgn="base"/>
            <a:r>
              <a:rPr lang="en-US" sz="1800" dirty="0"/>
              <a:t>123456789 (no change)</a:t>
            </a:r>
          </a:p>
          <a:p>
            <a:pPr fontAlgn="base"/>
            <a:r>
              <a:rPr lang="en-US" sz="1800" dirty="0"/>
              <a:t>1234 (up nine)*</a:t>
            </a:r>
          </a:p>
          <a:p>
            <a:pPr fontAlgn="base"/>
            <a:r>
              <a:rPr lang="en-US" sz="1800" dirty="0"/>
              <a:t>baseball (new)*</a:t>
            </a:r>
          </a:p>
          <a:p>
            <a:pPr fontAlgn="base"/>
            <a:r>
              <a:rPr lang="en-US" sz="1800" dirty="0"/>
              <a:t>dragon (new)*</a:t>
            </a:r>
          </a:p>
          <a:p>
            <a:pPr fontAlgn="base"/>
            <a:r>
              <a:rPr lang="en-US" sz="1800" dirty="0"/>
              <a:t>football (new)*</a:t>
            </a:r>
          </a:p>
          <a:p>
            <a:pPr fontAlgn="base"/>
            <a:r>
              <a:rPr lang="en-US" sz="1800" dirty="0"/>
              <a:t>1234567 (down four)*</a:t>
            </a:r>
          </a:p>
          <a:p>
            <a:pPr fontAlgn="base"/>
            <a:r>
              <a:rPr lang="en-US" sz="1800" dirty="0"/>
              <a:t>monkey (up five)*</a:t>
            </a:r>
          </a:p>
        </p:txBody>
      </p:sp>
      <p:sp>
        <p:nvSpPr>
          <p:cNvPr id="8" name="Marcador de texto 7"/>
          <p:cNvSpPr>
            <a:spLocks noGrp="1"/>
          </p:cNvSpPr>
          <p:nvPr>
            <p:ph type="body" sz="quarter" idx="11"/>
          </p:nvPr>
        </p:nvSpPr>
        <p:spPr>
          <a:xfrm>
            <a:off x="6675439" y="1212849"/>
            <a:ext cx="5486399" cy="5259901"/>
          </a:xfrm>
        </p:spPr>
        <p:txBody>
          <a:bodyPr/>
          <a:lstStyle/>
          <a:p>
            <a:pPr fontAlgn="base"/>
            <a:r>
              <a:rPr lang="en-US" sz="1600" dirty="0" err="1"/>
              <a:t>letmein</a:t>
            </a:r>
            <a:r>
              <a:rPr lang="en-US" sz="1600" dirty="0"/>
              <a:t> (up one)*</a:t>
            </a:r>
          </a:p>
          <a:p>
            <a:pPr fontAlgn="base"/>
            <a:r>
              <a:rPr lang="en-US" sz="1600" dirty="0"/>
              <a:t>abc123 (down nine)*</a:t>
            </a:r>
          </a:p>
          <a:p>
            <a:pPr fontAlgn="base"/>
            <a:r>
              <a:rPr lang="en-US" sz="1600" dirty="0"/>
              <a:t>111111 (down eight)*</a:t>
            </a:r>
          </a:p>
          <a:p>
            <a:pPr fontAlgn="base"/>
            <a:r>
              <a:rPr lang="en-US" sz="1600" dirty="0"/>
              <a:t>mustang (new)</a:t>
            </a:r>
          </a:p>
          <a:p>
            <a:pPr fontAlgn="base"/>
            <a:r>
              <a:rPr lang="en-US" sz="1600" dirty="0"/>
              <a:t>access (new)</a:t>
            </a:r>
          </a:p>
          <a:p>
            <a:pPr fontAlgn="base"/>
            <a:r>
              <a:rPr lang="en-US" sz="1600" dirty="0"/>
              <a:t>shadow (unchanged)*</a:t>
            </a:r>
          </a:p>
          <a:p>
            <a:pPr fontAlgn="base"/>
            <a:r>
              <a:rPr lang="en-US" sz="1600" dirty="0"/>
              <a:t>master (new)*</a:t>
            </a:r>
          </a:p>
          <a:p>
            <a:pPr fontAlgn="base"/>
            <a:r>
              <a:rPr lang="en-US" sz="1600" dirty="0" err="1"/>
              <a:t>michael</a:t>
            </a:r>
            <a:r>
              <a:rPr lang="en-US" sz="1600" dirty="0"/>
              <a:t> (new)*</a:t>
            </a:r>
          </a:p>
          <a:p>
            <a:pPr fontAlgn="base"/>
            <a:r>
              <a:rPr lang="en-US" sz="1600" dirty="0"/>
              <a:t>superman (new)*</a:t>
            </a:r>
          </a:p>
          <a:p>
            <a:pPr fontAlgn="base"/>
            <a:r>
              <a:rPr lang="en-US" sz="1600" dirty="0"/>
              <a:t>696969 (new)</a:t>
            </a:r>
          </a:p>
          <a:p>
            <a:pPr fontAlgn="base"/>
            <a:r>
              <a:rPr lang="en-US" sz="1600" dirty="0"/>
              <a:t>123123 (down 12)*</a:t>
            </a:r>
          </a:p>
          <a:p>
            <a:pPr fontAlgn="base"/>
            <a:r>
              <a:rPr lang="en-US" sz="1600" dirty="0"/>
              <a:t>batman (new)*</a:t>
            </a:r>
          </a:p>
          <a:p>
            <a:pPr fontAlgn="base"/>
            <a:r>
              <a:rPr lang="en-US" sz="1600" dirty="0"/>
              <a:t>trustno1 (down 1)*</a:t>
            </a:r>
          </a:p>
          <a:p>
            <a:endParaRPr lang="is-IS" sz="1400" dirty="0"/>
          </a:p>
        </p:txBody>
      </p:sp>
      <p:sp>
        <p:nvSpPr>
          <p:cNvPr id="6" name="Title 3"/>
          <p:cNvSpPr txBox="1">
            <a:spLocks/>
          </p:cNvSpPr>
          <p:nvPr/>
        </p:nvSpPr>
        <p:spPr>
          <a:xfrm>
            <a:off x="11044070" y="0"/>
            <a:ext cx="1378333" cy="906460"/>
          </a:xfrm>
          <a:prstGeom prst="rect">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9945" tIns="34973" rIns="69945" bIns="34973"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SECURITY</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BEST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PRACTICES</a:t>
            </a:r>
            <a:endParaRPr kumimoji="0" lang="en-US" sz="1377" b="0" i="0" u="none" strike="noStrike" kern="1200" cap="none" spc="0" normalizeH="0" baseline="0" noProof="0" dirty="0">
              <a:ln>
                <a:noFill/>
              </a:ln>
              <a:solidFill>
                <a:srgbClr val="FFFF00"/>
              </a:solidFill>
              <a:effectLst/>
              <a:uLnTx/>
              <a:uFillTx/>
              <a:latin typeface="+mj-lt"/>
              <a:ea typeface="+mj-ea"/>
              <a:cs typeface="+mj-cs"/>
            </a:endParaRPr>
          </a:p>
        </p:txBody>
      </p:sp>
      <p:sp>
        <p:nvSpPr>
          <p:cNvPr id="7" name="Rectangle 1"/>
          <p:cNvSpPr txBox="1">
            <a:spLocks noChangeArrowheads="1"/>
          </p:cNvSpPr>
          <p:nvPr/>
        </p:nvSpPr>
        <p:spPr bwMode="auto">
          <a:xfrm>
            <a:off x="14072" y="6081874"/>
            <a:ext cx="12422403" cy="900000"/>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69945" tIns="34973" rIns="69945" bIns="34973" numCol="1" rtlCol="0" anchor="ctr" anchorCtr="0" compatLnSpc="1">
            <a:prstTxWarp prst="textNoShape">
              <a:avLst/>
            </a:prstTxWarp>
            <a:spAutoFit/>
          </a:bodyPr>
          <a:lstStyle>
            <a:lvl1pPr marL="342900" indent="-342900" algn="l" defTabSz="457200" rtl="0" eaLnBrk="1" latinLnBrk="0" hangingPunct="1">
              <a:spcBef>
                <a:spcPct val="20000"/>
              </a:spcBef>
              <a:buFont typeface="Wingdings" charset="2"/>
              <a:buChar char="§"/>
              <a:defRPr sz="3000" kern="1200">
                <a:solidFill>
                  <a:schemeClr val="tx2"/>
                </a:solidFill>
                <a:latin typeface="+mn-lt"/>
                <a:ea typeface="+mn-ea"/>
                <a:cs typeface="+mn-cs"/>
              </a:defRPr>
            </a:lvl1pPr>
            <a:lvl2pPr marL="742950" indent="-285750" algn="l" defTabSz="457200" rtl="0" eaLnBrk="1" latinLnBrk="0" hangingPunct="1">
              <a:spcBef>
                <a:spcPct val="20000"/>
              </a:spcBef>
              <a:buFont typeface="Wingdings" charset="2"/>
              <a:buChar char="§"/>
              <a:defRPr sz="2600" kern="1200">
                <a:solidFill>
                  <a:schemeClr val="tx2"/>
                </a:solidFill>
                <a:latin typeface="+mn-lt"/>
                <a:ea typeface="+mn-ea"/>
                <a:cs typeface="+mn-cs"/>
              </a:defRPr>
            </a:lvl2pPr>
            <a:lvl3pPr marL="1143000" indent="-228600" algn="l" defTabSz="457200" rtl="0" eaLnBrk="1" latinLnBrk="0" hangingPunct="1">
              <a:spcBef>
                <a:spcPct val="20000"/>
              </a:spcBef>
              <a:buFont typeface="Wingdings" charset="2"/>
              <a:buChar char="§"/>
              <a:defRPr sz="2200" kern="1200">
                <a:solidFill>
                  <a:schemeClr val="tx2"/>
                </a:solidFill>
                <a:latin typeface="+mn-lt"/>
                <a:ea typeface="+mn-ea"/>
                <a:cs typeface="+mn-cs"/>
              </a:defRPr>
            </a:lvl3pPr>
            <a:lvl4pPr marL="1600200" indent="-228600" algn="l" defTabSz="457200" rtl="0" eaLnBrk="1" latinLnBrk="0" hangingPunct="1">
              <a:spcBef>
                <a:spcPct val="20000"/>
              </a:spcBef>
              <a:buFont typeface="Wingdings" charset="2"/>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Wingdings" charset="2"/>
              <a:buChar char="§"/>
              <a:defRPr sz="1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2293" marR="0" lvl="1" indent="0" algn="just" defTabSz="457200" rtl="0" eaLnBrk="1" fontAlgn="auto" latinLnBrk="0" hangingPunct="1">
              <a:lnSpc>
                <a:spcPct val="100000"/>
              </a:lnSpc>
              <a:spcBef>
                <a:spcPct val="20000"/>
              </a:spcBef>
              <a:spcAft>
                <a:spcPts val="0"/>
              </a:spcAft>
              <a:buClrTx/>
              <a:buSzTx/>
              <a:buFont typeface="Wingdings" charset="2"/>
              <a:buNone/>
              <a:tabLst/>
              <a:defRPr/>
            </a:pPr>
            <a:r>
              <a:rPr kumimoji="0" lang="pl-PL" sz="2000" b="0" i="0" u="none" strike="noStrike" kern="1200" cap="none" spc="0" normalizeH="0" baseline="0" noProof="0" dirty="0">
                <a:ln>
                  <a:noFill/>
                </a:ln>
                <a:solidFill>
                  <a:schemeClr val="bg1">
                    <a:lumMod val="95000"/>
                  </a:schemeClr>
                </a:solidFill>
                <a:effectLst/>
                <a:uLnTx/>
                <a:uFillTx/>
                <a:latin typeface="+mn-lt"/>
                <a:ea typeface="+mn-ea"/>
                <a:cs typeface="+mn-cs"/>
              </a:rPr>
              <a:t>Best Practice: 			</a:t>
            </a:r>
            <a:r>
              <a:rPr kumimoji="0" lang="pl-PL" sz="2000" b="0" i="0" u="none" strike="noStrike" kern="1200" cap="none" spc="0" normalizeH="0" baseline="0" noProof="0" dirty="0">
                <a:ln>
                  <a:noFill/>
                </a:ln>
                <a:solidFill>
                  <a:schemeClr val="accent1"/>
                </a:solidFill>
                <a:effectLst/>
                <a:uLnTx/>
                <a:uFillTx/>
                <a:latin typeface="+mn-lt"/>
                <a:ea typeface="+mn-ea"/>
                <a:cs typeface="+mn-cs"/>
              </a:rPr>
              <a:t>ensure that complex password are used for sa and other sql-server-specific logins. </a:t>
            </a:r>
          </a:p>
          <a:p>
            <a:pPr marL="262293" marR="0" lvl="1" indent="0" algn="r" defTabSz="457200" rtl="0" eaLnBrk="1" fontAlgn="auto" latinLnBrk="0" hangingPunct="1">
              <a:lnSpc>
                <a:spcPct val="100000"/>
              </a:lnSpc>
              <a:spcBef>
                <a:spcPct val="20000"/>
              </a:spcBef>
              <a:spcAft>
                <a:spcPts val="0"/>
              </a:spcAft>
              <a:buClrTx/>
              <a:buSzTx/>
              <a:buFont typeface="Wingdings" charset="2"/>
              <a:buNone/>
              <a:tabLst/>
              <a:defRPr/>
            </a:pPr>
            <a:r>
              <a:rPr kumimoji="0" lang="pl-PL" sz="2000" b="0" i="0" u="none" strike="noStrike" kern="1200" cap="none" spc="0" normalizeH="0" baseline="0" noProof="0" dirty="0">
                <a:ln>
                  <a:noFill/>
                </a:ln>
                <a:solidFill>
                  <a:schemeClr val="accent1"/>
                </a:solidFill>
                <a:effectLst/>
                <a:uLnTx/>
                <a:uFillTx/>
                <a:latin typeface="+mn-lt"/>
                <a:ea typeface="+mn-ea"/>
                <a:cs typeface="+mn-cs"/>
              </a:rPr>
              <a:t>Think about </a:t>
            </a:r>
            <a:r>
              <a:rPr kumimoji="0" lang="pl-PL" sz="2000" b="1" i="0" u="none" strike="noStrike" kern="1200" cap="none" spc="0" normalizeH="0" baseline="0" noProof="0" dirty="0">
                <a:ln>
                  <a:noFill/>
                </a:ln>
                <a:solidFill>
                  <a:schemeClr val="accent1"/>
                </a:solidFill>
                <a:effectLst/>
                <a:uLnTx/>
                <a:uFillTx/>
                <a:latin typeface="+mn-lt"/>
                <a:ea typeface="+mn-ea"/>
                <a:cs typeface="+mn-cs"/>
              </a:rPr>
              <a:t>ENFORCE EXPIRATION </a:t>
            </a:r>
            <a:r>
              <a:rPr kumimoji="0" lang="pl-PL" sz="2000" b="0" i="0" u="none" strike="noStrike" kern="1200" cap="none" spc="0" normalizeH="0" baseline="0" noProof="0" dirty="0">
                <a:ln>
                  <a:noFill/>
                </a:ln>
                <a:solidFill>
                  <a:schemeClr val="accent1"/>
                </a:solidFill>
                <a:effectLst/>
                <a:uLnTx/>
                <a:uFillTx/>
                <a:latin typeface="+mn-lt"/>
                <a:ea typeface="+mn-ea"/>
                <a:cs typeface="+mn-cs"/>
              </a:rPr>
              <a:t>&amp; </a:t>
            </a:r>
            <a:r>
              <a:rPr kumimoji="0" lang="pl-PL" sz="2000" b="1" i="0" u="none" strike="noStrike" kern="1200" cap="none" spc="0" normalizeH="0" baseline="0" noProof="0" dirty="0">
                <a:ln>
                  <a:noFill/>
                </a:ln>
                <a:solidFill>
                  <a:schemeClr val="accent1"/>
                </a:solidFill>
                <a:effectLst/>
                <a:uLnTx/>
                <a:uFillTx/>
                <a:latin typeface="+mn-lt"/>
                <a:ea typeface="+mn-ea"/>
                <a:cs typeface="+mn-cs"/>
              </a:rPr>
              <a:t>MUST_CHANGE</a:t>
            </a:r>
            <a:r>
              <a:rPr kumimoji="0" lang="pl-PL" sz="2000" b="0" i="0" u="none" strike="noStrike" kern="1200" cap="none" spc="0" normalizeH="0" baseline="0" noProof="0" dirty="0">
                <a:ln>
                  <a:noFill/>
                </a:ln>
                <a:solidFill>
                  <a:schemeClr val="accent1"/>
                </a:solidFill>
                <a:effectLst/>
                <a:uLnTx/>
                <a:uFillTx/>
                <a:latin typeface="+mn-lt"/>
                <a:ea typeface="+mn-ea"/>
                <a:cs typeface="+mn-cs"/>
              </a:rPr>
              <a:t> for any new SQL login</a:t>
            </a:r>
          </a:p>
        </p:txBody>
      </p:sp>
    </p:spTree>
    <p:extLst>
      <p:ext uri="{BB962C8B-B14F-4D97-AF65-F5344CB8AC3E}">
        <p14:creationId xmlns:p14="http://schemas.microsoft.com/office/powerpoint/2010/main" val="15475602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wrap="square" lIns="146304" tIns="91440" rIns="146304" bIns="91440" rtlCol="0" anchor="t">
            <a:noAutofit/>
          </a:bodyPr>
          <a:lstStyle/>
          <a:p>
            <a:r>
              <a:rPr lang="pl-PL" dirty="0"/>
              <a:t>use specific logins</a:t>
            </a:r>
            <a:endParaRPr lang="en-US" dirty="0"/>
          </a:p>
        </p:txBody>
      </p:sp>
      <p:sp>
        <p:nvSpPr>
          <p:cNvPr id="3" name="Rectangle 1"/>
          <p:cNvSpPr>
            <a:spLocks noGrp="1" noChangeArrowheads="1"/>
          </p:cNvSpPr>
          <p:nvPr>
            <p:ph type="body" sz="quarter" idx="10"/>
          </p:nvPr>
        </p:nvSpPr>
        <p:spPr bwMode="auto">
          <a:xfrm>
            <a:off x="1183" y="6094525"/>
            <a:ext cx="12436475" cy="900000"/>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69945" tIns="34973" rIns="69945" bIns="34973" numCol="1" rtlCol="0" anchor="ctr" anchorCtr="0" compatLnSpc="1">
            <a:prstTxWarp prst="textNoShape">
              <a:avLst/>
            </a:prstTxWarp>
            <a:spAutoFit/>
          </a:bodyPr>
          <a:lstStyle/>
          <a:p>
            <a:pPr marL="262293" lvl="1" indent="0" algn="just">
              <a:buNone/>
            </a:pPr>
            <a:r>
              <a:rPr lang="pl-PL" dirty="0">
                <a:solidFill>
                  <a:schemeClr val="bg1">
                    <a:lumMod val="95000"/>
                  </a:schemeClr>
                </a:solidFill>
              </a:rPr>
              <a:t>Best Practice: </a:t>
            </a:r>
          </a:p>
          <a:p>
            <a:pPr marL="262293" lvl="1" indent="0" algn="r">
              <a:buNone/>
            </a:pPr>
            <a:r>
              <a:rPr lang="pl-PL" dirty="0">
                <a:solidFill>
                  <a:schemeClr val="accent1"/>
                </a:solidFill>
              </a:rPr>
              <a:t>use different accounts for different sql-server oriented services</a:t>
            </a:r>
          </a:p>
        </p:txBody>
      </p:sp>
      <p:graphicFrame>
        <p:nvGraphicFramePr>
          <p:cNvPr id="2" name="Table 1"/>
          <p:cNvGraphicFramePr>
            <a:graphicFrameLocks noGrp="1"/>
          </p:cNvGraphicFramePr>
          <p:nvPr>
            <p:extLst/>
          </p:nvPr>
        </p:nvGraphicFramePr>
        <p:xfrm>
          <a:off x="529605" y="1625054"/>
          <a:ext cx="11305255" cy="3960435"/>
        </p:xfrm>
        <a:graphic>
          <a:graphicData uri="http://schemas.openxmlformats.org/drawingml/2006/table">
            <a:tbl>
              <a:tblPr firstRow="1">
                <a:tableStyleId>{B301B821-A1FF-4177-AEE7-76D212191A09}</a:tableStyleId>
              </a:tblPr>
              <a:tblGrid>
                <a:gridCol w="4339304">
                  <a:extLst>
                    <a:ext uri="{9D8B030D-6E8A-4147-A177-3AD203B41FA5}">
                      <a16:colId xmlns:a16="http://schemas.microsoft.com/office/drawing/2014/main" val="20000"/>
                    </a:ext>
                  </a:extLst>
                </a:gridCol>
                <a:gridCol w="2032981">
                  <a:extLst>
                    <a:ext uri="{9D8B030D-6E8A-4147-A177-3AD203B41FA5}">
                      <a16:colId xmlns:a16="http://schemas.microsoft.com/office/drawing/2014/main" val="20001"/>
                    </a:ext>
                  </a:extLst>
                </a:gridCol>
                <a:gridCol w="2285623">
                  <a:extLst>
                    <a:ext uri="{9D8B030D-6E8A-4147-A177-3AD203B41FA5}">
                      <a16:colId xmlns:a16="http://schemas.microsoft.com/office/drawing/2014/main" val="20002"/>
                    </a:ext>
                  </a:extLst>
                </a:gridCol>
                <a:gridCol w="2647347">
                  <a:extLst>
                    <a:ext uri="{9D8B030D-6E8A-4147-A177-3AD203B41FA5}">
                      <a16:colId xmlns:a16="http://schemas.microsoft.com/office/drawing/2014/main" val="20003"/>
                    </a:ext>
                  </a:extLst>
                </a:gridCol>
              </a:tblGrid>
              <a:tr h="547245">
                <a:tc>
                  <a:txBody>
                    <a:bodyPr/>
                    <a:lstStyle/>
                    <a:p>
                      <a:pPr algn="l"/>
                      <a:r>
                        <a:rPr lang="en-US" sz="1400" dirty="0">
                          <a:effectLst/>
                          <a:latin typeface="+mn-lt"/>
                        </a:rPr>
                        <a:t>Component</a:t>
                      </a:r>
                      <a:endParaRPr lang="en-US" sz="1400" dirty="0">
                        <a:solidFill>
                          <a:srgbClr val="2A2A2A"/>
                        </a:solidFill>
                        <a:effectLst/>
                        <a:latin typeface="+mn-lt"/>
                      </a:endParaRPr>
                    </a:p>
                  </a:txBody>
                  <a:tcPr marL="18268" marR="18268" marT="22834" marB="22834" anchor="ctr"/>
                </a:tc>
                <a:tc>
                  <a:txBody>
                    <a:bodyPr/>
                    <a:lstStyle/>
                    <a:p>
                      <a:pPr algn="l"/>
                      <a:r>
                        <a:rPr lang="en-US" sz="1400" dirty="0">
                          <a:effectLst/>
                          <a:latin typeface="+mn-lt"/>
                        </a:rPr>
                        <a:t>Windows Server 2008</a:t>
                      </a:r>
                      <a:endParaRPr lang="en-US" sz="1400" dirty="0">
                        <a:solidFill>
                          <a:srgbClr val="2A2A2A"/>
                        </a:solidFill>
                        <a:effectLst/>
                        <a:latin typeface="+mn-lt"/>
                      </a:endParaRPr>
                    </a:p>
                  </a:txBody>
                  <a:tcPr marL="18268" marR="18268" marT="22834" marB="22834" anchor="ctr"/>
                </a:tc>
                <a:tc>
                  <a:txBody>
                    <a:bodyPr/>
                    <a:lstStyle/>
                    <a:p>
                      <a:pPr algn="l"/>
                      <a:r>
                        <a:rPr lang="en-GB" sz="1400" dirty="0">
                          <a:effectLst/>
                          <a:latin typeface="+mn-lt"/>
                        </a:rPr>
                        <a:t>Windows 7 and Windows Server 2008 R2 and higher</a:t>
                      </a:r>
                      <a:endParaRPr lang="en-GB" sz="1400" dirty="0">
                        <a:solidFill>
                          <a:srgbClr val="2A2A2A"/>
                        </a:solidFill>
                        <a:effectLst/>
                        <a:latin typeface="+mn-lt"/>
                      </a:endParaRPr>
                    </a:p>
                  </a:txBody>
                  <a:tcPr marL="18268" marR="18268" marT="22834" marB="22834" anchor="ctr"/>
                </a:tc>
                <a:tc>
                  <a:txBody>
                    <a:bodyPr/>
                    <a:lstStyle/>
                    <a:p>
                      <a:pPr algn="l"/>
                      <a:r>
                        <a:rPr lang="pl-PL" sz="1400" dirty="0" err="1">
                          <a:effectLst/>
                          <a:latin typeface="+mn-lt"/>
                        </a:rPr>
                        <a:t>Recommended</a:t>
                      </a:r>
                      <a:r>
                        <a:rPr lang="pl-PL" sz="1400" dirty="0">
                          <a:effectLst/>
                          <a:latin typeface="+mn-lt"/>
                        </a:rPr>
                        <a:t> </a:t>
                      </a:r>
                      <a:r>
                        <a:rPr lang="pl-PL" sz="1400" dirty="0" err="1">
                          <a:effectLst/>
                          <a:latin typeface="+mn-lt"/>
                        </a:rPr>
                        <a:t>accounts</a:t>
                      </a:r>
                      <a:endParaRPr lang="en-GB" sz="1400" dirty="0">
                        <a:solidFill>
                          <a:srgbClr val="2A2A2A"/>
                        </a:solidFill>
                        <a:effectLst/>
                        <a:latin typeface="+mn-lt"/>
                      </a:endParaRPr>
                    </a:p>
                  </a:txBody>
                  <a:tcPr marL="18268" marR="18268" marT="22834" marB="22834" anchor="ctr"/>
                </a:tc>
                <a:extLst>
                  <a:ext uri="{0D108BD9-81ED-4DB2-BD59-A6C34878D82A}">
                    <a16:rowId xmlns:a16="http://schemas.microsoft.com/office/drawing/2014/main" val="10000"/>
                  </a:ext>
                </a:extLst>
              </a:tr>
              <a:tr h="341319">
                <a:tc>
                  <a:txBody>
                    <a:bodyPr/>
                    <a:lstStyle/>
                    <a:p>
                      <a:pPr fontAlgn="t"/>
                      <a:r>
                        <a:rPr lang="en-US" sz="1800" dirty="0">
                          <a:effectLst/>
                          <a:latin typeface="+mn-lt"/>
                        </a:rPr>
                        <a:t>Database Engine</a:t>
                      </a:r>
                      <a:endParaRPr lang="en-US" sz="1800" dirty="0">
                        <a:solidFill>
                          <a:srgbClr val="2A2A2A"/>
                        </a:solidFill>
                        <a:effectLst/>
                        <a:latin typeface="+mn-lt"/>
                      </a:endParaRPr>
                    </a:p>
                  </a:txBody>
                  <a:tcPr marL="18268" marR="18268" marT="22834" marB="22834"/>
                </a:tc>
                <a:tc>
                  <a:txBody>
                    <a:bodyPr/>
                    <a:lstStyle/>
                    <a:p>
                      <a:pPr fontAlgn="t"/>
                      <a:r>
                        <a:rPr lang="en-US" sz="1400" u="none" strike="noStrike">
                          <a:effectLst/>
                          <a:latin typeface="+mn-lt"/>
                          <a:hlinkClick r:id="rId2"/>
                        </a:rPr>
                        <a:t>NETWORK SERVICE</a:t>
                      </a:r>
                      <a:endParaRPr lang="en-US" sz="1400">
                        <a:solidFill>
                          <a:srgbClr val="2A2A2A"/>
                        </a:solidFill>
                        <a:effectLst/>
                        <a:latin typeface="+mn-lt"/>
                      </a:endParaRPr>
                    </a:p>
                  </a:txBody>
                  <a:tcPr marL="18268" marR="18268" marT="22834" marB="22834"/>
                </a:tc>
                <a:tc>
                  <a:txBody>
                    <a:bodyPr/>
                    <a:lstStyle/>
                    <a:p>
                      <a:pPr fontAlgn="t"/>
                      <a:r>
                        <a:rPr lang="en-US" sz="1400" u="none" strike="noStrike" dirty="0">
                          <a:effectLst/>
                          <a:latin typeface="+mn-lt"/>
                          <a:hlinkClick r:id="rId3"/>
                        </a:rPr>
                        <a:t>Virtual Account</a:t>
                      </a:r>
                      <a:r>
                        <a:rPr lang="en-US" sz="1400" dirty="0">
                          <a:effectLst/>
                          <a:latin typeface="+mn-lt"/>
                        </a:rPr>
                        <a:t> </a:t>
                      </a:r>
                      <a:r>
                        <a:rPr lang="en-US" sz="1400" baseline="30000" dirty="0">
                          <a:effectLst/>
                          <a:latin typeface="+mn-lt"/>
                        </a:rPr>
                        <a:t>*</a:t>
                      </a:r>
                      <a:endParaRPr lang="en-US" sz="1400" dirty="0">
                        <a:solidFill>
                          <a:srgbClr val="2A2A2A"/>
                        </a:solidFill>
                        <a:effectLst/>
                        <a:latin typeface="+mn-lt"/>
                      </a:endParaRPr>
                    </a:p>
                  </a:txBody>
                  <a:tcPr marL="18268" marR="18268" marT="22834" marB="22834"/>
                </a:tc>
                <a:tc>
                  <a:txBody>
                    <a:bodyPr/>
                    <a:lstStyle/>
                    <a:p>
                      <a:pPr fontAlgn="t"/>
                      <a:r>
                        <a:rPr lang="pl-PL" sz="1400" dirty="0" err="1">
                          <a:effectLst/>
                          <a:latin typeface="+mn-lt"/>
                        </a:rPr>
                        <a:t>SQL_Engine</a:t>
                      </a:r>
                      <a:endParaRPr lang="en-US" sz="1400" b="1" dirty="0">
                        <a:solidFill>
                          <a:srgbClr val="2A2A2A"/>
                        </a:solidFill>
                        <a:effectLst/>
                        <a:latin typeface="+mn-lt"/>
                      </a:endParaRPr>
                    </a:p>
                  </a:txBody>
                  <a:tcPr marL="18268" marR="18268" marT="22834" marB="22834"/>
                </a:tc>
                <a:extLst>
                  <a:ext uri="{0D108BD9-81ED-4DB2-BD59-A6C34878D82A}">
                    <a16:rowId xmlns:a16="http://schemas.microsoft.com/office/drawing/2014/main" val="10001"/>
                  </a:ext>
                </a:extLst>
              </a:tr>
              <a:tr h="341319">
                <a:tc>
                  <a:txBody>
                    <a:bodyPr/>
                    <a:lstStyle/>
                    <a:p>
                      <a:pPr fontAlgn="t"/>
                      <a:r>
                        <a:rPr lang="en-US" sz="1800" dirty="0">
                          <a:effectLst/>
                          <a:latin typeface="+mn-lt"/>
                        </a:rPr>
                        <a:t>SQL Server Agent</a:t>
                      </a:r>
                      <a:endParaRPr lang="en-US" sz="1800" dirty="0">
                        <a:solidFill>
                          <a:srgbClr val="2A2A2A"/>
                        </a:solidFill>
                        <a:effectLst/>
                        <a:latin typeface="+mn-lt"/>
                      </a:endParaRPr>
                    </a:p>
                  </a:txBody>
                  <a:tcPr marL="18268" marR="18268" marT="22834" marB="22834"/>
                </a:tc>
                <a:tc>
                  <a:txBody>
                    <a:bodyPr/>
                    <a:lstStyle/>
                    <a:p>
                      <a:pPr fontAlgn="t"/>
                      <a:r>
                        <a:rPr lang="en-US" sz="1400" u="none" strike="noStrike">
                          <a:effectLst/>
                          <a:latin typeface="+mn-lt"/>
                          <a:hlinkClick r:id="rId2"/>
                        </a:rPr>
                        <a:t>NETWORK SERVICE</a:t>
                      </a:r>
                      <a:endParaRPr lang="en-US" sz="1400">
                        <a:solidFill>
                          <a:srgbClr val="2A2A2A"/>
                        </a:solidFill>
                        <a:effectLst/>
                        <a:latin typeface="+mn-lt"/>
                      </a:endParaRPr>
                    </a:p>
                  </a:txBody>
                  <a:tcPr marL="18268" marR="18268" marT="22834" marB="22834"/>
                </a:tc>
                <a:tc>
                  <a:txBody>
                    <a:bodyPr/>
                    <a:lstStyle/>
                    <a:p>
                      <a:pPr fontAlgn="t"/>
                      <a:r>
                        <a:rPr lang="en-US" sz="1400" u="none" strike="noStrike">
                          <a:effectLst/>
                          <a:latin typeface="+mn-lt"/>
                          <a:hlinkClick r:id="rId3"/>
                        </a:rPr>
                        <a:t>Virtual Account</a:t>
                      </a:r>
                      <a:r>
                        <a:rPr lang="en-US" sz="1400">
                          <a:effectLst/>
                          <a:latin typeface="+mn-lt"/>
                        </a:rPr>
                        <a:t> </a:t>
                      </a:r>
                      <a:r>
                        <a:rPr lang="en-US" sz="1400" baseline="30000">
                          <a:effectLst/>
                          <a:latin typeface="+mn-lt"/>
                        </a:rPr>
                        <a:t>*</a:t>
                      </a:r>
                      <a:endParaRPr lang="en-US" sz="1400">
                        <a:solidFill>
                          <a:srgbClr val="2A2A2A"/>
                        </a:solidFill>
                        <a:effectLst/>
                        <a:latin typeface="+mn-lt"/>
                      </a:endParaRPr>
                    </a:p>
                  </a:txBody>
                  <a:tcPr marL="18268" marR="18268" marT="22834" marB="22834"/>
                </a:tc>
                <a:tc>
                  <a:txBody>
                    <a:bodyPr/>
                    <a:lstStyle/>
                    <a:p>
                      <a:pPr fontAlgn="t"/>
                      <a:r>
                        <a:rPr lang="pl-PL" sz="1400" dirty="0" err="1">
                          <a:effectLst/>
                          <a:latin typeface="+mn-lt"/>
                        </a:rPr>
                        <a:t>SQL_Agent</a:t>
                      </a:r>
                      <a:endParaRPr lang="en-US" sz="1400" b="1" dirty="0">
                        <a:solidFill>
                          <a:srgbClr val="2A2A2A"/>
                        </a:solidFill>
                        <a:effectLst/>
                        <a:latin typeface="+mn-lt"/>
                      </a:endParaRPr>
                    </a:p>
                  </a:txBody>
                  <a:tcPr marL="18268" marR="18268" marT="22834" marB="22834"/>
                </a:tc>
                <a:extLst>
                  <a:ext uri="{0D108BD9-81ED-4DB2-BD59-A6C34878D82A}">
                    <a16:rowId xmlns:a16="http://schemas.microsoft.com/office/drawing/2014/main" val="10002"/>
                  </a:ext>
                </a:extLst>
              </a:tr>
              <a:tr h="341319">
                <a:tc>
                  <a:txBody>
                    <a:bodyPr/>
                    <a:lstStyle/>
                    <a:p>
                      <a:pPr fontAlgn="t"/>
                      <a:r>
                        <a:rPr lang="en-US" sz="1800">
                          <a:effectLst/>
                          <a:latin typeface="+mn-lt"/>
                        </a:rPr>
                        <a:t>SSAS</a:t>
                      </a:r>
                      <a:endParaRPr lang="en-US" sz="1800">
                        <a:solidFill>
                          <a:srgbClr val="2A2A2A"/>
                        </a:solidFill>
                        <a:effectLst/>
                        <a:latin typeface="+mn-lt"/>
                      </a:endParaRPr>
                    </a:p>
                  </a:txBody>
                  <a:tcPr marL="18268" marR="18268" marT="22834" marB="22834"/>
                </a:tc>
                <a:tc>
                  <a:txBody>
                    <a:bodyPr/>
                    <a:lstStyle/>
                    <a:p>
                      <a:pPr fontAlgn="t"/>
                      <a:r>
                        <a:rPr lang="en-US" sz="1400" u="none" strike="noStrike">
                          <a:effectLst/>
                          <a:latin typeface="+mn-lt"/>
                          <a:hlinkClick r:id="rId2"/>
                        </a:rPr>
                        <a:t>NETWORK SERVICE</a:t>
                      </a:r>
                      <a:endParaRPr lang="en-US" sz="1400">
                        <a:solidFill>
                          <a:srgbClr val="2A2A2A"/>
                        </a:solidFill>
                        <a:effectLst/>
                        <a:latin typeface="+mn-lt"/>
                      </a:endParaRPr>
                    </a:p>
                  </a:txBody>
                  <a:tcPr marL="18268" marR="18268" marT="22834" marB="22834"/>
                </a:tc>
                <a:tc>
                  <a:txBody>
                    <a:bodyPr/>
                    <a:lstStyle/>
                    <a:p>
                      <a:pPr fontAlgn="t"/>
                      <a:r>
                        <a:rPr lang="en-US" sz="1400" u="none" strike="noStrike">
                          <a:effectLst/>
                          <a:latin typeface="+mn-lt"/>
                          <a:hlinkClick r:id="rId3"/>
                        </a:rPr>
                        <a:t>Virtual Account</a:t>
                      </a:r>
                      <a:r>
                        <a:rPr lang="en-US" sz="1400">
                          <a:effectLst/>
                          <a:latin typeface="+mn-lt"/>
                        </a:rPr>
                        <a:t> </a:t>
                      </a:r>
                      <a:r>
                        <a:rPr lang="en-US" sz="1400" baseline="30000">
                          <a:effectLst/>
                          <a:latin typeface="+mn-lt"/>
                        </a:rPr>
                        <a:t>*</a:t>
                      </a:r>
                      <a:endParaRPr lang="en-US" sz="1400">
                        <a:solidFill>
                          <a:srgbClr val="2A2A2A"/>
                        </a:solidFill>
                        <a:effectLst/>
                        <a:latin typeface="+mn-lt"/>
                      </a:endParaRPr>
                    </a:p>
                  </a:txBody>
                  <a:tcPr marL="18268" marR="18268" marT="22834" marB="22834"/>
                </a:tc>
                <a:tc>
                  <a:txBody>
                    <a:bodyPr/>
                    <a:lstStyle/>
                    <a:p>
                      <a:pPr fontAlgn="t"/>
                      <a:r>
                        <a:rPr lang="pl-PL" sz="1400" dirty="0" err="1">
                          <a:effectLst/>
                          <a:latin typeface="+mn-lt"/>
                        </a:rPr>
                        <a:t>SQL_srvAS</a:t>
                      </a:r>
                      <a:endParaRPr lang="en-US" sz="1400" b="1" dirty="0">
                        <a:solidFill>
                          <a:srgbClr val="2A2A2A"/>
                        </a:solidFill>
                        <a:effectLst/>
                        <a:latin typeface="+mn-lt"/>
                      </a:endParaRPr>
                    </a:p>
                  </a:txBody>
                  <a:tcPr marL="18268" marR="18268" marT="22834" marB="22834"/>
                </a:tc>
                <a:extLst>
                  <a:ext uri="{0D108BD9-81ED-4DB2-BD59-A6C34878D82A}">
                    <a16:rowId xmlns:a16="http://schemas.microsoft.com/office/drawing/2014/main" val="10003"/>
                  </a:ext>
                </a:extLst>
              </a:tr>
              <a:tr h="341319">
                <a:tc>
                  <a:txBody>
                    <a:bodyPr/>
                    <a:lstStyle/>
                    <a:p>
                      <a:pPr fontAlgn="t"/>
                      <a:r>
                        <a:rPr lang="en-US" sz="1800" dirty="0">
                          <a:effectLst/>
                          <a:latin typeface="+mn-lt"/>
                        </a:rPr>
                        <a:t>SSIS</a:t>
                      </a:r>
                      <a:endParaRPr lang="en-US" sz="1800" dirty="0">
                        <a:solidFill>
                          <a:srgbClr val="2A2A2A"/>
                        </a:solidFill>
                        <a:effectLst/>
                        <a:latin typeface="+mn-lt"/>
                      </a:endParaRPr>
                    </a:p>
                  </a:txBody>
                  <a:tcPr marL="18268" marR="18268" marT="22834" marB="22834"/>
                </a:tc>
                <a:tc>
                  <a:txBody>
                    <a:bodyPr/>
                    <a:lstStyle/>
                    <a:p>
                      <a:pPr fontAlgn="t"/>
                      <a:r>
                        <a:rPr lang="en-US" sz="1400" u="none" strike="noStrike">
                          <a:effectLst/>
                          <a:latin typeface="+mn-lt"/>
                          <a:hlinkClick r:id="rId2"/>
                        </a:rPr>
                        <a:t>NETWORK SERVICE</a:t>
                      </a:r>
                      <a:endParaRPr lang="en-US" sz="1400">
                        <a:solidFill>
                          <a:srgbClr val="2A2A2A"/>
                        </a:solidFill>
                        <a:effectLst/>
                        <a:latin typeface="+mn-lt"/>
                      </a:endParaRPr>
                    </a:p>
                  </a:txBody>
                  <a:tcPr marL="18268" marR="18268" marT="22834" marB="22834"/>
                </a:tc>
                <a:tc>
                  <a:txBody>
                    <a:bodyPr/>
                    <a:lstStyle/>
                    <a:p>
                      <a:pPr fontAlgn="t"/>
                      <a:r>
                        <a:rPr lang="en-US" sz="1400" u="none" strike="noStrike">
                          <a:effectLst/>
                          <a:latin typeface="+mn-lt"/>
                          <a:hlinkClick r:id="rId3"/>
                        </a:rPr>
                        <a:t>Virtual Account</a:t>
                      </a:r>
                      <a:r>
                        <a:rPr lang="en-US" sz="1400">
                          <a:effectLst/>
                          <a:latin typeface="+mn-lt"/>
                        </a:rPr>
                        <a:t> </a:t>
                      </a:r>
                      <a:r>
                        <a:rPr lang="en-US" sz="1400" baseline="30000">
                          <a:effectLst/>
                          <a:latin typeface="+mn-lt"/>
                        </a:rPr>
                        <a:t>*</a:t>
                      </a:r>
                      <a:endParaRPr lang="en-US" sz="1400">
                        <a:solidFill>
                          <a:srgbClr val="2A2A2A"/>
                        </a:solidFill>
                        <a:effectLst/>
                        <a:latin typeface="+mn-lt"/>
                      </a:endParaRPr>
                    </a:p>
                  </a:txBody>
                  <a:tcPr marL="18268" marR="18268" marT="22834" marB="22834"/>
                </a:tc>
                <a:tc>
                  <a:txBody>
                    <a:bodyPr/>
                    <a:lstStyle/>
                    <a:p>
                      <a:pPr fontAlgn="t"/>
                      <a:r>
                        <a:rPr lang="pl-PL" sz="1400" dirty="0" err="1">
                          <a:effectLst/>
                          <a:latin typeface="+mn-lt"/>
                        </a:rPr>
                        <a:t>SQL_srvIS</a:t>
                      </a:r>
                      <a:endParaRPr lang="en-US" sz="1400" b="1" dirty="0">
                        <a:solidFill>
                          <a:srgbClr val="2A2A2A"/>
                        </a:solidFill>
                        <a:effectLst/>
                        <a:latin typeface="+mn-lt"/>
                      </a:endParaRPr>
                    </a:p>
                  </a:txBody>
                  <a:tcPr marL="18268" marR="18268" marT="22834" marB="22834"/>
                </a:tc>
                <a:extLst>
                  <a:ext uri="{0D108BD9-81ED-4DB2-BD59-A6C34878D82A}">
                    <a16:rowId xmlns:a16="http://schemas.microsoft.com/office/drawing/2014/main" val="10004"/>
                  </a:ext>
                </a:extLst>
              </a:tr>
              <a:tr h="341319">
                <a:tc>
                  <a:txBody>
                    <a:bodyPr/>
                    <a:lstStyle/>
                    <a:p>
                      <a:pPr fontAlgn="t"/>
                      <a:r>
                        <a:rPr lang="en-US" sz="1800">
                          <a:effectLst/>
                          <a:latin typeface="+mn-lt"/>
                        </a:rPr>
                        <a:t>SSRS</a:t>
                      </a:r>
                      <a:endParaRPr lang="en-US" sz="1800">
                        <a:solidFill>
                          <a:srgbClr val="2A2A2A"/>
                        </a:solidFill>
                        <a:effectLst/>
                        <a:latin typeface="+mn-lt"/>
                      </a:endParaRPr>
                    </a:p>
                  </a:txBody>
                  <a:tcPr marL="18268" marR="18268" marT="22834" marB="22834"/>
                </a:tc>
                <a:tc>
                  <a:txBody>
                    <a:bodyPr/>
                    <a:lstStyle/>
                    <a:p>
                      <a:pPr fontAlgn="t"/>
                      <a:r>
                        <a:rPr lang="en-US" sz="1400" u="none" strike="noStrike">
                          <a:effectLst/>
                          <a:latin typeface="+mn-lt"/>
                          <a:hlinkClick r:id="rId2"/>
                        </a:rPr>
                        <a:t>NETWORK SERVICE</a:t>
                      </a:r>
                      <a:endParaRPr lang="en-US" sz="1400">
                        <a:solidFill>
                          <a:srgbClr val="2A2A2A"/>
                        </a:solidFill>
                        <a:effectLst/>
                        <a:latin typeface="+mn-lt"/>
                      </a:endParaRPr>
                    </a:p>
                  </a:txBody>
                  <a:tcPr marL="18268" marR="18268" marT="22834" marB="22834"/>
                </a:tc>
                <a:tc>
                  <a:txBody>
                    <a:bodyPr/>
                    <a:lstStyle/>
                    <a:p>
                      <a:pPr fontAlgn="t"/>
                      <a:r>
                        <a:rPr lang="en-US" sz="1400" u="none" strike="noStrike">
                          <a:effectLst/>
                          <a:latin typeface="+mn-lt"/>
                          <a:hlinkClick r:id="rId3"/>
                        </a:rPr>
                        <a:t>Virtual Account</a:t>
                      </a:r>
                      <a:r>
                        <a:rPr lang="en-US" sz="1400">
                          <a:effectLst/>
                          <a:latin typeface="+mn-lt"/>
                        </a:rPr>
                        <a:t> </a:t>
                      </a:r>
                      <a:r>
                        <a:rPr lang="en-US" sz="1400" baseline="30000">
                          <a:effectLst/>
                          <a:latin typeface="+mn-lt"/>
                        </a:rPr>
                        <a:t>*</a:t>
                      </a:r>
                      <a:endParaRPr lang="en-US" sz="1400">
                        <a:solidFill>
                          <a:srgbClr val="2A2A2A"/>
                        </a:solidFill>
                        <a:effectLst/>
                        <a:latin typeface="+mn-lt"/>
                      </a:endParaRPr>
                    </a:p>
                  </a:txBody>
                  <a:tcPr marL="18268" marR="18268" marT="22834" marB="22834"/>
                </a:tc>
                <a:tc>
                  <a:txBody>
                    <a:bodyPr/>
                    <a:lstStyle/>
                    <a:p>
                      <a:pPr fontAlgn="t"/>
                      <a:r>
                        <a:rPr lang="pl-PL" sz="1400" dirty="0" err="1">
                          <a:effectLst/>
                          <a:latin typeface="+mn-lt"/>
                        </a:rPr>
                        <a:t>SQL_srvRS</a:t>
                      </a:r>
                      <a:endParaRPr lang="en-US" sz="1400" b="1" dirty="0">
                        <a:solidFill>
                          <a:srgbClr val="2A2A2A"/>
                        </a:solidFill>
                        <a:effectLst/>
                        <a:latin typeface="+mn-lt"/>
                      </a:endParaRPr>
                    </a:p>
                  </a:txBody>
                  <a:tcPr marL="18268" marR="18268" marT="22834" marB="22834"/>
                </a:tc>
                <a:extLst>
                  <a:ext uri="{0D108BD9-81ED-4DB2-BD59-A6C34878D82A}">
                    <a16:rowId xmlns:a16="http://schemas.microsoft.com/office/drawing/2014/main" val="10005"/>
                  </a:ext>
                </a:extLst>
              </a:tr>
              <a:tr h="341319">
                <a:tc>
                  <a:txBody>
                    <a:bodyPr/>
                    <a:lstStyle/>
                    <a:p>
                      <a:pPr fontAlgn="t"/>
                      <a:r>
                        <a:rPr lang="en-GB" sz="1800" dirty="0">
                          <a:effectLst/>
                          <a:latin typeface="+mn-lt"/>
                        </a:rPr>
                        <a:t>SQL Server Distributed Replay Controller</a:t>
                      </a:r>
                      <a:endParaRPr lang="en-GB" sz="1800" dirty="0">
                        <a:solidFill>
                          <a:srgbClr val="2A2A2A"/>
                        </a:solidFill>
                        <a:effectLst/>
                        <a:latin typeface="+mn-lt"/>
                      </a:endParaRPr>
                    </a:p>
                  </a:txBody>
                  <a:tcPr marL="18268" marR="18268" marT="22834" marB="22834"/>
                </a:tc>
                <a:tc>
                  <a:txBody>
                    <a:bodyPr/>
                    <a:lstStyle/>
                    <a:p>
                      <a:pPr fontAlgn="t"/>
                      <a:r>
                        <a:rPr lang="en-US" sz="1400" u="none" strike="noStrike">
                          <a:effectLst/>
                          <a:latin typeface="+mn-lt"/>
                          <a:hlinkClick r:id="rId2"/>
                        </a:rPr>
                        <a:t>NETWORK SERVICE</a:t>
                      </a:r>
                      <a:endParaRPr lang="en-US" sz="1400">
                        <a:solidFill>
                          <a:srgbClr val="2A2A2A"/>
                        </a:solidFill>
                        <a:effectLst/>
                        <a:latin typeface="+mn-lt"/>
                      </a:endParaRPr>
                    </a:p>
                  </a:txBody>
                  <a:tcPr marL="18268" marR="18268" marT="22834" marB="22834"/>
                </a:tc>
                <a:tc>
                  <a:txBody>
                    <a:bodyPr/>
                    <a:lstStyle/>
                    <a:p>
                      <a:pPr fontAlgn="t"/>
                      <a:r>
                        <a:rPr lang="en-US" sz="1400" u="none" strike="noStrike">
                          <a:effectLst/>
                          <a:latin typeface="+mn-lt"/>
                          <a:hlinkClick r:id="rId3"/>
                        </a:rPr>
                        <a:t>Virtual Account</a:t>
                      </a:r>
                      <a:r>
                        <a:rPr lang="en-US" sz="1400">
                          <a:effectLst/>
                          <a:latin typeface="+mn-lt"/>
                        </a:rPr>
                        <a:t> </a:t>
                      </a:r>
                      <a:r>
                        <a:rPr lang="en-US" sz="1400" baseline="30000">
                          <a:effectLst/>
                          <a:latin typeface="+mn-lt"/>
                        </a:rPr>
                        <a:t>*</a:t>
                      </a:r>
                      <a:endParaRPr lang="en-US" sz="1400">
                        <a:solidFill>
                          <a:srgbClr val="2A2A2A"/>
                        </a:solidFill>
                        <a:effectLst/>
                        <a:latin typeface="+mn-lt"/>
                      </a:endParaRPr>
                    </a:p>
                  </a:txBody>
                  <a:tcPr marL="18268" marR="18268" marT="22834" marB="22834"/>
                </a:tc>
                <a:tc>
                  <a:txBody>
                    <a:bodyPr/>
                    <a:lstStyle/>
                    <a:p>
                      <a:pPr fontAlgn="t"/>
                      <a:r>
                        <a:rPr lang="pl-PL" sz="1400" dirty="0" err="1">
                          <a:effectLst/>
                          <a:latin typeface="+mn-lt"/>
                        </a:rPr>
                        <a:t>SQL_DRContro</a:t>
                      </a:r>
                      <a:endParaRPr lang="en-US" sz="1400" b="1" dirty="0">
                        <a:solidFill>
                          <a:srgbClr val="2A2A2A"/>
                        </a:solidFill>
                        <a:effectLst/>
                        <a:latin typeface="+mn-lt"/>
                      </a:endParaRPr>
                    </a:p>
                  </a:txBody>
                  <a:tcPr marL="18268" marR="18268" marT="22834" marB="22834"/>
                </a:tc>
                <a:extLst>
                  <a:ext uri="{0D108BD9-81ED-4DB2-BD59-A6C34878D82A}">
                    <a16:rowId xmlns:a16="http://schemas.microsoft.com/office/drawing/2014/main" val="10006"/>
                  </a:ext>
                </a:extLst>
              </a:tr>
              <a:tr h="341319">
                <a:tc>
                  <a:txBody>
                    <a:bodyPr/>
                    <a:lstStyle/>
                    <a:p>
                      <a:pPr fontAlgn="t"/>
                      <a:r>
                        <a:rPr lang="en-GB" sz="1800">
                          <a:effectLst/>
                          <a:latin typeface="+mn-lt"/>
                        </a:rPr>
                        <a:t>SQL Server Distributed Replay Client</a:t>
                      </a:r>
                      <a:endParaRPr lang="en-GB" sz="1800">
                        <a:solidFill>
                          <a:srgbClr val="2A2A2A"/>
                        </a:solidFill>
                        <a:effectLst/>
                        <a:latin typeface="+mn-lt"/>
                      </a:endParaRPr>
                    </a:p>
                  </a:txBody>
                  <a:tcPr marL="18268" marR="18268" marT="22834" marB="22834"/>
                </a:tc>
                <a:tc>
                  <a:txBody>
                    <a:bodyPr/>
                    <a:lstStyle/>
                    <a:p>
                      <a:pPr fontAlgn="t"/>
                      <a:r>
                        <a:rPr lang="en-US" sz="1400" u="none" strike="noStrike">
                          <a:effectLst/>
                          <a:latin typeface="+mn-lt"/>
                          <a:hlinkClick r:id="rId2"/>
                        </a:rPr>
                        <a:t>NETWORK SERVICE</a:t>
                      </a:r>
                      <a:endParaRPr lang="en-US" sz="1400">
                        <a:solidFill>
                          <a:srgbClr val="2A2A2A"/>
                        </a:solidFill>
                        <a:effectLst/>
                        <a:latin typeface="+mn-lt"/>
                      </a:endParaRPr>
                    </a:p>
                  </a:txBody>
                  <a:tcPr marL="18268" marR="18268" marT="22834" marB="22834"/>
                </a:tc>
                <a:tc>
                  <a:txBody>
                    <a:bodyPr/>
                    <a:lstStyle/>
                    <a:p>
                      <a:pPr fontAlgn="t"/>
                      <a:r>
                        <a:rPr lang="en-US" sz="1400" u="none" strike="noStrike">
                          <a:effectLst/>
                          <a:latin typeface="+mn-lt"/>
                          <a:hlinkClick r:id="rId3"/>
                        </a:rPr>
                        <a:t>Virtual Account</a:t>
                      </a:r>
                      <a:r>
                        <a:rPr lang="en-US" sz="1400">
                          <a:effectLst/>
                          <a:latin typeface="+mn-lt"/>
                        </a:rPr>
                        <a:t> </a:t>
                      </a:r>
                      <a:r>
                        <a:rPr lang="en-US" sz="1400" baseline="30000">
                          <a:effectLst/>
                          <a:latin typeface="+mn-lt"/>
                        </a:rPr>
                        <a:t>*</a:t>
                      </a:r>
                      <a:endParaRPr lang="en-US" sz="1400">
                        <a:solidFill>
                          <a:srgbClr val="2A2A2A"/>
                        </a:solidFill>
                        <a:effectLst/>
                        <a:latin typeface="+mn-lt"/>
                      </a:endParaRPr>
                    </a:p>
                  </a:txBody>
                  <a:tcPr marL="18268" marR="18268" marT="22834" marB="22834"/>
                </a:tc>
                <a:tc>
                  <a:txBody>
                    <a:bodyPr/>
                    <a:lstStyle/>
                    <a:p>
                      <a:pPr fontAlgn="t"/>
                      <a:r>
                        <a:rPr lang="pl-PL" sz="1400" dirty="0" err="1">
                          <a:effectLst/>
                          <a:latin typeface="+mn-lt"/>
                        </a:rPr>
                        <a:t>SQL_DRReplay</a:t>
                      </a:r>
                      <a:endParaRPr lang="en-US" sz="1400" b="1" dirty="0">
                        <a:solidFill>
                          <a:srgbClr val="2A2A2A"/>
                        </a:solidFill>
                        <a:effectLst/>
                        <a:latin typeface="+mn-lt"/>
                      </a:endParaRPr>
                    </a:p>
                  </a:txBody>
                  <a:tcPr marL="18268" marR="18268" marT="22834" marB="22834"/>
                </a:tc>
                <a:extLst>
                  <a:ext uri="{0D108BD9-81ED-4DB2-BD59-A6C34878D82A}">
                    <a16:rowId xmlns:a16="http://schemas.microsoft.com/office/drawing/2014/main" val="10007"/>
                  </a:ext>
                </a:extLst>
              </a:tr>
              <a:tr h="341319">
                <a:tc>
                  <a:txBody>
                    <a:bodyPr/>
                    <a:lstStyle/>
                    <a:p>
                      <a:pPr fontAlgn="t"/>
                      <a:r>
                        <a:rPr lang="en-US" sz="1800">
                          <a:effectLst/>
                          <a:latin typeface="+mn-lt"/>
                        </a:rPr>
                        <a:t>FD Launcher (Full-text Search)</a:t>
                      </a:r>
                      <a:endParaRPr lang="en-US" sz="1800">
                        <a:solidFill>
                          <a:srgbClr val="2A2A2A"/>
                        </a:solidFill>
                        <a:effectLst/>
                        <a:latin typeface="+mn-lt"/>
                      </a:endParaRPr>
                    </a:p>
                  </a:txBody>
                  <a:tcPr marL="18268" marR="18268" marT="22834" marB="22834"/>
                </a:tc>
                <a:tc>
                  <a:txBody>
                    <a:bodyPr/>
                    <a:lstStyle/>
                    <a:p>
                      <a:pPr fontAlgn="t"/>
                      <a:r>
                        <a:rPr lang="en-US" sz="1400" u="none" strike="noStrike">
                          <a:effectLst/>
                          <a:latin typeface="+mn-lt"/>
                          <a:hlinkClick r:id="rId4"/>
                        </a:rPr>
                        <a:t>LOCAL SERVICE</a:t>
                      </a:r>
                      <a:endParaRPr lang="en-US" sz="1400">
                        <a:solidFill>
                          <a:srgbClr val="2A2A2A"/>
                        </a:solidFill>
                        <a:effectLst/>
                        <a:latin typeface="+mn-lt"/>
                      </a:endParaRPr>
                    </a:p>
                  </a:txBody>
                  <a:tcPr marL="18268" marR="18268" marT="22834" marB="22834"/>
                </a:tc>
                <a:tc>
                  <a:txBody>
                    <a:bodyPr/>
                    <a:lstStyle/>
                    <a:p>
                      <a:pPr fontAlgn="t"/>
                      <a:r>
                        <a:rPr lang="en-US" sz="1400" u="none" strike="noStrike">
                          <a:effectLst/>
                          <a:latin typeface="+mn-lt"/>
                          <a:hlinkClick r:id="rId3"/>
                        </a:rPr>
                        <a:t>Virtual Account</a:t>
                      </a:r>
                      <a:endParaRPr lang="en-US" sz="1400">
                        <a:solidFill>
                          <a:srgbClr val="2A2A2A"/>
                        </a:solidFill>
                        <a:effectLst/>
                        <a:latin typeface="+mn-lt"/>
                      </a:endParaRPr>
                    </a:p>
                  </a:txBody>
                  <a:tcPr marL="18268" marR="18268" marT="22834" marB="22834"/>
                </a:tc>
                <a:tc>
                  <a:txBody>
                    <a:bodyPr/>
                    <a:lstStyle/>
                    <a:p>
                      <a:pPr fontAlgn="t"/>
                      <a:endParaRPr lang="en-US" sz="1400" dirty="0">
                        <a:solidFill>
                          <a:srgbClr val="2A2A2A"/>
                        </a:solidFill>
                        <a:effectLst/>
                        <a:latin typeface="+mn-lt"/>
                      </a:endParaRPr>
                    </a:p>
                  </a:txBody>
                  <a:tcPr marL="18268" marR="18268" marT="22834" marB="22834"/>
                </a:tc>
                <a:extLst>
                  <a:ext uri="{0D108BD9-81ED-4DB2-BD59-A6C34878D82A}">
                    <a16:rowId xmlns:a16="http://schemas.microsoft.com/office/drawing/2014/main" val="10008"/>
                  </a:ext>
                </a:extLst>
              </a:tr>
              <a:tr h="341319">
                <a:tc>
                  <a:txBody>
                    <a:bodyPr/>
                    <a:lstStyle/>
                    <a:p>
                      <a:pPr fontAlgn="t"/>
                      <a:r>
                        <a:rPr lang="en-US" sz="1800">
                          <a:effectLst/>
                          <a:latin typeface="+mn-lt"/>
                        </a:rPr>
                        <a:t>SQL Server Browser</a:t>
                      </a:r>
                      <a:endParaRPr lang="en-US" sz="1800">
                        <a:solidFill>
                          <a:srgbClr val="2A2A2A"/>
                        </a:solidFill>
                        <a:effectLst/>
                        <a:latin typeface="+mn-lt"/>
                      </a:endParaRPr>
                    </a:p>
                  </a:txBody>
                  <a:tcPr marL="18268" marR="18268" marT="22834" marB="22834"/>
                </a:tc>
                <a:tc>
                  <a:txBody>
                    <a:bodyPr/>
                    <a:lstStyle/>
                    <a:p>
                      <a:pPr fontAlgn="t"/>
                      <a:r>
                        <a:rPr lang="en-US" sz="1400" u="none" strike="noStrike">
                          <a:effectLst/>
                          <a:latin typeface="+mn-lt"/>
                          <a:hlinkClick r:id="rId4"/>
                        </a:rPr>
                        <a:t>LOCAL SERVICE</a:t>
                      </a:r>
                      <a:endParaRPr lang="en-US" sz="1400">
                        <a:solidFill>
                          <a:srgbClr val="2A2A2A"/>
                        </a:solidFill>
                        <a:effectLst/>
                        <a:latin typeface="+mn-lt"/>
                      </a:endParaRPr>
                    </a:p>
                  </a:txBody>
                  <a:tcPr marL="18268" marR="18268" marT="22834" marB="22834"/>
                </a:tc>
                <a:tc>
                  <a:txBody>
                    <a:bodyPr/>
                    <a:lstStyle/>
                    <a:p>
                      <a:pPr fontAlgn="t"/>
                      <a:r>
                        <a:rPr lang="en-US" sz="1400" u="none" strike="noStrike">
                          <a:effectLst/>
                          <a:latin typeface="+mn-lt"/>
                          <a:hlinkClick r:id="rId4"/>
                        </a:rPr>
                        <a:t>LOCAL SERVICE</a:t>
                      </a:r>
                      <a:endParaRPr lang="en-US" sz="1400">
                        <a:solidFill>
                          <a:srgbClr val="2A2A2A"/>
                        </a:solidFill>
                        <a:effectLst/>
                        <a:latin typeface="+mn-lt"/>
                      </a:endParaRPr>
                    </a:p>
                  </a:txBody>
                  <a:tcPr marL="18268" marR="18268" marT="22834" marB="22834"/>
                </a:tc>
                <a:tc>
                  <a:txBody>
                    <a:bodyPr/>
                    <a:lstStyle/>
                    <a:p>
                      <a:pPr fontAlgn="t"/>
                      <a:endParaRPr lang="en-US" sz="1400" dirty="0">
                        <a:solidFill>
                          <a:srgbClr val="2A2A2A"/>
                        </a:solidFill>
                        <a:effectLst/>
                        <a:latin typeface="+mn-lt"/>
                      </a:endParaRPr>
                    </a:p>
                  </a:txBody>
                  <a:tcPr marL="18268" marR="18268" marT="22834" marB="22834"/>
                </a:tc>
                <a:extLst>
                  <a:ext uri="{0D108BD9-81ED-4DB2-BD59-A6C34878D82A}">
                    <a16:rowId xmlns:a16="http://schemas.microsoft.com/office/drawing/2014/main" val="10009"/>
                  </a:ext>
                </a:extLst>
              </a:tr>
              <a:tr h="341319">
                <a:tc>
                  <a:txBody>
                    <a:bodyPr/>
                    <a:lstStyle/>
                    <a:p>
                      <a:pPr fontAlgn="t"/>
                      <a:r>
                        <a:rPr lang="en-US" sz="1800" dirty="0">
                          <a:effectLst/>
                          <a:latin typeface="+mn-lt"/>
                        </a:rPr>
                        <a:t>SQL Server VSS Writer</a:t>
                      </a:r>
                      <a:endParaRPr lang="en-US" sz="1800" dirty="0">
                        <a:solidFill>
                          <a:srgbClr val="2A2A2A"/>
                        </a:solidFill>
                        <a:effectLst/>
                        <a:latin typeface="+mn-lt"/>
                      </a:endParaRPr>
                    </a:p>
                  </a:txBody>
                  <a:tcPr marL="18268" marR="18268" marT="22834" marB="22834"/>
                </a:tc>
                <a:tc>
                  <a:txBody>
                    <a:bodyPr/>
                    <a:lstStyle/>
                    <a:p>
                      <a:pPr fontAlgn="t"/>
                      <a:r>
                        <a:rPr lang="en-US" sz="1400" u="none" strike="noStrike">
                          <a:effectLst/>
                          <a:latin typeface="+mn-lt"/>
                          <a:hlinkClick r:id="rId5"/>
                        </a:rPr>
                        <a:t>LOCAL SYSTEM</a:t>
                      </a:r>
                      <a:endParaRPr lang="en-US" sz="1400">
                        <a:solidFill>
                          <a:srgbClr val="2A2A2A"/>
                        </a:solidFill>
                        <a:effectLst/>
                        <a:latin typeface="+mn-lt"/>
                      </a:endParaRPr>
                    </a:p>
                  </a:txBody>
                  <a:tcPr marL="18268" marR="18268" marT="22834" marB="22834"/>
                </a:tc>
                <a:tc>
                  <a:txBody>
                    <a:bodyPr/>
                    <a:lstStyle/>
                    <a:p>
                      <a:pPr fontAlgn="t"/>
                      <a:r>
                        <a:rPr lang="en-US" sz="1400" u="none" strike="noStrike" dirty="0">
                          <a:effectLst/>
                          <a:latin typeface="+mn-lt"/>
                          <a:hlinkClick r:id="rId5"/>
                        </a:rPr>
                        <a:t>LOCAL SYSTEM</a:t>
                      </a:r>
                      <a:endParaRPr lang="en-US" sz="1400" dirty="0">
                        <a:solidFill>
                          <a:srgbClr val="2A2A2A"/>
                        </a:solidFill>
                        <a:effectLst/>
                        <a:latin typeface="+mn-lt"/>
                      </a:endParaRPr>
                    </a:p>
                  </a:txBody>
                  <a:tcPr marL="18268" marR="18268" marT="22834" marB="22834"/>
                </a:tc>
                <a:tc>
                  <a:txBody>
                    <a:bodyPr/>
                    <a:lstStyle/>
                    <a:p>
                      <a:pPr fontAlgn="t"/>
                      <a:endParaRPr lang="en-US" sz="1400" dirty="0">
                        <a:solidFill>
                          <a:srgbClr val="2A2A2A"/>
                        </a:solidFill>
                        <a:effectLst/>
                        <a:latin typeface="+mn-lt"/>
                      </a:endParaRPr>
                    </a:p>
                  </a:txBody>
                  <a:tcPr marL="18268" marR="18268" marT="22834" marB="22834"/>
                </a:tc>
                <a:extLst>
                  <a:ext uri="{0D108BD9-81ED-4DB2-BD59-A6C34878D82A}">
                    <a16:rowId xmlns:a16="http://schemas.microsoft.com/office/drawing/2014/main" val="10010"/>
                  </a:ext>
                </a:extLst>
              </a:tr>
            </a:tbl>
          </a:graphicData>
        </a:graphic>
      </p:graphicFrame>
      <p:sp>
        <p:nvSpPr>
          <p:cNvPr id="5" name="Title 3"/>
          <p:cNvSpPr txBox="1">
            <a:spLocks/>
          </p:cNvSpPr>
          <p:nvPr/>
        </p:nvSpPr>
        <p:spPr>
          <a:xfrm>
            <a:off x="11058141" y="20859"/>
            <a:ext cx="1378333" cy="906460"/>
          </a:xfrm>
          <a:prstGeom prst="rect">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9945" tIns="34973" rIns="69945" bIns="34973"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SECURITY</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BEST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PRACTICES</a:t>
            </a:r>
            <a:endParaRPr kumimoji="0" lang="en-US" sz="1377" b="0" i="0" u="none" strike="noStrike" kern="1200" cap="none" spc="0" normalizeH="0" baseline="0" noProof="0" dirty="0">
              <a:ln>
                <a:noFill/>
              </a:ln>
              <a:solidFill>
                <a:srgbClr val="FFFF00"/>
              </a:solidFill>
              <a:effectLst/>
              <a:uLnTx/>
              <a:uFillTx/>
              <a:latin typeface="+mj-lt"/>
              <a:ea typeface="+mj-ea"/>
              <a:cs typeface="+mj-cs"/>
            </a:endParaRPr>
          </a:p>
        </p:txBody>
      </p:sp>
    </p:spTree>
    <p:extLst>
      <p:ext uri="{BB962C8B-B14F-4D97-AF65-F5344CB8AC3E}">
        <p14:creationId xmlns:p14="http://schemas.microsoft.com/office/powerpoint/2010/main" val="11690742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1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wrap="square" lIns="146304" tIns="91440" rIns="146304" bIns="91440" rtlCol="0" anchor="t">
            <a:noAutofit/>
          </a:bodyPr>
          <a:lstStyle/>
          <a:p>
            <a:r>
              <a:rPr lang="pl-PL" dirty="0"/>
              <a:t>sysadmin membership</a:t>
            </a:r>
            <a:endParaRPr lang="en-US" dirty="0"/>
          </a:p>
        </p:txBody>
      </p:sp>
      <p:sp>
        <p:nvSpPr>
          <p:cNvPr id="5" name="Text Placeholder 4"/>
          <p:cNvSpPr>
            <a:spLocks noGrp="1"/>
          </p:cNvSpPr>
          <p:nvPr>
            <p:ph type="body" sz="quarter" idx="10"/>
          </p:nvPr>
        </p:nvSpPr>
        <p:spPr/>
        <p:txBody>
          <a:bodyPr anchor="t">
            <a:noAutofit/>
          </a:bodyPr>
          <a:lstStyle/>
          <a:p>
            <a:pPr marL="262287" indent="-262287" algn="just"/>
            <a:r>
              <a:rPr lang="pl-PL" sz="2000" dirty="0"/>
              <a:t>Member of sysadmin fixed-server role can do whatever they want on SQL Server</a:t>
            </a:r>
          </a:p>
          <a:p>
            <a:pPr marL="262287" indent="-262287" algn="just"/>
            <a:endParaRPr lang="pl-PL" sz="2000" dirty="0"/>
          </a:p>
          <a:p>
            <a:pPr marL="262287" indent="-262287" algn="just"/>
            <a:r>
              <a:rPr lang="pl-PL" sz="2000" dirty="0"/>
              <a:t>by default sysadmin fixed-server role has </a:t>
            </a:r>
            <a:r>
              <a:rPr lang="pl-PL" sz="2000" dirty="0">
                <a:gradFill>
                  <a:gsLst>
                    <a:gs pos="1250">
                      <a:schemeClr val="tx1"/>
                    </a:gs>
                    <a:gs pos="100000">
                      <a:schemeClr val="tx1"/>
                    </a:gs>
                  </a:gsLst>
                  <a:lin ang="5400000" scaled="0"/>
                </a:gradFill>
                <a:latin typeface="+mn-lt"/>
              </a:rPr>
              <a:t>CONTROL SERVER </a:t>
            </a:r>
            <a:r>
              <a:rPr lang="pl-PL" sz="2000" dirty="0"/>
              <a:t>permission granted explicity</a:t>
            </a:r>
          </a:p>
          <a:p>
            <a:pPr marL="262287" indent="-262287" algn="just"/>
            <a:endParaRPr lang="pl-PL" sz="2000" dirty="0"/>
          </a:p>
          <a:p>
            <a:pPr marL="262287" indent="-262287" algn="just"/>
            <a:r>
              <a:rPr lang="en-US" sz="2000" dirty="0"/>
              <a:t>do not explicitly grant </a:t>
            </a:r>
            <a:r>
              <a:rPr lang="pl-PL" sz="2000" dirty="0">
                <a:gradFill>
                  <a:gsLst>
                    <a:gs pos="1250">
                      <a:schemeClr val="tx1"/>
                    </a:gs>
                    <a:gs pos="100000">
                      <a:schemeClr val="tx1"/>
                    </a:gs>
                  </a:gsLst>
                  <a:lin ang="5400000" scaled="0"/>
                </a:gradFill>
                <a:latin typeface="+mn-lt"/>
              </a:rPr>
              <a:t>CONTROL SERVER </a:t>
            </a:r>
            <a:r>
              <a:rPr lang="pl-PL" sz="2000" dirty="0"/>
              <a:t>for </a:t>
            </a:r>
            <a:r>
              <a:rPr lang="en-GB" sz="2000" i="1" dirty="0">
                <a:effectLst>
                  <a:outerShdw blurRad="38100" dist="38100" dir="2700000" algn="tl">
                    <a:srgbClr val="000000">
                      <a:alpha val="43137"/>
                    </a:srgbClr>
                  </a:outerShdw>
                </a:effectLst>
              </a:rPr>
              <a:t>Windows logins</a:t>
            </a:r>
            <a:r>
              <a:rPr lang="en-GB" sz="2000" dirty="0"/>
              <a:t>, </a:t>
            </a:r>
            <a:r>
              <a:rPr lang="en-GB" sz="2000" i="1" dirty="0">
                <a:effectLst>
                  <a:outerShdw blurRad="38100" dist="38100" dir="2700000" algn="tl">
                    <a:srgbClr val="000000">
                      <a:alpha val="43137"/>
                    </a:srgbClr>
                  </a:outerShdw>
                </a:effectLst>
              </a:rPr>
              <a:t>Windows Group </a:t>
            </a:r>
            <a:r>
              <a:rPr lang="en-GB" sz="2000" dirty="0"/>
              <a:t>logins and </a:t>
            </a:r>
            <a:r>
              <a:rPr lang="en-GB" sz="2000" i="1" dirty="0">
                <a:effectLst>
                  <a:outerShdw blurRad="38100" dist="38100" dir="2700000" algn="tl">
                    <a:srgbClr val="000000">
                      <a:alpha val="43137"/>
                    </a:srgbClr>
                  </a:outerShdw>
                </a:effectLst>
              </a:rPr>
              <a:t>SQL logins </a:t>
            </a:r>
            <a:endParaRPr lang="pl-PL" sz="2000" i="1" dirty="0">
              <a:effectLst>
                <a:outerShdw blurRad="38100" dist="38100" dir="2700000" algn="tl">
                  <a:srgbClr val="000000">
                    <a:alpha val="43137"/>
                  </a:srgbClr>
                </a:outerShdw>
              </a:effectLst>
            </a:endParaRPr>
          </a:p>
          <a:p>
            <a:pPr marL="262287" indent="-262287" algn="just"/>
            <a:endParaRPr lang="pl-PL" sz="2000" dirty="0"/>
          </a:p>
          <a:p>
            <a:pPr marL="262287" indent="-262287" algn="just"/>
            <a:endParaRPr lang="pl-PL" sz="2000" b="1" i="1" dirty="0">
              <a:latin typeface="+mn-lt"/>
            </a:endParaRPr>
          </a:p>
          <a:p>
            <a:pPr marL="262287" indent="-262287" algn="just"/>
            <a:endParaRPr lang="pl-PL" sz="2000" b="1" i="1" dirty="0">
              <a:latin typeface="+mn-lt"/>
            </a:endParaRPr>
          </a:p>
          <a:p>
            <a:pPr marL="0" indent="0" algn="just">
              <a:buNone/>
            </a:pPr>
            <a:r>
              <a:rPr lang="pl-PL" sz="2000" b="1" dirty="0">
                <a:latin typeface="+mn-lt"/>
              </a:rPr>
              <a:t>	</a:t>
            </a:r>
            <a:endParaRPr lang="pl-PL" sz="2000" dirty="0">
              <a:solidFill>
                <a:schemeClr val="accent4">
                  <a:lumMod val="75000"/>
                </a:schemeClr>
              </a:solidFill>
              <a:latin typeface="+mn-lt"/>
            </a:endParaRPr>
          </a:p>
        </p:txBody>
      </p:sp>
      <p:sp>
        <p:nvSpPr>
          <p:cNvPr id="6" name="Title 3"/>
          <p:cNvSpPr txBox="1">
            <a:spLocks/>
          </p:cNvSpPr>
          <p:nvPr/>
        </p:nvSpPr>
        <p:spPr>
          <a:xfrm>
            <a:off x="11063069" y="0"/>
            <a:ext cx="1378333" cy="906460"/>
          </a:xfrm>
          <a:prstGeom prst="rect">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9945" tIns="34973" rIns="69945" bIns="34973"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SECURITY</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BEST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PRACTICES</a:t>
            </a:r>
            <a:endParaRPr kumimoji="0" lang="en-US" sz="1377" b="0" i="0" u="none" strike="noStrike" kern="1200" cap="none" spc="0" normalizeH="0" baseline="0" noProof="0" dirty="0">
              <a:ln>
                <a:noFill/>
              </a:ln>
              <a:solidFill>
                <a:srgbClr val="FFFF00"/>
              </a:solidFill>
              <a:effectLst/>
              <a:uLnTx/>
              <a:uFillTx/>
              <a:latin typeface="+mj-lt"/>
              <a:ea typeface="+mj-ea"/>
              <a:cs typeface="+mj-cs"/>
            </a:endParaRPr>
          </a:p>
        </p:txBody>
      </p:sp>
      <p:sp>
        <p:nvSpPr>
          <p:cNvPr id="7" name="Rectangle 1"/>
          <p:cNvSpPr txBox="1">
            <a:spLocks noChangeArrowheads="1"/>
          </p:cNvSpPr>
          <p:nvPr/>
        </p:nvSpPr>
        <p:spPr bwMode="auto">
          <a:xfrm>
            <a:off x="4927" y="6094525"/>
            <a:ext cx="12436475" cy="900000"/>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69945" tIns="34973" rIns="69945" bIns="34973" numCol="1" rtlCol="0" anchor="ctr" anchorCtr="0" compatLnSpc="1">
            <a:prstTxWarp prst="textNoShape">
              <a:avLst/>
            </a:prstTxWarp>
            <a:spAutoFit/>
          </a:bodyPr>
          <a:lstStyle>
            <a:lvl1pPr marL="342900" indent="-342900" algn="l" defTabSz="457200" rtl="0" eaLnBrk="1" latinLnBrk="0" hangingPunct="1">
              <a:spcBef>
                <a:spcPct val="20000"/>
              </a:spcBef>
              <a:buFont typeface="Wingdings" charset="2"/>
              <a:buChar char="§"/>
              <a:defRPr sz="3000" kern="1200">
                <a:solidFill>
                  <a:schemeClr val="tx2"/>
                </a:solidFill>
                <a:latin typeface="+mn-lt"/>
                <a:ea typeface="+mn-ea"/>
                <a:cs typeface="+mn-cs"/>
              </a:defRPr>
            </a:lvl1pPr>
            <a:lvl2pPr marL="742950" indent="-285750" algn="l" defTabSz="457200" rtl="0" eaLnBrk="1" latinLnBrk="0" hangingPunct="1">
              <a:spcBef>
                <a:spcPct val="20000"/>
              </a:spcBef>
              <a:buFont typeface="Wingdings" charset="2"/>
              <a:buChar char="§"/>
              <a:defRPr sz="2600" kern="1200">
                <a:solidFill>
                  <a:schemeClr val="tx2"/>
                </a:solidFill>
                <a:latin typeface="+mn-lt"/>
                <a:ea typeface="+mn-ea"/>
                <a:cs typeface="+mn-cs"/>
              </a:defRPr>
            </a:lvl2pPr>
            <a:lvl3pPr marL="1143000" indent="-228600" algn="l" defTabSz="457200" rtl="0" eaLnBrk="1" latinLnBrk="0" hangingPunct="1">
              <a:spcBef>
                <a:spcPct val="20000"/>
              </a:spcBef>
              <a:buFont typeface="Wingdings" charset="2"/>
              <a:buChar char="§"/>
              <a:defRPr sz="2200" kern="1200">
                <a:solidFill>
                  <a:schemeClr val="tx2"/>
                </a:solidFill>
                <a:latin typeface="+mn-lt"/>
                <a:ea typeface="+mn-ea"/>
                <a:cs typeface="+mn-cs"/>
              </a:defRPr>
            </a:lvl3pPr>
            <a:lvl4pPr marL="1600200" indent="-228600" algn="l" defTabSz="457200" rtl="0" eaLnBrk="1" latinLnBrk="0" hangingPunct="1">
              <a:spcBef>
                <a:spcPct val="20000"/>
              </a:spcBef>
              <a:buFont typeface="Wingdings" charset="2"/>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Wingdings" charset="2"/>
              <a:buChar char="§"/>
              <a:defRPr sz="1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2293" marR="0" lvl="1" indent="0" algn="just" defTabSz="457200" rtl="0" eaLnBrk="1" fontAlgn="auto" latinLnBrk="0" hangingPunct="1">
              <a:lnSpc>
                <a:spcPct val="100000"/>
              </a:lnSpc>
              <a:spcBef>
                <a:spcPct val="20000"/>
              </a:spcBef>
              <a:spcAft>
                <a:spcPts val="0"/>
              </a:spcAft>
              <a:buClrTx/>
              <a:buSzTx/>
              <a:buFont typeface="Wingdings" charset="2"/>
              <a:buNone/>
              <a:tabLst/>
              <a:defRPr/>
            </a:pPr>
            <a:r>
              <a:rPr kumimoji="0" lang="pl-PL" sz="2000" b="0" i="0" u="none" strike="noStrike" kern="1200" cap="none" spc="0" normalizeH="0" baseline="0" noProof="0" dirty="0">
                <a:ln>
                  <a:noFill/>
                </a:ln>
                <a:solidFill>
                  <a:schemeClr val="bg1"/>
                </a:solidFill>
                <a:effectLst/>
                <a:uLnTx/>
                <a:uFillTx/>
                <a:latin typeface="+mn-lt"/>
                <a:ea typeface="+mn-ea"/>
                <a:cs typeface="+mn-cs"/>
              </a:rPr>
              <a:t>Best </a:t>
            </a:r>
            <a:r>
              <a:rPr kumimoji="0" lang="pl-PL" sz="2000" b="0" i="0" u="none" strike="noStrike" kern="1200" cap="none" spc="0" normalizeH="0" baseline="0" noProof="0" dirty="0" err="1">
                <a:ln>
                  <a:noFill/>
                </a:ln>
                <a:solidFill>
                  <a:schemeClr val="bg1"/>
                </a:solidFill>
                <a:effectLst/>
                <a:uLnTx/>
                <a:uFillTx/>
                <a:latin typeface="+mn-lt"/>
                <a:ea typeface="+mn-ea"/>
                <a:cs typeface="+mn-cs"/>
              </a:rPr>
              <a:t>Practice</a:t>
            </a:r>
            <a:r>
              <a:rPr kumimoji="0" lang="pl-PL" sz="2000" b="0" i="0" u="none" strike="noStrike" kern="1200" cap="none" spc="0" normalizeH="0" baseline="0" noProof="0" dirty="0">
                <a:ln>
                  <a:noFill/>
                </a:ln>
                <a:solidFill>
                  <a:schemeClr val="bg1"/>
                </a:solidFill>
                <a:effectLst/>
                <a:uLnTx/>
                <a:uFillTx/>
                <a:latin typeface="+mn-lt"/>
                <a:ea typeface="+mn-ea"/>
                <a:cs typeface="+mn-cs"/>
              </a:rPr>
              <a:t>: </a:t>
            </a:r>
          </a:p>
          <a:p>
            <a:pPr marL="262293" marR="0" lvl="1" indent="0" algn="r" defTabSz="457200" rtl="0" eaLnBrk="1" fontAlgn="auto" latinLnBrk="0" hangingPunct="1">
              <a:lnSpc>
                <a:spcPct val="100000"/>
              </a:lnSpc>
              <a:spcBef>
                <a:spcPct val="20000"/>
              </a:spcBef>
              <a:spcAft>
                <a:spcPts val="0"/>
              </a:spcAft>
              <a:buClrTx/>
              <a:buSzTx/>
              <a:buFont typeface="Wingdings" charset="2"/>
              <a:buNone/>
              <a:tabLst/>
              <a:defRPr/>
            </a:pPr>
            <a:r>
              <a:rPr kumimoji="0" lang="en-GB" sz="2000" b="0" i="0" u="none" strike="noStrike" kern="1200" cap="none" spc="0" normalizeH="0" baseline="0" noProof="0" dirty="0">
                <a:ln>
                  <a:noFill/>
                </a:ln>
                <a:solidFill>
                  <a:schemeClr val="accent1"/>
                </a:solidFill>
                <a:effectLst/>
                <a:uLnTx/>
                <a:uFillTx/>
                <a:latin typeface="+mn-lt"/>
                <a:ea typeface="+mn-ea"/>
                <a:cs typeface="+mn-cs"/>
              </a:rPr>
              <a:t>carefully choose the membership of sysadmin fixed-serve</a:t>
            </a:r>
            <a:r>
              <a:rPr kumimoji="0" lang="pl-PL" sz="2000" b="0" i="0" u="none" strike="noStrike" kern="1200" cap="none" spc="0" normalizeH="0" baseline="0" noProof="0" dirty="0">
                <a:ln>
                  <a:noFill/>
                </a:ln>
                <a:solidFill>
                  <a:schemeClr val="accent1"/>
                </a:solidFill>
                <a:effectLst/>
                <a:uLnTx/>
                <a:uFillTx/>
                <a:latin typeface="+mn-lt"/>
                <a:ea typeface="+mn-ea"/>
                <a:cs typeface="+mn-cs"/>
              </a:rPr>
              <a:t>r</a:t>
            </a:r>
          </a:p>
        </p:txBody>
      </p:sp>
    </p:spTree>
    <p:extLst>
      <p:ext uri="{BB962C8B-B14F-4D97-AF65-F5344CB8AC3E}">
        <p14:creationId xmlns:p14="http://schemas.microsoft.com/office/powerpoint/2010/main" val="2024502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1000"/>
                                  </p:stCondLst>
                                  <p:childTnLst>
                                    <p:set>
                                      <p:cBhvr>
                                        <p:cTn id="6" dur="1" fill="hold">
                                          <p:stCondLst>
                                            <p:cond delay="0"/>
                                          </p:stCondLst>
                                        </p:cTn>
                                        <p:tgtEl>
                                          <p:spTgt spid="5">
                                            <p:txEl>
                                              <p:pRg st="8" end="8"/>
                                            </p:txEl>
                                          </p:spTgt>
                                        </p:tgtEl>
                                        <p:attrNameLst>
                                          <p:attrName>style.visibility</p:attrName>
                                        </p:attrNameLst>
                                      </p:cBhvr>
                                      <p:to>
                                        <p:strVal val="visible"/>
                                      </p:to>
                                    </p:set>
                                    <p:anim calcmode="lin" valueType="num">
                                      <p:cBhvr additive="base">
                                        <p:cTn id="7"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ppt_x"/>
                                          </p:val>
                                        </p:tav>
                                        <p:tav tm="100000">
                                          <p:val>
                                            <p:strVal val="#ppt_x"/>
                                          </p:val>
                                        </p:tav>
                                      </p:tavLst>
                                    </p:anim>
                                    <p:anim calcmode="lin" valueType="num">
                                      <p:cBhvr additive="base">
                                        <p:cTn id="1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wrap="square" lIns="146304" tIns="91440" rIns="146304" bIns="91440" rtlCol="0" anchor="t">
            <a:noAutofit/>
          </a:bodyPr>
          <a:lstStyle/>
          <a:p>
            <a:r>
              <a:rPr lang="pl-PL" dirty="0"/>
              <a:t>general administration</a:t>
            </a:r>
            <a:endParaRPr lang="en-US" dirty="0"/>
          </a:p>
        </p:txBody>
      </p:sp>
      <p:sp>
        <p:nvSpPr>
          <p:cNvPr id="5" name="Text Placeholder 4"/>
          <p:cNvSpPr>
            <a:spLocks noGrp="1"/>
          </p:cNvSpPr>
          <p:nvPr>
            <p:ph type="body" sz="quarter" idx="10"/>
          </p:nvPr>
        </p:nvSpPr>
        <p:spPr/>
        <p:txBody>
          <a:bodyPr anchor="t">
            <a:normAutofit/>
          </a:bodyPr>
          <a:lstStyle/>
          <a:p>
            <a:pPr marL="262287" indent="-262287" algn="just"/>
            <a:r>
              <a:rPr lang="pl-PL" sz="2000" dirty="0"/>
              <a:t>everything (almost always) works under </a:t>
            </a:r>
            <a:r>
              <a:rPr lang="pl-PL" sz="2000" dirty="0">
                <a:gradFill>
                  <a:gsLst>
                    <a:gs pos="1250">
                      <a:schemeClr val="tx1"/>
                    </a:gs>
                    <a:gs pos="100000">
                      <a:schemeClr val="tx1"/>
                    </a:gs>
                  </a:gsLst>
                  <a:lin ang="5400000" scaled="0"/>
                </a:gradFill>
                <a:latin typeface="+mn-lt"/>
              </a:rPr>
              <a:t>sa</a:t>
            </a:r>
            <a:r>
              <a:rPr lang="pl-PL" sz="2000" dirty="0"/>
              <a:t> account especially with </a:t>
            </a:r>
            <a:r>
              <a:rPr lang="pl-PL" sz="2000" dirty="0">
                <a:gradFill>
                  <a:gsLst>
                    <a:gs pos="1250">
                      <a:schemeClr val="tx1"/>
                    </a:gs>
                    <a:gs pos="100000">
                      <a:schemeClr val="tx1"/>
                    </a:gs>
                  </a:gsLst>
                  <a:lin ang="5400000" scaled="0"/>
                </a:gradFill>
                <a:latin typeface="+mn-lt"/>
              </a:rPr>
              <a:t>CONTROL SERVER </a:t>
            </a:r>
            <a:r>
              <a:rPr lang="pl-PL" sz="2000" dirty="0"/>
              <a:t>permission</a:t>
            </a:r>
          </a:p>
          <a:p>
            <a:pPr marL="262287" indent="-262287" algn="just"/>
            <a:endParaRPr lang="pl-PL" sz="2000" dirty="0"/>
          </a:p>
          <a:p>
            <a:pPr marL="262287" indent="-262287" algn="just"/>
            <a:r>
              <a:rPr lang="en-GB" sz="2000" dirty="0"/>
              <a:t>institute dedicated Windows logins for DBAs, </a:t>
            </a:r>
            <a:endParaRPr lang="pl-PL" sz="2000" dirty="0"/>
          </a:p>
          <a:p>
            <a:pPr marL="262287" indent="-262287" algn="just"/>
            <a:r>
              <a:rPr lang="pl-PL" sz="2000" dirty="0"/>
              <a:t>		</a:t>
            </a:r>
            <a:r>
              <a:rPr lang="en-GB" sz="2000" dirty="0"/>
              <a:t>and assign these logins </a:t>
            </a:r>
            <a:r>
              <a:rPr lang="en-GB" sz="2000" dirty="0">
                <a:gradFill>
                  <a:gsLst>
                    <a:gs pos="1250">
                      <a:schemeClr val="tx1"/>
                    </a:gs>
                    <a:gs pos="100000">
                      <a:schemeClr val="tx1"/>
                    </a:gs>
                  </a:gsLst>
                  <a:lin ang="5400000" scaled="0"/>
                </a:gradFill>
                <a:latin typeface="+mn-lt"/>
              </a:rPr>
              <a:t>sysadmin </a:t>
            </a:r>
            <a:r>
              <a:rPr lang="en-GB" sz="2000" dirty="0"/>
              <a:t>rights on SQL Server for administration purposes.</a:t>
            </a:r>
            <a:endParaRPr lang="pl-PL" sz="2000" dirty="0"/>
          </a:p>
          <a:p>
            <a:pPr marL="262287" indent="-262287"/>
            <a:endParaRPr lang="pl-PL" sz="2000" dirty="0"/>
          </a:p>
        </p:txBody>
      </p:sp>
      <p:sp>
        <p:nvSpPr>
          <p:cNvPr id="6" name="Title 3"/>
          <p:cNvSpPr txBox="1">
            <a:spLocks/>
          </p:cNvSpPr>
          <p:nvPr/>
        </p:nvSpPr>
        <p:spPr>
          <a:xfrm>
            <a:off x="11058142" y="0"/>
            <a:ext cx="1378333" cy="906460"/>
          </a:xfrm>
          <a:prstGeom prst="rect">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9945" tIns="34973" rIns="69945" bIns="34973"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SECURITY</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BEST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PRACTICES</a:t>
            </a:r>
            <a:endParaRPr kumimoji="0" lang="en-US" sz="1377" b="0" i="0" u="none" strike="noStrike" kern="1200" cap="none" spc="0" normalizeH="0" baseline="0" noProof="0" dirty="0">
              <a:ln>
                <a:noFill/>
              </a:ln>
              <a:solidFill>
                <a:srgbClr val="FFFF00"/>
              </a:solidFill>
              <a:effectLst/>
              <a:uLnTx/>
              <a:uFillTx/>
              <a:latin typeface="+mj-lt"/>
              <a:ea typeface="+mj-ea"/>
              <a:cs typeface="+mj-cs"/>
            </a:endParaRPr>
          </a:p>
        </p:txBody>
      </p:sp>
      <p:sp>
        <p:nvSpPr>
          <p:cNvPr id="7" name="Rectangle 1"/>
          <p:cNvSpPr txBox="1">
            <a:spLocks noChangeArrowheads="1"/>
          </p:cNvSpPr>
          <p:nvPr/>
        </p:nvSpPr>
        <p:spPr bwMode="auto">
          <a:xfrm>
            <a:off x="0" y="6094525"/>
            <a:ext cx="12436475" cy="900000"/>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69945" tIns="34973" rIns="69945" bIns="34973" numCol="1" rtlCol="0" anchor="ctr" anchorCtr="0" compatLnSpc="1">
            <a:prstTxWarp prst="textNoShape">
              <a:avLst/>
            </a:prstTxWarp>
            <a:spAutoFit/>
          </a:bodyPr>
          <a:lstStyle>
            <a:lvl1pPr marL="342900" indent="-342900" algn="l" defTabSz="457200" rtl="0" eaLnBrk="1" latinLnBrk="0" hangingPunct="1">
              <a:spcBef>
                <a:spcPct val="20000"/>
              </a:spcBef>
              <a:buFont typeface="Wingdings" charset="2"/>
              <a:buChar char="§"/>
              <a:defRPr sz="3000" kern="1200">
                <a:solidFill>
                  <a:schemeClr val="tx2"/>
                </a:solidFill>
                <a:latin typeface="+mn-lt"/>
                <a:ea typeface="+mn-ea"/>
                <a:cs typeface="+mn-cs"/>
              </a:defRPr>
            </a:lvl1pPr>
            <a:lvl2pPr marL="742950" indent="-285750" algn="l" defTabSz="457200" rtl="0" eaLnBrk="1" latinLnBrk="0" hangingPunct="1">
              <a:spcBef>
                <a:spcPct val="20000"/>
              </a:spcBef>
              <a:buFont typeface="Wingdings" charset="2"/>
              <a:buChar char="§"/>
              <a:defRPr sz="2600" kern="1200">
                <a:solidFill>
                  <a:schemeClr val="tx2"/>
                </a:solidFill>
                <a:latin typeface="+mn-lt"/>
                <a:ea typeface="+mn-ea"/>
                <a:cs typeface="+mn-cs"/>
              </a:defRPr>
            </a:lvl2pPr>
            <a:lvl3pPr marL="1143000" indent="-228600" algn="l" defTabSz="457200" rtl="0" eaLnBrk="1" latinLnBrk="0" hangingPunct="1">
              <a:spcBef>
                <a:spcPct val="20000"/>
              </a:spcBef>
              <a:buFont typeface="Wingdings" charset="2"/>
              <a:buChar char="§"/>
              <a:defRPr sz="2200" kern="1200">
                <a:solidFill>
                  <a:schemeClr val="tx2"/>
                </a:solidFill>
                <a:latin typeface="+mn-lt"/>
                <a:ea typeface="+mn-ea"/>
                <a:cs typeface="+mn-cs"/>
              </a:defRPr>
            </a:lvl3pPr>
            <a:lvl4pPr marL="1600200" indent="-228600" algn="l" defTabSz="457200" rtl="0" eaLnBrk="1" latinLnBrk="0" hangingPunct="1">
              <a:spcBef>
                <a:spcPct val="20000"/>
              </a:spcBef>
              <a:buFont typeface="Wingdings" charset="2"/>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Wingdings" charset="2"/>
              <a:buChar char="§"/>
              <a:defRPr sz="1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2293" marR="0" lvl="1" indent="0" algn="just" defTabSz="457200" rtl="0" eaLnBrk="1" fontAlgn="auto" latinLnBrk="0" hangingPunct="1">
              <a:lnSpc>
                <a:spcPct val="100000"/>
              </a:lnSpc>
              <a:spcBef>
                <a:spcPct val="20000"/>
              </a:spcBef>
              <a:spcAft>
                <a:spcPts val="0"/>
              </a:spcAft>
              <a:buClrTx/>
              <a:buSzTx/>
              <a:buFont typeface="Wingdings" charset="2"/>
              <a:buNone/>
              <a:tabLst/>
              <a:defRPr/>
            </a:pPr>
            <a:r>
              <a:rPr kumimoji="0" lang="pl-PL" sz="1800" b="0" i="0" u="none" strike="noStrike" kern="1200" cap="none" spc="0" normalizeH="0" baseline="0" noProof="0" dirty="0">
                <a:ln>
                  <a:noFill/>
                </a:ln>
                <a:solidFill>
                  <a:schemeClr val="bg1"/>
                </a:solidFill>
                <a:effectLst/>
                <a:uLnTx/>
                <a:uFillTx/>
                <a:latin typeface="+mn-lt"/>
                <a:ea typeface="+mn-ea"/>
                <a:cs typeface="+mn-cs"/>
              </a:rPr>
              <a:t>Best Practice: 												</a:t>
            </a:r>
            <a:r>
              <a:rPr kumimoji="0" lang="pl-PL" sz="1800" b="0" i="0" u="none" strike="noStrike" kern="1200" cap="none" spc="0" normalizeH="0" baseline="0" noProof="0" dirty="0">
                <a:ln>
                  <a:noFill/>
                </a:ln>
                <a:solidFill>
                  <a:schemeClr val="accent1"/>
                </a:solidFill>
                <a:effectLst/>
                <a:uLnTx/>
                <a:uFillTx/>
                <a:latin typeface="+mn-lt"/>
                <a:ea typeface="+mn-ea"/>
                <a:cs typeface="+mn-cs"/>
              </a:rPr>
              <a:t>use built-in fixed server roles and database roles or </a:t>
            </a:r>
          </a:p>
          <a:p>
            <a:pPr marL="262293" marR="0" lvl="1" indent="0" algn="r" defTabSz="457200" rtl="0" eaLnBrk="1" fontAlgn="auto" latinLnBrk="0" hangingPunct="1">
              <a:lnSpc>
                <a:spcPct val="100000"/>
              </a:lnSpc>
              <a:spcBef>
                <a:spcPct val="20000"/>
              </a:spcBef>
              <a:spcAft>
                <a:spcPts val="0"/>
              </a:spcAft>
              <a:buClrTx/>
              <a:buSzTx/>
              <a:buFont typeface="Wingdings" charset="2"/>
              <a:buNone/>
              <a:tabLst/>
              <a:defRPr/>
            </a:pPr>
            <a:r>
              <a:rPr kumimoji="0" lang="pl-PL" sz="1800" b="0" i="0" u="none" strike="noStrike" kern="1200" cap="none" spc="0" normalizeH="0" baseline="0" noProof="0" dirty="0" err="1">
                <a:ln>
                  <a:noFill/>
                </a:ln>
                <a:solidFill>
                  <a:schemeClr val="accent1"/>
                </a:solidFill>
                <a:effectLst/>
                <a:uLnTx/>
                <a:uFillTx/>
                <a:latin typeface="+mn-lt"/>
                <a:ea typeface="+mn-ea"/>
                <a:cs typeface="+mn-cs"/>
              </a:rPr>
              <a:t>create</a:t>
            </a:r>
            <a:r>
              <a:rPr kumimoji="0" lang="pl-PL" sz="1800" b="0" i="0" u="none" strike="noStrike" kern="1200" cap="none" spc="0" normalizeH="0" baseline="0" noProof="0" dirty="0">
                <a:ln>
                  <a:noFill/>
                </a:ln>
                <a:solidFill>
                  <a:schemeClr val="accent1"/>
                </a:solidFill>
                <a:effectLst/>
                <a:uLnTx/>
                <a:uFillTx/>
                <a:latin typeface="+mn-lt"/>
                <a:ea typeface="+mn-ea"/>
                <a:cs typeface="+mn-cs"/>
              </a:rPr>
              <a:t> </a:t>
            </a:r>
            <a:r>
              <a:rPr kumimoji="0" lang="pl-PL" sz="1800" b="0" i="0" u="none" strike="noStrike" kern="1200" cap="none" spc="0" normalizeH="0" baseline="0" noProof="0" dirty="0" err="1">
                <a:ln>
                  <a:noFill/>
                </a:ln>
                <a:solidFill>
                  <a:schemeClr val="accent1"/>
                </a:solidFill>
                <a:effectLst/>
                <a:uLnTx/>
                <a:uFillTx/>
                <a:latin typeface="+mn-lt"/>
                <a:ea typeface="+mn-ea"/>
                <a:cs typeface="+mn-cs"/>
              </a:rPr>
              <a:t>your</a:t>
            </a:r>
            <a:r>
              <a:rPr kumimoji="0" lang="pl-PL" sz="1800" b="0" i="0" u="none" strike="noStrike" kern="1200" cap="none" spc="0" normalizeH="0" baseline="0" noProof="0" dirty="0">
                <a:ln>
                  <a:noFill/>
                </a:ln>
                <a:solidFill>
                  <a:schemeClr val="accent1"/>
                </a:solidFill>
                <a:effectLst/>
                <a:uLnTx/>
                <a:uFillTx/>
                <a:latin typeface="+mn-lt"/>
                <a:ea typeface="+mn-ea"/>
                <a:cs typeface="+mn-cs"/>
              </a:rPr>
              <a:t> </a:t>
            </a:r>
            <a:r>
              <a:rPr kumimoji="0" lang="pl-PL" sz="1800" b="0" i="0" u="none" strike="noStrike" kern="1200" cap="none" spc="0" normalizeH="0" baseline="0" noProof="0" dirty="0" err="1">
                <a:ln>
                  <a:noFill/>
                </a:ln>
                <a:solidFill>
                  <a:schemeClr val="accent1"/>
                </a:solidFill>
                <a:effectLst/>
                <a:uLnTx/>
                <a:uFillTx/>
                <a:latin typeface="+mn-lt"/>
                <a:ea typeface="+mn-ea"/>
                <a:cs typeface="+mn-cs"/>
              </a:rPr>
              <a:t>custom</a:t>
            </a:r>
            <a:r>
              <a:rPr kumimoji="0" lang="pl-PL" sz="1800" b="0" i="0" u="none" strike="noStrike" kern="1200" cap="none" spc="0" normalizeH="0" baseline="0" noProof="0" dirty="0">
                <a:ln>
                  <a:noFill/>
                </a:ln>
                <a:solidFill>
                  <a:schemeClr val="accent1"/>
                </a:solidFill>
                <a:effectLst/>
                <a:uLnTx/>
                <a:uFillTx/>
                <a:latin typeface="+mn-lt"/>
                <a:ea typeface="+mn-ea"/>
                <a:cs typeface="+mn-cs"/>
              </a:rPr>
              <a:t> </a:t>
            </a:r>
            <a:r>
              <a:rPr kumimoji="0" lang="pl-PL" sz="1800" b="0" i="0" u="none" strike="noStrike" kern="1200" cap="none" spc="0" normalizeH="0" baseline="0" noProof="0" dirty="0" err="1">
                <a:ln>
                  <a:noFill/>
                </a:ln>
                <a:solidFill>
                  <a:schemeClr val="accent1"/>
                </a:solidFill>
                <a:effectLst/>
                <a:uLnTx/>
                <a:uFillTx/>
                <a:latin typeface="+mn-lt"/>
                <a:ea typeface="+mn-ea"/>
                <a:cs typeface="+mn-cs"/>
              </a:rPr>
              <a:t>roles</a:t>
            </a:r>
            <a:r>
              <a:rPr kumimoji="0" lang="pl-PL" sz="1800" b="0" i="0" u="none" strike="noStrike" kern="1200" cap="none" spc="0" normalizeH="0" baseline="0" noProof="0" dirty="0">
                <a:ln>
                  <a:noFill/>
                </a:ln>
                <a:solidFill>
                  <a:schemeClr val="accent1"/>
                </a:solidFill>
                <a:effectLst/>
                <a:uLnTx/>
                <a:uFillTx/>
                <a:latin typeface="+mn-lt"/>
                <a:ea typeface="+mn-ea"/>
                <a:cs typeface="+mn-cs"/>
              </a:rPr>
              <a:t>, </a:t>
            </a:r>
            <a:r>
              <a:rPr kumimoji="0" lang="pl-PL" sz="1800" b="0" i="0" u="none" strike="noStrike" kern="1200" cap="none" spc="0" normalizeH="0" baseline="0" noProof="0" dirty="0" err="1">
                <a:ln>
                  <a:noFill/>
                </a:ln>
                <a:solidFill>
                  <a:schemeClr val="accent1"/>
                </a:solidFill>
                <a:effectLst/>
                <a:uLnTx/>
                <a:uFillTx/>
                <a:latin typeface="+mn-lt"/>
                <a:ea typeface="+mn-ea"/>
                <a:cs typeface="+mn-cs"/>
              </a:rPr>
              <a:t>then</a:t>
            </a:r>
            <a:r>
              <a:rPr kumimoji="0" lang="pl-PL" sz="1800" b="0" i="0" u="none" strike="noStrike" kern="1200" cap="none" spc="0" normalizeH="0" baseline="0" noProof="0" dirty="0">
                <a:ln>
                  <a:noFill/>
                </a:ln>
                <a:solidFill>
                  <a:schemeClr val="accent1"/>
                </a:solidFill>
                <a:effectLst/>
                <a:uLnTx/>
                <a:uFillTx/>
                <a:latin typeface="+mn-lt"/>
                <a:ea typeface="+mn-ea"/>
                <a:cs typeface="+mn-cs"/>
              </a:rPr>
              <a:t> </a:t>
            </a:r>
            <a:r>
              <a:rPr kumimoji="0" lang="pl-PL" sz="1800" b="0" i="0" u="none" strike="noStrike" kern="1200" cap="none" spc="0" normalizeH="0" baseline="0" noProof="0" dirty="0" err="1">
                <a:ln>
                  <a:noFill/>
                </a:ln>
                <a:solidFill>
                  <a:schemeClr val="accent1"/>
                </a:solidFill>
                <a:effectLst/>
                <a:uLnTx/>
                <a:uFillTx/>
                <a:latin typeface="+mn-lt"/>
                <a:ea typeface="+mn-ea"/>
                <a:cs typeface="+mn-cs"/>
              </a:rPr>
              <a:t>apply</a:t>
            </a:r>
            <a:r>
              <a:rPr kumimoji="0" lang="pl-PL" sz="1800" b="0" i="0" u="none" strike="noStrike" kern="1200" cap="none" spc="0" normalizeH="0" baseline="0" noProof="0" dirty="0">
                <a:ln>
                  <a:noFill/>
                </a:ln>
                <a:solidFill>
                  <a:schemeClr val="accent1"/>
                </a:solidFill>
                <a:effectLst/>
                <a:uLnTx/>
                <a:uFillTx/>
                <a:latin typeface="+mn-lt"/>
                <a:ea typeface="+mn-ea"/>
                <a:cs typeface="+mn-cs"/>
              </a:rPr>
              <a:t> for </a:t>
            </a:r>
            <a:r>
              <a:rPr kumimoji="0" lang="pl-PL" sz="1800" b="0" i="0" u="none" strike="noStrike" kern="1200" cap="none" spc="0" normalizeH="0" baseline="0" noProof="0" dirty="0" err="1">
                <a:ln>
                  <a:noFill/>
                </a:ln>
                <a:solidFill>
                  <a:schemeClr val="accent1"/>
                </a:solidFill>
                <a:effectLst/>
                <a:uLnTx/>
                <a:uFillTx/>
                <a:latin typeface="+mn-lt"/>
                <a:ea typeface="+mn-ea"/>
                <a:cs typeface="+mn-cs"/>
              </a:rPr>
              <a:t>specific</a:t>
            </a:r>
            <a:r>
              <a:rPr kumimoji="0" lang="pl-PL" sz="1800" b="0" i="0" u="none" strike="noStrike" kern="1200" cap="none" spc="0" normalizeH="0" baseline="0" noProof="0" dirty="0">
                <a:ln>
                  <a:noFill/>
                </a:ln>
                <a:solidFill>
                  <a:schemeClr val="accent1"/>
                </a:solidFill>
                <a:effectLst/>
                <a:uLnTx/>
                <a:uFillTx/>
                <a:latin typeface="+mn-lt"/>
                <a:ea typeface="+mn-ea"/>
                <a:cs typeface="+mn-cs"/>
              </a:rPr>
              <a:t> </a:t>
            </a:r>
            <a:r>
              <a:rPr kumimoji="0" lang="pl-PL" sz="1800" b="0" i="0" u="none" strike="noStrike" kern="1200" cap="none" spc="0" normalizeH="0" baseline="0" noProof="0" dirty="0" err="1">
                <a:ln>
                  <a:noFill/>
                </a:ln>
                <a:solidFill>
                  <a:schemeClr val="accent1"/>
                </a:solidFill>
                <a:effectLst/>
                <a:uLnTx/>
                <a:uFillTx/>
                <a:latin typeface="+mn-lt"/>
                <a:ea typeface="+mn-ea"/>
                <a:cs typeface="+mn-cs"/>
              </a:rPr>
              <a:t>logins</a:t>
            </a:r>
            <a:endParaRPr kumimoji="0" lang="pl-PL" sz="1800" b="0" i="0" u="none" strike="noStrike" kern="1200" cap="none" spc="0" normalizeH="0" baseline="0" noProof="0" dirty="0">
              <a:ln>
                <a:noFill/>
              </a:ln>
              <a:solidFill>
                <a:schemeClr val="accent1"/>
              </a:solidFill>
              <a:effectLst/>
              <a:uLnTx/>
              <a:uFillTx/>
              <a:latin typeface="+mn-lt"/>
              <a:ea typeface="+mn-ea"/>
              <a:cs typeface="+mn-cs"/>
            </a:endParaRPr>
          </a:p>
        </p:txBody>
      </p:sp>
    </p:spTree>
    <p:extLst>
      <p:ext uri="{BB962C8B-B14F-4D97-AF65-F5344CB8AC3E}">
        <p14:creationId xmlns:p14="http://schemas.microsoft.com/office/powerpoint/2010/main" val="20767112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0"/>
          </p:nvPr>
        </p:nvSpPr>
        <p:spPr>
          <a:xfrm>
            <a:off x="274638" y="1212850"/>
            <a:ext cx="11887200" cy="4934684"/>
          </a:xfrm>
        </p:spPr>
        <p:txBody>
          <a:bodyPr/>
          <a:lstStyle/>
          <a:p>
            <a:pPr marL="0" indent="0">
              <a:spcBef>
                <a:spcPts val="765"/>
              </a:spcBef>
              <a:buNone/>
            </a:pPr>
            <a:r>
              <a:rPr lang="pl-PL" sz="2000" dirty="0">
                <a:solidFill>
                  <a:schemeClr val="tx1"/>
                </a:solidFill>
                <a:latin typeface="+mn-lt"/>
                <a:ea typeface="Open Sans" panose="020B0606030504020204" pitchFamily="34" charset="0"/>
                <a:cs typeface="Open Sans" panose="020B0606030504020204" pitchFamily="34" charset="0"/>
              </a:rPr>
              <a:t>independent consultant, security &amp; licensing auditor</a:t>
            </a:r>
          </a:p>
          <a:p>
            <a:pPr marL="0" indent="0">
              <a:spcBef>
                <a:spcPts val="765"/>
              </a:spcBef>
              <a:buNone/>
            </a:pPr>
            <a:r>
              <a:rPr lang="pl-PL" sz="2000" dirty="0">
                <a:solidFill>
                  <a:schemeClr val="tx1"/>
                </a:solidFill>
                <a:latin typeface="+mn-lt"/>
                <a:ea typeface="Open Sans" panose="020B0606030504020204" pitchFamily="34" charset="0"/>
                <a:cs typeface="Open Sans" panose="020B0606030504020204" pitchFamily="34" charset="0"/>
              </a:rPr>
              <a:t>owner of shadowland consulting </a:t>
            </a:r>
          </a:p>
          <a:p>
            <a:pPr marL="0" indent="0">
              <a:spcBef>
                <a:spcPts val="765"/>
              </a:spcBef>
              <a:buNone/>
            </a:pPr>
            <a:r>
              <a:rPr lang="pl-PL" sz="2000" dirty="0">
                <a:solidFill>
                  <a:schemeClr val="tx1"/>
                </a:solidFill>
                <a:latin typeface="+mn-lt"/>
                <a:ea typeface="Open Sans" panose="020B0606030504020204" pitchFamily="34" charset="0"/>
                <a:cs typeface="Open Sans" panose="020B0606030504020204" pitchFamily="34" charset="0"/>
              </a:rPr>
              <a:t>microsoft </a:t>
            </a:r>
            <a:r>
              <a:rPr lang="en-GB" sz="2000" dirty="0">
                <a:solidFill>
                  <a:schemeClr val="tx1"/>
                </a:solidFill>
                <a:latin typeface="+mn-lt"/>
                <a:ea typeface="Open Sans" panose="020B0606030504020204" pitchFamily="34" charset="0"/>
                <a:cs typeface="Open Sans" panose="020B0606030504020204" pitchFamily="34" charset="0"/>
              </a:rPr>
              <a:t>certified</a:t>
            </a:r>
            <a:r>
              <a:rPr lang="pl-PL" sz="2000" dirty="0">
                <a:solidFill>
                  <a:schemeClr val="tx1"/>
                </a:solidFill>
                <a:latin typeface="+mn-lt"/>
                <a:ea typeface="Open Sans" panose="020B0606030504020204" pitchFamily="34" charset="0"/>
                <a:cs typeface="Open Sans" panose="020B0606030504020204" pitchFamily="34" charset="0"/>
              </a:rPr>
              <a:t> trainer</a:t>
            </a:r>
          </a:p>
          <a:p>
            <a:pPr marL="0" indent="0">
              <a:spcBef>
                <a:spcPts val="765"/>
              </a:spcBef>
              <a:buNone/>
            </a:pPr>
            <a:r>
              <a:rPr lang="pl-PL" sz="2000" dirty="0">
                <a:solidFill>
                  <a:schemeClr val="tx1"/>
                </a:solidFill>
                <a:latin typeface="+mn-lt"/>
                <a:ea typeface="Open Sans" panose="020B0606030504020204" pitchFamily="34" charset="0"/>
                <a:cs typeface="Open Sans" panose="020B0606030504020204" pitchFamily="34" charset="0"/>
              </a:rPr>
              <a:t>data platform mvp (seven… years in a row)</a:t>
            </a:r>
          </a:p>
          <a:p>
            <a:pPr marL="0" indent="0">
              <a:spcBef>
                <a:spcPts val="765"/>
              </a:spcBef>
              <a:buNone/>
            </a:pPr>
            <a:r>
              <a:rPr lang="pl-PL" sz="2000" dirty="0">
                <a:solidFill>
                  <a:schemeClr val="tx1"/>
                </a:solidFill>
                <a:latin typeface="+mn-lt"/>
                <a:ea typeface="Open Sans" panose="020B0606030504020204" pitchFamily="34" charset="0"/>
                <a:cs typeface="Open Sans" panose="020B0606030504020204" pitchFamily="34" charset="0"/>
              </a:rPr>
              <a:t>subject matter expert at cqure</a:t>
            </a:r>
          </a:p>
          <a:p>
            <a:pPr marL="0" indent="0">
              <a:spcBef>
                <a:spcPts val="765"/>
              </a:spcBef>
              <a:buNone/>
            </a:pPr>
            <a:r>
              <a:rPr lang="pl-PL" sz="2000" dirty="0">
                <a:solidFill>
                  <a:schemeClr val="tx1"/>
                </a:solidFill>
                <a:latin typeface="+mn-lt"/>
                <a:ea typeface="Open Sans" panose="020B0606030504020204" pitchFamily="34" charset="0"/>
                <a:cs typeface="Open Sans" panose="020B0606030504020204" pitchFamily="34" charset="0"/>
              </a:rPr>
              <a:t>active blogger, influencer, technical writer</a:t>
            </a:r>
          </a:p>
          <a:p>
            <a:pPr marL="0" indent="0">
              <a:spcBef>
                <a:spcPts val="765"/>
              </a:spcBef>
              <a:buNone/>
            </a:pPr>
            <a:r>
              <a:rPr lang="pl-PL" sz="2000" dirty="0">
                <a:solidFill>
                  <a:schemeClr val="tx1"/>
                </a:solidFill>
                <a:latin typeface="+mn-lt"/>
                <a:ea typeface="Open Sans" panose="020B0606030504020204" pitchFamily="34" charset="0"/>
                <a:cs typeface="Open Sans" panose="020B0606030504020204" pitchFamily="34" charset="0"/>
              </a:rPr>
              <a:t>almost 10 years living in data processing center jungle</a:t>
            </a:r>
          </a:p>
          <a:p>
            <a:pPr marL="0" indent="0">
              <a:spcBef>
                <a:spcPts val="765"/>
              </a:spcBef>
              <a:buNone/>
            </a:pPr>
            <a:r>
              <a:rPr lang="pl-PL" sz="2000" dirty="0">
                <a:solidFill>
                  <a:schemeClr val="tx1"/>
                </a:solidFill>
                <a:latin typeface="+mn-lt"/>
                <a:ea typeface="Open Sans" panose="020B0606030504020204" pitchFamily="34" charset="0"/>
                <a:cs typeface="Open Sans" panose="020B0606030504020204" pitchFamily="34" charset="0"/>
              </a:rPr>
              <a:t>last 18 years working arroung banking and ict</a:t>
            </a:r>
          </a:p>
          <a:p>
            <a:pPr marL="0" indent="0">
              <a:spcBef>
                <a:spcPts val="765"/>
              </a:spcBef>
              <a:buNone/>
            </a:pPr>
            <a:r>
              <a:rPr lang="pl-PL" sz="2000" dirty="0">
                <a:solidFill>
                  <a:schemeClr val="tx1"/>
                </a:solidFill>
                <a:latin typeface="+mn-lt"/>
                <a:ea typeface="Open Sans" panose="020B0606030504020204" pitchFamily="34" charset="0"/>
                <a:cs typeface="Open Sans" panose="020B0606030504020204" pitchFamily="34" charset="0"/>
              </a:rPr>
              <a:t>polish information technology society board member</a:t>
            </a:r>
          </a:p>
          <a:p>
            <a:pPr marL="0" indent="0">
              <a:spcBef>
                <a:spcPts val="765"/>
              </a:spcBef>
              <a:buNone/>
            </a:pPr>
            <a:r>
              <a:rPr lang="pl-PL" sz="2000" dirty="0">
                <a:solidFill>
                  <a:schemeClr val="tx1"/>
                </a:solidFill>
                <a:latin typeface="+mn-lt"/>
                <a:ea typeface="Open Sans" panose="020B0606030504020204" pitchFamily="34" charset="0"/>
                <a:cs typeface="Open Sans" panose="020B0606030504020204" pitchFamily="34" charset="0"/>
              </a:rPr>
              <a:t>information security systems association board member</a:t>
            </a:r>
          </a:p>
          <a:p>
            <a:pPr marL="0" indent="0">
              <a:spcBef>
                <a:spcPts val="765"/>
              </a:spcBef>
              <a:buNone/>
            </a:pPr>
            <a:r>
              <a:rPr lang="pl-PL" sz="2000" dirty="0">
                <a:solidFill>
                  <a:schemeClr val="tx1"/>
                </a:solidFill>
                <a:latin typeface="+mn-lt"/>
                <a:ea typeface="Open Sans" panose="020B0606030504020204" pitchFamily="34" charset="0"/>
                <a:cs typeface="Open Sans" panose="020B0606030504020204" pitchFamily="34" charset="0"/>
              </a:rPr>
              <a:t>stem ambassador</a:t>
            </a:r>
          </a:p>
          <a:p>
            <a:endParaRPr lang="is-IS" dirty="0"/>
          </a:p>
        </p:txBody>
      </p:sp>
      <p:sp>
        <p:nvSpPr>
          <p:cNvPr id="2" name="Titel 1"/>
          <p:cNvSpPr>
            <a:spLocks noGrp="1"/>
          </p:cNvSpPr>
          <p:nvPr>
            <p:ph type="title"/>
          </p:nvPr>
        </p:nvSpPr>
        <p:spPr/>
        <p:txBody>
          <a:bodyPr vert="horz" wrap="square" lIns="69945" tIns="34973" rIns="69945" bIns="34973" rtlCol="0" anchor="ctr">
            <a:normAutofit/>
          </a:bodyPr>
          <a:lstStyle/>
          <a:p>
            <a:r>
              <a:rPr lang="pl-PL" dirty="0"/>
              <a:t>about me</a:t>
            </a:r>
            <a:endParaRPr lang="da-DK" dirty="0"/>
          </a:p>
        </p:txBody>
      </p:sp>
      <p:pic>
        <p:nvPicPr>
          <p:cNvPr id="6" name="Picture 2" descr="D:\#ANORAK FILES#\Mis imágenes\SDJ_02_2011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8794" y="1067264"/>
            <a:ext cx="2284034" cy="3303423"/>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2187" y="2129480"/>
            <a:ext cx="2284034" cy="2809358"/>
          </a:xfrm>
          <a:prstGeom prst="rect">
            <a:avLst/>
          </a:prstGeom>
        </p:spPr>
      </p:pic>
      <p:pic>
        <p:nvPicPr>
          <p:cNvPr id="7"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5580" y="3496087"/>
            <a:ext cx="2284033" cy="2847430"/>
          </a:xfrm>
          <a:prstGeom prst="rect">
            <a:avLst/>
          </a:prstGeom>
        </p:spPr>
      </p:pic>
      <p:sp>
        <p:nvSpPr>
          <p:cNvPr id="10" name="CuadroTexto 5"/>
          <p:cNvSpPr txBox="1"/>
          <p:nvPr/>
        </p:nvSpPr>
        <p:spPr>
          <a:xfrm rot="19212482">
            <a:off x="6476798" y="1975000"/>
            <a:ext cx="2818249"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l-PL" sz="2400" b="1" i="0" u="none" strike="noStrike" kern="0" cap="none" spc="0" normalizeH="0" baseline="0" noProof="0" dirty="0">
                <a:ln>
                  <a:noFill/>
                </a:ln>
                <a:solidFill>
                  <a:srgbClr val="C00000"/>
                </a:solidFill>
                <a:effectLst/>
                <a:uLnTx/>
                <a:uFillTx/>
              </a:rPr>
              <a:t>@</a:t>
            </a:r>
            <a:r>
              <a:rPr kumimoji="0" lang="pl-PL" sz="2400" b="1" i="0" u="none" strike="noStrike" kern="0" cap="none" spc="0" normalizeH="0" baseline="0" noProof="0" dirty="0" err="1">
                <a:ln>
                  <a:noFill/>
                </a:ln>
                <a:solidFill>
                  <a:srgbClr val="C00000"/>
                </a:solidFill>
                <a:effectLst/>
                <a:uLnTx/>
                <a:uFillTx/>
              </a:rPr>
              <a:t>KoprowskiT</a:t>
            </a:r>
            <a:endParaRPr kumimoji="0" lang="is-IS" sz="2400" b="1" i="0" u="none" strike="noStrike" kern="0" cap="none" spc="0" normalizeH="0" baseline="0" noProof="0" dirty="0">
              <a:ln>
                <a:noFill/>
              </a:ln>
              <a:solidFill>
                <a:srgbClr val="C00000"/>
              </a:solidFill>
              <a:effectLst/>
              <a:uLnTx/>
              <a:uFillTx/>
            </a:endParaRPr>
          </a:p>
        </p:txBody>
      </p:sp>
      <p:pic>
        <p:nvPicPr>
          <p:cNvPr id="16"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4487" y="5932958"/>
            <a:ext cx="614604" cy="3333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7" name="Imagen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605" y="5955688"/>
            <a:ext cx="824202" cy="3333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35270" y="5944195"/>
            <a:ext cx="1167757" cy="3333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9" name="Imagen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78643" y="5932958"/>
            <a:ext cx="823972" cy="3333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 name="Imagen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75267" y="5955688"/>
            <a:ext cx="938543" cy="3333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1" name="Imagen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42166" y="5906055"/>
            <a:ext cx="1336487" cy="3341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682972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500"/>
                                        <p:tgtEl>
                                          <p:spTgt spid="7"/>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wrap="square" lIns="146304" tIns="91440" rIns="146304" bIns="91440" rtlCol="0" anchor="t">
            <a:noAutofit/>
          </a:bodyPr>
          <a:lstStyle/>
          <a:p>
            <a:r>
              <a:rPr lang="pl-PL" dirty="0"/>
              <a:t>revoke guest access</a:t>
            </a:r>
            <a:endParaRPr lang="en-US" dirty="0"/>
          </a:p>
        </p:txBody>
      </p:sp>
      <p:sp>
        <p:nvSpPr>
          <p:cNvPr id="5" name="Text Placeholder 4"/>
          <p:cNvSpPr>
            <a:spLocks noGrp="1"/>
          </p:cNvSpPr>
          <p:nvPr>
            <p:ph type="body" sz="quarter" idx="10"/>
          </p:nvPr>
        </p:nvSpPr>
        <p:spPr/>
        <p:txBody>
          <a:bodyPr>
            <a:normAutofit/>
          </a:bodyPr>
          <a:lstStyle/>
          <a:p>
            <a:pPr marL="262287" indent="-262287"/>
            <a:r>
              <a:rPr lang="pl-PL" sz="2000" dirty="0"/>
              <a:t>by </a:t>
            </a:r>
            <a:r>
              <a:rPr lang="pl-PL" sz="2000" dirty="0" err="1"/>
              <a:t>default</a:t>
            </a:r>
            <a:r>
              <a:rPr lang="pl-PL" sz="2000" dirty="0"/>
              <a:t> </a:t>
            </a:r>
            <a:r>
              <a:rPr lang="pl-PL" sz="2000" dirty="0" err="1"/>
              <a:t>guest</a:t>
            </a:r>
            <a:r>
              <a:rPr lang="pl-PL" sz="2000" dirty="0"/>
              <a:t> accounts exist in every user and system databases</a:t>
            </a:r>
          </a:p>
          <a:p>
            <a:pPr marL="262287" indent="-262287"/>
            <a:r>
              <a:rPr lang="pl-PL" sz="2000" dirty="0"/>
              <a:t>is a potential security risk in lock down environment</a:t>
            </a:r>
          </a:p>
          <a:p>
            <a:pPr marL="262287" indent="-262287"/>
            <a:r>
              <a:rPr lang="pl-PL" sz="2000" dirty="0"/>
              <a:t>those accounts could be targets for attackers </a:t>
            </a:r>
          </a:p>
          <a:p>
            <a:pPr marL="262287" indent="-262287"/>
            <a:r>
              <a:rPr lang="pl-PL" sz="2000" dirty="0"/>
              <a:t>asssign public server role membership if you will need explicit access to </a:t>
            </a:r>
            <a:r>
              <a:rPr lang="pl-PL" sz="2000" dirty="0" err="1"/>
              <a:t>user</a:t>
            </a:r>
            <a:r>
              <a:rPr lang="pl-PL" sz="2000" dirty="0"/>
              <a:t> </a:t>
            </a:r>
            <a:r>
              <a:rPr lang="pl-PL" sz="2000" dirty="0" err="1"/>
              <a:t>databases</a:t>
            </a:r>
            <a:endParaRPr lang="pl-PL" sz="2000" dirty="0"/>
          </a:p>
          <a:p>
            <a:pPr marL="0" indent="0">
              <a:buNone/>
            </a:pPr>
            <a:endParaRPr lang="pl-PL" sz="2000" dirty="0"/>
          </a:p>
          <a:p>
            <a:pPr marL="0" indent="0">
              <a:buNone/>
            </a:pPr>
            <a:endParaRPr lang="pl-PL" sz="2000" dirty="0"/>
          </a:p>
          <a:p>
            <a:endParaRPr lang="pl-PL" sz="2000" dirty="0"/>
          </a:p>
        </p:txBody>
      </p:sp>
      <p:sp>
        <p:nvSpPr>
          <p:cNvPr id="6" name="Title 3"/>
          <p:cNvSpPr txBox="1">
            <a:spLocks/>
          </p:cNvSpPr>
          <p:nvPr/>
        </p:nvSpPr>
        <p:spPr>
          <a:xfrm>
            <a:off x="11058142" y="0"/>
            <a:ext cx="1378333" cy="906460"/>
          </a:xfrm>
          <a:prstGeom prst="rect">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9945" tIns="34973" rIns="69945" bIns="34973"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SECURITY</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BEST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PRACTICES</a:t>
            </a:r>
            <a:endParaRPr kumimoji="0" lang="en-US" sz="1377" b="0" i="0" u="none" strike="noStrike" kern="1200" cap="none" spc="0" normalizeH="0" baseline="0" noProof="0" dirty="0">
              <a:ln>
                <a:noFill/>
              </a:ln>
              <a:solidFill>
                <a:srgbClr val="FFFF00"/>
              </a:solidFill>
              <a:effectLst/>
              <a:uLnTx/>
              <a:uFillTx/>
              <a:latin typeface="+mj-lt"/>
              <a:ea typeface="+mj-ea"/>
              <a:cs typeface="+mj-cs"/>
            </a:endParaRPr>
          </a:p>
        </p:txBody>
      </p:sp>
      <p:sp>
        <p:nvSpPr>
          <p:cNvPr id="7" name="Rectangle 1"/>
          <p:cNvSpPr txBox="1">
            <a:spLocks noChangeArrowheads="1"/>
          </p:cNvSpPr>
          <p:nvPr/>
        </p:nvSpPr>
        <p:spPr bwMode="auto">
          <a:xfrm>
            <a:off x="-6696" y="6068449"/>
            <a:ext cx="12436475" cy="900000"/>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69945" tIns="34973" rIns="69945" bIns="34973" numCol="1" rtlCol="0" anchor="ctr" anchorCtr="0" compatLnSpc="1">
            <a:prstTxWarp prst="textNoShape">
              <a:avLst/>
            </a:prstTxWarp>
            <a:spAutoFit/>
          </a:bodyPr>
          <a:lstStyle>
            <a:lvl1pPr marL="342900" indent="-342900" algn="l" defTabSz="457200" rtl="0" eaLnBrk="1" latinLnBrk="0" hangingPunct="1">
              <a:spcBef>
                <a:spcPct val="20000"/>
              </a:spcBef>
              <a:buFont typeface="Wingdings" charset="2"/>
              <a:buChar char="§"/>
              <a:defRPr sz="3000" kern="1200">
                <a:solidFill>
                  <a:schemeClr val="tx2"/>
                </a:solidFill>
                <a:latin typeface="+mn-lt"/>
                <a:ea typeface="+mn-ea"/>
                <a:cs typeface="+mn-cs"/>
              </a:defRPr>
            </a:lvl1pPr>
            <a:lvl2pPr marL="742950" indent="-285750" algn="l" defTabSz="457200" rtl="0" eaLnBrk="1" latinLnBrk="0" hangingPunct="1">
              <a:spcBef>
                <a:spcPct val="20000"/>
              </a:spcBef>
              <a:buFont typeface="Wingdings" charset="2"/>
              <a:buChar char="§"/>
              <a:defRPr sz="2600" kern="1200">
                <a:solidFill>
                  <a:schemeClr val="tx2"/>
                </a:solidFill>
                <a:latin typeface="+mn-lt"/>
                <a:ea typeface="+mn-ea"/>
                <a:cs typeface="+mn-cs"/>
              </a:defRPr>
            </a:lvl2pPr>
            <a:lvl3pPr marL="1143000" indent="-228600" algn="l" defTabSz="457200" rtl="0" eaLnBrk="1" latinLnBrk="0" hangingPunct="1">
              <a:spcBef>
                <a:spcPct val="20000"/>
              </a:spcBef>
              <a:buFont typeface="Wingdings" charset="2"/>
              <a:buChar char="§"/>
              <a:defRPr sz="2200" kern="1200">
                <a:solidFill>
                  <a:schemeClr val="tx2"/>
                </a:solidFill>
                <a:latin typeface="+mn-lt"/>
                <a:ea typeface="+mn-ea"/>
                <a:cs typeface="+mn-cs"/>
              </a:defRPr>
            </a:lvl3pPr>
            <a:lvl4pPr marL="1600200" indent="-228600" algn="l" defTabSz="457200" rtl="0" eaLnBrk="1" latinLnBrk="0" hangingPunct="1">
              <a:spcBef>
                <a:spcPct val="20000"/>
              </a:spcBef>
              <a:buFont typeface="Wingdings" charset="2"/>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Wingdings" charset="2"/>
              <a:buChar char="§"/>
              <a:defRPr sz="1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2293" marR="0" lvl="1" indent="0" algn="just" defTabSz="457200" rtl="0" eaLnBrk="1" fontAlgn="auto" latinLnBrk="0" hangingPunct="1">
              <a:lnSpc>
                <a:spcPct val="100000"/>
              </a:lnSpc>
              <a:spcBef>
                <a:spcPct val="20000"/>
              </a:spcBef>
              <a:spcAft>
                <a:spcPts val="0"/>
              </a:spcAft>
              <a:buClrTx/>
              <a:buSzTx/>
              <a:buFont typeface="Wingdings" charset="2"/>
              <a:buNone/>
              <a:tabLst/>
              <a:defRPr/>
            </a:pPr>
            <a:r>
              <a:rPr kumimoji="0" lang="pl-PL" sz="2000" b="0" i="0" u="none" strike="noStrike" kern="1200" cap="none" spc="0" normalizeH="0" baseline="0" noProof="0" dirty="0">
                <a:ln>
                  <a:noFill/>
                </a:ln>
                <a:solidFill>
                  <a:schemeClr val="bg1"/>
                </a:solidFill>
                <a:effectLst/>
                <a:uLnTx/>
                <a:uFillTx/>
                <a:latin typeface="+mn-lt"/>
                <a:ea typeface="+mn-ea"/>
                <a:cs typeface="+mn-cs"/>
              </a:rPr>
              <a:t>Best Practice: 								</a:t>
            </a:r>
            <a:r>
              <a:rPr kumimoji="0" lang="pl-PL" sz="2000" b="0" i="0" u="none" strike="noStrike" kern="1200" cap="none" spc="0" normalizeH="0" baseline="0" noProof="0" dirty="0">
                <a:ln>
                  <a:noFill/>
                </a:ln>
                <a:solidFill>
                  <a:schemeClr val="accent1"/>
                </a:solidFill>
                <a:effectLst/>
                <a:uLnTx/>
                <a:uFillTx/>
                <a:latin typeface="+mn-lt"/>
                <a:ea typeface="+mn-ea"/>
                <a:cs typeface="+mn-cs"/>
              </a:rPr>
              <a:t>disable all gueast user access from all user and system databases </a:t>
            </a:r>
          </a:p>
          <a:p>
            <a:pPr marL="491800" marR="0" lvl="2" indent="0" algn="r" defTabSz="457200" rtl="0" eaLnBrk="1" fontAlgn="auto" latinLnBrk="0" hangingPunct="1">
              <a:lnSpc>
                <a:spcPct val="100000"/>
              </a:lnSpc>
              <a:spcBef>
                <a:spcPct val="20000"/>
              </a:spcBef>
              <a:spcAft>
                <a:spcPts val="0"/>
              </a:spcAft>
              <a:buClrTx/>
              <a:buSzTx/>
              <a:buFont typeface="Wingdings" charset="2"/>
              <a:buNone/>
              <a:tabLst/>
              <a:defRPr/>
            </a:pPr>
            <a:r>
              <a:rPr kumimoji="0" lang="pl-PL" sz="2000" b="0" i="0" u="none" strike="noStrike" kern="1200" cap="none" spc="0" normalizeH="0" baseline="0" noProof="0" dirty="0">
                <a:ln>
                  <a:noFill/>
                </a:ln>
                <a:solidFill>
                  <a:schemeClr val="accent1"/>
                </a:solidFill>
                <a:effectLst/>
                <a:uLnTx/>
                <a:uFillTx/>
                <a:latin typeface="+mn-lt"/>
                <a:ea typeface="+mn-ea"/>
                <a:cs typeface="+mn-cs"/>
              </a:rPr>
              <a:t>(</a:t>
            </a:r>
            <a:r>
              <a:rPr kumimoji="0" lang="pl-PL" sz="2000" b="0" i="0" u="none" strike="noStrike" kern="1200" cap="none" spc="0" normalizeH="0" baseline="0" noProof="0" dirty="0" err="1">
                <a:ln>
                  <a:noFill/>
                </a:ln>
                <a:solidFill>
                  <a:schemeClr val="accent1"/>
                </a:solidFill>
                <a:effectLst/>
                <a:uLnTx/>
                <a:uFillTx/>
                <a:latin typeface="+mn-lt"/>
                <a:ea typeface="+mn-ea"/>
                <a:cs typeface="+mn-cs"/>
              </a:rPr>
              <a:t>excluding</a:t>
            </a:r>
            <a:r>
              <a:rPr kumimoji="0" lang="pl-PL" sz="2000" b="0" i="0" u="none" strike="noStrike" kern="1200" cap="none" spc="0" normalizeH="0" baseline="0" noProof="0" dirty="0">
                <a:ln>
                  <a:noFill/>
                </a:ln>
                <a:solidFill>
                  <a:schemeClr val="accent1"/>
                </a:solidFill>
                <a:effectLst/>
                <a:uLnTx/>
                <a:uFillTx/>
                <a:latin typeface="+mn-lt"/>
                <a:ea typeface="+mn-ea"/>
                <a:cs typeface="+mn-cs"/>
              </a:rPr>
              <a:t> </a:t>
            </a:r>
            <a:r>
              <a:rPr kumimoji="0" lang="pl-PL" sz="2000" b="0" i="0" u="none" strike="noStrike" kern="1200" cap="none" spc="0" normalizeH="0" baseline="0" noProof="0" dirty="0" err="1">
                <a:ln>
                  <a:noFill/>
                </a:ln>
                <a:solidFill>
                  <a:schemeClr val="accent1"/>
                </a:solidFill>
                <a:effectLst/>
                <a:uLnTx/>
                <a:uFillTx/>
                <a:latin typeface="+mn-lt"/>
                <a:ea typeface="+mn-ea"/>
                <a:cs typeface="+mn-cs"/>
              </a:rPr>
              <a:t>msdb</a:t>
            </a:r>
            <a:r>
              <a:rPr kumimoji="0" lang="pl-PL" sz="2000" b="0" i="0" u="none" strike="noStrike" kern="1200" cap="none" spc="0" normalizeH="0" baseline="0" noProof="0" dirty="0">
                <a:ln>
                  <a:noFill/>
                </a:ln>
                <a:solidFill>
                  <a:schemeClr val="accent1"/>
                </a:solidFill>
                <a:effectLst/>
                <a:uLnTx/>
                <a:uFillTx/>
                <a:latin typeface="+mn-lt"/>
                <a:ea typeface="+mn-ea"/>
                <a:cs typeface="+mn-cs"/>
              </a:rPr>
              <a:t> </a:t>
            </a:r>
            <a:r>
              <a:rPr kumimoji="0" lang="pl-PL" sz="2000" b="0" i="0" u="none" strike="noStrike" kern="1200" cap="none" spc="0" normalizeH="0" baseline="0" noProof="0" dirty="0" err="1">
                <a:ln>
                  <a:noFill/>
                </a:ln>
                <a:solidFill>
                  <a:schemeClr val="accent1"/>
                </a:solidFill>
                <a:effectLst/>
                <a:uLnTx/>
                <a:uFillTx/>
                <a:latin typeface="+mn-lt"/>
                <a:ea typeface="+mn-ea"/>
                <a:cs typeface="+mn-cs"/>
              </a:rPr>
              <a:t>database</a:t>
            </a:r>
            <a:r>
              <a:rPr kumimoji="0" lang="pl-PL" sz="2000" b="0" i="0" u="none" strike="noStrike" kern="1200" cap="none" spc="0" normalizeH="0" baseline="0" noProof="0" dirty="0">
                <a:ln>
                  <a:noFill/>
                </a:ln>
                <a:solidFill>
                  <a:schemeClr val="accent1"/>
                </a:solidFill>
                <a:effectLst/>
                <a:uLnTx/>
                <a:uFillTx/>
                <a:latin typeface="+mn-lt"/>
                <a:ea typeface="+mn-ea"/>
                <a:cs typeface="+mn-cs"/>
              </a:rPr>
              <a:t>)</a:t>
            </a:r>
          </a:p>
        </p:txBody>
      </p:sp>
    </p:spTree>
    <p:extLst>
      <p:ext uri="{BB962C8B-B14F-4D97-AF65-F5344CB8AC3E}">
        <p14:creationId xmlns:p14="http://schemas.microsoft.com/office/powerpoint/2010/main" val="5450594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wrap="square" lIns="146304" tIns="91440" rIns="146304" bIns="91440" rtlCol="0" anchor="t">
            <a:noAutofit/>
          </a:bodyPr>
          <a:lstStyle/>
          <a:p>
            <a:r>
              <a:rPr lang="pl-PL" dirty="0"/>
              <a:t>limit public permission</a:t>
            </a:r>
            <a:endParaRPr lang="en-US" dirty="0"/>
          </a:p>
        </p:txBody>
      </p:sp>
      <p:sp>
        <p:nvSpPr>
          <p:cNvPr id="5" name="Text Placeholder 4"/>
          <p:cNvSpPr>
            <a:spLocks noGrp="1"/>
          </p:cNvSpPr>
          <p:nvPr>
            <p:ph type="body" sz="quarter" idx="10"/>
          </p:nvPr>
        </p:nvSpPr>
        <p:spPr/>
        <p:txBody>
          <a:bodyPr anchor="t">
            <a:normAutofit fontScale="85000" lnSpcReduction="10000"/>
          </a:bodyPr>
          <a:lstStyle/>
          <a:p>
            <a:pPr marL="262287" indent="-262287"/>
            <a:r>
              <a:rPr lang="pl-PL" sz="2000" dirty="0">
                <a:latin typeface="+mn-lt"/>
              </a:rPr>
              <a:t>SQL Server has many Stored Procedures and many of them have public access permission:</a:t>
            </a:r>
          </a:p>
          <a:p>
            <a:pPr marL="491793" lvl="2" indent="-262287"/>
            <a:r>
              <a:rPr lang="pl-PL" dirty="0"/>
              <a:t>OLE AUTOMATION: </a:t>
            </a:r>
          </a:p>
          <a:p>
            <a:pPr marL="491793" lvl="2" indent="-262287"/>
            <a:r>
              <a:rPr lang="pl-PL" i="1" dirty="0">
                <a:solidFill>
                  <a:schemeClr val="accent3">
                    <a:lumMod val="50000"/>
                  </a:schemeClr>
                </a:solidFill>
              </a:rPr>
              <a:t>sp_OACreate, sp_OAGetProperty, sp_OAStop, sp_OAMethod, sp_OAGerErrorInfo, sp_OADestroy, sp_OASetProperty</a:t>
            </a:r>
          </a:p>
          <a:p>
            <a:pPr marL="491793" lvl="2" indent="-262287"/>
            <a:r>
              <a:rPr lang="pl-PL" dirty="0"/>
              <a:t>REGISTRY ACCESS: </a:t>
            </a:r>
          </a:p>
          <a:p>
            <a:pPr marL="491793" lvl="2" indent="-262287"/>
            <a:r>
              <a:rPr lang="pl-PL" i="1" dirty="0">
                <a:solidFill>
                  <a:schemeClr val="accent3">
                    <a:lumMod val="50000"/>
                  </a:schemeClr>
                </a:solidFill>
              </a:rPr>
              <a:t>xp_regremovemultistring, xp_regaddmultistring, xp_regread, xp_regdeletekey, xp_regdeletevalue, xp_regwrite</a:t>
            </a:r>
          </a:p>
          <a:p>
            <a:pPr marL="491793" lvl="2" indent="-262287"/>
            <a:r>
              <a:rPr lang="pl-PL" dirty="0"/>
              <a:t>OTHER ROUTINES: </a:t>
            </a:r>
          </a:p>
          <a:p>
            <a:pPr marL="491793" lvl="2" indent="-262287"/>
            <a:r>
              <a:rPr lang="pl-PL" i="1" dirty="0">
                <a:solidFill>
                  <a:schemeClr val="accent3">
                    <a:lumMod val="50000"/>
                  </a:schemeClr>
                </a:solidFill>
              </a:rPr>
              <a:t>sp_sdidebug, xp_logevent, sp_sprintf, xp_dsninfo, xp_msver, sp_sscanf, xp_stopmail, xp_grantlogin, xp_eventlog, xp_dirtree</a:t>
            </a:r>
          </a:p>
          <a:p>
            <a:pPr marL="262287" lvl="1" indent="-262287"/>
            <a:endParaRPr lang="pl-PL" dirty="0"/>
          </a:p>
        </p:txBody>
      </p:sp>
      <p:sp>
        <p:nvSpPr>
          <p:cNvPr id="6" name="Title 3"/>
          <p:cNvSpPr txBox="1">
            <a:spLocks/>
          </p:cNvSpPr>
          <p:nvPr/>
        </p:nvSpPr>
        <p:spPr>
          <a:xfrm>
            <a:off x="11052522" y="3353"/>
            <a:ext cx="1378333" cy="906460"/>
          </a:xfrm>
          <a:prstGeom prst="rect">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9945" tIns="34973" rIns="69945" bIns="34973"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SECURITY</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BEST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PRACTICES</a:t>
            </a:r>
            <a:endParaRPr kumimoji="0" lang="en-US" sz="1377" b="0" i="0" u="none" strike="noStrike" kern="1200" cap="none" spc="0" normalizeH="0" baseline="0" noProof="0" dirty="0">
              <a:ln>
                <a:noFill/>
              </a:ln>
              <a:solidFill>
                <a:srgbClr val="FFFF00"/>
              </a:solidFill>
              <a:effectLst/>
              <a:uLnTx/>
              <a:uFillTx/>
              <a:latin typeface="+mj-lt"/>
              <a:ea typeface="+mj-ea"/>
              <a:cs typeface="+mj-cs"/>
            </a:endParaRPr>
          </a:p>
        </p:txBody>
      </p:sp>
      <p:sp>
        <p:nvSpPr>
          <p:cNvPr id="7" name="Rectangle 1"/>
          <p:cNvSpPr txBox="1">
            <a:spLocks noChangeArrowheads="1"/>
          </p:cNvSpPr>
          <p:nvPr/>
        </p:nvSpPr>
        <p:spPr bwMode="auto">
          <a:xfrm>
            <a:off x="21118" y="6094525"/>
            <a:ext cx="12436475" cy="900000"/>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69945" tIns="34973" rIns="69945" bIns="34973" numCol="1" rtlCol="0" anchor="ctr" anchorCtr="0" compatLnSpc="1">
            <a:prstTxWarp prst="textNoShape">
              <a:avLst/>
            </a:prstTxWarp>
            <a:spAutoFit/>
          </a:bodyPr>
          <a:lstStyle>
            <a:lvl1pPr marL="342900" indent="-342900" algn="l" defTabSz="457200" rtl="0" eaLnBrk="1" latinLnBrk="0" hangingPunct="1">
              <a:spcBef>
                <a:spcPct val="20000"/>
              </a:spcBef>
              <a:buFont typeface="Wingdings" charset="2"/>
              <a:buChar char="§"/>
              <a:defRPr sz="3000" kern="1200">
                <a:solidFill>
                  <a:schemeClr val="tx2"/>
                </a:solidFill>
                <a:latin typeface="+mn-lt"/>
                <a:ea typeface="+mn-ea"/>
                <a:cs typeface="+mn-cs"/>
              </a:defRPr>
            </a:lvl1pPr>
            <a:lvl2pPr marL="742950" indent="-285750" algn="l" defTabSz="457200" rtl="0" eaLnBrk="1" latinLnBrk="0" hangingPunct="1">
              <a:spcBef>
                <a:spcPct val="20000"/>
              </a:spcBef>
              <a:buFont typeface="Wingdings" charset="2"/>
              <a:buChar char="§"/>
              <a:defRPr sz="2600" kern="1200">
                <a:solidFill>
                  <a:schemeClr val="tx2"/>
                </a:solidFill>
                <a:latin typeface="+mn-lt"/>
                <a:ea typeface="+mn-ea"/>
                <a:cs typeface="+mn-cs"/>
              </a:defRPr>
            </a:lvl2pPr>
            <a:lvl3pPr marL="1143000" indent="-228600" algn="l" defTabSz="457200" rtl="0" eaLnBrk="1" latinLnBrk="0" hangingPunct="1">
              <a:spcBef>
                <a:spcPct val="20000"/>
              </a:spcBef>
              <a:buFont typeface="Wingdings" charset="2"/>
              <a:buChar char="§"/>
              <a:defRPr sz="2200" kern="1200">
                <a:solidFill>
                  <a:schemeClr val="tx2"/>
                </a:solidFill>
                <a:latin typeface="+mn-lt"/>
                <a:ea typeface="+mn-ea"/>
                <a:cs typeface="+mn-cs"/>
              </a:defRPr>
            </a:lvl3pPr>
            <a:lvl4pPr marL="1600200" indent="-228600" algn="l" defTabSz="457200" rtl="0" eaLnBrk="1" latinLnBrk="0" hangingPunct="1">
              <a:spcBef>
                <a:spcPct val="20000"/>
              </a:spcBef>
              <a:buFont typeface="Wingdings" charset="2"/>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Wingdings" charset="2"/>
              <a:buChar char="§"/>
              <a:defRPr sz="1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2293" marR="0" lvl="1" indent="0" algn="just" defTabSz="457200" rtl="0" eaLnBrk="1" fontAlgn="auto" latinLnBrk="0" hangingPunct="1">
              <a:lnSpc>
                <a:spcPct val="100000"/>
              </a:lnSpc>
              <a:spcBef>
                <a:spcPct val="20000"/>
              </a:spcBef>
              <a:spcAft>
                <a:spcPts val="0"/>
              </a:spcAft>
              <a:buClrTx/>
              <a:buSzTx/>
              <a:buFont typeface="Wingdings" charset="2"/>
              <a:buNone/>
              <a:tabLst/>
              <a:defRPr/>
            </a:pPr>
            <a:r>
              <a:rPr kumimoji="0" lang="pl-PL" sz="2000" b="0" i="0" u="none" strike="noStrike" kern="1200" cap="none" spc="0" normalizeH="0" baseline="0" noProof="0" dirty="0">
                <a:ln>
                  <a:noFill/>
                </a:ln>
                <a:solidFill>
                  <a:schemeClr val="bg1"/>
                </a:solidFill>
                <a:effectLst/>
                <a:uLnTx/>
                <a:uFillTx/>
                <a:latin typeface="+mn-lt"/>
                <a:ea typeface="+mn-ea"/>
                <a:cs typeface="+mn-cs"/>
              </a:rPr>
              <a:t>Best Practice: 										</a:t>
            </a:r>
            <a:r>
              <a:rPr kumimoji="0" lang="pl-PL" sz="2000" b="0" i="0" u="none" strike="noStrike" kern="1200" cap="none" spc="0" normalizeH="0" baseline="0" noProof="0" dirty="0">
                <a:ln>
                  <a:noFill/>
                </a:ln>
                <a:solidFill>
                  <a:schemeClr val="accent1"/>
                </a:solidFill>
                <a:effectLst/>
                <a:uLnTx/>
                <a:uFillTx/>
                <a:latin typeface="+mn-lt"/>
                <a:ea typeface="+mn-ea"/>
                <a:cs typeface="+mn-cs"/>
              </a:rPr>
              <a:t>revoke public role access for some axtended procedures </a:t>
            </a:r>
          </a:p>
          <a:p>
            <a:pPr marL="491800" marR="0" lvl="2" indent="0" algn="r" defTabSz="457200" rtl="0" eaLnBrk="1" fontAlgn="auto" latinLnBrk="0" hangingPunct="1">
              <a:lnSpc>
                <a:spcPct val="100000"/>
              </a:lnSpc>
              <a:spcBef>
                <a:spcPct val="20000"/>
              </a:spcBef>
              <a:spcAft>
                <a:spcPts val="0"/>
              </a:spcAft>
              <a:buClrTx/>
              <a:buSzTx/>
              <a:buFont typeface="Wingdings" charset="2"/>
              <a:buNone/>
              <a:tabLst/>
              <a:defRPr/>
            </a:pPr>
            <a:r>
              <a:rPr kumimoji="0" lang="pl-PL" sz="2000" b="0" i="0" u="none" strike="noStrike" kern="1200" cap="none" spc="0" normalizeH="0" baseline="0" noProof="0" dirty="0">
                <a:ln>
                  <a:noFill/>
                </a:ln>
                <a:solidFill>
                  <a:schemeClr val="accent1"/>
                </a:solidFill>
                <a:effectLst/>
                <a:uLnTx/>
                <a:uFillTx/>
                <a:latin typeface="+mn-lt"/>
                <a:ea typeface="+mn-ea"/>
                <a:cs typeface="+mn-cs"/>
              </a:rPr>
              <a:t>and </a:t>
            </a:r>
            <a:r>
              <a:rPr kumimoji="0" lang="pl-PL" sz="2000" b="0" i="0" u="none" strike="noStrike" kern="1200" cap="none" spc="0" normalizeH="0" baseline="0" noProof="0" dirty="0" err="1">
                <a:ln>
                  <a:noFill/>
                </a:ln>
                <a:solidFill>
                  <a:schemeClr val="accent1"/>
                </a:solidFill>
                <a:effectLst/>
                <a:uLnTx/>
                <a:uFillTx/>
                <a:latin typeface="+mn-lt"/>
                <a:ea typeface="+mn-ea"/>
                <a:cs typeface="+mn-cs"/>
              </a:rPr>
              <a:t>check</a:t>
            </a:r>
            <a:r>
              <a:rPr kumimoji="0" lang="pl-PL" sz="2000" b="0" i="0" u="none" strike="noStrike" kern="1200" cap="none" spc="0" normalizeH="0" baseline="0" noProof="0" dirty="0">
                <a:ln>
                  <a:noFill/>
                </a:ln>
                <a:solidFill>
                  <a:schemeClr val="accent1"/>
                </a:solidFill>
                <a:effectLst/>
                <a:uLnTx/>
                <a:uFillTx/>
                <a:latin typeface="+mn-lt"/>
                <a:ea typeface="+mn-ea"/>
                <a:cs typeface="+mn-cs"/>
              </a:rPr>
              <a:t> </a:t>
            </a:r>
            <a:r>
              <a:rPr kumimoji="0" lang="pl-PL" sz="2000" b="0" i="0" u="none" strike="noStrike" kern="1200" cap="none" spc="0" normalizeH="0" baseline="0" noProof="0" dirty="0" err="1">
                <a:ln>
                  <a:noFill/>
                </a:ln>
                <a:solidFill>
                  <a:schemeClr val="accent1"/>
                </a:solidFill>
                <a:effectLst/>
                <a:uLnTx/>
                <a:uFillTx/>
                <a:latin typeface="+mn-lt"/>
                <a:ea typeface="+mn-ea"/>
                <a:cs typeface="+mn-cs"/>
              </a:rPr>
              <a:t>other</a:t>
            </a:r>
            <a:r>
              <a:rPr kumimoji="0" lang="pl-PL" sz="2000" b="0" i="0" u="none" strike="noStrike" kern="1200" cap="none" spc="0" normalizeH="0" baseline="0" noProof="0" dirty="0">
                <a:ln>
                  <a:noFill/>
                </a:ln>
                <a:solidFill>
                  <a:schemeClr val="accent1"/>
                </a:solidFill>
                <a:effectLst/>
                <a:uLnTx/>
                <a:uFillTx/>
                <a:latin typeface="+mn-lt"/>
                <a:ea typeface="+mn-ea"/>
                <a:cs typeface="+mn-cs"/>
              </a:rPr>
              <a:t> </a:t>
            </a:r>
            <a:r>
              <a:rPr kumimoji="0" lang="pl-PL" sz="2000" b="0" i="0" u="none" strike="noStrike" kern="1200" cap="none" spc="0" normalizeH="0" baseline="0" noProof="0" dirty="0" err="1">
                <a:ln>
                  <a:noFill/>
                </a:ln>
                <a:solidFill>
                  <a:schemeClr val="accent1"/>
                </a:solidFill>
                <a:effectLst/>
                <a:uLnTx/>
                <a:uFillTx/>
                <a:latin typeface="+mn-lt"/>
                <a:ea typeface="+mn-ea"/>
                <a:cs typeface="+mn-cs"/>
              </a:rPr>
              <a:t>store</a:t>
            </a:r>
            <a:r>
              <a:rPr kumimoji="0" lang="pl-PL" sz="2000" b="0" i="0" u="none" strike="noStrike" kern="1200" cap="none" spc="0" normalizeH="0" baseline="0" noProof="0" dirty="0">
                <a:ln>
                  <a:noFill/>
                </a:ln>
                <a:solidFill>
                  <a:schemeClr val="accent1"/>
                </a:solidFill>
                <a:effectLst/>
                <a:uLnTx/>
                <a:uFillTx/>
                <a:latin typeface="+mn-lt"/>
                <a:ea typeface="+mn-ea"/>
                <a:cs typeface="+mn-cs"/>
              </a:rPr>
              <a:t> </a:t>
            </a:r>
            <a:r>
              <a:rPr kumimoji="0" lang="pl-PL" sz="2000" b="0" i="0" u="none" strike="noStrike" kern="1200" cap="none" spc="0" normalizeH="0" baseline="0" noProof="0" dirty="0" err="1">
                <a:ln>
                  <a:noFill/>
                </a:ln>
                <a:solidFill>
                  <a:schemeClr val="accent1"/>
                </a:solidFill>
                <a:effectLst/>
                <a:uLnTx/>
                <a:uFillTx/>
                <a:latin typeface="+mn-lt"/>
                <a:ea typeface="+mn-ea"/>
                <a:cs typeface="+mn-cs"/>
              </a:rPr>
              <a:t>procedures</a:t>
            </a:r>
            <a:endParaRPr kumimoji="0" lang="pl-PL" sz="2000" b="0" i="0" u="none" strike="noStrike" kern="1200" cap="none" spc="0" normalizeH="0" baseline="0" noProof="0" dirty="0">
              <a:ln>
                <a:noFill/>
              </a:ln>
              <a:solidFill>
                <a:schemeClr val="accent1"/>
              </a:solidFill>
              <a:effectLst/>
              <a:uLnTx/>
              <a:uFillTx/>
              <a:latin typeface="+mn-lt"/>
              <a:ea typeface="+mn-ea"/>
              <a:cs typeface="+mn-cs"/>
            </a:endParaRPr>
          </a:p>
        </p:txBody>
      </p:sp>
    </p:spTree>
    <p:extLst>
      <p:ext uri="{BB962C8B-B14F-4D97-AF65-F5344CB8AC3E}">
        <p14:creationId xmlns:p14="http://schemas.microsoft.com/office/powerpoint/2010/main" val="42050972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wrap="square" lIns="146304" tIns="91440" rIns="146304" bIns="91440" rtlCol="0" anchor="t">
            <a:noAutofit/>
          </a:bodyPr>
          <a:lstStyle/>
          <a:p>
            <a:r>
              <a:rPr lang="pl-PL" dirty="0"/>
              <a:t>hardening sql server ports</a:t>
            </a:r>
            <a:endParaRPr lang="en-US" dirty="0"/>
          </a:p>
        </p:txBody>
      </p:sp>
      <p:sp>
        <p:nvSpPr>
          <p:cNvPr id="5" name="Text Placeholder 4"/>
          <p:cNvSpPr>
            <a:spLocks noGrp="1"/>
          </p:cNvSpPr>
          <p:nvPr>
            <p:ph type="body" sz="quarter" idx="10"/>
          </p:nvPr>
        </p:nvSpPr>
        <p:spPr/>
        <p:txBody>
          <a:bodyPr anchor="t">
            <a:normAutofit/>
          </a:bodyPr>
          <a:lstStyle/>
          <a:p>
            <a:pPr marL="262287" indent="-262287"/>
            <a:r>
              <a:rPr lang="pl-PL" sz="1800" dirty="0">
                <a:latin typeface="+mn-lt"/>
              </a:rPr>
              <a:t>default sql server port 1433/1434 is well known as standard target for hackers</a:t>
            </a:r>
          </a:p>
          <a:p>
            <a:pPr marL="262287" indent="-262287"/>
            <a:r>
              <a:rPr lang="pl-PL" sz="1800" dirty="0">
                <a:latin typeface="+mn-lt"/>
              </a:rPr>
              <a:t>by using SQL Server Configuration Manager you:</a:t>
            </a:r>
          </a:p>
          <a:p>
            <a:pPr marL="395385" lvl="1" indent="-262287"/>
            <a:r>
              <a:rPr lang="pl-PL" sz="1800" dirty="0"/>
              <a:t>can change default port</a:t>
            </a:r>
          </a:p>
          <a:p>
            <a:pPr marL="395385" lvl="1" indent="-262287"/>
            <a:r>
              <a:rPr lang="pl-PL" sz="1800" dirty="0"/>
              <a:t>can use specific TCP port instead of dynamic port</a:t>
            </a:r>
          </a:p>
          <a:p>
            <a:pPr marL="395385" lvl="1" indent="-262287"/>
            <a:r>
              <a:rPr lang="pl-PL" sz="1800" dirty="0"/>
              <a:t>remember about similar TCP/UDP ports (1433, 1434)</a:t>
            </a:r>
          </a:p>
          <a:p>
            <a:pPr lvl="2"/>
            <a:endParaRPr lang="pl-PL" sz="1800" dirty="0"/>
          </a:p>
          <a:p>
            <a:pPr lvl="2"/>
            <a:endParaRPr lang="pl-PL" sz="1800" dirty="0"/>
          </a:p>
        </p:txBody>
      </p:sp>
      <p:sp>
        <p:nvSpPr>
          <p:cNvPr id="6" name="Title 3"/>
          <p:cNvSpPr txBox="1">
            <a:spLocks/>
          </p:cNvSpPr>
          <p:nvPr/>
        </p:nvSpPr>
        <p:spPr>
          <a:xfrm>
            <a:off x="11058142" y="-9526"/>
            <a:ext cx="1378333" cy="906460"/>
          </a:xfrm>
          <a:prstGeom prst="rect">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9945" tIns="34973" rIns="69945" bIns="34973"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SECURITY</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BEST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PRACTICES</a:t>
            </a:r>
            <a:endParaRPr kumimoji="0" lang="en-US" sz="1377" b="0" i="0" u="none" strike="noStrike" kern="1200" cap="none" spc="0" normalizeH="0" baseline="0" noProof="0" dirty="0">
              <a:ln>
                <a:noFill/>
              </a:ln>
              <a:solidFill>
                <a:srgbClr val="FFFF00"/>
              </a:solidFill>
              <a:effectLst/>
              <a:uLnTx/>
              <a:uFillTx/>
              <a:latin typeface="+mj-lt"/>
              <a:ea typeface="+mj-ea"/>
              <a:cs typeface="+mj-cs"/>
            </a:endParaRPr>
          </a:p>
        </p:txBody>
      </p:sp>
      <p:sp>
        <p:nvSpPr>
          <p:cNvPr id="7" name="Rectangle 1"/>
          <p:cNvSpPr txBox="1">
            <a:spLocks noChangeArrowheads="1"/>
          </p:cNvSpPr>
          <p:nvPr/>
        </p:nvSpPr>
        <p:spPr bwMode="auto">
          <a:xfrm>
            <a:off x="0" y="6094525"/>
            <a:ext cx="12423433" cy="900000"/>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69945" tIns="34973" rIns="69945" bIns="34973" numCol="1" rtlCol="0" anchor="ctr" anchorCtr="0" compatLnSpc="1">
            <a:prstTxWarp prst="textNoShape">
              <a:avLst/>
            </a:prstTxWarp>
            <a:spAutoFit/>
          </a:bodyPr>
          <a:lstStyle>
            <a:lvl1pPr marL="342900" indent="-342900" algn="l" defTabSz="457200" rtl="0" eaLnBrk="1" latinLnBrk="0" hangingPunct="1">
              <a:spcBef>
                <a:spcPct val="20000"/>
              </a:spcBef>
              <a:buFont typeface="Wingdings" charset="2"/>
              <a:buChar char="§"/>
              <a:defRPr sz="3000" kern="1200">
                <a:solidFill>
                  <a:schemeClr val="tx2"/>
                </a:solidFill>
                <a:latin typeface="+mn-lt"/>
                <a:ea typeface="+mn-ea"/>
                <a:cs typeface="+mn-cs"/>
              </a:defRPr>
            </a:lvl1pPr>
            <a:lvl2pPr marL="742950" indent="-285750" algn="l" defTabSz="457200" rtl="0" eaLnBrk="1" latinLnBrk="0" hangingPunct="1">
              <a:spcBef>
                <a:spcPct val="20000"/>
              </a:spcBef>
              <a:buFont typeface="Wingdings" charset="2"/>
              <a:buChar char="§"/>
              <a:defRPr sz="2600" kern="1200">
                <a:solidFill>
                  <a:schemeClr val="tx2"/>
                </a:solidFill>
                <a:latin typeface="+mn-lt"/>
                <a:ea typeface="+mn-ea"/>
                <a:cs typeface="+mn-cs"/>
              </a:defRPr>
            </a:lvl2pPr>
            <a:lvl3pPr marL="1143000" indent="-228600" algn="l" defTabSz="457200" rtl="0" eaLnBrk="1" latinLnBrk="0" hangingPunct="1">
              <a:spcBef>
                <a:spcPct val="20000"/>
              </a:spcBef>
              <a:buFont typeface="Wingdings" charset="2"/>
              <a:buChar char="§"/>
              <a:defRPr sz="2200" kern="1200">
                <a:solidFill>
                  <a:schemeClr val="tx2"/>
                </a:solidFill>
                <a:latin typeface="+mn-lt"/>
                <a:ea typeface="+mn-ea"/>
                <a:cs typeface="+mn-cs"/>
              </a:defRPr>
            </a:lvl3pPr>
            <a:lvl4pPr marL="1600200" indent="-228600" algn="l" defTabSz="457200" rtl="0" eaLnBrk="1" latinLnBrk="0" hangingPunct="1">
              <a:spcBef>
                <a:spcPct val="20000"/>
              </a:spcBef>
              <a:buFont typeface="Wingdings" charset="2"/>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Wingdings" charset="2"/>
              <a:buChar char="§"/>
              <a:defRPr sz="1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2293" marR="0" lvl="1" indent="0" algn="just" defTabSz="457200" rtl="0" eaLnBrk="1" fontAlgn="auto" latinLnBrk="0" hangingPunct="1">
              <a:lnSpc>
                <a:spcPct val="100000"/>
              </a:lnSpc>
              <a:spcBef>
                <a:spcPct val="20000"/>
              </a:spcBef>
              <a:spcAft>
                <a:spcPts val="0"/>
              </a:spcAft>
              <a:buClrTx/>
              <a:buSzTx/>
              <a:buFont typeface="Wingdings" charset="2"/>
              <a:buNone/>
              <a:tabLst/>
              <a:defRPr/>
            </a:pPr>
            <a:r>
              <a:rPr kumimoji="0" lang="pl-PL" sz="2000" b="0" i="0" u="none" strike="noStrike" kern="1200" cap="none" spc="0" normalizeH="0" baseline="0" noProof="0" dirty="0">
                <a:ln>
                  <a:noFill/>
                </a:ln>
                <a:solidFill>
                  <a:schemeClr val="bg1">
                    <a:lumMod val="95000"/>
                  </a:schemeClr>
                </a:solidFill>
                <a:effectLst/>
                <a:uLnTx/>
                <a:uFillTx/>
                <a:latin typeface="+mn-lt"/>
                <a:ea typeface="+mn-ea"/>
                <a:cs typeface="+mn-cs"/>
              </a:rPr>
              <a:t>Best </a:t>
            </a:r>
            <a:r>
              <a:rPr kumimoji="0" lang="pl-PL" sz="2000" b="0" i="0" u="none" strike="noStrike" kern="1200" cap="none" spc="0" normalizeH="0" baseline="0" noProof="0" dirty="0" err="1">
                <a:ln>
                  <a:noFill/>
                </a:ln>
                <a:solidFill>
                  <a:schemeClr val="bg1">
                    <a:lumMod val="95000"/>
                  </a:schemeClr>
                </a:solidFill>
                <a:effectLst/>
                <a:uLnTx/>
                <a:uFillTx/>
                <a:latin typeface="+mn-lt"/>
                <a:ea typeface="+mn-ea"/>
                <a:cs typeface="+mn-cs"/>
              </a:rPr>
              <a:t>Practice</a:t>
            </a:r>
            <a:r>
              <a:rPr kumimoji="0" lang="pl-PL" sz="2000" b="0" i="0" u="none" strike="noStrike" kern="1200" cap="none" spc="0" normalizeH="0" baseline="0" noProof="0" dirty="0">
                <a:ln>
                  <a:noFill/>
                </a:ln>
                <a:solidFill>
                  <a:schemeClr val="bg1">
                    <a:lumMod val="95000"/>
                  </a:schemeClr>
                </a:solidFill>
                <a:effectLst/>
                <a:uLnTx/>
                <a:uFillTx/>
                <a:latin typeface="+mn-lt"/>
                <a:ea typeface="+mn-ea"/>
                <a:cs typeface="+mn-cs"/>
              </a:rPr>
              <a:t>: </a:t>
            </a:r>
          </a:p>
          <a:p>
            <a:pPr marL="262293" marR="0" lvl="1" indent="0" algn="r" defTabSz="457200" rtl="0" eaLnBrk="1" fontAlgn="auto" latinLnBrk="0" hangingPunct="1">
              <a:lnSpc>
                <a:spcPct val="100000"/>
              </a:lnSpc>
              <a:spcBef>
                <a:spcPct val="20000"/>
              </a:spcBef>
              <a:spcAft>
                <a:spcPts val="0"/>
              </a:spcAft>
              <a:buClrTx/>
              <a:buSzTx/>
              <a:buFont typeface="Wingdings" charset="2"/>
              <a:buNone/>
              <a:tabLst/>
              <a:defRPr/>
            </a:pPr>
            <a:r>
              <a:rPr kumimoji="0" lang="pl-PL" sz="2000" b="0" i="0" u="none" strike="noStrike" kern="1200" cap="none" spc="0" normalizeH="0" baseline="0" noProof="0" dirty="0" err="1">
                <a:ln>
                  <a:noFill/>
                </a:ln>
                <a:solidFill>
                  <a:schemeClr val="accent1"/>
                </a:solidFill>
                <a:effectLst/>
                <a:uLnTx/>
                <a:uFillTx/>
                <a:latin typeface="+mn-lt"/>
                <a:ea typeface="+mn-ea"/>
                <a:cs typeface="+mn-cs"/>
              </a:rPr>
              <a:t>change</a:t>
            </a:r>
            <a:r>
              <a:rPr kumimoji="0" lang="pl-PL" sz="2000" b="0" i="0" u="none" strike="noStrike" kern="1200" cap="none" spc="0" normalizeH="0" baseline="0" noProof="0" dirty="0">
                <a:ln>
                  <a:noFill/>
                </a:ln>
                <a:solidFill>
                  <a:schemeClr val="accent1"/>
                </a:solidFill>
                <a:effectLst/>
                <a:uLnTx/>
                <a:uFillTx/>
                <a:latin typeface="+mn-lt"/>
                <a:ea typeface="+mn-ea"/>
                <a:cs typeface="+mn-cs"/>
              </a:rPr>
              <a:t> </a:t>
            </a:r>
            <a:r>
              <a:rPr kumimoji="0" lang="pl-PL" sz="2000" b="0" i="0" u="none" strike="noStrike" kern="1200" cap="none" spc="0" normalizeH="0" baseline="0" noProof="0" dirty="0" err="1">
                <a:ln>
                  <a:noFill/>
                </a:ln>
                <a:solidFill>
                  <a:schemeClr val="accent1"/>
                </a:solidFill>
                <a:effectLst/>
                <a:uLnTx/>
                <a:uFillTx/>
                <a:latin typeface="+mn-lt"/>
                <a:ea typeface="+mn-ea"/>
                <a:cs typeface="+mn-cs"/>
              </a:rPr>
              <a:t>default</a:t>
            </a:r>
            <a:r>
              <a:rPr kumimoji="0" lang="pl-PL" sz="2000" b="0" i="0" u="none" strike="noStrike" kern="1200" cap="none" spc="0" normalizeH="0" baseline="0" noProof="0" dirty="0">
                <a:ln>
                  <a:noFill/>
                </a:ln>
                <a:solidFill>
                  <a:schemeClr val="accent1"/>
                </a:solidFill>
                <a:effectLst/>
                <a:uLnTx/>
                <a:uFillTx/>
                <a:latin typeface="+mn-lt"/>
                <a:ea typeface="+mn-ea"/>
                <a:cs typeface="+mn-cs"/>
              </a:rPr>
              <a:t> SQL Server port </a:t>
            </a:r>
            <a:r>
              <a:rPr kumimoji="0" lang="pl-PL" sz="2000" b="0" i="0" u="none" strike="noStrike" kern="1200" cap="none" spc="0" normalizeH="0" baseline="0" noProof="0" dirty="0" err="1">
                <a:ln>
                  <a:noFill/>
                </a:ln>
                <a:solidFill>
                  <a:schemeClr val="accent1"/>
                </a:solidFill>
                <a:effectLst/>
                <a:uLnTx/>
                <a:uFillTx/>
                <a:latin typeface="+mn-lt"/>
                <a:ea typeface="+mn-ea"/>
                <a:cs typeface="+mn-cs"/>
              </a:rPr>
              <a:t>if</a:t>
            </a:r>
            <a:r>
              <a:rPr kumimoji="0" lang="pl-PL" sz="2000" b="0" i="0" u="none" strike="noStrike" kern="1200" cap="none" spc="0" normalizeH="0" baseline="0" noProof="0" dirty="0">
                <a:ln>
                  <a:noFill/>
                </a:ln>
                <a:solidFill>
                  <a:schemeClr val="accent1"/>
                </a:solidFill>
                <a:effectLst/>
                <a:uLnTx/>
                <a:uFillTx/>
                <a:latin typeface="+mn-lt"/>
                <a:ea typeface="+mn-ea"/>
                <a:cs typeface="+mn-cs"/>
              </a:rPr>
              <a:t> </a:t>
            </a:r>
            <a:r>
              <a:rPr kumimoji="0" lang="pl-PL" sz="2000" b="0" i="0" u="none" strike="noStrike" kern="1200" cap="none" spc="0" normalizeH="0" baseline="0" noProof="0" dirty="0" err="1">
                <a:ln>
                  <a:noFill/>
                </a:ln>
                <a:solidFill>
                  <a:schemeClr val="accent1"/>
                </a:solidFill>
                <a:effectLst/>
                <a:uLnTx/>
                <a:uFillTx/>
                <a:latin typeface="+mn-lt"/>
                <a:ea typeface="+mn-ea"/>
                <a:cs typeface="+mn-cs"/>
              </a:rPr>
              <a:t>it’s</a:t>
            </a:r>
            <a:r>
              <a:rPr kumimoji="0" lang="pl-PL" sz="2000" b="0" i="0" u="none" strike="noStrike" kern="1200" cap="none" spc="0" normalizeH="0" baseline="0" noProof="0" dirty="0">
                <a:ln>
                  <a:noFill/>
                </a:ln>
                <a:solidFill>
                  <a:schemeClr val="accent1"/>
                </a:solidFill>
                <a:effectLst/>
                <a:uLnTx/>
                <a:uFillTx/>
                <a:latin typeface="+mn-lt"/>
                <a:ea typeface="+mn-ea"/>
                <a:cs typeface="+mn-cs"/>
              </a:rPr>
              <a:t> </a:t>
            </a:r>
            <a:r>
              <a:rPr kumimoji="0" lang="pl-PL" sz="2000" b="0" i="0" u="none" strike="noStrike" kern="1200" cap="none" spc="0" normalizeH="0" baseline="0" noProof="0" dirty="0" err="1">
                <a:ln>
                  <a:noFill/>
                </a:ln>
                <a:solidFill>
                  <a:schemeClr val="accent1"/>
                </a:solidFill>
                <a:effectLst/>
                <a:uLnTx/>
                <a:uFillTx/>
                <a:latin typeface="+mn-lt"/>
                <a:ea typeface="+mn-ea"/>
                <a:cs typeface="+mn-cs"/>
              </a:rPr>
              <a:t>possible</a:t>
            </a:r>
            <a:r>
              <a:rPr kumimoji="0" lang="pl-PL" sz="2000" b="0" i="0" u="none" strike="noStrike" kern="1200" cap="none" spc="0" normalizeH="0" baseline="0" noProof="0" dirty="0">
                <a:ln>
                  <a:noFill/>
                </a:ln>
                <a:solidFill>
                  <a:schemeClr val="accent1"/>
                </a:solidFill>
                <a:effectLst/>
                <a:uLnTx/>
                <a:uFillTx/>
                <a:latin typeface="+mn-lt"/>
                <a:ea typeface="+mn-ea"/>
                <a:cs typeface="+mn-cs"/>
              </a:rPr>
              <a:t> </a:t>
            </a:r>
          </a:p>
        </p:txBody>
      </p:sp>
    </p:spTree>
    <p:extLst>
      <p:ext uri="{BB962C8B-B14F-4D97-AF65-F5344CB8AC3E}">
        <p14:creationId xmlns:p14="http://schemas.microsoft.com/office/powerpoint/2010/main" val="3941526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wrap="square" lIns="146304" tIns="91440" rIns="146304" bIns="91440" rtlCol="0" anchor="t">
            <a:noAutofit/>
          </a:bodyPr>
          <a:lstStyle/>
          <a:p>
            <a:r>
              <a:rPr lang="pl-PL" dirty="0"/>
              <a:t>disable sql server browser</a:t>
            </a:r>
            <a:endParaRPr lang="en-US" dirty="0"/>
          </a:p>
        </p:txBody>
      </p:sp>
      <p:sp>
        <p:nvSpPr>
          <p:cNvPr id="5" name="Text Placeholder 4"/>
          <p:cNvSpPr>
            <a:spLocks noGrp="1"/>
          </p:cNvSpPr>
          <p:nvPr>
            <p:ph type="body" sz="quarter" idx="10"/>
          </p:nvPr>
        </p:nvSpPr>
        <p:spPr>
          <a:xfrm>
            <a:off x="274638" y="1212850"/>
            <a:ext cx="11887200" cy="4660676"/>
          </a:xfrm>
        </p:spPr>
        <p:txBody>
          <a:bodyPr anchor="t">
            <a:normAutofit/>
          </a:bodyPr>
          <a:lstStyle/>
          <a:p>
            <a:pPr marL="262287" indent="-262287"/>
            <a:r>
              <a:rPr lang="pl-PL" sz="2000" dirty="0">
                <a:latin typeface="+mn-lt"/>
              </a:rPr>
              <a:t>by default SQL Server Browser is disabled</a:t>
            </a:r>
          </a:p>
          <a:p>
            <a:pPr marL="262287" indent="-262287"/>
            <a:endParaRPr lang="pl-PL" sz="2000" dirty="0">
              <a:latin typeface="+mn-lt"/>
            </a:endParaRPr>
          </a:p>
          <a:p>
            <a:pPr marL="262287" indent="-262287"/>
            <a:r>
              <a:rPr lang="pl-PL" sz="2000" dirty="0">
                <a:latin typeface="+mn-lt"/>
              </a:rPr>
              <a:t>it is necessary to run when multiple instances are running on a single server</a:t>
            </a:r>
          </a:p>
          <a:p>
            <a:pPr marL="262287" indent="-262287"/>
            <a:r>
              <a:rPr lang="en-GB" sz="2000" dirty="0">
                <a:latin typeface="+mn-lt"/>
              </a:rPr>
              <a:t>any Windows user having the following rights would be capable to run the SQL Server Browser service</a:t>
            </a:r>
            <a:r>
              <a:rPr lang="pl-PL" sz="2000" dirty="0">
                <a:latin typeface="+mn-lt"/>
              </a:rPr>
              <a:t>:</a:t>
            </a:r>
          </a:p>
          <a:p>
            <a:pPr lvl="2"/>
            <a:r>
              <a:rPr lang="pl-PL" dirty="0"/>
              <a:t>d</a:t>
            </a:r>
            <a:r>
              <a:rPr lang="en-GB" dirty="0" err="1"/>
              <a:t>eny</a:t>
            </a:r>
            <a:r>
              <a:rPr lang="en-GB" dirty="0"/>
              <a:t> access to this computer from the network</a:t>
            </a:r>
            <a:endParaRPr lang="pl-PL" dirty="0"/>
          </a:p>
          <a:p>
            <a:pPr lvl="2"/>
            <a:r>
              <a:rPr lang="pl-PL" dirty="0"/>
              <a:t>d</a:t>
            </a:r>
            <a:r>
              <a:rPr lang="en-GB" dirty="0" err="1"/>
              <a:t>eny</a:t>
            </a:r>
            <a:r>
              <a:rPr lang="en-GB" dirty="0"/>
              <a:t> logon locally</a:t>
            </a:r>
            <a:endParaRPr lang="pl-PL" dirty="0"/>
          </a:p>
          <a:p>
            <a:pPr lvl="2"/>
            <a:r>
              <a:rPr lang="pl-PL" dirty="0"/>
              <a:t>d</a:t>
            </a:r>
            <a:r>
              <a:rPr lang="en-GB" dirty="0" err="1"/>
              <a:t>eny</a:t>
            </a:r>
            <a:r>
              <a:rPr lang="en-GB" dirty="0"/>
              <a:t> logon as a batch job</a:t>
            </a:r>
            <a:endParaRPr lang="pl-PL" dirty="0"/>
          </a:p>
          <a:p>
            <a:pPr lvl="2"/>
            <a:r>
              <a:rPr lang="pl-PL" dirty="0"/>
              <a:t>d</a:t>
            </a:r>
            <a:r>
              <a:rPr lang="en-GB" dirty="0" err="1"/>
              <a:t>eny</a:t>
            </a:r>
            <a:r>
              <a:rPr lang="en-GB" dirty="0"/>
              <a:t> logon through Terminal Services</a:t>
            </a:r>
            <a:endParaRPr lang="pl-PL" dirty="0"/>
          </a:p>
          <a:p>
            <a:pPr lvl="2"/>
            <a:r>
              <a:rPr lang="pl-PL" dirty="0"/>
              <a:t>l</a:t>
            </a:r>
            <a:r>
              <a:rPr lang="en-GB" dirty="0" err="1"/>
              <a:t>og</a:t>
            </a:r>
            <a:r>
              <a:rPr lang="en-GB" dirty="0"/>
              <a:t> on as a service</a:t>
            </a:r>
            <a:endParaRPr lang="pl-PL" dirty="0"/>
          </a:p>
          <a:p>
            <a:pPr lvl="2"/>
            <a:r>
              <a:rPr lang="pl-PL" dirty="0"/>
              <a:t>r</a:t>
            </a:r>
            <a:r>
              <a:rPr lang="en-GB" dirty="0" err="1"/>
              <a:t>ead</a:t>
            </a:r>
            <a:r>
              <a:rPr lang="en-GB" dirty="0"/>
              <a:t> and write the SQL Server registry keys related to network communication (ports and pipes)</a:t>
            </a:r>
          </a:p>
          <a:p>
            <a:pPr lvl="1" algn="just"/>
            <a:endParaRPr lang="pl-PL" b="1" dirty="0"/>
          </a:p>
        </p:txBody>
      </p:sp>
      <p:sp>
        <p:nvSpPr>
          <p:cNvPr id="6" name="Title 3"/>
          <p:cNvSpPr txBox="1">
            <a:spLocks/>
          </p:cNvSpPr>
          <p:nvPr/>
        </p:nvSpPr>
        <p:spPr>
          <a:xfrm>
            <a:off x="11058269" y="0"/>
            <a:ext cx="1378333" cy="906460"/>
          </a:xfrm>
          <a:prstGeom prst="rect">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9945" tIns="34973" rIns="69945" bIns="34973"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SECURITY</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BEST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PRACTICES</a:t>
            </a:r>
            <a:endParaRPr kumimoji="0" lang="en-US" sz="1377" b="0" i="0" u="none" strike="noStrike" kern="1200" cap="none" spc="0" normalizeH="0" baseline="0" noProof="0" dirty="0">
              <a:ln>
                <a:noFill/>
              </a:ln>
              <a:solidFill>
                <a:srgbClr val="FFFF00"/>
              </a:solidFill>
              <a:effectLst/>
              <a:uLnTx/>
              <a:uFillTx/>
              <a:latin typeface="+mj-lt"/>
              <a:ea typeface="+mj-ea"/>
              <a:cs typeface="+mj-cs"/>
            </a:endParaRPr>
          </a:p>
        </p:txBody>
      </p:sp>
      <p:sp>
        <p:nvSpPr>
          <p:cNvPr id="7" name="Rectangle 1"/>
          <p:cNvSpPr txBox="1">
            <a:spLocks noChangeArrowheads="1"/>
          </p:cNvSpPr>
          <p:nvPr/>
        </p:nvSpPr>
        <p:spPr bwMode="auto">
          <a:xfrm>
            <a:off x="0" y="6094525"/>
            <a:ext cx="12436602" cy="900000"/>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69945" tIns="34973" rIns="69945" bIns="34973" numCol="1" rtlCol="0" anchor="ctr" anchorCtr="0" compatLnSpc="1">
            <a:prstTxWarp prst="textNoShape">
              <a:avLst/>
            </a:prstTxWarp>
            <a:spAutoFit/>
          </a:bodyPr>
          <a:lstStyle>
            <a:lvl1pPr marL="342900" indent="-342900" algn="l" defTabSz="457200" rtl="0" eaLnBrk="1" latinLnBrk="0" hangingPunct="1">
              <a:spcBef>
                <a:spcPct val="20000"/>
              </a:spcBef>
              <a:buFont typeface="Wingdings" charset="2"/>
              <a:buChar char="§"/>
              <a:defRPr sz="3000" kern="1200">
                <a:solidFill>
                  <a:schemeClr val="tx2"/>
                </a:solidFill>
                <a:latin typeface="+mn-lt"/>
                <a:ea typeface="+mn-ea"/>
                <a:cs typeface="+mn-cs"/>
              </a:defRPr>
            </a:lvl1pPr>
            <a:lvl2pPr marL="742950" indent="-285750" algn="l" defTabSz="457200" rtl="0" eaLnBrk="1" latinLnBrk="0" hangingPunct="1">
              <a:spcBef>
                <a:spcPct val="20000"/>
              </a:spcBef>
              <a:buFont typeface="Wingdings" charset="2"/>
              <a:buChar char="§"/>
              <a:defRPr sz="2600" kern="1200">
                <a:solidFill>
                  <a:schemeClr val="tx2"/>
                </a:solidFill>
                <a:latin typeface="+mn-lt"/>
                <a:ea typeface="+mn-ea"/>
                <a:cs typeface="+mn-cs"/>
              </a:defRPr>
            </a:lvl2pPr>
            <a:lvl3pPr marL="1143000" indent="-228600" algn="l" defTabSz="457200" rtl="0" eaLnBrk="1" latinLnBrk="0" hangingPunct="1">
              <a:spcBef>
                <a:spcPct val="20000"/>
              </a:spcBef>
              <a:buFont typeface="Wingdings" charset="2"/>
              <a:buChar char="§"/>
              <a:defRPr sz="2200" kern="1200">
                <a:solidFill>
                  <a:schemeClr val="tx2"/>
                </a:solidFill>
                <a:latin typeface="+mn-lt"/>
                <a:ea typeface="+mn-ea"/>
                <a:cs typeface="+mn-cs"/>
              </a:defRPr>
            </a:lvl3pPr>
            <a:lvl4pPr marL="1600200" indent="-228600" algn="l" defTabSz="457200" rtl="0" eaLnBrk="1" latinLnBrk="0" hangingPunct="1">
              <a:spcBef>
                <a:spcPct val="20000"/>
              </a:spcBef>
              <a:buFont typeface="Wingdings" charset="2"/>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Wingdings" charset="2"/>
              <a:buChar char="§"/>
              <a:defRPr sz="1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2293" marR="0" lvl="1" indent="0" algn="just" defTabSz="457200" rtl="0" eaLnBrk="1" fontAlgn="auto" latinLnBrk="0" hangingPunct="1">
              <a:lnSpc>
                <a:spcPct val="100000"/>
              </a:lnSpc>
              <a:spcBef>
                <a:spcPct val="20000"/>
              </a:spcBef>
              <a:spcAft>
                <a:spcPts val="0"/>
              </a:spcAft>
              <a:buClrTx/>
              <a:buSzTx/>
              <a:buFont typeface="Wingdings" charset="2"/>
              <a:buNone/>
              <a:tabLst/>
              <a:defRPr/>
            </a:pPr>
            <a:r>
              <a:rPr kumimoji="0" lang="pl-PL" sz="2000" b="0" i="0" u="none" strike="noStrike" kern="1200" cap="none" spc="0" normalizeH="0" baseline="0" noProof="0" dirty="0">
                <a:ln>
                  <a:noFill/>
                </a:ln>
                <a:solidFill>
                  <a:schemeClr val="bg1">
                    <a:lumMod val="95000"/>
                  </a:schemeClr>
                </a:solidFill>
                <a:effectLst/>
                <a:uLnTx/>
                <a:uFillTx/>
                <a:latin typeface="+mn-lt"/>
                <a:ea typeface="+mn-ea"/>
                <a:cs typeface="+mn-cs"/>
              </a:rPr>
              <a:t>Best </a:t>
            </a:r>
            <a:r>
              <a:rPr kumimoji="0" lang="pl-PL" sz="2000" b="0" i="0" u="none" strike="noStrike" kern="1200" cap="none" spc="0" normalizeH="0" baseline="0" noProof="0" dirty="0" err="1">
                <a:ln>
                  <a:noFill/>
                </a:ln>
                <a:solidFill>
                  <a:schemeClr val="bg1">
                    <a:lumMod val="95000"/>
                  </a:schemeClr>
                </a:solidFill>
                <a:effectLst/>
                <a:uLnTx/>
                <a:uFillTx/>
                <a:latin typeface="+mn-lt"/>
                <a:ea typeface="+mn-ea"/>
                <a:cs typeface="+mn-cs"/>
              </a:rPr>
              <a:t>Practice</a:t>
            </a:r>
            <a:r>
              <a:rPr kumimoji="0" lang="pl-PL" sz="2000" b="0" i="0" u="none" strike="noStrike" kern="1200" cap="none" spc="0" normalizeH="0" baseline="0" noProof="0" dirty="0">
                <a:ln>
                  <a:noFill/>
                </a:ln>
                <a:solidFill>
                  <a:schemeClr val="bg1">
                    <a:lumMod val="95000"/>
                  </a:schemeClr>
                </a:solidFill>
                <a:effectLst/>
                <a:uLnTx/>
                <a:uFillTx/>
                <a:latin typeface="+mn-lt"/>
                <a:ea typeface="+mn-ea"/>
                <a:cs typeface="+mn-cs"/>
              </a:rPr>
              <a:t>: </a:t>
            </a:r>
          </a:p>
          <a:p>
            <a:pPr marL="262293" marR="0" lvl="1" indent="0" algn="r" defTabSz="457200" rtl="0" eaLnBrk="1" fontAlgn="auto" latinLnBrk="0" hangingPunct="1">
              <a:lnSpc>
                <a:spcPct val="100000"/>
              </a:lnSpc>
              <a:spcBef>
                <a:spcPct val="20000"/>
              </a:spcBef>
              <a:spcAft>
                <a:spcPts val="0"/>
              </a:spcAft>
              <a:buClrTx/>
              <a:buSzTx/>
              <a:buFont typeface="Wingdings" charset="2"/>
              <a:buNone/>
              <a:tabLst/>
              <a:defRPr/>
            </a:pPr>
            <a:r>
              <a:rPr kumimoji="0" lang="pl-PL" sz="2000" b="0" i="0" u="none" strike="noStrike" kern="1200" cap="none" spc="0" normalizeH="0" baseline="0" noProof="0" dirty="0">
                <a:ln>
                  <a:noFill/>
                </a:ln>
                <a:solidFill>
                  <a:schemeClr val="accent1"/>
                </a:solidFill>
                <a:effectLst/>
                <a:uLnTx/>
                <a:uFillTx/>
                <a:latin typeface="+mn-lt"/>
                <a:ea typeface="+mn-ea"/>
                <a:cs typeface="+mn-cs"/>
              </a:rPr>
              <a:t>do not enable sql server browser if it’s not necessary </a:t>
            </a:r>
          </a:p>
        </p:txBody>
      </p:sp>
    </p:spTree>
    <p:extLst>
      <p:ext uri="{BB962C8B-B14F-4D97-AF65-F5344CB8AC3E}">
        <p14:creationId xmlns:p14="http://schemas.microsoft.com/office/powerpoint/2010/main" val="3364338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wrap="square" lIns="146304" tIns="91440" rIns="146304" bIns="91440" rtlCol="0" anchor="t">
            <a:noAutofit/>
          </a:bodyPr>
          <a:lstStyle/>
          <a:p>
            <a:r>
              <a:rPr lang="pl-PL" dirty="0"/>
              <a:t>secure service accounts</a:t>
            </a:r>
            <a:endParaRPr lang="en-US" dirty="0"/>
          </a:p>
        </p:txBody>
      </p:sp>
      <p:sp>
        <p:nvSpPr>
          <p:cNvPr id="5" name="Text Placeholder 4"/>
          <p:cNvSpPr>
            <a:spLocks noGrp="1"/>
          </p:cNvSpPr>
          <p:nvPr>
            <p:ph type="body" sz="quarter" idx="10"/>
          </p:nvPr>
        </p:nvSpPr>
        <p:spPr/>
        <p:txBody>
          <a:bodyPr>
            <a:normAutofit/>
          </a:bodyPr>
          <a:lstStyle/>
          <a:p>
            <a:pPr marL="262287" indent="-262287"/>
            <a:r>
              <a:rPr lang="pl-PL" sz="2000" dirty="0">
                <a:latin typeface="+mn-lt"/>
              </a:rPr>
              <a:t>different service accounts for different services</a:t>
            </a:r>
          </a:p>
          <a:p>
            <a:pPr marL="262287" indent="-262287"/>
            <a:r>
              <a:rPr lang="pl-PL" sz="2000" dirty="0">
                <a:latin typeface="+mn-lt"/>
              </a:rPr>
              <a:t>dedicated low-privileges domain accounts </a:t>
            </a:r>
          </a:p>
          <a:p>
            <a:pPr marL="262287" indent="-262287"/>
            <a:r>
              <a:rPr lang="pl-PL" sz="2000" dirty="0" err="1">
                <a:latin typeface="+mn-lt"/>
              </a:rPr>
              <a:t>check</a:t>
            </a:r>
            <a:r>
              <a:rPr lang="pl-PL" sz="2000" dirty="0">
                <a:latin typeface="+mn-lt"/>
              </a:rPr>
              <a:t> </a:t>
            </a:r>
            <a:r>
              <a:rPr lang="pl-PL" sz="2000" dirty="0" err="1">
                <a:latin typeface="+mn-lt"/>
              </a:rPr>
              <a:t>membership</a:t>
            </a:r>
            <a:r>
              <a:rPr lang="pl-PL" sz="2000" dirty="0">
                <a:latin typeface="+mn-lt"/>
              </a:rPr>
              <a:t> on a regular basis</a:t>
            </a:r>
          </a:p>
          <a:p>
            <a:pPr marL="262287" indent="-262287"/>
            <a:r>
              <a:rPr lang="pl-PL" sz="2000" dirty="0">
                <a:latin typeface="+mn-lt"/>
              </a:rPr>
              <a:t>use strong and different passwords for each account</a:t>
            </a:r>
          </a:p>
          <a:p>
            <a:endParaRPr lang="pl-PL" sz="2000" dirty="0">
              <a:latin typeface="+mn-lt"/>
            </a:endParaRPr>
          </a:p>
          <a:p>
            <a:endParaRPr lang="pl-PL" sz="2000" dirty="0">
              <a:latin typeface="+mn-lt"/>
            </a:endParaRPr>
          </a:p>
          <a:p>
            <a:endParaRPr lang="pl-PL" sz="2000" dirty="0">
              <a:latin typeface="+mn-lt"/>
            </a:endParaRPr>
          </a:p>
        </p:txBody>
      </p:sp>
      <p:sp>
        <p:nvSpPr>
          <p:cNvPr id="6" name="Title 3"/>
          <p:cNvSpPr txBox="1">
            <a:spLocks/>
          </p:cNvSpPr>
          <p:nvPr/>
        </p:nvSpPr>
        <p:spPr>
          <a:xfrm>
            <a:off x="11058142" y="0"/>
            <a:ext cx="1378333" cy="906460"/>
          </a:xfrm>
          <a:prstGeom prst="rect">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9945" tIns="34973" rIns="69945" bIns="34973"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SECURITY</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BEST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PRACTICES</a:t>
            </a:r>
            <a:endParaRPr kumimoji="0" lang="en-US" sz="1377" b="0" i="0" u="none" strike="noStrike" kern="1200" cap="none" spc="0" normalizeH="0" baseline="0" noProof="0" dirty="0">
              <a:ln>
                <a:noFill/>
              </a:ln>
              <a:solidFill>
                <a:srgbClr val="FFFF00"/>
              </a:solidFill>
              <a:effectLst/>
              <a:uLnTx/>
              <a:uFillTx/>
              <a:latin typeface="+mj-lt"/>
              <a:ea typeface="+mj-ea"/>
              <a:cs typeface="+mj-cs"/>
            </a:endParaRPr>
          </a:p>
        </p:txBody>
      </p:sp>
      <p:sp>
        <p:nvSpPr>
          <p:cNvPr id="7" name="Rectangle 1"/>
          <p:cNvSpPr txBox="1">
            <a:spLocks noChangeArrowheads="1"/>
          </p:cNvSpPr>
          <p:nvPr/>
        </p:nvSpPr>
        <p:spPr bwMode="auto">
          <a:xfrm>
            <a:off x="0" y="6094525"/>
            <a:ext cx="12436475" cy="900000"/>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69945" tIns="34973" rIns="69945" bIns="34973" numCol="1" rtlCol="0" anchor="ctr" anchorCtr="0" compatLnSpc="1">
            <a:prstTxWarp prst="textNoShape">
              <a:avLst/>
            </a:prstTxWarp>
            <a:spAutoFit/>
          </a:bodyPr>
          <a:lstStyle>
            <a:lvl1pPr marL="342900" indent="-342900" algn="l" defTabSz="457200" rtl="0" eaLnBrk="1" latinLnBrk="0" hangingPunct="1">
              <a:spcBef>
                <a:spcPct val="20000"/>
              </a:spcBef>
              <a:buFont typeface="Wingdings" charset="2"/>
              <a:buChar char="§"/>
              <a:defRPr sz="3000" kern="1200">
                <a:solidFill>
                  <a:schemeClr val="tx2"/>
                </a:solidFill>
                <a:latin typeface="+mn-lt"/>
                <a:ea typeface="+mn-ea"/>
                <a:cs typeface="+mn-cs"/>
              </a:defRPr>
            </a:lvl1pPr>
            <a:lvl2pPr marL="742950" indent="-285750" algn="l" defTabSz="457200" rtl="0" eaLnBrk="1" latinLnBrk="0" hangingPunct="1">
              <a:spcBef>
                <a:spcPct val="20000"/>
              </a:spcBef>
              <a:buFont typeface="Wingdings" charset="2"/>
              <a:buChar char="§"/>
              <a:defRPr sz="2600" kern="1200">
                <a:solidFill>
                  <a:schemeClr val="tx2"/>
                </a:solidFill>
                <a:latin typeface="+mn-lt"/>
                <a:ea typeface="+mn-ea"/>
                <a:cs typeface="+mn-cs"/>
              </a:defRPr>
            </a:lvl2pPr>
            <a:lvl3pPr marL="1143000" indent="-228600" algn="l" defTabSz="457200" rtl="0" eaLnBrk="1" latinLnBrk="0" hangingPunct="1">
              <a:spcBef>
                <a:spcPct val="20000"/>
              </a:spcBef>
              <a:buFont typeface="Wingdings" charset="2"/>
              <a:buChar char="§"/>
              <a:defRPr sz="2200" kern="1200">
                <a:solidFill>
                  <a:schemeClr val="tx2"/>
                </a:solidFill>
                <a:latin typeface="+mn-lt"/>
                <a:ea typeface="+mn-ea"/>
                <a:cs typeface="+mn-cs"/>
              </a:defRPr>
            </a:lvl3pPr>
            <a:lvl4pPr marL="1600200" indent="-228600" algn="l" defTabSz="457200" rtl="0" eaLnBrk="1" latinLnBrk="0" hangingPunct="1">
              <a:spcBef>
                <a:spcPct val="20000"/>
              </a:spcBef>
              <a:buFont typeface="Wingdings" charset="2"/>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Wingdings" charset="2"/>
              <a:buChar char="§"/>
              <a:defRPr sz="1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2293" marR="0" lvl="1" indent="0" algn="just" defTabSz="457200" rtl="0" eaLnBrk="1" fontAlgn="auto" latinLnBrk="0" hangingPunct="1">
              <a:lnSpc>
                <a:spcPct val="100000"/>
              </a:lnSpc>
              <a:spcBef>
                <a:spcPct val="20000"/>
              </a:spcBef>
              <a:spcAft>
                <a:spcPts val="0"/>
              </a:spcAft>
              <a:buClrTx/>
              <a:buSzTx/>
              <a:buFont typeface="Wingdings" charset="2"/>
              <a:buNone/>
              <a:tabLst/>
              <a:defRPr/>
            </a:pPr>
            <a:r>
              <a:rPr kumimoji="0" lang="pl-PL" sz="2000" b="0" i="0" u="none" strike="noStrike" kern="1200" cap="none" spc="0" normalizeH="0" baseline="0" noProof="0" dirty="0">
                <a:ln>
                  <a:noFill/>
                </a:ln>
                <a:solidFill>
                  <a:schemeClr val="bg1">
                    <a:lumMod val="95000"/>
                  </a:schemeClr>
                </a:solidFill>
                <a:effectLst/>
                <a:uLnTx/>
                <a:uFillTx/>
                <a:latin typeface="+mn-lt"/>
                <a:ea typeface="+mn-ea"/>
                <a:cs typeface="+mn-cs"/>
              </a:rPr>
              <a:t>Best </a:t>
            </a:r>
            <a:r>
              <a:rPr kumimoji="0" lang="pl-PL" sz="2000" b="0" i="0" u="none" strike="noStrike" kern="1200" cap="none" spc="0" normalizeH="0" baseline="0" noProof="0" dirty="0" err="1">
                <a:ln>
                  <a:noFill/>
                </a:ln>
                <a:solidFill>
                  <a:schemeClr val="bg1">
                    <a:lumMod val="95000"/>
                  </a:schemeClr>
                </a:solidFill>
                <a:effectLst/>
                <a:uLnTx/>
                <a:uFillTx/>
                <a:latin typeface="+mn-lt"/>
                <a:ea typeface="+mn-ea"/>
                <a:cs typeface="+mn-cs"/>
              </a:rPr>
              <a:t>Practice</a:t>
            </a:r>
            <a:r>
              <a:rPr kumimoji="0" lang="pl-PL" sz="2000" b="0" i="0" u="none" strike="noStrike" kern="1200" cap="none" spc="0" normalizeH="0" baseline="0" noProof="0" dirty="0">
                <a:ln>
                  <a:noFill/>
                </a:ln>
                <a:solidFill>
                  <a:schemeClr val="bg1">
                    <a:lumMod val="95000"/>
                  </a:schemeClr>
                </a:solidFill>
                <a:effectLst/>
                <a:uLnTx/>
                <a:uFillTx/>
                <a:latin typeface="+mn-lt"/>
                <a:ea typeface="+mn-ea"/>
                <a:cs typeface="+mn-cs"/>
              </a:rPr>
              <a:t>: </a:t>
            </a:r>
          </a:p>
          <a:p>
            <a:pPr marL="262293" marR="0" lvl="1" indent="0" algn="r" defTabSz="457200" rtl="0" eaLnBrk="1" fontAlgn="auto" latinLnBrk="0" hangingPunct="1">
              <a:lnSpc>
                <a:spcPct val="100000"/>
              </a:lnSpc>
              <a:spcBef>
                <a:spcPct val="20000"/>
              </a:spcBef>
              <a:spcAft>
                <a:spcPts val="0"/>
              </a:spcAft>
              <a:buClrTx/>
              <a:buSzTx/>
              <a:buFont typeface="Wingdings" charset="2"/>
              <a:buNone/>
              <a:tabLst/>
              <a:defRPr/>
            </a:pPr>
            <a:r>
              <a:rPr kumimoji="0" lang="pl-PL" sz="2000" b="0" i="0" u="none" strike="noStrike" kern="1200" cap="none" spc="0" normalizeH="0" baseline="0" noProof="0" dirty="0" err="1">
                <a:ln>
                  <a:noFill/>
                </a:ln>
                <a:solidFill>
                  <a:schemeClr val="accent1"/>
                </a:solidFill>
                <a:effectLst/>
                <a:uLnTx/>
                <a:uFillTx/>
                <a:latin typeface="+mn-lt"/>
                <a:ea typeface="+mn-ea"/>
                <a:cs typeface="+mn-cs"/>
              </a:rPr>
              <a:t>create</a:t>
            </a:r>
            <a:r>
              <a:rPr kumimoji="0" lang="pl-PL" sz="2000" b="0" i="0" u="none" strike="noStrike" kern="1200" cap="none" spc="0" normalizeH="0" baseline="0" noProof="0" dirty="0">
                <a:ln>
                  <a:noFill/>
                </a:ln>
                <a:solidFill>
                  <a:schemeClr val="accent1"/>
                </a:solidFill>
                <a:effectLst/>
                <a:uLnTx/>
                <a:uFillTx/>
                <a:latin typeface="+mn-lt"/>
                <a:ea typeface="+mn-ea"/>
                <a:cs typeface="+mn-cs"/>
              </a:rPr>
              <a:t> </a:t>
            </a:r>
            <a:r>
              <a:rPr kumimoji="0" lang="pl-PL" sz="2000" b="0" i="0" u="none" strike="noStrike" kern="1200" cap="none" spc="0" normalizeH="0" baseline="0" noProof="0" dirty="0" err="1">
                <a:ln>
                  <a:noFill/>
                </a:ln>
                <a:solidFill>
                  <a:schemeClr val="accent1"/>
                </a:solidFill>
                <a:effectLst/>
                <a:uLnTx/>
                <a:uFillTx/>
                <a:latin typeface="+mn-lt"/>
                <a:ea typeface="+mn-ea"/>
                <a:cs typeface="+mn-cs"/>
              </a:rPr>
              <a:t>good</a:t>
            </a:r>
            <a:r>
              <a:rPr kumimoji="0" lang="pl-PL" sz="2000" b="0" i="0" u="none" strike="noStrike" kern="1200" cap="none" spc="0" normalizeH="0" baseline="0" noProof="0" dirty="0">
                <a:ln>
                  <a:noFill/>
                </a:ln>
                <a:solidFill>
                  <a:schemeClr val="accent1"/>
                </a:solidFill>
                <a:effectLst/>
                <a:uLnTx/>
                <a:uFillTx/>
                <a:latin typeface="+mn-lt"/>
                <a:ea typeface="+mn-ea"/>
                <a:cs typeface="+mn-cs"/>
              </a:rPr>
              <a:t> plan and </a:t>
            </a:r>
            <a:r>
              <a:rPr kumimoji="0" lang="pl-PL" sz="2000" b="0" i="0" u="none" strike="noStrike" kern="1200" cap="none" spc="0" normalizeH="0" baseline="0" noProof="0" dirty="0" err="1">
                <a:ln>
                  <a:noFill/>
                </a:ln>
                <a:solidFill>
                  <a:schemeClr val="accent1"/>
                </a:solidFill>
                <a:effectLst/>
                <a:uLnTx/>
                <a:uFillTx/>
                <a:latin typeface="+mn-lt"/>
                <a:ea typeface="+mn-ea"/>
                <a:cs typeface="+mn-cs"/>
              </a:rPr>
              <a:t>make</a:t>
            </a:r>
            <a:r>
              <a:rPr kumimoji="0" lang="pl-PL" sz="2000" b="0" i="0" u="none" strike="noStrike" kern="1200" cap="none" spc="0" normalizeH="0" baseline="0" noProof="0" dirty="0">
                <a:ln>
                  <a:noFill/>
                </a:ln>
                <a:solidFill>
                  <a:schemeClr val="accent1"/>
                </a:solidFill>
                <a:effectLst/>
                <a:uLnTx/>
                <a:uFillTx/>
                <a:latin typeface="+mn-lt"/>
                <a:ea typeface="+mn-ea"/>
                <a:cs typeface="+mn-cs"/>
              </a:rPr>
              <a:t> </a:t>
            </a:r>
            <a:r>
              <a:rPr kumimoji="0" lang="pl-PL" sz="2000" b="0" i="0" u="none" strike="noStrike" kern="1200" cap="none" spc="0" normalizeH="0" baseline="0" noProof="0" dirty="0" err="1">
                <a:ln>
                  <a:noFill/>
                </a:ln>
                <a:solidFill>
                  <a:schemeClr val="accent1"/>
                </a:solidFill>
                <a:effectLst/>
                <a:uLnTx/>
                <a:uFillTx/>
                <a:latin typeface="+mn-lt"/>
                <a:ea typeface="+mn-ea"/>
                <a:cs typeface="+mn-cs"/>
              </a:rPr>
              <a:t>note</a:t>
            </a:r>
            <a:r>
              <a:rPr kumimoji="0" lang="pl-PL" sz="2000" b="0" i="0" u="none" strike="noStrike" kern="1200" cap="none" spc="0" normalizeH="0" baseline="0" noProof="0" dirty="0">
                <a:ln>
                  <a:noFill/>
                </a:ln>
                <a:solidFill>
                  <a:schemeClr val="accent1"/>
                </a:solidFill>
                <a:effectLst/>
                <a:uLnTx/>
                <a:uFillTx/>
                <a:latin typeface="+mn-lt"/>
                <a:ea typeface="+mn-ea"/>
                <a:cs typeface="+mn-cs"/>
              </a:rPr>
              <a:t> </a:t>
            </a:r>
            <a:r>
              <a:rPr kumimoji="0" lang="pl-PL" sz="2000" b="0" i="0" u="none" strike="noStrike" kern="1200" cap="none" spc="0" normalizeH="0" baseline="0" noProof="0" dirty="0" err="1">
                <a:ln>
                  <a:noFill/>
                </a:ln>
                <a:solidFill>
                  <a:schemeClr val="accent1"/>
                </a:solidFill>
                <a:effectLst/>
                <a:uLnTx/>
                <a:uFillTx/>
                <a:latin typeface="+mn-lt"/>
                <a:ea typeface="+mn-ea"/>
                <a:cs typeface="+mn-cs"/>
              </a:rPr>
              <a:t>about</a:t>
            </a:r>
            <a:r>
              <a:rPr kumimoji="0" lang="pl-PL" sz="2000" b="0" i="0" u="none" strike="noStrike" kern="1200" cap="none" spc="0" normalizeH="0" baseline="0" noProof="0" dirty="0">
                <a:ln>
                  <a:noFill/>
                </a:ln>
                <a:solidFill>
                  <a:schemeClr val="accent1"/>
                </a:solidFill>
                <a:effectLst/>
                <a:uLnTx/>
                <a:uFillTx/>
                <a:latin typeface="+mn-lt"/>
                <a:ea typeface="+mn-ea"/>
                <a:cs typeface="+mn-cs"/>
              </a:rPr>
              <a:t> service </a:t>
            </a:r>
            <a:r>
              <a:rPr kumimoji="0" lang="pl-PL" sz="2000" b="0" i="0" u="none" strike="noStrike" kern="1200" cap="none" spc="0" normalizeH="0" baseline="0" noProof="0" dirty="0" err="1">
                <a:ln>
                  <a:noFill/>
                </a:ln>
                <a:solidFill>
                  <a:schemeClr val="accent1"/>
                </a:solidFill>
                <a:effectLst/>
                <a:uLnTx/>
                <a:uFillTx/>
                <a:latin typeface="+mn-lt"/>
                <a:ea typeface="+mn-ea"/>
                <a:cs typeface="+mn-cs"/>
              </a:rPr>
              <a:t>accounts</a:t>
            </a:r>
            <a:r>
              <a:rPr kumimoji="0" lang="pl-PL" sz="2000" b="0" i="0" u="none" strike="noStrike" kern="1200" cap="none" spc="0" normalizeH="0" baseline="0" noProof="0" dirty="0">
                <a:ln>
                  <a:noFill/>
                </a:ln>
                <a:solidFill>
                  <a:schemeClr val="accent1"/>
                </a:solidFill>
                <a:effectLst/>
                <a:uLnTx/>
                <a:uFillTx/>
                <a:latin typeface="+mn-lt"/>
                <a:ea typeface="+mn-ea"/>
                <a:cs typeface="+mn-cs"/>
              </a:rPr>
              <a:t> and </a:t>
            </a:r>
            <a:r>
              <a:rPr kumimoji="0" lang="pl-PL" sz="2000" b="0" i="0" u="none" strike="noStrike" kern="1200" cap="none" spc="0" normalizeH="0" baseline="0" noProof="0" dirty="0" err="1">
                <a:ln>
                  <a:noFill/>
                </a:ln>
                <a:solidFill>
                  <a:schemeClr val="accent1"/>
                </a:solidFill>
                <a:effectLst/>
                <a:uLnTx/>
                <a:uFillTx/>
                <a:latin typeface="+mn-lt"/>
                <a:ea typeface="+mn-ea"/>
                <a:cs typeface="+mn-cs"/>
              </a:rPr>
              <a:t>passwords</a:t>
            </a:r>
            <a:endParaRPr kumimoji="0" lang="pl-PL" sz="2000" b="0" i="0" u="none" strike="noStrike" kern="1200" cap="none" spc="0" normalizeH="0" baseline="0" noProof="0" dirty="0">
              <a:ln>
                <a:noFill/>
              </a:ln>
              <a:solidFill>
                <a:schemeClr val="accent1"/>
              </a:solidFill>
              <a:effectLst/>
              <a:uLnTx/>
              <a:uFillTx/>
              <a:latin typeface="+mn-lt"/>
              <a:ea typeface="+mn-ea"/>
              <a:cs typeface="+mn-cs"/>
            </a:endParaRPr>
          </a:p>
        </p:txBody>
      </p:sp>
    </p:spTree>
    <p:extLst>
      <p:ext uri="{BB962C8B-B14F-4D97-AF65-F5344CB8AC3E}">
        <p14:creationId xmlns:p14="http://schemas.microsoft.com/office/powerpoint/2010/main" val="2177442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l-PL" dirty="0"/>
              <a:t>Demo time</a:t>
            </a:r>
            <a:endParaRPr lang="is-IS" dirty="0"/>
          </a:p>
        </p:txBody>
      </p:sp>
      <p:sp>
        <p:nvSpPr>
          <p:cNvPr id="3" name="Marcador de texto 2"/>
          <p:cNvSpPr>
            <a:spLocks noGrp="1"/>
          </p:cNvSpPr>
          <p:nvPr>
            <p:ph type="body" sz="quarter" idx="4294967295"/>
          </p:nvPr>
        </p:nvSpPr>
        <p:spPr>
          <a:xfrm>
            <a:off x="0" y="3954463"/>
            <a:ext cx="8229600" cy="738187"/>
          </a:xfrm>
        </p:spPr>
        <p:txBody>
          <a:bodyPr/>
          <a:lstStyle/>
          <a:p>
            <a:pPr marL="0" indent="0">
              <a:buNone/>
            </a:pPr>
            <a:r>
              <a:rPr lang="pl-PL" dirty="0"/>
              <a:t>2 | SQL Server Security</a:t>
            </a:r>
            <a:endParaRPr lang="da-DK" dirty="0"/>
          </a:p>
        </p:txBody>
      </p:sp>
    </p:spTree>
    <p:extLst>
      <p:ext uri="{BB962C8B-B14F-4D97-AF65-F5344CB8AC3E}">
        <p14:creationId xmlns:p14="http://schemas.microsoft.com/office/powerpoint/2010/main" val="2063704044"/>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74638" y="2125662"/>
            <a:ext cx="11887200" cy="1846659"/>
          </a:xfrm>
        </p:spPr>
        <p:txBody>
          <a:bodyPr/>
          <a:lstStyle/>
          <a:p>
            <a:r>
              <a:rPr lang="pl-PL" sz="6000" dirty="0"/>
              <a:t>3 | SQL Server 2014 </a:t>
            </a:r>
            <a:br>
              <a:rPr lang="pl-PL" sz="6000" dirty="0"/>
            </a:br>
            <a:r>
              <a:rPr lang="pl-PL" sz="6000" dirty="0"/>
              <a:t>	Security Enhacements</a:t>
            </a:r>
            <a:endParaRPr lang="is-IS" sz="6000" dirty="0"/>
          </a:p>
        </p:txBody>
      </p:sp>
    </p:spTree>
    <p:extLst>
      <p:ext uri="{BB962C8B-B14F-4D97-AF65-F5344CB8AC3E}">
        <p14:creationId xmlns:p14="http://schemas.microsoft.com/office/powerpoint/2010/main" val="1906969989"/>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wrap="square" lIns="146304" tIns="91440" rIns="146304" bIns="91440" rtlCol="0" anchor="t">
            <a:noAutofit/>
          </a:bodyPr>
          <a:lstStyle/>
          <a:p>
            <a:r>
              <a:rPr lang="pl-PL" dirty="0"/>
              <a:t>transparent data encryption</a:t>
            </a:r>
            <a:endParaRPr lang="en-US" dirty="0"/>
          </a:p>
        </p:txBody>
      </p:sp>
      <p:sp>
        <p:nvSpPr>
          <p:cNvPr id="5" name="Text Placeholder 4"/>
          <p:cNvSpPr>
            <a:spLocks noGrp="1"/>
          </p:cNvSpPr>
          <p:nvPr>
            <p:ph type="body" sz="quarter" idx="10"/>
          </p:nvPr>
        </p:nvSpPr>
        <p:spPr>
          <a:xfrm>
            <a:off x="274638" y="1212850"/>
            <a:ext cx="11887200" cy="5236740"/>
          </a:xfrm>
        </p:spPr>
        <p:txBody>
          <a:bodyPr anchor="t">
            <a:noAutofit/>
          </a:bodyPr>
          <a:lstStyle/>
          <a:p>
            <a:pPr marL="262287" indent="-262287"/>
            <a:r>
              <a:rPr lang="pl-PL" sz="2000" dirty="0">
                <a:latin typeface="+mn-lt"/>
              </a:rPr>
              <a:t>first introduced with SQL Server 2008</a:t>
            </a:r>
          </a:p>
          <a:p>
            <a:pPr marL="262287" indent="-262287"/>
            <a:r>
              <a:rPr lang="pl-PL" sz="2000" dirty="0">
                <a:latin typeface="+mn-lt"/>
              </a:rPr>
              <a:t>protecting data by performing I/O encryption and decryption for database and log files</a:t>
            </a:r>
          </a:p>
          <a:p>
            <a:pPr marL="623985" lvl="2" indent="-262287"/>
            <a:r>
              <a:rPr lang="pl-PL" dirty="0"/>
              <a:t>passphrase (less secure), </a:t>
            </a:r>
          </a:p>
          <a:p>
            <a:pPr marL="623985" lvl="2" indent="-262287"/>
            <a:r>
              <a:rPr lang="pl-PL" dirty="0"/>
              <a:t>asymmetric key (strong protection, poor performance), </a:t>
            </a:r>
          </a:p>
          <a:p>
            <a:pPr marL="623985" lvl="2" indent="-262287"/>
            <a:r>
              <a:rPr lang="pl-PL" dirty="0"/>
              <a:t>symmetric key (good performance, strong enough protection), </a:t>
            </a:r>
          </a:p>
          <a:p>
            <a:pPr marL="623985" lvl="2" indent="-262287"/>
            <a:r>
              <a:rPr lang="pl-PL" dirty="0"/>
              <a:t>certificate (strong protection, good performance)</a:t>
            </a:r>
          </a:p>
          <a:p>
            <a:pPr marL="262287" indent="-262287"/>
            <a:endParaRPr lang="pl-PL" sz="2000" dirty="0">
              <a:latin typeface="+mn-lt"/>
            </a:endParaRPr>
          </a:p>
          <a:p>
            <a:pPr marL="262287" indent="-262287"/>
            <a:r>
              <a:rPr lang="pl-PL" sz="2000" dirty="0">
                <a:latin typeface="+mn-lt"/>
              </a:rPr>
              <a:t>New </a:t>
            </a:r>
            <a:r>
              <a:rPr lang="pl-PL" sz="2000" dirty="0" err="1">
                <a:latin typeface="+mn-lt"/>
              </a:rPr>
              <a:t>functionality</a:t>
            </a:r>
            <a:r>
              <a:rPr lang="pl-PL" sz="2000" dirty="0">
                <a:latin typeface="+mn-lt"/>
              </a:rPr>
              <a:t> for backup:</a:t>
            </a:r>
          </a:p>
          <a:p>
            <a:pPr marL="623985" lvl="2" indent="-262287"/>
            <a:r>
              <a:rPr lang="pl-PL" dirty="0"/>
              <a:t>takes non-encrypted backup data</a:t>
            </a:r>
          </a:p>
          <a:p>
            <a:pPr marL="623985" lvl="2" indent="-262287"/>
            <a:r>
              <a:rPr lang="pl-PL" dirty="0"/>
              <a:t>encrypt data before writing to disk</a:t>
            </a:r>
          </a:p>
          <a:p>
            <a:pPr marL="623985" lvl="2" indent="-262287"/>
            <a:r>
              <a:rPr lang="pl-PL" dirty="0"/>
              <a:t>compression </a:t>
            </a:r>
            <a:r>
              <a:rPr lang="pl-PL" dirty="0" err="1"/>
              <a:t>is</a:t>
            </a:r>
            <a:r>
              <a:rPr lang="pl-PL" dirty="0"/>
              <a:t> </a:t>
            </a:r>
            <a:r>
              <a:rPr lang="pl-PL" dirty="0" err="1"/>
              <a:t>performed</a:t>
            </a:r>
            <a:r>
              <a:rPr lang="pl-PL" dirty="0"/>
              <a:t> on the backup data first</a:t>
            </a:r>
          </a:p>
          <a:p>
            <a:pPr marL="623985" lvl="2" indent="-262287"/>
            <a:r>
              <a:rPr lang="pl-PL" dirty="0"/>
              <a:t>then encryption is applied to compressed data</a:t>
            </a:r>
          </a:p>
          <a:p>
            <a:pPr marL="623985" lvl="2" indent="-262287"/>
            <a:r>
              <a:rPr lang="pl-PL" dirty="0"/>
              <a:t>support for backup to </a:t>
            </a:r>
            <a:r>
              <a:rPr lang="pl-PL" dirty="0" err="1"/>
              <a:t>Azure</a:t>
            </a:r>
            <a:endParaRPr lang="pl-PL" dirty="0"/>
          </a:p>
        </p:txBody>
      </p:sp>
      <p:sp>
        <p:nvSpPr>
          <p:cNvPr id="6" name="Title 3"/>
          <p:cNvSpPr txBox="1">
            <a:spLocks/>
          </p:cNvSpPr>
          <p:nvPr/>
        </p:nvSpPr>
        <p:spPr>
          <a:xfrm>
            <a:off x="10862707" y="0"/>
            <a:ext cx="1573768" cy="906460"/>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9945" tIns="34973" rIns="69945" bIns="34973"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SQL14 SECURITY ENHACEMENTS</a:t>
            </a:r>
            <a:endParaRPr kumimoji="0" lang="en-US" sz="1377" b="0" i="0" u="none" strike="noStrike" kern="1200" cap="none" spc="0" normalizeH="0" baseline="0" noProof="0" dirty="0">
              <a:ln>
                <a:noFill/>
              </a:ln>
              <a:solidFill>
                <a:srgbClr val="FFFF00"/>
              </a:solidFill>
              <a:effectLst/>
              <a:uLnTx/>
              <a:uFillTx/>
              <a:latin typeface="+mj-lt"/>
              <a:ea typeface="+mj-ea"/>
              <a:cs typeface="+mj-cs"/>
            </a:endParaRPr>
          </a:p>
        </p:txBody>
      </p:sp>
    </p:spTree>
    <p:extLst>
      <p:ext uri="{BB962C8B-B14F-4D97-AF65-F5344CB8AC3E}">
        <p14:creationId xmlns:p14="http://schemas.microsoft.com/office/powerpoint/2010/main" val="362827591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wrap="square" lIns="146304" tIns="91440" rIns="146304" bIns="91440" rtlCol="0" anchor="t">
            <a:noAutofit/>
          </a:bodyPr>
          <a:lstStyle/>
          <a:p>
            <a:r>
              <a:rPr lang="pl-PL" dirty="0"/>
              <a:t>encryption key management</a:t>
            </a:r>
            <a:endParaRPr lang="en-US" dirty="0"/>
          </a:p>
        </p:txBody>
      </p:sp>
      <p:sp>
        <p:nvSpPr>
          <p:cNvPr id="5" name="Text Placeholder 4"/>
          <p:cNvSpPr>
            <a:spLocks noGrp="1"/>
          </p:cNvSpPr>
          <p:nvPr>
            <p:ph type="body" sz="quarter" idx="10"/>
          </p:nvPr>
        </p:nvSpPr>
        <p:spPr/>
        <p:txBody>
          <a:bodyPr anchor="t">
            <a:noAutofit/>
          </a:bodyPr>
          <a:lstStyle/>
          <a:p>
            <a:pPr marL="262287" indent="-262287"/>
            <a:r>
              <a:rPr lang="pl-PL" sz="2000" dirty="0">
                <a:latin typeface="+mn-lt"/>
              </a:rPr>
              <a:t>Encryption options include:</a:t>
            </a:r>
          </a:p>
          <a:p>
            <a:pPr marL="580271" lvl="2" indent="-218572"/>
            <a:r>
              <a:rPr lang="pl-PL" dirty="0"/>
              <a:t>encryption algorithm</a:t>
            </a:r>
          </a:p>
          <a:p>
            <a:pPr marL="580271" lvl="2" indent="-218572"/>
            <a:r>
              <a:rPr lang="pl-PL" dirty="0"/>
              <a:t>certificate or asymmetric key</a:t>
            </a:r>
          </a:p>
          <a:p>
            <a:pPr marL="218572" lvl="1" indent="-218572"/>
            <a:r>
              <a:rPr lang="pl-PL" dirty="0"/>
              <a:t>only asymmetric key reside in EKM is supported</a:t>
            </a:r>
          </a:p>
          <a:p>
            <a:pPr marL="218572" lvl="1" indent="-218572"/>
            <a:r>
              <a:rPr lang="pl-PL" dirty="0"/>
              <a:t>multiple algorithm up to AES-256 are supported</a:t>
            </a:r>
          </a:p>
          <a:p>
            <a:pPr marL="218572" lvl="1" indent="-218572"/>
            <a:r>
              <a:rPr lang="pl-PL" dirty="0"/>
              <a:t>manageable by PowerShell, SMO, SSMS, T-SQL</a:t>
            </a:r>
          </a:p>
          <a:p>
            <a:pPr marL="218572" lvl="1" indent="-218572"/>
            <a:endParaRPr lang="pl-PL" dirty="0"/>
          </a:p>
          <a:p>
            <a:pPr marL="218572" lvl="1" indent="-218572"/>
            <a:r>
              <a:rPr lang="pl-PL" dirty="0"/>
              <a:t>VERY IMPORTANT:</a:t>
            </a:r>
          </a:p>
          <a:p>
            <a:pPr marL="580271" lvl="2" indent="-218572"/>
            <a:r>
              <a:rPr lang="pl-PL" dirty="0"/>
              <a:t>asymmetric key or certificate </a:t>
            </a:r>
            <a:r>
              <a:rPr lang="pl-PL" b="1" dirty="0">
                <a:solidFill>
                  <a:srgbClr val="D83B01"/>
                </a:solidFill>
              </a:rPr>
              <a:t>MUST</a:t>
            </a:r>
            <a:r>
              <a:rPr lang="pl-PL" dirty="0"/>
              <a:t> be backed up</a:t>
            </a:r>
          </a:p>
          <a:p>
            <a:pPr marL="580271" lvl="2" indent="-218572"/>
            <a:r>
              <a:rPr lang="pl-PL" dirty="0"/>
              <a:t>location </a:t>
            </a:r>
            <a:r>
              <a:rPr lang="pl-PL" b="1" dirty="0">
                <a:solidFill>
                  <a:srgbClr val="D83B01"/>
                </a:solidFill>
              </a:rPr>
              <a:t>MUST</a:t>
            </a:r>
            <a:r>
              <a:rPr lang="pl-PL" dirty="0"/>
              <a:t> be different than backup location</a:t>
            </a:r>
          </a:p>
          <a:p>
            <a:pPr marL="580271" lvl="2" indent="-218572"/>
            <a:r>
              <a:rPr lang="pl-PL" dirty="0"/>
              <a:t>No </a:t>
            </a:r>
            <a:r>
              <a:rPr lang="pl-PL" b="1" dirty="0">
                <a:solidFill>
                  <a:srgbClr val="D83B01"/>
                </a:solidFill>
              </a:rPr>
              <a:t>RESTORE</a:t>
            </a:r>
            <a:r>
              <a:rPr lang="pl-PL" dirty="0"/>
              <a:t> without asymmetric key or certificate</a:t>
            </a:r>
          </a:p>
        </p:txBody>
      </p:sp>
      <p:sp>
        <p:nvSpPr>
          <p:cNvPr id="6" name="Title 3"/>
          <p:cNvSpPr txBox="1">
            <a:spLocks/>
          </p:cNvSpPr>
          <p:nvPr/>
        </p:nvSpPr>
        <p:spPr>
          <a:xfrm>
            <a:off x="10862707" y="0"/>
            <a:ext cx="1573768" cy="906460"/>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9945" tIns="34973" rIns="69945" bIns="34973"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SQL14 SECURITY ENHACEMENTS</a:t>
            </a:r>
            <a:endParaRPr kumimoji="0" lang="en-US" sz="1377" b="0" i="0" u="none" strike="noStrike" kern="1200" cap="none" spc="0" normalizeH="0" baseline="0" noProof="0" dirty="0">
              <a:ln>
                <a:noFill/>
              </a:ln>
              <a:solidFill>
                <a:srgbClr val="FFFF00"/>
              </a:solidFill>
              <a:effectLst/>
              <a:uLnTx/>
              <a:uFillTx/>
              <a:latin typeface="+mj-lt"/>
              <a:ea typeface="+mj-ea"/>
              <a:cs typeface="+mj-cs"/>
            </a:endParaRPr>
          </a:p>
        </p:txBody>
      </p:sp>
    </p:spTree>
    <p:extLst>
      <p:ext uri="{BB962C8B-B14F-4D97-AF65-F5344CB8AC3E}">
        <p14:creationId xmlns:p14="http://schemas.microsoft.com/office/powerpoint/2010/main" val="9298010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5">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5">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 calcmode="lin" valueType="num">
                                      <p:cBhvr additive="base">
                                        <p:cTn id="47"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5">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 calcmode="lin" valueType="num">
                                      <p:cBhvr additive="base">
                                        <p:cTn id="51"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2" dur="10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wrap="square" lIns="146304" tIns="91440" rIns="146304" bIns="91440" rtlCol="0" anchor="t">
            <a:noAutofit/>
          </a:bodyPr>
          <a:lstStyle/>
          <a:p>
            <a:r>
              <a:rPr lang="en-US" dirty="0"/>
              <a:t>connect any database</a:t>
            </a:r>
          </a:p>
        </p:txBody>
      </p:sp>
      <p:sp>
        <p:nvSpPr>
          <p:cNvPr id="5" name="Text Placeholder 4"/>
          <p:cNvSpPr>
            <a:spLocks noGrp="1"/>
          </p:cNvSpPr>
          <p:nvPr>
            <p:ph type="body" sz="quarter" idx="10"/>
          </p:nvPr>
        </p:nvSpPr>
        <p:spPr>
          <a:xfrm>
            <a:off x="274638" y="1212850"/>
            <a:ext cx="11887200" cy="4948708"/>
          </a:xfrm>
        </p:spPr>
        <p:txBody>
          <a:bodyPr anchor="t">
            <a:noAutofit/>
          </a:bodyPr>
          <a:lstStyle/>
          <a:p>
            <a:pPr marL="262287" lvl="1" indent="-262287"/>
            <a:r>
              <a:rPr lang="pl-PL" dirty="0">
                <a:gradFill>
                  <a:gsLst>
                    <a:gs pos="1250">
                      <a:schemeClr val="tx2"/>
                    </a:gs>
                    <a:gs pos="99000">
                      <a:schemeClr val="tx2"/>
                    </a:gs>
                  </a:gsLst>
                  <a:lin ang="5400000" scaled="0"/>
                </a:gradFill>
              </a:rPr>
              <a:t>new server-level permission</a:t>
            </a:r>
          </a:p>
          <a:p>
            <a:pPr marL="218572" lvl="1" indent="-218572"/>
            <a:r>
              <a:rPr lang="pl-PL" dirty="0"/>
              <a:t>grant </a:t>
            </a:r>
            <a:r>
              <a:rPr lang="pl-PL" dirty="0">
                <a:solidFill>
                  <a:srgbClr val="D83B01"/>
                </a:solidFill>
              </a:rPr>
              <a:t>CONNECT ANY DATABASE </a:t>
            </a:r>
            <a:r>
              <a:rPr lang="pl-PL" dirty="0"/>
              <a:t>to a login that must connect to all databases currently exist and any new in future</a:t>
            </a:r>
          </a:p>
          <a:p>
            <a:pPr marL="218572" lvl="1" indent="-218572"/>
            <a:r>
              <a:rPr lang="pl-PL" dirty="0"/>
              <a:t>does not grant any permission in any database beyond connect</a:t>
            </a:r>
          </a:p>
          <a:p>
            <a:pPr marL="218572" lvl="1" indent="-218572"/>
            <a:r>
              <a:rPr lang="en-GB" dirty="0"/>
              <a:t>to allow an auditing process to view all data or all database states </a:t>
            </a:r>
            <a:r>
              <a:rPr lang="pl-PL" dirty="0"/>
              <a:t> </a:t>
            </a:r>
            <a:r>
              <a:rPr lang="en-US" dirty="0">
                <a:solidFill>
                  <a:srgbClr val="D83B01"/>
                </a:solidFill>
              </a:rPr>
              <a:t>CONNECT ANY DATABASE</a:t>
            </a:r>
            <a:r>
              <a:rPr lang="en-US" dirty="0"/>
              <a:t> </a:t>
            </a:r>
            <a:r>
              <a:rPr lang="pl-PL" dirty="0"/>
              <a:t>may be combined with:</a:t>
            </a:r>
          </a:p>
          <a:p>
            <a:pPr marL="218572" lvl="1" indent="-218572"/>
            <a:r>
              <a:rPr lang="en-US" dirty="0">
                <a:solidFill>
                  <a:srgbClr val="D83B01"/>
                </a:solidFill>
              </a:rPr>
              <a:t>SELECT ALL USER SECURABLES </a:t>
            </a:r>
            <a:endParaRPr lang="pl-PL" dirty="0">
              <a:solidFill>
                <a:srgbClr val="D83B01"/>
              </a:solidFill>
            </a:endParaRPr>
          </a:p>
          <a:p>
            <a:pPr marL="218572" lvl="1" indent="-218572"/>
            <a:r>
              <a:rPr lang="en-US" dirty="0">
                <a:solidFill>
                  <a:srgbClr val="D83B01"/>
                </a:solidFill>
              </a:rPr>
              <a:t>VIEW SERVER STATE</a:t>
            </a:r>
            <a:r>
              <a:rPr lang="en-US" dirty="0"/>
              <a:t> </a:t>
            </a:r>
          </a:p>
        </p:txBody>
      </p:sp>
      <p:sp>
        <p:nvSpPr>
          <p:cNvPr id="6" name="Title 3"/>
          <p:cNvSpPr txBox="1">
            <a:spLocks/>
          </p:cNvSpPr>
          <p:nvPr/>
        </p:nvSpPr>
        <p:spPr>
          <a:xfrm>
            <a:off x="10862707" y="0"/>
            <a:ext cx="1573768" cy="906460"/>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9945" tIns="34973" rIns="69945" bIns="34973"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SQL14 SECURITY ENHACEMENTS</a:t>
            </a:r>
            <a:endParaRPr kumimoji="0" lang="en-US" sz="1377" b="0" i="0" u="none" strike="noStrike" kern="1200" cap="none" spc="0" normalizeH="0" baseline="0" noProof="0" dirty="0">
              <a:ln>
                <a:noFill/>
              </a:ln>
              <a:solidFill>
                <a:srgbClr val="FFFF00"/>
              </a:solidFill>
              <a:effectLst/>
              <a:uLnTx/>
              <a:uFillTx/>
              <a:latin typeface="+mj-lt"/>
              <a:ea typeface="+mj-ea"/>
              <a:cs typeface="+mj-cs"/>
            </a:endParaRPr>
          </a:p>
        </p:txBody>
      </p:sp>
    </p:spTree>
    <p:extLst>
      <p:ext uri="{BB962C8B-B14F-4D97-AF65-F5344CB8AC3E}">
        <p14:creationId xmlns:p14="http://schemas.microsoft.com/office/powerpoint/2010/main" val="39314122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0"/>
          </p:nvPr>
        </p:nvSpPr>
        <p:spPr>
          <a:xfrm>
            <a:off x="274638" y="1212850"/>
            <a:ext cx="11887200" cy="3508653"/>
          </a:xfrm>
        </p:spPr>
        <p:txBody>
          <a:bodyPr/>
          <a:lstStyle/>
          <a:p>
            <a:pPr marL="0" lvl="1" indent="-42863">
              <a:buNone/>
            </a:pPr>
            <a:r>
              <a:rPr lang="pl-PL" sz="2000" dirty="0">
                <a:cs typeface="Segoe UI" panose="020B0502040204020203" pitchFamily="34" charset="0"/>
              </a:rPr>
              <a:t>1 | Security in a Nutshell</a:t>
            </a:r>
          </a:p>
          <a:p>
            <a:pPr marL="0" lvl="1" indent="-42863">
              <a:buNone/>
            </a:pPr>
            <a:r>
              <a:rPr lang="pl-PL" sz="2000" dirty="0">
                <a:cs typeface="Segoe UI" panose="020B0502040204020203" pitchFamily="34" charset="0"/>
              </a:rPr>
              <a:t>2 | SQL Server Security Best Practices</a:t>
            </a:r>
          </a:p>
          <a:p>
            <a:pPr marL="0" lvl="1" indent="-42863">
              <a:buNone/>
            </a:pPr>
            <a:r>
              <a:rPr lang="pl-PL" sz="2000" dirty="0">
                <a:cs typeface="Segoe UI" panose="020B0502040204020203" pitchFamily="34" charset="0"/>
              </a:rPr>
              <a:t>3 | SQL Server 2014 Security Enhacement</a:t>
            </a:r>
          </a:p>
          <a:p>
            <a:pPr marL="0" lvl="1" indent="-42863">
              <a:buNone/>
            </a:pPr>
            <a:r>
              <a:rPr lang="pl-PL" sz="2000" dirty="0">
                <a:cs typeface="Segoe UI" panose="020B0502040204020203" pitchFamily="34" charset="0"/>
              </a:rPr>
              <a:t>4 | SQL Server 2016 Security Enhacement</a:t>
            </a:r>
          </a:p>
          <a:p>
            <a:pPr marL="0" lvl="1" indent="-42863">
              <a:buNone/>
            </a:pPr>
            <a:r>
              <a:rPr lang="pl-PL" sz="2000" dirty="0">
                <a:cs typeface="Segoe UI" panose="020B0502040204020203" pitchFamily="34" charset="0"/>
              </a:rPr>
              <a:t>5 | SQL Server Security in The Cloud</a:t>
            </a:r>
          </a:p>
          <a:p>
            <a:pPr marL="0" lvl="1" indent="-42863">
              <a:buNone/>
            </a:pPr>
            <a:r>
              <a:rPr lang="pl-PL" sz="2000" dirty="0">
                <a:cs typeface="Segoe UI" panose="020B0502040204020203" pitchFamily="34" charset="0"/>
              </a:rPr>
              <a:t>6 | Summary</a:t>
            </a:r>
          </a:p>
          <a:p>
            <a:pPr marL="0" lvl="1" indent="-42863">
              <a:buNone/>
            </a:pPr>
            <a:r>
              <a:rPr lang="pl-PL" sz="2000" dirty="0">
                <a:cs typeface="Segoe UI" panose="020B0502040204020203" pitchFamily="34" charset="0"/>
              </a:rPr>
              <a:t>Appendix</a:t>
            </a:r>
            <a:endParaRPr lang="da-DK" sz="2000" dirty="0">
              <a:cs typeface="Segoe UI" panose="020B0502040204020203" pitchFamily="34" charset="0"/>
            </a:endParaRPr>
          </a:p>
          <a:p>
            <a:endParaRPr lang="is-IS" sz="6000" dirty="0"/>
          </a:p>
        </p:txBody>
      </p:sp>
      <p:sp>
        <p:nvSpPr>
          <p:cNvPr id="2" name="Titel 1"/>
          <p:cNvSpPr>
            <a:spLocks noGrp="1"/>
          </p:cNvSpPr>
          <p:nvPr>
            <p:ph type="title"/>
          </p:nvPr>
        </p:nvSpPr>
        <p:spPr/>
        <p:txBody>
          <a:bodyPr vert="horz" wrap="square" lIns="69945" tIns="34973" rIns="69945" bIns="34973" rtlCol="0" anchor="ctr">
            <a:normAutofit/>
          </a:bodyPr>
          <a:lstStyle/>
          <a:p>
            <a:r>
              <a:rPr lang="pl-PL" dirty="0"/>
              <a:t>agenda</a:t>
            </a:r>
            <a:endParaRPr lang="da-DK" dirty="0"/>
          </a:p>
        </p:txBody>
      </p:sp>
    </p:spTree>
    <p:extLst>
      <p:ext uri="{BB962C8B-B14F-4D97-AF65-F5344CB8AC3E}">
        <p14:creationId xmlns:p14="http://schemas.microsoft.com/office/powerpoint/2010/main" val="34649926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wrap="square" lIns="146304" tIns="91440" rIns="146304" bIns="91440" rtlCol="0" anchor="t">
            <a:noAutofit/>
          </a:bodyPr>
          <a:lstStyle/>
          <a:p>
            <a:r>
              <a:rPr lang="en-US" dirty="0"/>
              <a:t>impersonate </a:t>
            </a:r>
            <a:r>
              <a:rPr lang="en-US"/>
              <a:t>any login</a:t>
            </a:r>
            <a:endParaRPr lang="en-US" dirty="0"/>
          </a:p>
        </p:txBody>
      </p:sp>
      <p:sp>
        <p:nvSpPr>
          <p:cNvPr id="5" name="Text Placeholder 4"/>
          <p:cNvSpPr>
            <a:spLocks noGrp="1"/>
          </p:cNvSpPr>
          <p:nvPr>
            <p:ph type="body" sz="quarter" idx="10"/>
          </p:nvPr>
        </p:nvSpPr>
        <p:spPr>
          <a:xfrm>
            <a:off x="274638" y="1212850"/>
            <a:ext cx="11887200" cy="5092724"/>
          </a:xfrm>
        </p:spPr>
        <p:txBody>
          <a:bodyPr anchor="t">
            <a:noAutofit/>
          </a:bodyPr>
          <a:lstStyle/>
          <a:p>
            <a:pPr marL="262287" indent="-262287" algn="just"/>
            <a:r>
              <a:rPr lang="pl-PL" sz="2000" dirty="0">
                <a:latin typeface="+mn-lt"/>
              </a:rPr>
              <a:t>new server-level permission</a:t>
            </a:r>
          </a:p>
          <a:p>
            <a:pPr marL="218572" lvl="1" indent="-218572"/>
            <a:endParaRPr lang="pl-PL" dirty="0"/>
          </a:p>
          <a:p>
            <a:pPr marL="218572" lvl="1" indent="-218572"/>
            <a:r>
              <a:rPr lang="pl-PL" dirty="0"/>
              <a:t>when granted </a:t>
            </a:r>
            <a:r>
              <a:rPr lang="en-GB" dirty="0">
                <a:solidFill>
                  <a:srgbClr val="D83B01"/>
                </a:solidFill>
              </a:rPr>
              <a:t>IMPERSONATE ANY LOGIN </a:t>
            </a:r>
            <a:r>
              <a:rPr lang="en-GB" dirty="0"/>
              <a:t>allows a middle-tier process to impersonate the account of clients connecting to it</a:t>
            </a:r>
            <a:endParaRPr lang="pl-PL" dirty="0"/>
          </a:p>
          <a:p>
            <a:pPr marL="218572" lvl="1" indent="-218572"/>
            <a:endParaRPr lang="pl-PL" dirty="0"/>
          </a:p>
          <a:p>
            <a:pPr marL="218572" lvl="1" indent="-218572"/>
            <a:r>
              <a:rPr lang="pl-PL" dirty="0"/>
              <a:t>w</a:t>
            </a:r>
            <a:r>
              <a:rPr lang="en-GB" dirty="0"/>
              <a:t>hen denied </a:t>
            </a:r>
            <a:r>
              <a:rPr lang="en-GB" dirty="0">
                <a:solidFill>
                  <a:srgbClr val="D83B01"/>
                </a:solidFill>
              </a:rPr>
              <a:t>IMPERSONATE ANY LOGIN </a:t>
            </a:r>
            <a:r>
              <a:rPr lang="en-GB" dirty="0"/>
              <a:t>a high privileged login can be blocked from impersonating other logins</a:t>
            </a:r>
            <a:endParaRPr lang="pl-PL" dirty="0"/>
          </a:p>
          <a:p>
            <a:pPr marL="218572" lvl="1" indent="-218572"/>
            <a:endParaRPr lang="pl-PL" dirty="0"/>
          </a:p>
          <a:p>
            <a:pPr marL="218572" lvl="1" indent="-218572"/>
            <a:r>
              <a:rPr lang="pl-PL" dirty="0" err="1"/>
              <a:t>example</a:t>
            </a:r>
            <a:r>
              <a:rPr lang="pl-PL" dirty="0"/>
              <a:t>: </a:t>
            </a:r>
          </a:p>
          <a:p>
            <a:pPr marL="218572" lvl="1" indent="-218572"/>
            <a:r>
              <a:rPr lang="pl-PL" dirty="0"/>
              <a:t>			</a:t>
            </a:r>
            <a:r>
              <a:rPr lang="en-GB" dirty="0">
                <a:solidFill>
                  <a:srgbClr val="D83B01"/>
                </a:solidFill>
              </a:rPr>
              <a:t>CONTROL SERVER </a:t>
            </a:r>
            <a:r>
              <a:rPr lang="en-GB" dirty="0"/>
              <a:t>permission can be blocked from impersonating other logins</a:t>
            </a:r>
            <a:endParaRPr lang="pl-PL" dirty="0"/>
          </a:p>
          <a:p>
            <a:pPr marL="262287" indent="-262287" algn="just"/>
            <a:endParaRPr lang="en-US" sz="2000" dirty="0">
              <a:latin typeface="+mn-lt"/>
            </a:endParaRPr>
          </a:p>
        </p:txBody>
      </p:sp>
      <p:sp>
        <p:nvSpPr>
          <p:cNvPr id="6" name="Title 3"/>
          <p:cNvSpPr txBox="1">
            <a:spLocks/>
          </p:cNvSpPr>
          <p:nvPr/>
        </p:nvSpPr>
        <p:spPr>
          <a:xfrm>
            <a:off x="10862707" y="0"/>
            <a:ext cx="1573768" cy="906460"/>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9945" tIns="34973" rIns="69945" bIns="34973"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SQL14 SECURITY ENHACEMENTS</a:t>
            </a:r>
            <a:endParaRPr kumimoji="0" lang="en-US" sz="1377" b="0" i="0" u="none" strike="noStrike" kern="1200" cap="none" spc="0" normalizeH="0" baseline="0" noProof="0" dirty="0">
              <a:ln>
                <a:noFill/>
              </a:ln>
              <a:solidFill>
                <a:srgbClr val="FFFF00"/>
              </a:solidFill>
              <a:effectLst/>
              <a:uLnTx/>
              <a:uFillTx/>
              <a:latin typeface="+mj-lt"/>
              <a:ea typeface="+mj-ea"/>
              <a:cs typeface="+mj-cs"/>
            </a:endParaRPr>
          </a:p>
        </p:txBody>
      </p:sp>
    </p:spTree>
    <p:extLst>
      <p:ext uri="{BB962C8B-B14F-4D97-AF65-F5344CB8AC3E}">
        <p14:creationId xmlns:p14="http://schemas.microsoft.com/office/powerpoint/2010/main" val="30116084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5">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 calcmode="lin" valueType="num">
                                      <p:cBhvr additive="base">
                                        <p:cTn id="2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5">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 calcmode="lin" valueType="num">
                                      <p:cBhvr additive="base">
                                        <p:cTn id="2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wrap="square" lIns="146304" tIns="91440" rIns="146304" bIns="91440" rtlCol="0" anchor="t">
            <a:noAutofit/>
          </a:bodyPr>
          <a:lstStyle/>
          <a:p>
            <a:r>
              <a:rPr lang="en-GB" dirty="0"/>
              <a:t>select all user </a:t>
            </a:r>
            <a:r>
              <a:rPr lang="en-GB" dirty="0" err="1"/>
              <a:t>securables</a:t>
            </a:r>
            <a:endParaRPr lang="en-US" dirty="0"/>
          </a:p>
        </p:txBody>
      </p:sp>
      <p:sp>
        <p:nvSpPr>
          <p:cNvPr id="5" name="Text Placeholder 4"/>
          <p:cNvSpPr>
            <a:spLocks noGrp="1"/>
          </p:cNvSpPr>
          <p:nvPr>
            <p:ph type="body" sz="quarter" idx="10"/>
          </p:nvPr>
        </p:nvSpPr>
        <p:spPr/>
        <p:txBody>
          <a:bodyPr anchor="t">
            <a:normAutofit/>
          </a:bodyPr>
          <a:lstStyle/>
          <a:p>
            <a:pPr marL="262287" indent="-262287" algn="just"/>
            <a:r>
              <a:rPr lang="pl-PL" sz="2000" dirty="0">
                <a:latin typeface="+mn-lt"/>
              </a:rPr>
              <a:t>new server-level permission</a:t>
            </a:r>
          </a:p>
          <a:p>
            <a:pPr marL="262287" indent="-262287" algn="just"/>
            <a:endParaRPr lang="pl-PL" sz="2000" dirty="0">
              <a:latin typeface="+mn-lt"/>
            </a:endParaRPr>
          </a:p>
          <a:p>
            <a:pPr marL="218572" lvl="1" indent="-218572"/>
            <a:r>
              <a:rPr lang="pl-PL" dirty="0"/>
              <a:t>when granted </a:t>
            </a:r>
            <a:r>
              <a:rPr lang="pl-PL" dirty="0">
                <a:solidFill>
                  <a:srgbClr val="D83B01"/>
                </a:solidFill>
              </a:rPr>
              <a:t>S</a:t>
            </a:r>
            <a:r>
              <a:rPr lang="en-GB" dirty="0">
                <a:solidFill>
                  <a:srgbClr val="D83B01"/>
                </a:solidFill>
              </a:rPr>
              <a:t>ELECT ALL USER SECURABLES </a:t>
            </a:r>
            <a:r>
              <a:rPr lang="en-GB" dirty="0"/>
              <a:t>a login </a:t>
            </a:r>
            <a:r>
              <a:rPr lang="pl-PL" dirty="0"/>
              <a:t>(for example for auditing purposes) </a:t>
            </a:r>
            <a:r>
              <a:rPr lang="en-GB" dirty="0"/>
              <a:t>can view data in all databases that the user can connect t</a:t>
            </a:r>
            <a:r>
              <a:rPr lang="pl-PL" dirty="0"/>
              <a:t>o</a:t>
            </a:r>
          </a:p>
          <a:p>
            <a:pPr marL="0" indent="0" algn="just">
              <a:buNone/>
            </a:pPr>
            <a:endParaRPr lang="en-US" sz="2000" dirty="0"/>
          </a:p>
        </p:txBody>
      </p:sp>
      <p:sp>
        <p:nvSpPr>
          <p:cNvPr id="6" name="Title 3"/>
          <p:cNvSpPr txBox="1">
            <a:spLocks/>
          </p:cNvSpPr>
          <p:nvPr/>
        </p:nvSpPr>
        <p:spPr>
          <a:xfrm>
            <a:off x="10862707" y="0"/>
            <a:ext cx="1573768" cy="906460"/>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9945" tIns="34973" rIns="69945" bIns="34973"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SQL14 SECURITY ENHACEMENTS</a:t>
            </a:r>
            <a:endParaRPr kumimoji="0" lang="en-US" sz="1377" b="0" i="0" u="none" strike="noStrike" kern="1200" cap="none" spc="0" normalizeH="0" baseline="0" noProof="0" dirty="0">
              <a:ln>
                <a:noFill/>
              </a:ln>
              <a:solidFill>
                <a:srgbClr val="FFFF00"/>
              </a:solidFill>
              <a:effectLst/>
              <a:uLnTx/>
              <a:uFillTx/>
              <a:latin typeface="+mj-lt"/>
              <a:ea typeface="+mj-ea"/>
              <a:cs typeface="+mj-cs"/>
            </a:endParaRPr>
          </a:p>
        </p:txBody>
      </p:sp>
    </p:spTree>
    <p:extLst>
      <p:ext uri="{BB962C8B-B14F-4D97-AF65-F5344CB8AC3E}">
        <p14:creationId xmlns:p14="http://schemas.microsoft.com/office/powerpoint/2010/main" val="30146727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vert="horz" wrap="square" lIns="146304" tIns="91440" rIns="146304" bIns="91440" rtlCol="0" anchor="t">
            <a:noAutofit/>
          </a:bodyPr>
          <a:lstStyle/>
          <a:p>
            <a:r>
              <a:rPr lang="pl-PL" dirty="0"/>
              <a:t>SQL Server Express Security</a:t>
            </a:r>
            <a:endParaRPr lang="da-DK" dirty="0"/>
          </a:p>
        </p:txBody>
      </p:sp>
      <p:sp>
        <p:nvSpPr>
          <p:cNvPr id="5" name="Pladsholder til tekst 4"/>
          <p:cNvSpPr>
            <a:spLocks noGrp="1"/>
          </p:cNvSpPr>
          <p:nvPr>
            <p:ph type="body" sz="quarter" idx="10"/>
          </p:nvPr>
        </p:nvSpPr>
        <p:spPr/>
        <p:txBody>
          <a:bodyPr anchor="t">
            <a:noAutofit/>
          </a:bodyPr>
          <a:lstStyle/>
          <a:p>
            <a:pPr marL="262287" indent="-262287"/>
            <a:r>
              <a:rPr lang="pl-PL" sz="2000" dirty="0">
                <a:latin typeface="+mn-lt"/>
              </a:rPr>
              <a:t>by default: </a:t>
            </a:r>
          </a:p>
          <a:p>
            <a:pPr marL="623985" lvl="2" indent="-262287"/>
            <a:r>
              <a:rPr lang="pl-PL" dirty="0"/>
              <a:t>instance name: </a:t>
            </a:r>
            <a:r>
              <a:rPr lang="pl-PL" dirty="0">
                <a:effectLst>
                  <a:outerShdw blurRad="38100" dist="38100" dir="2700000" algn="tl">
                    <a:srgbClr val="000000">
                      <a:alpha val="43137"/>
                    </a:srgbClr>
                  </a:outerShdw>
                </a:effectLst>
              </a:rPr>
              <a:t>SQLExpress</a:t>
            </a:r>
          </a:p>
          <a:p>
            <a:pPr marL="623985" lvl="2" indent="-262287"/>
            <a:r>
              <a:rPr lang="pl-PL" dirty="0"/>
              <a:t>networking protocol</a:t>
            </a:r>
            <a:r>
              <a:rPr lang="pl-PL" dirty="0">
                <a:effectLst>
                  <a:outerShdw blurRad="38100" dist="38100" dir="2700000" algn="tl">
                    <a:srgbClr val="000000">
                      <a:alpha val="43137"/>
                    </a:srgbClr>
                  </a:outerShdw>
                </a:effectLst>
              </a:rPr>
              <a:t>: disabled</a:t>
            </a:r>
          </a:p>
          <a:p>
            <a:pPr marL="623985" lvl="2" indent="-262287"/>
            <a:r>
              <a:rPr lang="pl-PL" dirty="0"/>
              <a:t>sql server browser: </a:t>
            </a:r>
            <a:r>
              <a:rPr lang="pl-PL" dirty="0">
                <a:effectLst>
                  <a:outerShdw blurRad="38100" dist="38100" dir="2700000" algn="tl">
                    <a:srgbClr val="000000">
                      <a:alpha val="43137"/>
                    </a:srgbClr>
                  </a:outerShdw>
                </a:effectLst>
              </a:rPr>
              <a:t>disabled</a:t>
            </a:r>
          </a:p>
          <a:p>
            <a:pPr marL="361698" lvl="2" indent="0">
              <a:buNone/>
            </a:pPr>
            <a:endParaRPr lang="pl-PL" dirty="0"/>
          </a:p>
          <a:p>
            <a:pPr marL="262287" indent="-262287"/>
            <a:r>
              <a:rPr lang="pl-PL" sz="2000" dirty="0">
                <a:latin typeface="+mn-lt"/>
              </a:rPr>
              <a:t>user (local) instances:</a:t>
            </a:r>
          </a:p>
          <a:p>
            <a:pPr marL="623985" lvl="2" indent="-262287"/>
            <a:r>
              <a:rPr lang="pl-PL" dirty="0">
                <a:effectLst>
                  <a:outerShdw blurRad="38100" dist="38100" dir="2700000" algn="tl">
                    <a:srgbClr val="000000">
                      <a:alpha val="43137"/>
                    </a:srgbClr>
                  </a:outerShdw>
                </a:effectLst>
              </a:rPr>
              <a:t>separated instance </a:t>
            </a:r>
            <a:r>
              <a:rPr lang="pl-PL" dirty="0"/>
              <a:t>generated from parent instance</a:t>
            </a:r>
          </a:p>
          <a:p>
            <a:pPr marL="623985" lvl="2" indent="-262287"/>
            <a:r>
              <a:rPr lang="pl-PL" dirty="0">
                <a:effectLst>
                  <a:outerShdw blurRad="38100" dist="38100" dir="2700000" algn="tl">
                    <a:srgbClr val="000000">
                      <a:alpha val="43137"/>
                    </a:srgbClr>
                  </a:outerShdw>
                </a:effectLst>
              </a:rPr>
              <a:t>sysadmin privileges </a:t>
            </a:r>
            <a:r>
              <a:rPr lang="pl-PL" dirty="0"/>
              <a:t>on SQL Express on local machine</a:t>
            </a:r>
          </a:p>
          <a:p>
            <a:pPr marL="623985" lvl="2" indent="-262287"/>
            <a:r>
              <a:rPr lang="pl-PL" dirty="0"/>
              <a:t>runs as </a:t>
            </a:r>
            <a:r>
              <a:rPr lang="pl-PL" dirty="0">
                <a:effectLst>
                  <a:outerShdw blurRad="38100" dist="38100" dir="2700000" algn="tl">
                    <a:srgbClr val="000000">
                      <a:alpha val="43137"/>
                    </a:srgbClr>
                  </a:outerShdw>
                </a:effectLst>
              </a:rPr>
              <a:t>user process </a:t>
            </a:r>
            <a:r>
              <a:rPr lang="pl-PL" dirty="0"/>
              <a:t>not as service process</a:t>
            </a:r>
          </a:p>
          <a:p>
            <a:pPr marL="623985" lvl="2" indent="-262287"/>
            <a:r>
              <a:rPr lang="pl-PL" dirty="0"/>
              <a:t>only windows logins are supported</a:t>
            </a:r>
          </a:p>
          <a:p>
            <a:pPr marL="623985" lvl="2" indent="-262287"/>
            <a:r>
              <a:rPr lang="pl-PL" dirty="0">
                <a:effectLst>
                  <a:outerShdw blurRad="38100" dist="38100" dir="2700000" algn="tl">
                    <a:srgbClr val="000000">
                      <a:alpha val="43137"/>
                    </a:srgbClr>
                  </a:outerShdw>
                </a:effectLst>
              </a:rPr>
              <a:t>RANU</a:t>
            </a:r>
            <a:r>
              <a:rPr lang="pl-PL" dirty="0"/>
              <a:t> instance (</a:t>
            </a:r>
            <a:r>
              <a:rPr lang="pl-PL" b="1" dirty="0">
                <a:effectLst>
                  <a:outerShdw blurRad="38100" dist="38100" dir="2700000" algn="tl">
                    <a:srgbClr val="000000">
                      <a:alpha val="43137"/>
                    </a:srgbClr>
                  </a:outerShdw>
                </a:effectLst>
              </a:rPr>
              <a:t>r</a:t>
            </a:r>
            <a:r>
              <a:rPr lang="pl-PL" dirty="0"/>
              <a:t>un </a:t>
            </a:r>
            <a:r>
              <a:rPr lang="pl-PL" b="1" dirty="0">
                <a:effectLst>
                  <a:outerShdw blurRad="38100" dist="38100" dir="2700000" algn="tl">
                    <a:srgbClr val="000000">
                      <a:alpha val="43137"/>
                    </a:srgbClr>
                  </a:outerShdw>
                </a:effectLst>
              </a:rPr>
              <a:t>a</a:t>
            </a:r>
            <a:r>
              <a:rPr lang="pl-PL" dirty="0"/>
              <a:t>s </a:t>
            </a:r>
            <a:r>
              <a:rPr lang="pl-PL" b="1" dirty="0">
                <a:effectLst>
                  <a:outerShdw blurRad="38100" dist="38100" dir="2700000" algn="tl">
                    <a:srgbClr val="000000">
                      <a:alpha val="43137"/>
                    </a:srgbClr>
                  </a:outerShdw>
                </a:effectLst>
              </a:rPr>
              <a:t>n</a:t>
            </a:r>
            <a:r>
              <a:rPr lang="pl-PL" dirty="0"/>
              <a:t>ormal </a:t>
            </a:r>
            <a:r>
              <a:rPr lang="pl-PL" b="1" dirty="0">
                <a:effectLst>
                  <a:outerShdw blurRad="38100" dist="38100" dir="2700000" algn="tl">
                    <a:srgbClr val="000000">
                      <a:alpha val="43137"/>
                    </a:srgbClr>
                  </a:outerShdw>
                </a:effectLst>
              </a:rPr>
              <a:t>u</a:t>
            </a:r>
            <a:r>
              <a:rPr lang="pl-PL" dirty="0"/>
              <a:t>ser)</a:t>
            </a:r>
            <a:endParaRPr lang="da-DK" dirty="0"/>
          </a:p>
        </p:txBody>
      </p:sp>
    </p:spTree>
    <p:extLst>
      <p:ext uri="{BB962C8B-B14F-4D97-AF65-F5344CB8AC3E}">
        <p14:creationId xmlns:p14="http://schemas.microsoft.com/office/powerpoint/2010/main" val="231651698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l-PL" dirty="0"/>
              <a:t>Demo time</a:t>
            </a:r>
            <a:endParaRPr lang="is-IS" dirty="0"/>
          </a:p>
        </p:txBody>
      </p:sp>
      <p:sp>
        <p:nvSpPr>
          <p:cNvPr id="3" name="Marcador de texto 2"/>
          <p:cNvSpPr>
            <a:spLocks noGrp="1"/>
          </p:cNvSpPr>
          <p:nvPr>
            <p:ph type="body" sz="quarter" idx="4294967295"/>
          </p:nvPr>
        </p:nvSpPr>
        <p:spPr>
          <a:xfrm>
            <a:off x="0" y="3954463"/>
            <a:ext cx="8229600" cy="738187"/>
          </a:xfrm>
        </p:spPr>
        <p:txBody>
          <a:bodyPr/>
          <a:lstStyle/>
          <a:p>
            <a:pPr marL="0" indent="0">
              <a:buNone/>
            </a:pPr>
            <a:r>
              <a:rPr lang="pl-PL" dirty="0"/>
              <a:t>3 | SQL 2014 Security Enhacements</a:t>
            </a:r>
            <a:endParaRPr lang="da-DK" dirty="0"/>
          </a:p>
        </p:txBody>
      </p:sp>
    </p:spTree>
    <p:extLst>
      <p:ext uri="{BB962C8B-B14F-4D97-AF65-F5344CB8AC3E}">
        <p14:creationId xmlns:p14="http://schemas.microsoft.com/office/powerpoint/2010/main" val="627458203"/>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74638" y="2125662"/>
            <a:ext cx="11887200" cy="1846659"/>
          </a:xfrm>
        </p:spPr>
        <p:txBody>
          <a:bodyPr/>
          <a:lstStyle/>
          <a:p>
            <a:r>
              <a:rPr lang="pl-PL" sz="6000" dirty="0"/>
              <a:t>4 | SQL Server 2016</a:t>
            </a:r>
            <a:br>
              <a:rPr lang="pl-PL" sz="6000" dirty="0"/>
            </a:br>
            <a:r>
              <a:rPr lang="pl-PL" sz="6000" dirty="0"/>
              <a:t>	Security Enhacements</a:t>
            </a:r>
            <a:endParaRPr lang="is-IS" sz="6000" dirty="0"/>
          </a:p>
        </p:txBody>
      </p:sp>
    </p:spTree>
    <p:extLst>
      <p:ext uri="{BB962C8B-B14F-4D97-AF65-F5344CB8AC3E}">
        <p14:creationId xmlns:p14="http://schemas.microsoft.com/office/powerpoint/2010/main" val="2688187363"/>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wrap="square" lIns="146304" tIns="91440" rIns="146304" bIns="91440" rtlCol="0" anchor="t">
            <a:noAutofit/>
          </a:bodyPr>
          <a:lstStyle/>
          <a:p>
            <a:r>
              <a:rPr lang="pl-PL" dirty="0"/>
              <a:t>r</a:t>
            </a:r>
            <a:r>
              <a:rPr lang="en-GB" dirty="0"/>
              <a:t>ow</a:t>
            </a:r>
            <a:r>
              <a:rPr lang="pl-PL" dirty="0"/>
              <a:t>-</a:t>
            </a:r>
            <a:r>
              <a:rPr lang="en-GB" dirty="0"/>
              <a:t>level security</a:t>
            </a:r>
            <a:r>
              <a:rPr lang="pl-PL" dirty="0"/>
              <a:t> (1)</a:t>
            </a:r>
            <a:endParaRPr lang="en-US" dirty="0"/>
          </a:p>
        </p:txBody>
      </p:sp>
      <p:sp>
        <p:nvSpPr>
          <p:cNvPr id="5" name="Text Placeholder 4"/>
          <p:cNvSpPr>
            <a:spLocks noGrp="1"/>
          </p:cNvSpPr>
          <p:nvPr>
            <p:ph type="body" sz="quarter" idx="10"/>
          </p:nvPr>
        </p:nvSpPr>
        <p:spPr>
          <a:xfrm>
            <a:off x="274638" y="1212850"/>
            <a:ext cx="11887200" cy="4804692"/>
          </a:xfrm>
        </p:spPr>
        <p:txBody>
          <a:bodyPr anchor="t">
            <a:noAutofit/>
          </a:bodyPr>
          <a:lstStyle/>
          <a:p>
            <a:r>
              <a:rPr lang="en-US" sz="2000" dirty="0"/>
              <a:t>Row-Level Security </a:t>
            </a:r>
            <a:r>
              <a:rPr lang="en-US" sz="2000" dirty="0">
                <a:gradFill>
                  <a:gsLst>
                    <a:gs pos="1250">
                      <a:schemeClr val="tx1"/>
                    </a:gs>
                    <a:gs pos="100000">
                      <a:schemeClr val="tx1"/>
                    </a:gs>
                  </a:gsLst>
                  <a:lin ang="5400000" scaled="0"/>
                </a:gradFill>
                <a:latin typeface="+mn-lt"/>
              </a:rPr>
              <a:t>enables </a:t>
            </a:r>
            <a:r>
              <a:rPr lang="en-US" sz="2000" dirty="0"/>
              <a:t>customers to </a:t>
            </a:r>
            <a:r>
              <a:rPr lang="en-US" sz="2000" dirty="0">
                <a:gradFill>
                  <a:gsLst>
                    <a:gs pos="1250">
                      <a:schemeClr val="tx1"/>
                    </a:gs>
                    <a:gs pos="100000">
                      <a:schemeClr val="tx1"/>
                    </a:gs>
                  </a:gsLst>
                  <a:lin ang="5400000" scaled="0"/>
                </a:gradFill>
                <a:latin typeface="+mn-lt"/>
              </a:rPr>
              <a:t>control access to rows </a:t>
            </a:r>
            <a:r>
              <a:rPr lang="en-US" sz="2000" dirty="0"/>
              <a:t>in a database table </a:t>
            </a:r>
            <a:r>
              <a:rPr lang="en-US" sz="2000" dirty="0">
                <a:gradFill>
                  <a:gsLst>
                    <a:gs pos="1250">
                      <a:schemeClr val="tx1"/>
                    </a:gs>
                    <a:gs pos="100000">
                      <a:schemeClr val="tx1"/>
                    </a:gs>
                  </a:gsLst>
                  <a:lin ang="5400000" scaled="0"/>
                </a:gradFill>
                <a:latin typeface="+mn-lt"/>
              </a:rPr>
              <a:t>based on </a:t>
            </a:r>
            <a:r>
              <a:rPr lang="en-US" sz="2000" dirty="0"/>
              <a:t>the characteristics of the user </a:t>
            </a:r>
            <a:r>
              <a:rPr lang="en-US" sz="2000" dirty="0">
                <a:gradFill>
                  <a:gsLst>
                    <a:gs pos="1250">
                      <a:schemeClr val="tx1"/>
                    </a:gs>
                    <a:gs pos="100000">
                      <a:schemeClr val="tx1"/>
                    </a:gs>
                  </a:gsLst>
                  <a:lin ang="5400000" scaled="0"/>
                </a:gradFill>
                <a:latin typeface="+mn-lt"/>
              </a:rPr>
              <a:t>executing </a:t>
            </a:r>
            <a:r>
              <a:rPr lang="en-US" sz="2000" dirty="0"/>
              <a:t>a </a:t>
            </a:r>
            <a:r>
              <a:rPr lang="en-US" sz="2000" dirty="0">
                <a:gradFill>
                  <a:gsLst>
                    <a:gs pos="1250">
                      <a:schemeClr val="tx1"/>
                    </a:gs>
                    <a:gs pos="100000">
                      <a:schemeClr val="tx1"/>
                    </a:gs>
                  </a:gsLst>
                  <a:lin ang="5400000" scaled="0"/>
                </a:gradFill>
                <a:latin typeface="+mn-lt"/>
              </a:rPr>
              <a:t>query </a:t>
            </a:r>
            <a:r>
              <a:rPr lang="en-US" sz="2000" dirty="0"/>
              <a:t>(e.g., group membership or execution context).</a:t>
            </a:r>
            <a:endParaRPr lang="pl-PL" sz="2000" dirty="0"/>
          </a:p>
          <a:p>
            <a:endParaRPr lang="pl-PL" sz="2000" dirty="0"/>
          </a:p>
          <a:p>
            <a:r>
              <a:rPr lang="en-US" sz="2000" dirty="0"/>
              <a:t>RLS supports two types of security predicates.</a:t>
            </a:r>
          </a:p>
          <a:p>
            <a:pPr lvl="2"/>
            <a:r>
              <a:rPr lang="en-US" dirty="0"/>
              <a:t>Filter predicates silently filter the rows available to read operations (</a:t>
            </a:r>
            <a:r>
              <a:rPr lang="en-US" dirty="0">
                <a:effectLst>
                  <a:outerShdw blurRad="38100" dist="38100" dir="2700000" algn="tl">
                    <a:srgbClr val="000000">
                      <a:alpha val="43137"/>
                    </a:srgbClr>
                  </a:outerShdw>
                </a:effectLst>
              </a:rPr>
              <a:t>SELECT</a:t>
            </a:r>
            <a:r>
              <a:rPr lang="en-US" dirty="0"/>
              <a:t>, </a:t>
            </a:r>
            <a:r>
              <a:rPr lang="en-US" dirty="0">
                <a:effectLst>
                  <a:outerShdw blurRad="38100" dist="38100" dir="2700000" algn="tl">
                    <a:srgbClr val="000000">
                      <a:alpha val="43137"/>
                    </a:srgbClr>
                  </a:outerShdw>
                </a:effectLst>
              </a:rPr>
              <a:t>UPDATE</a:t>
            </a:r>
            <a:r>
              <a:rPr lang="en-US" dirty="0"/>
              <a:t>, and </a:t>
            </a:r>
            <a:r>
              <a:rPr lang="en-US" dirty="0">
                <a:effectLst>
                  <a:outerShdw blurRad="38100" dist="38100" dir="2700000" algn="tl">
                    <a:srgbClr val="000000">
                      <a:alpha val="43137"/>
                    </a:srgbClr>
                  </a:outerShdw>
                </a:effectLst>
              </a:rPr>
              <a:t>DELETE</a:t>
            </a:r>
            <a:r>
              <a:rPr lang="en-US" dirty="0"/>
              <a:t>).</a:t>
            </a:r>
          </a:p>
          <a:p>
            <a:pPr lvl="2"/>
            <a:r>
              <a:rPr lang="en-US" dirty="0"/>
              <a:t>Block predicates explicitly block write operations (</a:t>
            </a:r>
            <a:r>
              <a:rPr lang="en-US" dirty="0">
                <a:effectLst>
                  <a:outerShdw blurRad="38100" dist="38100" dir="2700000" algn="tl">
                    <a:srgbClr val="000000">
                      <a:alpha val="43137"/>
                    </a:srgbClr>
                  </a:outerShdw>
                </a:effectLst>
              </a:rPr>
              <a:t>AFTER INSERT</a:t>
            </a:r>
            <a:r>
              <a:rPr lang="en-US" dirty="0"/>
              <a:t>, </a:t>
            </a:r>
            <a:r>
              <a:rPr lang="en-US" dirty="0">
                <a:effectLst>
                  <a:outerShdw blurRad="38100" dist="38100" dir="2700000" algn="tl">
                    <a:srgbClr val="000000">
                      <a:alpha val="43137"/>
                    </a:srgbClr>
                  </a:outerShdw>
                </a:effectLst>
              </a:rPr>
              <a:t>AFTER UPDATE</a:t>
            </a:r>
            <a:r>
              <a:rPr lang="en-US" dirty="0"/>
              <a:t>, </a:t>
            </a:r>
            <a:r>
              <a:rPr lang="en-US" dirty="0">
                <a:effectLst>
                  <a:outerShdw blurRad="38100" dist="38100" dir="2700000" algn="tl">
                    <a:srgbClr val="000000">
                      <a:alpha val="43137"/>
                    </a:srgbClr>
                  </a:outerShdw>
                </a:effectLst>
              </a:rPr>
              <a:t>BEFORE UPDATE</a:t>
            </a:r>
            <a:r>
              <a:rPr lang="en-US" dirty="0"/>
              <a:t>, </a:t>
            </a:r>
            <a:r>
              <a:rPr lang="en-US" dirty="0">
                <a:effectLst>
                  <a:outerShdw blurRad="38100" dist="38100" dir="2700000" algn="tl">
                    <a:srgbClr val="000000">
                      <a:alpha val="43137"/>
                    </a:srgbClr>
                  </a:outerShdw>
                </a:effectLst>
              </a:rPr>
              <a:t>BEFORE DELETE</a:t>
            </a:r>
            <a:r>
              <a:rPr lang="en-US" dirty="0"/>
              <a:t>) that violate the predicate.</a:t>
            </a:r>
          </a:p>
          <a:p>
            <a:pPr marL="262287" indent="-262287" algn="just"/>
            <a:endParaRPr lang="pl-PL" sz="2000" dirty="0"/>
          </a:p>
          <a:p>
            <a:pPr marL="262287" indent="-262287" algn="just"/>
            <a:r>
              <a:rPr lang="pl-PL" sz="2000" dirty="0"/>
              <a:t>Typical Examples</a:t>
            </a:r>
          </a:p>
          <a:p>
            <a:pPr lvl="3" algn="just"/>
            <a:r>
              <a:rPr lang="en-US" sz="2000" dirty="0"/>
              <a:t>Restricting access to financial data based on an employee's region and role</a:t>
            </a:r>
          </a:p>
          <a:p>
            <a:pPr lvl="3" algn="just"/>
            <a:r>
              <a:rPr lang="en-US" sz="2000" dirty="0"/>
              <a:t>Ensuring that tenants of a multi-tenant application can only access their own rows of data</a:t>
            </a:r>
          </a:p>
          <a:p>
            <a:pPr lvl="3" algn="just"/>
            <a:r>
              <a:rPr lang="en-US" sz="2000" dirty="0"/>
              <a:t>Enabling different analysts to report on different subsets of data based on their position</a:t>
            </a:r>
          </a:p>
        </p:txBody>
      </p:sp>
      <p:sp>
        <p:nvSpPr>
          <p:cNvPr id="6" name="Title 3"/>
          <p:cNvSpPr txBox="1">
            <a:spLocks/>
          </p:cNvSpPr>
          <p:nvPr/>
        </p:nvSpPr>
        <p:spPr>
          <a:xfrm>
            <a:off x="10865877" y="0"/>
            <a:ext cx="1573768" cy="906460"/>
          </a:xfrm>
          <a:prstGeom prst="rect">
            <a:avLst/>
          </a:prstGeom>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9945" tIns="34973" rIns="69945" bIns="34973"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SQL1</a:t>
            </a:r>
            <a:r>
              <a:rPr kumimoji="0" lang="is-IS" sz="1377" b="0" i="0" u="none" strike="noStrike" kern="1200" cap="none" spc="0" normalizeH="0" baseline="0" noProof="0" dirty="0">
                <a:ln>
                  <a:noFill/>
                </a:ln>
                <a:solidFill>
                  <a:srgbClr val="FFFF00"/>
                </a:solidFill>
                <a:effectLst/>
                <a:uLnTx/>
                <a:uFillTx/>
                <a:latin typeface="+mj-lt"/>
                <a:ea typeface="+mj-ea"/>
                <a:cs typeface="+mj-cs"/>
              </a:rPr>
              <a:t>6</a:t>
            </a:r>
            <a:r>
              <a:rPr kumimoji="0" lang="pl-PL" sz="1377" b="0" i="0" u="none" strike="noStrike" kern="1200" cap="none" spc="0" normalizeH="0" baseline="0" noProof="0" dirty="0">
                <a:ln>
                  <a:noFill/>
                </a:ln>
                <a:solidFill>
                  <a:srgbClr val="FFFF00"/>
                </a:solidFill>
                <a:effectLst/>
                <a:uLnTx/>
                <a:uFillTx/>
                <a:latin typeface="+mj-lt"/>
                <a:ea typeface="+mj-ea"/>
                <a:cs typeface="+mj-cs"/>
              </a:rPr>
              <a:t> SECURITY ENHACEMENTS</a:t>
            </a:r>
            <a:endParaRPr kumimoji="0" lang="en-US" sz="1377" b="0" i="0" u="none" strike="noStrike" kern="1200" cap="none" spc="0" normalizeH="0" baseline="0" noProof="0" dirty="0">
              <a:ln>
                <a:noFill/>
              </a:ln>
              <a:solidFill>
                <a:srgbClr val="FFFF00"/>
              </a:solidFill>
              <a:effectLst/>
              <a:uLnTx/>
              <a:uFillTx/>
              <a:latin typeface="+mj-lt"/>
              <a:ea typeface="+mj-ea"/>
              <a:cs typeface="+mj-cs"/>
            </a:endParaRPr>
          </a:p>
        </p:txBody>
      </p:sp>
    </p:spTree>
    <p:extLst>
      <p:ext uri="{BB962C8B-B14F-4D97-AF65-F5344CB8AC3E}">
        <p14:creationId xmlns:p14="http://schemas.microsoft.com/office/powerpoint/2010/main" val="3559220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 calcmode="lin" valueType="num">
                                      <p:cBhvr additive="base">
                                        <p:cTn id="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 calcmode="lin" valueType="num">
                                      <p:cBhvr additive="base">
                                        <p:cTn id="49"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wrap="square" lIns="146304" tIns="91440" rIns="146304" bIns="91440" rtlCol="0" anchor="t">
            <a:noAutofit/>
          </a:bodyPr>
          <a:lstStyle/>
          <a:p>
            <a:r>
              <a:rPr lang="pl-PL" dirty="0"/>
              <a:t>r</a:t>
            </a:r>
            <a:r>
              <a:rPr lang="en-GB" dirty="0"/>
              <a:t>ow</a:t>
            </a:r>
            <a:r>
              <a:rPr lang="pl-PL" dirty="0"/>
              <a:t>-</a:t>
            </a:r>
            <a:r>
              <a:rPr lang="en-GB" dirty="0"/>
              <a:t>level security</a:t>
            </a:r>
            <a:r>
              <a:rPr lang="pl-PL" dirty="0"/>
              <a:t> (2)</a:t>
            </a:r>
            <a:endParaRPr lang="en-US" dirty="0"/>
          </a:p>
        </p:txBody>
      </p:sp>
      <p:sp>
        <p:nvSpPr>
          <p:cNvPr id="5" name="Text Placeholder 4"/>
          <p:cNvSpPr>
            <a:spLocks noGrp="1"/>
          </p:cNvSpPr>
          <p:nvPr>
            <p:ph type="body" sz="quarter" idx="10"/>
          </p:nvPr>
        </p:nvSpPr>
        <p:spPr>
          <a:xfrm>
            <a:off x="274638" y="1212850"/>
            <a:ext cx="10480103" cy="4084612"/>
          </a:xfrm>
        </p:spPr>
        <p:txBody>
          <a:bodyPr anchor="t">
            <a:normAutofit/>
          </a:bodyPr>
          <a:lstStyle/>
          <a:p>
            <a:pPr algn="just"/>
            <a:r>
              <a:rPr lang="en-US" sz="2000" dirty="0"/>
              <a:t>A hospital can create a security policy that allows nurses to view data rows for their own patients only.</a:t>
            </a:r>
            <a:endParaRPr lang="pl-PL" sz="2000" dirty="0"/>
          </a:p>
          <a:p>
            <a:pPr algn="just"/>
            <a:endParaRPr lang="en-US" sz="1050" dirty="0"/>
          </a:p>
          <a:p>
            <a:pPr algn="just"/>
            <a:r>
              <a:rPr lang="en-US" sz="2000" dirty="0"/>
              <a:t>A bank can create a policy to restrict access to rows of financial data based on the employee's business division, or based on the employee's role within the company.</a:t>
            </a:r>
            <a:endParaRPr lang="pl-PL" sz="2000" dirty="0"/>
          </a:p>
          <a:p>
            <a:pPr algn="just"/>
            <a:endParaRPr lang="en-US" sz="1050" dirty="0"/>
          </a:p>
          <a:p>
            <a:pPr algn="just"/>
            <a:r>
              <a:rPr lang="en-US" sz="2000" dirty="0"/>
              <a:t>A multi-tenant application can create a policy to enforce a logical separation of each tenant's data rows from every other tenant's rows. Efficiencies are achieved by the storage of data for many tenants in a single table. Of course, each tenant can see only its data rows.</a:t>
            </a:r>
          </a:p>
        </p:txBody>
      </p:sp>
      <p:sp>
        <p:nvSpPr>
          <p:cNvPr id="6" name="Title 3"/>
          <p:cNvSpPr txBox="1">
            <a:spLocks/>
          </p:cNvSpPr>
          <p:nvPr/>
        </p:nvSpPr>
        <p:spPr>
          <a:xfrm>
            <a:off x="10862707" y="0"/>
            <a:ext cx="1573768" cy="906460"/>
          </a:xfrm>
          <a:prstGeom prst="rect">
            <a:avLst/>
          </a:prstGeom>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9945" tIns="34973" rIns="69945" bIns="34973"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SQL1</a:t>
            </a:r>
            <a:r>
              <a:rPr kumimoji="0" lang="is-IS" sz="1377" b="0" i="0" u="none" strike="noStrike" kern="1200" cap="none" spc="0" normalizeH="0" baseline="0" noProof="0" dirty="0">
                <a:ln>
                  <a:noFill/>
                </a:ln>
                <a:solidFill>
                  <a:srgbClr val="FFFF00"/>
                </a:solidFill>
                <a:effectLst/>
                <a:uLnTx/>
                <a:uFillTx/>
                <a:latin typeface="+mj-lt"/>
                <a:ea typeface="+mj-ea"/>
                <a:cs typeface="+mj-cs"/>
              </a:rPr>
              <a:t>6</a:t>
            </a:r>
            <a:r>
              <a:rPr kumimoji="0" lang="pl-PL" sz="1377" b="0" i="0" u="none" strike="noStrike" kern="1200" cap="none" spc="0" normalizeH="0" baseline="0" noProof="0" dirty="0">
                <a:ln>
                  <a:noFill/>
                </a:ln>
                <a:solidFill>
                  <a:srgbClr val="FFFF00"/>
                </a:solidFill>
                <a:effectLst/>
                <a:uLnTx/>
                <a:uFillTx/>
                <a:latin typeface="+mj-lt"/>
                <a:ea typeface="+mj-ea"/>
                <a:cs typeface="+mj-cs"/>
              </a:rPr>
              <a:t> SECURITY ENHACEMENTS</a:t>
            </a:r>
            <a:endParaRPr kumimoji="0" lang="en-US" sz="1377" b="0" i="0" u="none" strike="noStrike" kern="1200" cap="none" spc="0" normalizeH="0" baseline="0" noProof="0" dirty="0">
              <a:ln>
                <a:noFill/>
              </a:ln>
              <a:solidFill>
                <a:srgbClr val="FFFF00"/>
              </a:solidFill>
              <a:effectLst/>
              <a:uLnTx/>
              <a:uFillTx/>
              <a:latin typeface="+mj-lt"/>
              <a:ea typeface="+mj-ea"/>
              <a:cs typeface="+mj-cs"/>
            </a:endParaRPr>
          </a:p>
        </p:txBody>
      </p:sp>
      <p:pic>
        <p:nvPicPr>
          <p:cNvPr id="7" name="Picture 2" descr="RLS-Diagram-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1826" y="4001318"/>
            <a:ext cx="5727577" cy="2701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8639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wrap="square" lIns="146304" tIns="91440" rIns="146304" bIns="91440" rtlCol="0" anchor="t">
            <a:noAutofit/>
          </a:bodyPr>
          <a:lstStyle/>
          <a:p>
            <a:r>
              <a:rPr lang="pl-PL" dirty="0"/>
              <a:t>dynamic data masking (1)</a:t>
            </a:r>
            <a:endParaRPr lang="en-US" dirty="0"/>
          </a:p>
        </p:txBody>
      </p:sp>
      <p:sp>
        <p:nvSpPr>
          <p:cNvPr id="5" name="Text Placeholder 4"/>
          <p:cNvSpPr>
            <a:spLocks noGrp="1"/>
          </p:cNvSpPr>
          <p:nvPr>
            <p:ph type="body" sz="quarter" idx="10"/>
          </p:nvPr>
        </p:nvSpPr>
        <p:spPr>
          <a:xfrm>
            <a:off x="274638" y="1212850"/>
            <a:ext cx="11887200" cy="5092724"/>
          </a:xfrm>
        </p:spPr>
        <p:txBody>
          <a:bodyPr anchor="t">
            <a:noAutofit/>
          </a:bodyPr>
          <a:lstStyle/>
          <a:p>
            <a:pPr marL="262287" indent="-262287" algn="just">
              <a:lnSpc>
                <a:spcPct val="120000"/>
              </a:lnSpc>
            </a:pPr>
            <a:r>
              <a:rPr lang="en-US" sz="2000" dirty="0">
                <a:latin typeface="+mn-lt"/>
              </a:rPr>
              <a:t>Default</a:t>
            </a:r>
            <a:r>
              <a:rPr lang="pl-PL" sz="2000" dirty="0">
                <a:latin typeface="+mn-lt"/>
              </a:rPr>
              <a:t> </a:t>
            </a:r>
            <a:r>
              <a:rPr lang="pl-PL" sz="2000" dirty="0">
                <a:solidFill>
                  <a:schemeClr val="bg2">
                    <a:lumMod val="50000"/>
                  </a:schemeClr>
                </a:solidFill>
                <a:latin typeface="+mn-lt"/>
              </a:rPr>
              <a:t>{</a:t>
            </a:r>
            <a:r>
              <a:rPr lang="en-US" sz="2000" dirty="0">
                <a:solidFill>
                  <a:schemeClr val="bg2">
                    <a:lumMod val="50000"/>
                  </a:schemeClr>
                </a:solidFill>
                <a:latin typeface="+mn-lt"/>
              </a:rPr>
              <a:t>Full masking according to the data types of the designated fields</a:t>
            </a:r>
            <a:r>
              <a:rPr lang="pl-PL" sz="2000" dirty="0">
                <a:solidFill>
                  <a:schemeClr val="bg2">
                    <a:lumMod val="50000"/>
                  </a:schemeClr>
                </a:solidFill>
                <a:latin typeface="+mn-lt"/>
              </a:rPr>
              <a:t>}</a:t>
            </a:r>
            <a:endParaRPr lang="en-US" sz="2000" dirty="0">
              <a:solidFill>
                <a:schemeClr val="bg2">
                  <a:lumMod val="50000"/>
                </a:schemeClr>
              </a:solidFill>
              <a:latin typeface="+mn-lt"/>
            </a:endParaRPr>
          </a:p>
          <a:p>
            <a:pPr marL="612010" lvl="1" indent="-262287" algn="just">
              <a:lnSpc>
                <a:spcPct val="120000"/>
              </a:lnSpc>
            </a:pPr>
            <a:r>
              <a:rPr lang="pl-PL" sz="1600" dirty="0"/>
              <a:t>u</a:t>
            </a:r>
            <a:r>
              <a:rPr lang="en-US" sz="1600" dirty="0"/>
              <a:t>se XXXX or fewer </a:t>
            </a:r>
            <a:r>
              <a:rPr lang="en-US" sz="1600" dirty="0" err="1"/>
              <a:t>Xs</a:t>
            </a:r>
            <a:r>
              <a:rPr lang="en-US" sz="1600" dirty="0"/>
              <a:t> if the size of the field is less than 4 characters for string data types (</a:t>
            </a:r>
            <a:r>
              <a:rPr lang="en-US" sz="1600" dirty="0" err="1"/>
              <a:t>nchar</a:t>
            </a:r>
            <a:r>
              <a:rPr lang="en-US" sz="1600" dirty="0"/>
              <a:t>, </a:t>
            </a:r>
            <a:r>
              <a:rPr lang="en-US" sz="1600" dirty="0" err="1"/>
              <a:t>ntext</a:t>
            </a:r>
            <a:r>
              <a:rPr lang="en-US" sz="1600" dirty="0"/>
              <a:t>, </a:t>
            </a:r>
            <a:r>
              <a:rPr lang="en-US" sz="1600" dirty="0" err="1"/>
              <a:t>nvarchar</a:t>
            </a:r>
            <a:r>
              <a:rPr lang="en-US" sz="1600" dirty="0"/>
              <a:t>)</a:t>
            </a:r>
          </a:p>
          <a:p>
            <a:pPr marL="612010" lvl="1" indent="-262287" algn="just">
              <a:lnSpc>
                <a:spcPct val="120000"/>
              </a:lnSpc>
            </a:pPr>
            <a:r>
              <a:rPr lang="pl-PL" sz="1600" dirty="0"/>
              <a:t>u</a:t>
            </a:r>
            <a:r>
              <a:rPr lang="en-US" sz="1600" dirty="0"/>
              <a:t>se a zero value for numeric data types (</a:t>
            </a:r>
            <a:r>
              <a:rPr lang="en-US" sz="1600" dirty="0" err="1"/>
              <a:t>bigint</a:t>
            </a:r>
            <a:r>
              <a:rPr lang="en-US" sz="1600" dirty="0"/>
              <a:t>, bit, decimal, </a:t>
            </a:r>
            <a:r>
              <a:rPr lang="en-US" sz="1600" dirty="0" err="1"/>
              <a:t>int</a:t>
            </a:r>
            <a:r>
              <a:rPr lang="en-US" sz="1600" dirty="0"/>
              <a:t>, money, numeric, </a:t>
            </a:r>
            <a:r>
              <a:rPr lang="en-US" sz="1600" dirty="0" err="1"/>
              <a:t>smallint</a:t>
            </a:r>
            <a:r>
              <a:rPr lang="en-US" sz="1600" dirty="0"/>
              <a:t>, </a:t>
            </a:r>
            <a:r>
              <a:rPr lang="en-US" sz="1600" dirty="0" err="1"/>
              <a:t>smallmoney</a:t>
            </a:r>
            <a:r>
              <a:rPr lang="en-US" sz="1600" dirty="0"/>
              <a:t>, </a:t>
            </a:r>
            <a:r>
              <a:rPr lang="en-US" sz="1600" dirty="0" err="1"/>
              <a:t>tinyint</a:t>
            </a:r>
            <a:r>
              <a:rPr lang="en-US" sz="1600" dirty="0"/>
              <a:t>, float, real)</a:t>
            </a:r>
          </a:p>
          <a:p>
            <a:pPr marL="612010" lvl="1" indent="-262287" algn="just">
              <a:lnSpc>
                <a:spcPct val="120000"/>
              </a:lnSpc>
            </a:pPr>
            <a:r>
              <a:rPr lang="pl-PL" sz="1600" dirty="0"/>
              <a:t>u</a:t>
            </a:r>
            <a:r>
              <a:rPr lang="en-US" sz="1600" dirty="0"/>
              <a:t>se 01-01-1900 for date/time data types (date, datetime2, </a:t>
            </a:r>
            <a:r>
              <a:rPr lang="en-US" sz="1600" dirty="0" err="1"/>
              <a:t>datetime</a:t>
            </a:r>
            <a:r>
              <a:rPr lang="en-US" sz="1600" dirty="0"/>
              <a:t>, </a:t>
            </a:r>
            <a:r>
              <a:rPr lang="en-US" sz="1600" dirty="0" err="1"/>
              <a:t>datetimeoffset</a:t>
            </a:r>
            <a:r>
              <a:rPr lang="en-US" sz="1600" dirty="0"/>
              <a:t>, </a:t>
            </a:r>
            <a:r>
              <a:rPr lang="en-US" sz="1600" dirty="0" err="1"/>
              <a:t>smalldatetime</a:t>
            </a:r>
            <a:r>
              <a:rPr lang="en-US" sz="1600" dirty="0"/>
              <a:t>, time)</a:t>
            </a:r>
          </a:p>
          <a:p>
            <a:pPr marL="612010" lvl="1" indent="-262287" algn="just">
              <a:lnSpc>
                <a:spcPct val="120000"/>
              </a:lnSpc>
            </a:pPr>
            <a:r>
              <a:rPr lang="pl-PL" sz="1600" dirty="0"/>
              <a:t>f</a:t>
            </a:r>
            <a:r>
              <a:rPr lang="en-US" sz="1600" dirty="0"/>
              <a:t>or SQL variant, the default value of the current type is used</a:t>
            </a:r>
          </a:p>
          <a:p>
            <a:pPr marL="612010" lvl="1" indent="-262287" algn="just">
              <a:lnSpc>
                <a:spcPct val="120000"/>
              </a:lnSpc>
            </a:pPr>
            <a:r>
              <a:rPr lang="pl-PL" sz="1600" dirty="0"/>
              <a:t>f</a:t>
            </a:r>
            <a:r>
              <a:rPr lang="en-US" sz="1600" dirty="0"/>
              <a:t>or XML the document is used</a:t>
            </a:r>
          </a:p>
          <a:p>
            <a:pPr marL="612010" lvl="1" indent="-262287" algn="just">
              <a:lnSpc>
                <a:spcPct val="120000"/>
              </a:lnSpc>
            </a:pPr>
            <a:r>
              <a:rPr lang="pl-PL" sz="1600" dirty="0"/>
              <a:t>u</a:t>
            </a:r>
            <a:r>
              <a:rPr lang="en-US" sz="1600" dirty="0"/>
              <a:t>se an empty value for special data types (timestamp table, </a:t>
            </a:r>
            <a:r>
              <a:rPr lang="en-US" sz="1600" dirty="0" err="1"/>
              <a:t>hierarchyid</a:t>
            </a:r>
            <a:r>
              <a:rPr lang="en-US" sz="1600" dirty="0"/>
              <a:t>, GUID, binary, image, </a:t>
            </a:r>
            <a:r>
              <a:rPr lang="en-US" sz="1600" dirty="0" err="1"/>
              <a:t>varbinary</a:t>
            </a:r>
            <a:r>
              <a:rPr lang="en-US" sz="1600" dirty="0"/>
              <a:t> spatial types)</a:t>
            </a:r>
          </a:p>
        </p:txBody>
      </p:sp>
      <p:sp>
        <p:nvSpPr>
          <p:cNvPr id="6" name="Title 3"/>
          <p:cNvSpPr txBox="1">
            <a:spLocks/>
          </p:cNvSpPr>
          <p:nvPr/>
        </p:nvSpPr>
        <p:spPr>
          <a:xfrm>
            <a:off x="10837614" y="0"/>
            <a:ext cx="1573768" cy="906460"/>
          </a:xfrm>
          <a:prstGeom prst="rect">
            <a:avLst/>
          </a:prstGeom>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9945" tIns="34973" rIns="69945" bIns="34973"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SQL1</a:t>
            </a:r>
            <a:r>
              <a:rPr kumimoji="0" lang="is-IS" sz="1377" b="0" i="0" u="none" strike="noStrike" kern="1200" cap="none" spc="0" normalizeH="0" baseline="0" noProof="0" dirty="0">
                <a:ln>
                  <a:noFill/>
                </a:ln>
                <a:solidFill>
                  <a:srgbClr val="FFFF00"/>
                </a:solidFill>
                <a:effectLst/>
                <a:uLnTx/>
                <a:uFillTx/>
                <a:latin typeface="+mj-lt"/>
                <a:ea typeface="+mj-ea"/>
                <a:cs typeface="+mj-cs"/>
              </a:rPr>
              <a:t>6</a:t>
            </a:r>
            <a:r>
              <a:rPr kumimoji="0" lang="pl-PL" sz="1377" b="0" i="0" u="none" strike="noStrike" kern="1200" cap="none" spc="0" normalizeH="0" baseline="0" noProof="0" dirty="0">
                <a:ln>
                  <a:noFill/>
                </a:ln>
                <a:solidFill>
                  <a:srgbClr val="FFFF00"/>
                </a:solidFill>
                <a:effectLst/>
                <a:uLnTx/>
                <a:uFillTx/>
                <a:latin typeface="+mj-lt"/>
                <a:ea typeface="+mj-ea"/>
                <a:cs typeface="+mj-cs"/>
              </a:rPr>
              <a:t> SECURITY ENHACEMENTS</a:t>
            </a:r>
            <a:endParaRPr kumimoji="0" lang="en-US" sz="1377" b="0" i="0" u="none" strike="noStrike" kern="1200" cap="none" spc="0" normalizeH="0" baseline="0" noProof="0" dirty="0">
              <a:ln>
                <a:noFill/>
              </a:ln>
              <a:solidFill>
                <a:srgbClr val="FFFF00"/>
              </a:solidFill>
              <a:effectLst/>
              <a:uLnTx/>
              <a:uFillTx/>
              <a:latin typeface="+mj-lt"/>
              <a:ea typeface="+mj-ea"/>
              <a:cs typeface="+mj-cs"/>
            </a:endParaRPr>
          </a:p>
        </p:txBody>
      </p:sp>
    </p:spTree>
    <p:extLst>
      <p:ext uri="{BB962C8B-B14F-4D97-AF65-F5344CB8AC3E}">
        <p14:creationId xmlns:p14="http://schemas.microsoft.com/office/powerpoint/2010/main" val="2347209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wrap="square" lIns="146304" tIns="91440" rIns="146304" bIns="91440" rtlCol="0" anchor="t">
            <a:noAutofit/>
          </a:bodyPr>
          <a:lstStyle/>
          <a:p>
            <a:r>
              <a:rPr lang="pl-PL" dirty="0"/>
              <a:t>dynamic data masking (2)</a:t>
            </a:r>
            <a:endParaRPr lang="en-US" dirty="0"/>
          </a:p>
        </p:txBody>
      </p:sp>
      <p:sp>
        <p:nvSpPr>
          <p:cNvPr id="5" name="Text Placeholder 4"/>
          <p:cNvSpPr>
            <a:spLocks noGrp="1"/>
          </p:cNvSpPr>
          <p:nvPr>
            <p:ph type="body" sz="quarter" idx="10"/>
          </p:nvPr>
        </p:nvSpPr>
        <p:spPr>
          <a:xfrm>
            <a:off x="274638" y="1212850"/>
            <a:ext cx="11887200" cy="5596780"/>
          </a:xfrm>
        </p:spPr>
        <p:txBody>
          <a:bodyPr anchor="t">
            <a:noAutofit/>
          </a:bodyPr>
          <a:lstStyle/>
          <a:p>
            <a:pPr marL="262287" indent="-262287" algn="just">
              <a:lnSpc>
                <a:spcPct val="120000"/>
              </a:lnSpc>
            </a:pPr>
            <a:r>
              <a:rPr lang="en-US" sz="2000" dirty="0">
                <a:latin typeface="+mn-lt"/>
              </a:rPr>
              <a:t>Credit card</a:t>
            </a:r>
            <a:r>
              <a:rPr lang="pl-PL" sz="2000" dirty="0">
                <a:latin typeface="+mn-lt"/>
              </a:rPr>
              <a:t> </a:t>
            </a:r>
            <a:r>
              <a:rPr lang="en-US" sz="1800" dirty="0">
                <a:solidFill>
                  <a:schemeClr val="bg2">
                    <a:lumMod val="50000"/>
                  </a:schemeClr>
                </a:solidFill>
                <a:latin typeface="+mn-lt"/>
              </a:rPr>
              <a:t>Masking method which exposes the last four digits of the designated fields and adds a constant string as a prefix in the form of a credit card.</a:t>
            </a:r>
            <a:r>
              <a:rPr lang="pl-PL" sz="1800" dirty="0">
                <a:solidFill>
                  <a:schemeClr val="bg2">
                    <a:lumMod val="50000"/>
                  </a:schemeClr>
                </a:solidFill>
                <a:latin typeface="+mn-lt"/>
              </a:rPr>
              <a:t> </a:t>
            </a:r>
            <a:r>
              <a:rPr lang="pl-PL" sz="1800" dirty="0">
                <a:solidFill>
                  <a:srgbClr val="0070C0"/>
                </a:solidFill>
                <a:latin typeface="+mn-lt"/>
              </a:rPr>
              <a:t>example: </a:t>
            </a:r>
            <a:r>
              <a:rPr lang="en-US" sz="1800" dirty="0">
                <a:solidFill>
                  <a:srgbClr val="0070C0"/>
                </a:solidFill>
                <a:latin typeface="+mn-lt"/>
              </a:rPr>
              <a:t>XXXX-XXXX-XXXX-1234</a:t>
            </a:r>
          </a:p>
          <a:p>
            <a:pPr marL="262287" indent="-262287" algn="just">
              <a:lnSpc>
                <a:spcPct val="120000"/>
              </a:lnSpc>
            </a:pPr>
            <a:r>
              <a:rPr lang="en-US" sz="2000" dirty="0">
                <a:latin typeface="+mn-lt"/>
              </a:rPr>
              <a:t>Social security number</a:t>
            </a:r>
            <a:r>
              <a:rPr lang="pl-PL" sz="2000" dirty="0">
                <a:latin typeface="+mn-lt"/>
              </a:rPr>
              <a:t> </a:t>
            </a:r>
            <a:r>
              <a:rPr lang="en-US" sz="1800" dirty="0">
                <a:solidFill>
                  <a:schemeClr val="bg2">
                    <a:lumMod val="50000"/>
                  </a:schemeClr>
                </a:solidFill>
                <a:latin typeface="+mn-lt"/>
              </a:rPr>
              <a:t>Masking method which exposes the last four digits of the designated fields and adds a constant string as a prefix in the form of an American social security number.</a:t>
            </a:r>
            <a:r>
              <a:rPr lang="pl-PL" sz="1800" dirty="0">
                <a:solidFill>
                  <a:schemeClr val="bg2">
                    <a:lumMod val="50000"/>
                  </a:schemeClr>
                </a:solidFill>
                <a:latin typeface="+mn-lt"/>
              </a:rPr>
              <a:t> </a:t>
            </a:r>
            <a:r>
              <a:rPr lang="pl-PL" sz="1800" dirty="0">
                <a:solidFill>
                  <a:srgbClr val="0070C0"/>
                </a:solidFill>
                <a:latin typeface="+mn-lt"/>
              </a:rPr>
              <a:t>example: </a:t>
            </a:r>
            <a:r>
              <a:rPr lang="en-US" sz="1800" dirty="0">
                <a:solidFill>
                  <a:srgbClr val="0070C0"/>
                </a:solidFill>
                <a:latin typeface="+mn-lt"/>
              </a:rPr>
              <a:t>XXX-XX-1234</a:t>
            </a:r>
          </a:p>
          <a:p>
            <a:pPr marL="262287" indent="-262287" algn="just">
              <a:lnSpc>
                <a:spcPct val="120000"/>
              </a:lnSpc>
            </a:pPr>
            <a:r>
              <a:rPr lang="en-US" sz="2000" dirty="0">
                <a:latin typeface="+mn-lt"/>
              </a:rPr>
              <a:t>Email</a:t>
            </a:r>
            <a:r>
              <a:rPr lang="pl-PL" sz="2000" dirty="0">
                <a:latin typeface="+mn-lt"/>
              </a:rPr>
              <a:t> </a:t>
            </a:r>
            <a:r>
              <a:rPr lang="pl-PL" sz="1800" dirty="0">
                <a:solidFill>
                  <a:schemeClr val="bg2">
                    <a:lumMod val="50000"/>
                  </a:schemeClr>
                </a:solidFill>
                <a:latin typeface="+mn-lt"/>
              </a:rPr>
              <a:t>M</a:t>
            </a:r>
            <a:r>
              <a:rPr lang="en-US" sz="1800" dirty="0">
                <a:solidFill>
                  <a:schemeClr val="bg2">
                    <a:lumMod val="50000"/>
                  </a:schemeClr>
                </a:solidFill>
                <a:latin typeface="+mn-lt"/>
              </a:rPr>
              <a:t>asking method which exposes the first letter and replaces the domain with XXX.com using a constant string prefix in the form of an email address.</a:t>
            </a:r>
            <a:r>
              <a:rPr lang="pl-PL" sz="1800" dirty="0">
                <a:solidFill>
                  <a:schemeClr val="bg2">
                    <a:lumMod val="50000"/>
                  </a:schemeClr>
                </a:solidFill>
                <a:latin typeface="+mn-lt"/>
              </a:rPr>
              <a:t> </a:t>
            </a:r>
            <a:r>
              <a:rPr lang="pl-PL" sz="1800" dirty="0">
                <a:solidFill>
                  <a:srgbClr val="0070C0"/>
                </a:solidFill>
                <a:latin typeface="+mn-lt"/>
              </a:rPr>
              <a:t>example: </a:t>
            </a:r>
            <a:r>
              <a:rPr lang="en-US" sz="1800" dirty="0">
                <a:solidFill>
                  <a:srgbClr val="0070C0"/>
                </a:solidFill>
                <a:latin typeface="+mn-lt"/>
              </a:rPr>
              <a:t>aXX@XXXX.com</a:t>
            </a:r>
          </a:p>
          <a:p>
            <a:pPr marL="262287" indent="-262287" algn="just">
              <a:lnSpc>
                <a:spcPct val="120000"/>
              </a:lnSpc>
            </a:pPr>
            <a:r>
              <a:rPr lang="en-US" sz="2000" dirty="0">
                <a:latin typeface="+mn-lt"/>
              </a:rPr>
              <a:t>Random number</a:t>
            </a:r>
            <a:r>
              <a:rPr lang="pl-PL" sz="2000" dirty="0">
                <a:latin typeface="+mn-lt"/>
              </a:rPr>
              <a:t> </a:t>
            </a:r>
            <a:r>
              <a:rPr lang="pl-PL" sz="1800" dirty="0">
                <a:solidFill>
                  <a:schemeClr val="bg2">
                    <a:lumMod val="50000"/>
                  </a:schemeClr>
                </a:solidFill>
                <a:latin typeface="+mn-lt"/>
              </a:rPr>
              <a:t>Ma</a:t>
            </a:r>
            <a:r>
              <a:rPr lang="en-US" sz="1800" dirty="0" err="1">
                <a:solidFill>
                  <a:schemeClr val="bg2">
                    <a:lumMod val="50000"/>
                  </a:schemeClr>
                </a:solidFill>
                <a:latin typeface="+mn-lt"/>
              </a:rPr>
              <a:t>sking</a:t>
            </a:r>
            <a:r>
              <a:rPr lang="en-US" sz="1800" dirty="0">
                <a:solidFill>
                  <a:schemeClr val="bg2">
                    <a:lumMod val="50000"/>
                  </a:schemeClr>
                </a:solidFill>
                <a:latin typeface="+mn-lt"/>
              </a:rPr>
              <a:t> method which generates a random number according to the selected boundaries and actual data types. If the designated boundaries are equal, then the masking function will be a constant number.</a:t>
            </a:r>
          </a:p>
          <a:p>
            <a:pPr marL="262287" indent="-262287" algn="just">
              <a:lnSpc>
                <a:spcPct val="120000"/>
              </a:lnSpc>
            </a:pPr>
            <a:r>
              <a:rPr lang="en-US" sz="2000" dirty="0">
                <a:latin typeface="+mn-lt"/>
              </a:rPr>
              <a:t>Custom text</a:t>
            </a:r>
            <a:r>
              <a:rPr lang="pl-PL" sz="2000" dirty="0">
                <a:latin typeface="+mn-lt"/>
              </a:rPr>
              <a:t> </a:t>
            </a:r>
            <a:r>
              <a:rPr lang="pl-PL" sz="1800" dirty="0">
                <a:solidFill>
                  <a:schemeClr val="bg2">
                    <a:lumMod val="50000"/>
                  </a:schemeClr>
                </a:solidFill>
                <a:latin typeface="+mn-lt"/>
              </a:rPr>
              <a:t>M</a:t>
            </a:r>
            <a:r>
              <a:rPr lang="en-US" sz="1800" dirty="0">
                <a:solidFill>
                  <a:schemeClr val="bg2">
                    <a:lumMod val="50000"/>
                  </a:schemeClr>
                </a:solidFill>
                <a:latin typeface="+mn-lt"/>
              </a:rPr>
              <a:t>asking method which exposes the first and last characters and adds a custom padding string in the middle. If the original string is shorter than the exposed prefix and suffix, only the padding string will be used. </a:t>
            </a:r>
            <a:r>
              <a:rPr lang="pl-PL" sz="1800" dirty="0">
                <a:solidFill>
                  <a:srgbClr val="0070C0"/>
                </a:solidFill>
                <a:latin typeface="+mn-lt"/>
              </a:rPr>
              <a:t>example: </a:t>
            </a:r>
            <a:r>
              <a:rPr lang="en-US" sz="1800" dirty="0">
                <a:solidFill>
                  <a:srgbClr val="0070C0"/>
                </a:solidFill>
                <a:latin typeface="+mn-lt"/>
              </a:rPr>
              <a:t>prefix[padding]suffix</a:t>
            </a:r>
          </a:p>
          <a:p>
            <a:pPr marL="0" indent="0" algn="just">
              <a:lnSpc>
                <a:spcPct val="120000"/>
              </a:lnSpc>
              <a:buNone/>
            </a:pPr>
            <a:endParaRPr lang="en-US" sz="2000" dirty="0">
              <a:latin typeface="+mn-lt"/>
            </a:endParaRPr>
          </a:p>
        </p:txBody>
      </p:sp>
      <p:sp>
        <p:nvSpPr>
          <p:cNvPr id="6" name="Title 3"/>
          <p:cNvSpPr txBox="1">
            <a:spLocks/>
          </p:cNvSpPr>
          <p:nvPr/>
        </p:nvSpPr>
        <p:spPr>
          <a:xfrm>
            <a:off x="10852624" y="16978"/>
            <a:ext cx="1573768" cy="906460"/>
          </a:xfrm>
          <a:prstGeom prst="rect">
            <a:avLst/>
          </a:prstGeom>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9945" tIns="34973" rIns="69945" bIns="34973"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SQL1</a:t>
            </a:r>
            <a:r>
              <a:rPr kumimoji="0" lang="is-IS" sz="1377" b="0" i="0" u="none" strike="noStrike" kern="1200" cap="none" spc="0" normalizeH="0" baseline="0" noProof="0" dirty="0">
                <a:ln>
                  <a:noFill/>
                </a:ln>
                <a:solidFill>
                  <a:srgbClr val="FFFF00"/>
                </a:solidFill>
                <a:effectLst/>
                <a:uLnTx/>
                <a:uFillTx/>
                <a:latin typeface="+mj-lt"/>
                <a:ea typeface="+mj-ea"/>
                <a:cs typeface="+mj-cs"/>
              </a:rPr>
              <a:t>6</a:t>
            </a:r>
            <a:r>
              <a:rPr kumimoji="0" lang="pl-PL" sz="1377" b="0" i="0" u="none" strike="noStrike" kern="1200" cap="none" spc="0" normalizeH="0" baseline="0" noProof="0" dirty="0">
                <a:ln>
                  <a:noFill/>
                </a:ln>
                <a:solidFill>
                  <a:srgbClr val="FFFF00"/>
                </a:solidFill>
                <a:effectLst/>
                <a:uLnTx/>
                <a:uFillTx/>
                <a:latin typeface="+mj-lt"/>
                <a:ea typeface="+mj-ea"/>
                <a:cs typeface="+mj-cs"/>
              </a:rPr>
              <a:t> SECURITY ENHACEMENTS</a:t>
            </a:r>
            <a:endParaRPr kumimoji="0" lang="en-US" sz="1377" b="0" i="0" u="none" strike="noStrike" kern="1200" cap="none" spc="0" normalizeH="0" baseline="0" noProof="0" dirty="0">
              <a:ln>
                <a:noFill/>
              </a:ln>
              <a:solidFill>
                <a:srgbClr val="FFFF00"/>
              </a:solidFill>
              <a:effectLst/>
              <a:uLnTx/>
              <a:uFillTx/>
              <a:latin typeface="+mj-lt"/>
              <a:ea typeface="+mj-ea"/>
              <a:cs typeface="+mj-cs"/>
            </a:endParaRPr>
          </a:p>
        </p:txBody>
      </p:sp>
    </p:spTree>
    <p:extLst>
      <p:ext uri="{BB962C8B-B14F-4D97-AF65-F5344CB8AC3E}">
        <p14:creationId xmlns:p14="http://schemas.microsoft.com/office/powerpoint/2010/main" val="2316868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wrap="square" lIns="146304" tIns="91440" rIns="146304" bIns="91440" rtlCol="0" anchor="t">
            <a:noAutofit/>
          </a:bodyPr>
          <a:lstStyle/>
          <a:p>
            <a:r>
              <a:rPr lang="pl-PL" dirty="0"/>
              <a:t>always encrypted (1)</a:t>
            </a:r>
            <a:endParaRPr lang="en-US" dirty="0"/>
          </a:p>
        </p:txBody>
      </p:sp>
      <p:sp>
        <p:nvSpPr>
          <p:cNvPr id="5" name="Text Placeholder 4"/>
          <p:cNvSpPr>
            <a:spLocks noGrp="1"/>
          </p:cNvSpPr>
          <p:nvPr>
            <p:ph type="body" sz="quarter" idx="10"/>
          </p:nvPr>
        </p:nvSpPr>
        <p:spPr/>
        <p:txBody>
          <a:bodyPr anchor="t">
            <a:noAutofit/>
          </a:bodyPr>
          <a:lstStyle/>
          <a:p>
            <a:pPr marL="262287" indent="-262287" algn="just"/>
            <a:r>
              <a:rPr lang="en-US" sz="2000" dirty="0">
                <a:latin typeface="+mn-lt"/>
              </a:rPr>
              <a:t>is a client-side encryption technology that ensures sensitive data (and related encryption keys) are never revealed to the SQL Server or Azure SQL Database. </a:t>
            </a:r>
            <a:endParaRPr lang="pl-PL" sz="2000" dirty="0">
              <a:latin typeface="+mn-lt"/>
            </a:endParaRPr>
          </a:p>
          <a:p>
            <a:pPr marL="262287" indent="-262287" algn="just"/>
            <a:endParaRPr lang="pl-PL" sz="2000" dirty="0">
              <a:latin typeface="+mn-lt"/>
            </a:endParaRPr>
          </a:p>
          <a:p>
            <a:pPr marL="262287" indent="-262287" algn="just"/>
            <a:r>
              <a:rPr lang="en-US" sz="2000" dirty="0">
                <a:latin typeface="+mn-lt"/>
              </a:rPr>
              <a:t>With Always Encrypted, a client driver transparently encrypts sensitive data before passing the data to the Database Engine, and it transparently decrypts data retrieved from encrypted database columns.</a:t>
            </a:r>
          </a:p>
        </p:txBody>
      </p:sp>
      <p:sp>
        <p:nvSpPr>
          <p:cNvPr id="6" name="Title 3"/>
          <p:cNvSpPr txBox="1">
            <a:spLocks/>
          </p:cNvSpPr>
          <p:nvPr/>
        </p:nvSpPr>
        <p:spPr>
          <a:xfrm>
            <a:off x="10841130" y="0"/>
            <a:ext cx="1573768" cy="906460"/>
          </a:xfrm>
          <a:prstGeom prst="rect">
            <a:avLst/>
          </a:prstGeom>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9945" tIns="34973" rIns="69945" bIns="34973"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SQL1</a:t>
            </a:r>
            <a:r>
              <a:rPr kumimoji="0" lang="is-IS" sz="1377" b="0" i="0" u="none" strike="noStrike" kern="1200" cap="none" spc="0" normalizeH="0" baseline="0" noProof="0" dirty="0">
                <a:ln>
                  <a:noFill/>
                </a:ln>
                <a:solidFill>
                  <a:srgbClr val="FFFF00"/>
                </a:solidFill>
                <a:effectLst/>
                <a:uLnTx/>
                <a:uFillTx/>
                <a:latin typeface="+mj-lt"/>
                <a:ea typeface="+mj-ea"/>
                <a:cs typeface="+mj-cs"/>
              </a:rPr>
              <a:t>6</a:t>
            </a:r>
            <a:r>
              <a:rPr kumimoji="0" lang="pl-PL" sz="1377" b="0" i="0" u="none" strike="noStrike" kern="1200" cap="none" spc="0" normalizeH="0" baseline="0" noProof="0" dirty="0">
                <a:ln>
                  <a:noFill/>
                </a:ln>
                <a:solidFill>
                  <a:srgbClr val="FFFF00"/>
                </a:solidFill>
                <a:effectLst/>
                <a:uLnTx/>
                <a:uFillTx/>
                <a:latin typeface="+mj-lt"/>
                <a:ea typeface="+mj-ea"/>
                <a:cs typeface="+mj-cs"/>
              </a:rPr>
              <a:t> SECURITY ENHACEMENTS</a:t>
            </a:r>
            <a:endParaRPr kumimoji="0" lang="en-US" sz="1377" b="0" i="0" u="none" strike="noStrike" kern="1200" cap="none" spc="0" normalizeH="0" baseline="0" noProof="0" dirty="0">
              <a:ln>
                <a:noFill/>
              </a:ln>
              <a:solidFill>
                <a:srgbClr val="FFFF00"/>
              </a:solidFill>
              <a:effectLst/>
              <a:uLnTx/>
              <a:uFillTx/>
              <a:latin typeface="+mj-lt"/>
              <a:ea typeface="+mj-ea"/>
              <a:cs typeface="+mj-cs"/>
            </a:endParaRPr>
          </a:p>
        </p:txBody>
      </p:sp>
      <p:pic>
        <p:nvPicPr>
          <p:cNvPr id="4098" name="Picture 2" descr="Always Encryp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621" y="2921198"/>
            <a:ext cx="5330013" cy="3663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707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74638" y="2125662"/>
            <a:ext cx="11887200" cy="1015663"/>
          </a:xfrm>
        </p:spPr>
        <p:txBody>
          <a:bodyPr/>
          <a:lstStyle/>
          <a:p>
            <a:r>
              <a:rPr lang="pl-PL" sz="6000" dirty="0"/>
              <a:t>1 | Security In A Nutshell</a:t>
            </a:r>
            <a:endParaRPr lang="is-IS" sz="6000" dirty="0"/>
          </a:p>
        </p:txBody>
      </p:sp>
    </p:spTree>
    <p:extLst>
      <p:ext uri="{BB962C8B-B14F-4D97-AF65-F5344CB8AC3E}">
        <p14:creationId xmlns:p14="http://schemas.microsoft.com/office/powerpoint/2010/main" val="13614029"/>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wrap="square" lIns="146304" tIns="91440" rIns="146304" bIns="91440" rtlCol="0" anchor="t">
            <a:noAutofit/>
          </a:bodyPr>
          <a:lstStyle/>
          <a:p>
            <a:r>
              <a:rPr lang="pl-PL" dirty="0"/>
              <a:t>always encrypted (2)</a:t>
            </a:r>
            <a:endParaRPr lang="en-US" dirty="0"/>
          </a:p>
        </p:txBody>
      </p:sp>
      <p:sp>
        <p:nvSpPr>
          <p:cNvPr id="5" name="Text Placeholder 4"/>
          <p:cNvSpPr>
            <a:spLocks noGrp="1"/>
          </p:cNvSpPr>
          <p:nvPr>
            <p:ph type="body" sz="quarter" idx="10"/>
          </p:nvPr>
        </p:nvSpPr>
        <p:spPr>
          <a:xfrm>
            <a:off x="274638" y="1212850"/>
            <a:ext cx="11887200" cy="4588668"/>
          </a:xfrm>
        </p:spPr>
        <p:txBody>
          <a:bodyPr anchor="t">
            <a:noAutofit/>
          </a:bodyPr>
          <a:lstStyle/>
          <a:p>
            <a:pPr marL="262287" indent="-262287" algn="just"/>
            <a:r>
              <a:rPr lang="en-US" sz="2000" dirty="0">
                <a:latin typeface="+mn-lt"/>
              </a:rPr>
              <a:t>additional layer of security that keeps</a:t>
            </a:r>
            <a:r>
              <a:rPr lang="pl-PL" sz="2000" dirty="0">
                <a:latin typeface="+mn-lt"/>
              </a:rPr>
              <a:t> </a:t>
            </a:r>
            <a:r>
              <a:rPr lang="en-US" sz="2000" dirty="0">
                <a:latin typeface="+mn-lt"/>
              </a:rPr>
              <a:t>valuable personal data such as</a:t>
            </a:r>
            <a:r>
              <a:rPr lang="pl-PL" sz="2000" dirty="0">
                <a:latin typeface="+mn-lt"/>
              </a:rPr>
              <a:t>:</a:t>
            </a:r>
            <a:r>
              <a:rPr lang="en-US" sz="2000" dirty="0">
                <a:latin typeface="+mn-lt"/>
              </a:rPr>
              <a:t> </a:t>
            </a:r>
            <a:endParaRPr lang="pl-PL" sz="2000" dirty="0">
              <a:latin typeface="+mn-lt"/>
            </a:endParaRPr>
          </a:p>
          <a:p>
            <a:pPr marL="733134" lvl="1" indent="-262287" algn="just"/>
            <a:r>
              <a:rPr lang="pl-PL" dirty="0"/>
              <a:t>s</a:t>
            </a:r>
            <a:r>
              <a:rPr lang="en-US" dirty="0" err="1"/>
              <a:t>ocial</a:t>
            </a:r>
            <a:r>
              <a:rPr lang="en-US" dirty="0"/>
              <a:t> </a:t>
            </a:r>
            <a:r>
              <a:rPr lang="pl-PL" dirty="0"/>
              <a:t>s</a:t>
            </a:r>
            <a:r>
              <a:rPr lang="en-US" dirty="0" err="1"/>
              <a:t>ecurity</a:t>
            </a:r>
            <a:r>
              <a:rPr lang="en-US" dirty="0"/>
              <a:t> numbers</a:t>
            </a:r>
            <a:endParaRPr lang="pl-PL" dirty="0"/>
          </a:p>
          <a:p>
            <a:pPr marL="733134" lvl="1" indent="-262287" algn="just"/>
            <a:r>
              <a:rPr lang="en-US" dirty="0"/>
              <a:t>private healthcare data </a:t>
            </a:r>
            <a:endParaRPr lang="pl-PL" dirty="0"/>
          </a:p>
          <a:p>
            <a:pPr marL="733134" lvl="1" indent="-262287" algn="just"/>
            <a:r>
              <a:rPr lang="en-US" dirty="0"/>
              <a:t>credit card information </a:t>
            </a:r>
            <a:endParaRPr lang="pl-PL" dirty="0"/>
          </a:p>
          <a:p>
            <a:pPr marL="470847" lvl="1" algn="just"/>
            <a:r>
              <a:rPr lang="en-US" dirty="0"/>
              <a:t>protected even when the data is being used</a:t>
            </a:r>
            <a:endParaRPr lang="pl-PL" dirty="0"/>
          </a:p>
          <a:p>
            <a:pPr marL="699447" lvl="2" indent="0" algn="just">
              <a:buNone/>
            </a:pPr>
            <a:endParaRPr lang="pl-PL" dirty="0">
              <a:gradFill>
                <a:gsLst>
                  <a:gs pos="1250">
                    <a:schemeClr val="tx2"/>
                  </a:gs>
                  <a:gs pos="99000">
                    <a:schemeClr val="tx2"/>
                  </a:gs>
                </a:gsLst>
                <a:lin ang="5400000" scaled="0"/>
              </a:gradFill>
            </a:endParaRPr>
          </a:p>
          <a:p>
            <a:pPr marL="262287" indent="-262287" algn="just"/>
            <a:r>
              <a:rPr lang="en-US" sz="2000" dirty="0"/>
              <a:t>Typical Scenarios</a:t>
            </a:r>
          </a:p>
          <a:p>
            <a:pPr lvl="3" algn="just"/>
            <a:r>
              <a:rPr lang="pl-PL" sz="2000" dirty="0"/>
              <a:t>c</a:t>
            </a:r>
            <a:r>
              <a:rPr lang="en-US" sz="2000" dirty="0" err="1"/>
              <a:t>lient</a:t>
            </a:r>
            <a:r>
              <a:rPr lang="en-US" sz="2000" dirty="0"/>
              <a:t> and Data On-Premises</a:t>
            </a:r>
          </a:p>
          <a:p>
            <a:pPr lvl="3" algn="just"/>
            <a:r>
              <a:rPr lang="pl-PL" sz="2000" dirty="0"/>
              <a:t>c</a:t>
            </a:r>
            <a:r>
              <a:rPr lang="en-US" sz="2000" dirty="0" err="1"/>
              <a:t>lient</a:t>
            </a:r>
            <a:r>
              <a:rPr lang="en-US" sz="2000" dirty="0"/>
              <a:t> On-Premises with Data in Azure</a:t>
            </a:r>
          </a:p>
          <a:p>
            <a:pPr lvl="3" algn="just"/>
            <a:r>
              <a:rPr lang="pl-PL" sz="2000" dirty="0"/>
              <a:t>c</a:t>
            </a:r>
            <a:r>
              <a:rPr lang="en-US" sz="2000" dirty="0" err="1"/>
              <a:t>lient</a:t>
            </a:r>
            <a:r>
              <a:rPr lang="en-US" sz="2000" dirty="0"/>
              <a:t> and Data in Azure</a:t>
            </a:r>
          </a:p>
        </p:txBody>
      </p:sp>
      <p:sp>
        <p:nvSpPr>
          <p:cNvPr id="6" name="Title 3"/>
          <p:cNvSpPr txBox="1">
            <a:spLocks/>
          </p:cNvSpPr>
          <p:nvPr/>
        </p:nvSpPr>
        <p:spPr>
          <a:xfrm>
            <a:off x="10841130" y="0"/>
            <a:ext cx="1573768" cy="906460"/>
          </a:xfrm>
          <a:prstGeom prst="rect">
            <a:avLst/>
          </a:prstGeom>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9945" tIns="34973" rIns="69945" bIns="34973"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pl-PL" sz="1377" b="0" i="0" u="none" strike="noStrike" kern="1200" cap="none" spc="0" normalizeH="0" baseline="0" noProof="0" dirty="0">
                <a:ln>
                  <a:noFill/>
                </a:ln>
                <a:solidFill>
                  <a:srgbClr val="FFFF00"/>
                </a:solidFill>
                <a:effectLst/>
                <a:uLnTx/>
                <a:uFillTx/>
                <a:latin typeface="+mj-lt"/>
                <a:ea typeface="+mj-ea"/>
                <a:cs typeface="+mj-cs"/>
              </a:rPr>
              <a:t>SQL1</a:t>
            </a:r>
            <a:r>
              <a:rPr kumimoji="0" lang="is-IS" sz="1377" b="0" i="0" u="none" strike="noStrike" kern="1200" cap="none" spc="0" normalizeH="0" baseline="0" noProof="0" dirty="0">
                <a:ln>
                  <a:noFill/>
                </a:ln>
                <a:solidFill>
                  <a:srgbClr val="FFFF00"/>
                </a:solidFill>
                <a:effectLst/>
                <a:uLnTx/>
                <a:uFillTx/>
                <a:latin typeface="+mj-lt"/>
                <a:ea typeface="+mj-ea"/>
                <a:cs typeface="+mj-cs"/>
              </a:rPr>
              <a:t>6</a:t>
            </a:r>
            <a:r>
              <a:rPr kumimoji="0" lang="pl-PL" sz="1377" b="0" i="0" u="none" strike="noStrike" kern="1200" cap="none" spc="0" normalizeH="0" baseline="0" noProof="0" dirty="0">
                <a:ln>
                  <a:noFill/>
                </a:ln>
                <a:solidFill>
                  <a:srgbClr val="FFFF00"/>
                </a:solidFill>
                <a:effectLst/>
                <a:uLnTx/>
                <a:uFillTx/>
                <a:latin typeface="+mj-lt"/>
                <a:ea typeface="+mj-ea"/>
                <a:cs typeface="+mj-cs"/>
              </a:rPr>
              <a:t> SECURITY ENHACEMENTS</a:t>
            </a:r>
            <a:endParaRPr kumimoji="0" lang="en-US" sz="1377" b="0" i="0" u="none" strike="noStrike" kern="1200" cap="none" spc="0" normalizeH="0" baseline="0" noProof="0" dirty="0">
              <a:ln>
                <a:noFill/>
              </a:ln>
              <a:solidFill>
                <a:srgbClr val="FFFF00"/>
              </a:solidFill>
              <a:effectLst/>
              <a:uLnTx/>
              <a:uFillTx/>
              <a:latin typeface="+mj-lt"/>
              <a:ea typeface="+mj-ea"/>
              <a:cs typeface="+mj-cs"/>
            </a:endParaRPr>
          </a:p>
        </p:txBody>
      </p:sp>
      <p:pic>
        <p:nvPicPr>
          <p:cNvPr id="3074" name="Picture 2" descr="Always Encryp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8357" y="4901405"/>
            <a:ext cx="4762500"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863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additive="base">
                                        <p:cTn id="55"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l-PL" dirty="0"/>
              <a:t>demo time</a:t>
            </a:r>
            <a:endParaRPr lang="is-IS" dirty="0"/>
          </a:p>
        </p:txBody>
      </p:sp>
      <p:sp>
        <p:nvSpPr>
          <p:cNvPr id="3" name="Marcador de texto 2"/>
          <p:cNvSpPr>
            <a:spLocks noGrp="1"/>
          </p:cNvSpPr>
          <p:nvPr>
            <p:ph type="body" sz="quarter" idx="4294967295"/>
          </p:nvPr>
        </p:nvSpPr>
        <p:spPr>
          <a:xfrm>
            <a:off x="0" y="3954463"/>
            <a:ext cx="8229600" cy="738187"/>
          </a:xfrm>
        </p:spPr>
        <p:txBody>
          <a:bodyPr/>
          <a:lstStyle/>
          <a:p>
            <a:pPr marL="0" indent="0">
              <a:buNone/>
            </a:pPr>
            <a:r>
              <a:rPr lang="pl-PL" dirty="0"/>
              <a:t>4 | SQL 201</a:t>
            </a:r>
            <a:r>
              <a:rPr lang="is-IS" dirty="0"/>
              <a:t>6</a:t>
            </a:r>
            <a:r>
              <a:rPr lang="pl-PL" dirty="0"/>
              <a:t> Security Enhacements</a:t>
            </a:r>
            <a:endParaRPr lang="da-DK" dirty="0">
              <a:solidFill>
                <a:srgbClr val="C00000"/>
              </a:solidFill>
            </a:endParaRPr>
          </a:p>
        </p:txBody>
      </p:sp>
    </p:spTree>
    <p:extLst>
      <p:ext uri="{BB962C8B-B14F-4D97-AF65-F5344CB8AC3E}">
        <p14:creationId xmlns:p14="http://schemas.microsoft.com/office/powerpoint/2010/main" val="3774667717"/>
      </p:ext>
    </p:extLst>
  </p:cSld>
  <p:clrMapOvr>
    <a:masterClrMapping/>
  </p:clrMapOvr>
  <p:transition spd="slow">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74638" y="2125662"/>
            <a:ext cx="11887200" cy="1846659"/>
          </a:xfrm>
        </p:spPr>
        <p:txBody>
          <a:bodyPr/>
          <a:lstStyle/>
          <a:p>
            <a:r>
              <a:rPr lang="pl-PL" sz="6000" dirty="0"/>
              <a:t>5 | SQL Server </a:t>
            </a:r>
            <a:br>
              <a:rPr lang="pl-PL" sz="6000" dirty="0"/>
            </a:br>
            <a:r>
              <a:rPr lang="pl-PL" sz="6000" dirty="0"/>
              <a:t>	Security in the Cloud</a:t>
            </a:r>
            <a:endParaRPr lang="is-IS" sz="6000" dirty="0"/>
          </a:p>
        </p:txBody>
      </p:sp>
    </p:spTree>
    <p:extLst>
      <p:ext uri="{BB962C8B-B14F-4D97-AF65-F5344CB8AC3E}">
        <p14:creationId xmlns:p14="http://schemas.microsoft.com/office/powerpoint/2010/main" val="3916473725"/>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vert="horz" wrap="square" lIns="146304" tIns="91440" rIns="146304" bIns="91440" rtlCol="0" anchor="t">
            <a:noAutofit/>
          </a:bodyPr>
          <a:lstStyle/>
          <a:p>
            <a:r>
              <a:rPr lang="pl-PL" dirty="0"/>
              <a:t>Cloud Security</a:t>
            </a:r>
            <a:endParaRPr lang="da-DK" dirty="0"/>
          </a:p>
        </p:txBody>
      </p:sp>
      <p:sp>
        <p:nvSpPr>
          <p:cNvPr id="11" name="Pladsholder til tekst 10"/>
          <p:cNvSpPr>
            <a:spLocks noGrp="1"/>
          </p:cNvSpPr>
          <p:nvPr>
            <p:ph type="body" sz="quarter" idx="10"/>
          </p:nvPr>
        </p:nvSpPr>
        <p:spPr/>
        <p:txBody>
          <a:bodyPr>
            <a:noAutofit/>
          </a:bodyPr>
          <a:lstStyle/>
          <a:p>
            <a:pPr marL="0" indent="0">
              <a:buNone/>
            </a:pPr>
            <a:r>
              <a:rPr lang="pl-PL" sz="2000" dirty="0">
                <a:latin typeface="+mn-lt"/>
              </a:rPr>
              <a:t>Microsoft Cloud Security Approach in a Nutshell</a:t>
            </a:r>
          </a:p>
          <a:p>
            <a:pPr lvl="1"/>
            <a:r>
              <a:rPr lang="en-GB" dirty="0">
                <a:latin typeface="+mn-lt"/>
              </a:rPr>
              <a:t>Principles, patterns, and practices </a:t>
            </a:r>
          </a:p>
          <a:p>
            <a:pPr lvl="1"/>
            <a:r>
              <a:rPr lang="en-GB" dirty="0">
                <a:latin typeface="+mn-lt"/>
              </a:rPr>
              <a:t>Security engineering </a:t>
            </a:r>
          </a:p>
          <a:p>
            <a:pPr lvl="1"/>
            <a:r>
              <a:rPr lang="en-GB" dirty="0">
                <a:latin typeface="+mn-lt"/>
              </a:rPr>
              <a:t>Threats and countermeasures </a:t>
            </a:r>
          </a:p>
          <a:p>
            <a:pPr lvl="1"/>
            <a:r>
              <a:rPr lang="en-GB" dirty="0">
                <a:latin typeface="+mn-lt"/>
              </a:rPr>
              <a:t>Secure the network, host, and application </a:t>
            </a:r>
          </a:p>
          <a:p>
            <a:pPr lvl="1"/>
            <a:r>
              <a:rPr lang="en-GB" dirty="0">
                <a:latin typeface="+mn-lt"/>
              </a:rPr>
              <a:t>Application scenarios and solutions</a:t>
            </a:r>
          </a:p>
          <a:p>
            <a:pPr lvl="1"/>
            <a:r>
              <a:rPr lang="en-GB" dirty="0">
                <a:latin typeface="+mn-lt"/>
              </a:rPr>
              <a:t>Security frame</a:t>
            </a:r>
          </a:p>
          <a:p>
            <a:pPr lvl="1"/>
            <a:r>
              <a:rPr lang="en-GB" dirty="0">
                <a:latin typeface="+mn-lt"/>
              </a:rPr>
              <a:t>People, process, and technology </a:t>
            </a:r>
          </a:p>
          <a:p>
            <a:pPr lvl="1"/>
            <a:r>
              <a:rPr lang="en-GB" dirty="0">
                <a:latin typeface="+mn-lt"/>
              </a:rPr>
              <a:t>Application, infrastructure, and business </a:t>
            </a:r>
            <a:endParaRPr lang="da-DK" dirty="0">
              <a:latin typeface="+mn-lt"/>
            </a:endParaRPr>
          </a:p>
        </p:txBody>
      </p:sp>
      <p:sp>
        <p:nvSpPr>
          <p:cNvPr id="2" name="Rectangle 1"/>
          <p:cNvSpPr/>
          <p:nvPr/>
        </p:nvSpPr>
        <p:spPr>
          <a:xfrm>
            <a:off x="8522493" y="1212849"/>
            <a:ext cx="2807179"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hlinkClick r:id="rId2"/>
              </a:rPr>
              <a:t>http://bit.ly/1zmeYi2</a:t>
            </a:r>
            <a:r>
              <a:rPr kumimoji="0" lang="pl-PL" sz="2000" b="1" i="0" u="none" strike="noStrike" kern="0" cap="none" spc="0" normalizeH="0" baseline="0" noProof="0" dirty="0">
                <a:ln>
                  <a:noFill/>
                </a:ln>
                <a:solidFill>
                  <a:sysClr val="windowText" lastClr="000000"/>
                </a:solidFill>
                <a:effectLst/>
                <a:uLnTx/>
                <a:uFillTx/>
              </a:rPr>
              <a:t> </a:t>
            </a:r>
            <a:endParaRPr kumimoji="0" lang="en-US" sz="20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690288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 calcmode="lin" valueType="num">
                                      <p:cBhvr additive="base">
                                        <p:cTn id="12"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 calcmode="lin" valueType="num">
                                      <p:cBhvr additive="base">
                                        <p:cTn id="17"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 calcmode="lin" valueType="num">
                                      <p:cBhvr additive="base">
                                        <p:cTn id="22"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 calcmode="lin" valueType="num">
                                      <p:cBhvr additive="base">
                                        <p:cTn id="2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 calcmode="lin" valueType="num">
                                      <p:cBhvr additive="base">
                                        <p:cTn id="32"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anim calcmode="lin" valueType="num">
                                      <p:cBhvr additive="base">
                                        <p:cTn id="37"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1">
                                            <p:txEl>
                                              <p:pRg st="8" end="8"/>
                                            </p:txEl>
                                          </p:spTgt>
                                        </p:tgtEl>
                                        <p:attrNameLst>
                                          <p:attrName>style.visibility</p:attrName>
                                        </p:attrNameLst>
                                      </p:cBhvr>
                                      <p:to>
                                        <p:strVal val="visible"/>
                                      </p:to>
                                    </p:set>
                                    <p:anim calcmode="lin" valueType="num">
                                      <p:cBhvr additive="base">
                                        <p:cTn id="42"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vert="horz" wrap="square" lIns="146304" tIns="91440" rIns="146304" bIns="91440" rtlCol="0" anchor="t">
            <a:noAutofit/>
          </a:bodyPr>
          <a:lstStyle/>
          <a:p>
            <a:r>
              <a:rPr lang="pl-PL" dirty="0"/>
              <a:t>Security Requirements for Azure Platform</a:t>
            </a:r>
            <a:endParaRPr lang="da-DK" dirty="0"/>
          </a:p>
        </p:txBody>
      </p:sp>
      <p:pic>
        <p:nvPicPr>
          <p:cNvPr id="8" name="Imagen 7"/>
          <p:cNvPicPr>
            <a:picLocks noChangeAspect="1"/>
          </p:cNvPicPr>
          <p:nvPr/>
        </p:nvPicPr>
        <p:blipFill>
          <a:blip r:embed="rId2"/>
          <a:stretch>
            <a:fillRect/>
          </a:stretch>
        </p:blipFill>
        <p:spPr>
          <a:xfrm>
            <a:off x="385589" y="1198623"/>
            <a:ext cx="11593288" cy="5625454"/>
          </a:xfrm>
          <a:prstGeom prst="rect">
            <a:avLst/>
          </a:prstGeom>
        </p:spPr>
      </p:pic>
    </p:spTree>
    <p:extLst>
      <p:ext uri="{BB962C8B-B14F-4D97-AF65-F5344CB8AC3E}">
        <p14:creationId xmlns:p14="http://schemas.microsoft.com/office/powerpoint/2010/main" val="3700692059"/>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vert="horz" wrap="square" lIns="146304" tIns="91440" rIns="146304" bIns="91440" rtlCol="0" anchor="t">
            <a:noAutofit/>
          </a:bodyPr>
          <a:lstStyle/>
          <a:p>
            <a:r>
              <a:rPr lang="pl-PL" dirty="0"/>
              <a:t>Security Requirements for Azure Platform</a:t>
            </a:r>
            <a:endParaRPr lang="da-DK" dirty="0"/>
          </a:p>
        </p:txBody>
      </p:sp>
      <p:sp>
        <p:nvSpPr>
          <p:cNvPr id="5" name="Pladsholder til tekst 4"/>
          <p:cNvSpPr>
            <a:spLocks noGrp="1"/>
          </p:cNvSpPr>
          <p:nvPr>
            <p:ph type="body" sz="quarter" idx="10"/>
          </p:nvPr>
        </p:nvSpPr>
        <p:spPr>
          <a:xfrm>
            <a:off x="274638" y="1212850"/>
            <a:ext cx="11887200" cy="5020716"/>
          </a:xfrm>
        </p:spPr>
        <p:txBody>
          <a:bodyPr>
            <a:noAutofit/>
          </a:bodyPr>
          <a:lstStyle/>
          <a:p>
            <a:pPr marL="0" indent="0">
              <a:buNone/>
            </a:pPr>
            <a:r>
              <a:rPr lang="en-US" sz="2000" dirty="0">
                <a:latin typeface="+mn-lt"/>
              </a:rPr>
              <a:t>Newly announced Azure geographies and regions</a:t>
            </a:r>
          </a:p>
          <a:p>
            <a:r>
              <a:rPr lang="pl-PL" sz="2000" dirty="0">
                <a:latin typeface="+mn-lt"/>
              </a:rPr>
              <a:t>Canada</a:t>
            </a:r>
          </a:p>
          <a:p>
            <a:pPr lvl="1"/>
            <a:r>
              <a:rPr lang="en-US" dirty="0"/>
              <a:t>Canada Central</a:t>
            </a:r>
            <a:r>
              <a:rPr lang="pl-PL" dirty="0"/>
              <a:t> – </a:t>
            </a:r>
            <a:r>
              <a:rPr lang="en-US" dirty="0"/>
              <a:t>Toronto</a:t>
            </a:r>
          </a:p>
          <a:p>
            <a:pPr lvl="1"/>
            <a:r>
              <a:rPr lang="en-US" dirty="0"/>
              <a:t>Canada East</a:t>
            </a:r>
            <a:r>
              <a:rPr lang="pl-PL" dirty="0"/>
              <a:t> – </a:t>
            </a:r>
            <a:r>
              <a:rPr lang="en-US" dirty="0"/>
              <a:t>Quebec City</a:t>
            </a:r>
          </a:p>
          <a:p>
            <a:r>
              <a:rPr lang="pl-PL" sz="2000" dirty="0">
                <a:latin typeface="+mn-lt"/>
              </a:rPr>
              <a:t>Germany</a:t>
            </a:r>
          </a:p>
          <a:p>
            <a:pPr lvl="1"/>
            <a:r>
              <a:rPr lang="en-US" dirty="0"/>
              <a:t>Germany Central</a:t>
            </a:r>
            <a:r>
              <a:rPr lang="pl-PL" dirty="0"/>
              <a:t> – </a:t>
            </a:r>
            <a:r>
              <a:rPr lang="en-US" dirty="0"/>
              <a:t>Frankfurt</a:t>
            </a:r>
          </a:p>
          <a:p>
            <a:pPr lvl="1"/>
            <a:r>
              <a:rPr lang="en-US" dirty="0"/>
              <a:t>Germany Northeast</a:t>
            </a:r>
            <a:r>
              <a:rPr lang="pl-PL" dirty="0"/>
              <a:t> – </a:t>
            </a:r>
            <a:r>
              <a:rPr lang="en-US" dirty="0"/>
              <a:t>Magdeburg</a:t>
            </a:r>
          </a:p>
          <a:p>
            <a:r>
              <a:rPr lang="pl-PL" sz="2000" dirty="0">
                <a:latin typeface="+mn-lt"/>
              </a:rPr>
              <a:t>UK</a:t>
            </a:r>
          </a:p>
          <a:p>
            <a:pPr lvl="1"/>
            <a:r>
              <a:rPr lang="pl-PL" dirty="0"/>
              <a:t>UK South – London</a:t>
            </a:r>
          </a:p>
          <a:p>
            <a:pPr lvl="1"/>
            <a:r>
              <a:rPr lang="pl-PL" dirty="0"/>
              <a:t>UK West – Cardiff</a:t>
            </a:r>
            <a:endParaRPr lang="da-DK" dirty="0"/>
          </a:p>
        </p:txBody>
      </p:sp>
    </p:spTree>
    <p:extLst>
      <p:ext uri="{BB962C8B-B14F-4D97-AF65-F5344CB8AC3E}">
        <p14:creationId xmlns:p14="http://schemas.microsoft.com/office/powerpoint/2010/main" val="1772499959"/>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p:txBody>
          <a:bodyPr vert="horz" wrap="square" lIns="146304" tIns="91440" rIns="146304" bIns="91440" rtlCol="0" anchor="t">
            <a:noAutofit/>
          </a:bodyPr>
          <a:lstStyle/>
          <a:p>
            <a:r>
              <a:rPr lang="pl-PL" dirty="0"/>
              <a:t>Security Requirements for Azure Platform</a:t>
            </a:r>
            <a:endParaRPr lang="da-DK" dirty="0"/>
          </a:p>
        </p:txBody>
      </p:sp>
      <p:sp>
        <p:nvSpPr>
          <p:cNvPr id="7" name="Text Placeholder 6"/>
          <p:cNvSpPr txBox="1">
            <a:spLocks noGrp="1"/>
          </p:cNvSpPr>
          <p:nvPr>
            <p:ph type="body" sz="quarter" idx="10"/>
          </p:nvPr>
        </p:nvSpPr>
        <p:spPr>
          <a:xfrm>
            <a:off x="274638" y="1212850"/>
            <a:ext cx="11887200" cy="2025170"/>
          </a:xfrm>
          <a:prstGeom prst="rect">
            <a:avLst/>
          </a:prstGeom>
        </p:spPr>
        <p:txBody>
          <a:bodyPr vert="horz" wrap="square" lIns="0" tIns="0" rIns="0" bIns="0" rtlCol="0">
            <a:spAutoFit/>
          </a:bodyPr>
          <a:lstStyle/>
          <a:p>
            <a:pPr>
              <a:buFont typeface="Arial" pitchFamily="34" charset="0"/>
            </a:pPr>
            <a:r>
              <a:rPr lang="pl-PL" sz="2000" dirty="0">
                <a:latin typeface="+mn-lt"/>
              </a:rPr>
              <a:t>As a Service Provider Microsoft has an obligation to passing the several rules for security:</a:t>
            </a:r>
          </a:p>
          <a:p>
            <a:pPr marL="0" indent="0">
              <a:buNone/>
            </a:pPr>
            <a:endParaRPr lang="pl-PL" sz="2000" dirty="0">
              <a:latin typeface="+mn-lt"/>
            </a:endParaRPr>
          </a:p>
          <a:p>
            <a:pPr lvl="1"/>
            <a:r>
              <a:rPr lang="en-US" dirty="0"/>
              <a:t>ISO 27001/27002 Audit and Certification</a:t>
            </a:r>
          </a:p>
          <a:p>
            <a:pPr lvl="1"/>
            <a:r>
              <a:rPr lang="en-GB" dirty="0"/>
              <a:t>SOC 1/SSAE 16/ISAE 3402 and SOC 2 Attestations</a:t>
            </a:r>
            <a:endParaRPr lang="pl-PL" dirty="0"/>
          </a:p>
          <a:p>
            <a:pPr lvl="1"/>
            <a:r>
              <a:rPr lang="en-US" dirty="0"/>
              <a:t>Cloud Security Alliance (CSA) Cloud Controls Matrix (CCM)</a:t>
            </a:r>
            <a:endParaRPr lang="pl-PL" dirty="0"/>
          </a:p>
          <a:p>
            <a:pPr lvl="1"/>
            <a:r>
              <a:rPr lang="en-GB" dirty="0"/>
              <a:t>Payment Card Industry (PCI) Data Security Standards (DSS) Level 1</a:t>
            </a:r>
          </a:p>
        </p:txBody>
      </p:sp>
      <p:pic>
        <p:nvPicPr>
          <p:cNvPr id="10242" name="Picture 2" descr="http://acom.azurecomcdn.net/80C57D/cdn/images/cvt-3c1cd3f75844ac36671602810a31c9a5e87bbe9c/page/support/trust-center/pcidss.png?t=pop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3453" y="4646756"/>
            <a:ext cx="1775030" cy="92893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acom.azurecomcdn.net/80C57D/cdn/images/cvt-d2c84d6b5eb18fe89ea295001ec868f49e24b7e7/page/support/trust-center/gcloudil2.png?t=pop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299" y="4597940"/>
            <a:ext cx="570184" cy="92235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acom.azurecomcdn.net/80C57D/cdn/images/cvt-b37b8599dd090712b96d61ddaa31a312176a0971/page/support/trust-center/csa.png?t=pop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3096" y="4668385"/>
            <a:ext cx="2020372" cy="781466"/>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acom.azurecomcdn.net/80C57D/cdn/images/cvt-58f29441ed0973dd3ad32698c0ac5c313faee8b9/page/support/trust-center/fedramp.png?t=pop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6781" y="4597940"/>
            <a:ext cx="1014593" cy="922357"/>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ttp://acom.azurecomcdn.net/80C57D/cdn/images/cvt-d5438c0b9c40ced7d0457f074c7fd25e9d8ffb9e/page/support/trust-center/aicpa.png?t=pop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77419" y="4589559"/>
            <a:ext cx="1008063" cy="922357"/>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http://acom.azurecomcdn.net/80C57D/cdn/images/cvt-98d7514c97dd0b096aad11fdaf48e07e8e1ddea2/page/support/trust-center/bsi.png?t=pop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08071" y="4589558"/>
            <a:ext cx="930667" cy="92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7560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p:txBody>
          <a:bodyPr vert="horz" wrap="square" lIns="146304" tIns="91440" rIns="146304" bIns="91440" rtlCol="0" anchor="t">
            <a:noAutofit/>
          </a:bodyPr>
          <a:lstStyle/>
          <a:p>
            <a:r>
              <a:rPr lang="pl-PL" dirty="0"/>
              <a:t>Security Requirements for Azure Platform</a:t>
            </a:r>
            <a:endParaRPr lang="da-DK" dirty="0"/>
          </a:p>
        </p:txBody>
      </p:sp>
      <p:pic>
        <p:nvPicPr>
          <p:cNvPr id="1102" name="Picture 78" descr="NZ GC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3309" y="4527553"/>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05" name="Picture 81" descr="Shared Assess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1180" y="5657832"/>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09" name="Picture 85" descr="Spain E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5408" y="5698698"/>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86" descr="UK G-Clou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0003" y="5732481"/>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12" name="Picture 88" descr="Argentina PDP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5409" y="1084916"/>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90" descr="Canadian Privacy Law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3989" y="1108944"/>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92" descr="CDS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36963" y="1100840"/>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18" name="Picture 94" descr="China G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09061" y="1113308"/>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20" name="Picture 96" descr="China Multi Layer Protection Sche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50261" y="1097643"/>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22" name="Picture 98" descr="China TRUC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63235" y="1110248"/>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24" name="Picture 100" descr="CJI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37515" y="1137175"/>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26" name="Picture 102" descr="CSA CC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6379" y="1140350"/>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28" name="Picture 104" descr="Cloud Security Mar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26650" y="3397082"/>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30" name="Picture 106" descr="DIACA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31056" y="2248328"/>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32" name="Picture 108" descr="DISA"/>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63988" y="4561960"/>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34" name="Picture 110" descr="ENISA IAF"/>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52002" y="2249312"/>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36" name="Picture 112" descr="EU"/>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90175" y="2257492"/>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38" name="Picture 114" descr="EU-US Privacy Shiel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0820" y="5764377"/>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40" name="Picture 116" descr="FACT"/>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036963" y="4608343"/>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42" name="Picture 118" descr="FDA"/>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463987" y="5764377"/>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44" name="Picture 120" descr="FedRAMP"/>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029362" y="3405249"/>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46" name="Picture 122" descr="FERPA"/>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52507" y="2223318"/>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48" name="Picture 124" descr="FIPS"/>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325343" y="4608344"/>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50" name="Picture 126" descr="FISC"/>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323989" y="2250884"/>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52" name="Picture 128" descr="FISMA"/>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323989" y="3397082"/>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54" name="Picture 130" descr="GxP"/>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809208" y="5722734"/>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56" name="Picture 132" descr="HIPAA"/>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024598" y="5732481"/>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58" name="Picture 134" descr="IRAP"/>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9695408" y="4537627"/>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60" name="Picture 136" descr="IRS 107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9695409" y="2223318"/>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62" name="Picture 138" descr="ISO/IEC 2700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480662" y="3397081"/>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64" name="Picture 140" descr="ISO/IEC 2701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163359" y="3431455"/>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66" name="Picture 142" descr="ISO/IEC 27018"/>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863536" y="3437890"/>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68" name="Picture 144" descr="ITA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63955" y="3468166"/>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70" name="Picture 146" descr="Japan My Number Act"/>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190174" y="5752662"/>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74" name="Picture 150" descr="MPAA"/>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1023310" y="3381703"/>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76" name="Picture 152" descr="MTCS"/>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747281" y="4581549"/>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78" name="Picture 154" descr="NIST 800-171"/>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1023311" y="1084917"/>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80" name="Picture 156" descr="NZ GC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5409" y="3376556"/>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82" name="Picture 158" descr="PCI"/>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1023310" y="2236774"/>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84" name="Picture 160" descr="Section 508"/>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854682" y="2273198"/>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86" name="Picture 162" descr="Shared Assess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4561" y="5825436"/>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88" name="Picture 164" descr="SOC 1"/>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191533" y="4596803"/>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90" name="Picture 166" descr="SOC 2"/>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880151" y="4631663"/>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92" name="Picture 168" descr="SOC 3"/>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63955" y="4634104"/>
            <a:ext cx="1095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194" name="Picture 170" descr="Spain E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652" y="2315961"/>
            <a:ext cx="1095375"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610783"/>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3"/>
          <p:cNvSpPr>
            <a:spLocks noGrp="1"/>
          </p:cNvSpPr>
          <p:nvPr>
            <p:ph type="title"/>
          </p:nvPr>
        </p:nvSpPr>
        <p:spPr/>
        <p:txBody>
          <a:bodyPr vert="horz" wrap="square" lIns="146304" tIns="91440" rIns="146304" bIns="91440" rtlCol="0" anchor="t">
            <a:noAutofit/>
          </a:bodyPr>
          <a:lstStyle/>
          <a:p>
            <a:r>
              <a:rPr lang="pl-PL" dirty="0"/>
              <a:t>Security Requirements for Azure Platform</a:t>
            </a:r>
            <a:endParaRPr lang="da-DK" dirty="0"/>
          </a:p>
        </p:txBody>
      </p:sp>
      <p:sp>
        <p:nvSpPr>
          <p:cNvPr id="6" name="Text Placeholder 5"/>
          <p:cNvSpPr txBox="1">
            <a:spLocks noGrp="1"/>
          </p:cNvSpPr>
          <p:nvPr>
            <p:ph type="body" sz="quarter" idx="10"/>
          </p:nvPr>
        </p:nvSpPr>
        <p:spPr>
          <a:xfrm>
            <a:off x="274638" y="1212850"/>
            <a:ext cx="11887200" cy="4462760"/>
          </a:xfrm>
          <a:prstGeom prst="rect">
            <a:avLst/>
          </a:prstGeom>
        </p:spPr>
        <p:txBody>
          <a:bodyPr vert="horz" wrap="square" lIns="0" tIns="0" rIns="0" bIns="0" rtlCol="0" anchor="t">
            <a:spAutoFit/>
          </a:bodyPr>
          <a:lstStyle/>
          <a:p>
            <a:pPr marL="0" indent="0" algn="just">
              <a:buNone/>
            </a:pPr>
            <a:r>
              <a:rPr lang="en-US" sz="2000" b="1" dirty="0">
                <a:latin typeface="+mn-lt"/>
              </a:rPr>
              <a:t>ISO/IEC 27001:2005 Audit and Certification</a:t>
            </a:r>
          </a:p>
          <a:p>
            <a:pPr lvl="1" algn="just"/>
            <a:r>
              <a:rPr lang="en-US" sz="2000" dirty="0">
                <a:latin typeface="+mn-lt"/>
              </a:rPr>
              <a:t>ISO Scope: The following Azure features are in scope for the current ISO audit: Cloud Services (including Fabric and RDFE</a:t>
            </a:r>
            <a:r>
              <a:rPr lang="en-US" sz="2000" dirty="0">
                <a:solidFill>
                  <a:srgbClr val="C00000"/>
                </a:solidFill>
                <a:latin typeface="+mn-lt"/>
              </a:rPr>
              <a:t>), Storage (Tables, Blobs, Queues), Virtual Machines (including with SQL Server)</a:t>
            </a:r>
            <a:r>
              <a:rPr lang="en-US" sz="2000" dirty="0">
                <a:latin typeface="+mn-lt"/>
              </a:rPr>
              <a:t>, Virtual Network, Traffic Manager, Web Sites, BizTalk Services, Media Services, Mobile Services, Service Bus, Workflow, Multi-Factor Authentication, </a:t>
            </a:r>
            <a:r>
              <a:rPr lang="en-US" sz="2000" dirty="0">
                <a:solidFill>
                  <a:srgbClr val="C00000"/>
                </a:solidFill>
                <a:latin typeface="+mn-lt"/>
              </a:rPr>
              <a:t>Active Directory</a:t>
            </a:r>
            <a:r>
              <a:rPr lang="en-US" sz="2000" dirty="0">
                <a:latin typeface="+mn-lt"/>
              </a:rPr>
              <a:t>, Right Management Service, </a:t>
            </a:r>
            <a:r>
              <a:rPr lang="en-US" sz="2000" dirty="0">
                <a:solidFill>
                  <a:srgbClr val="C00000"/>
                </a:solidFill>
                <a:latin typeface="+mn-lt"/>
              </a:rPr>
              <a:t>SQL Database</a:t>
            </a:r>
            <a:r>
              <a:rPr lang="en-US" sz="2000" dirty="0">
                <a:latin typeface="+mn-lt"/>
              </a:rPr>
              <a:t>, and </a:t>
            </a:r>
            <a:r>
              <a:rPr lang="en-US" sz="2000" dirty="0" err="1">
                <a:solidFill>
                  <a:srgbClr val="C00000"/>
                </a:solidFill>
                <a:latin typeface="+mn-lt"/>
              </a:rPr>
              <a:t>HDInsight</a:t>
            </a:r>
            <a:r>
              <a:rPr lang="en-US" sz="2000" dirty="0">
                <a:latin typeface="+mn-lt"/>
              </a:rPr>
              <a:t>. </a:t>
            </a:r>
            <a:r>
              <a:rPr lang="en-US" dirty="0"/>
              <a:t>This includes the Information Security Management System (ISMS) for Azure, encompassing infrastructure, development, operations, and support for these features. Also included are Power BI for Office 365 and Power Query Service.</a:t>
            </a:r>
          </a:p>
          <a:p>
            <a:pPr marL="0" indent="0" algn="just">
              <a:buNone/>
            </a:pPr>
            <a:endParaRPr lang="pl-PL" sz="2000" dirty="0">
              <a:latin typeface="+mn-lt"/>
            </a:endParaRPr>
          </a:p>
          <a:p>
            <a:pPr marL="0" indent="0" algn="just">
              <a:buNone/>
            </a:pPr>
            <a:endParaRPr lang="en-US" sz="2000" dirty="0">
              <a:latin typeface="+mn-lt"/>
            </a:endParaRPr>
          </a:p>
          <a:p>
            <a:pPr algn="just"/>
            <a:r>
              <a:rPr lang="en-US" sz="2000" b="1" dirty="0">
                <a:latin typeface="+mn-lt"/>
              </a:rPr>
              <a:t>SOC 1 and SOC 2 SSAE 16/ISAE 3402 Attestations</a:t>
            </a:r>
          </a:p>
          <a:p>
            <a:pPr marL="0" indent="0" algn="just">
              <a:buNone/>
            </a:pPr>
            <a:r>
              <a:rPr lang="en-US" sz="2000" dirty="0">
                <a:gradFill>
                  <a:gsLst>
                    <a:gs pos="1250">
                      <a:schemeClr val="tx1"/>
                    </a:gs>
                    <a:gs pos="100000">
                      <a:schemeClr val="tx1"/>
                    </a:gs>
                  </a:gsLst>
                  <a:lin ang="5400000" scaled="0"/>
                </a:gradFill>
                <a:latin typeface="+mn-lt"/>
              </a:rPr>
              <a:t>Scope: The following Azure features are in scope for the current SOC 1 Type 2 and SOC 2 Type 2 attestations: Cloud Services (includes stateless Web, and Worker roles), </a:t>
            </a:r>
            <a:r>
              <a:rPr lang="en-US" sz="2000" dirty="0">
                <a:solidFill>
                  <a:srgbClr val="C00000"/>
                </a:solidFill>
                <a:latin typeface="+mn-lt"/>
              </a:rPr>
              <a:t>Storage (Tables, Blobs, Queue</a:t>
            </a:r>
            <a:r>
              <a:rPr lang="pl-PL" sz="2000" dirty="0">
                <a:solidFill>
                  <a:srgbClr val="C00000"/>
                </a:solidFill>
                <a:latin typeface="+mn-lt"/>
              </a:rPr>
              <a:t>s)</a:t>
            </a:r>
            <a:r>
              <a:rPr lang="en-US" sz="2000" dirty="0">
                <a:latin typeface="+mn-lt"/>
              </a:rPr>
              <a:t>, </a:t>
            </a:r>
            <a:r>
              <a:rPr lang="en-US" sz="2000" dirty="0">
                <a:gradFill>
                  <a:gsLst>
                    <a:gs pos="1250">
                      <a:schemeClr val="tx1"/>
                    </a:gs>
                    <a:gs pos="100000">
                      <a:schemeClr val="tx1"/>
                    </a:gs>
                  </a:gsLst>
                  <a:lin ang="5400000" scaled="0"/>
                </a:gradFill>
                <a:latin typeface="+mn-lt"/>
              </a:rPr>
              <a:t>Virtual Machines (includes persistent virtual machines for use with supported operating systems) and Virtual Network (includes Traffic Manager).</a:t>
            </a:r>
          </a:p>
        </p:txBody>
      </p:sp>
    </p:spTree>
    <p:extLst>
      <p:ext uri="{BB962C8B-B14F-4D97-AF65-F5344CB8AC3E}">
        <p14:creationId xmlns:p14="http://schemas.microsoft.com/office/powerpoint/2010/main" val="28961561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anim calcmode="lin" valueType="num">
                                      <p:cBhvr>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p:txBody>
          <a:bodyPr vert="horz" wrap="square" lIns="146304" tIns="91440" rIns="146304" bIns="91440" rtlCol="0" anchor="t">
            <a:noAutofit/>
          </a:bodyPr>
          <a:lstStyle/>
          <a:p>
            <a:r>
              <a:rPr lang="pl-PL" dirty="0"/>
              <a:t>Security Requirements for Azure Platform</a:t>
            </a:r>
            <a:endParaRPr lang="da-DK" dirty="0"/>
          </a:p>
        </p:txBody>
      </p:sp>
      <p:sp>
        <p:nvSpPr>
          <p:cNvPr id="7" name="Text Placeholder 6"/>
          <p:cNvSpPr txBox="1">
            <a:spLocks noGrp="1"/>
          </p:cNvSpPr>
          <p:nvPr>
            <p:ph type="body" sz="quarter" idx="10"/>
          </p:nvPr>
        </p:nvSpPr>
        <p:spPr>
          <a:xfrm>
            <a:off x="274638" y="1212850"/>
            <a:ext cx="11887200" cy="3323987"/>
          </a:xfrm>
          <a:prstGeom prst="rect">
            <a:avLst/>
          </a:prstGeom>
        </p:spPr>
        <p:txBody>
          <a:bodyPr vert="horz" wrap="square" lIns="0" tIns="0" rIns="0" bIns="0" rtlCol="0">
            <a:spAutoFit/>
          </a:bodyPr>
          <a:lstStyle/>
          <a:p>
            <a:pPr marL="0" indent="0">
              <a:buNone/>
            </a:pPr>
            <a:r>
              <a:rPr lang="pl-PL" sz="2000" dirty="0">
                <a:latin typeface="+mn-lt"/>
              </a:rPr>
              <a:t>And of course requirements for Data Centers:</a:t>
            </a:r>
          </a:p>
          <a:p>
            <a:pPr marL="361699" lvl="1" indent="-163084"/>
            <a:r>
              <a:rPr lang="en-US" dirty="0"/>
              <a:t>Physical security of the data centers (locks, cameras, biometric devices, card readers, alarms)</a:t>
            </a:r>
          </a:p>
          <a:p>
            <a:pPr marL="361699" lvl="1" indent="-163084"/>
            <a:r>
              <a:rPr lang="en-US" dirty="0"/>
              <a:t>Firewalls, application gateways and IDS to protect the network</a:t>
            </a:r>
          </a:p>
          <a:p>
            <a:pPr marL="361699" lvl="1" indent="-163084"/>
            <a:r>
              <a:rPr lang="en-US" dirty="0"/>
              <a:t>Access Control Lists (ACLs) applied to virtual local area networks (VLANs) and applications</a:t>
            </a:r>
          </a:p>
          <a:p>
            <a:pPr marL="361699" lvl="1" indent="-163084"/>
            <a:r>
              <a:rPr lang="en-US" dirty="0"/>
              <a:t>Authentication and authorization of persons or processes that request access to data</a:t>
            </a:r>
          </a:p>
          <a:p>
            <a:pPr marL="361699" lvl="1" indent="-163084"/>
            <a:r>
              <a:rPr lang="en-US" dirty="0"/>
              <a:t>Hardening of the servers and operating system instances</a:t>
            </a:r>
          </a:p>
          <a:p>
            <a:pPr marL="361699" lvl="1" indent="-163084"/>
            <a:r>
              <a:rPr lang="en-US" dirty="0"/>
              <a:t>Redundant internal and external DNS infrastructure with restricted write access</a:t>
            </a:r>
          </a:p>
          <a:p>
            <a:pPr marL="361699" lvl="1" indent="-163084"/>
            <a:r>
              <a:rPr lang="en-US" dirty="0"/>
              <a:t>Securing of virtual machine objects </a:t>
            </a:r>
          </a:p>
          <a:p>
            <a:pPr marL="361699" lvl="1" indent="-163084"/>
            <a:r>
              <a:rPr lang="en-US" dirty="0"/>
              <a:t>Securing of static and dynamic storage containers</a:t>
            </a:r>
          </a:p>
          <a:p>
            <a:pPr>
              <a:buFont typeface="Arial" pitchFamily="34" charset="0"/>
            </a:pPr>
            <a:endParaRPr lang="en-US" sz="2000" dirty="0">
              <a:latin typeface="+mn-lt"/>
            </a:endParaRPr>
          </a:p>
        </p:txBody>
      </p:sp>
    </p:spTree>
    <p:extLst>
      <p:ext uri="{BB962C8B-B14F-4D97-AF65-F5344CB8AC3E}">
        <p14:creationId xmlns:p14="http://schemas.microsoft.com/office/powerpoint/2010/main" val="25065379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1000"/>
                                        <p:tgtEl>
                                          <p:spTgt spid="7">
                                            <p:txEl>
                                              <p:pRg st="0" end="0"/>
                                            </p:txEl>
                                          </p:spTgt>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heel(1)">
                                      <p:cBhvr>
                                        <p:cTn id="11" dur="500"/>
                                        <p:tgtEl>
                                          <p:spTgt spid="7">
                                            <p:txEl>
                                              <p:pRg st="1" end="1"/>
                                            </p:txEl>
                                          </p:spTgt>
                                        </p:tgtEl>
                                      </p:cBhvr>
                                    </p:animEffect>
                                  </p:childTnLst>
                                </p:cTn>
                              </p:par>
                            </p:childTnLst>
                          </p:cTn>
                        </p:par>
                        <p:par>
                          <p:cTn id="12" fill="hold">
                            <p:stCondLst>
                              <p:cond delay="1500"/>
                            </p:stCondLst>
                            <p:childTnLst>
                              <p:par>
                                <p:cTn id="13" presetID="21" presetClass="entr" presetSubtype="1"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heel(1)">
                                      <p:cBhvr>
                                        <p:cTn id="15" dur="500"/>
                                        <p:tgtEl>
                                          <p:spTgt spid="7">
                                            <p:txEl>
                                              <p:pRg st="2" end="2"/>
                                            </p:txEl>
                                          </p:spTgt>
                                        </p:tgtEl>
                                      </p:cBhvr>
                                    </p:animEffect>
                                  </p:childTnLst>
                                </p:cTn>
                              </p:par>
                            </p:childTnLst>
                          </p:cTn>
                        </p:par>
                        <p:par>
                          <p:cTn id="16" fill="hold">
                            <p:stCondLst>
                              <p:cond delay="2000"/>
                            </p:stCondLst>
                            <p:childTnLst>
                              <p:par>
                                <p:cTn id="17" presetID="21" presetClass="entr" presetSubtype="1"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heel(1)">
                                      <p:cBhvr>
                                        <p:cTn id="19" dur="500"/>
                                        <p:tgtEl>
                                          <p:spTgt spid="7">
                                            <p:txEl>
                                              <p:pRg st="3" end="3"/>
                                            </p:txEl>
                                          </p:spTgt>
                                        </p:tgtEl>
                                      </p:cBhvr>
                                    </p:animEffect>
                                  </p:childTnLst>
                                </p:cTn>
                              </p:par>
                            </p:childTnLst>
                          </p:cTn>
                        </p:par>
                        <p:par>
                          <p:cTn id="20" fill="hold">
                            <p:stCondLst>
                              <p:cond delay="2500"/>
                            </p:stCondLst>
                            <p:childTnLst>
                              <p:par>
                                <p:cTn id="21" presetID="21" presetClass="entr" presetSubtype="1" fill="hold"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wheel(1)">
                                      <p:cBhvr>
                                        <p:cTn id="23" dur="500"/>
                                        <p:tgtEl>
                                          <p:spTgt spid="7">
                                            <p:txEl>
                                              <p:pRg st="4" end="4"/>
                                            </p:txEl>
                                          </p:spTgt>
                                        </p:tgtEl>
                                      </p:cBhvr>
                                    </p:animEffect>
                                  </p:childTnLst>
                                </p:cTn>
                              </p:par>
                            </p:childTnLst>
                          </p:cTn>
                        </p:par>
                        <p:par>
                          <p:cTn id="24" fill="hold">
                            <p:stCondLst>
                              <p:cond delay="3000"/>
                            </p:stCondLst>
                            <p:childTnLst>
                              <p:par>
                                <p:cTn id="25" presetID="21" presetClass="entr" presetSubtype="1" fill="hold"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heel(1)">
                                      <p:cBhvr>
                                        <p:cTn id="27" dur="500"/>
                                        <p:tgtEl>
                                          <p:spTgt spid="7">
                                            <p:txEl>
                                              <p:pRg st="5" end="5"/>
                                            </p:txEl>
                                          </p:spTgt>
                                        </p:tgtEl>
                                      </p:cBhvr>
                                    </p:animEffect>
                                  </p:childTnLst>
                                </p:cTn>
                              </p:par>
                            </p:childTnLst>
                          </p:cTn>
                        </p:par>
                        <p:par>
                          <p:cTn id="28" fill="hold">
                            <p:stCondLst>
                              <p:cond delay="3500"/>
                            </p:stCondLst>
                            <p:childTnLst>
                              <p:par>
                                <p:cTn id="29" presetID="21" presetClass="entr" presetSubtype="1" fill="hold" nodeType="after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wheel(1)">
                                      <p:cBhvr>
                                        <p:cTn id="31" dur="500"/>
                                        <p:tgtEl>
                                          <p:spTgt spid="7">
                                            <p:txEl>
                                              <p:pRg st="6" end="6"/>
                                            </p:txEl>
                                          </p:spTgt>
                                        </p:tgtEl>
                                      </p:cBhvr>
                                    </p:animEffect>
                                  </p:childTnLst>
                                </p:cTn>
                              </p:par>
                            </p:childTnLst>
                          </p:cTn>
                        </p:par>
                        <p:par>
                          <p:cTn id="32" fill="hold">
                            <p:stCondLst>
                              <p:cond delay="4000"/>
                            </p:stCondLst>
                            <p:childTnLst>
                              <p:par>
                                <p:cTn id="33" presetID="21" presetClass="entr" presetSubtype="1" fill="hold" nodeType="after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wheel(1)">
                                      <p:cBhvr>
                                        <p:cTn id="35" dur="500"/>
                                        <p:tgtEl>
                                          <p:spTgt spid="7">
                                            <p:txEl>
                                              <p:pRg st="7" end="7"/>
                                            </p:txEl>
                                          </p:spTgt>
                                        </p:tgtEl>
                                      </p:cBhvr>
                                    </p:animEffect>
                                  </p:childTnLst>
                                </p:cTn>
                              </p:par>
                            </p:childTnLst>
                          </p:cTn>
                        </p:par>
                        <p:par>
                          <p:cTn id="36" fill="hold">
                            <p:stCondLst>
                              <p:cond delay="4500"/>
                            </p:stCondLst>
                            <p:childTnLst>
                              <p:par>
                                <p:cTn id="37" presetID="21" presetClass="entr" presetSubtype="1" fill="hold" nodeType="after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Effect transition="in" filter="wheel(1)">
                                      <p:cBhvr>
                                        <p:cTn id="39"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communities.intel.com/servlet/JiveServlet/showImage/38-17060-236621/Word+Frequency+-+Communities+Securit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51" y="112886"/>
            <a:ext cx="12349298" cy="6768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747297"/>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l-PL" dirty="0"/>
              <a:t>demo time</a:t>
            </a:r>
            <a:endParaRPr lang="is-IS" dirty="0"/>
          </a:p>
        </p:txBody>
      </p:sp>
      <p:sp>
        <p:nvSpPr>
          <p:cNvPr id="4" name="Marcador de texto 3"/>
          <p:cNvSpPr>
            <a:spLocks noGrp="1"/>
          </p:cNvSpPr>
          <p:nvPr>
            <p:ph type="body" sz="quarter" idx="4294967295"/>
          </p:nvPr>
        </p:nvSpPr>
        <p:spPr>
          <a:xfrm>
            <a:off x="0" y="3954463"/>
            <a:ext cx="8229600" cy="738187"/>
          </a:xfrm>
        </p:spPr>
        <p:txBody>
          <a:bodyPr/>
          <a:lstStyle/>
          <a:p>
            <a:pPr marL="0" indent="0">
              <a:buNone/>
            </a:pPr>
            <a:r>
              <a:rPr lang="pl-PL" dirty="0"/>
              <a:t>5 | SQL Server Security in the Cloud</a:t>
            </a:r>
            <a:endParaRPr lang="da-DK" dirty="0"/>
          </a:p>
        </p:txBody>
      </p:sp>
    </p:spTree>
    <p:extLst>
      <p:ext uri="{BB962C8B-B14F-4D97-AF65-F5344CB8AC3E}">
        <p14:creationId xmlns:p14="http://schemas.microsoft.com/office/powerpoint/2010/main" val="2387175868"/>
      </p:ext>
    </p:extLst>
  </p:cSld>
  <p:clrMapOvr>
    <a:masterClrMapping/>
  </p:clrMapOvr>
  <p:transition spd="slow">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74638" y="2125662"/>
            <a:ext cx="11887200" cy="1015663"/>
          </a:xfrm>
        </p:spPr>
        <p:txBody>
          <a:bodyPr/>
          <a:lstStyle/>
          <a:p>
            <a:r>
              <a:rPr lang="pl-PL" sz="6000" dirty="0"/>
              <a:t>6 | SUMMARY</a:t>
            </a:r>
            <a:endParaRPr lang="is-IS" sz="6000" dirty="0"/>
          </a:p>
        </p:txBody>
      </p:sp>
    </p:spTree>
    <p:extLst>
      <p:ext uri="{BB962C8B-B14F-4D97-AF65-F5344CB8AC3E}">
        <p14:creationId xmlns:p14="http://schemas.microsoft.com/office/powerpoint/2010/main" val="1019619539"/>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wrap="square" lIns="146304" tIns="91440" rIns="146304" bIns="91440" rtlCol="0" anchor="t">
            <a:noAutofit/>
          </a:bodyPr>
          <a:lstStyle/>
          <a:p>
            <a:r>
              <a:rPr lang="pl-PL" dirty="0"/>
              <a:t>SQL Server Security in the Cloud</a:t>
            </a:r>
            <a:endParaRPr lang="en-US" dirty="0"/>
          </a:p>
        </p:txBody>
      </p:sp>
      <p:sp>
        <p:nvSpPr>
          <p:cNvPr id="5" name="Text Placeholder 4"/>
          <p:cNvSpPr>
            <a:spLocks noGrp="1"/>
          </p:cNvSpPr>
          <p:nvPr>
            <p:ph type="body" sz="quarter" idx="10"/>
          </p:nvPr>
        </p:nvSpPr>
        <p:spPr>
          <a:xfrm>
            <a:off x="274638" y="1212850"/>
            <a:ext cx="11887200" cy="5524772"/>
          </a:xfrm>
        </p:spPr>
        <p:txBody>
          <a:bodyPr anchor="t">
            <a:normAutofit/>
          </a:bodyPr>
          <a:lstStyle/>
          <a:p>
            <a:r>
              <a:rPr lang="pl-PL" sz="2000" dirty="0"/>
              <a:t>Same security principals like SQL Server on premise</a:t>
            </a:r>
          </a:p>
          <a:p>
            <a:r>
              <a:rPr lang="pl-PL" sz="2000" dirty="0"/>
              <a:t>Full responsibility for DBA with Virtual Machine</a:t>
            </a:r>
          </a:p>
          <a:p>
            <a:r>
              <a:rPr lang="pl-PL" sz="2000" dirty="0"/>
              <a:t>Partial responsibility for DBA with Azure SQL Database</a:t>
            </a:r>
          </a:p>
          <a:p>
            <a:r>
              <a:rPr lang="pl-PL" sz="2000" dirty="0"/>
              <a:t>Automatic updates for Azure SQL Database</a:t>
            </a:r>
          </a:p>
          <a:p>
            <a:r>
              <a:rPr lang="pl-PL" sz="2000" dirty="0"/>
              <a:t>New functionality implemented by Microsoft</a:t>
            </a:r>
          </a:p>
          <a:p>
            <a:r>
              <a:rPr lang="pl-PL" sz="2000" dirty="0"/>
              <a:t>Some incompabilities with t-sql, functions, store procedures</a:t>
            </a:r>
          </a:p>
          <a:p>
            <a:r>
              <a:rPr lang="pl-PL" sz="2000" dirty="0"/>
              <a:t>Increased security by default on Azure platform</a:t>
            </a:r>
          </a:p>
          <a:p>
            <a:endParaRPr lang="pl-PL" sz="2000" dirty="0"/>
          </a:p>
        </p:txBody>
      </p:sp>
    </p:spTree>
    <p:extLst>
      <p:ext uri="{BB962C8B-B14F-4D97-AF65-F5344CB8AC3E}">
        <p14:creationId xmlns:p14="http://schemas.microsoft.com/office/powerpoint/2010/main" val="3299777782"/>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wrap="square" lIns="146304" tIns="91440" rIns="146304" bIns="91440" rtlCol="0" anchor="t">
            <a:noAutofit/>
          </a:bodyPr>
          <a:lstStyle/>
          <a:p>
            <a:r>
              <a:rPr lang="pl-PL" sz="4400" dirty="0"/>
              <a:t>Three Pillars of a Secure Hybrid Cloud Environment</a:t>
            </a:r>
            <a:endParaRPr lang="is-IS" sz="4400" dirty="0"/>
          </a:p>
        </p:txBody>
      </p:sp>
      <p:sp>
        <p:nvSpPr>
          <p:cNvPr id="381955" name="Rectangle 3"/>
          <p:cNvSpPr>
            <a:spLocks noGrp="1" noChangeArrowheads="1"/>
          </p:cNvSpPr>
          <p:nvPr>
            <p:ph type="body" sz="quarter" idx="10"/>
          </p:nvPr>
        </p:nvSpPr>
        <p:spPr/>
        <p:txBody>
          <a:bodyPr>
            <a:noAutofit/>
          </a:bodyPr>
          <a:lstStyle/>
          <a:p>
            <a:r>
              <a:rPr lang="pl-PL" sz="2000" dirty="0" err="1">
                <a:latin typeface="+mn-lt"/>
              </a:rPr>
              <a:t>Pillar</a:t>
            </a:r>
            <a:r>
              <a:rPr lang="pl-PL" sz="2000" dirty="0">
                <a:latin typeface="+mn-lt"/>
              </a:rPr>
              <a:t> One: </a:t>
            </a:r>
            <a:r>
              <a:rPr lang="pl-PL" sz="2000" dirty="0" err="1">
                <a:latin typeface="+mn-lt"/>
              </a:rPr>
              <a:t>risk</a:t>
            </a:r>
            <a:r>
              <a:rPr lang="pl-PL" sz="2000" dirty="0">
                <a:latin typeface="+mn-lt"/>
              </a:rPr>
              <a:t> </a:t>
            </a:r>
            <a:r>
              <a:rPr lang="pl-PL" sz="2000" dirty="0" err="1">
                <a:latin typeface="+mn-lt"/>
              </a:rPr>
              <a:t>assessment</a:t>
            </a:r>
            <a:r>
              <a:rPr lang="pl-PL" sz="2000" dirty="0">
                <a:latin typeface="+mn-lt"/>
              </a:rPr>
              <a:t> and management</a:t>
            </a:r>
          </a:p>
          <a:p>
            <a:pPr lvl="1"/>
            <a:r>
              <a:rPr lang="en-US" dirty="0"/>
              <a:t>A </a:t>
            </a:r>
            <a:r>
              <a:rPr lang="en-US" dirty="0">
                <a:solidFill>
                  <a:srgbClr val="0070C0"/>
                </a:solidFill>
              </a:rPr>
              <a:t>definition of the risks </a:t>
            </a:r>
            <a:r>
              <a:rPr lang="en-US" dirty="0"/>
              <a:t>that apply</a:t>
            </a:r>
            <a:r>
              <a:rPr lang="pl-PL" dirty="0"/>
              <a:t> </a:t>
            </a:r>
            <a:r>
              <a:rPr lang="en-US" dirty="0"/>
              <a:t>to various asset(s), based on their</a:t>
            </a:r>
            <a:r>
              <a:rPr lang="pl-PL" dirty="0"/>
              <a:t> </a:t>
            </a:r>
            <a:r>
              <a:rPr lang="is-IS" dirty="0"/>
              <a:t>business criticality.</a:t>
            </a:r>
          </a:p>
          <a:p>
            <a:pPr lvl="1"/>
            <a:r>
              <a:rPr lang="en-US" dirty="0"/>
              <a:t>An </a:t>
            </a:r>
            <a:r>
              <a:rPr lang="en-US" dirty="0">
                <a:solidFill>
                  <a:srgbClr val="0070C0"/>
                </a:solidFill>
              </a:rPr>
              <a:t>assessment of the current status</a:t>
            </a:r>
            <a:r>
              <a:rPr lang="pl-PL" dirty="0">
                <a:solidFill>
                  <a:srgbClr val="0070C0"/>
                </a:solidFill>
              </a:rPr>
              <a:t> </a:t>
            </a:r>
            <a:r>
              <a:rPr lang="en-US" dirty="0"/>
              <a:t>of each risk before it’s moved to the</a:t>
            </a:r>
            <a:r>
              <a:rPr lang="pl-PL" dirty="0"/>
              <a:t> </a:t>
            </a:r>
            <a:r>
              <a:rPr lang="en-US" dirty="0"/>
              <a:t>cloud. Using this information, each risk</a:t>
            </a:r>
            <a:r>
              <a:rPr lang="pl-PL" dirty="0"/>
              <a:t> </a:t>
            </a:r>
            <a:r>
              <a:rPr lang="en-US" dirty="0"/>
              <a:t>can be accepted, mitigated, transferred</a:t>
            </a:r>
            <a:r>
              <a:rPr lang="pl-PL" dirty="0"/>
              <a:t> </a:t>
            </a:r>
            <a:r>
              <a:rPr lang="is-IS" dirty="0"/>
              <a:t>or avoided.</a:t>
            </a:r>
          </a:p>
          <a:p>
            <a:pPr lvl="1"/>
            <a:r>
              <a:rPr lang="en-US" dirty="0"/>
              <a:t>An </a:t>
            </a:r>
            <a:r>
              <a:rPr lang="en-US" dirty="0">
                <a:solidFill>
                  <a:srgbClr val="0070C0"/>
                </a:solidFill>
              </a:rPr>
              <a:t>assessment of the risk profile </a:t>
            </a:r>
            <a:r>
              <a:rPr lang="en-US" dirty="0"/>
              <a:t>of</a:t>
            </a:r>
            <a:r>
              <a:rPr lang="pl-PL" dirty="0"/>
              <a:t> </a:t>
            </a:r>
            <a:r>
              <a:rPr lang="en-US" dirty="0"/>
              <a:t>each asset, assuming it has been moved</a:t>
            </a:r>
            <a:r>
              <a:rPr lang="pl-PL" dirty="0"/>
              <a:t> </a:t>
            </a:r>
            <a:r>
              <a:rPr lang="is-IS" dirty="0"/>
              <a:t>to the cloud.</a:t>
            </a:r>
            <a:endParaRPr lang="pl-PL" dirty="0"/>
          </a:p>
          <a:p>
            <a:endParaRPr lang="pl-PL" sz="2000" dirty="0">
              <a:latin typeface="+mn-lt"/>
            </a:endParaRPr>
          </a:p>
          <a:p>
            <a:r>
              <a:rPr lang="pl-PL" sz="2000" dirty="0" err="1">
                <a:latin typeface="+mn-lt"/>
              </a:rPr>
              <a:t>Pillar</a:t>
            </a:r>
            <a:r>
              <a:rPr lang="pl-PL" sz="2000" dirty="0">
                <a:latin typeface="+mn-lt"/>
              </a:rPr>
              <a:t> </a:t>
            </a:r>
            <a:r>
              <a:rPr lang="pl-PL" sz="2000" dirty="0" err="1">
                <a:latin typeface="+mn-lt"/>
              </a:rPr>
              <a:t>Two</a:t>
            </a:r>
            <a:r>
              <a:rPr lang="pl-PL" sz="2000" dirty="0">
                <a:latin typeface="+mn-lt"/>
              </a:rPr>
              <a:t>: policy and </a:t>
            </a:r>
            <a:r>
              <a:rPr lang="pl-PL" sz="2000" dirty="0" err="1">
                <a:latin typeface="+mn-lt"/>
              </a:rPr>
              <a:t>compliance</a:t>
            </a:r>
            <a:endParaRPr lang="pl-PL" sz="2000" dirty="0">
              <a:latin typeface="+mn-lt"/>
            </a:endParaRPr>
          </a:p>
          <a:p>
            <a:pPr lvl="1"/>
            <a:r>
              <a:rPr lang="en-US" dirty="0"/>
              <a:t>Cloud providers need to understand that</a:t>
            </a:r>
            <a:r>
              <a:rPr lang="pl-PL" dirty="0"/>
              <a:t> </a:t>
            </a:r>
            <a:r>
              <a:rPr lang="is-IS" dirty="0"/>
              <a:t>simply listing compliance certifications</a:t>
            </a:r>
            <a:r>
              <a:rPr lang="pl-PL" dirty="0"/>
              <a:t> </a:t>
            </a:r>
            <a:r>
              <a:rPr lang="en-US" dirty="0"/>
              <a:t>isn’t sufficient. In line with the mantra</a:t>
            </a:r>
            <a:r>
              <a:rPr lang="pl-PL" dirty="0"/>
              <a:t> </a:t>
            </a:r>
            <a:r>
              <a:rPr lang="en-US" dirty="0"/>
              <a:t>of transparency explored in the</a:t>
            </a:r>
            <a:r>
              <a:rPr lang="pl-PL" dirty="0"/>
              <a:t> </a:t>
            </a:r>
            <a:r>
              <a:rPr lang="en-US" dirty="0"/>
              <a:t>previous point, providers should take a</a:t>
            </a:r>
            <a:r>
              <a:rPr lang="pl-PL" dirty="0"/>
              <a:t> </a:t>
            </a:r>
            <a:r>
              <a:rPr lang="en-US" dirty="0"/>
              <a:t>proactive stance to sharing their security</a:t>
            </a:r>
            <a:r>
              <a:rPr lang="pl-PL" dirty="0"/>
              <a:t> </a:t>
            </a:r>
            <a:r>
              <a:rPr lang="is-IS" dirty="0"/>
              <a:t>implementations and controls.</a:t>
            </a:r>
            <a:endParaRPr lang="pl-PL" dirty="0"/>
          </a:p>
          <a:p>
            <a:pPr marL="349724" lvl="1" indent="0">
              <a:buNone/>
            </a:pPr>
            <a:endParaRPr lang="pl-PL" sz="3600" dirty="0"/>
          </a:p>
          <a:p>
            <a:pPr marL="520639" lvl="7" indent="0" algn="ctr">
              <a:spcBef>
                <a:spcPts val="0"/>
              </a:spcBef>
              <a:buNone/>
            </a:pPr>
            <a:r>
              <a:rPr lang="is-IS" sz="1600" dirty="0"/>
              <a:t>Dimension Data often</a:t>
            </a:r>
            <a:r>
              <a:rPr lang="pl-PL" sz="1600" dirty="0"/>
              <a:t> </a:t>
            </a:r>
            <a:r>
              <a:rPr lang="is-IS" sz="1600" dirty="0"/>
              <a:t>assists clients by</a:t>
            </a:r>
            <a:r>
              <a:rPr lang="pl-PL" sz="1600" dirty="0"/>
              <a:t> </a:t>
            </a:r>
            <a:r>
              <a:rPr lang="is-IS" sz="1600" dirty="0"/>
              <a:t>providing them with</a:t>
            </a:r>
            <a:r>
              <a:rPr lang="pl-PL" sz="1600" dirty="0"/>
              <a:t> </a:t>
            </a:r>
            <a:r>
              <a:rPr lang="is-IS" dirty="0">
                <a:solidFill>
                  <a:srgbClr val="0070C0"/>
                </a:solidFill>
              </a:rPr>
              <a:t>a list of questions</a:t>
            </a:r>
            <a:r>
              <a:rPr lang="pl-PL" dirty="0">
                <a:solidFill>
                  <a:srgbClr val="0070C0"/>
                </a:solidFill>
              </a:rPr>
              <a:t> </a:t>
            </a:r>
          </a:p>
          <a:p>
            <a:pPr marL="520639" lvl="7" indent="0" algn="ctr">
              <a:spcBef>
                <a:spcPts val="0"/>
              </a:spcBef>
              <a:buNone/>
            </a:pPr>
            <a:r>
              <a:rPr lang="is-IS" dirty="0">
                <a:solidFill>
                  <a:srgbClr val="0070C0"/>
                </a:solidFill>
              </a:rPr>
              <a:t>that we believe</a:t>
            </a:r>
            <a:r>
              <a:rPr lang="pl-PL" dirty="0">
                <a:solidFill>
                  <a:srgbClr val="0070C0"/>
                </a:solidFill>
              </a:rPr>
              <a:t> </a:t>
            </a:r>
            <a:r>
              <a:rPr lang="is-IS" dirty="0">
                <a:solidFill>
                  <a:srgbClr val="0070C0"/>
                </a:solidFill>
              </a:rPr>
              <a:t>they should be</a:t>
            </a:r>
            <a:r>
              <a:rPr lang="pl-PL" dirty="0">
                <a:solidFill>
                  <a:srgbClr val="0070C0"/>
                </a:solidFill>
              </a:rPr>
              <a:t> </a:t>
            </a:r>
            <a:r>
              <a:rPr lang="is-IS" dirty="0">
                <a:solidFill>
                  <a:srgbClr val="0070C0"/>
                </a:solidFill>
              </a:rPr>
              <a:t>posing to cloud</a:t>
            </a:r>
            <a:r>
              <a:rPr lang="pl-PL" dirty="0">
                <a:solidFill>
                  <a:srgbClr val="0070C0"/>
                </a:solidFill>
              </a:rPr>
              <a:t> </a:t>
            </a:r>
            <a:r>
              <a:rPr lang="is-IS" dirty="0">
                <a:solidFill>
                  <a:srgbClr val="0070C0"/>
                </a:solidFill>
              </a:rPr>
              <a:t>providers as part</a:t>
            </a:r>
            <a:r>
              <a:rPr lang="pl-PL" dirty="0">
                <a:solidFill>
                  <a:srgbClr val="0070C0"/>
                </a:solidFill>
              </a:rPr>
              <a:t> </a:t>
            </a:r>
            <a:r>
              <a:rPr lang="is-IS" dirty="0">
                <a:solidFill>
                  <a:srgbClr val="0070C0"/>
                </a:solidFill>
              </a:rPr>
              <a:t>of the </a:t>
            </a:r>
            <a:endParaRPr lang="pl-PL" dirty="0">
              <a:solidFill>
                <a:srgbClr val="0070C0"/>
              </a:solidFill>
            </a:endParaRPr>
          </a:p>
          <a:p>
            <a:pPr marL="520639" lvl="7" indent="0" algn="ctr">
              <a:spcBef>
                <a:spcPts val="0"/>
              </a:spcBef>
              <a:buNone/>
            </a:pPr>
            <a:r>
              <a:rPr lang="is-IS" dirty="0">
                <a:solidFill>
                  <a:srgbClr val="0070C0"/>
                </a:solidFill>
              </a:rPr>
              <a:t>evaluation</a:t>
            </a:r>
            <a:r>
              <a:rPr lang="pl-PL" dirty="0">
                <a:solidFill>
                  <a:srgbClr val="0070C0"/>
                </a:solidFill>
              </a:rPr>
              <a:t> </a:t>
            </a:r>
            <a:r>
              <a:rPr lang="is-IS" dirty="0">
                <a:solidFill>
                  <a:srgbClr val="0070C0"/>
                </a:solidFill>
              </a:rPr>
              <a:t>process</a:t>
            </a:r>
            <a:r>
              <a:rPr lang="is-IS" sz="1600" dirty="0"/>
              <a:t>, to ensure</a:t>
            </a:r>
            <a:r>
              <a:rPr lang="pl-PL" sz="1600" dirty="0"/>
              <a:t> </a:t>
            </a:r>
            <a:r>
              <a:rPr lang="is-IS" sz="1600" dirty="0"/>
              <a:t>they’re covering all</a:t>
            </a:r>
            <a:r>
              <a:rPr lang="pl-PL" sz="1600" dirty="0"/>
              <a:t> </a:t>
            </a:r>
            <a:r>
              <a:rPr lang="is-IS" sz="1600" dirty="0"/>
              <a:t>the bases.’</a:t>
            </a:r>
            <a:endParaRPr lang="pl-PL" sz="1600" dirty="0"/>
          </a:p>
        </p:txBody>
      </p:sp>
    </p:spTree>
    <p:extLst>
      <p:ext uri="{BB962C8B-B14F-4D97-AF65-F5344CB8AC3E}">
        <p14:creationId xmlns:p14="http://schemas.microsoft.com/office/powerpoint/2010/main" val="4016458140"/>
      </p:ext>
    </p:extLst>
  </p:cSld>
  <p:clrMapOvr>
    <a:masterClrMapping/>
  </p:clrMapOvr>
  <p:transition spd="slow">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vert="horz" wrap="square" lIns="146304" tIns="91440" rIns="146304" bIns="91440" rtlCol="0" anchor="t">
            <a:noAutofit/>
          </a:bodyPr>
          <a:lstStyle/>
          <a:p>
            <a:r>
              <a:rPr lang="pl-PL" sz="4400"/>
              <a:t>Three Pillars</a:t>
            </a:r>
            <a:r>
              <a:rPr lang="pl-PL" sz="4400" dirty="0"/>
              <a:t> of </a:t>
            </a:r>
            <a:r>
              <a:rPr lang="pl-PL" sz="4400"/>
              <a:t>a Secure Hybrid Cloud Environment</a:t>
            </a:r>
            <a:endParaRPr lang="en-US" sz="4400" dirty="0"/>
          </a:p>
        </p:txBody>
      </p:sp>
      <p:sp>
        <p:nvSpPr>
          <p:cNvPr id="381955" name="Rectangle 3"/>
          <p:cNvSpPr>
            <a:spLocks noGrp="1" noChangeArrowheads="1"/>
          </p:cNvSpPr>
          <p:nvPr>
            <p:ph type="body" sz="quarter" idx="10"/>
          </p:nvPr>
        </p:nvSpPr>
        <p:spPr>
          <a:xfrm>
            <a:off x="274638" y="1212850"/>
            <a:ext cx="11887200" cy="5308748"/>
          </a:xfrm>
        </p:spPr>
        <p:txBody>
          <a:bodyPr>
            <a:noAutofit/>
          </a:bodyPr>
          <a:lstStyle/>
          <a:p>
            <a:r>
              <a:rPr lang="pl-PL" sz="2000" dirty="0">
                <a:latin typeface="+mn-lt"/>
              </a:rPr>
              <a:t>Pillar Three: provider transparency</a:t>
            </a:r>
          </a:p>
          <a:p>
            <a:endParaRPr lang="pl-PL" sz="2000" dirty="0">
              <a:latin typeface="+mn-lt"/>
            </a:endParaRPr>
          </a:p>
          <a:p>
            <a:pPr algn="just">
              <a:lnSpc>
                <a:spcPct val="110000"/>
              </a:lnSpc>
            </a:pPr>
            <a:r>
              <a:rPr lang="en-US" sz="2000" dirty="0">
                <a:solidFill>
                  <a:srgbClr val="0070C0"/>
                </a:solidFill>
                <a:latin typeface="+mn-lt"/>
              </a:rPr>
              <a:t>Governance: </a:t>
            </a:r>
            <a:r>
              <a:rPr lang="en-US" sz="2000" dirty="0">
                <a:gradFill>
                  <a:gsLst>
                    <a:gs pos="1250">
                      <a:schemeClr val="tx1"/>
                    </a:gs>
                    <a:gs pos="100000">
                      <a:schemeClr val="tx1"/>
                    </a:gs>
                  </a:gsLst>
                  <a:lin ang="5400000" scaled="0"/>
                </a:gradFill>
                <a:latin typeface="+mn-lt"/>
              </a:rPr>
              <a:t>the ability of an</a:t>
            </a:r>
            <a:r>
              <a:rPr lang="pl-PL" sz="2000" dirty="0">
                <a:gradFill>
                  <a:gsLst>
                    <a:gs pos="1250">
                      <a:schemeClr val="tx1"/>
                    </a:gs>
                    <a:gs pos="100000">
                      <a:schemeClr val="tx1"/>
                    </a:gs>
                  </a:gsLst>
                  <a:lin ang="5400000" scaled="0"/>
                </a:gradFill>
                <a:latin typeface="+mn-lt"/>
              </a:rPr>
              <a:t> </a:t>
            </a:r>
            <a:r>
              <a:rPr lang="en-US" sz="2000" dirty="0" err="1">
                <a:gradFill>
                  <a:gsLst>
                    <a:gs pos="1250">
                      <a:schemeClr val="tx1"/>
                    </a:gs>
                    <a:gs pos="100000">
                      <a:schemeClr val="tx1"/>
                    </a:gs>
                  </a:gsLst>
                  <a:lin ang="5400000" scaled="0"/>
                </a:gradFill>
                <a:latin typeface="+mn-lt"/>
              </a:rPr>
              <a:t>organi</a:t>
            </a:r>
            <a:r>
              <a:rPr lang="pl-PL" sz="2000" dirty="0">
                <a:gradFill>
                  <a:gsLst>
                    <a:gs pos="1250">
                      <a:schemeClr val="tx1"/>
                    </a:gs>
                    <a:gs pos="100000">
                      <a:schemeClr val="tx1"/>
                    </a:gs>
                  </a:gsLst>
                  <a:lin ang="5400000" scaled="0"/>
                </a:gradFill>
                <a:latin typeface="+mn-lt"/>
              </a:rPr>
              <a:t>s</a:t>
            </a:r>
            <a:r>
              <a:rPr lang="en-US" sz="2000" dirty="0" err="1">
                <a:gradFill>
                  <a:gsLst>
                    <a:gs pos="1250">
                      <a:schemeClr val="tx1"/>
                    </a:gs>
                    <a:gs pos="100000">
                      <a:schemeClr val="tx1"/>
                    </a:gs>
                  </a:gsLst>
                  <a:lin ang="5400000" scaled="0"/>
                </a:gradFill>
                <a:latin typeface="+mn-lt"/>
              </a:rPr>
              <a:t>ation</a:t>
            </a:r>
            <a:r>
              <a:rPr lang="en-US" sz="2000" dirty="0">
                <a:gradFill>
                  <a:gsLst>
                    <a:gs pos="1250">
                      <a:schemeClr val="tx1"/>
                    </a:gs>
                    <a:gs pos="100000">
                      <a:schemeClr val="tx1"/>
                    </a:gs>
                  </a:gsLst>
                  <a:lin ang="5400000" scaled="0"/>
                </a:gradFill>
                <a:latin typeface="+mn-lt"/>
              </a:rPr>
              <a:t> to govern and measure</a:t>
            </a:r>
            <a:r>
              <a:rPr lang="pl-PL" sz="2000" dirty="0">
                <a:gradFill>
                  <a:gsLst>
                    <a:gs pos="1250">
                      <a:schemeClr val="tx1"/>
                    </a:gs>
                    <a:gs pos="100000">
                      <a:schemeClr val="tx1"/>
                    </a:gs>
                  </a:gsLst>
                  <a:lin ang="5400000" scaled="0"/>
                </a:gradFill>
                <a:latin typeface="+mn-lt"/>
              </a:rPr>
              <a:t> </a:t>
            </a:r>
            <a:r>
              <a:rPr lang="en-US" sz="2000" dirty="0">
                <a:gradFill>
                  <a:gsLst>
                    <a:gs pos="1250">
                      <a:schemeClr val="tx1"/>
                    </a:gs>
                    <a:gs pos="100000">
                      <a:schemeClr val="tx1"/>
                    </a:gs>
                  </a:gsLst>
                  <a:lin ang="5400000" scaled="0"/>
                </a:gradFill>
                <a:latin typeface="+mn-lt"/>
              </a:rPr>
              <a:t>enterprise risk introduced by cloud.</a:t>
            </a:r>
          </a:p>
          <a:p>
            <a:pPr algn="just">
              <a:lnSpc>
                <a:spcPct val="110000"/>
              </a:lnSpc>
            </a:pPr>
            <a:r>
              <a:rPr lang="is-IS" sz="2000" dirty="0">
                <a:solidFill>
                  <a:srgbClr val="0070C0"/>
                </a:solidFill>
                <a:latin typeface="+mn-lt"/>
              </a:rPr>
              <a:t>Legal issues: </a:t>
            </a:r>
            <a:r>
              <a:rPr lang="is-IS" sz="2000" dirty="0">
                <a:gradFill>
                  <a:gsLst>
                    <a:gs pos="1250">
                      <a:schemeClr val="tx1"/>
                    </a:gs>
                    <a:gs pos="100000">
                      <a:schemeClr val="tx1"/>
                    </a:gs>
                  </a:gsLst>
                  <a:lin ang="5400000" scaled="0"/>
                </a:gradFill>
                <a:latin typeface="+mn-lt"/>
              </a:rPr>
              <a:t>regulations, and</a:t>
            </a:r>
            <a:r>
              <a:rPr lang="pl-PL" sz="2000" dirty="0">
                <a:gradFill>
                  <a:gsLst>
                    <a:gs pos="1250">
                      <a:schemeClr val="tx1"/>
                    </a:gs>
                    <a:gs pos="100000">
                      <a:schemeClr val="tx1"/>
                    </a:gs>
                  </a:gsLst>
                  <a:lin ang="5400000" scaled="0"/>
                </a:gradFill>
                <a:latin typeface="+mn-lt"/>
              </a:rPr>
              <a:t> </a:t>
            </a:r>
            <a:r>
              <a:rPr lang="en-US" sz="2000" dirty="0">
                <a:gradFill>
                  <a:gsLst>
                    <a:gs pos="1250">
                      <a:schemeClr val="tx1"/>
                    </a:gs>
                    <a:gs pos="100000">
                      <a:schemeClr val="tx1"/>
                    </a:gs>
                  </a:gsLst>
                  <a:lin ang="5400000" scaled="0"/>
                </a:gradFill>
                <a:latin typeface="+mn-lt"/>
              </a:rPr>
              <a:t>requirements to protect the privacy of</a:t>
            </a:r>
            <a:r>
              <a:rPr lang="pl-PL" sz="2000" dirty="0">
                <a:gradFill>
                  <a:gsLst>
                    <a:gs pos="1250">
                      <a:schemeClr val="tx1"/>
                    </a:gs>
                    <a:gs pos="100000">
                      <a:schemeClr val="tx1"/>
                    </a:gs>
                  </a:gsLst>
                  <a:lin ang="5400000" scaled="0"/>
                </a:gradFill>
                <a:latin typeface="+mn-lt"/>
              </a:rPr>
              <a:t> </a:t>
            </a:r>
            <a:r>
              <a:rPr lang="en-US" sz="2000" dirty="0">
                <a:gradFill>
                  <a:gsLst>
                    <a:gs pos="1250">
                      <a:schemeClr val="tx1"/>
                    </a:gs>
                    <a:gs pos="100000">
                      <a:schemeClr val="tx1"/>
                    </a:gs>
                  </a:gsLst>
                  <a:lin ang="5400000" scaled="0"/>
                </a:gradFill>
                <a:latin typeface="+mn-lt"/>
              </a:rPr>
              <a:t>data, and the security of information and</a:t>
            </a:r>
            <a:r>
              <a:rPr lang="pl-PL" sz="2000" dirty="0">
                <a:gradFill>
                  <a:gsLst>
                    <a:gs pos="1250">
                      <a:schemeClr val="tx1"/>
                    </a:gs>
                    <a:gs pos="100000">
                      <a:schemeClr val="tx1"/>
                    </a:gs>
                  </a:gsLst>
                  <a:lin ang="5400000" scaled="0"/>
                </a:gradFill>
                <a:latin typeface="+mn-lt"/>
              </a:rPr>
              <a:t> </a:t>
            </a:r>
            <a:r>
              <a:rPr lang="is-IS" sz="2000" dirty="0">
                <a:gradFill>
                  <a:gsLst>
                    <a:gs pos="1250">
                      <a:schemeClr val="tx1"/>
                    </a:gs>
                    <a:gs pos="100000">
                      <a:schemeClr val="tx1"/>
                    </a:gs>
                  </a:gsLst>
                  <a:lin ang="5400000" scaled="0"/>
                </a:gradFill>
                <a:latin typeface="+mn-lt"/>
              </a:rPr>
              <a:t>computer systems.</a:t>
            </a:r>
          </a:p>
          <a:p>
            <a:pPr algn="just">
              <a:lnSpc>
                <a:spcPct val="110000"/>
              </a:lnSpc>
            </a:pPr>
            <a:r>
              <a:rPr lang="is-IS" sz="2000" dirty="0">
                <a:solidFill>
                  <a:srgbClr val="0070C0"/>
                </a:solidFill>
                <a:latin typeface="+mn-lt"/>
              </a:rPr>
              <a:t>Compliance and audit: </a:t>
            </a:r>
            <a:r>
              <a:rPr lang="is-IS" sz="2000" dirty="0">
                <a:gradFill>
                  <a:gsLst>
                    <a:gs pos="1250">
                      <a:schemeClr val="tx1"/>
                    </a:gs>
                    <a:gs pos="100000">
                      <a:schemeClr val="tx1"/>
                    </a:gs>
                  </a:gsLst>
                  <a:lin ang="5400000" scaled="0"/>
                </a:gradFill>
                <a:latin typeface="+mn-lt"/>
              </a:rPr>
              <a:t>maintaining</a:t>
            </a:r>
            <a:r>
              <a:rPr lang="pl-PL" sz="2000" dirty="0">
                <a:gradFill>
                  <a:gsLst>
                    <a:gs pos="1250">
                      <a:schemeClr val="tx1"/>
                    </a:gs>
                    <a:gs pos="100000">
                      <a:schemeClr val="tx1"/>
                    </a:gs>
                  </a:gsLst>
                  <a:lin ang="5400000" scaled="0"/>
                </a:gradFill>
                <a:latin typeface="+mn-lt"/>
              </a:rPr>
              <a:t> </a:t>
            </a:r>
            <a:r>
              <a:rPr lang="en-US" sz="2000" dirty="0">
                <a:gradFill>
                  <a:gsLst>
                    <a:gs pos="1250">
                      <a:schemeClr val="tx1"/>
                    </a:gs>
                    <a:gs pos="100000">
                      <a:schemeClr val="tx1"/>
                    </a:gs>
                  </a:gsLst>
                  <a:lin ang="5400000" scaled="0"/>
                </a:gradFill>
                <a:latin typeface="+mn-lt"/>
              </a:rPr>
              <a:t>and proving compliance when using</a:t>
            </a:r>
            <a:r>
              <a:rPr lang="pl-PL" sz="2000" dirty="0">
                <a:gradFill>
                  <a:gsLst>
                    <a:gs pos="1250">
                      <a:schemeClr val="tx1"/>
                    </a:gs>
                    <a:gs pos="100000">
                      <a:schemeClr val="tx1"/>
                    </a:gs>
                  </a:gsLst>
                  <a:lin ang="5400000" scaled="0"/>
                </a:gradFill>
                <a:latin typeface="+mn-lt"/>
              </a:rPr>
              <a:t> </a:t>
            </a:r>
            <a:r>
              <a:rPr lang="is-IS" sz="2000" dirty="0">
                <a:gradFill>
                  <a:gsLst>
                    <a:gs pos="1250">
                      <a:schemeClr val="tx1"/>
                    </a:gs>
                    <a:gs pos="100000">
                      <a:schemeClr val="tx1"/>
                    </a:gs>
                  </a:gsLst>
                  <a:lin ang="5400000" scaled="0"/>
                </a:gradFill>
                <a:latin typeface="+mn-lt"/>
              </a:rPr>
              <a:t>the cloud.</a:t>
            </a:r>
          </a:p>
          <a:p>
            <a:pPr algn="just">
              <a:lnSpc>
                <a:spcPct val="110000"/>
              </a:lnSpc>
            </a:pPr>
            <a:r>
              <a:rPr lang="is-IS" sz="2000" dirty="0">
                <a:solidFill>
                  <a:srgbClr val="0070C0"/>
                </a:solidFill>
                <a:latin typeface="+mn-lt"/>
              </a:rPr>
              <a:t>Information management and data</a:t>
            </a:r>
            <a:r>
              <a:rPr lang="pl-PL" sz="2000" dirty="0">
                <a:solidFill>
                  <a:srgbClr val="0070C0"/>
                </a:solidFill>
                <a:latin typeface="+mn-lt"/>
              </a:rPr>
              <a:t> </a:t>
            </a:r>
            <a:r>
              <a:rPr lang="en-US" sz="2000" dirty="0">
                <a:solidFill>
                  <a:srgbClr val="0070C0"/>
                </a:solidFill>
                <a:latin typeface="+mn-lt"/>
              </a:rPr>
              <a:t>security: </a:t>
            </a:r>
            <a:r>
              <a:rPr lang="en-US" sz="2000" dirty="0">
                <a:gradFill>
                  <a:gsLst>
                    <a:gs pos="1250">
                      <a:schemeClr val="tx1"/>
                    </a:gs>
                    <a:gs pos="100000">
                      <a:schemeClr val="tx1"/>
                    </a:gs>
                  </a:gsLst>
                  <a:lin ang="5400000" scaled="0"/>
                </a:gradFill>
                <a:latin typeface="+mn-lt"/>
              </a:rPr>
              <a:t>managing cloud data, and</a:t>
            </a:r>
            <a:r>
              <a:rPr lang="pl-PL" sz="2000" dirty="0">
                <a:gradFill>
                  <a:gsLst>
                    <a:gs pos="1250">
                      <a:schemeClr val="tx1"/>
                    </a:gs>
                    <a:gs pos="100000">
                      <a:schemeClr val="tx1"/>
                    </a:gs>
                  </a:gsLst>
                  <a:lin ang="5400000" scaled="0"/>
                </a:gradFill>
                <a:latin typeface="+mn-lt"/>
              </a:rPr>
              <a:t> </a:t>
            </a:r>
            <a:r>
              <a:rPr lang="is-IS" sz="2000" dirty="0">
                <a:gradFill>
                  <a:gsLst>
                    <a:gs pos="1250">
                      <a:schemeClr val="tx1"/>
                    </a:gs>
                    <a:gs pos="100000">
                      <a:schemeClr val="tx1"/>
                    </a:gs>
                  </a:gsLst>
                  <a:lin ang="5400000" scaled="0"/>
                </a:gradFill>
                <a:latin typeface="+mn-lt"/>
              </a:rPr>
              <a:t>responsibility for data confidentiality,</a:t>
            </a:r>
            <a:r>
              <a:rPr lang="pl-PL" sz="2000" dirty="0">
                <a:gradFill>
                  <a:gsLst>
                    <a:gs pos="1250">
                      <a:schemeClr val="tx1"/>
                    </a:gs>
                    <a:gs pos="100000">
                      <a:schemeClr val="tx1"/>
                    </a:gs>
                  </a:gsLst>
                  <a:lin ang="5400000" scaled="0"/>
                </a:gradFill>
                <a:latin typeface="+mn-lt"/>
              </a:rPr>
              <a:t> </a:t>
            </a:r>
            <a:r>
              <a:rPr lang="is-IS" sz="2000" dirty="0">
                <a:gradFill>
                  <a:gsLst>
                    <a:gs pos="1250">
                      <a:schemeClr val="tx1"/>
                    </a:gs>
                    <a:gs pos="100000">
                      <a:schemeClr val="tx1"/>
                    </a:gs>
                  </a:gsLst>
                  <a:lin ang="5400000" scaled="0"/>
                </a:gradFill>
                <a:latin typeface="+mn-lt"/>
              </a:rPr>
              <a:t>integrity and availability.</a:t>
            </a:r>
          </a:p>
          <a:p>
            <a:pPr algn="just">
              <a:lnSpc>
                <a:spcPct val="110000"/>
              </a:lnSpc>
            </a:pPr>
            <a:r>
              <a:rPr lang="is-IS" sz="2000" dirty="0">
                <a:solidFill>
                  <a:srgbClr val="0070C0"/>
                </a:solidFill>
                <a:latin typeface="+mn-lt"/>
              </a:rPr>
              <a:t>Portability and interoperability: </a:t>
            </a:r>
            <a:r>
              <a:rPr lang="is-IS" sz="2000" dirty="0">
                <a:gradFill>
                  <a:gsLst>
                    <a:gs pos="1250">
                      <a:schemeClr val="tx1"/>
                    </a:gs>
                    <a:gs pos="100000">
                      <a:schemeClr val="tx1"/>
                    </a:gs>
                  </a:gsLst>
                  <a:lin ang="5400000" scaled="0"/>
                </a:gradFill>
                <a:latin typeface="+mn-lt"/>
              </a:rPr>
              <a:t>the</a:t>
            </a:r>
            <a:r>
              <a:rPr lang="pl-PL" sz="2000" dirty="0">
                <a:gradFill>
                  <a:gsLst>
                    <a:gs pos="1250">
                      <a:schemeClr val="tx1"/>
                    </a:gs>
                    <a:gs pos="100000">
                      <a:schemeClr val="tx1"/>
                    </a:gs>
                  </a:gsLst>
                  <a:lin ang="5400000" scaled="0"/>
                </a:gradFill>
                <a:latin typeface="+mn-lt"/>
              </a:rPr>
              <a:t> </a:t>
            </a:r>
            <a:r>
              <a:rPr lang="en-US" sz="2000" dirty="0">
                <a:gradFill>
                  <a:gsLst>
                    <a:gs pos="1250">
                      <a:schemeClr val="tx1"/>
                    </a:gs>
                    <a:gs pos="100000">
                      <a:schemeClr val="tx1"/>
                    </a:gs>
                  </a:gsLst>
                  <a:lin ang="5400000" scaled="0"/>
                </a:gradFill>
                <a:latin typeface="+mn-lt"/>
              </a:rPr>
              <a:t>ability to move data or services from one</a:t>
            </a:r>
            <a:r>
              <a:rPr lang="pl-PL" sz="2000" dirty="0">
                <a:gradFill>
                  <a:gsLst>
                    <a:gs pos="1250">
                      <a:schemeClr val="tx1"/>
                    </a:gs>
                    <a:gs pos="100000">
                      <a:schemeClr val="tx1"/>
                    </a:gs>
                  </a:gsLst>
                  <a:lin ang="5400000" scaled="0"/>
                </a:gradFill>
                <a:latin typeface="+mn-lt"/>
              </a:rPr>
              <a:t> </a:t>
            </a:r>
            <a:r>
              <a:rPr lang="en-US" sz="2000" dirty="0">
                <a:gradFill>
                  <a:gsLst>
                    <a:gs pos="1250">
                      <a:schemeClr val="tx1"/>
                    </a:gs>
                    <a:gs pos="100000">
                      <a:schemeClr val="tx1"/>
                    </a:gs>
                  </a:gsLst>
                  <a:lin ang="5400000" scaled="0"/>
                </a:gradFill>
                <a:latin typeface="+mn-lt"/>
              </a:rPr>
              <a:t>provider to another, or bring them back</a:t>
            </a:r>
            <a:r>
              <a:rPr lang="pl-PL" sz="2000" dirty="0">
                <a:gradFill>
                  <a:gsLst>
                    <a:gs pos="1250">
                      <a:schemeClr val="tx1"/>
                    </a:gs>
                    <a:gs pos="100000">
                      <a:schemeClr val="tx1"/>
                    </a:gs>
                  </a:gsLst>
                  <a:lin ang="5400000" scaled="0"/>
                </a:gradFill>
                <a:latin typeface="+mn-lt"/>
              </a:rPr>
              <a:t> </a:t>
            </a:r>
            <a:r>
              <a:rPr lang="is-IS" sz="2000" dirty="0">
                <a:gradFill>
                  <a:gsLst>
                    <a:gs pos="1250">
                      <a:schemeClr val="tx1"/>
                    </a:gs>
                    <a:gs pos="100000">
                      <a:schemeClr val="tx1"/>
                    </a:gs>
                  </a:gsLst>
                  <a:lin ang="5400000" scaled="0"/>
                </a:gradFill>
                <a:latin typeface="+mn-lt"/>
              </a:rPr>
              <a:t>in-house.</a:t>
            </a:r>
            <a:endParaRPr lang="pl-PL" sz="2000" dirty="0">
              <a:gradFill>
                <a:gsLst>
                  <a:gs pos="1250">
                    <a:schemeClr val="tx1"/>
                  </a:gs>
                  <a:gs pos="100000">
                    <a:schemeClr val="tx1"/>
                  </a:gs>
                </a:gsLst>
                <a:lin ang="5400000" scaled="0"/>
              </a:gradFill>
              <a:latin typeface="+mn-lt"/>
            </a:endParaRPr>
          </a:p>
          <a:p>
            <a:pPr algn="just">
              <a:lnSpc>
                <a:spcPct val="110000"/>
              </a:lnSpc>
            </a:pPr>
            <a:r>
              <a:rPr lang="is-IS" sz="2000" dirty="0">
                <a:solidFill>
                  <a:srgbClr val="0070C0"/>
                </a:solidFill>
                <a:latin typeface="+mn-lt"/>
              </a:rPr>
              <a:t>Business continuity and disaster</a:t>
            </a:r>
            <a:r>
              <a:rPr lang="pl-PL" sz="2000" dirty="0">
                <a:solidFill>
                  <a:srgbClr val="0070C0"/>
                </a:solidFill>
                <a:latin typeface="+mn-lt"/>
              </a:rPr>
              <a:t> </a:t>
            </a:r>
            <a:r>
              <a:rPr lang="is-IS" sz="2000" dirty="0">
                <a:solidFill>
                  <a:srgbClr val="0070C0"/>
                </a:solidFill>
                <a:latin typeface="+mn-lt"/>
              </a:rPr>
              <a:t>recovery: </a:t>
            </a:r>
            <a:r>
              <a:rPr lang="is-IS" sz="2000" dirty="0">
                <a:gradFill>
                  <a:gsLst>
                    <a:gs pos="1250">
                      <a:schemeClr val="tx1"/>
                    </a:gs>
                    <a:gs pos="100000">
                      <a:schemeClr val="tx1"/>
                    </a:gs>
                  </a:gsLst>
                  <a:lin ang="5400000" scaled="0"/>
                </a:gradFill>
                <a:latin typeface="+mn-lt"/>
              </a:rPr>
              <a:t>operational processes and</a:t>
            </a:r>
            <a:r>
              <a:rPr lang="pl-PL" sz="2000" dirty="0">
                <a:gradFill>
                  <a:gsLst>
                    <a:gs pos="1250">
                      <a:schemeClr val="tx1"/>
                    </a:gs>
                    <a:gs pos="100000">
                      <a:schemeClr val="tx1"/>
                    </a:gs>
                  </a:gsLst>
                  <a:lin ang="5400000" scaled="0"/>
                </a:gradFill>
                <a:latin typeface="+mn-lt"/>
              </a:rPr>
              <a:t> </a:t>
            </a:r>
            <a:r>
              <a:rPr lang="en-US" sz="2000" dirty="0">
                <a:gradFill>
                  <a:gsLst>
                    <a:gs pos="1250">
                      <a:schemeClr val="tx1"/>
                    </a:gs>
                    <a:gs pos="100000">
                      <a:schemeClr val="tx1"/>
                    </a:gs>
                  </a:gsLst>
                  <a:lin ang="5400000" scaled="0"/>
                </a:gradFill>
                <a:latin typeface="+mn-lt"/>
              </a:rPr>
              <a:t>procedures for business continuity and</a:t>
            </a:r>
            <a:r>
              <a:rPr lang="pl-PL" sz="2000" dirty="0">
                <a:gradFill>
                  <a:gsLst>
                    <a:gs pos="1250">
                      <a:schemeClr val="tx1"/>
                    </a:gs>
                    <a:gs pos="100000">
                      <a:schemeClr val="tx1"/>
                    </a:gs>
                  </a:gsLst>
                  <a:lin ang="5400000" scaled="0"/>
                </a:gradFill>
                <a:latin typeface="+mn-lt"/>
              </a:rPr>
              <a:t> </a:t>
            </a:r>
            <a:r>
              <a:rPr lang="is-IS" sz="2000" dirty="0">
                <a:gradFill>
                  <a:gsLst>
                    <a:gs pos="1250">
                      <a:schemeClr val="tx1"/>
                    </a:gs>
                    <a:gs pos="100000">
                      <a:schemeClr val="tx1"/>
                    </a:gs>
                  </a:gsLst>
                  <a:lin ang="5400000" scaled="0"/>
                </a:gradFill>
                <a:latin typeface="+mn-lt"/>
              </a:rPr>
              <a:t>disaster recovery.</a:t>
            </a:r>
          </a:p>
          <a:p>
            <a:pPr marL="0" indent="0" algn="just">
              <a:lnSpc>
                <a:spcPct val="110000"/>
              </a:lnSpc>
              <a:buNone/>
            </a:pPr>
            <a:endParaRPr lang="is-IS" sz="2000" dirty="0">
              <a:solidFill>
                <a:srgbClr val="0070C0"/>
              </a:solidFill>
              <a:latin typeface="+mn-lt"/>
            </a:endParaRPr>
          </a:p>
        </p:txBody>
      </p:sp>
    </p:spTree>
    <p:extLst>
      <p:ext uri="{BB962C8B-B14F-4D97-AF65-F5344CB8AC3E}">
        <p14:creationId xmlns:p14="http://schemas.microsoft.com/office/powerpoint/2010/main" val="354188845"/>
      </p:ext>
    </p:extLst>
  </p:cSld>
  <p:clrMapOvr>
    <a:masterClrMapping/>
  </p:clrMapOvr>
  <p:transition spd="slow">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vert="horz" wrap="square" lIns="146304" tIns="91440" rIns="146304" bIns="91440" rtlCol="0" anchor="t">
            <a:noAutofit/>
          </a:bodyPr>
          <a:lstStyle/>
          <a:p>
            <a:r>
              <a:rPr lang="pl-PL" sz="4400" dirty="0"/>
              <a:t>Three Pillars of a Secure Hybrid Cloud Environment</a:t>
            </a:r>
            <a:endParaRPr lang="en-US" sz="4400" dirty="0"/>
          </a:p>
        </p:txBody>
      </p:sp>
      <p:sp>
        <p:nvSpPr>
          <p:cNvPr id="381955" name="Rectangle 3"/>
          <p:cNvSpPr>
            <a:spLocks noGrp="1" noChangeArrowheads="1"/>
          </p:cNvSpPr>
          <p:nvPr>
            <p:ph type="body" sz="quarter" idx="10"/>
          </p:nvPr>
        </p:nvSpPr>
        <p:spPr>
          <a:xfrm>
            <a:off x="274638" y="1212850"/>
            <a:ext cx="11887200" cy="5452764"/>
          </a:xfrm>
        </p:spPr>
        <p:txBody>
          <a:bodyPr>
            <a:noAutofit/>
          </a:bodyPr>
          <a:lstStyle/>
          <a:p>
            <a:r>
              <a:rPr lang="pl-PL" sz="2000" dirty="0">
                <a:latin typeface="+mn-lt"/>
              </a:rPr>
              <a:t>Pillar Three: provider transparency</a:t>
            </a:r>
          </a:p>
          <a:p>
            <a:endParaRPr lang="pl-PL" sz="2000" dirty="0">
              <a:latin typeface="+mn-lt"/>
            </a:endParaRPr>
          </a:p>
          <a:p>
            <a:pPr algn="just">
              <a:lnSpc>
                <a:spcPct val="110000"/>
              </a:lnSpc>
            </a:pPr>
            <a:r>
              <a:rPr lang="en-US" sz="2000" dirty="0">
                <a:solidFill>
                  <a:srgbClr val="0070C0"/>
                </a:solidFill>
                <a:latin typeface="+mn-lt"/>
              </a:rPr>
              <a:t>Data </a:t>
            </a:r>
            <a:r>
              <a:rPr lang="en-US" sz="2000" dirty="0" err="1">
                <a:solidFill>
                  <a:srgbClr val="0070C0"/>
                </a:solidFill>
                <a:latin typeface="+mn-lt"/>
              </a:rPr>
              <a:t>centre</a:t>
            </a:r>
            <a:r>
              <a:rPr lang="en-US" sz="2000" dirty="0">
                <a:solidFill>
                  <a:srgbClr val="0070C0"/>
                </a:solidFill>
                <a:latin typeface="+mn-lt"/>
              </a:rPr>
              <a:t>: </a:t>
            </a:r>
            <a:r>
              <a:rPr lang="en-US" sz="2000" dirty="0">
                <a:gradFill>
                  <a:gsLst>
                    <a:gs pos="1250">
                      <a:schemeClr val="tx1"/>
                    </a:gs>
                    <a:gs pos="100000">
                      <a:schemeClr val="tx1"/>
                    </a:gs>
                  </a:gsLst>
                  <a:lin ang="5400000" scaled="0"/>
                </a:gradFill>
                <a:latin typeface="+mn-lt"/>
              </a:rPr>
              <a:t>evaluating any elements of</a:t>
            </a:r>
            <a:r>
              <a:rPr lang="pl-PL" sz="2000" dirty="0">
                <a:gradFill>
                  <a:gsLst>
                    <a:gs pos="1250">
                      <a:schemeClr val="tx1"/>
                    </a:gs>
                    <a:gs pos="100000">
                      <a:schemeClr val="tx1"/>
                    </a:gs>
                  </a:gsLst>
                  <a:lin ang="5400000" scaled="0"/>
                </a:gradFill>
                <a:latin typeface="+mn-lt"/>
              </a:rPr>
              <a:t> </a:t>
            </a:r>
            <a:r>
              <a:rPr lang="is-IS" sz="2000" dirty="0">
                <a:gradFill>
                  <a:gsLst>
                    <a:gs pos="1250">
                      <a:schemeClr val="tx1"/>
                    </a:gs>
                    <a:gs pos="100000">
                      <a:schemeClr val="tx1"/>
                    </a:gs>
                  </a:gsLst>
                  <a:lin ang="5400000" scaled="0"/>
                </a:gradFill>
                <a:latin typeface="+mn-lt"/>
              </a:rPr>
              <a:t>a provider’s data centre architecture and</a:t>
            </a:r>
            <a:r>
              <a:rPr lang="pl-PL" sz="2000" dirty="0">
                <a:gradFill>
                  <a:gsLst>
                    <a:gs pos="1250">
                      <a:schemeClr val="tx1"/>
                    </a:gs>
                    <a:gs pos="100000">
                      <a:schemeClr val="tx1"/>
                    </a:gs>
                  </a:gsLst>
                  <a:lin ang="5400000" scaled="0"/>
                </a:gradFill>
                <a:latin typeface="+mn-lt"/>
              </a:rPr>
              <a:t> </a:t>
            </a:r>
            <a:r>
              <a:rPr lang="en-US" sz="2000" dirty="0">
                <a:gradFill>
                  <a:gsLst>
                    <a:gs pos="1250">
                      <a:schemeClr val="tx1"/>
                    </a:gs>
                    <a:gs pos="100000">
                      <a:schemeClr val="tx1"/>
                    </a:gs>
                  </a:gsLst>
                  <a:lin ang="5400000" scaled="0"/>
                </a:gradFill>
                <a:latin typeface="+mn-lt"/>
              </a:rPr>
              <a:t>operations that could be detrimental to</a:t>
            </a:r>
            <a:r>
              <a:rPr lang="pl-PL" sz="2000" dirty="0">
                <a:gradFill>
                  <a:gsLst>
                    <a:gs pos="1250">
                      <a:schemeClr val="tx1"/>
                    </a:gs>
                    <a:gs pos="100000">
                      <a:schemeClr val="tx1"/>
                    </a:gs>
                  </a:gsLst>
                  <a:lin ang="5400000" scaled="0"/>
                </a:gradFill>
                <a:latin typeface="+mn-lt"/>
              </a:rPr>
              <a:t> </a:t>
            </a:r>
            <a:r>
              <a:rPr lang="is-IS" sz="2000" dirty="0">
                <a:gradFill>
                  <a:gsLst>
                    <a:gs pos="1250">
                      <a:schemeClr val="tx1"/>
                    </a:gs>
                    <a:gs pos="100000">
                      <a:schemeClr val="tx1"/>
                    </a:gs>
                  </a:gsLst>
                  <a:lin ang="5400000" scaled="0"/>
                </a:gradFill>
                <a:latin typeface="+mn-lt"/>
              </a:rPr>
              <a:t>ongoing services.</a:t>
            </a:r>
          </a:p>
          <a:p>
            <a:pPr algn="just">
              <a:lnSpc>
                <a:spcPct val="110000"/>
              </a:lnSpc>
            </a:pPr>
            <a:r>
              <a:rPr lang="is-IS" sz="2000" dirty="0">
                <a:solidFill>
                  <a:srgbClr val="0070C0"/>
                </a:solidFill>
                <a:latin typeface="+mn-lt"/>
              </a:rPr>
              <a:t>Incident response, notification</a:t>
            </a:r>
            <a:r>
              <a:rPr lang="pl-PL" sz="2000" dirty="0">
                <a:solidFill>
                  <a:srgbClr val="0070C0"/>
                </a:solidFill>
                <a:latin typeface="+mn-lt"/>
              </a:rPr>
              <a:t> </a:t>
            </a:r>
            <a:r>
              <a:rPr lang="is-IS" sz="2000" dirty="0">
                <a:solidFill>
                  <a:srgbClr val="0070C0"/>
                </a:solidFill>
                <a:latin typeface="+mn-lt"/>
              </a:rPr>
              <a:t>and remediation: </a:t>
            </a:r>
            <a:r>
              <a:rPr lang="is-IS" sz="2000" dirty="0">
                <a:gradFill>
                  <a:gsLst>
                    <a:gs pos="1250">
                      <a:schemeClr val="tx1"/>
                    </a:gs>
                    <a:gs pos="100000">
                      <a:schemeClr val="tx1"/>
                    </a:gs>
                  </a:gsLst>
                  <a:lin ang="5400000" scaled="0"/>
                </a:gradFill>
                <a:latin typeface="+mn-lt"/>
              </a:rPr>
              <a:t>adequate incydent</a:t>
            </a:r>
            <a:r>
              <a:rPr lang="pl-PL" sz="2000" dirty="0">
                <a:gradFill>
                  <a:gsLst>
                    <a:gs pos="1250">
                      <a:schemeClr val="tx1"/>
                    </a:gs>
                    <a:gs pos="100000">
                      <a:schemeClr val="tx1"/>
                    </a:gs>
                  </a:gsLst>
                  <a:lin ang="5400000" scaled="0"/>
                </a:gradFill>
                <a:latin typeface="+mn-lt"/>
              </a:rPr>
              <a:t> </a:t>
            </a:r>
            <a:r>
              <a:rPr lang="is-IS" sz="2000" dirty="0">
                <a:gradFill>
                  <a:gsLst>
                    <a:gs pos="1250">
                      <a:schemeClr val="tx1"/>
                    </a:gs>
                    <a:gs pos="100000">
                      <a:schemeClr val="tx1"/>
                    </a:gs>
                  </a:gsLst>
                  <a:lin ang="5400000" scaled="0"/>
                </a:gradFill>
                <a:latin typeface="+mn-lt"/>
              </a:rPr>
              <a:t>detection, response, notification, and</a:t>
            </a:r>
            <a:r>
              <a:rPr lang="pl-PL" sz="2000" dirty="0">
                <a:gradFill>
                  <a:gsLst>
                    <a:gs pos="1250">
                      <a:schemeClr val="tx1"/>
                    </a:gs>
                    <a:gs pos="100000">
                      <a:schemeClr val="tx1"/>
                    </a:gs>
                  </a:gsLst>
                  <a:lin ang="5400000" scaled="0"/>
                </a:gradFill>
                <a:latin typeface="+mn-lt"/>
              </a:rPr>
              <a:t> </a:t>
            </a:r>
            <a:r>
              <a:rPr lang="is-IS" sz="2000" dirty="0">
                <a:gradFill>
                  <a:gsLst>
                    <a:gs pos="1250">
                      <a:schemeClr val="tx1"/>
                    </a:gs>
                    <a:gs pos="100000">
                      <a:schemeClr val="tx1"/>
                    </a:gs>
                  </a:gsLst>
                  <a:lin ang="5400000" scaled="0"/>
                </a:gradFill>
                <a:latin typeface="+mn-lt"/>
              </a:rPr>
              <a:t>remediation.</a:t>
            </a:r>
          </a:p>
          <a:p>
            <a:pPr algn="just">
              <a:lnSpc>
                <a:spcPct val="110000"/>
              </a:lnSpc>
            </a:pPr>
            <a:r>
              <a:rPr lang="is-IS" sz="2000" dirty="0">
                <a:solidFill>
                  <a:srgbClr val="0070C0"/>
                </a:solidFill>
                <a:latin typeface="+mn-lt"/>
              </a:rPr>
              <a:t>Application security: </a:t>
            </a:r>
            <a:r>
              <a:rPr lang="is-IS" sz="2000" dirty="0">
                <a:gradFill>
                  <a:gsLst>
                    <a:gs pos="1250">
                      <a:schemeClr val="tx1"/>
                    </a:gs>
                    <a:gs pos="100000">
                      <a:schemeClr val="tx1"/>
                    </a:gs>
                  </a:gsLst>
                  <a:lin ang="5400000" scaled="0"/>
                </a:gradFill>
                <a:latin typeface="+mn-lt"/>
              </a:rPr>
              <a:t>securing</a:t>
            </a:r>
            <a:r>
              <a:rPr lang="pl-PL" sz="2000" dirty="0">
                <a:gradFill>
                  <a:gsLst>
                    <a:gs pos="1250">
                      <a:schemeClr val="tx1"/>
                    </a:gs>
                    <a:gs pos="100000">
                      <a:schemeClr val="tx1"/>
                    </a:gs>
                  </a:gsLst>
                  <a:lin ang="5400000" scaled="0"/>
                </a:gradFill>
                <a:latin typeface="+mn-lt"/>
              </a:rPr>
              <a:t> </a:t>
            </a:r>
            <a:r>
              <a:rPr lang="en-US" sz="2000" dirty="0">
                <a:gradFill>
                  <a:gsLst>
                    <a:gs pos="1250">
                      <a:schemeClr val="tx1"/>
                    </a:gs>
                    <a:gs pos="100000">
                      <a:schemeClr val="tx1"/>
                    </a:gs>
                  </a:gsLst>
                  <a:lin ang="5400000" scaled="0"/>
                </a:gradFill>
                <a:latin typeface="+mn-lt"/>
              </a:rPr>
              <a:t>application software running on or</a:t>
            </a:r>
            <a:r>
              <a:rPr lang="pl-PL" sz="2000" dirty="0">
                <a:gradFill>
                  <a:gsLst>
                    <a:gs pos="1250">
                      <a:schemeClr val="tx1"/>
                    </a:gs>
                    <a:gs pos="100000">
                      <a:schemeClr val="tx1"/>
                    </a:gs>
                  </a:gsLst>
                  <a:lin ang="5400000" scaled="0"/>
                </a:gradFill>
                <a:latin typeface="+mn-lt"/>
              </a:rPr>
              <a:t> </a:t>
            </a:r>
            <a:r>
              <a:rPr lang="is-IS" sz="2000" dirty="0">
                <a:gradFill>
                  <a:gsLst>
                    <a:gs pos="1250">
                      <a:schemeClr val="tx1"/>
                    </a:gs>
                    <a:gs pos="100000">
                      <a:schemeClr val="tx1"/>
                    </a:gs>
                  </a:gsLst>
                  <a:lin ang="5400000" scaled="0"/>
                </a:gradFill>
                <a:latin typeface="+mn-lt"/>
              </a:rPr>
              <a:t>developed in the cloud.</a:t>
            </a:r>
          </a:p>
          <a:p>
            <a:pPr algn="just">
              <a:lnSpc>
                <a:spcPct val="110000"/>
              </a:lnSpc>
            </a:pPr>
            <a:r>
              <a:rPr lang="is-IS" sz="2000" dirty="0">
                <a:solidFill>
                  <a:srgbClr val="0070C0"/>
                </a:solidFill>
                <a:latin typeface="+mn-lt"/>
              </a:rPr>
              <a:t>Encryption and key management:</a:t>
            </a:r>
            <a:r>
              <a:rPr lang="pl-PL" sz="2000" dirty="0">
                <a:solidFill>
                  <a:srgbClr val="0070C0"/>
                </a:solidFill>
                <a:latin typeface="+mn-lt"/>
              </a:rPr>
              <a:t> </a:t>
            </a:r>
            <a:r>
              <a:rPr lang="en-US" sz="2000" dirty="0">
                <a:gradFill>
                  <a:gsLst>
                    <a:gs pos="1250">
                      <a:schemeClr val="tx1"/>
                    </a:gs>
                    <a:gs pos="100000">
                      <a:schemeClr val="tx1"/>
                    </a:gs>
                  </a:gsLst>
                  <a:lin ang="5400000" scaled="0"/>
                </a:gradFill>
                <a:latin typeface="+mn-lt"/>
              </a:rPr>
              <a:t>identifying proper encryption usage and</a:t>
            </a:r>
            <a:r>
              <a:rPr lang="pl-PL" sz="2000" dirty="0">
                <a:gradFill>
                  <a:gsLst>
                    <a:gs pos="1250">
                      <a:schemeClr val="tx1"/>
                    </a:gs>
                    <a:gs pos="100000">
                      <a:schemeClr val="tx1"/>
                    </a:gs>
                  </a:gsLst>
                  <a:lin ang="5400000" scaled="0"/>
                </a:gradFill>
                <a:latin typeface="+mn-lt"/>
              </a:rPr>
              <a:t> </a:t>
            </a:r>
            <a:r>
              <a:rPr lang="is-IS" sz="2000" dirty="0">
                <a:gradFill>
                  <a:gsLst>
                    <a:gs pos="1250">
                      <a:schemeClr val="tx1"/>
                    </a:gs>
                    <a:gs pos="100000">
                      <a:schemeClr val="tx1"/>
                    </a:gs>
                  </a:gsLst>
                  <a:lin ang="5400000" scaled="0"/>
                </a:gradFill>
                <a:latin typeface="+mn-lt"/>
              </a:rPr>
              <a:t>scalable key management.</a:t>
            </a:r>
          </a:p>
          <a:p>
            <a:pPr algn="just">
              <a:lnSpc>
                <a:spcPct val="110000"/>
              </a:lnSpc>
            </a:pPr>
            <a:r>
              <a:rPr lang="is-IS" sz="2000" dirty="0">
                <a:solidFill>
                  <a:srgbClr val="0070C0"/>
                </a:solidFill>
                <a:latin typeface="+mn-lt"/>
              </a:rPr>
              <a:t>Identity and access management:</a:t>
            </a:r>
            <a:r>
              <a:rPr lang="pl-PL" sz="2000" dirty="0">
                <a:solidFill>
                  <a:srgbClr val="0070C0"/>
                </a:solidFill>
                <a:latin typeface="+mn-lt"/>
              </a:rPr>
              <a:t> </a:t>
            </a:r>
            <a:r>
              <a:rPr lang="is-IS" sz="2000" dirty="0">
                <a:gradFill>
                  <a:gsLst>
                    <a:gs pos="1250">
                      <a:schemeClr val="tx1"/>
                    </a:gs>
                    <a:gs pos="100000">
                      <a:schemeClr val="tx1"/>
                    </a:gs>
                  </a:gsLst>
                  <a:lin ang="5400000" scaled="0"/>
                </a:gradFill>
                <a:latin typeface="+mn-lt"/>
              </a:rPr>
              <a:t>assessing an organisation’s readiness</a:t>
            </a:r>
            <a:r>
              <a:rPr lang="pl-PL" sz="2000" dirty="0">
                <a:gradFill>
                  <a:gsLst>
                    <a:gs pos="1250">
                      <a:schemeClr val="tx1"/>
                    </a:gs>
                    <a:gs pos="100000">
                      <a:schemeClr val="tx1"/>
                    </a:gs>
                  </a:gsLst>
                  <a:lin ang="5400000" scaled="0"/>
                </a:gradFill>
                <a:latin typeface="+mn-lt"/>
              </a:rPr>
              <a:t> </a:t>
            </a:r>
            <a:r>
              <a:rPr lang="is-IS" sz="2000" dirty="0">
                <a:gradFill>
                  <a:gsLst>
                    <a:gs pos="1250">
                      <a:schemeClr val="tx1"/>
                    </a:gs>
                    <a:gs pos="100000">
                      <a:schemeClr val="tx1"/>
                    </a:gs>
                  </a:gsLst>
                  <a:lin ang="5400000" scaled="0"/>
                </a:gradFill>
                <a:latin typeface="+mn-lt"/>
              </a:rPr>
              <a:t>to conduct cloud-based identity,</a:t>
            </a:r>
            <a:r>
              <a:rPr lang="pl-PL" sz="2000" dirty="0">
                <a:gradFill>
                  <a:gsLst>
                    <a:gs pos="1250">
                      <a:schemeClr val="tx1"/>
                    </a:gs>
                    <a:gs pos="100000">
                      <a:schemeClr val="tx1"/>
                    </a:gs>
                  </a:gsLst>
                  <a:lin ang="5400000" scaled="0"/>
                </a:gradFill>
                <a:latin typeface="+mn-lt"/>
              </a:rPr>
              <a:t> </a:t>
            </a:r>
            <a:r>
              <a:rPr lang="is-IS" sz="2000" dirty="0">
                <a:gradFill>
                  <a:gsLst>
                    <a:gs pos="1250">
                      <a:schemeClr val="tx1"/>
                    </a:gs>
                    <a:gs pos="100000">
                      <a:schemeClr val="tx1"/>
                    </a:gs>
                  </a:gsLst>
                  <a:lin ang="5400000" scaled="0"/>
                </a:gradFill>
                <a:latin typeface="+mn-lt"/>
              </a:rPr>
              <a:t>entitlement, and access management.</a:t>
            </a:r>
          </a:p>
          <a:p>
            <a:pPr algn="just">
              <a:lnSpc>
                <a:spcPct val="110000"/>
              </a:lnSpc>
            </a:pPr>
            <a:r>
              <a:rPr lang="is-IS" sz="2000" dirty="0">
                <a:solidFill>
                  <a:srgbClr val="0070C0"/>
                </a:solidFill>
                <a:latin typeface="+mn-lt"/>
              </a:rPr>
              <a:t>Virtualisation: </a:t>
            </a:r>
            <a:r>
              <a:rPr lang="is-IS" sz="2000" dirty="0">
                <a:gradFill>
                  <a:gsLst>
                    <a:gs pos="1250">
                      <a:schemeClr val="tx1"/>
                    </a:gs>
                    <a:gs pos="100000">
                      <a:schemeClr val="tx1"/>
                    </a:gs>
                  </a:gsLst>
                  <a:lin ang="5400000" scaled="0"/>
                </a:gradFill>
                <a:latin typeface="+mn-lt"/>
              </a:rPr>
              <a:t>risks associated</a:t>
            </a:r>
            <a:r>
              <a:rPr lang="pl-PL" sz="2000" dirty="0">
                <a:gradFill>
                  <a:gsLst>
                    <a:gs pos="1250">
                      <a:schemeClr val="tx1"/>
                    </a:gs>
                    <a:gs pos="100000">
                      <a:schemeClr val="tx1"/>
                    </a:gs>
                  </a:gsLst>
                  <a:lin ang="5400000" scaled="0"/>
                </a:gradFill>
                <a:latin typeface="+mn-lt"/>
              </a:rPr>
              <a:t> </a:t>
            </a:r>
            <a:r>
              <a:rPr lang="is-IS" sz="2000" dirty="0">
                <a:gradFill>
                  <a:gsLst>
                    <a:gs pos="1250">
                      <a:schemeClr val="tx1"/>
                    </a:gs>
                    <a:gs pos="100000">
                      <a:schemeClr val="tx1"/>
                    </a:gs>
                  </a:gsLst>
                  <a:lin ang="5400000" scaled="0"/>
                </a:gradFill>
                <a:latin typeface="+mn-lt"/>
              </a:rPr>
              <a:t>with multi-tenancy, virtual machine</a:t>
            </a:r>
            <a:r>
              <a:rPr lang="pl-PL" sz="2000" dirty="0">
                <a:gradFill>
                  <a:gsLst>
                    <a:gs pos="1250">
                      <a:schemeClr val="tx1"/>
                    </a:gs>
                    <a:gs pos="100000">
                      <a:schemeClr val="tx1"/>
                    </a:gs>
                  </a:gsLst>
                  <a:lin ang="5400000" scaled="0"/>
                </a:gradFill>
                <a:latin typeface="+mn-lt"/>
              </a:rPr>
              <a:t> </a:t>
            </a:r>
            <a:r>
              <a:rPr lang="en-US" sz="2000" dirty="0">
                <a:gradFill>
                  <a:gsLst>
                    <a:gs pos="1250">
                      <a:schemeClr val="tx1"/>
                    </a:gs>
                    <a:gs pos="100000">
                      <a:schemeClr val="tx1"/>
                    </a:gs>
                  </a:gsLst>
                  <a:lin ang="5400000" scaled="0"/>
                </a:gradFill>
                <a:latin typeface="+mn-lt"/>
              </a:rPr>
              <a:t>isolation and co- residence, hypervisor</a:t>
            </a:r>
            <a:r>
              <a:rPr lang="pl-PL" sz="2000" dirty="0">
                <a:gradFill>
                  <a:gsLst>
                    <a:gs pos="1250">
                      <a:schemeClr val="tx1"/>
                    </a:gs>
                    <a:gs pos="100000">
                      <a:schemeClr val="tx1"/>
                    </a:gs>
                  </a:gsLst>
                  <a:lin ang="5400000" scaled="0"/>
                </a:gradFill>
                <a:latin typeface="+mn-lt"/>
              </a:rPr>
              <a:t> </a:t>
            </a:r>
            <a:r>
              <a:rPr lang="is-IS" sz="2000" dirty="0">
                <a:gradFill>
                  <a:gsLst>
                    <a:gs pos="1250">
                      <a:schemeClr val="tx1"/>
                    </a:gs>
                    <a:gs pos="100000">
                      <a:schemeClr val="tx1"/>
                    </a:gs>
                  </a:gsLst>
                  <a:lin ang="5400000" scaled="0"/>
                </a:gradFill>
                <a:latin typeface="+mn-lt"/>
              </a:rPr>
              <a:t>vulnerabilities, etc.</a:t>
            </a:r>
            <a:endParaRPr lang="pl-PL" sz="2000" dirty="0">
              <a:gradFill>
                <a:gsLst>
                  <a:gs pos="1250">
                    <a:schemeClr val="tx1"/>
                  </a:gs>
                  <a:gs pos="100000">
                    <a:schemeClr val="tx1"/>
                  </a:gs>
                </a:gsLst>
                <a:lin ang="5400000" scaled="0"/>
              </a:gradFill>
              <a:latin typeface="+mn-lt"/>
            </a:endParaRPr>
          </a:p>
        </p:txBody>
      </p:sp>
    </p:spTree>
    <p:extLst>
      <p:ext uri="{BB962C8B-B14F-4D97-AF65-F5344CB8AC3E}">
        <p14:creationId xmlns:p14="http://schemas.microsoft.com/office/powerpoint/2010/main" val="830705364"/>
      </p:ext>
    </p:extLst>
  </p:cSld>
  <p:clrMapOvr>
    <a:masterClrMapping/>
  </p:clrMapOvr>
  <p:transition spd="slow">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vert="horz" wrap="square" lIns="146304" tIns="91440" rIns="146304" bIns="91440" rtlCol="0" anchor="t">
            <a:noAutofit/>
          </a:bodyPr>
          <a:lstStyle/>
          <a:p>
            <a:r>
              <a:rPr lang="en-US" dirty="0"/>
              <a:t>Recommendations</a:t>
            </a:r>
          </a:p>
        </p:txBody>
      </p:sp>
      <p:sp>
        <p:nvSpPr>
          <p:cNvPr id="381955" name="Rectangle 3"/>
          <p:cNvSpPr>
            <a:spLocks noGrp="1" noChangeArrowheads="1"/>
          </p:cNvSpPr>
          <p:nvPr>
            <p:ph type="body" sz="quarter" idx="10"/>
          </p:nvPr>
        </p:nvSpPr>
        <p:spPr/>
        <p:txBody>
          <a:bodyPr>
            <a:noAutofit/>
          </a:bodyPr>
          <a:lstStyle/>
          <a:p>
            <a:r>
              <a:rPr lang="en-US" sz="2000" dirty="0">
                <a:latin typeface="+mn-lt"/>
              </a:rPr>
              <a:t>Create a new role for an Information Manager who owns information governance across </a:t>
            </a:r>
            <a:r>
              <a:rPr lang="pl-PL" sz="2000" dirty="0">
                <a:latin typeface="+mn-lt"/>
              </a:rPr>
              <a:t>(</a:t>
            </a:r>
            <a:r>
              <a:rPr lang="en-US" sz="2000" dirty="0">
                <a:latin typeface="+mn-lt"/>
              </a:rPr>
              <a:t>all SharePoint</a:t>
            </a:r>
            <a:r>
              <a:rPr lang="pl-PL" sz="2000" dirty="0">
                <a:latin typeface="+mn-lt"/>
              </a:rPr>
              <a:t>)</a:t>
            </a:r>
            <a:r>
              <a:rPr lang="en-US" sz="2000" dirty="0">
                <a:latin typeface="+mn-lt"/>
              </a:rPr>
              <a:t> environments</a:t>
            </a:r>
          </a:p>
          <a:p>
            <a:r>
              <a:rPr lang="en-US" sz="2000" dirty="0">
                <a:latin typeface="+mn-lt"/>
              </a:rPr>
              <a:t>Train and educate all stakeholders about risk and liability</a:t>
            </a:r>
          </a:p>
          <a:p>
            <a:r>
              <a:rPr lang="en-US" sz="2000" dirty="0">
                <a:latin typeface="+mn-lt"/>
              </a:rPr>
              <a:t>Assess the appropriateness of using SharePoint versus other document management tools</a:t>
            </a:r>
          </a:p>
          <a:p>
            <a:r>
              <a:rPr lang="en-US" sz="2000" dirty="0">
                <a:latin typeface="+mn-lt"/>
              </a:rPr>
              <a:t>Define information governance policies for access, retention, archival, and backup</a:t>
            </a:r>
          </a:p>
          <a:p>
            <a:r>
              <a:rPr lang="en-US" sz="2000" dirty="0">
                <a:latin typeface="+mn-lt"/>
              </a:rPr>
              <a:t>Automate risk controls</a:t>
            </a:r>
          </a:p>
          <a:p>
            <a:r>
              <a:rPr lang="en-US" sz="2000" dirty="0">
                <a:latin typeface="+mn-lt"/>
              </a:rPr>
              <a:t>Audit user and data activities</a:t>
            </a:r>
          </a:p>
          <a:p>
            <a:endParaRPr lang="pl-PL" sz="2000" dirty="0">
              <a:latin typeface="+mn-lt"/>
            </a:endParaRPr>
          </a:p>
          <a:p>
            <a:pPr lvl="1"/>
            <a:r>
              <a:rPr lang="en-US" dirty="0"/>
              <a:t>Resources:</a:t>
            </a:r>
          </a:p>
          <a:p>
            <a:pPr lvl="2"/>
            <a:r>
              <a:rPr lang="en-US" dirty="0"/>
              <a:t>Microsoft TechNet</a:t>
            </a:r>
            <a:endParaRPr lang="pl-PL" dirty="0"/>
          </a:p>
          <a:p>
            <a:pPr lvl="2"/>
            <a:r>
              <a:rPr lang="pl-PL" dirty="0"/>
              <a:t>Microsoft MSDN</a:t>
            </a:r>
            <a:endParaRPr lang="en-US" dirty="0"/>
          </a:p>
          <a:p>
            <a:pPr lvl="2"/>
            <a:r>
              <a:rPr lang="en-US" dirty="0"/>
              <a:t>Legal Sources for Compliance Requirements</a:t>
            </a:r>
          </a:p>
        </p:txBody>
      </p:sp>
    </p:spTree>
    <p:extLst>
      <p:ext uri="{BB962C8B-B14F-4D97-AF65-F5344CB8AC3E}">
        <p14:creationId xmlns:p14="http://schemas.microsoft.com/office/powerpoint/2010/main" val="773044416"/>
      </p:ext>
    </p:extLst>
  </p:cSld>
  <p:clrMapOvr>
    <a:masterClrMapping/>
  </p:clrMapOvr>
  <p:transition spd="slow">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74638" y="2125662"/>
            <a:ext cx="11887200" cy="1015663"/>
          </a:xfrm>
          <a:noFill/>
        </p:spPr>
        <p:txBody>
          <a:bodyPr vert="horz" wrap="square" lIns="146304" tIns="91440" rIns="146304" bIns="91440" rtlCol="0" anchor="t" anchorCtr="0">
            <a:spAutoFit/>
          </a:bodyPr>
          <a:lstStyle/>
          <a:p>
            <a:r>
              <a:rPr lang="es-ES" sz="6000" dirty="0" err="1"/>
              <a:t>Appendix</a:t>
            </a:r>
            <a:r>
              <a:rPr lang="es-ES" sz="6000" dirty="0"/>
              <a:t> (Links And </a:t>
            </a:r>
            <a:r>
              <a:rPr lang="es-ES" sz="6000" dirty="0" err="1"/>
              <a:t>Credits</a:t>
            </a:r>
            <a:r>
              <a:rPr lang="es-ES" sz="6000" dirty="0"/>
              <a:t>)</a:t>
            </a:r>
          </a:p>
        </p:txBody>
      </p:sp>
    </p:spTree>
    <p:extLst>
      <p:ext uri="{BB962C8B-B14F-4D97-AF65-F5344CB8AC3E}">
        <p14:creationId xmlns:p14="http://schemas.microsoft.com/office/powerpoint/2010/main" val="1668517420"/>
      </p:ext>
    </p:extLst>
  </p:cSld>
  <p:clrMapOvr>
    <a:overrideClrMapping bg1="dk1" tx1="lt1" bg2="dk2" tx2="lt2" accent1="accent1" accent2="accent2" accent3="accent3" accent4="accent4" accent5="accent5" accent6="accent6" hlink="hlink" folHlink="folHlink"/>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vert="horz" wrap="square" lIns="146304" tIns="91440" rIns="146304" bIns="91440" rtlCol="0" anchor="t">
            <a:noAutofit/>
          </a:bodyPr>
          <a:lstStyle/>
          <a:p>
            <a:r>
              <a:rPr lang="pl-PL" dirty="0"/>
              <a:t>links</a:t>
            </a:r>
            <a:endParaRPr lang="da-DK" dirty="0"/>
          </a:p>
        </p:txBody>
      </p:sp>
      <p:sp>
        <p:nvSpPr>
          <p:cNvPr id="11" name="Pladsholder til tekst 10"/>
          <p:cNvSpPr>
            <a:spLocks noGrp="1"/>
          </p:cNvSpPr>
          <p:nvPr>
            <p:ph type="body" sz="quarter" idx="10"/>
          </p:nvPr>
        </p:nvSpPr>
        <p:spPr>
          <a:xfrm>
            <a:off x="274638" y="1212850"/>
            <a:ext cx="11887200" cy="5236740"/>
          </a:xfrm>
        </p:spPr>
        <p:txBody>
          <a:bodyPr vert="horz" wrap="square" lIns="146304" tIns="91440" rIns="146304" bIns="91440" rtlCol="0" anchor="t">
            <a:normAutofit/>
          </a:bodyPr>
          <a:lstStyle/>
          <a:p>
            <a:r>
              <a:rPr lang="en-GB" sz="2000" dirty="0">
                <a:latin typeface="+mn-lt"/>
              </a:rPr>
              <a:t>ISECOM (the Institute for Security and Open Methodologies)</a:t>
            </a:r>
          </a:p>
          <a:p>
            <a:pPr lvl="1"/>
            <a:r>
              <a:rPr lang="en-GB" dirty="0">
                <a:hlinkClick r:id="rId2"/>
              </a:rPr>
              <a:t>http</a:t>
            </a:r>
            <a:r>
              <a:rPr lang="en-GB">
                <a:hlinkClick r:id="rId2"/>
              </a:rPr>
              <a:t>://www.isecom.org/about-us.html</a:t>
            </a:r>
            <a:endParaRPr lang="en-GB" dirty="0"/>
          </a:p>
          <a:p>
            <a:r>
              <a:rPr lang="en-GB" sz="2000" dirty="0">
                <a:latin typeface="+mn-lt"/>
              </a:rPr>
              <a:t>OSSTMM (Open Source Security Testing Methodology Manual)</a:t>
            </a:r>
          </a:p>
          <a:p>
            <a:pPr lvl="1"/>
            <a:r>
              <a:rPr lang="en-GB" dirty="0">
                <a:hlinkClick r:id="rId3"/>
              </a:rPr>
              <a:t>http</a:t>
            </a:r>
            <a:r>
              <a:rPr lang="en-GB">
                <a:hlinkClick r:id="rId3"/>
              </a:rPr>
              <a:t>://www.isecom.org/research/osstmm.html</a:t>
            </a:r>
            <a:r>
              <a:rPr lang="en-GB" dirty="0"/>
              <a:t> </a:t>
            </a:r>
          </a:p>
          <a:p>
            <a:r>
              <a:rPr lang="en-GB" sz="2000" dirty="0">
                <a:latin typeface="+mn-lt"/>
              </a:rPr>
              <a:t>Library of Resources for Industrial Control System Cyber Security</a:t>
            </a:r>
          </a:p>
          <a:p>
            <a:pPr lvl="1"/>
            <a:r>
              <a:rPr lang="en-GB" dirty="0">
                <a:hlinkClick r:id="rId4"/>
              </a:rPr>
              <a:t>https</a:t>
            </a:r>
            <a:r>
              <a:rPr lang="en-GB">
                <a:hlinkClick r:id="rId4"/>
              </a:rPr>
              <a:t>://scadahacker.com/library/index.html</a:t>
            </a:r>
            <a:endParaRPr lang="en-GB" dirty="0"/>
          </a:p>
          <a:p>
            <a:r>
              <a:rPr lang="en-GB" sz="2000" dirty="0">
                <a:latin typeface="+mn-lt"/>
              </a:rPr>
              <a:t>patterns &amp; practices: Cloud Security Approach in a Nutshell</a:t>
            </a:r>
          </a:p>
          <a:p>
            <a:pPr lvl="1"/>
            <a:r>
              <a:rPr lang="en-GB" dirty="0">
                <a:hlinkClick r:id="rId5"/>
              </a:rPr>
              <a:t>https</a:t>
            </a:r>
            <a:r>
              <a:rPr lang="en-GB">
                <a:hlinkClick r:id="rId5"/>
              </a:rPr>
              <a:t>://technet.microsoft.com/en-us/ff742848.aspx</a:t>
            </a:r>
            <a:r>
              <a:rPr lang="pl-PL"/>
              <a:t> </a:t>
            </a:r>
            <a:endParaRPr lang="en-GB" dirty="0"/>
          </a:p>
          <a:p>
            <a:r>
              <a:rPr lang="en-GB" sz="2000" dirty="0">
                <a:latin typeface="+mn-lt"/>
              </a:rPr>
              <a:t>Microsoft Azure </a:t>
            </a:r>
            <a:r>
              <a:rPr lang="en-GB" sz="2000">
                <a:latin typeface="+mn-lt"/>
              </a:rPr>
              <a:t>Trust Center</a:t>
            </a:r>
            <a:r>
              <a:rPr lang="en-GB" sz="2000" dirty="0">
                <a:latin typeface="+mn-lt"/>
              </a:rPr>
              <a:t>: Security</a:t>
            </a:r>
          </a:p>
          <a:p>
            <a:pPr lvl="1"/>
            <a:r>
              <a:rPr lang="en-GB" dirty="0">
                <a:hlinkClick r:id="rId6"/>
              </a:rPr>
              <a:t>http://</a:t>
            </a:r>
            <a:r>
              <a:rPr lang="en-GB">
                <a:hlinkClick r:id="rId6"/>
              </a:rPr>
              <a:t>azure.microsoft.com/en-us/support/trust-center/security/</a:t>
            </a:r>
            <a:r>
              <a:rPr lang="pl-PL"/>
              <a:t> </a:t>
            </a:r>
            <a:endParaRPr lang="en-GB" dirty="0"/>
          </a:p>
          <a:p>
            <a:r>
              <a:rPr lang="en-GB" sz="2000" dirty="0">
                <a:latin typeface="+mn-lt"/>
              </a:rPr>
              <a:t>10 Things to know about Azure Security</a:t>
            </a:r>
          </a:p>
          <a:p>
            <a:pPr lvl="1"/>
            <a:r>
              <a:rPr lang="en-GB" dirty="0">
                <a:hlinkClick r:id="rId7"/>
              </a:rPr>
              <a:t>https</a:t>
            </a:r>
            <a:r>
              <a:rPr lang="en-GB">
                <a:hlinkClick r:id="rId7"/>
              </a:rPr>
              <a:t>://technet.microsoft.com/en-us/cloud/gg663906.aspx</a:t>
            </a:r>
            <a:r>
              <a:rPr lang="pl-PL"/>
              <a:t> </a:t>
            </a:r>
            <a:endParaRPr lang="en-GB" dirty="0"/>
          </a:p>
          <a:p>
            <a:r>
              <a:rPr lang="en-GB" sz="2000" dirty="0">
                <a:latin typeface="+mn-lt"/>
              </a:rPr>
              <a:t>Security Best Practice and Label Security Whitepapers</a:t>
            </a:r>
          </a:p>
          <a:p>
            <a:pPr lvl="1"/>
            <a:r>
              <a:rPr lang="en-GB" dirty="0">
                <a:hlinkClick r:id="rId8"/>
              </a:rPr>
              <a:t>http</a:t>
            </a:r>
            <a:r>
              <a:rPr lang="en-GB">
                <a:hlinkClick r:id="rId8"/>
              </a:rPr>
              <a:t>://blogs.msdn.com/b/sqlsecurity/archive/2012/03/07/security-best-practice-and-label-security-whitepapers.aspx</a:t>
            </a:r>
            <a:r>
              <a:rPr lang="pl-PL"/>
              <a:t> </a:t>
            </a:r>
            <a:endParaRPr lang="en-GB" dirty="0"/>
          </a:p>
        </p:txBody>
      </p:sp>
    </p:spTree>
    <p:extLst>
      <p:ext uri="{BB962C8B-B14F-4D97-AF65-F5344CB8AC3E}">
        <p14:creationId xmlns:p14="http://schemas.microsoft.com/office/powerpoint/2010/main" val="298716691"/>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vert="horz" wrap="square" lIns="146304" tIns="91440" rIns="146304" bIns="91440" rtlCol="0" anchor="t">
            <a:noAutofit/>
          </a:bodyPr>
          <a:lstStyle/>
          <a:p>
            <a:r>
              <a:rPr lang="pl-PL" dirty="0"/>
              <a:t>links</a:t>
            </a:r>
            <a:endParaRPr lang="da-DK" dirty="0"/>
          </a:p>
        </p:txBody>
      </p:sp>
      <p:sp>
        <p:nvSpPr>
          <p:cNvPr id="11" name="Pladsholder til tekst 10"/>
          <p:cNvSpPr>
            <a:spLocks noGrp="1"/>
          </p:cNvSpPr>
          <p:nvPr>
            <p:ph type="body" sz="quarter" idx="10"/>
          </p:nvPr>
        </p:nvSpPr>
        <p:spPr>
          <a:xfrm>
            <a:off x="274638" y="1212850"/>
            <a:ext cx="11887200" cy="5308748"/>
          </a:xfrm>
        </p:spPr>
        <p:txBody>
          <a:bodyPr vert="horz" wrap="square" lIns="146304" tIns="91440" rIns="146304" bIns="91440" rtlCol="0" anchor="t">
            <a:normAutofit/>
          </a:bodyPr>
          <a:lstStyle/>
          <a:p>
            <a:r>
              <a:rPr lang="en-GB" sz="2000" dirty="0">
                <a:latin typeface="+mn-lt"/>
              </a:rPr>
              <a:t>Hello Secure World</a:t>
            </a:r>
          </a:p>
          <a:p>
            <a:pPr lvl="1"/>
            <a:r>
              <a:rPr lang="en-GB" dirty="0">
                <a:hlinkClick r:id="rId2"/>
              </a:rPr>
              <a:t>http://www.microsoft.com/click/hellosecureworld/default.mspx</a:t>
            </a:r>
            <a:r>
              <a:rPr lang="pl-PL" dirty="0"/>
              <a:t> </a:t>
            </a:r>
          </a:p>
          <a:p>
            <a:r>
              <a:rPr lang="pl-PL" sz="2000" dirty="0">
                <a:latin typeface="+mn-lt"/>
              </a:rPr>
              <a:t>SQL Server Label Security Toolkit</a:t>
            </a:r>
          </a:p>
          <a:p>
            <a:pPr lvl="1"/>
            <a:r>
              <a:rPr lang="pl-PL" dirty="0">
                <a:hlinkClick r:id="rId3"/>
              </a:rPr>
              <a:t>http://sqlserverlst.codeplex.com/</a:t>
            </a:r>
            <a:r>
              <a:rPr lang="pl-PL" dirty="0"/>
              <a:t> </a:t>
            </a:r>
          </a:p>
          <a:p>
            <a:pPr lvl="1"/>
            <a:endParaRPr lang="pl-PL" dirty="0"/>
          </a:p>
          <a:p>
            <a:r>
              <a:rPr lang="en-GB" sz="2000" dirty="0">
                <a:latin typeface="+mn-lt"/>
              </a:rPr>
              <a:t>SQL Server Best Practices </a:t>
            </a:r>
            <a:r>
              <a:rPr lang="en-GB" sz="2000" dirty="0" err="1">
                <a:latin typeface="+mn-lt"/>
              </a:rPr>
              <a:t>Analyzer</a:t>
            </a:r>
            <a:endParaRPr lang="pl-PL" sz="2000" dirty="0">
              <a:latin typeface="+mn-lt"/>
            </a:endParaRPr>
          </a:p>
          <a:p>
            <a:r>
              <a:rPr lang="en-GB" sz="2000" dirty="0">
                <a:latin typeface="+mn-lt"/>
              </a:rPr>
              <a:t>Microsoft Baseline Configuration </a:t>
            </a:r>
            <a:r>
              <a:rPr lang="en-GB" sz="2000" dirty="0" err="1">
                <a:latin typeface="+mn-lt"/>
              </a:rPr>
              <a:t>Analyzer</a:t>
            </a:r>
            <a:r>
              <a:rPr lang="en-GB" sz="2000" dirty="0">
                <a:latin typeface="+mn-lt"/>
              </a:rPr>
              <a:t> 2.0</a:t>
            </a:r>
          </a:p>
          <a:p>
            <a:pPr lvl="1"/>
            <a:r>
              <a:rPr lang="en-GB" dirty="0">
                <a:hlinkClick r:id="rId4"/>
              </a:rPr>
              <a:t>http://www.microsoft.com/en-us/download/details.aspx?id=16475</a:t>
            </a:r>
            <a:r>
              <a:rPr lang="pl-PL" dirty="0"/>
              <a:t> </a:t>
            </a:r>
            <a:endParaRPr lang="en-GB" dirty="0"/>
          </a:p>
          <a:p>
            <a:r>
              <a:rPr lang="en-GB" sz="2000" dirty="0">
                <a:latin typeface="+mn-lt"/>
              </a:rPr>
              <a:t>SQL Server 2005 Best Practices </a:t>
            </a:r>
            <a:r>
              <a:rPr lang="en-GB" sz="2000" dirty="0" err="1">
                <a:latin typeface="+mn-lt"/>
              </a:rPr>
              <a:t>Analyzer</a:t>
            </a:r>
            <a:r>
              <a:rPr lang="en-GB" sz="2000" dirty="0">
                <a:latin typeface="+mn-lt"/>
              </a:rPr>
              <a:t> (August 2008)</a:t>
            </a:r>
          </a:p>
          <a:p>
            <a:pPr lvl="1"/>
            <a:r>
              <a:rPr lang="en-GB" dirty="0">
                <a:hlinkClick r:id="rId5"/>
              </a:rPr>
              <a:t>http://www.microsoft.com/en-us/download/details.aspx?id=23864</a:t>
            </a:r>
            <a:r>
              <a:rPr lang="pl-PL" dirty="0"/>
              <a:t> </a:t>
            </a:r>
            <a:endParaRPr lang="en-GB" dirty="0"/>
          </a:p>
          <a:p>
            <a:r>
              <a:rPr lang="en-GB" sz="2000" dirty="0">
                <a:latin typeface="+mn-lt"/>
              </a:rPr>
              <a:t>Microsoft® SQL Server® 2008 R2 Best Practices </a:t>
            </a:r>
            <a:r>
              <a:rPr lang="en-GB" sz="2000" dirty="0" err="1">
                <a:latin typeface="+mn-lt"/>
              </a:rPr>
              <a:t>Analyzer</a:t>
            </a:r>
            <a:endParaRPr lang="en-GB" sz="2000" dirty="0">
              <a:latin typeface="+mn-lt"/>
            </a:endParaRPr>
          </a:p>
          <a:p>
            <a:pPr lvl="1"/>
            <a:r>
              <a:rPr lang="en-GB" dirty="0">
                <a:hlinkClick r:id="rId6"/>
              </a:rPr>
              <a:t>http://www.microsoft.com/en-us/download/details.aspx?id=15289</a:t>
            </a:r>
            <a:r>
              <a:rPr lang="pl-PL" dirty="0"/>
              <a:t> </a:t>
            </a:r>
            <a:endParaRPr lang="en-GB" dirty="0"/>
          </a:p>
          <a:p>
            <a:r>
              <a:rPr lang="en-GB" sz="2000" dirty="0">
                <a:latin typeface="+mn-lt"/>
              </a:rPr>
              <a:t>Microsoft® SQL Server® 2012 Best Practices </a:t>
            </a:r>
            <a:r>
              <a:rPr lang="en-GB" sz="2000" dirty="0" err="1">
                <a:latin typeface="+mn-lt"/>
              </a:rPr>
              <a:t>Analyzer</a:t>
            </a:r>
            <a:endParaRPr lang="en-GB" sz="2000" dirty="0">
              <a:latin typeface="+mn-lt"/>
            </a:endParaRPr>
          </a:p>
          <a:p>
            <a:pPr lvl="1"/>
            <a:r>
              <a:rPr lang="en-GB" dirty="0">
                <a:hlinkClick r:id="rId7"/>
              </a:rPr>
              <a:t>http://www.microsoft.com/en-us/download/details.aspx?id=29302</a:t>
            </a:r>
            <a:r>
              <a:rPr lang="pl-PL" dirty="0"/>
              <a:t> </a:t>
            </a:r>
            <a:r>
              <a:rPr lang="en-GB" dirty="0"/>
              <a:t> </a:t>
            </a:r>
            <a:r>
              <a:rPr lang="pl-PL" dirty="0"/>
              <a:t> </a:t>
            </a:r>
            <a:endParaRPr lang="en-GB" dirty="0"/>
          </a:p>
          <a:p>
            <a:endParaRPr lang="en-GB" sz="2000" dirty="0">
              <a:latin typeface="+mn-lt"/>
            </a:endParaRPr>
          </a:p>
        </p:txBody>
      </p:sp>
    </p:spTree>
    <p:extLst>
      <p:ext uri="{BB962C8B-B14F-4D97-AF65-F5344CB8AC3E}">
        <p14:creationId xmlns:p14="http://schemas.microsoft.com/office/powerpoint/2010/main" val="36230370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communities.intel.com/servlet/JiveServlet/showImage/38-17060-236621/Word+Frequency+-+Communities+Securit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350254" y="-8218380"/>
            <a:ext cx="21717732" cy="1101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514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vert="horz" wrap="square" lIns="146304" tIns="91440" rIns="146304" bIns="91440" rtlCol="0" anchor="t">
            <a:noAutofit/>
          </a:bodyPr>
          <a:lstStyle/>
          <a:p>
            <a:r>
              <a:rPr lang="pl-PL" dirty="0"/>
              <a:t>links</a:t>
            </a:r>
            <a:endParaRPr lang="da-DK" dirty="0"/>
          </a:p>
        </p:txBody>
      </p:sp>
      <p:sp>
        <p:nvSpPr>
          <p:cNvPr id="11" name="Pladsholder til tekst 10"/>
          <p:cNvSpPr>
            <a:spLocks noGrp="1"/>
          </p:cNvSpPr>
          <p:nvPr>
            <p:ph type="body" sz="quarter" idx="10"/>
          </p:nvPr>
        </p:nvSpPr>
        <p:spPr>
          <a:xfrm>
            <a:off x="274638" y="1212850"/>
            <a:ext cx="11887200" cy="5164732"/>
          </a:xfrm>
        </p:spPr>
        <p:txBody>
          <a:bodyPr vert="horz" wrap="square" lIns="146304" tIns="91440" rIns="146304" bIns="91440" rtlCol="0" anchor="t">
            <a:normAutofit/>
          </a:bodyPr>
          <a:lstStyle/>
          <a:p>
            <a:r>
              <a:rPr lang="en-GB" sz="2000" dirty="0">
                <a:latin typeface="+mn-lt"/>
              </a:rPr>
              <a:t>Microsoft Security Assessment Tool</a:t>
            </a:r>
          </a:p>
          <a:p>
            <a:pPr lvl="1"/>
            <a:r>
              <a:rPr lang="en-GB" dirty="0">
                <a:hlinkClick r:id="rId2"/>
              </a:rPr>
              <a:t>http</a:t>
            </a:r>
            <a:r>
              <a:rPr lang="en-GB">
                <a:hlinkClick r:id="rId2"/>
              </a:rPr>
              <a:t>://www.microsoft.com/downloads/details.aspx?FamilyID=6D79DF9C-C6D1-4E8F-8000-0BE72B430212&amp;displaylang=en</a:t>
            </a:r>
            <a:r>
              <a:rPr lang="pl-PL"/>
              <a:t> </a:t>
            </a:r>
            <a:endParaRPr lang="en-GB" dirty="0"/>
          </a:p>
          <a:p>
            <a:r>
              <a:rPr lang="en-GB" sz="2000" dirty="0">
                <a:latin typeface="+mn-lt"/>
              </a:rPr>
              <a:t>Microsoft Application Verifier</a:t>
            </a:r>
          </a:p>
          <a:p>
            <a:pPr lvl="1"/>
            <a:r>
              <a:rPr lang="en-GB" dirty="0">
                <a:hlinkClick r:id="rId3"/>
              </a:rPr>
              <a:t>http</a:t>
            </a:r>
            <a:r>
              <a:rPr lang="en-GB">
                <a:hlinkClick r:id="rId3"/>
              </a:rPr>
              <a:t>://www.microsoft.com/downloads/details.aspx?FamilyID=bd02c19c-1250-433c-8c1b-2619bd93b3a2&amp;DisplayLang=en</a:t>
            </a:r>
            <a:r>
              <a:rPr lang="pl-PL"/>
              <a:t> </a:t>
            </a:r>
            <a:endParaRPr lang="en-GB" dirty="0"/>
          </a:p>
          <a:p>
            <a:r>
              <a:rPr lang="en-GB" sz="2000" dirty="0">
                <a:latin typeface="+mn-lt"/>
              </a:rPr>
              <a:t>Microsoft Threat Analysis &amp; Modelling Tool</a:t>
            </a:r>
          </a:p>
          <a:p>
            <a:pPr lvl="1"/>
            <a:r>
              <a:rPr lang="en-GB" dirty="0">
                <a:hlinkClick r:id="rId4"/>
              </a:rPr>
              <a:t>http</a:t>
            </a:r>
            <a:r>
              <a:rPr lang="en-GB">
                <a:hlinkClick r:id="rId4"/>
              </a:rPr>
              <a:t>://www.microsoft.com/downloads/details.aspx?FamilyID=59888078-9daf-4e96-b7d1-944703479451&amp;DisplayLang=en</a:t>
            </a:r>
            <a:r>
              <a:rPr lang="pl-PL"/>
              <a:t> </a:t>
            </a:r>
            <a:endParaRPr lang="en-GB" dirty="0"/>
          </a:p>
          <a:p>
            <a:r>
              <a:rPr lang="en-GB" sz="2000" dirty="0">
                <a:latin typeface="+mn-lt"/>
              </a:rPr>
              <a:t>How To: Protect From SQL Injection in ASP.NET</a:t>
            </a:r>
          </a:p>
          <a:p>
            <a:pPr lvl="1"/>
            <a:r>
              <a:rPr lang="en-GB" dirty="0">
                <a:hlinkClick r:id="rId5"/>
              </a:rPr>
              <a:t>http</a:t>
            </a:r>
            <a:r>
              <a:rPr lang="en-GB">
                <a:hlinkClick r:id="rId5"/>
              </a:rPr>
              <a:t>://msdn2.microsoft.com/en-us/library/ms998271.aspx</a:t>
            </a:r>
            <a:r>
              <a:rPr lang="pl-PL"/>
              <a:t> </a:t>
            </a:r>
            <a:endParaRPr lang="en-GB" dirty="0"/>
          </a:p>
          <a:p>
            <a:r>
              <a:rPr lang="en-GB" sz="2000" dirty="0">
                <a:latin typeface="+mn-lt"/>
              </a:rPr>
              <a:t>Securing Your Database Server</a:t>
            </a:r>
          </a:p>
          <a:p>
            <a:pPr lvl="1"/>
            <a:r>
              <a:rPr lang="en-GB" dirty="0">
                <a:hlinkClick r:id="rId6"/>
              </a:rPr>
              <a:t>http</a:t>
            </a:r>
            <a:r>
              <a:rPr lang="en-GB">
                <a:hlinkClick r:id="rId6"/>
              </a:rPr>
              <a:t>://msdn.microsoft.com/en-us/library/aa302434.aspx</a:t>
            </a:r>
            <a:r>
              <a:rPr lang="pl-PL"/>
              <a:t> </a:t>
            </a:r>
            <a:endParaRPr lang="en-GB" dirty="0"/>
          </a:p>
          <a:p>
            <a:r>
              <a:rPr lang="en-GB" sz="2000" dirty="0">
                <a:latin typeface="+mn-lt"/>
              </a:rPr>
              <a:t>Threats and Countermeasures</a:t>
            </a:r>
          </a:p>
          <a:p>
            <a:pPr lvl="1"/>
            <a:r>
              <a:rPr lang="en-GB" dirty="0">
                <a:hlinkClick r:id="rId7"/>
              </a:rPr>
              <a:t>http</a:t>
            </a:r>
            <a:r>
              <a:rPr lang="en-GB">
                <a:hlinkClick r:id="rId7"/>
              </a:rPr>
              <a:t>://www.microsoft.com/technet/security/guidance/serversecurity/tcg/tcgch00.mspx</a:t>
            </a:r>
            <a:r>
              <a:rPr lang="pl-PL"/>
              <a:t> </a:t>
            </a:r>
            <a:endParaRPr lang="en-GB" dirty="0"/>
          </a:p>
        </p:txBody>
      </p:sp>
    </p:spTree>
    <p:extLst>
      <p:ext uri="{BB962C8B-B14F-4D97-AF65-F5344CB8AC3E}">
        <p14:creationId xmlns:p14="http://schemas.microsoft.com/office/powerpoint/2010/main" val="3085953478"/>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vert="horz" wrap="square" lIns="146304" tIns="91440" rIns="146304" bIns="91440" rtlCol="0" anchor="t">
            <a:noAutofit/>
          </a:bodyPr>
          <a:lstStyle/>
          <a:p>
            <a:r>
              <a:rPr lang="pl-PL" dirty="0"/>
              <a:t>links</a:t>
            </a:r>
            <a:endParaRPr lang="da-DK" dirty="0"/>
          </a:p>
        </p:txBody>
      </p:sp>
      <p:sp>
        <p:nvSpPr>
          <p:cNvPr id="11" name="Pladsholder til tekst 10"/>
          <p:cNvSpPr>
            <a:spLocks noGrp="1"/>
          </p:cNvSpPr>
          <p:nvPr>
            <p:ph type="body" sz="quarter" idx="10"/>
          </p:nvPr>
        </p:nvSpPr>
        <p:spPr>
          <a:xfrm>
            <a:off x="274638" y="1212850"/>
            <a:ext cx="11887200" cy="4948708"/>
          </a:xfrm>
        </p:spPr>
        <p:txBody>
          <a:bodyPr vert="horz" wrap="square" lIns="146304" tIns="91440" rIns="146304" bIns="91440" rtlCol="0" anchor="t">
            <a:normAutofit/>
          </a:bodyPr>
          <a:lstStyle/>
          <a:p>
            <a:r>
              <a:rPr lang="en-GB" sz="2000" dirty="0">
                <a:latin typeface="+mn-lt"/>
              </a:rPr>
              <a:t>Configure Windows Service Accounts </a:t>
            </a:r>
            <a:r>
              <a:rPr lang="en-GB" sz="2000">
                <a:latin typeface="+mn-lt"/>
              </a:rPr>
              <a:t>and Permissions</a:t>
            </a:r>
            <a:endParaRPr lang="pl-PL" sz="2000" dirty="0">
              <a:latin typeface="+mn-lt"/>
            </a:endParaRPr>
          </a:p>
          <a:p>
            <a:pPr lvl="1"/>
            <a:r>
              <a:rPr lang="en-GB" dirty="0">
                <a:hlinkClick r:id="rId2"/>
              </a:rPr>
              <a:t>https</a:t>
            </a:r>
            <a:r>
              <a:rPr lang="en-GB">
                <a:hlinkClick r:id="rId2"/>
              </a:rPr>
              <a:t>://msdn.microsoft.com/en-us/library/ms143504.aspx#Network_Service</a:t>
            </a:r>
            <a:endParaRPr lang="pl-PL" dirty="0"/>
          </a:p>
          <a:p>
            <a:r>
              <a:rPr lang="en-GB" sz="2000" dirty="0">
                <a:latin typeface="+mn-lt"/>
              </a:rPr>
              <a:t>Select an Account for the SQL Server Agent Service</a:t>
            </a:r>
          </a:p>
          <a:p>
            <a:pPr lvl="1"/>
            <a:r>
              <a:rPr lang="en-GB" dirty="0">
                <a:hlinkClick r:id="rId3"/>
              </a:rPr>
              <a:t>https</a:t>
            </a:r>
            <a:r>
              <a:rPr lang="en-GB">
                <a:hlinkClick r:id="rId3"/>
              </a:rPr>
              <a:t>://msdn.microsoft.com/en-us/library/ms191543.aspx</a:t>
            </a:r>
            <a:endParaRPr lang="pl-PL" dirty="0"/>
          </a:p>
          <a:p>
            <a:r>
              <a:rPr lang="en-US" sz="2000" dirty="0">
                <a:latin typeface="+mn-lt"/>
              </a:rPr>
              <a:t>Server Configuration - Service Accounts</a:t>
            </a:r>
          </a:p>
          <a:p>
            <a:pPr lvl="1"/>
            <a:r>
              <a:rPr lang="en-GB" dirty="0">
                <a:hlinkClick r:id="rId4"/>
              </a:rPr>
              <a:t>https</a:t>
            </a:r>
            <a:r>
              <a:rPr lang="en-GB">
                <a:hlinkClick r:id="rId4"/>
              </a:rPr>
              <a:t>://msdn.microsoft.com/en-us/library/cc281953.aspx</a:t>
            </a:r>
            <a:endParaRPr lang="pl-PL" dirty="0"/>
          </a:p>
          <a:p>
            <a:endParaRPr lang="en-GB" sz="2000" dirty="0">
              <a:latin typeface="+mn-lt"/>
            </a:endParaRPr>
          </a:p>
        </p:txBody>
      </p:sp>
    </p:spTree>
    <p:extLst>
      <p:ext uri="{BB962C8B-B14F-4D97-AF65-F5344CB8AC3E}">
        <p14:creationId xmlns:p14="http://schemas.microsoft.com/office/powerpoint/2010/main" val="3169055682"/>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vert="horz" wrap="square" lIns="146304" tIns="91440" rIns="146304" bIns="91440" rtlCol="0" anchor="t">
            <a:noAutofit/>
          </a:bodyPr>
          <a:lstStyle/>
          <a:p>
            <a:r>
              <a:rPr lang="pl-PL" dirty="0"/>
              <a:t>azure resources: security</a:t>
            </a:r>
            <a:endParaRPr lang="da-DK" dirty="0"/>
          </a:p>
        </p:txBody>
      </p:sp>
      <p:sp>
        <p:nvSpPr>
          <p:cNvPr id="11" name="Pladsholder til tekst 10"/>
          <p:cNvSpPr>
            <a:spLocks noGrp="1"/>
          </p:cNvSpPr>
          <p:nvPr>
            <p:ph type="body" sz="quarter" idx="10"/>
          </p:nvPr>
        </p:nvSpPr>
        <p:spPr>
          <a:xfrm>
            <a:off x="274638" y="1212850"/>
            <a:ext cx="11887200" cy="5308748"/>
          </a:xfrm>
        </p:spPr>
        <p:txBody>
          <a:bodyPr vert="horz" wrap="square" lIns="146304" tIns="91440" rIns="146304" bIns="91440" rtlCol="0" anchor="t">
            <a:normAutofit/>
          </a:bodyPr>
          <a:lstStyle/>
          <a:p>
            <a:r>
              <a:rPr lang="en-GB" sz="2000" dirty="0">
                <a:latin typeface="+mn-lt"/>
                <a:hlinkClick r:id="rId2"/>
              </a:rPr>
              <a:t>Azure Security: Technical </a:t>
            </a:r>
            <a:r>
              <a:rPr lang="en-GB" sz="2000">
                <a:latin typeface="+mn-lt"/>
                <a:hlinkClick r:id="rId2"/>
              </a:rPr>
              <a:t>Insights </a:t>
            </a:r>
            <a:endParaRPr lang="en-GB" sz="2000" dirty="0">
              <a:latin typeface="+mn-lt"/>
            </a:endParaRPr>
          </a:p>
          <a:p>
            <a:r>
              <a:rPr lang="en-GB" sz="2000" dirty="0">
                <a:latin typeface="+mn-lt"/>
                <a:hlinkClick r:id="rId3"/>
              </a:rPr>
              <a:t>Security Best Practices for Developing </a:t>
            </a:r>
            <a:r>
              <a:rPr lang="en-GB" sz="2000">
                <a:latin typeface="+mn-lt"/>
                <a:hlinkClick r:id="rId3"/>
              </a:rPr>
              <a:t>Azure Solutions</a:t>
            </a:r>
            <a:endParaRPr lang="en-GB" sz="2000" dirty="0">
              <a:latin typeface="+mn-lt"/>
            </a:endParaRPr>
          </a:p>
          <a:p>
            <a:r>
              <a:rPr lang="en-GB" sz="2000" dirty="0">
                <a:latin typeface="+mn-lt"/>
                <a:hlinkClick r:id="rId4"/>
              </a:rPr>
              <a:t>Protecting Data </a:t>
            </a:r>
            <a:r>
              <a:rPr lang="en-GB" sz="2000">
                <a:latin typeface="+mn-lt"/>
                <a:hlinkClick r:id="rId4"/>
              </a:rPr>
              <a:t>in Azure</a:t>
            </a:r>
            <a:endParaRPr lang="en-GB" sz="2000" dirty="0">
              <a:latin typeface="+mn-lt"/>
            </a:endParaRPr>
          </a:p>
          <a:p>
            <a:r>
              <a:rPr lang="en-GB" sz="2000" dirty="0">
                <a:latin typeface="+mn-lt"/>
                <a:hlinkClick r:id="rId5"/>
              </a:rPr>
              <a:t>Azure </a:t>
            </a:r>
            <a:r>
              <a:rPr lang="en-GB" sz="2000">
                <a:latin typeface="+mn-lt"/>
                <a:hlinkClick r:id="rId5"/>
              </a:rPr>
              <a:t>Network Security</a:t>
            </a:r>
            <a:endParaRPr lang="en-GB" sz="2000" dirty="0">
              <a:latin typeface="+mn-lt"/>
            </a:endParaRPr>
          </a:p>
          <a:p>
            <a:r>
              <a:rPr lang="en-GB" sz="2000" dirty="0">
                <a:latin typeface="+mn-lt"/>
                <a:hlinkClick r:id="rId6"/>
              </a:rPr>
              <a:t>Microsoft Antimalware for Azure Cloud Services and </a:t>
            </a:r>
            <a:r>
              <a:rPr lang="en-GB" sz="2000">
                <a:latin typeface="+mn-lt"/>
                <a:hlinkClick r:id="rId6"/>
              </a:rPr>
              <a:t>Virtual Machines</a:t>
            </a:r>
            <a:endParaRPr lang="en-GB" sz="2000" dirty="0">
              <a:latin typeface="+mn-lt"/>
            </a:endParaRPr>
          </a:p>
          <a:p>
            <a:r>
              <a:rPr lang="en-GB" sz="2000" dirty="0">
                <a:latin typeface="+mn-lt"/>
                <a:hlinkClick r:id="rId7"/>
              </a:rPr>
              <a:t>Microsoft Enterprise Cloud </a:t>
            </a:r>
            <a:r>
              <a:rPr lang="en-GB" sz="2000">
                <a:latin typeface="+mn-lt"/>
                <a:hlinkClick r:id="rId7"/>
              </a:rPr>
              <a:t>Red Teaming</a:t>
            </a:r>
            <a:endParaRPr lang="en-GB" sz="2000" dirty="0">
              <a:latin typeface="+mn-lt"/>
            </a:endParaRPr>
          </a:p>
          <a:p>
            <a:r>
              <a:rPr lang="en-GB" sz="2000" dirty="0">
                <a:latin typeface="+mn-lt"/>
                <a:hlinkClick r:id="rId8"/>
              </a:rPr>
              <a:t>Microsoft Azure Security and Audit </a:t>
            </a:r>
            <a:r>
              <a:rPr lang="en-GB" sz="2000">
                <a:latin typeface="+mn-lt"/>
                <a:hlinkClick r:id="rId8"/>
              </a:rPr>
              <a:t>Log Management</a:t>
            </a:r>
            <a:endParaRPr lang="en-GB" sz="2000" dirty="0">
              <a:latin typeface="+mn-lt"/>
            </a:endParaRPr>
          </a:p>
          <a:p>
            <a:r>
              <a:rPr lang="en-GB" sz="2000" dirty="0">
                <a:latin typeface="+mn-lt"/>
                <a:hlinkClick r:id="rId9"/>
              </a:rPr>
              <a:t>Security Management in </a:t>
            </a:r>
            <a:r>
              <a:rPr lang="en-GB" sz="2000">
                <a:latin typeface="+mn-lt"/>
                <a:hlinkClick r:id="rId9"/>
              </a:rPr>
              <a:t>Microsoft Azure</a:t>
            </a:r>
            <a:endParaRPr lang="en-GB" sz="2000" dirty="0">
              <a:latin typeface="+mn-lt"/>
            </a:endParaRPr>
          </a:p>
          <a:p>
            <a:r>
              <a:rPr lang="en-GB" sz="2000" dirty="0">
                <a:latin typeface="+mn-lt"/>
                <a:hlinkClick r:id="rId10"/>
              </a:rPr>
              <a:t>Crypto Services and Data Security </a:t>
            </a:r>
            <a:r>
              <a:rPr lang="en-GB" sz="2000">
                <a:latin typeface="+mn-lt"/>
                <a:hlinkClick r:id="rId10"/>
              </a:rPr>
              <a:t>in Azure</a:t>
            </a:r>
            <a:endParaRPr lang="en-GB" sz="2000" dirty="0">
              <a:latin typeface="+mn-lt"/>
            </a:endParaRPr>
          </a:p>
          <a:p>
            <a:endParaRPr lang="en-GB" sz="2000" dirty="0">
              <a:latin typeface="+mn-lt"/>
            </a:endParaRPr>
          </a:p>
        </p:txBody>
      </p:sp>
    </p:spTree>
    <p:extLst>
      <p:ext uri="{BB962C8B-B14F-4D97-AF65-F5344CB8AC3E}">
        <p14:creationId xmlns:p14="http://schemas.microsoft.com/office/powerpoint/2010/main" val="3532884447"/>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vert="horz" wrap="square" lIns="146304" tIns="91440" rIns="146304" bIns="91440" rtlCol="0" anchor="t">
            <a:noAutofit/>
          </a:bodyPr>
          <a:lstStyle/>
          <a:p>
            <a:r>
              <a:rPr lang="pl-PL" dirty="0"/>
              <a:t>azure resources: security &amp; privacy</a:t>
            </a:r>
            <a:endParaRPr lang="da-DK" dirty="0"/>
          </a:p>
        </p:txBody>
      </p:sp>
      <p:sp>
        <p:nvSpPr>
          <p:cNvPr id="11" name="Pladsholder til tekst 10"/>
          <p:cNvSpPr>
            <a:spLocks noGrp="1"/>
          </p:cNvSpPr>
          <p:nvPr>
            <p:ph type="body" sz="quarter" idx="10"/>
          </p:nvPr>
        </p:nvSpPr>
        <p:spPr>
          <a:xfrm>
            <a:off x="274638" y="1212850"/>
            <a:ext cx="11887200" cy="5092724"/>
          </a:xfrm>
        </p:spPr>
        <p:txBody>
          <a:bodyPr anchor="t">
            <a:normAutofit/>
          </a:bodyPr>
          <a:lstStyle/>
          <a:p>
            <a:r>
              <a:rPr lang="en-GB" sz="2000" dirty="0">
                <a:latin typeface="+mn-lt"/>
                <a:hlinkClick r:id="rId2"/>
              </a:rPr>
              <a:t>Business Continuity for Azure</a:t>
            </a:r>
            <a:endParaRPr lang="en-GB" sz="2000" dirty="0">
              <a:latin typeface="+mn-lt"/>
            </a:endParaRPr>
          </a:p>
          <a:p>
            <a:r>
              <a:rPr lang="en-GB" sz="2000" dirty="0">
                <a:latin typeface="+mn-lt"/>
                <a:hlinkClick r:id="rId3"/>
              </a:rPr>
              <a:t>Understanding Security Account Management in Azure</a:t>
            </a:r>
            <a:endParaRPr lang="en-GB" sz="2000" dirty="0">
              <a:latin typeface="+mn-lt"/>
            </a:endParaRPr>
          </a:p>
          <a:p>
            <a:r>
              <a:rPr lang="en-GB" sz="2000" dirty="0">
                <a:latin typeface="+mn-lt"/>
                <a:hlinkClick r:id="rId4"/>
              </a:rPr>
              <a:t>Azure Data Security: Cleansing and Leakage</a:t>
            </a:r>
            <a:endParaRPr lang="en-GB" sz="2000" dirty="0">
              <a:latin typeface="+mn-lt"/>
            </a:endParaRPr>
          </a:p>
          <a:p>
            <a:r>
              <a:rPr lang="en-GB" sz="2000" dirty="0">
                <a:latin typeface="+mn-lt"/>
                <a:hlinkClick r:id="rId5"/>
              </a:rPr>
              <a:t>Scenarios and Solutions Using Azure Active Directory Access Control</a:t>
            </a:r>
            <a:endParaRPr lang="en-GB" sz="2000" dirty="0">
              <a:latin typeface="+mn-lt"/>
            </a:endParaRPr>
          </a:p>
          <a:p>
            <a:r>
              <a:rPr lang="en-GB" sz="2000" dirty="0">
                <a:latin typeface="+mn-lt"/>
                <a:hlinkClick r:id="rId6"/>
              </a:rPr>
              <a:t>Securing and Authenticating a Service Bus Connection</a:t>
            </a:r>
            <a:endParaRPr lang="en-GB" sz="2000" dirty="0">
              <a:latin typeface="+mn-lt"/>
            </a:endParaRPr>
          </a:p>
          <a:p>
            <a:pPr marL="0" indent="0">
              <a:buNone/>
            </a:pPr>
            <a:endParaRPr lang="pl-PL" sz="2000" dirty="0">
              <a:latin typeface="+mn-lt"/>
            </a:endParaRPr>
          </a:p>
          <a:p>
            <a:r>
              <a:rPr lang="en-GB" sz="2000" dirty="0">
                <a:latin typeface="+mn-lt"/>
                <a:hlinkClick r:id="rId7"/>
              </a:rPr>
              <a:t>Azure Privacy Overview (PDF)</a:t>
            </a:r>
            <a:endParaRPr lang="en-GB" sz="2000" dirty="0">
              <a:latin typeface="+mn-lt"/>
            </a:endParaRPr>
          </a:p>
          <a:p>
            <a:r>
              <a:rPr lang="en-GB" sz="2000" dirty="0">
                <a:latin typeface="+mn-lt"/>
                <a:hlinkClick r:id="rId8"/>
              </a:rPr>
              <a:t>Azure Privacy Statement</a:t>
            </a:r>
            <a:endParaRPr lang="en-GB" sz="2000" dirty="0">
              <a:latin typeface="+mn-lt"/>
            </a:endParaRPr>
          </a:p>
          <a:p>
            <a:r>
              <a:rPr lang="en-GB" sz="2000" dirty="0">
                <a:latin typeface="+mn-lt"/>
                <a:hlinkClick r:id="rId9"/>
              </a:rPr>
              <a:t>Law Enforcement Request Report</a:t>
            </a:r>
            <a:endParaRPr lang="en-GB" sz="2000" dirty="0">
              <a:latin typeface="+mn-lt"/>
            </a:endParaRPr>
          </a:p>
          <a:p>
            <a:r>
              <a:rPr lang="en-GB" sz="2000" dirty="0">
                <a:latin typeface="+mn-lt"/>
                <a:hlinkClick r:id="rId10"/>
              </a:rPr>
              <a:t>Protecting Data and Privacy in the Cloud</a:t>
            </a:r>
            <a:endParaRPr lang="en-GB" sz="2000" dirty="0">
              <a:latin typeface="+mn-lt"/>
            </a:endParaRPr>
          </a:p>
          <a:p>
            <a:endParaRPr lang="en-GB" sz="2000" dirty="0">
              <a:latin typeface="+mn-lt"/>
            </a:endParaRPr>
          </a:p>
          <a:p>
            <a:endParaRPr lang="en-GB" sz="2000" dirty="0">
              <a:latin typeface="+mn-lt"/>
            </a:endParaRPr>
          </a:p>
        </p:txBody>
      </p:sp>
    </p:spTree>
    <p:extLst>
      <p:ext uri="{BB962C8B-B14F-4D97-AF65-F5344CB8AC3E}">
        <p14:creationId xmlns:p14="http://schemas.microsoft.com/office/powerpoint/2010/main" val="4106230825"/>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vert="horz" wrap="square" lIns="146304" tIns="91440" rIns="146304" bIns="91440" rtlCol="0" anchor="t">
            <a:noAutofit/>
          </a:bodyPr>
          <a:lstStyle/>
          <a:p>
            <a:r>
              <a:rPr lang="pl-PL" dirty="0"/>
              <a:t>azure resources: compliance &amp; more</a:t>
            </a:r>
            <a:endParaRPr lang="da-DK" dirty="0"/>
          </a:p>
        </p:txBody>
      </p:sp>
      <p:sp>
        <p:nvSpPr>
          <p:cNvPr id="11" name="Pladsholder til tekst 10"/>
          <p:cNvSpPr>
            <a:spLocks noGrp="1"/>
          </p:cNvSpPr>
          <p:nvPr>
            <p:ph type="body" sz="quarter" idx="10"/>
          </p:nvPr>
        </p:nvSpPr>
        <p:spPr>
          <a:xfrm>
            <a:off x="274638" y="1212850"/>
            <a:ext cx="11887200" cy="5380756"/>
          </a:xfrm>
        </p:spPr>
        <p:txBody>
          <a:bodyPr vert="horz" wrap="square" lIns="146304" tIns="91440" rIns="146304" bIns="91440" rtlCol="0" anchor="t">
            <a:normAutofit/>
          </a:bodyPr>
          <a:lstStyle/>
          <a:p>
            <a:r>
              <a:rPr lang="en-GB" sz="2000" dirty="0">
                <a:latin typeface="+mn-lt"/>
                <a:hlinkClick r:id="rId2"/>
              </a:rPr>
              <a:t>Response to Cloud Security Alliance Cloud Controls Matrix (</a:t>
            </a:r>
            <a:r>
              <a:rPr lang="en-GB" sz="2000">
                <a:latin typeface="+mn-lt"/>
                <a:hlinkClick r:id="rId2"/>
              </a:rPr>
              <a:t>DOC)</a:t>
            </a:r>
            <a:endParaRPr lang="en-GB" sz="2000" dirty="0">
              <a:latin typeface="+mn-lt"/>
            </a:endParaRPr>
          </a:p>
          <a:p>
            <a:r>
              <a:rPr lang="en-GB" sz="2000" dirty="0">
                <a:latin typeface="+mn-lt"/>
                <a:hlinkClick r:id="rId3"/>
              </a:rPr>
              <a:t>Azure HIPAA Implementation Guidance (</a:t>
            </a:r>
            <a:r>
              <a:rPr lang="en-GB" sz="2000">
                <a:latin typeface="+mn-lt"/>
                <a:hlinkClick r:id="rId3"/>
              </a:rPr>
              <a:t>PDF)</a:t>
            </a:r>
            <a:endParaRPr lang="en-GB" sz="2000" dirty="0">
              <a:latin typeface="+mn-lt"/>
            </a:endParaRPr>
          </a:p>
          <a:p>
            <a:r>
              <a:rPr lang="en-GB" sz="2000" dirty="0">
                <a:latin typeface="+mn-lt"/>
                <a:hlinkClick r:id="rId4"/>
              </a:rPr>
              <a:t>Azure Customer PCI Guide (</a:t>
            </a:r>
            <a:r>
              <a:rPr lang="en-GB" sz="2000">
                <a:latin typeface="+mn-lt"/>
                <a:hlinkClick r:id="rId4"/>
              </a:rPr>
              <a:t>PDF)</a:t>
            </a:r>
            <a:endParaRPr lang="en-GB" sz="2000" dirty="0">
              <a:latin typeface="+mn-lt"/>
            </a:endParaRPr>
          </a:p>
          <a:p>
            <a:r>
              <a:rPr lang="en-GB" sz="2000" dirty="0">
                <a:latin typeface="+mn-lt"/>
                <a:hlinkClick r:id="rId5"/>
              </a:rPr>
              <a:t>The Microsoft Approach to Cloud Transparency (</a:t>
            </a:r>
            <a:r>
              <a:rPr lang="en-GB" sz="2000">
                <a:latin typeface="+mn-lt"/>
                <a:hlinkClick r:id="rId5"/>
              </a:rPr>
              <a:t>PDF)</a:t>
            </a:r>
            <a:endParaRPr lang="en-GB" sz="2000" dirty="0">
              <a:latin typeface="+mn-lt"/>
            </a:endParaRPr>
          </a:p>
          <a:p>
            <a:endParaRPr lang="pl-PL" sz="2000" dirty="0">
              <a:latin typeface="+mn-lt"/>
              <a:hlinkClick r:id="rId6"/>
            </a:endParaRPr>
          </a:p>
          <a:p>
            <a:r>
              <a:rPr lang="en-GB" sz="2000" dirty="0">
                <a:latin typeface="+mn-lt"/>
                <a:hlinkClick r:id="rId6"/>
              </a:rPr>
              <a:t>Microsoft </a:t>
            </a:r>
            <a:r>
              <a:rPr lang="en-GB" sz="2000">
                <a:latin typeface="+mn-lt"/>
                <a:hlinkClick r:id="rId6"/>
              </a:rPr>
              <a:t>Trustworthy Computing</a:t>
            </a:r>
            <a:endParaRPr lang="en-GB" sz="2000" dirty="0">
              <a:latin typeface="+mn-lt"/>
            </a:endParaRPr>
          </a:p>
          <a:p>
            <a:r>
              <a:rPr lang="en-GB" sz="2000" dirty="0">
                <a:latin typeface="+mn-lt"/>
                <a:hlinkClick r:id="rId7"/>
              </a:rPr>
              <a:t>Operational Security for Online Services Overview (</a:t>
            </a:r>
            <a:r>
              <a:rPr lang="en-GB" sz="2000">
                <a:latin typeface="+mn-lt"/>
                <a:hlinkClick r:id="rId7"/>
              </a:rPr>
              <a:t>PDF)</a:t>
            </a:r>
            <a:endParaRPr lang="en-GB" sz="2000" dirty="0">
              <a:latin typeface="+mn-lt"/>
            </a:endParaRPr>
          </a:p>
          <a:p>
            <a:r>
              <a:rPr lang="en-GB" sz="2000" dirty="0">
                <a:latin typeface="+mn-lt"/>
                <a:hlinkClick r:id="rId8"/>
              </a:rPr>
              <a:t>Data Classification for </a:t>
            </a:r>
            <a:r>
              <a:rPr lang="en-GB" sz="2000">
                <a:latin typeface="+mn-lt"/>
                <a:hlinkClick r:id="rId8"/>
              </a:rPr>
              <a:t>Cloud Readiness</a:t>
            </a:r>
            <a:endParaRPr lang="en-GB" sz="2000" dirty="0">
              <a:latin typeface="+mn-lt"/>
            </a:endParaRPr>
          </a:p>
          <a:p>
            <a:r>
              <a:rPr lang="en-GB" sz="2000" dirty="0">
                <a:latin typeface="+mn-lt"/>
                <a:hlinkClick r:id="rId9"/>
              </a:rPr>
              <a:t>CISO Perspectives on Data Classification (</a:t>
            </a:r>
            <a:r>
              <a:rPr lang="en-GB" sz="2000">
                <a:latin typeface="+mn-lt"/>
                <a:hlinkClick r:id="rId9"/>
              </a:rPr>
              <a:t>PDF)</a:t>
            </a:r>
            <a:endParaRPr lang="en-GB" sz="2000" dirty="0">
              <a:latin typeface="+mn-lt"/>
            </a:endParaRPr>
          </a:p>
          <a:p>
            <a:r>
              <a:rPr lang="en-GB" sz="2000" dirty="0">
                <a:latin typeface="+mn-lt"/>
                <a:hlinkClick r:id="rId10"/>
              </a:rPr>
              <a:t>An Introduction to Designing Reliable Cloud Services (</a:t>
            </a:r>
            <a:r>
              <a:rPr lang="en-GB" sz="2000">
                <a:latin typeface="+mn-lt"/>
                <a:hlinkClick r:id="rId10"/>
              </a:rPr>
              <a:t>PDF)</a:t>
            </a:r>
            <a:endParaRPr lang="en-GB" sz="2000" dirty="0">
              <a:latin typeface="+mn-lt"/>
            </a:endParaRPr>
          </a:p>
          <a:p>
            <a:r>
              <a:rPr lang="en-GB" sz="2000" dirty="0">
                <a:latin typeface="+mn-lt"/>
                <a:hlinkClick r:id="rId11"/>
              </a:rPr>
              <a:t>Deploying Highly Available and Secure Cloud Solutions (</a:t>
            </a:r>
            <a:r>
              <a:rPr lang="en-GB" sz="2000">
                <a:latin typeface="+mn-lt"/>
                <a:hlinkClick r:id="rId11"/>
              </a:rPr>
              <a:t>PDF)</a:t>
            </a:r>
            <a:endParaRPr lang="en-GB" sz="2000" dirty="0">
              <a:latin typeface="+mn-lt"/>
            </a:endParaRPr>
          </a:p>
          <a:p>
            <a:endParaRPr lang="en-GB" sz="2000" dirty="0">
              <a:latin typeface="+mn-lt"/>
            </a:endParaRPr>
          </a:p>
        </p:txBody>
      </p:sp>
    </p:spTree>
    <p:extLst>
      <p:ext uri="{BB962C8B-B14F-4D97-AF65-F5344CB8AC3E}">
        <p14:creationId xmlns:p14="http://schemas.microsoft.com/office/powerpoint/2010/main" val="549987371"/>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vert="horz" wrap="square" lIns="146304" tIns="91440" rIns="146304" bIns="91440" rtlCol="0" anchor="t">
            <a:noAutofit/>
          </a:bodyPr>
          <a:lstStyle/>
          <a:p>
            <a:r>
              <a:rPr lang="pl-PL" dirty="0"/>
              <a:t>azure resources</a:t>
            </a:r>
            <a:endParaRPr lang="da-DK" dirty="0"/>
          </a:p>
        </p:txBody>
      </p:sp>
      <p:sp>
        <p:nvSpPr>
          <p:cNvPr id="11" name="Pladsholder til tekst 10"/>
          <p:cNvSpPr>
            <a:spLocks noGrp="1"/>
          </p:cNvSpPr>
          <p:nvPr>
            <p:ph type="body" sz="quarter" idx="10"/>
          </p:nvPr>
        </p:nvSpPr>
        <p:spPr/>
        <p:txBody>
          <a:bodyPr/>
          <a:lstStyle/>
          <a:p>
            <a:endParaRPr lang="en-GB" sz="1377" dirty="0"/>
          </a:p>
          <a:p>
            <a:endParaRPr lang="en-GB" sz="1377" dirty="0"/>
          </a:p>
        </p:txBody>
      </p:sp>
      <p:graphicFrame>
        <p:nvGraphicFramePr>
          <p:cNvPr id="2" name="Table 1"/>
          <p:cNvGraphicFramePr>
            <a:graphicFrameLocks noGrp="1"/>
          </p:cNvGraphicFramePr>
          <p:nvPr>
            <p:extLst/>
          </p:nvPr>
        </p:nvGraphicFramePr>
        <p:xfrm>
          <a:off x="457597" y="1337022"/>
          <a:ext cx="11449272" cy="4104070"/>
        </p:xfrm>
        <a:graphic>
          <a:graphicData uri="http://schemas.openxmlformats.org/drawingml/2006/table">
            <a:tbl>
              <a:tblPr firstRow="1">
                <a:tableStyleId>{5C22544A-7EE6-4342-B048-85BDC9FD1C3A}</a:tableStyleId>
              </a:tblPr>
              <a:tblGrid>
                <a:gridCol w="4680520">
                  <a:extLst>
                    <a:ext uri="{9D8B030D-6E8A-4147-A177-3AD203B41FA5}">
                      <a16:colId xmlns:a16="http://schemas.microsoft.com/office/drawing/2014/main" val="20000"/>
                    </a:ext>
                  </a:extLst>
                </a:gridCol>
                <a:gridCol w="6768752">
                  <a:extLst>
                    <a:ext uri="{9D8B030D-6E8A-4147-A177-3AD203B41FA5}">
                      <a16:colId xmlns:a16="http://schemas.microsoft.com/office/drawing/2014/main" val="20001"/>
                    </a:ext>
                  </a:extLst>
                </a:gridCol>
              </a:tblGrid>
              <a:tr h="236262">
                <a:tc>
                  <a:txBody>
                    <a:bodyPr/>
                    <a:lstStyle/>
                    <a:p>
                      <a:pPr algn="l"/>
                      <a:r>
                        <a:rPr lang="en-US" sz="1600" cap="all" dirty="0">
                          <a:effectLst/>
                          <a:latin typeface="+mn-lt"/>
                        </a:rPr>
                        <a:t>RESOURCE</a:t>
                      </a:r>
                      <a:endParaRPr lang="en-US" sz="1600" b="0" cap="all" dirty="0">
                        <a:solidFill>
                          <a:srgbClr val="505050"/>
                        </a:solidFill>
                        <a:effectLst/>
                        <a:latin typeface="+mn-lt"/>
                      </a:endParaRPr>
                    </a:p>
                  </a:txBody>
                  <a:tcPr marL="20263" marR="20263" marT="20263" marB="20263" anchor="ctr"/>
                </a:tc>
                <a:tc>
                  <a:txBody>
                    <a:bodyPr/>
                    <a:lstStyle/>
                    <a:p>
                      <a:pPr algn="l"/>
                      <a:r>
                        <a:rPr lang="en-US" sz="1600" cap="all">
                          <a:effectLst/>
                          <a:latin typeface="+mn-lt"/>
                        </a:rPr>
                        <a:t>DESCRIPTION</a:t>
                      </a:r>
                      <a:endParaRPr lang="en-US" sz="1600" b="0" cap="all">
                        <a:solidFill>
                          <a:srgbClr val="505050"/>
                        </a:solidFill>
                        <a:effectLst/>
                        <a:latin typeface="+mn-lt"/>
                      </a:endParaRPr>
                    </a:p>
                  </a:txBody>
                  <a:tcPr marL="20263" marR="20263" marT="20263" marB="20263" anchor="ctr"/>
                </a:tc>
                <a:extLst>
                  <a:ext uri="{0D108BD9-81ED-4DB2-BD59-A6C34878D82A}">
                    <a16:rowId xmlns:a16="http://schemas.microsoft.com/office/drawing/2014/main" val="10000"/>
                  </a:ext>
                </a:extLst>
              </a:tr>
              <a:tr h="724434">
                <a:tc>
                  <a:txBody>
                    <a:bodyPr/>
                    <a:lstStyle/>
                    <a:p>
                      <a:pPr algn="l"/>
                      <a:r>
                        <a:rPr lang="en-US" sz="1600" u="none" strike="noStrike" dirty="0">
                          <a:effectLst/>
                          <a:latin typeface="+mn-lt"/>
                          <a:hlinkClick r:id="rId2"/>
                        </a:rPr>
                        <a:t>MSDN: Azure SQL Database</a:t>
                      </a:r>
                      <a:endParaRPr lang="en-US" sz="1600" dirty="0">
                        <a:effectLst/>
                        <a:latin typeface="+mn-lt"/>
                      </a:endParaRPr>
                    </a:p>
                    <a:p>
                      <a:pPr algn="l"/>
                      <a:r>
                        <a:rPr lang="en-US" sz="1600" u="none" strike="noStrike" dirty="0">
                          <a:effectLst/>
                          <a:latin typeface="+mn-lt"/>
                          <a:hlinkClick r:id="rId3"/>
                        </a:rPr>
                        <a:t>MSDN: SQL Server in Azure Virtual Machines</a:t>
                      </a:r>
                      <a:endParaRPr lang="en-US" sz="1600" dirty="0">
                        <a:effectLst/>
                        <a:latin typeface="+mn-lt"/>
                      </a:endParaRPr>
                    </a:p>
                    <a:p>
                      <a:pPr algn="l"/>
                      <a:r>
                        <a:rPr lang="en-US" sz="1600" u="none" strike="noStrike" dirty="0">
                          <a:effectLst/>
                          <a:latin typeface="+mn-lt"/>
                          <a:hlinkClick r:id="rId4"/>
                        </a:rPr>
                        <a:t>Azure.com: Azure SQL Database</a:t>
                      </a:r>
                      <a:endParaRPr lang="en-US" sz="1600" b="0" dirty="0">
                        <a:solidFill>
                          <a:srgbClr val="FFFF00"/>
                        </a:solidFill>
                        <a:effectLst/>
                        <a:latin typeface="+mn-lt"/>
                      </a:endParaRPr>
                    </a:p>
                  </a:txBody>
                  <a:tcPr marL="20263" marR="20263" marT="20263" marB="20263" anchor="ctr"/>
                </a:tc>
                <a:tc>
                  <a:txBody>
                    <a:bodyPr/>
                    <a:lstStyle/>
                    <a:p>
                      <a:r>
                        <a:rPr lang="en-GB" sz="1600" dirty="0">
                          <a:effectLst/>
                          <a:latin typeface="+mn-lt"/>
                        </a:rPr>
                        <a:t>Links to the library documentation.</a:t>
                      </a:r>
                    </a:p>
                  </a:txBody>
                  <a:tcPr marL="20263" marR="20263" marT="20263" marB="20263" anchor="ctr"/>
                </a:tc>
                <a:extLst>
                  <a:ext uri="{0D108BD9-81ED-4DB2-BD59-A6C34878D82A}">
                    <a16:rowId xmlns:a16="http://schemas.microsoft.com/office/drawing/2014/main" val="10001"/>
                  </a:ext>
                </a:extLst>
              </a:tr>
              <a:tr h="615483">
                <a:tc>
                  <a:txBody>
                    <a:bodyPr/>
                    <a:lstStyle/>
                    <a:p>
                      <a:pPr algn="l"/>
                      <a:r>
                        <a:rPr lang="en-GB" sz="1600" u="none" strike="noStrike">
                          <a:effectLst/>
                          <a:latin typeface="+mn-lt"/>
                          <a:hlinkClick r:id="rId5"/>
                        </a:rPr>
                        <a:t>Azure SQL Database and SQL Server -- Performance and Scalability Compared and Contrasted</a:t>
                      </a:r>
                      <a:endParaRPr lang="en-GB" sz="1600" b="0">
                        <a:solidFill>
                          <a:srgbClr val="FFFF00"/>
                        </a:solidFill>
                        <a:effectLst/>
                        <a:latin typeface="+mn-lt"/>
                      </a:endParaRPr>
                    </a:p>
                  </a:txBody>
                  <a:tcPr marL="20263" marR="20263" marT="20263" marB="20263" anchor="ctr"/>
                </a:tc>
                <a:tc>
                  <a:txBody>
                    <a:bodyPr/>
                    <a:lstStyle/>
                    <a:p>
                      <a:r>
                        <a:rPr lang="en-GB" sz="1600" dirty="0">
                          <a:effectLst/>
                          <a:latin typeface="+mn-lt"/>
                        </a:rPr>
                        <a:t>This article explains performance differences and troubleshooting techniques when using Azure SQL Database and SQL Server running on-premises or in a VM.</a:t>
                      </a:r>
                    </a:p>
                  </a:txBody>
                  <a:tcPr marL="20263" marR="20263" marT="20263" marB="20263" anchor="ctr"/>
                </a:tc>
                <a:extLst>
                  <a:ext uri="{0D108BD9-81ED-4DB2-BD59-A6C34878D82A}">
                    <a16:rowId xmlns:a16="http://schemas.microsoft.com/office/drawing/2014/main" val="10002"/>
                  </a:ext>
                </a:extLst>
              </a:tr>
              <a:tr h="553457">
                <a:tc>
                  <a:txBody>
                    <a:bodyPr/>
                    <a:lstStyle/>
                    <a:p>
                      <a:pPr algn="l"/>
                      <a:r>
                        <a:rPr lang="en-GB" sz="1600" u="none" strike="noStrike">
                          <a:effectLst/>
                          <a:latin typeface="+mn-lt"/>
                          <a:hlinkClick r:id="rId6"/>
                        </a:rPr>
                        <a:t>Application Patterns and Development Strategies for SQL Server in Azure Virtual Machines</a:t>
                      </a:r>
                      <a:endParaRPr lang="en-GB" sz="1600" b="0">
                        <a:solidFill>
                          <a:srgbClr val="FFFF00"/>
                        </a:solidFill>
                        <a:effectLst/>
                        <a:latin typeface="+mn-lt"/>
                      </a:endParaRPr>
                    </a:p>
                  </a:txBody>
                  <a:tcPr marL="20263" marR="20263" marT="20263" marB="20263" anchor="ctr"/>
                </a:tc>
                <a:tc>
                  <a:txBody>
                    <a:bodyPr/>
                    <a:lstStyle/>
                    <a:p>
                      <a:r>
                        <a:rPr lang="en-GB" sz="1600" dirty="0">
                          <a:effectLst/>
                          <a:latin typeface="+mn-lt"/>
                        </a:rPr>
                        <a:t>This article discusses the most common application patterns that apply to SQL Server in Azure VMs and also hybrid scenarios including Azure SQL Database.</a:t>
                      </a:r>
                    </a:p>
                  </a:txBody>
                  <a:tcPr marL="20263" marR="20263" marT="20263" marB="20263" anchor="ctr"/>
                </a:tc>
                <a:extLst>
                  <a:ext uri="{0D108BD9-81ED-4DB2-BD59-A6C34878D82A}">
                    <a16:rowId xmlns:a16="http://schemas.microsoft.com/office/drawing/2014/main" val="10003"/>
                  </a:ext>
                </a:extLst>
              </a:tr>
              <a:tr h="1247516">
                <a:tc>
                  <a:txBody>
                    <a:bodyPr/>
                    <a:lstStyle/>
                    <a:p>
                      <a:pPr algn="l"/>
                      <a:r>
                        <a:rPr lang="en-US" sz="1600" u="none" strike="noStrike" dirty="0">
                          <a:effectLst/>
                          <a:latin typeface="+mn-lt"/>
                          <a:hlinkClick r:id="rId7"/>
                        </a:rPr>
                        <a:t>Microsoft Enterprise Library Transient Fault Handling Application Block</a:t>
                      </a:r>
                      <a:endParaRPr lang="en-US" sz="1600" b="0" dirty="0">
                        <a:solidFill>
                          <a:srgbClr val="FFFF00"/>
                        </a:solidFill>
                        <a:effectLst/>
                        <a:latin typeface="+mn-lt"/>
                      </a:endParaRPr>
                    </a:p>
                  </a:txBody>
                  <a:tcPr marL="20263" marR="20263" marT="20263" marB="20263" anchor="ctr"/>
                </a:tc>
                <a:tc>
                  <a:txBody>
                    <a:bodyPr/>
                    <a:lstStyle/>
                    <a:p>
                      <a:r>
                        <a:rPr lang="en-GB" sz="1600" dirty="0">
                          <a:effectLst/>
                          <a:latin typeface="+mn-lt"/>
                        </a:rPr>
                        <a:t>This library lets developers make their applications running on Azure SQL Database more resilient by adding robust transient fault handling logic. Transient faults are errors that occur because of some temporary condition such as network connectivity issues or service unavailability. Since Azure SQL Database is a multitenant service, it is important to handle such errors to minimize any application downtime.</a:t>
                      </a:r>
                    </a:p>
                  </a:txBody>
                  <a:tcPr marL="20263" marR="20263" marT="20263" marB="20263"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93870083"/>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vert="horz" wrap="square" lIns="146304" tIns="91440" rIns="146304" bIns="91440" rtlCol="0" anchor="t">
            <a:noAutofit/>
          </a:bodyPr>
          <a:lstStyle/>
          <a:p>
            <a:r>
              <a:rPr lang="pl-PL" dirty="0"/>
              <a:t>credits</a:t>
            </a:r>
            <a:endParaRPr lang="da-DK" dirty="0"/>
          </a:p>
        </p:txBody>
      </p:sp>
      <p:sp>
        <p:nvSpPr>
          <p:cNvPr id="11" name="Pladsholder til tekst 10"/>
          <p:cNvSpPr>
            <a:spLocks noGrp="1"/>
          </p:cNvSpPr>
          <p:nvPr>
            <p:ph type="body" sz="quarter" idx="10"/>
          </p:nvPr>
        </p:nvSpPr>
        <p:spPr>
          <a:xfrm>
            <a:off x="274638" y="1212850"/>
            <a:ext cx="11887200" cy="2708434"/>
          </a:xfrm>
        </p:spPr>
        <p:txBody>
          <a:bodyPr anchor="t"/>
          <a:lstStyle/>
          <a:p>
            <a:r>
              <a:rPr lang="en-GB" sz="2000" dirty="0">
                <a:latin typeface="+mn-lt"/>
              </a:rPr>
              <a:t>Yes, 123456 is the most common password, but here’s why that’s misleading</a:t>
            </a:r>
          </a:p>
          <a:p>
            <a:pPr marL="0" indent="0">
              <a:buNone/>
            </a:pPr>
            <a:r>
              <a:rPr lang="en-GB" sz="2000" dirty="0">
                <a:latin typeface="+mn-lt"/>
                <a:hlinkClick r:id="rId2"/>
              </a:rPr>
              <a:t>http://arstechnica.com/security/2015/01/yes-123456-is-the-most-common-password-but-heres-why-thats-misleading/</a:t>
            </a:r>
            <a:r>
              <a:rPr lang="pl-PL" sz="2000" dirty="0">
                <a:latin typeface="+mn-lt"/>
              </a:rPr>
              <a:t> </a:t>
            </a:r>
          </a:p>
          <a:p>
            <a:r>
              <a:rPr lang="en-GB" sz="2000" dirty="0">
                <a:latin typeface="+mn-lt"/>
              </a:rPr>
              <a:t>CIO’s are Listening, Security is Important…</a:t>
            </a:r>
            <a:endParaRPr lang="pl-PL" sz="2000" dirty="0">
              <a:latin typeface="+mn-lt"/>
            </a:endParaRPr>
          </a:p>
          <a:p>
            <a:pPr marL="0" indent="0">
              <a:buNone/>
            </a:pPr>
            <a:r>
              <a:rPr lang="pl-PL" sz="2000" dirty="0">
                <a:latin typeface="+mn-lt"/>
                <a:hlinkClick r:id="rId3"/>
              </a:rPr>
              <a:t>https://communities.intel.com/community/itpeernetwork/blog/2014/05/20/cio-s-are-listening-security-is-important</a:t>
            </a:r>
            <a:endParaRPr lang="pl-PL" sz="2000" dirty="0">
              <a:latin typeface="+mn-lt"/>
            </a:endParaRPr>
          </a:p>
          <a:p>
            <a:pPr marL="0" indent="0">
              <a:buNone/>
            </a:pPr>
            <a:endParaRPr lang="pl-PL" sz="2000" dirty="0">
              <a:latin typeface="+mn-lt"/>
            </a:endParaRPr>
          </a:p>
          <a:p>
            <a:endParaRPr lang="en-GB" sz="2000" dirty="0">
              <a:latin typeface="+mn-lt"/>
            </a:endParaRPr>
          </a:p>
        </p:txBody>
      </p:sp>
    </p:spTree>
    <p:extLst>
      <p:ext uri="{BB962C8B-B14F-4D97-AF65-F5344CB8AC3E}">
        <p14:creationId xmlns:p14="http://schemas.microsoft.com/office/powerpoint/2010/main" val="3262667024"/>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l-PL" dirty="0"/>
              <a:t>demo time (extra)</a:t>
            </a:r>
            <a:endParaRPr lang="is-IS" dirty="0"/>
          </a:p>
        </p:txBody>
      </p:sp>
      <p:sp>
        <p:nvSpPr>
          <p:cNvPr id="4" name="Marcador de texto 3"/>
          <p:cNvSpPr>
            <a:spLocks noGrp="1"/>
          </p:cNvSpPr>
          <p:nvPr>
            <p:ph type="body" sz="quarter" idx="4294967295"/>
          </p:nvPr>
        </p:nvSpPr>
        <p:spPr>
          <a:xfrm>
            <a:off x="0" y="3954463"/>
            <a:ext cx="8229600" cy="738187"/>
          </a:xfrm>
        </p:spPr>
        <p:txBody>
          <a:bodyPr/>
          <a:lstStyle/>
          <a:p>
            <a:pPr marL="0" indent="0">
              <a:buNone/>
            </a:pPr>
            <a:r>
              <a:rPr lang="pl-PL" dirty="0"/>
              <a:t>6 | SQL Server Files on-premise</a:t>
            </a:r>
            <a:endParaRPr lang="da-DK" dirty="0"/>
          </a:p>
        </p:txBody>
      </p:sp>
    </p:spTree>
    <p:extLst>
      <p:ext uri="{BB962C8B-B14F-4D97-AF65-F5344CB8AC3E}">
        <p14:creationId xmlns:p14="http://schemas.microsoft.com/office/powerpoint/2010/main" val="4286301160"/>
      </p:ext>
    </p:extLst>
  </p:cSld>
  <p:clrMapOvr>
    <a:masterClrMapping/>
  </p:clrMapOvr>
  <p:transition spd="slow">
    <p:randomBar dir="ver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495"/>
            <a:ext cx="6179653" cy="908487"/>
          </a:xfrm>
        </p:spPr>
        <p:txBody>
          <a:bodyPr vert="horz" wrap="square" lIns="69945" tIns="34973" rIns="69945" bIns="34973" rtlCol="0" anchor="ctr">
            <a:normAutofit fontScale="90000"/>
          </a:bodyPr>
          <a:lstStyle/>
          <a:p>
            <a:pPr algn="r"/>
            <a:r>
              <a:rPr lang="pl-PL" dirty="0"/>
              <a:t>after session </a:t>
            </a:r>
            <a:endParaRPr lang="da-DK" dirty="0"/>
          </a:p>
        </p:txBody>
      </p:sp>
      <p:pic>
        <p:nvPicPr>
          <p:cNvPr id="5" name="Marcador de posición de imagen 4"/>
          <p:cNvPicPr>
            <a:picLocks noGrp="1" noChangeAspect="1"/>
          </p:cNvPicPr>
          <p:nvPr>
            <p:ph type="pic" sz="quarter" idx="10"/>
          </p:nvPr>
        </p:nvPicPr>
        <p:blipFill>
          <a:blip r:embed="rId2"/>
          <a:srcRect l="7808" r="7808"/>
          <a:stretch>
            <a:fillRect/>
          </a:stretch>
        </p:blipFill>
        <p:spPr>
          <a:xfrm rot="5400000">
            <a:off x="5830888" y="388938"/>
            <a:ext cx="6994525" cy="6216650"/>
          </a:xfrm>
        </p:spPr>
      </p:pic>
      <p:sp>
        <p:nvSpPr>
          <p:cNvPr id="3" name="Marcador de contenido 2"/>
          <p:cNvSpPr>
            <a:spLocks noGrp="1"/>
          </p:cNvSpPr>
          <p:nvPr>
            <p:ph type="body" sz="quarter" idx="4294967295"/>
          </p:nvPr>
        </p:nvSpPr>
        <p:spPr>
          <a:xfrm>
            <a:off x="177440" y="1625054"/>
            <a:ext cx="6002213" cy="3960440"/>
          </a:xfrm>
        </p:spPr>
        <p:txBody>
          <a:bodyPr>
            <a:normAutofit/>
          </a:bodyPr>
          <a:lstStyle/>
          <a:p>
            <a:pPr marL="0" indent="0">
              <a:spcBef>
                <a:spcPts val="0"/>
              </a:spcBef>
              <a:buNone/>
            </a:pPr>
            <a:r>
              <a:rPr lang="pl-PL" sz="1800" dirty="0">
                <a:latin typeface="+mn-lt"/>
                <a:cs typeface="Segoe UI" panose="020B0502040204020203" pitchFamily="34" charset="0"/>
              </a:rPr>
              <a:t>CONTACT:</a:t>
            </a:r>
          </a:p>
          <a:p>
            <a:pPr marL="241300" lvl="1" indent="0">
              <a:spcBef>
                <a:spcPts val="0"/>
              </a:spcBef>
              <a:buNone/>
            </a:pPr>
            <a:r>
              <a:rPr lang="pl-PL" sz="1800" dirty="0">
                <a:latin typeface="+mn-lt"/>
                <a:cs typeface="Segoe UI" panose="020B0502040204020203" pitchFamily="34" charset="0"/>
              </a:rPr>
              <a:t>MAIL: </a:t>
            </a:r>
            <a:r>
              <a:rPr lang="pl-PL" sz="1800" dirty="0">
                <a:solidFill>
                  <a:srgbClr val="C00000"/>
                </a:solidFill>
                <a:latin typeface="+mn-lt"/>
                <a:cs typeface="Segoe UI" panose="020B0502040204020203" pitchFamily="34" charset="0"/>
              </a:rPr>
              <a:t>KoprowskiT@windowslive.com</a:t>
            </a:r>
          </a:p>
          <a:p>
            <a:pPr marL="241300" lvl="1" indent="0">
              <a:spcBef>
                <a:spcPts val="0"/>
              </a:spcBef>
              <a:buNone/>
            </a:pPr>
            <a:r>
              <a:rPr lang="pl-PL" sz="1800" dirty="0">
                <a:latin typeface="+mn-lt"/>
                <a:cs typeface="Segoe UI" panose="020B0502040204020203" pitchFamily="34" charset="0"/>
              </a:rPr>
              <a:t>SOCIAL MEDIA: facebook, twitter, linkedin, xing</a:t>
            </a:r>
          </a:p>
          <a:p>
            <a:pPr marL="0" indent="0">
              <a:spcBef>
                <a:spcPts val="0"/>
              </a:spcBef>
              <a:buNone/>
            </a:pPr>
            <a:endParaRPr lang="pl-PL" sz="1800" dirty="0">
              <a:latin typeface="+mn-lt"/>
              <a:cs typeface="Segoe UI" panose="020B0502040204020203" pitchFamily="34" charset="0"/>
            </a:endParaRPr>
          </a:p>
          <a:p>
            <a:pPr marL="0" indent="0">
              <a:spcBef>
                <a:spcPts val="0"/>
              </a:spcBef>
              <a:buNone/>
            </a:pPr>
            <a:endParaRPr lang="pl-PL" sz="1800" dirty="0">
              <a:latin typeface="+mn-lt"/>
              <a:cs typeface="Segoe UI" panose="020B0502040204020203" pitchFamily="34" charset="0"/>
            </a:endParaRPr>
          </a:p>
          <a:p>
            <a:pPr marL="0" indent="0">
              <a:spcBef>
                <a:spcPts val="0"/>
              </a:spcBef>
              <a:buNone/>
            </a:pPr>
            <a:r>
              <a:rPr lang="pl-PL" sz="1800" dirty="0">
                <a:latin typeface="+mn-lt"/>
                <a:cs typeface="Segoe UI" panose="020B0502040204020203" pitchFamily="34" charset="0"/>
              </a:rPr>
              <a:t>BLOGS:</a:t>
            </a:r>
          </a:p>
          <a:p>
            <a:pPr marL="241300" lvl="1" indent="0">
              <a:spcBef>
                <a:spcPts val="0"/>
              </a:spcBef>
              <a:buNone/>
            </a:pPr>
            <a:r>
              <a:rPr lang="pl-PL" sz="1800" dirty="0">
                <a:cs typeface="Segoe UI" panose="020B0502040204020203" pitchFamily="34" charset="0"/>
              </a:rPr>
              <a:t>My MVP Blog:   </a:t>
            </a:r>
            <a:r>
              <a:rPr lang="pl-PL" sz="1800" dirty="0">
                <a:solidFill>
                  <a:srgbClr val="0070C0"/>
                </a:solidFill>
                <a:cs typeface="Segoe UI" panose="020B0502040204020203" pitchFamily="34" charset="0"/>
              </a:rPr>
              <a:t>http://koprowskit.eu/geek/</a:t>
            </a:r>
            <a:endParaRPr lang="pl-PL" sz="1800" dirty="0">
              <a:cs typeface="Segoe UI" panose="020B0502040204020203" pitchFamily="34" charset="0"/>
            </a:endParaRPr>
          </a:p>
          <a:p>
            <a:pPr marL="241300" lvl="1" indent="0">
              <a:spcBef>
                <a:spcPts val="0"/>
              </a:spcBef>
              <a:buNone/>
            </a:pPr>
            <a:endParaRPr lang="pl-PL" sz="1800" dirty="0">
              <a:latin typeface="+mn-lt"/>
              <a:cs typeface="Segoe UI" panose="020B0502040204020203" pitchFamily="34" charset="0"/>
            </a:endParaRPr>
          </a:p>
          <a:p>
            <a:pPr marL="241300" lvl="1" indent="0">
              <a:spcBef>
                <a:spcPts val="0"/>
              </a:spcBef>
              <a:buNone/>
            </a:pPr>
            <a:r>
              <a:rPr lang="pl-PL" sz="1800" dirty="0">
                <a:latin typeface="+mn-lt"/>
                <a:cs typeface="Segoe UI" panose="020B0502040204020203" pitchFamily="34" charset="0"/>
              </a:rPr>
              <a:t>ITPRO Anorak’s Vision:   </a:t>
            </a:r>
            <a:r>
              <a:rPr lang="pl-PL" sz="1800" dirty="0">
                <a:solidFill>
                  <a:srgbClr val="0070C0"/>
                </a:solidFill>
                <a:latin typeface="+mn-lt"/>
                <a:cs typeface="Segoe UI" panose="020B0502040204020203" pitchFamily="34" charset="0"/>
              </a:rPr>
              <a:t>http://itblogs.pl/notbeautifulanymore/</a:t>
            </a:r>
            <a:endParaRPr lang="pl-PL" sz="1800" dirty="0">
              <a:latin typeface="+mn-lt"/>
              <a:cs typeface="Segoe UI" panose="020B0502040204020203" pitchFamily="34" charset="0"/>
            </a:endParaRPr>
          </a:p>
          <a:p>
            <a:pPr marL="241300" lvl="1" indent="0">
              <a:spcBef>
                <a:spcPts val="0"/>
              </a:spcBef>
              <a:buNone/>
            </a:pPr>
            <a:endParaRPr lang="pl-PL" sz="1800" dirty="0">
              <a:latin typeface="+mn-lt"/>
              <a:cs typeface="Segoe UI" panose="020B0502040204020203" pitchFamily="34" charset="0"/>
            </a:endParaRPr>
          </a:p>
          <a:p>
            <a:pPr marL="241300" lvl="1" indent="0">
              <a:spcBef>
                <a:spcPts val="0"/>
              </a:spcBef>
              <a:buNone/>
            </a:pPr>
            <a:r>
              <a:rPr lang="pl-PL" sz="1800" dirty="0">
                <a:latin typeface="+mn-lt"/>
                <a:cs typeface="Segoe UI" panose="020B0502040204020203" pitchFamily="34" charset="0"/>
              </a:rPr>
              <a:t>Volume Licensing Specialites:   </a:t>
            </a:r>
            <a:r>
              <a:rPr lang="pl-PL" sz="1800" dirty="0">
                <a:solidFill>
                  <a:srgbClr val="0070C0"/>
                </a:solidFill>
                <a:latin typeface="+mn-lt"/>
                <a:cs typeface="Segoe UI" panose="020B0502040204020203" pitchFamily="34" charset="0"/>
              </a:rPr>
              <a:t>http://koprowskit.eu/licensing/</a:t>
            </a:r>
            <a:endParaRPr lang="pl-PL" sz="1800" dirty="0">
              <a:latin typeface="+mn-lt"/>
              <a:cs typeface="Segoe UI" panose="020B0502040204020203" pitchFamily="34" charset="0"/>
            </a:endParaRPr>
          </a:p>
        </p:txBody>
      </p:sp>
      <p:pic>
        <p:nvPicPr>
          <p:cNvPr id="10"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9438" y="6449590"/>
            <a:ext cx="614604" cy="3333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0221" y="6460827"/>
            <a:ext cx="1167757" cy="3333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8" name="Imagen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3594" y="6449590"/>
            <a:ext cx="823972" cy="3333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9" name="Imagen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0218" y="6472320"/>
            <a:ext cx="938543" cy="3333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 name="Imagen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67117" y="6422687"/>
            <a:ext cx="1336487" cy="3341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58812501"/>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IT Pro resources</a:t>
            </a:r>
            <a:br>
              <a:rPr lang="en-US" dirty="0"/>
            </a:br>
            <a:r>
              <a:rPr lang="en-US" sz="3200" spc="0" dirty="0">
                <a:gradFill>
                  <a:gsLst>
                    <a:gs pos="1250">
                      <a:schemeClr val="tx2"/>
                    </a:gs>
                    <a:gs pos="100000">
                      <a:schemeClr val="tx2"/>
                    </a:gs>
                  </a:gsLst>
                  <a:lin ang="5400000" scaled="0"/>
                </a:gradFill>
              </a:rPr>
              <a:t>To advance your career in cloud technology</a:t>
            </a:r>
          </a:p>
        </p:txBody>
      </p:sp>
      <p:sp>
        <p:nvSpPr>
          <p:cNvPr id="5" name="checks"/>
          <p:cNvSpPr/>
          <p:nvPr/>
        </p:nvSpPr>
        <p:spPr bwMode="auto">
          <a:xfrm>
            <a:off x="3147376" y="1940604"/>
            <a:ext cx="9166861" cy="3973353"/>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Cloud role mapping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Expert advice on skills needed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Self-paced curriculum by cloud role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$300 Azure credits and extended trials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err="1">
                <a:ln>
                  <a:noFill/>
                </a:ln>
                <a:gradFill>
                  <a:gsLst>
                    <a:gs pos="0">
                      <a:schemeClr val="tx1"/>
                    </a:gs>
                    <a:gs pos="100000">
                      <a:schemeClr val="tx1"/>
                    </a:gs>
                  </a:gsLst>
                  <a:lin ang="5400000" scaled="0"/>
                </a:gradFill>
                <a:effectLst/>
                <a:uLnTx/>
                <a:uFillTx/>
              </a:rPr>
              <a:t>Pluralsight</a:t>
            </a: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 3 month subscription (10 courses)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Phone support incident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Weekly short videos and insights from Microsoft’s leaders and engineers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Connect with community of peers and Microsoft experts</a:t>
            </a:r>
          </a:p>
        </p:txBody>
      </p:sp>
      <p:sp>
        <p:nvSpPr>
          <p:cNvPr id="6" name="White Fade"/>
          <p:cNvSpPr/>
          <p:nvPr/>
        </p:nvSpPr>
        <p:spPr bwMode="auto">
          <a:xfrm>
            <a:off x="3017838" y="1592261"/>
            <a:ext cx="9418637" cy="540226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7" name="web1"/>
          <p:cNvSpPr/>
          <p:nvPr/>
        </p:nvSpPr>
        <p:spPr bwMode="auto">
          <a:xfrm>
            <a:off x="3147376" y="1940604"/>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Career Center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3"/>
              </a:rPr>
              <a:t>www.microsoft.com/itprocareercenter</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7" name="web2"/>
          <p:cNvSpPr/>
          <p:nvPr/>
        </p:nvSpPr>
        <p:spPr bwMode="auto">
          <a:xfrm>
            <a:off x="3147376" y="2944539"/>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Cloud Essentials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4"/>
              </a:rPr>
              <a:t>www.microsoft.com/itprocloudessentials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0" name="web3"/>
          <p:cNvSpPr/>
          <p:nvPr/>
        </p:nvSpPr>
        <p:spPr bwMode="auto">
          <a:xfrm>
            <a:off x="3147376" y="394656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Mechanics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sng" strike="noStrike" kern="0" cap="none" spc="0" normalizeH="0" baseline="0" noProof="0" dirty="0">
                <a:ln>
                  <a:noFill/>
                </a:ln>
                <a:solidFill>
                  <a:schemeClr val="tx1"/>
                </a:solidFill>
                <a:effectLst/>
                <a:uLnTx/>
                <a:uFillTx/>
                <a:hlinkClick r:id="rId5"/>
              </a:rPr>
              <a:t>www.microsoft.com/mechanics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9" name="web4"/>
          <p:cNvSpPr/>
          <p:nvPr/>
        </p:nvSpPr>
        <p:spPr bwMode="auto">
          <a:xfrm>
            <a:off x="3147376" y="495383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Tech Community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6"/>
              </a:rPr>
              <a:t>https://techcommunity.microsoft.com</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5" name="Mask"/>
          <p:cNvSpPr/>
          <p:nvPr/>
        </p:nvSpPr>
        <p:spPr bwMode="auto">
          <a:xfrm>
            <a:off x="-487361" y="1516062"/>
            <a:ext cx="3634737" cy="548640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9" name="1"/>
          <p:cNvSpPr/>
          <p:nvPr/>
        </p:nvSpPr>
        <p:spPr bwMode="auto">
          <a:xfrm>
            <a:off x="274639" y="1940604"/>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Plan your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career path</a:t>
            </a:r>
          </a:p>
        </p:txBody>
      </p:sp>
      <p:sp>
        <p:nvSpPr>
          <p:cNvPr id="10" name="2"/>
          <p:cNvSpPr/>
          <p:nvPr/>
        </p:nvSpPr>
        <p:spPr bwMode="auto">
          <a:xfrm>
            <a:off x="274639" y="2944539"/>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Get started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with Azure</a:t>
            </a:r>
          </a:p>
        </p:txBody>
      </p:sp>
      <p:sp>
        <p:nvSpPr>
          <p:cNvPr id="12" name="4"/>
          <p:cNvSpPr/>
          <p:nvPr/>
        </p:nvSpPr>
        <p:spPr bwMode="auto">
          <a:xfrm>
            <a:off x="274639" y="495383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Connect with peers and experts </a:t>
            </a:r>
          </a:p>
        </p:txBody>
      </p:sp>
      <p:sp>
        <p:nvSpPr>
          <p:cNvPr id="15" name="4"/>
          <p:cNvSpPr/>
          <p:nvPr/>
        </p:nvSpPr>
        <p:spPr bwMode="auto">
          <a:xfrm>
            <a:off x="274639" y="394656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Demos and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how-to videos</a:t>
            </a:r>
          </a:p>
        </p:txBody>
      </p:sp>
    </p:spTree>
    <p:extLst>
      <p:ext uri="{BB962C8B-B14F-4D97-AF65-F5344CB8AC3E}">
        <p14:creationId xmlns:p14="http://schemas.microsoft.com/office/powerpoint/2010/main" val="165550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0.02144 1.20744E-6 L 3.66862E-6 1.20744E-6 " pathEditMode="relative" rAng="0" ptsTypes="AA">
                                      <p:cBhvr>
                                        <p:cTn id="9" dur="1000" fill="hold"/>
                                        <p:tgtEl>
                                          <p:spTgt spid="5"/>
                                        </p:tgtEl>
                                        <p:attrNameLst>
                                          <p:attrName>ppt_x</p:attrName>
                                          <p:attrName>ppt_y</p:attrName>
                                        </p:attrNameLst>
                                      </p:cBhvr>
                                      <p:rCtr x="-1072" y="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500"/>
                            </p:stCondLst>
                            <p:childTnLst>
                              <p:par>
                                <p:cTn id="16" presetID="2" presetClass="entr" presetSubtype="8" decel="7500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0-#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8" decel="75000" fill="hold" grpId="0" nodeType="withEffect">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0-#ppt_w/2"/>
                                          </p:val>
                                        </p:tav>
                                        <p:tav tm="100000">
                                          <p:val>
                                            <p:strVal val="#ppt_x"/>
                                          </p:val>
                                        </p:tav>
                                      </p:tavLst>
                                    </p:anim>
                                    <p:anim calcmode="lin" valueType="num">
                                      <p:cBhvr additive="base">
                                        <p:cTn id="23" dur="100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8" decel="75000" fill="hold" grpId="0" nodeType="withEffect">
                                  <p:stCondLst>
                                    <p:cond delay="50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000" fill="hold"/>
                                        <p:tgtEl>
                                          <p:spTgt spid="20"/>
                                        </p:tgtEl>
                                        <p:attrNameLst>
                                          <p:attrName>ppt_x</p:attrName>
                                        </p:attrNameLst>
                                      </p:cBhvr>
                                      <p:tavLst>
                                        <p:tav tm="0">
                                          <p:val>
                                            <p:strVal val="0-#ppt_w/2"/>
                                          </p:val>
                                        </p:tav>
                                        <p:tav tm="100000">
                                          <p:val>
                                            <p:strVal val="#ppt_x"/>
                                          </p:val>
                                        </p:tav>
                                      </p:tavLst>
                                    </p:anim>
                                    <p:anim calcmode="lin" valueType="num">
                                      <p:cBhvr additive="base">
                                        <p:cTn id="27" dur="1000" fill="hold"/>
                                        <p:tgtEl>
                                          <p:spTgt spid="20"/>
                                        </p:tgtEl>
                                        <p:attrNameLst>
                                          <p:attrName>ppt_y</p:attrName>
                                        </p:attrNameLst>
                                      </p:cBhvr>
                                      <p:tavLst>
                                        <p:tav tm="0">
                                          <p:val>
                                            <p:strVal val="#ppt_y"/>
                                          </p:val>
                                        </p:tav>
                                        <p:tav tm="100000">
                                          <p:val>
                                            <p:strVal val="#ppt_y"/>
                                          </p:val>
                                        </p:tav>
                                      </p:tavLst>
                                    </p:anim>
                                  </p:childTnLst>
                                </p:cTn>
                              </p:par>
                              <p:par>
                                <p:cTn id="28" presetID="2" presetClass="entr" presetSubtype="8" decel="75000" fill="hold" grpId="0" nodeType="withEffect">
                                  <p:stCondLst>
                                    <p:cond delay="75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1000" fill="hold"/>
                                        <p:tgtEl>
                                          <p:spTgt spid="19"/>
                                        </p:tgtEl>
                                        <p:attrNameLst>
                                          <p:attrName>ppt_x</p:attrName>
                                        </p:attrNameLst>
                                      </p:cBhvr>
                                      <p:tavLst>
                                        <p:tav tm="0">
                                          <p:val>
                                            <p:strVal val="0-#ppt_w/2"/>
                                          </p:val>
                                        </p:tav>
                                        <p:tav tm="100000">
                                          <p:val>
                                            <p:strVal val="#ppt_x"/>
                                          </p:val>
                                        </p:tav>
                                      </p:tavLst>
                                    </p:anim>
                                    <p:anim calcmode="lin" valueType="num">
                                      <p:cBhvr additive="base">
                                        <p:cTn id="31"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17" grpId="0" animBg="1"/>
      <p:bldP spid="20"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dsholder til tekst 10"/>
          <p:cNvSpPr>
            <a:spLocks noGrp="1"/>
          </p:cNvSpPr>
          <p:nvPr>
            <p:ph type="body" sz="quarter" idx="10"/>
          </p:nvPr>
        </p:nvSpPr>
        <p:spPr/>
        <p:txBody>
          <a:bodyPr>
            <a:noAutofit/>
          </a:bodyPr>
          <a:lstStyle/>
          <a:p>
            <a:pPr algn="just"/>
            <a:r>
              <a:rPr lang="en-GB" sz="2000" b="1" dirty="0"/>
              <a:t>Security</a:t>
            </a:r>
            <a:r>
              <a:rPr lang="en-GB" sz="2000" dirty="0"/>
              <a:t> is the degree of resistance to, or protection from, harm. It applies to any vulnerable and valuable asset, such as a person, dwelling, community, nation, or organization.</a:t>
            </a:r>
            <a:endParaRPr lang="pl-PL" sz="2000" dirty="0"/>
          </a:p>
          <a:p>
            <a:pPr marL="0" indent="0" algn="just">
              <a:buNone/>
            </a:pPr>
            <a:endParaRPr lang="en-GB" sz="2000" dirty="0"/>
          </a:p>
          <a:p>
            <a:pPr algn="just"/>
            <a:r>
              <a:rPr lang="en-GB" sz="2000" dirty="0"/>
              <a:t>As noted by the Institute for Security and Open Methodologies (</a:t>
            </a:r>
            <a:r>
              <a:rPr lang="en-GB" sz="2000" dirty="0">
                <a:hlinkClick r:id="rId2" tooltip="ISECOM"/>
              </a:rPr>
              <a:t>ISECOM</a:t>
            </a:r>
            <a:r>
              <a:rPr lang="en-GB" sz="2000" dirty="0"/>
              <a:t>) in the </a:t>
            </a:r>
            <a:r>
              <a:rPr lang="pl-PL" sz="2000" dirty="0"/>
              <a:t>Open Source Security Testing Methodology Manual</a:t>
            </a:r>
            <a:r>
              <a:rPr lang="en-GB" sz="2000" dirty="0"/>
              <a:t> </a:t>
            </a:r>
            <a:r>
              <a:rPr lang="pl-PL" sz="2000" dirty="0"/>
              <a:t>(</a:t>
            </a:r>
            <a:r>
              <a:rPr lang="en-GB" sz="2000" dirty="0"/>
              <a:t>OSSTMM 3</a:t>
            </a:r>
            <a:r>
              <a:rPr lang="pl-PL" sz="2000" dirty="0"/>
              <a:t>)</a:t>
            </a:r>
            <a:r>
              <a:rPr lang="en-GB" sz="2000" dirty="0"/>
              <a:t>, security provides "</a:t>
            </a:r>
            <a:r>
              <a:rPr lang="en-GB" sz="2000" b="1" dirty="0"/>
              <a:t>a form of protection where a separation is created between the</a:t>
            </a:r>
            <a:r>
              <a:rPr lang="pl-PL" sz="2000" b="1" dirty="0"/>
              <a:t> </a:t>
            </a:r>
            <a:r>
              <a:rPr lang="en-GB" sz="2000" b="1" dirty="0"/>
              <a:t>assets and the threat</a:t>
            </a:r>
            <a:r>
              <a:rPr lang="en-GB" sz="2000" dirty="0"/>
              <a:t>." These separations are generically called "controls," and sometimes include changes to the asset or the threat.</a:t>
            </a:r>
          </a:p>
          <a:p>
            <a:pPr marL="0" indent="0">
              <a:buNone/>
            </a:pPr>
            <a:endParaRPr lang="da-DK" sz="2000" dirty="0"/>
          </a:p>
        </p:txBody>
      </p:sp>
      <p:sp>
        <p:nvSpPr>
          <p:cNvPr id="10" name="Titel 9"/>
          <p:cNvSpPr>
            <a:spLocks noGrp="1"/>
          </p:cNvSpPr>
          <p:nvPr>
            <p:ph type="title"/>
          </p:nvPr>
        </p:nvSpPr>
        <p:spPr/>
        <p:txBody>
          <a:bodyPr vert="horz" wrap="square" lIns="146304" tIns="91440" rIns="146304" bIns="91440" rtlCol="0" anchor="t">
            <a:noAutofit/>
          </a:bodyPr>
          <a:lstStyle/>
          <a:p>
            <a:r>
              <a:rPr lang="pl-PL" dirty="0"/>
              <a:t>Security? What is this?</a:t>
            </a:r>
            <a:endParaRPr lang="da-DK" dirty="0"/>
          </a:p>
        </p:txBody>
      </p:sp>
      <p:pic>
        <p:nvPicPr>
          <p:cNvPr id="1026" name="Picture 2" descr="OSSTMM Seal Round Sti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8477" y="3339375"/>
            <a:ext cx="3429772" cy="3429772"/>
          </a:xfrm>
          <a:prstGeom prst="ellipse">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413216"/>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 Placeholder 5"/>
          <p:cNvSpPr txBox="1">
            <a:spLocks/>
          </p:cNvSpPr>
          <p:nvPr/>
        </p:nvSpPr>
        <p:spPr>
          <a:xfrm>
            <a:off x="5380037" y="4640262"/>
            <a:ext cx="6858000" cy="217905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From your PC or Tablet visit MyIgnite at </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hlinkClick r:id="rId3"/>
              </a:rPr>
              <a:t>http://myignite.microsoft.com</a:t>
            </a:r>
            <a:endPar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endParaRPr>
          </a:p>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endPar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endParaRPr>
          </a:p>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From your phone download and use the Ignite Mobile App by scanning  the QR code above or visiting </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hlinkClick r:id="rId4"/>
              </a:rPr>
              <a:t>https://aka.ms/ignite.mobileapp</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 </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40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rPr>
              <a:t>Please evaluate this session</a:t>
            </a:r>
          </a:p>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32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rPr>
              <a:t>Your feedback is important to us!</a:t>
            </a:r>
            <a:endParaRPr kumimoji="0" lang="en-US" sz="36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endParaRPr>
          </a:p>
        </p:txBody>
      </p:sp>
      <p:pic>
        <p:nvPicPr>
          <p:cNvPr id="14" name="Picture 13"/>
          <p:cNvPicPr>
            <a:picLocks noChangeAspect="1"/>
          </p:cNvPicPr>
          <p:nvPr/>
        </p:nvPicPr>
        <p:blipFill rotWithShape="1">
          <a:blip r:embed="rId5"/>
          <a:srcRect l="17119" r="5881"/>
          <a:stretch/>
        </p:blipFill>
        <p:spPr>
          <a:xfrm>
            <a:off x="0" y="-1"/>
            <a:ext cx="4925696" cy="6995160"/>
          </a:xfrm>
          <a:prstGeom prst="rect">
            <a:avLst/>
          </a:prstGeom>
        </p:spPr>
      </p:pic>
      <p:pic>
        <p:nvPicPr>
          <p:cNvPr id="2" name="Picture 1"/>
          <p:cNvPicPr>
            <a:picLocks noChangeAspect="1"/>
          </p:cNvPicPr>
          <p:nvPr/>
        </p:nvPicPr>
        <p:blipFill>
          <a:blip r:embed="rId6"/>
          <a:stretch>
            <a:fillRect/>
          </a:stretch>
        </p:blipFill>
        <p:spPr>
          <a:xfrm>
            <a:off x="7118985" y="1478816"/>
            <a:ext cx="3124200" cy="3124200"/>
          </a:xfrm>
          <a:prstGeom prst="rect">
            <a:avLst/>
          </a:prstGeom>
        </p:spPr>
      </p:pic>
    </p:spTree>
    <p:extLst>
      <p:ext uri="{BB962C8B-B14F-4D97-AF65-F5344CB8AC3E}">
        <p14:creationId xmlns:p14="http://schemas.microsoft.com/office/powerpoint/2010/main" val="2492703944"/>
      </p:ext>
    </p:extLst>
  </p:cSld>
  <p:clrMapOvr>
    <a:masterClrMapping/>
  </p:clrMapOvr>
  <p:transition spd="slow">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9216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7003" y="1212849"/>
            <a:ext cx="11887200" cy="2092881"/>
          </a:xfrm>
        </p:spPr>
        <p:txBody>
          <a:bodyPr anchor="t">
            <a:normAutofit/>
          </a:bodyPr>
          <a:lstStyle/>
          <a:p>
            <a:pPr marL="0" indent="0">
              <a:buNone/>
            </a:pPr>
            <a:r>
              <a:rPr lang="en-GB" sz="2000" dirty="0">
                <a:gradFill>
                  <a:gsLst>
                    <a:gs pos="1250">
                      <a:schemeClr val="tx1"/>
                    </a:gs>
                    <a:gs pos="100000">
                      <a:schemeClr val="tx1"/>
                    </a:gs>
                  </a:gsLst>
                  <a:lin ang="5400000" scaled="0"/>
                </a:gradFill>
                <a:latin typeface="+mn-lt"/>
              </a:rPr>
              <a:t>Application security</a:t>
            </a:r>
            <a:r>
              <a:rPr lang="pl-PL" sz="2000" dirty="0">
                <a:gradFill>
                  <a:gsLst>
                    <a:gs pos="1250">
                      <a:schemeClr val="tx1"/>
                    </a:gs>
                    <a:gs pos="100000">
                      <a:schemeClr val="tx1"/>
                    </a:gs>
                  </a:gsLst>
                  <a:lin ang="5400000" scaled="0"/>
                </a:gradFill>
                <a:latin typeface="+mn-lt"/>
              </a:rPr>
              <a:t> | </a:t>
            </a:r>
            <a:r>
              <a:rPr lang="pl-PL" sz="2000" dirty="0">
                <a:gradFill>
                  <a:gsLst>
                    <a:gs pos="1250">
                      <a:schemeClr val="tx1"/>
                    </a:gs>
                    <a:gs pos="100000">
                      <a:schemeClr val="tx1"/>
                    </a:gs>
                  </a:gsLst>
                  <a:lin ang="5400000" scaled="0"/>
                </a:gradFill>
                <a:latin typeface="+mn-lt"/>
                <a:hlinkClick r:id="rId2"/>
              </a:rPr>
              <a:t>http://bit.ly/18u8J6p</a:t>
            </a:r>
            <a:r>
              <a:rPr lang="pl-PL" sz="2000" dirty="0">
                <a:gradFill>
                  <a:gsLst>
                    <a:gs pos="1250">
                      <a:schemeClr val="tx1"/>
                    </a:gs>
                    <a:gs pos="100000">
                      <a:schemeClr val="tx1"/>
                    </a:gs>
                  </a:gsLst>
                  <a:lin ang="5400000" scaled="0"/>
                </a:gradFill>
                <a:latin typeface="+mn-lt"/>
              </a:rPr>
              <a:t> </a:t>
            </a:r>
            <a:endParaRPr lang="en-GB" sz="2000" dirty="0">
              <a:gradFill>
                <a:gsLst>
                  <a:gs pos="1250">
                    <a:schemeClr val="tx1"/>
                  </a:gs>
                  <a:gs pos="100000">
                    <a:schemeClr val="tx1"/>
                  </a:gs>
                </a:gsLst>
                <a:lin ang="5400000" scaled="0"/>
              </a:gradFill>
              <a:latin typeface="+mn-lt"/>
            </a:endParaRPr>
          </a:p>
          <a:p>
            <a:pPr marL="0" indent="0">
              <a:buNone/>
            </a:pPr>
            <a:r>
              <a:rPr lang="en-GB" sz="2000" dirty="0">
                <a:gradFill>
                  <a:gsLst>
                    <a:gs pos="1250">
                      <a:schemeClr val="tx1"/>
                    </a:gs>
                    <a:gs pos="100000">
                      <a:schemeClr val="tx1"/>
                    </a:gs>
                  </a:gsLst>
                  <a:lin ang="5400000" scaled="0"/>
                </a:gradFill>
                <a:latin typeface="+mn-lt"/>
              </a:rPr>
              <a:t>Computing security</a:t>
            </a:r>
            <a:r>
              <a:rPr lang="pl-PL" sz="2000" dirty="0">
                <a:gradFill>
                  <a:gsLst>
                    <a:gs pos="1250">
                      <a:schemeClr val="tx1"/>
                    </a:gs>
                    <a:gs pos="100000">
                      <a:schemeClr val="tx1"/>
                    </a:gs>
                  </a:gsLst>
                  <a:lin ang="5400000" scaled="0"/>
                </a:gradFill>
                <a:latin typeface="+mn-lt"/>
              </a:rPr>
              <a:t> | </a:t>
            </a:r>
            <a:r>
              <a:rPr lang="pl-PL" sz="2000" dirty="0">
                <a:gradFill>
                  <a:gsLst>
                    <a:gs pos="1250">
                      <a:schemeClr val="tx1"/>
                    </a:gs>
                    <a:gs pos="100000">
                      <a:schemeClr val="tx1"/>
                    </a:gs>
                  </a:gsLst>
                  <a:lin ang="5400000" scaled="0"/>
                </a:gradFill>
                <a:latin typeface="+mn-lt"/>
                <a:hlinkClick r:id="rId3"/>
              </a:rPr>
              <a:t>http://bit.ly/1ARdRLd</a:t>
            </a:r>
            <a:r>
              <a:rPr lang="pl-PL" sz="2000" dirty="0">
                <a:gradFill>
                  <a:gsLst>
                    <a:gs pos="1250">
                      <a:schemeClr val="tx1"/>
                    </a:gs>
                    <a:gs pos="100000">
                      <a:schemeClr val="tx1"/>
                    </a:gs>
                  </a:gsLst>
                  <a:lin ang="5400000" scaled="0"/>
                </a:gradFill>
                <a:latin typeface="+mn-lt"/>
              </a:rPr>
              <a:t> </a:t>
            </a:r>
            <a:endParaRPr lang="en-GB" sz="2000" dirty="0">
              <a:gradFill>
                <a:gsLst>
                  <a:gs pos="1250">
                    <a:schemeClr val="tx1"/>
                  </a:gs>
                  <a:gs pos="100000">
                    <a:schemeClr val="tx1"/>
                  </a:gs>
                </a:gsLst>
                <a:lin ang="5400000" scaled="0"/>
              </a:gradFill>
              <a:latin typeface="+mn-lt"/>
            </a:endParaRPr>
          </a:p>
          <a:p>
            <a:pPr marL="0" indent="0">
              <a:buNone/>
            </a:pPr>
            <a:r>
              <a:rPr lang="en-GB" sz="2000" dirty="0">
                <a:gradFill>
                  <a:gsLst>
                    <a:gs pos="1250">
                      <a:schemeClr val="tx1"/>
                    </a:gs>
                    <a:gs pos="100000">
                      <a:schemeClr val="tx1"/>
                    </a:gs>
                  </a:gsLst>
                  <a:lin ang="5400000" scaled="0"/>
                </a:gradFill>
                <a:latin typeface="+mn-lt"/>
              </a:rPr>
              <a:t>Data security</a:t>
            </a:r>
            <a:r>
              <a:rPr lang="pl-PL" sz="2000" dirty="0">
                <a:gradFill>
                  <a:gsLst>
                    <a:gs pos="1250">
                      <a:schemeClr val="tx1"/>
                    </a:gs>
                    <a:gs pos="100000">
                      <a:schemeClr val="tx1"/>
                    </a:gs>
                  </a:gsLst>
                  <a:lin ang="5400000" scaled="0"/>
                </a:gradFill>
                <a:latin typeface="+mn-lt"/>
              </a:rPr>
              <a:t> | </a:t>
            </a:r>
            <a:r>
              <a:rPr lang="pl-PL" sz="2000" dirty="0">
                <a:gradFill>
                  <a:gsLst>
                    <a:gs pos="1250">
                      <a:schemeClr val="tx1"/>
                    </a:gs>
                    <a:gs pos="100000">
                      <a:schemeClr val="tx1"/>
                    </a:gs>
                  </a:gsLst>
                  <a:lin ang="5400000" scaled="0"/>
                </a:gradFill>
                <a:latin typeface="+mn-lt"/>
                <a:hlinkClick r:id="rId4"/>
              </a:rPr>
              <a:t>http://bit.ly/185wfph</a:t>
            </a:r>
            <a:r>
              <a:rPr lang="pl-PL" sz="2000" dirty="0">
                <a:gradFill>
                  <a:gsLst>
                    <a:gs pos="1250">
                      <a:schemeClr val="tx1"/>
                    </a:gs>
                    <a:gs pos="100000">
                      <a:schemeClr val="tx1"/>
                    </a:gs>
                  </a:gsLst>
                  <a:lin ang="5400000" scaled="0"/>
                </a:gradFill>
                <a:latin typeface="+mn-lt"/>
              </a:rPr>
              <a:t> </a:t>
            </a:r>
            <a:endParaRPr lang="en-GB" sz="2000" dirty="0">
              <a:gradFill>
                <a:gsLst>
                  <a:gs pos="1250">
                    <a:schemeClr val="tx1"/>
                  </a:gs>
                  <a:gs pos="100000">
                    <a:schemeClr val="tx1"/>
                  </a:gs>
                </a:gsLst>
                <a:lin ang="5400000" scaled="0"/>
              </a:gradFill>
              <a:latin typeface="+mn-lt"/>
            </a:endParaRPr>
          </a:p>
          <a:p>
            <a:pPr marL="0" indent="0">
              <a:buNone/>
            </a:pPr>
            <a:r>
              <a:rPr lang="en-GB" sz="2000" dirty="0">
                <a:gradFill>
                  <a:gsLst>
                    <a:gs pos="1250">
                      <a:schemeClr val="tx1"/>
                    </a:gs>
                    <a:gs pos="100000">
                      <a:schemeClr val="tx1"/>
                    </a:gs>
                  </a:gsLst>
                  <a:lin ang="5400000" scaled="0"/>
                </a:gradFill>
                <a:latin typeface="+mn-lt"/>
              </a:rPr>
              <a:t>Information security</a:t>
            </a:r>
            <a:r>
              <a:rPr lang="pl-PL" sz="2000" dirty="0">
                <a:gradFill>
                  <a:gsLst>
                    <a:gs pos="1250">
                      <a:schemeClr val="tx1"/>
                    </a:gs>
                    <a:gs pos="100000">
                      <a:schemeClr val="tx1"/>
                    </a:gs>
                  </a:gsLst>
                  <a:lin ang="5400000" scaled="0"/>
                </a:gradFill>
                <a:latin typeface="+mn-lt"/>
              </a:rPr>
              <a:t> | </a:t>
            </a:r>
            <a:r>
              <a:rPr lang="pl-PL" sz="2000" dirty="0">
                <a:gradFill>
                  <a:gsLst>
                    <a:gs pos="1250">
                      <a:schemeClr val="tx1"/>
                    </a:gs>
                    <a:gs pos="100000">
                      <a:schemeClr val="tx1"/>
                    </a:gs>
                  </a:gsLst>
                  <a:lin ang="5400000" scaled="0"/>
                </a:gradFill>
                <a:latin typeface="+mn-lt"/>
                <a:hlinkClick r:id="rId5"/>
              </a:rPr>
              <a:t>http://bit.ly/1ARe0ya</a:t>
            </a:r>
            <a:r>
              <a:rPr lang="pl-PL" sz="2000" dirty="0">
                <a:gradFill>
                  <a:gsLst>
                    <a:gs pos="1250">
                      <a:schemeClr val="tx1"/>
                    </a:gs>
                    <a:gs pos="100000">
                      <a:schemeClr val="tx1"/>
                    </a:gs>
                  </a:gsLst>
                  <a:lin ang="5400000" scaled="0"/>
                </a:gradFill>
                <a:latin typeface="+mn-lt"/>
              </a:rPr>
              <a:t> </a:t>
            </a:r>
            <a:endParaRPr lang="en-GB" sz="2000" dirty="0">
              <a:gradFill>
                <a:gsLst>
                  <a:gs pos="1250">
                    <a:schemeClr val="tx1"/>
                  </a:gs>
                  <a:gs pos="100000">
                    <a:schemeClr val="tx1"/>
                  </a:gs>
                </a:gsLst>
                <a:lin ang="5400000" scaled="0"/>
              </a:gradFill>
              <a:latin typeface="+mn-lt"/>
            </a:endParaRPr>
          </a:p>
          <a:p>
            <a:pPr marL="0" indent="0">
              <a:buNone/>
            </a:pPr>
            <a:r>
              <a:rPr lang="en-GB" sz="2000" dirty="0">
                <a:gradFill>
                  <a:gsLst>
                    <a:gs pos="1250">
                      <a:schemeClr val="tx1"/>
                    </a:gs>
                    <a:gs pos="100000">
                      <a:schemeClr val="tx1"/>
                    </a:gs>
                  </a:gsLst>
                  <a:lin ang="5400000" scaled="0"/>
                </a:gradFill>
                <a:latin typeface="+mn-lt"/>
              </a:rPr>
              <a:t>Network security</a:t>
            </a:r>
            <a:r>
              <a:rPr lang="pl-PL" sz="2000" dirty="0">
                <a:gradFill>
                  <a:gsLst>
                    <a:gs pos="1250">
                      <a:schemeClr val="tx1"/>
                    </a:gs>
                    <a:gs pos="100000">
                      <a:schemeClr val="tx1"/>
                    </a:gs>
                  </a:gsLst>
                  <a:lin ang="5400000" scaled="0"/>
                </a:gradFill>
                <a:latin typeface="+mn-lt"/>
              </a:rPr>
              <a:t> | </a:t>
            </a:r>
            <a:r>
              <a:rPr lang="pl-PL" sz="2000" dirty="0">
                <a:gradFill>
                  <a:gsLst>
                    <a:gs pos="1250">
                      <a:schemeClr val="tx1"/>
                    </a:gs>
                    <a:gs pos="100000">
                      <a:schemeClr val="tx1"/>
                    </a:gs>
                  </a:gsLst>
                  <a:lin ang="5400000" scaled="0"/>
                </a:gradFill>
                <a:latin typeface="+mn-lt"/>
                <a:hlinkClick r:id="rId6"/>
              </a:rPr>
              <a:t>http://bit.ly/1C443R8</a:t>
            </a:r>
            <a:r>
              <a:rPr lang="pl-PL" sz="2000" dirty="0">
                <a:gradFill>
                  <a:gsLst>
                    <a:gs pos="1250">
                      <a:schemeClr val="tx1"/>
                    </a:gs>
                    <a:gs pos="100000">
                      <a:schemeClr val="tx1"/>
                    </a:gs>
                  </a:gsLst>
                  <a:lin ang="5400000" scaled="0"/>
                </a:gradFill>
                <a:latin typeface="+mn-lt"/>
              </a:rPr>
              <a:t> </a:t>
            </a:r>
            <a:endParaRPr lang="en-US" sz="2000" dirty="0">
              <a:gradFill>
                <a:gsLst>
                  <a:gs pos="1250">
                    <a:schemeClr val="tx1"/>
                  </a:gs>
                  <a:gs pos="100000">
                    <a:schemeClr val="tx1"/>
                  </a:gs>
                </a:gsLst>
                <a:lin ang="5400000" scaled="0"/>
              </a:gradFill>
              <a:latin typeface="+mn-lt"/>
            </a:endParaRPr>
          </a:p>
        </p:txBody>
      </p:sp>
      <p:sp>
        <p:nvSpPr>
          <p:cNvPr id="4" name="Titel 3"/>
          <p:cNvSpPr>
            <a:spLocks noGrp="1"/>
          </p:cNvSpPr>
          <p:nvPr>
            <p:ph type="title"/>
          </p:nvPr>
        </p:nvSpPr>
        <p:spPr/>
        <p:txBody>
          <a:bodyPr vert="horz" wrap="square" lIns="146304" tIns="91440" rIns="146304" bIns="91440" rtlCol="0" anchor="t">
            <a:noAutofit/>
          </a:bodyPr>
          <a:lstStyle/>
          <a:p>
            <a:r>
              <a:rPr lang="pl-PL" dirty="0"/>
              <a:t>Categorizing Security {</a:t>
            </a:r>
            <a:r>
              <a:rPr lang="pl-PL" b="1" dirty="0">
                <a:solidFill>
                  <a:srgbClr val="D83B01"/>
                </a:solidFill>
              </a:rPr>
              <a:t>IT REALM</a:t>
            </a:r>
            <a:r>
              <a:rPr lang="pl-PL" dirty="0"/>
              <a:t>}</a:t>
            </a:r>
            <a:endParaRPr lang="da-DK" dirty="0"/>
          </a:p>
        </p:txBody>
      </p:sp>
    </p:spTree>
    <p:extLst>
      <p:ext uri="{BB962C8B-B14F-4D97-AF65-F5344CB8AC3E}">
        <p14:creationId xmlns:p14="http://schemas.microsoft.com/office/powerpoint/2010/main" val="84216448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5308748"/>
          </a:xfrm>
        </p:spPr>
        <p:txBody>
          <a:bodyPr vert="horz" wrap="square" lIns="146304" tIns="91440" rIns="146304" bIns="91440" rtlCol="0" anchor="t">
            <a:normAutofit/>
          </a:bodyPr>
          <a:lstStyle/>
          <a:p>
            <a:pPr marL="0" indent="0">
              <a:buNone/>
            </a:pPr>
            <a:r>
              <a:rPr lang="en-GB" sz="2000" dirty="0">
                <a:gradFill>
                  <a:gsLst>
                    <a:gs pos="1250">
                      <a:schemeClr val="tx1"/>
                    </a:gs>
                    <a:gs pos="100000">
                      <a:schemeClr val="tx1"/>
                    </a:gs>
                  </a:gsLst>
                  <a:lin ang="5400000" scaled="0"/>
                </a:gradFill>
                <a:latin typeface="+mn-lt"/>
              </a:rPr>
              <a:t>Airport security</a:t>
            </a:r>
            <a:r>
              <a:rPr lang="pl-PL" sz="2000" dirty="0">
                <a:gradFill>
                  <a:gsLst>
                    <a:gs pos="1250">
                      <a:schemeClr val="tx1"/>
                    </a:gs>
                    <a:gs pos="100000">
                      <a:schemeClr val="tx1"/>
                    </a:gs>
                  </a:gsLst>
                  <a:lin ang="5400000" scaled="0"/>
                </a:gradFill>
                <a:latin typeface="+mn-lt"/>
              </a:rPr>
              <a:t> | </a:t>
            </a:r>
            <a:r>
              <a:rPr lang="pl-PL" sz="2000" dirty="0">
                <a:gradFill>
                  <a:gsLst>
                    <a:gs pos="1250">
                      <a:schemeClr val="tx1"/>
                    </a:gs>
                    <a:gs pos="100000">
                      <a:schemeClr val="tx1"/>
                    </a:gs>
                  </a:gsLst>
                  <a:lin ang="5400000" scaled="0"/>
                </a:gradFill>
                <a:latin typeface="+mn-lt"/>
                <a:hlinkClick r:id="rId2"/>
              </a:rPr>
              <a:t>http://bit.ly/1LPZcCZ</a:t>
            </a:r>
            <a:r>
              <a:rPr lang="pl-PL" sz="2000" dirty="0">
                <a:gradFill>
                  <a:gsLst>
                    <a:gs pos="1250">
                      <a:schemeClr val="tx1"/>
                    </a:gs>
                    <a:gs pos="100000">
                      <a:schemeClr val="tx1"/>
                    </a:gs>
                  </a:gsLst>
                  <a:lin ang="5400000" scaled="0"/>
                </a:gradFill>
                <a:latin typeface="+mn-lt"/>
              </a:rPr>
              <a:t> </a:t>
            </a:r>
            <a:endParaRPr lang="en-GB" sz="2000" dirty="0">
              <a:gradFill>
                <a:gsLst>
                  <a:gs pos="1250">
                    <a:schemeClr val="tx1"/>
                  </a:gs>
                  <a:gs pos="100000">
                    <a:schemeClr val="tx1"/>
                  </a:gs>
                </a:gsLst>
                <a:lin ang="5400000" scaled="0"/>
              </a:gradFill>
              <a:latin typeface="+mn-lt"/>
            </a:endParaRPr>
          </a:p>
          <a:p>
            <a:pPr marL="0" indent="0">
              <a:buNone/>
            </a:pPr>
            <a:r>
              <a:rPr lang="en-GB" sz="2000" dirty="0">
                <a:gradFill>
                  <a:gsLst>
                    <a:gs pos="1250">
                      <a:schemeClr val="tx1"/>
                    </a:gs>
                    <a:gs pos="100000">
                      <a:schemeClr val="tx1"/>
                    </a:gs>
                  </a:gsLst>
                  <a:lin ang="5400000" scaled="0"/>
                </a:gradFill>
                <a:latin typeface="+mn-lt"/>
              </a:rPr>
              <a:t>Food security</a:t>
            </a:r>
            <a:r>
              <a:rPr lang="pl-PL" sz="2000" dirty="0">
                <a:gradFill>
                  <a:gsLst>
                    <a:gs pos="1250">
                      <a:schemeClr val="tx1"/>
                    </a:gs>
                    <a:gs pos="100000">
                      <a:schemeClr val="tx1"/>
                    </a:gs>
                  </a:gsLst>
                  <a:lin ang="5400000" scaled="0"/>
                </a:gradFill>
                <a:latin typeface="+mn-lt"/>
              </a:rPr>
              <a:t> | </a:t>
            </a:r>
            <a:r>
              <a:rPr lang="pl-PL" sz="2000" dirty="0">
                <a:gradFill>
                  <a:gsLst>
                    <a:gs pos="1250">
                      <a:schemeClr val="tx1"/>
                    </a:gs>
                    <a:gs pos="100000">
                      <a:schemeClr val="tx1"/>
                    </a:gs>
                  </a:gsLst>
                  <a:lin ang="5400000" scaled="0"/>
                </a:gradFill>
                <a:latin typeface="+mn-lt"/>
                <a:hlinkClick r:id="rId3"/>
              </a:rPr>
              <a:t>http://bit.ly/1MYnii6</a:t>
            </a:r>
            <a:r>
              <a:rPr lang="pl-PL" sz="2000" dirty="0">
                <a:gradFill>
                  <a:gsLst>
                    <a:gs pos="1250">
                      <a:schemeClr val="tx1"/>
                    </a:gs>
                    <a:gs pos="100000">
                      <a:schemeClr val="tx1"/>
                    </a:gs>
                  </a:gsLst>
                  <a:lin ang="5400000" scaled="0"/>
                </a:gradFill>
                <a:latin typeface="+mn-lt"/>
              </a:rPr>
              <a:t> </a:t>
            </a:r>
            <a:endParaRPr lang="en-GB" sz="2000" dirty="0">
              <a:gradFill>
                <a:gsLst>
                  <a:gs pos="1250">
                    <a:schemeClr val="tx1"/>
                  </a:gs>
                  <a:gs pos="100000">
                    <a:schemeClr val="tx1"/>
                  </a:gs>
                </a:gsLst>
                <a:lin ang="5400000" scaled="0"/>
              </a:gradFill>
              <a:latin typeface="+mn-lt"/>
            </a:endParaRPr>
          </a:p>
          <a:p>
            <a:pPr marL="0" indent="0">
              <a:buNone/>
            </a:pPr>
            <a:r>
              <a:rPr lang="en-GB" sz="2000" dirty="0">
                <a:gradFill>
                  <a:gsLst>
                    <a:gs pos="1250">
                      <a:schemeClr val="tx1"/>
                    </a:gs>
                    <a:gs pos="100000">
                      <a:schemeClr val="tx1"/>
                    </a:gs>
                  </a:gsLst>
                  <a:lin ang="5400000" scaled="0"/>
                </a:gradFill>
                <a:latin typeface="+mn-lt"/>
              </a:rPr>
              <a:t>Home security</a:t>
            </a:r>
            <a:r>
              <a:rPr lang="pl-PL" sz="2000" dirty="0">
                <a:gradFill>
                  <a:gsLst>
                    <a:gs pos="1250">
                      <a:schemeClr val="tx1"/>
                    </a:gs>
                    <a:gs pos="100000">
                      <a:schemeClr val="tx1"/>
                    </a:gs>
                  </a:gsLst>
                  <a:lin ang="5400000" scaled="0"/>
                </a:gradFill>
                <a:latin typeface="+mn-lt"/>
              </a:rPr>
              <a:t> | </a:t>
            </a:r>
            <a:r>
              <a:rPr lang="pl-PL" sz="2000" dirty="0">
                <a:gradFill>
                  <a:gsLst>
                    <a:gs pos="1250">
                      <a:schemeClr val="tx1"/>
                    </a:gs>
                    <a:gs pos="100000">
                      <a:schemeClr val="tx1"/>
                    </a:gs>
                  </a:gsLst>
                  <a:lin ang="5400000" scaled="0"/>
                </a:gradFill>
                <a:latin typeface="+mn-lt"/>
                <a:hlinkClick r:id="rId4"/>
              </a:rPr>
              <a:t>http://bit.ly/1Gz3VI1</a:t>
            </a:r>
            <a:r>
              <a:rPr lang="pl-PL" sz="2000" dirty="0">
                <a:gradFill>
                  <a:gsLst>
                    <a:gs pos="1250">
                      <a:schemeClr val="tx1"/>
                    </a:gs>
                    <a:gs pos="100000">
                      <a:schemeClr val="tx1"/>
                    </a:gs>
                  </a:gsLst>
                  <a:lin ang="5400000" scaled="0"/>
                </a:gradFill>
                <a:latin typeface="+mn-lt"/>
              </a:rPr>
              <a:t> </a:t>
            </a:r>
            <a:endParaRPr lang="en-GB" sz="2000" dirty="0">
              <a:gradFill>
                <a:gsLst>
                  <a:gs pos="1250">
                    <a:schemeClr val="tx1"/>
                  </a:gs>
                  <a:gs pos="100000">
                    <a:schemeClr val="tx1"/>
                  </a:gs>
                </a:gsLst>
                <a:lin ang="5400000" scaled="0"/>
              </a:gradFill>
              <a:latin typeface="+mn-lt"/>
            </a:endParaRPr>
          </a:p>
          <a:p>
            <a:pPr marL="0" indent="0">
              <a:buNone/>
            </a:pPr>
            <a:r>
              <a:rPr lang="en-GB" sz="2000" dirty="0">
                <a:gradFill>
                  <a:gsLst>
                    <a:gs pos="1250">
                      <a:schemeClr val="tx1"/>
                    </a:gs>
                    <a:gs pos="100000">
                      <a:schemeClr val="tx1"/>
                    </a:gs>
                  </a:gsLst>
                  <a:lin ang="5400000" scaled="0"/>
                </a:gradFill>
                <a:latin typeface="+mn-lt"/>
              </a:rPr>
              <a:t>Infrastructure security</a:t>
            </a:r>
            <a:r>
              <a:rPr lang="pl-PL" sz="2000" dirty="0">
                <a:gradFill>
                  <a:gsLst>
                    <a:gs pos="1250">
                      <a:schemeClr val="tx1"/>
                    </a:gs>
                    <a:gs pos="100000">
                      <a:schemeClr val="tx1"/>
                    </a:gs>
                  </a:gsLst>
                  <a:lin ang="5400000" scaled="0"/>
                </a:gradFill>
                <a:latin typeface="+mn-lt"/>
              </a:rPr>
              <a:t> | </a:t>
            </a:r>
            <a:r>
              <a:rPr lang="pl-PL" sz="2000" dirty="0">
                <a:gradFill>
                  <a:gsLst>
                    <a:gs pos="1250">
                      <a:schemeClr val="tx1"/>
                    </a:gs>
                    <a:gs pos="100000">
                      <a:schemeClr val="tx1"/>
                    </a:gs>
                  </a:gsLst>
                  <a:lin ang="5400000" scaled="0"/>
                </a:gradFill>
                <a:latin typeface="+mn-lt"/>
                <a:hlinkClick r:id="rId5"/>
              </a:rPr>
              <a:t>http://bit.ly/1Bm8LIF</a:t>
            </a:r>
            <a:r>
              <a:rPr lang="pl-PL" sz="2000" dirty="0">
                <a:gradFill>
                  <a:gsLst>
                    <a:gs pos="1250">
                      <a:schemeClr val="tx1"/>
                    </a:gs>
                    <a:gs pos="100000">
                      <a:schemeClr val="tx1"/>
                    </a:gs>
                  </a:gsLst>
                  <a:lin ang="5400000" scaled="0"/>
                </a:gradFill>
                <a:latin typeface="+mn-lt"/>
              </a:rPr>
              <a:t> </a:t>
            </a:r>
            <a:endParaRPr lang="en-GB" sz="2000" dirty="0">
              <a:gradFill>
                <a:gsLst>
                  <a:gs pos="1250">
                    <a:schemeClr val="tx1"/>
                  </a:gs>
                  <a:gs pos="100000">
                    <a:schemeClr val="tx1"/>
                  </a:gs>
                </a:gsLst>
                <a:lin ang="5400000" scaled="0"/>
              </a:gradFill>
              <a:latin typeface="+mn-lt"/>
            </a:endParaRPr>
          </a:p>
          <a:p>
            <a:pPr marL="0" indent="0">
              <a:buNone/>
            </a:pPr>
            <a:r>
              <a:rPr lang="en-GB" sz="2000" dirty="0">
                <a:gradFill>
                  <a:gsLst>
                    <a:gs pos="1250">
                      <a:schemeClr val="tx1"/>
                    </a:gs>
                    <a:gs pos="100000">
                      <a:schemeClr val="tx1"/>
                    </a:gs>
                  </a:gsLst>
                  <a:lin ang="5400000" scaled="0"/>
                </a:gradFill>
                <a:latin typeface="+mn-lt"/>
              </a:rPr>
              <a:t>Physical security</a:t>
            </a:r>
            <a:r>
              <a:rPr lang="pl-PL" sz="2000" dirty="0">
                <a:gradFill>
                  <a:gsLst>
                    <a:gs pos="1250">
                      <a:schemeClr val="tx1"/>
                    </a:gs>
                    <a:gs pos="100000">
                      <a:schemeClr val="tx1"/>
                    </a:gs>
                  </a:gsLst>
                  <a:lin ang="5400000" scaled="0"/>
                </a:gradFill>
                <a:latin typeface="+mn-lt"/>
              </a:rPr>
              <a:t> | </a:t>
            </a:r>
            <a:r>
              <a:rPr lang="pl-PL" sz="2000" dirty="0">
                <a:gradFill>
                  <a:gsLst>
                    <a:gs pos="1250">
                      <a:schemeClr val="tx1"/>
                    </a:gs>
                    <a:gs pos="100000">
                      <a:schemeClr val="tx1"/>
                    </a:gs>
                  </a:gsLst>
                  <a:lin ang="5400000" scaled="0"/>
                </a:gradFill>
                <a:latin typeface="+mn-lt"/>
                <a:hlinkClick r:id="rId4"/>
              </a:rPr>
              <a:t>http://bit.ly/1Gz3VI1</a:t>
            </a:r>
            <a:r>
              <a:rPr lang="pl-PL" sz="2000" dirty="0">
                <a:gradFill>
                  <a:gsLst>
                    <a:gs pos="1250">
                      <a:schemeClr val="tx1"/>
                    </a:gs>
                    <a:gs pos="100000">
                      <a:schemeClr val="tx1"/>
                    </a:gs>
                  </a:gsLst>
                  <a:lin ang="5400000" scaled="0"/>
                </a:gradFill>
                <a:latin typeface="+mn-lt"/>
              </a:rPr>
              <a:t> </a:t>
            </a:r>
            <a:endParaRPr lang="en-GB" sz="2000" dirty="0">
              <a:gradFill>
                <a:gsLst>
                  <a:gs pos="1250">
                    <a:schemeClr val="tx1"/>
                  </a:gs>
                  <a:gs pos="100000">
                    <a:schemeClr val="tx1"/>
                  </a:gs>
                </a:gsLst>
                <a:lin ang="5400000" scaled="0"/>
              </a:gradFill>
              <a:latin typeface="+mn-lt"/>
            </a:endParaRPr>
          </a:p>
          <a:p>
            <a:pPr marL="0" indent="0">
              <a:buNone/>
            </a:pPr>
            <a:r>
              <a:rPr lang="en-GB" sz="2000" dirty="0">
                <a:gradFill>
                  <a:gsLst>
                    <a:gs pos="1250">
                      <a:schemeClr val="tx1"/>
                    </a:gs>
                    <a:gs pos="100000">
                      <a:schemeClr val="tx1"/>
                    </a:gs>
                  </a:gsLst>
                  <a:lin ang="5400000" scaled="0"/>
                </a:gradFill>
                <a:latin typeface="+mn-lt"/>
              </a:rPr>
              <a:t>Port security</a:t>
            </a:r>
            <a:r>
              <a:rPr lang="pl-PL" sz="2000" dirty="0">
                <a:gradFill>
                  <a:gsLst>
                    <a:gs pos="1250">
                      <a:schemeClr val="tx1"/>
                    </a:gs>
                    <a:gs pos="100000">
                      <a:schemeClr val="tx1"/>
                    </a:gs>
                  </a:gsLst>
                  <a:lin ang="5400000" scaled="0"/>
                </a:gradFill>
                <a:latin typeface="+mn-lt"/>
              </a:rPr>
              <a:t> | </a:t>
            </a:r>
            <a:r>
              <a:rPr lang="pl-PL" sz="2000" dirty="0">
                <a:gradFill>
                  <a:gsLst>
                    <a:gs pos="1250">
                      <a:schemeClr val="tx1"/>
                    </a:gs>
                    <a:gs pos="100000">
                      <a:schemeClr val="tx1"/>
                    </a:gs>
                  </a:gsLst>
                  <a:lin ang="5400000" scaled="0"/>
                </a:gradFill>
                <a:latin typeface="+mn-lt"/>
                <a:hlinkClick r:id="rId6"/>
              </a:rPr>
              <a:t>http://bit.ly/1ARewMH</a:t>
            </a:r>
            <a:r>
              <a:rPr lang="pl-PL" sz="2000" dirty="0">
                <a:gradFill>
                  <a:gsLst>
                    <a:gs pos="1250">
                      <a:schemeClr val="tx1"/>
                    </a:gs>
                    <a:gs pos="100000">
                      <a:schemeClr val="tx1"/>
                    </a:gs>
                  </a:gsLst>
                  <a:lin ang="5400000" scaled="0"/>
                </a:gradFill>
                <a:latin typeface="+mn-lt"/>
              </a:rPr>
              <a:t> </a:t>
            </a:r>
          </a:p>
          <a:p>
            <a:pPr marL="0" indent="0">
              <a:buNone/>
            </a:pPr>
            <a:r>
              <a:rPr lang="en-GB" sz="2000" dirty="0">
                <a:gradFill>
                  <a:gsLst>
                    <a:gs pos="1250">
                      <a:schemeClr val="tx1"/>
                    </a:gs>
                    <a:gs pos="100000">
                      <a:schemeClr val="tx1"/>
                    </a:gs>
                  </a:gsLst>
                  <a:lin ang="5400000" scaled="0"/>
                </a:gradFill>
                <a:latin typeface="+mn-lt"/>
              </a:rPr>
              <a:t>Supply chain security</a:t>
            </a:r>
            <a:r>
              <a:rPr lang="pl-PL" sz="2000" dirty="0">
                <a:gradFill>
                  <a:gsLst>
                    <a:gs pos="1250">
                      <a:schemeClr val="tx1"/>
                    </a:gs>
                    <a:gs pos="100000">
                      <a:schemeClr val="tx1"/>
                    </a:gs>
                  </a:gsLst>
                  <a:lin ang="5400000" scaled="0"/>
                </a:gradFill>
                <a:latin typeface="+mn-lt"/>
              </a:rPr>
              <a:t> | </a:t>
            </a:r>
            <a:r>
              <a:rPr lang="pl-PL" sz="2000" dirty="0">
                <a:gradFill>
                  <a:gsLst>
                    <a:gs pos="1250">
                      <a:schemeClr val="tx1"/>
                    </a:gs>
                    <a:gs pos="100000">
                      <a:schemeClr val="tx1"/>
                    </a:gs>
                  </a:gsLst>
                  <a:lin ang="5400000" scaled="0"/>
                </a:gradFill>
                <a:latin typeface="+mn-lt"/>
                <a:hlinkClick r:id="rId7"/>
              </a:rPr>
              <a:t>http://bit.ly/1Ex7ob7</a:t>
            </a:r>
            <a:r>
              <a:rPr lang="pl-PL" sz="2000" dirty="0">
                <a:gradFill>
                  <a:gsLst>
                    <a:gs pos="1250">
                      <a:schemeClr val="tx1"/>
                    </a:gs>
                    <a:gs pos="100000">
                      <a:schemeClr val="tx1"/>
                    </a:gs>
                  </a:gsLst>
                  <a:lin ang="5400000" scaled="0"/>
                </a:gradFill>
                <a:latin typeface="+mn-lt"/>
              </a:rPr>
              <a:t> </a:t>
            </a:r>
            <a:endParaRPr lang="en-GB" sz="2000" dirty="0">
              <a:gradFill>
                <a:gsLst>
                  <a:gs pos="1250">
                    <a:schemeClr val="tx1"/>
                  </a:gs>
                  <a:gs pos="100000">
                    <a:schemeClr val="tx1"/>
                  </a:gs>
                </a:gsLst>
                <a:lin ang="5400000" scaled="0"/>
              </a:gradFill>
              <a:latin typeface="+mn-lt"/>
            </a:endParaRPr>
          </a:p>
          <a:p>
            <a:pPr marL="0" indent="0">
              <a:buNone/>
            </a:pPr>
            <a:r>
              <a:rPr lang="en-GB" sz="2000" dirty="0">
                <a:gradFill>
                  <a:gsLst>
                    <a:gs pos="1250">
                      <a:schemeClr val="tx1"/>
                    </a:gs>
                    <a:gs pos="100000">
                      <a:schemeClr val="tx1"/>
                    </a:gs>
                  </a:gsLst>
                  <a:lin ang="5400000" scaled="0"/>
                </a:gradFill>
                <a:latin typeface="+mn-lt"/>
              </a:rPr>
              <a:t>School security</a:t>
            </a:r>
            <a:r>
              <a:rPr lang="pl-PL" sz="2000" dirty="0">
                <a:gradFill>
                  <a:gsLst>
                    <a:gs pos="1250">
                      <a:schemeClr val="tx1"/>
                    </a:gs>
                    <a:gs pos="100000">
                      <a:schemeClr val="tx1"/>
                    </a:gs>
                  </a:gsLst>
                  <a:lin ang="5400000" scaled="0"/>
                </a:gradFill>
                <a:latin typeface="+mn-lt"/>
              </a:rPr>
              <a:t> | </a:t>
            </a:r>
            <a:r>
              <a:rPr lang="pl-PL" sz="2000" dirty="0">
                <a:gradFill>
                  <a:gsLst>
                    <a:gs pos="1250">
                      <a:schemeClr val="tx1"/>
                    </a:gs>
                    <a:gs pos="100000">
                      <a:schemeClr val="tx1"/>
                    </a:gs>
                  </a:gsLst>
                  <a:lin ang="5400000" scaled="0"/>
                </a:gradFill>
                <a:latin typeface="+mn-lt"/>
                <a:hlinkClick r:id="rId8"/>
              </a:rPr>
              <a:t>http://bit.ly/17Dl735</a:t>
            </a:r>
            <a:r>
              <a:rPr lang="pl-PL" sz="2000" dirty="0">
                <a:gradFill>
                  <a:gsLst>
                    <a:gs pos="1250">
                      <a:schemeClr val="tx1"/>
                    </a:gs>
                    <a:gs pos="100000">
                      <a:schemeClr val="tx1"/>
                    </a:gs>
                  </a:gsLst>
                  <a:lin ang="5400000" scaled="0"/>
                </a:gradFill>
                <a:latin typeface="+mn-lt"/>
              </a:rPr>
              <a:t> </a:t>
            </a:r>
            <a:endParaRPr lang="en-GB" sz="2000" dirty="0">
              <a:gradFill>
                <a:gsLst>
                  <a:gs pos="1250">
                    <a:schemeClr val="tx1"/>
                  </a:gs>
                  <a:gs pos="100000">
                    <a:schemeClr val="tx1"/>
                  </a:gs>
                </a:gsLst>
                <a:lin ang="5400000" scaled="0"/>
              </a:gradFill>
              <a:latin typeface="+mn-lt"/>
            </a:endParaRPr>
          </a:p>
          <a:p>
            <a:pPr marL="0" indent="0">
              <a:buNone/>
            </a:pPr>
            <a:r>
              <a:rPr lang="en-GB" sz="2000" dirty="0">
                <a:gradFill>
                  <a:gsLst>
                    <a:gs pos="1250">
                      <a:schemeClr val="tx1"/>
                    </a:gs>
                    <a:gs pos="100000">
                      <a:schemeClr val="tx1"/>
                    </a:gs>
                  </a:gsLst>
                  <a:lin ang="5400000" scaled="0"/>
                </a:gradFill>
                <a:latin typeface="+mn-lt"/>
              </a:rPr>
              <a:t>Shopping </a:t>
            </a:r>
            <a:r>
              <a:rPr lang="pl-PL" sz="2000" dirty="0">
                <a:gradFill>
                  <a:gsLst>
                    <a:gs pos="1250">
                      <a:schemeClr val="tx1"/>
                    </a:gs>
                    <a:gs pos="100000">
                      <a:schemeClr val="tx1"/>
                    </a:gs>
                  </a:gsLst>
                  <a:lin ang="5400000" scaled="0"/>
                </a:gradFill>
                <a:latin typeface="+mn-lt"/>
              </a:rPr>
              <a:t>mall</a:t>
            </a:r>
            <a:r>
              <a:rPr lang="en-GB" sz="2000" dirty="0">
                <a:gradFill>
                  <a:gsLst>
                    <a:gs pos="1250">
                      <a:schemeClr val="tx1"/>
                    </a:gs>
                    <a:gs pos="100000">
                      <a:schemeClr val="tx1"/>
                    </a:gs>
                  </a:gsLst>
                  <a:lin ang="5400000" scaled="0"/>
                </a:gradFill>
                <a:latin typeface="+mn-lt"/>
              </a:rPr>
              <a:t> security</a:t>
            </a:r>
            <a:r>
              <a:rPr lang="pl-PL" sz="2000" dirty="0">
                <a:gradFill>
                  <a:gsLst>
                    <a:gs pos="1250">
                      <a:schemeClr val="tx1"/>
                    </a:gs>
                    <a:gs pos="100000">
                      <a:schemeClr val="tx1"/>
                    </a:gs>
                  </a:gsLst>
                  <a:lin ang="5400000" scaled="0"/>
                </a:gradFill>
                <a:latin typeface="+mn-lt"/>
              </a:rPr>
              <a:t> | </a:t>
            </a:r>
            <a:r>
              <a:rPr lang="pl-PL" sz="2000" dirty="0">
                <a:gradFill>
                  <a:gsLst>
                    <a:gs pos="1250">
                      <a:schemeClr val="tx1"/>
                    </a:gs>
                    <a:gs pos="100000">
                      <a:schemeClr val="tx1"/>
                    </a:gs>
                  </a:gsLst>
                  <a:lin ang="5400000" scaled="0"/>
                </a:gradFill>
                <a:latin typeface="+mn-lt"/>
                <a:hlinkClick r:id="rId9"/>
              </a:rPr>
              <a:t>http://bit.ly/1EUb1FV</a:t>
            </a:r>
            <a:r>
              <a:rPr lang="pl-PL" sz="2000" dirty="0">
                <a:gradFill>
                  <a:gsLst>
                    <a:gs pos="1250">
                      <a:schemeClr val="tx1"/>
                    </a:gs>
                    <a:gs pos="100000">
                      <a:schemeClr val="tx1"/>
                    </a:gs>
                  </a:gsLst>
                  <a:lin ang="5400000" scaled="0"/>
                </a:gradFill>
                <a:latin typeface="+mn-lt"/>
              </a:rPr>
              <a:t> </a:t>
            </a:r>
            <a:endParaRPr lang="en-US" sz="2000" dirty="0">
              <a:gradFill>
                <a:gsLst>
                  <a:gs pos="1250">
                    <a:schemeClr val="tx1"/>
                  </a:gs>
                  <a:gs pos="100000">
                    <a:schemeClr val="tx1"/>
                  </a:gs>
                </a:gsLst>
                <a:lin ang="5400000" scaled="0"/>
              </a:gradFill>
              <a:latin typeface="+mn-lt"/>
            </a:endParaRPr>
          </a:p>
        </p:txBody>
      </p:sp>
      <p:sp>
        <p:nvSpPr>
          <p:cNvPr id="4" name="Titel 3"/>
          <p:cNvSpPr>
            <a:spLocks noGrp="1"/>
          </p:cNvSpPr>
          <p:nvPr>
            <p:ph type="title"/>
          </p:nvPr>
        </p:nvSpPr>
        <p:spPr/>
        <p:txBody>
          <a:bodyPr vert="horz" wrap="square" lIns="146304" tIns="91440" rIns="146304" bIns="91440" rtlCol="0" anchor="t">
            <a:noAutofit/>
          </a:bodyPr>
          <a:lstStyle/>
          <a:p>
            <a:r>
              <a:rPr lang="pl-PL" dirty="0"/>
              <a:t>Categorizing Security {</a:t>
            </a:r>
            <a:r>
              <a:rPr lang="pl-PL" b="1" dirty="0">
                <a:solidFill>
                  <a:srgbClr val="D83B01"/>
                </a:solidFill>
              </a:rPr>
              <a:t>PHYSICAL REALM</a:t>
            </a:r>
            <a:r>
              <a:rPr lang="pl-PL" dirty="0"/>
              <a:t>}</a:t>
            </a:r>
            <a:endParaRPr lang="da-DK" dirty="0"/>
          </a:p>
        </p:txBody>
      </p:sp>
    </p:spTree>
    <p:extLst>
      <p:ext uri="{BB962C8B-B14F-4D97-AF65-F5344CB8AC3E}">
        <p14:creationId xmlns:p14="http://schemas.microsoft.com/office/powerpoint/2010/main" val="3617998787"/>
      </p:ext>
    </p:extLst>
  </p:cSld>
  <p:clrMapOvr>
    <a:masterClrMapping/>
  </p:clrMapOvr>
  <p:transition>
    <p:fade/>
  </p:transition>
</p:sld>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63611EB3-9A97-4D4F-B762-41E80201E286}"/>
    </a:ext>
  </a:extLst>
</a:theme>
</file>

<file path=ppt/theme/theme2.xml><?xml version="1.0" encoding="utf-8"?>
<a:theme xmlns:a="http://schemas.openxmlformats.org/drawingml/2006/main" name="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010D9A64-1D32-41D6-8220-BE29D3027D94}"/>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792B4888-C2F9-45FC-AD5D-E824DE8783D2}"/>
    </a:ext>
  </a:extLst>
</a:theme>
</file>

<file path=ppt/theme/theme4.xml><?xml version="1.0" encoding="utf-8"?>
<a:theme xmlns:a="http://schemas.openxmlformats.org/drawingml/2006/main" name="2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potx" id="{CBE293B4-E8CE-4773-8118-C9AFF2860326}" vid="{2919AEDD-0101-441B-B6AF-1CDAE3B8CD78}"/>
    </a:ext>
  </a:extLst>
</a:theme>
</file>

<file path=ppt/theme/theme5.xml><?xml version="1.0" encoding="utf-8"?>
<a:theme xmlns:a="http://schemas.openxmlformats.org/drawingml/2006/main" name="3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id="{08B3FEDF-27CE-477E-A1F2-9805036CC047}" vid="{CD0BEC05-913A-4A4A-B174-12DECD18D25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Tobias Koprowski</External_x0020_Speaker>
    <m6878b9dd7994da4ba144f95347d99c6 xmlns="01c77077-aee4-4b5f-bd4e-9cd40a6fff29">
      <Terms xmlns="http://schemas.microsoft.com/office/infopath/2007/PartnerControls"/>
    </m6878b9dd7994da4ba144f95347d99c6>
    <Presentation_x0020_Date xmlns="01c77077-aee4-4b5f-bd4e-9cd40a6fff29">2016-09-27T04:00:00+00:00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BRK3290</Session_x0020_Code>
    <Event_x0020_End_x0020_Date xmlns="01c77077-aee4-4b5f-bd4e-9cd40a6fff29">2016-09-30T07:00:00+00:00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2016</TermName>
          <TermId xmlns="http://schemas.microsoft.com/office/infopath/2007/PartnerControls">e2f6a88c-86f9-4b25-a2af-b5c3afa8c82a</TermId>
        </TermInfo>
      </Terms>
    </TaxKeywordTaxHTField>
    <TaxCatchAll xmlns="230e9df3-be65-4c73-a93b-d1236ebd677e">
      <Value>174</Value>
      <Value>177</Value>
      <Value>176</Value>
      <Value>175</Value>
    </TaxCatchAll>
    <NumberofDownloads xmlns="230e9df3-be65-4c73-a93b-d1236ebd677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openxmlformats.org/package/2006/metadata/core-properties"/>
    <ds:schemaRef ds:uri="01c77077-aee4-4b5f-bd4e-9cd40a6fff29"/>
    <ds:schemaRef ds:uri="http://www.w3.org/XML/1998/namespace"/>
    <ds:schemaRef ds:uri="http://schemas.microsoft.com/office/2006/documentManagement/types"/>
    <ds:schemaRef ds:uri="230e9df3-be65-4c73-a93b-d1236ebd677e"/>
    <ds:schemaRef ds:uri="http://schemas.microsoft.com/office/infopath/2007/PartnerControls"/>
    <ds:schemaRef ds:uri="8ff673fc-3231-4e3a-893b-6d7f7cd32766"/>
    <ds:schemaRef ds:uri="http://schemas.microsoft.com/office/2006/metadata/properties"/>
    <ds:schemaRef ds:uri="http://schemas.microsoft.com/sharepoint/v3"/>
    <ds:schemaRef ds:uri="http://purl.org/dc/dcmitype/"/>
    <ds:schemaRef ds:uri="http://purl.org/dc/terms/"/>
    <ds:schemaRef ds:uri="http://purl.org/dc/elements/1.1/"/>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Microsoft_2016_16x9_Template_v02</Template>
  <TotalTime>4</TotalTime>
  <Words>4112</Words>
  <Application>Microsoft Office PowerPoint</Application>
  <PresentationFormat>Custom</PresentationFormat>
  <Paragraphs>652</Paragraphs>
  <Slides>71</Slides>
  <Notes>8</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71</vt:i4>
      </vt:variant>
    </vt:vector>
  </HeadingPairs>
  <TitlesOfParts>
    <vt:vector size="82" baseType="lpstr">
      <vt:lpstr>Arial</vt:lpstr>
      <vt:lpstr>Consolas</vt:lpstr>
      <vt:lpstr>Open Sans</vt:lpstr>
      <vt:lpstr>Segoe UI</vt:lpstr>
      <vt:lpstr>Segoe UI Light</vt:lpstr>
      <vt:lpstr>Wingdings</vt:lpstr>
      <vt:lpstr>5-50002_Ignite_Breakout_Template</vt:lpstr>
      <vt:lpstr>6-30537_Envision 2016 Concurrent Template_Dark</vt:lpstr>
      <vt:lpstr>1_5-50002_Ignite_Breakout_Template</vt:lpstr>
      <vt:lpstr>2_5-50002_Ignite_Breakout_Template</vt:lpstr>
      <vt:lpstr>3_5-50002_Ignite_Breakout_Template</vt:lpstr>
      <vt:lpstr>Secure Your Data at rest, on demand, now!</vt:lpstr>
      <vt:lpstr>about me</vt:lpstr>
      <vt:lpstr>agenda</vt:lpstr>
      <vt:lpstr>1 | Security In A Nutshell</vt:lpstr>
      <vt:lpstr>PowerPoint Presentation</vt:lpstr>
      <vt:lpstr>PowerPoint Presentation</vt:lpstr>
      <vt:lpstr>Security? What is this?</vt:lpstr>
      <vt:lpstr>Categorizing Security {IT REALM}</vt:lpstr>
      <vt:lpstr>Categorizing Security {PHYSICAL REALM}</vt:lpstr>
      <vt:lpstr>Categorizing Security {POLITICAL REALM}</vt:lpstr>
      <vt:lpstr>Categorizing Security {SQL SERVER REALM}</vt:lpstr>
      <vt:lpstr>2 | SQL Server Security  Best Practices</vt:lpstr>
      <vt:lpstr>SQL Server Security Best Practices</vt:lpstr>
      <vt:lpstr>authentication</vt:lpstr>
      <vt:lpstr>secure sysadmin account</vt:lpstr>
      <vt:lpstr>use complex password</vt:lpstr>
      <vt:lpstr>use specific logins</vt:lpstr>
      <vt:lpstr>sysadmin membership</vt:lpstr>
      <vt:lpstr>general administration</vt:lpstr>
      <vt:lpstr>revoke guest access</vt:lpstr>
      <vt:lpstr>limit public permission</vt:lpstr>
      <vt:lpstr>hardening sql server ports</vt:lpstr>
      <vt:lpstr>disable sql server browser</vt:lpstr>
      <vt:lpstr>secure service accounts</vt:lpstr>
      <vt:lpstr>Demo time</vt:lpstr>
      <vt:lpstr>3 | SQL Server 2014   Security Enhacements</vt:lpstr>
      <vt:lpstr>transparent data encryption</vt:lpstr>
      <vt:lpstr>encryption key management</vt:lpstr>
      <vt:lpstr>connect any database</vt:lpstr>
      <vt:lpstr>impersonate any login</vt:lpstr>
      <vt:lpstr>select all user securables</vt:lpstr>
      <vt:lpstr>SQL Server Express Security</vt:lpstr>
      <vt:lpstr>Demo time</vt:lpstr>
      <vt:lpstr>4 | SQL Server 2016  Security Enhacements</vt:lpstr>
      <vt:lpstr>row-level security (1)</vt:lpstr>
      <vt:lpstr>row-level security (2)</vt:lpstr>
      <vt:lpstr>dynamic data masking (1)</vt:lpstr>
      <vt:lpstr>dynamic data masking (2)</vt:lpstr>
      <vt:lpstr>always encrypted (1)</vt:lpstr>
      <vt:lpstr>always encrypted (2)</vt:lpstr>
      <vt:lpstr>demo time</vt:lpstr>
      <vt:lpstr>5 | SQL Server   Security in the Cloud</vt:lpstr>
      <vt:lpstr>Cloud Security</vt:lpstr>
      <vt:lpstr>Security Requirements for Azure Platform</vt:lpstr>
      <vt:lpstr>Security Requirements for Azure Platform</vt:lpstr>
      <vt:lpstr>Security Requirements for Azure Platform</vt:lpstr>
      <vt:lpstr>Security Requirements for Azure Platform</vt:lpstr>
      <vt:lpstr>Security Requirements for Azure Platform</vt:lpstr>
      <vt:lpstr>Security Requirements for Azure Platform</vt:lpstr>
      <vt:lpstr>demo time</vt:lpstr>
      <vt:lpstr>6 | SUMMARY</vt:lpstr>
      <vt:lpstr>SQL Server Security in the Cloud</vt:lpstr>
      <vt:lpstr>Three Pillars of a Secure Hybrid Cloud Environment</vt:lpstr>
      <vt:lpstr>Three Pillars of a Secure Hybrid Cloud Environment</vt:lpstr>
      <vt:lpstr>Three Pillars of a Secure Hybrid Cloud Environment</vt:lpstr>
      <vt:lpstr>Recommendations</vt:lpstr>
      <vt:lpstr>Appendix (Links And Credits)</vt:lpstr>
      <vt:lpstr>links</vt:lpstr>
      <vt:lpstr>links</vt:lpstr>
      <vt:lpstr>links</vt:lpstr>
      <vt:lpstr>links</vt:lpstr>
      <vt:lpstr>azure resources: security</vt:lpstr>
      <vt:lpstr>azure resources: security &amp; privacy</vt:lpstr>
      <vt:lpstr>azure resources: compliance &amp; more</vt:lpstr>
      <vt:lpstr>azure resources</vt:lpstr>
      <vt:lpstr>credits</vt:lpstr>
      <vt:lpstr>demo time (extra)</vt:lpstr>
      <vt:lpstr>after session </vt:lpstr>
      <vt:lpstr>Free IT Pro resources To advance your career in cloud technology</vt:lpstr>
      <vt:lpstr>PowerPoint Presentation</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Secure your data at rest - on demand, now!</dc:title>
  <dc:subject>&lt;Speech title here&gt;</dc:subject>
  <dc:creator>MS Events 0077</dc:creator>
  <cp:keywords>Microsoft 2016</cp:keywords>
  <dc:description>Template: Mitchell Derrey, Silverfox Productions_x000d_
Formatting: _x000d_
Audience Type:</dc:description>
  <cp:lastModifiedBy>MS Events 0087</cp:lastModifiedBy>
  <cp:revision>3</cp:revision>
  <dcterms:created xsi:type="dcterms:W3CDTF">2016-09-27T12:51:39Z</dcterms:created>
  <dcterms:modified xsi:type="dcterms:W3CDTF">2016-09-27T17:38:42Z</dcterms:modified>
  <cp:category>Microsoft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ies>
</file>