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7" r:id="rId7"/>
    <p:sldMasterId id="2147484390" r:id="rId8"/>
  </p:sldMasterIdLst>
  <p:notesMasterIdLst>
    <p:notesMasterId r:id="rId36"/>
  </p:notesMasterIdLst>
  <p:handoutMasterIdLst>
    <p:handoutMasterId r:id="rId37"/>
  </p:handoutMasterIdLst>
  <p:sldIdLst>
    <p:sldId id="1445" r:id="rId9"/>
    <p:sldId id="1417" r:id="rId10"/>
    <p:sldId id="1416" r:id="rId11"/>
    <p:sldId id="1439" r:id="rId12"/>
    <p:sldId id="1411" r:id="rId13"/>
    <p:sldId id="1414" r:id="rId14"/>
    <p:sldId id="1429" r:id="rId15"/>
    <p:sldId id="1440" r:id="rId16"/>
    <p:sldId id="1441" r:id="rId17"/>
    <p:sldId id="1443" r:id="rId18"/>
    <p:sldId id="1421" r:id="rId19"/>
    <p:sldId id="1427" r:id="rId20"/>
    <p:sldId id="1428" r:id="rId21"/>
    <p:sldId id="1425" r:id="rId22"/>
    <p:sldId id="1419" r:id="rId23"/>
    <p:sldId id="1433" r:id="rId24"/>
    <p:sldId id="1432" r:id="rId25"/>
    <p:sldId id="1431" r:id="rId26"/>
    <p:sldId id="1426" r:id="rId27"/>
    <p:sldId id="1434" r:id="rId28"/>
    <p:sldId id="1437" r:id="rId29"/>
    <p:sldId id="1444" r:id="rId30"/>
    <p:sldId id="1438" r:id="rId31"/>
    <p:sldId id="1436" r:id="rId32"/>
    <p:sldId id="1446" r:id="rId33"/>
    <p:sldId id="1405" r:id="rId34"/>
    <p:sldId id="1326" r:id="rId35"/>
  </p:sldIdLst>
  <p:sldSz cx="12436475" cy="6994525"/>
  <p:notesSz cx="6794500" cy="9906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45"/>
            <p14:sldId id="1417"/>
            <p14:sldId id="1416"/>
            <p14:sldId id="1439"/>
            <p14:sldId id="1411"/>
            <p14:sldId id="1414"/>
            <p14:sldId id="1429"/>
            <p14:sldId id="1440"/>
            <p14:sldId id="1441"/>
            <p14:sldId id="1443"/>
            <p14:sldId id="1421"/>
            <p14:sldId id="1427"/>
            <p14:sldId id="1428"/>
            <p14:sldId id="1425"/>
            <p14:sldId id="1419"/>
            <p14:sldId id="1433"/>
            <p14:sldId id="1432"/>
            <p14:sldId id="1431"/>
            <p14:sldId id="1426"/>
            <p14:sldId id="1434"/>
            <p14:sldId id="1437"/>
            <p14:sldId id="1444"/>
            <p14:sldId id="1438"/>
            <p14:sldId id="1436"/>
            <p14:sldId id="1446"/>
            <p14:sldId id="1405"/>
            <p14:sldId id="132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F8C00"/>
    <a:srgbClr val="292929"/>
    <a:srgbClr val="002050"/>
    <a:srgbClr val="FFFFFF"/>
    <a:srgbClr val="BAD80A"/>
    <a:srgbClr val="5C2D91"/>
    <a:srgbClr val="0078D7"/>
    <a:srgbClr val="107C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64329" autoAdjust="0"/>
  </p:normalViewPr>
  <p:slideViewPr>
    <p:cSldViewPr snapToGrid="0">
      <p:cViewPr varScale="1">
        <p:scale>
          <a:sx n="51" d="100"/>
          <a:sy n="51" d="100"/>
        </p:scale>
        <p:origin x="1248" y="78"/>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2811"/>
    </p:cViewPr>
  </p:sorterViewPr>
  <p:notesViewPr>
    <p:cSldViewPr snapToGrid="0" showGuides="1">
      <p:cViewPr>
        <p:scale>
          <a:sx n="120" d="100"/>
          <a:sy n="120" d="100"/>
        </p:scale>
        <p:origin x="-1968" y="-62"/>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18428818981751E-2"/>
          <c:y val="4.6939657530229877E-2"/>
          <c:w val="0.82216292480117659"/>
          <c:h val="0.93115516895566286"/>
        </c:manualLayout>
      </c:layout>
      <c:doughnutChart>
        <c:varyColors val="1"/>
        <c:ser>
          <c:idx val="0"/>
          <c:order val="0"/>
          <c:tx>
            <c:strRef>
              <c:f>Sheet1!$B$1</c:f>
              <c:strCache>
                <c:ptCount val="1"/>
                <c:pt idx="0">
                  <c:v>Sales</c:v>
                </c:pt>
              </c:strCache>
            </c:strRef>
          </c:tx>
          <c:dPt>
            <c:idx val="0"/>
            <c:bubble3D val="0"/>
            <c:spPr>
              <a:solidFill>
                <a:srgbClr val="00B050"/>
              </a:solidFill>
            </c:spPr>
            <c:extLst>
              <c:ext xmlns:c16="http://schemas.microsoft.com/office/drawing/2014/chart" uri="{C3380CC4-5D6E-409C-BE32-E72D297353CC}">
                <c16:uniqueId val="{00000001-48B3-4BF7-8F9B-934D0A395961}"/>
              </c:ext>
            </c:extLst>
          </c:dPt>
          <c:dPt>
            <c:idx val="1"/>
            <c:bubble3D val="0"/>
            <c:spPr>
              <a:solidFill>
                <a:srgbClr val="FFFF00"/>
              </a:solidFill>
            </c:spPr>
            <c:extLst>
              <c:ext xmlns:c16="http://schemas.microsoft.com/office/drawing/2014/chart" uri="{C3380CC4-5D6E-409C-BE32-E72D297353CC}">
                <c16:uniqueId val="{00000003-48B3-4BF7-8F9B-934D0A395961}"/>
              </c:ext>
            </c:extLst>
          </c:dPt>
          <c:dPt>
            <c:idx val="2"/>
            <c:bubble3D val="0"/>
            <c:spPr>
              <a:solidFill>
                <a:srgbClr val="00B0F0"/>
              </a:solidFill>
            </c:spPr>
            <c:extLst>
              <c:ext xmlns:c16="http://schemas.microsoft.com/office/drawing/2014/chart" uri="{C3380CC4-5D6E-409C-BE32-E72D297353CC}">
                <c16:uniqueId val="{00000005-48B3-4BF7-8F9B-934D0A395961}"/>
              </c:ext>
            </c:extLst>
          </c:dPt>
          <c:dPt>
            <c:idx val="3"/>
            <c:bubble3D val="0"/>
            <c:spPr>
              <a:solidFill>
                <a:srgbClr val="FF0000"/>
              </a:solidFill>
            </c:spPr>
            <c:extLst>
              <c:ext xmlns:c16="http://schemas.microsoft.com/office/drawing/2014/chart" uri="{C3380CC4-5D6E-409C-BE32-E72D297353CC}">
                <c16:uniqueId val="{00000007-6175-4D71-86FD-F5B6986567F5}"/>
              </c:ext>
            </c:extLst>
          </c:dPt>
          <c:cat>
            <c:strRef>
              <c:f>Sheet1!$A$2:$A$6</c:f>
              <c:strCache>
                <c:ptCount val="4"/>
                <c:pt idx="0">
                  <c:v>PROGRAM MANAGEMENT</c:v>
                </c:pt>
                <c:pt idx="1">
                  <c:v>CLOUD</c:v>
                </c:pt>
                <c:pt idx="2">
                  <c:v>ANALYTICS</c:v>
                </c:pt>
                <c:pt idx="3">
                  <c:v>DPA</c:v>
                </c:pt>
              </c:strCache>
            </c:strRef>
          </c:cat>
          <c:val>
            <c:numRef>
              <c:f>Sheet1!$B$2:$B$6</c:f>
              <c:numCache>
                <c:formatCode>0.00</c:formatCode>
                <c:ptCount val="5"/>
                <c:pt idx="0">
                  <c:v>0.2</c:v>
                </c:pt>
                <c:pt idx="1">
                  <c:v>0.2</c:v>
                </c:pt>
                <c:pt idx="2">
                  <c:v>0.2</c:v>
                </c:pt>
                <c:pt idx="3">
                  <c:v>0.2</c:v>
                </c:pt>
              </c:numCache>
            </c:numRef>
          </c:val>
          <c:extLst>
            <c:ext xmlns:c16="http://schemas.microsoft.com/office/drawing/2014/chart" uri="{C3380CC4-5D6E-409C-BE32-E72D297353CC}">
              <c16:uniqueId val="{00000006-48B3-4BF7-8F9B-934D0A395961}"/>
            </c:ext>
          </c:extLst>
        </c:ser>
        <c:dLbls>
          <c:showLegendKey val="0"/>
          <c:showVal val="0"/>
          <c:showCatName val="0"/>
          <c:showSerName val="0"/>
          <c:showPercent val="0"/>
          <c:showBubbleSize val="0"/>
          <c:showLeaderLines val="1"/>
        </c:dLbls>
        <c:firstSliceAng val="0"/>
        <c:holeSize val="50"/>
      </c:doughnutChart>
      <c:spPr>
        <a:noFill/>
        <a:ln w="25400">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9F581-08A3-405A-95CB-4011CF7256C9}" type="doc">
      <dgm:prSet loTypeId="urn:microsoft.com/office/officeart/2011/layout/HexagonRadial" loCatId="officeonline" qsTypeId="urn:microsoft.com/office/officeart/2005/8/quickstyle/simple1" qsCatId="simple" csTypeId="urn:microsoft.com/office/officeart/2005/8/colors/accent1_3" csCatId="accent1" phldr="1"/>
      <dgm:spPr/>
      <dgm:t>
        <a:bodyPr/>
        <a:lstStyle/>
        <a:p>
          <a:endParaRPr lang="en-US"/>
        </a:p>
      </dgm:t>
    </dgm:pt>
    <dgm:pt modelId="{84CD08FF-A441-4C92-ADDB-03B9999CE754}">
      <dgm:prSet phldrT="[Text]" custT="1"/>
      <dgm:spPr>
        <a:solidFill>
          <a:schemeClr val="accent2"/>
        </a:solidFill>
      </dgm:spPr>
      <dgm:t>
        <a:bodyPr/>
        <a:lstStyle/>
        <a:p>
          <a:r>
            <a:rPr lang="en-US" sz="1200" b="1" dirty="0">
              <a:solidFill>
                <a:schemeClr val="tx1"/>
              </a:solidFill>
            </a:rPr>
            <a:t>Big</a:t>
          </a:r>
        </a:p>
        <a:p>
          <a:r>
            <a:rPr lang="en-US" sz="1200" b="1" dirty="0">
              <a:solidFill>
                <a:schemeClr val="tx1"/>
              </a:solidFill>
            </a:rPr>
            <a:t>Data</a:t>
          </a:r>
        </a:p>
      </dgm:t>
    </dgm:pt>
    <dgm:pt modelId="{3E3582A3-7065-4A4C-915B-B3AD0FE7E3A8}" type="parTrans" cxnId="{F0C11B55-1154-4D57-9F9C-CE4BC8E7876B}">
      <dgm:prSet/>
      <dgm:spPr/>
      <dgm:t>
        <a:bodyPr/>
        <a:lstStyle/>
        <a:p>
          <a:endParaRPr lang="en-US" b="1">
            <a:solidFill>
              <a:schemeClr val="tx1"/>
            </a:solidFill>
          </a:endParaRPr>
        </a:p>
      </dgm:t>
    </dgm:pt>
    <dgm:pt modelId="{A9BCB481-83B5-4EA2-A544-2D5F128CBD48}" type="sibTrans" cxnId="{F0C11B55-1154-4D57-9F9C-CE4BC8E7876B}">
      <dgm:prSet/>
      <dgm:spPr/>
      <dgm:t>
        <a:bodyPr/>
        <a:lstStyle/>
        <a:p>
          <a:endParaRPr lang="en-US" b="1">
            <a:solidFill>
              <a:schemeClr val="tx1"/>
            </a:solidFill>
          </a:endParaRPr>
        </a:p>
      </dgm:t>
    </dgm:pt>
    <dgm:pt modelId="{8EEB257C-9E65-49EC-AF3A-204DF2073484}">
      <dgm:prSet phldrT="[Text]" custT="1"/>
      <dgm:spPr/>
      <dgm:t>
        <a:bodyPr/>
        <a:lstStyle/>
        <a:p>
          <a:r>
            <a:rPr lang="en-US" sz="900" b="1" dirty="0">
              <a:solidFill>
                <a:schemeClr val="tx1"/>
              </a:solidFill>
            </a:rPr>
            <a:t>Document</a:t>
          </a:r>
        </a:p>
      </dgm:t>
    </dgm:pt>
    <dgm:pt modelId="{71FE8378-D2F9-4656-8288-57CFA44DF627}" type="parTrans" cxnId="{0A3B6D6A-390E-4191-B5A8-DF49DF25A223}">
      <dgm:prSet/>
      <dgm:spPr/>
      <dgm:t>
        <a:bodyPr/>
        <a:lstStyle/>
        <a:p>
          <a:endParaRPr lang="en-US" b="1">
            <a:solidFill>
              <a:schemeClr val="tx1"/>
            </a:solidFill>
          </a:endParaRPr>
        </a:p>
      </dgm:t>
    </dgm:pt>
    <dgm:pt modelId="{9959AA9C-086B-4CE0-945A-89A564680D8B}" type="sibTrans" cxnId="{0A3B6D6A-390E-4191-B5A8-DF49DF25A223}">
      <dgm:prSet/>
      <dgm:spPr/>
      <dgm:t>
        <a:bodyPr/>
        <a:lstStyle/>
        <a:p>
          <a:endParaRPr lang="en-US" b="1">
            <a:solidFill>
              <a:schemeClr val="tx1"/>
            </a:solidFill>
          </a:endParaRPr>
        </a:p>
      </dgm:t>
    </dgm:pt>
    <dgm:pt modelId="{7C0B4CCC-1851-4A0C-9D17-D7EC761ADAC7}">
      <dgm:prSet phldrT="[Text]" custT="1"/>
      <dgm:spPr/>
      <dgm:t>
        <a:bodyPr/>
        <a:lstStyle/>
        <a:p>
          <a:r>
            <a:rPr lang="en-US" sz="900" b="1" dirty="0">
              <a:solidFill>
                <a:schemeClr val="tx1"/>
              </a:solidFill>
            </a:rPr>
            <a:t>Data</a:t>
          </a:r>
        </a:p>
      </dgm:t>
    </dgm:pt>
    <dgm:pt modelId="{22239682-5C75-413C-8A12-1942970F9562}" type="parTrans" cxnId="{72BE52FB-0260-4035-9E3F-2AD600BA3722}">
      <dgm:prSet/>
      <dgm:spPr/>
      <dgm:t>
        <a:bodyPr/>
        <a:lstStyle/>
        <a:p>
          <a:endParaRPr lang="en-US" b="1">
            <a:solidFill>
              <a:schemeClr val="tx1"/>
            </a:solidFill>
          </a:endParaRPr>
        </a:p>
      </dgm:t>
    </dgm:pt>
    <dgm:pt modelId="{59B339C4-2130-4D87-B6D9-7EB03871358E}" type="sibTrans" cxnId="{72BE52FB-0260-4035-9E3F-2AD600BA3722}">
      <dgm:prSet/>
      <dgm:spPr/>
      <dgm:t>
        <a:bodyPr/>
        <a:lstStyle/>
        <a:p>
          <a:endParaRPr lang="en-US" b="1">
            <a:solidFill>
              <a:schemeClr val="tx1"/>
            </a:solidFill>
          </a:endParaRPr>
        </a:p>
      </dgm:t>
    </dgm:pt>
    <dgm:pt modelId="{E634F780-5674-42DB-A321-6C45FFF960B8}">
      <dgm:prSet phldrT="[Text]" custT="1"/>
      <dgm:spPr/>
      <dgm:t>
        <a:bodyPr/>
        <a:lstStyle/>
        <a:p>
          <a:r>
            <a:rPr lang="en-US" sz="900" b="1" dirty="0">
              <a:solidFill>
                <a:schemeClr val="tx1"/>
              </a:solidFill>
            </a:rPr>
            <a:t>Workflow</a:t>
          </a:r>
        </a:p>
      </dgm:t>
    </dgm:pt>
    <dgm:pt modelId="{AC081775-8017-4E0F-A82B-4F9F80119998}" type="parTrans" cxnId="{ABCD59AD-31D1-48CB-B217-1118916AA3F4}">
      <dgm:prSet/>
      <dgm:spPr/>
      <dgm:t>
        <a:bodyPr/>
        <a:lstStyle/>
        <a:p>
          <a:endParaRPr lang="en-US" b="1">
            <a:solidFill>
              <a:schemeClr val="tx1"/>
            </a:solidFill>
          </a:endParaRPr>
        </a:p>
      </dgm:t>
    </dgm:pt>
    <dgm:pt modelId="{7D0D0D25-0EE4-46D3-9AB8-55EB8BA07759}" type="sibTrans" cxnId="{ABCD59AD-31D1-48CB-B217-1118916AA3F4}">
      <dgm:prSet/>
      <dgm:spPr/>
      <dgm:t>
        <a:bodyPr/>
        <a:lstStyle/>
        <a:p>
          <a:endParaRPr lang="en-US" b="1">
            <a:solidFill>
              <a:schemeClr val="tx1"/>
            </a:solidFill>
          </a:endParaRPr>
        </a:p>
      </dgm:t>
    </dgm:pt>
    <dgm:pt modelId="{608637F2-960A-432D-AD99-879B1AC9D826}">
      <dgm:prSet phldrT="[Text]" custT="1"/>
      <dgm:spPr>
        <a:solidFill>
          <a:schemeClr val="bg2">
            <a:lumMod val="60000"/>
            <a:lumOff val="40000"/>
          </a:schemeClr>
        </a:solidFill>
      </dgm:spPr>
      <dgm:t>
        <a:bodyPr/>
        <a:lstStyle/>
        <a:p>
          <a:r>
            <a:rPr lang="en-US" sz="900" b="1" dirty="0">
              <a:solidFill>
                <a:schemeClr val="tx1"/>
              </a:solidFill>
            </a:rPr>
            <a:t>Audit Trail</a:t>
          </a:r>
        </a:p>
      </dgm:t>
    </dgm:pt>
    <dgm:pt modelId="{8EA4661D-AD92-4D62-B5FA-8BF39C0CB598}" type="parTrans" cxnId="{2498B8AD-B0B7-4789-88C3-96786019DDA0}">
      <dgm:prSet/>
      <dgm:spPr/>
      <dgm:t>
        <a:bodyPr/>
        <a:lstStyle/>
        <a:p>
          <a:endParaRPr lang="en-US" b="1">
            <a:solidFill>
              <a:schemeClr val="tx1"/>
            </a:solidFill>
          </a:endParaRPr>
        </a:p>
      </dgm:t>
    </dgm:pt>
    <dgm:pt modelId="{4343AB89-94E8-4FE0-8DDD-59949E7A2DF1}" type="sibTrans" cxnId="{2498B8AD-B0B7-4789-88C3-96786019DDA0}">
      <dgm:prSet/>
      <dgm:spPr/>
      <dgm:t>
        <a:bodyPr/>
        <a:lstStyle/>
        <a:p>
          <a:endParaRPr lang="en-US" b="1">
            <a:solidFill>
              <a:schemeClr val="tx1"/>
            </a:solidFill>
          </a:endParaRPr>
        </a:p>
      </dgm:t>
    </dgm:pt>
    <dgm:pt modelId="{C21A5380-2348-46B4-825D-23BDB82EB504}">
      <dgm:prSet phldrT="[Text]" custT="1"/>
      <dgm:spPr>
        <a:solidFill>
          <a:schemeClr val="accent1">
            <a:lumMod val="40000"/>
            <a:lumOff val="60000"/>
          </a:schemeClr>
        </a:solidFill>
      </dgm:spPr>
      <dgm:t>
        <a:bodyPr/>
        <a:lstStyle/>
        <a:p>
          <a:r>
            <a:rPr lang="en-US" sz="900" b="1" dirty="0">
              <a:solidFill>
                <a:schemeClr val="tx1"/>
              </a:solidFill>
            </a:rPr>
            <a:t>Search</a:t>
          </a:r>
        </a:p>
      </dgm:t>
    </dgm:pt>
    <dgm:pt modelId="{374499DD-CBF0-43F9-8D2A-95B9ADB673FF}" type="parTrans" cxnId="{0DE55DC7-6E27-493B-A253-13D5D890EB43}">
      <dgm:prSet/>
      <dgm:spPr/>
      <dgm:t>
        <a:bodyPr/>
        <a:lstStyle/>
        <a:p>
          <a:endParaRPr lang="en-US" b="1">
            <a:solidFill>
              <a:schemeClr val="tx1"/>
            </a:solidFill>
          </a:endParaRPr>
        </a:p>
      </dgm:t>
    </dgm:pt>
    <dgm:pt modelId="{2054959D-A09F-46F9-A670-AA53CDB7BA17}" type="sibTrans" cxnId="{0DE55DC7-6E27-493B-A253-13D5D890EB43}">
      <dgm:prSet/>
      <dgm:spPr/>
      <dgm:t>
        <a:bodyPr/>
        <a:lstStyle/>
        <a:p>
          <a:endParaRPr lang="en-US" b="1">
            <a:solidFill>
              <a:schemeClr val="tx1"/>
            </a:solidFill>
          </a:endParaRPr>
        </a:p>
      </dgm:t>
    </dgm:pt>
    <dgm:pt modelId="{EDC3A519-1F82-4308-AA92-E134BE9D53DA}">
      <dgm:prSet phldrT="[Text]" custT="1"/>
      <dgm:spPr>
        <a:solidFill>
          <a:schemeClr val="accent1">
            <a:lumMod val="20000"/>
            <a:lumOff val="80000"/>
          </a:schemeClr>
        </a:solidFill>
      </dgm:spPr>
      <dgm:t>
        <a:bodyPr/>
        <a:lstStyle/>
        <a:p>
          <a:r>
            <a:rPr lang="en-US" sz="900" b="1" dirty="0">
              <a:solidFill>
                <a:schemeClr val="tx1"/>
              </a:solidFill>
            </a:rPr>
            <a:t>Report</a:t>
          </a:r>
        </a:p>
      </dgm:t>
    </dgm:pt>
    <dgm:pt modelId="{70D35636-9099-4C47-9F9E-0C5A49655CFC}" type="parTrans" cxnId="{05559257-9B18-40C9-9F21-E34D70552322}">
      <dgm:prSet/>
      <dgm:spPr/>
      <dgm:t>
        <a:bodyPr/>
        <a:lstStyle/>
        <a:p>
          <a:endParaRPr lang="en-US" b="1">
            <a:solidFill>
              <a:schemeClr val="tx1"/>
            </a:solidFill>
          </a:endParaRPr>
        </a:p>
      </dgm:t>
    </dgm:pt>
    <dgm:pt modelId="{B18205AB-2D8F-4E6A-8027-340582F7E9ED}" type="sibTrans" cxnId="{05559257-9B18-40C9-9F21-E34D70552322}">
      <dgm:prSet/>
      <dgm:spPr/>
      <dgm:t>
        <a:bodyPr/>
        <a:lstStyle/>
        <a:p>
          <a:endParaRPr lang="en-US" b="1">
            <a:solidFill>
              <a:schemeClr val="tx1"/>
            </a:solidFill>
          </a:endParaRPr>
        </a:p>
      </dgm:t>
    </dgm:pt>
    <dgm:pt modelId="{58E2A02F-A0B0-4853-B86A-A39A001595EF}" type="pres">
      <dgm:prSet presAssocID="{9F99F581-08A3-405A-95CB-4011CF7256C9}" presName="Name0" presStyleCnt="0">
        <dgm:presLayoutVars>
          <dgm:chMax val="1"/>
          <dgm:chPref val="1"/>
          <dgm:dir val="rev"/>
          <dgm:animOne val="branch"/>
          <dgm:animLvl val="lvl"/>
        </dgm:presLayoutVars>
      </dgm:prSet>
      <dgm:spPr/>
    </dgm:pt>
    <dgm:pt modelId="{91397D64-836E-46A9-9365-A5FC115B44FB}" type="pres">
      <dgm:prSet presAssocID="{84CD08FF-A441-4C92-ADDB-03B9999CE754}" presName="Parent" presStyleLbl="node0" presStyleIdx="0" presStyleCnt="1" custLinFactNeighborX="0">
        <dgm:presLayoutVars>
          <dgm:chMax val="6"/>
          <dgm:chPref val="6"/>
        </dgm:presLayoutVars>
      </dgm:prSet>
      <dgm:spPr/>
    </dgm:pt>
    <dgm:pt modelId="{D13965EF-1970-4C7D-A456-A8C0D94D1D12}" type="pres">
      <dgm:prSet presAssocID="{8EEB257C-9E65-49EC-AF3A-204DF2073484}" presName="Accent1" presStyleCnt="0"/>
      <dgm:spPr/>
    </dgm:pt>
    <dgm:pt modelId="{AA3DE2F8-0FF1-4483-9103-2C0F7D8F925F}" type="pres">
      <dgm:prSet presAssocID="{8EEB257C-9E65-49EC-AF3A-204DF2073484}" presName="Accent" presStyleLbl="bgShp" presStyleIdx="0" presStyleCnt="6"/>
      <dgm:spPr/>
    </dgm:pt>
    <dgm:pt modelId="{DC027F76-F6D7-42AB-9672-FF4062A605DD}" type="pres">
      <dgm:prSet presAssocID="{8EEB257C-9E65-49EC-AF3A-204DF2073484}" presName="Child1" presStyleLbl="node1" presStyleIdx="0" presStyleCnt="6">
        <dgm:presLayoutVars>
          <dgm:chMax val="0"/>
          <dgm:chPref val="0"/>
          <dgm:bulletEnabled val="1"/>
        </dgm:presLayoutVars>
      </dgm:prSet>
      <dgm:spPr/>
    </dgm:pt>
    <dgm:pt modelId="{BDFCAD4E-E2C7-444B-BFE0-C15707E99D6B}" type="pres">
      <dgm:prSet presAssocID="{7C0B4CCC-1851-4A0C-9D17-D7EC761ADAC7}" presName="Accent2" presStyleCnt="0"/>
      <dgm:spPr/>
    </dgm:pt>
    <dgm:pt modelId="{E9906EA9-D45E-4D48-B1DE-41F69FC88281}" type="pres">
      <dgm:prSet presAssocID="{7C0B4CCC-1851-4A0C-9D17-D7EC761ADAC7}" presName="Accent" presStyleLbl="bgShp" presStyleIdx="1" presStyleCnt="6"/>
      <dgm:spPr>
        <a:solidFill>
          <a:schemeClr val="bg1">
            <a:lumMod val="60000"/>
            <a:lumOff val="40000"/>
          </a:schemeClr>
        </a:solidFill>
      </dgm:spPr>
    </dgm:pt>
    <dgm:pt modelId="{2850F08F-6959-4DCB-AE96-EE1ABFCAA9EF}" type="pres">
      <dgm:prSet presAssocID="{7C0B4CCC-1851-4A0C-9D17-D7EC761ADAC7}" presName="Child2" presStyleLbl="node1" presStyleIdx="1" presStyleCnt="6">
        <dgm:presLayoutVars>
          <dgm:chMax val="0"/>
          <dgm:chPref val="0"/>
          <dgm:bulletEnabled val="1"/>
        </dgm:presLayoutVars>
      </dgm:prSet>
      <dgm:spPr/>
    </dgm:pt>
    <dgm:pt modelId="{2F2879A5-990F-4F0E-82CA-22324B47B893}" type="pres">
      <dgm:prSet presAssocID="{E634F780-5674-42DB-A321-6C45FFF960B8}" presName="Accent3" presStyleCnt="0"/>
      <dgm:spPr/>
    </dgm:pt>
    <dgm:pt modelId="{B76DFD99-EB2E-4160-8920-0FB05A917068}" type="pres">
      <dgm:prSet presAssocID="{E634F780-5674-42DB-A321-6C45FFF960B8}" presName="Accent" presStyleLbl="bgShp" presStyleIdx="2" presStyleCnt="6"/>
      <dgm:spPr>
        <a:solidFill>
          <a:schemeClr val="bg1">
            <a:lumMod val="60000"/>
            <a:lumOff val="40000"/>
          </a:schemeClr>
        </a:solidFill>
      </dgm:spPr>
    </dgm:pt>
    <dgm:pt modelId="{36DCACBD-7AD5-4096-B207-2898FEA2D1BA}" type="pres">
      <dgm:prSet presAssocID="{E634F780-5674-42DB-A321-6C45FFF960B8}" presName="Child3" presStyleLbl="node1" presStyleIdx="2" presStyleCnt="6">
        <dgm:presLayoutVars>
          <dgm:chMax val="0"/>
          <dgm:chPref val="0"/>
          <dgm:bulletEnabled val="1"/>
        </dgm:presLayoutVars>
      </dgm:prSet>
      <dgm:spPr/>
    </dgm:pt>
    <dgm:pt modelId="{145E39B0-8CAB-443B-BA0A-4696431430C1}" type="pres">
      <dgm:prSet presAssocID="{608637F2-960A-432D-AD99-879B1AC9D826}" presName="Accent4" presStyleCnt="0"/>
      <dgm:spPr/>
    </dgm:pt>
    <dgm:pt modelId="{1EE6762D-3512-481B-9F7F-4953BBE873AE}" type="pres">
      <dgm:prSet presAssocID="{608637F2-960A-432D-AD99-879B1AC9D826}" presName="Accent" presStyleLbl="bgShp" presStyleIdx="3" presStyleCnt="6"/>
      <dgm:spPr>
        <a:solidFill>
          <a:schemeClr val="bg1">
            <a:lumMod val="60000"/>
            <a:lumOff val="40000"/>
          </a:schemeClr>
        </a:solidFill>
      </dgm:spPr>
    </dgm:pt>
    <dgm:pt modelId="{A7181E29-3A46-4197-AC17-50E2932C4580}" type="pres">
      <dgm:prSet presAssocID="{608637F2-960A-432D-AD99-879B1AC9D826}" presName="Child4" presStyleLbl="node1" presStyleIdx="3" presStyleCnt="6">
        <dgm:presLayoutVars>
          <dgm:chMax val="0"/>
          <dgm:chPref val="0"/>
          <dgm:bulletEnabled val="1"/>
        </dgm:presLayoutVars>
      </dgm:prSet>
      <dgm:spPr/>
    </dgm:pt>
    <dgm:pt modelId="{D9BE94FC-FA3B-46F4-B28D-110203259FE1}" type="pres">
      <dgm:prSet presAssocID="{C21A5380-2348-46B4-825D-23BDB82EB504}" presName="Accent5" presStyleCnt="0"/>
      <dgm:spPr/>
    </dgm:pt>
    <dgm:pt modelId="{9A685058-296A-4703-BF99-331D91DEB45D}" type="pres">
      <dgm:prSet presAssocID="{C21A5380-2348-46B4-825D-23BDB82EB504}" presName="Accent" presStyleLbl="bgShp" presStyleIdx="4" presStyleCnt="6"/>
      <dgm:spPr>
        <a:solidFill>
          <a:schemeClr val="bg1">
            <a:lumMod val="60000"/>
            <a:lumOff val="40000"/>
          </a:schemeClr>
        </a:solidFill>
      </dgm:spPr>
    </dgm:pt>
    <dgm:pt modelId="{23DF7A0E-002B-4994-BA6C-A7DF4AAE468A}" type="pres">
      <dgm:prSet presAssocID="{C21A5380-2348-46B4-825D-23BDB82EB504}" presName="Child5" presStyleLbl="node1" presStyleIdx="4" presStyleCnt="6" custLinFactNeighborY="0">
        <dgm:presLayoutVars>
          <dgm:chMax val="0"/>
          <dgm:chPref val="0"/>
          <dgm:bulletEnabled val="1"/>
        </dgm:presLayoutVars>
      </dgm:prSet>
      <dgm:spPr/>
    </dgm:pt>
    <dgm:pt modelId="{944B09CE-1D3E-4CF8-8E49-6036D41F956E}" type="pres">
      <dgm:prSet presAssocID="{EDC3A519-1F82-4308-AA92-E134BE9D53DA}" presName="Accent6" presStyleCnt="0"/>
      <dgm:spPr/>
    </dgm:pt>
    <dgm:pt modelId="{AD108C70-9161-4BFC-828A-B936639214AE}" type="pres">
      <dgm:prSet presAssocID="{EDC3A519-1F82-4308-AA92-E134BE9D53DA}" presName="Accent" presStyleLbl="bgShp" presStyleIdx="5" presStyleCnt="6"/>
      <dgm:spPr>
        <a:solidFill>
          <a:schemeClr val="bg1">
            <a:lumMod val="60000"/>
            <a:lumOff val="40000"/>
          </a:schemeClr>
        </a:solidFill>
      </dgm:spPr>
    </dgm:pt>
    <dgm:pt modelId="{DEA6DA29-9065-483B-905D-4457F76FAAC5}" type="pres">
      <dgm:prSet presAssocID="{EDC3A519-1F82-4308-AA92-E134BE9D53DA}" presName="Child6" presStyleLbl="node1" presStyleIdx="5" presStyleCnt="6" custLinFactNeighborX="-2810" custLinFactNeighborY="-1200">
        <dgm:presLayoutVars>
          <dgm:chMax val="0"/>
          <dgm:chPref val="0"/>
          <dgm:bulletEnabled val="1"/>
        </dgm:presLayoutVars>
      </dgm:prSet>
      <dgm:spPr/>
    </dgm:pt>
  </dgm:ptLst>
  <dgm:cxnLst>
    <dgm:cxn modelId="{F0C11B55-1154-4D57-9F9C-CE4BC8E7876B}" srcId="{9F99F581-08A3-405A-95CB-4011CF7256C9}" destId="{84CD08FF-A441-4C92-ADDB-03B9999CE754}" srcOrd="0" destOrd="0" parTransId="{3E3582A3-7065-4A4C-915B-B3AD0FE7E3A8}" sibTransId="{A9BCB481-83B5-4EA2-A544-2D5F128CBD48}"/>
    <dgm:cxn modelId="{0A3B6D6A-390E-4191-B5A8-DF49DF25A223}" srcId="{84CD08FF-A441-4C92-ADDB-03B9999CE754}" destId="{8EEB257C-9E65-49EC-AF3A-204DF2073484}" srcOrd="0" destOrd="0" parTransId="{71FE8378-D2F9-4656-8288-57CFA44DF627}" sibTransId="{9959AA9C-086B-4CE0-945A-89A564680D8B}"/>
    <dgm:cxn modelId="{9E432C8D-CACB-4624-A25A-6A1D4B90E148}" type="presOf" srcId="{9F99F581-08A3-405A-95CB-4011CF7256C9}" destId="{58E2A02F-A0B0-4853-B86A-A39A001595EF}" srcOrd="0" destOrd="0" presId="urn:microsoft.com/office/officeart/2011/layout/HexagonRadial"/>
    <dgm:cxn modelId="{74A0DC57-C078-4E9C-B6FF-060ED2AD4D2F}" type="presOf" srcId="{C21A5380-2348-46B4-825D-23BDB82EB504}" destId="{23DF7A0E-002B-4994-BA6C-A7DF4AAE468A}" srcOrd="0" destOrd="0" presId="urn:microsoft.com/office/officeart/2011/layout/HexagonRadial"/>
    <dgm:cxn modelId="{555311D7-F5A3-45D4-9607-4D13493967D6}" type="presOf" srcId="{84CD08FF-A441-4C92-ADDB-03B9999CE754}" destId="{91397D64-836E-46A9-9365-A5FC115B44FB}" srcOrd="0" destOrd="0" presId="urn:microsoft.com/office/officeart/2011/layout/HexagonRadial"/>
    <dgm:cxn modelId="{ABCD59AD-31D1-48CB-B217-1118916AA3F4}" srcId="{84CD08FF-A441-4C92-ADDB-03B9999CE754}" destId="{E634F780-5674-42DB-A321-6C45FFF960B8}" srcOrd="2" destOrd="0" parTransId="{AC081775-8017-4E0F-A82B-4F9F80119998}" sibTransId="{7D0D0D25-0EE4-46D3-9AB8-55EB8BA07759}"/>
    <dgm:cxn modelId="{0DE55DC7-6E27-493B-A253-13D5D890EB43}" srcId="{84CD08FF-A441-4C92-ADDB-03B9999CE754}" destId="{C21A5380-2348-46B4-825D-23BDB82EB504}" srcOrd="4" destOrd="0" parTransId="{374499DD-CBF0-43F9-8D2A-95B9ADB673FF}" sibTransId="{2054959D-A09F-46F9-A670-AA53CDB7BA17}"/>
    <dgm:cxn modelId="{05559257-9B18-40C9-9F21-E34D70552322}" srcId="{84CD08FF-A441-4C92-ADDB-03B9999CE754}" destId="{EDC3A519-1F82-4308-AA92-E134BE9D53DA}" srcOrd="5" destOrd="0" parTransId="{70D35636-9099-4C47-9F9E-0C5A49655CFC}" sibTransId="{B18205AB-2D8F-4E6A-8027-340582F7E9ED}"/>
    <dgm:cxn modelId="{7BAE9079-38A9-4E35-AB33-17C469AC5CB1}" type="presOf" srcId="{8EEB257C-9E65-49EC-AF3A-204DF2073484}" destId="{DC027F76-F6D7-42AB-9672-FF4062A605DD}" srcOrd="0" destOrd="0" presId="urn:microsoft.com/office/officeart/2011/layout/HexagonRadial"/>
    <dgm:cxn modelId="{D124FDF8-2023-46EC-A22B-2C23BCDF109B}" type="presOf" srcId="{608637F2-960A-432D-AD99-879B1AC9D826}" destId="{A7181E29-3A46-4197-AC17-50E2932C4580}" srcOrd="0" destOrd="0" presId="urn:microsoft.com/office/officeart/2011/layout/HexagonRadial"/>
    <dgm:cxn modelId="{72BE52FB-0260-4035-9E3F-2AD600BA3722}" srcId="{84CD08FF-A441-4C92-ADDB-03B9999CE754}" destId="{7C0B4CCC-1851-4A0C-9D17-D7EC761ADAC7}" srcOrd="1" destOrd="0" parTransId="{22239682-5C75-413C-8A12-1942970F9562}" sibTransId="{59B339C4-2130-4D87-B6D9-7EB03871358E}"/>
    <dgm:cxn modelId="{4B0F0898-708A-4666-B4F2-E6A01015391E}" type="presOf" srcId="{7C0B4CCC-1851-4A0C-9D17-D7EC761ADAC7}" destId="{2850F08F-6959-4DCB-AE96-EE1ABFCAA9EF}" srcOrd="0" destOrd="0" presId="urn:microsoft.com/office/officeart/2011/layout/HexagonRadial"/>
    <dgm:cxn modelId="{6D38AA70-1273-40EB-A5C9-B112B74F8E6D}" type="presOf" srcId="{E634F780-5674-42DB-A321-6C45FFF960B8}" destId="{36DCACBD-7AD5-4096-B207-2898FEA2D1BA}" srcOrd="0" destOrd="0" presId="urn:microsoft.com/office/officeart/2011/layout/HexagonRadial"/>
    <dgm:cxn modelId="{C9BAA43F-3A09-4EFD-A197-B8A6C27162DB}" type="presOf" srcId="{EDC3A519-1F82-4308-AA92-E134BE9D53DA}" destId="{DEA6DA29-9065-483B-905D-4457F76FAAC5}" srcOrd="0" destOrd="0" presId="urn:microsoft.com/office/officeart/2011/layout/HexagonRadial"/>
    <dgm:cxn modelId="{2498B8AD-B0B7-4789-88C3-96786019DDA0}" srcId="{84CD08FF-A441-4C92-ADDB-03B9999CE754}" destId="{608637F2-960A-432D-AD99-879B1AC9D826}" srcOrd="3" destOrd="0" parTransId="{8EA4661D-AD92-4D62-B5FA-8BF39C0CB598}" sibTransId="{4343AB89-94E8-4FE0-8DDD-59949E7A2DF1}"/>
    <dgm:cxn modelId="{D9784B1E-6128-4F26-97B2-A11E22DFD0E4}" type="presParOf" srcId="{58E2A02F-A0B0-4853-B86A-A39A001595EF}" destId="{91397D64-836E-46A9-9365-A5FC115B44FB}" srcOrd="0" destOrd="0" presId="urn:microsoft.com/office/officeart/2011/layout/HexagonRadial"/>
    <dgm:cxn modelId="{12917FFA-6FA1-433A-99CF-BC3A63E072F0}" type="presParOf" srcId="{58E2A02F-A0B0-4853-B86A-A39A001595EF}" destId="{D13965EF-1970-4C7D-A456-A8C0D94D1D12}" srcOrd="1" destOrd="0" presId="urn:microsoft.com/office/officeart/2011/layout/HexagonRadial"/>
    <dgm:cxn modelId="{53B87061-FABF-49FD-AA23-6C2E64A1A05A}" type="presParOf" srcId="{D13965EF-1970-4C7D-A456-A8C0D94D1D12}" destId="{AA3DE2F8-0FF1-4483-9103-2C0F7D8F925F}" srcOrd="0" destOrd="0" presId="urn:microsoft.com/office/officeart/2011/layout/HexagonRadial"/>
    <dgm:cxn modelId="{9CA741B3-B9BD-4295-AD4D-11F70FEC738B}" type="presParOf" srcId="{58E2A02F-A0B0-4853-B86A-A39A001595EF}" destId="{DC027F76-F6D7-42AB-9672-FF4062A605DD}" srcOrd="2" destOrd="0" presId="urn:microsoft.com/office/officeart/2011/layout/HexagonRadial"/>
    <dgm:cxn modelId="{375B0781-DEF1-4CD4-8FD6-993CFB6829A1}" type="presParOf" srcId="{58E2A02F-A0B0-4853-B86A-A39A001595EF}" destId="{BDFCAD4E-E2C7-444B-BFE0-C15707E99D6B}" srcOrd="3" destOrd="0" presId="urn:microsoft.com/office/officeart/2011/layout/HexagonRadial"/>
    <dgm:cxn modelId="{E3AFA573-3955-4CDD-A431-5A859D0DCA82}" type="presParOf" srcId="{BDFCAD4E-E2C7-444B-BFE0-C15707E99D6B}" destId="{E9906EA9-D45E-4D48-B1DE-41F69FC88281}" srcOrd="0" destOrd="0" presId="urn:microsoft.com/office/officeart/2011/layout/HexagonRadial"/>
    <dgm:cxn modelId="{8CA88F01-6A0F-424C-AC9D-97A6A862ABB6}" type="presParOf" srcId="{58E2A02F-A0B0-4853-B86A-A39A001595EF}" destId="{2850F08F-6959-4DCB-AE96-EE1ABFCAA9EF}" srcOrd="4" destOrd="0" presId="urn:microsoft.com/office/officeart/2011/layout/HexagonRadial"/>
    <dgm:cxn modelId="{1D711E76-1D64-40A9-ACD3-7C126CA125B2}" type="presParOf" srcId="{58E2A02F-A0B0-4853-B86A-A39A001595EF}" destId="{2F2879A5-990F-4F0E-82CA-22324B47B893}" srcOrd="5" destOrd="0" presId="urn:microsoft.com/office/officeart/2011/layout/HexagonRadial"/>
    <dgm:cxn modelId="{F12DD48C-01B4-40BD-911D-7734B964393F}" type="presParOf" srcId="{2F2879A5-990F-4F0E-82CA-22324B47B893}" destId="{B76DFD99-EB2E-4160-8920-0FB05A917068}" srcOrd="0" destOrd="0" presId="urn:microsoft.com/office/officeart/2011/layout/HexagonRadial"/>
    <dgm:cxn modelId="{D110D976-16FC-455D-AFAD-F89DF6C5F1E8}" type="presParOf" srcId="{58E2A02F-A0B0-4853-B86A-A39A001595EF}" destId="{36DCACBD-7AD5-4096-B207-2898FEA2D1BA}" srcOrd="6" destOrd="0" presId="urn:microsoft.com/office/officeart/2011/layout/HexagonRadial"/>
    <dgm:cxn modelId="{A05BAE80-6B16-45B6-9FF6-ABE60A605D10}" type="presParOf" srcId="{58E2A02F-A0B0-4853-B86A-A39A001595EF}" destId="{145E39B0-8CAB-443B-BA0A-4696431430C1}" srcOrd="7" destOrd="0" presId="urn:microsoft.com/office/officeart/2011/layout/HexagonRadial"/>
    <dgm:cxn modelId="{25F509E4-9602-4E0C-9EBF-DA8EA113DF8B}" type="presParOf" srcId="{145E39B0-8CAB-443B-BA0A-4696431430C1}" destId="{1EE6762D-3512-481B-9F7F-4953BBE873AE}" srcOrd="0" destOrd="0" presId="urn:microsoft.com/office/officeart/2011/layout/HexagonRadial"/>
    <dgm:cxn modelId="{2697AFCF-7E85-4F2B-AA5D-B60345D3A2B7}" type="presParOf" srcId="{58E2A02F-A0B0-4853-B86A-A39A001595EF}" destId="{A7181E29-3A46-4197-AC17-50E2932C4580}" srcOrd="8" destOrd="0" presId="urn:microsoft.com/office/officeart/2011/layout/HexagonRadial"/>
    <dgm:cxn modelId="{7F6CB81D-5E93-47BA-AA52-22F83BFC125B}" type="presParOf" srcId="{58E2A02F-A0B0-4853-B86A-A39A001595EF}" destId="{D9BE94FC-FA3B-46F4-B28D-110203259FE1}" srcOrd="9" destOrd="0" presId="urn:microsoft.com/office/officeart/2011/layout/HexagonRadial"/>
    <dgm:cxn modelId="{66F53A4A-CF5B-4ECF-885B-B4D7E9F5669B}" type="presParOf" srcId="{D9BE94FC-FA3B-46F4-B28D-110203259FE1}" destId="{9A685058-296A-4703-BF99-331D91DEB45D}" srcOrd="0" destOrd="0" presId="urn:microsoft.com/office/officeart/2011/layout/HexagonRadial"/>
    <dgm:cxn modelId="{AD28BC9E-48E2-4959-9B95-75B00AC6C309}" type="presParOf" srcId="{58E2A02F-A0B0-4853-B86A-A39A001595EF}" destId="{23DF7A0E-002B-4994-BA6C-A7DF4AAE468A}" srcOrd="10" destOrd="0" presId="urn:microsoft.com/office/officeart/2011/layout/HexagonRadial"/>
    <dgm:cxn modelId="{122ACF6B-8378-4EB7-A094-B0686EE32BFA}" type="presParOf" srcId="{58E2A02F-A0B0-4853-B86A-A39A001595EF}" destId="{944B09CE-1D3E-4CF8-8E49-6036D41F956E}" srcOrd="11" destOrd="0" presId="urn:microsoft.com/office/officeart/2011/layout/HexagonRadial"/>
    <dgm:cxn modelId="{2B799AE2-D784-478C-9E50-C3C046378421}" type="presParOf" srcId="{944B09CE-1D3E-4CF8-8E49-6036D41F956E}" destId="{AD108C70-9161-4BFC-828A-B936639214AE}" srcOrd="0" destOrd="0" presId="urn:microsoft.com/office/officeart/2011/layout/HexagonRadial"/>
    <dgm:cxn modelId="{5C83E85D-3509-42D8-80B1-EDC54F62454E}" type="presParOf" srcId="{58E2A02F-A0B0-4853-B86A-A39A001595EF}" destId="{DEA6DA29-9065-483B-905D-4457F76FAAC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9F581-08A3-405A-95CB-4011CF7256C9}" type="doc">
      <dgm:prSet loTypeId="urn:microsoft.com/office/officeart/2011/layout/HexagonRadial" loCatId="officeonline" qsTypeId="urn:microsoft.com/office/officeart/2005/8/quickstyle/simple1" qsCatId="simple" csTypeId="urn:microsoft.com/office/officeart/2005/8/colors/accent1_3" csCatId="accent1" phldr="1"/>
      <dgm:spPr/>
      <dgm:t>
        <a:bodyPr/>
        <a:lstStyle/>
        <a:p>
          <a:endParaRPr lang="en-US"/>
        </a:p>
      </dgm:t>
    </dgm:pt>
    <dgm:pt modelId="{84CD08FF-A441-4C92-ADDB-03B9999CE754}">
      <dgm:prSet phldrT="[Text]" custT="1"/>
      <dgm:spPr>
        <a:solidFill>
          <a:schemeClr val="accent2"/>
        </a:solidFill>
      </dgm:spPr>
      <dgm:t>
        <a:bodyPr/>
        <a:lstStyle/>
        <a:p>
          <a:r>
            <a:rPr lang="en-US" sz="1200" b="1" dirty="0">
              <a:solidFill>
                <a:schemeClr val="tx1"/>
              </a:solidFill>
            </a:rPr>
            <a:t>Big</a:t>
          </a:r>
        </a:p>
        <a:p>
          <a:r>
            <a:rPr lang="en-US" sz="1200" b="1" dirty="0">
              <a:solidFill>
                <a:schemeClr val="tx1"/>
              </a:solidFill>
            </a:rPr>
            <a:t>Data</a:t>
          </a:r>
        </a:p>
      </dgm:t>
    </dgm:pt>
    <dgm:pt modelId="{3E3582A3-7065-4A4C-915B-B3AD0FE7E3A8}" type="parTrans" cxnId="{F0C11B55-1154-4D57-9F9C-CE4BC8E7876B}">
      <dgm:prSet/>
      <dgm:spPr/>
      <dgm:t>
        <a:bodyPr/>
        <a:lstStyle/>
        <a:p>
          <a:endParaRPr lang="en-US" b="1">
            <a:solidFill>
              <a:schemeClr val="tx1"/>
            </a:solidFill>
          </a:endParaRPr>
        </a:p>
      </dgm:t>
    </dgm:pt>
    <dgm:pt modelId="{A9BCB481-83B5-4EA2-A544-2D5F128CBD48}" type="sibTrans" cxnId="{F0C11B55-1154-4D57-9F9C-CE4BC8E7876B}">
      <dgm:prSet/>
      <dgm:spPr/>
      <dgm:t>
        <a:bodyPr/>
        <a:lstStyle/>
        <a:p>
          <a:endParaRPr lang="en-US" b="1">
            <a:solidFill>
              <a:schemeClr val="tx1"/>
            </a:solidFill>
          </a:endParaRPr>
        </a:p>
      </dgm:t>
    </dgm:pt>
    <dgm:pt modelId="{8EEB257C-9E65-49EC-AF3A-204DF2073484}">
      <dgm:prSet phldrT="[Text]" custT="1"/>
      <dgm:spPr/>
      <dgm:t>
        <a:bodyPr/>
        <a:lstStyle/>
        <a:p>
          <a:r>
            <a:rPr lang="en-US" sz="900" b="1" dirty="0">
              <a:solidFill>
                <a:schemeClr val="tx1"/>
              </a:solidFill>
            </a:rPr>
            <a:t>Document</a:t>
          </a:r>
        </a:p>
      </dgm:t>
    </dgm:pt>
    <dgm:pt modelId="{71FE8378-D2F9-4656-8288-57CFA44DF627}" type="parTrans" cxnId="{0A3B6D6A-390E-4191-B5A8-DF49DF25A223}">
      <dgm:prSet/>
      <dgm:spPr/>
      <dgm:t>
        <a:bodyPr/>
        <a:lstStyle/>
        <a:p>
          <a:endParaRPr lang="en-US" b="1">
            <a:solidFill>
              <a:schemeClr val="tx1"/>
            </a:solidFill>
          </a:endParaRPr>
        </a:p>
      </dgm:t>
    </dgm:pt>
    <dgm:pt modelId="{9959AA9C-086B-4CE0-945A-89A564680D8B}" type="sibTrans" cxnId="{0A3B6D6A-390E-4191-B5A8-DF49DF25A223}">
      <dgm:prSet/>
      <dgm:spPr/>
      <dgm:t>
        <a:bodyPr/>
        <a:lstStyle/>
        <a:p>
          <a:endParaRPr lang="en-US" b="1">
            <a:solidFill>
              <a:schemeClr val="tx1"/>
            </a:solidFill>
          </a:endParaRPr>
        </a:p>
      </dgm:t>
    </dgm:pt>
    <dgm:pt modelId="{7C0B4CCC-1851-4A0C-9D17-D7EC761ADAC7}">
      <dgm:prSet phldrT="[Text]" custT="1"/>
      <dgm:spPr/>
      <dgm:t>
        <a:bodyPr/>
        <a:lstStyle/>
        <a:p>
          <a:r>
            <a:rPr lang="en-US" sz="900" b="1" dirty="0">
              <a:solidFill>
                <a:schemeClr val="tx1"/>
              </a:solidFill>
            </a:rPr>
            <a:t>Data</a:t>
          </a:r>
        </a:p>
      </dgm:t>
    </dgm:pt>
    <dgm:pt modelId="{22239682-5C75-413C-8A12-1942970F9562}" type="parTrans" cxnId="{72BE52FB-0260-4035-9E3F-2AD600BA3722}">
      <dgm:prSet/>
      <dgm:spPr/>
      <dgm:t>
        <a:bodyPr/>
        <a:lstStyle/>
        <a:p>
          <a:endParaRPr lang="en-US" b="1">
            <a:solidFill>
              <a:schemeClr val="tx1"/>
            </a:solidFill>
          </a:endParaRPr>
        </a:p>
      </dgm:t>
    </dgm:pt>
    <dgm:pt modelId="{59B339C4-2130-4D87-B6D9-7EB03871358E}" type="sibTrans" cxnId="{72BE52FB-0260-4035-9E3F-2AD600BA3722}">
      <dgm:prSet/>
      <dgm:spPr/>
      <dgm:t>
        <a:bodyPr/>
        <a:lstStyle/>
        <a:p>
          <a:endParaRPr lang="en-US" b="1">
            <a:solidFill>
              <a:schemeClr val="tx1"/>
            </a:solidFill>
          </a:endParaRPr>
        </a:p>
      </dgm:t>
    </dgm:pt>
    <dgm:pt modelId="{E634F780-5674-42DB-A321-6C45FFF960B8}">
      <dgm:prSet phldrT="[Text]" custT="1"/>
      <dgm:spPr/>
      <dgm:t>
        <a:bodyPr/>
        <a:lstStyle/>
        <a:p>
          <a:r>
            <a:rPr lang="en-US" sz="900" b="1" dirty="0">
              <a:solidFill>
                <a:schemeClr val="tx1"/>
              </a:solidFill>
            </a:rPr>
            <a:t>Workflow</a:t>
          </a:r>
        </a:p>
      </dgm:t>
    </dgm:pt>
    <dgm:pt modelId="{AC081775-8017-4E0F-A82B-4F9F80119998}" type="parTrans" cxnId="{ABCD59AD-31D1-48CB-B217-1118916AA3F4}">
      <dgm:prSet/>
      <dgm:spPr/>
      <dgm:t>
        <a:bodyPr/>
        <a:lstStyle/>
        <a:p>
          <a:endParaRPr lang="en-US" b="1">
            <a:solidFill>
              <a:schemeClr val="tx1"/>
            </a:solidFill>
          </a:endParaRPr>
        </a:p>
      </dgm:t>
    </dgm:pt>
    <dgm:pt modelId="{7D0D0D25-0EE4-46D3-9AB8-55EB8BA07759}" type="sibTrans" cxnId="{ABCD59AD-31D1-48CB-B217-1118916AA3F4}">
      <dgm:prSet/>
      <dgm:spPr/>
      <dgm:t>
        <a:bodyPr/>
        <a:lstStyle/>
        <a:p>
          <a:endParaRPr lang="en-US" b="1">
            <a:solidFill>
              <a:schemeClr val="tx1"/>
            </a:solidFill>
          </a:endParaRPr>
        </a:p>
      </dgm:t>
    </dgm:pt>
    <dgm:pt modelId="{608637F2-960A-432D-AD99-879B1AC9D826}">
      <dgm:prSet phldrT="[Text]" custT="1"/>
      <dgm:spPr>
        <a:solidFill>
          <a:schemeClr val="bg2">
            <a:lumMod val="60000"/>
            <a:lumOff val="40000"/>
          </a:schemeClr>
        </a:solidFill>
      </dgm:spPr>
      <dgm:t>
        <a:bodyPr/>
        <a:lstStyle/>
        <a:p>
          <a:r>
            <a:rPr lang="en-US" sz="900" b="1" dirty="0">
              <a:solidFill>
                <a:schemeClr val="tx1"/>
              </a:solidFill>
            </a:rPr>
            <a:t>Audit Trail</a:t>
          </a:r>
        </a:p>
      </dgm:t>
    </dgm:pt>
    <dgm:pt modelId="{8EA4661D-AD92-4D62-B5FA-8BF39C0CB598}" type="parTrans" cxnId="{2498B8AD-B0B7-4789-88C3-96786019DDA0}">
      <dgm:prSet/>
      <dgm:spPr/>
      <dgm:t>
        <a:bodyPr/>
        <a:lstStyle/>
        <a:p>
          <a:endParaRPr lang="en-US" b="1">
            <a:solidFill>
              <a:schemeClr val="tx1"/>
            </a:solidFill>
          </a:endParaRPr>
        </a:p>
      </dgm:t>
    </dgm:pt>
    <dgm:pt modelId="{4343AB89-94E8-4FE0-8DDD-59949E7A2DF1}" type="sibTrans" cxnId="{2498B8AD-B0B7-4789-88C3-96786019DDA0}">
      <dgm:prSet/>
      <dgm:spPr/>
      <dgm:t>
        <a:bodyPr/>
        <a:lstStyle/>
        <a:p>
          <a:endParaRPr lang="en-US" b="1">
            <a:solidFill>
              <a:schemeClr val="tx1"/>
            </a:solidFill>
          </a:endParaRPr>
        </a:p>
      </dgm:t>
    </dgm:pt>
    <dgm:pt modelId="{C21A5380-2348-46B4-825D-23BDB82EB504}">
      <dgm:prSet phldrT="[Text]" custT="1"/>
      <dgm:spPr>
        <a:solidFill>
          <a:schemeClr val="accent1">
            <a:lumMod val="40000"/>
            <a:lumOff val="60000"/>
          </a:schemeClr>
        </a:solidFill>
      </dgm:spPr>
      <dgm:t>
        <a:bodyPr/>
        <a:lstStyle/>
        <a:p>
          <a:r>
            <a:rPr lang="en-US" sz="900" b="1" dirty="0">
              <a:solidFill>
                <a:schemeClr val="tx1"/>
              </a:solidFill>
            </a:rPr>
            <a:t>Search</a:t>
          </a:r>
        </a:p>
      </dgm:t>
    </dgm:pt>
    <dgm:pt modelId="{374499DD-CBF0-43F9-8D2A-95B9ADB673FF}" type="parTrans" cxnId="{0DE55DC7-6E27-493B-A253-13D5D890EB43}">
      <dgm:prSet/>
      <dgm:spPr/>
      <dgm:t>
        <a:bodyPr/>
        <a:lstStyle/>
        <a:p>
          <a:endParaRPr lang="en-US" b="1">
            <a:solidFill>
              <a:schemeClr val="tx1"/>
            </a:solidFill>
          </a:endParaRPr>
        </a:p>
      </dgm:t>
    </dgm:pt>
    <dgm:pt modelId="{2054959D-A09F-46F9-A670-AA53CDB7BA17}" type="sibTrans" cxnId="{0DE55DC7-6E27-493B-A253-13D5D890EB43}">
      <dgm:prSet/>
      <dgm:spPr/>
      <dgm:t>
        <a:bodyPr/>
        <a:lstStyle/>
        <a:p>
          <a:endParaRPr lang="en-US" b="1">
            <a:solidFill>
              <a:schemeClr val="tx1"/>
            </a:solidFill>
          </a:endParaRPr>
        </a:p>
      </dgm:t>
    </dgm:pt>
    <dgm:pt modelId="{EDC3A519-1F82-4308-AA92-E134BE9D53DA}">
      <dgm:prSet phldrT="[Text]" custT="1"/>
      <dgm:spPr>
        <a:solidFill>
          <a:schemeClr val="accent1">
            <a:lumMod val="20000"/>
            <a:lumOff val="80000"/>
          </a:schemeClr>
        </a:solidFill>
      </dgm:spPr>
      <dgm:t>
        <a:bodyPr/>
        <a:lstStyle/>
        <a:p>
          <a:r>
            <a:rPr lang="en-US" sz="900" b="1" dirty="0">
              <a:solidFill>
                <a:schemeClr val="tx1"/>
              </a:solidFill>
            </a:rPr>
            <a:t>Report</a:t>
          </a:r>
        </a:p>
      </dgm:t>
    </dgm:pt>
    <dgm:pt modelId="{70D35636-9099-4C47-9F9E-0C5A49655CFC}" type="parTrans" cxnId="{05559257-9B18-40C9-9F21-E34D70552322}">
      <dgm:prSet/>
      <dgm:spPr/>
      <dgm:t>
        <a:bodyPr/>
        <a:lstStyle/>
        <a:p>
          <a:endParaRPr lang="en-US" b="1">
            <a:solidFill>
              <a:schemeClr val="tx1"/>
            </a:solidFill>
          </a:endParaRPr>
        </a:p>
      </dgm:t>
    </dgm:pt>
    <dgm:pt modelId="{B18205AB-2D8F-4E6A-8027-340582F7E9ED}" type="sibTrans" cxnId="{05559257-9B18-40C9-9F21-E34D70552322}">
      <dgm:prSet/>
      <dgm:spPr/>
      <dgm:t>
        <a:bodyPr/>
        <a:lstStyle/>
        <a:p>
          <a:endParaRPr lang="en-US" b="1">
            <a:solidFill>
              <a:schemeClr val="tx1"/>
            </a:solidFill>
          </a:endParaRPr>
        </a:p>
      </dgm:t>
    </dgm:pt>
    <dgm:pt modelId="{58E2A02F-A0B0-4853-B86A-A39A001595EF}" type="pres">
      <dgm:prSet presAssocID="{9F99F581-08A3-405A-95CB-4011CF7256C9}" presName="Name0" presStyleCnt="0">
        <dgm:presLayoutVars>
          <dgm:chMax val="1"/>
          <dgm:chPref val="1"/>
          <dgm:dir val="rev"/>
          <dgm:animOne val="branch"/>
          <dgm:animLvl val="lvl"/>
        </dgm:presLayoutVars>
      </dgm:prSet>
      <dgm:spPr/>
    </dgm:pt>
    <dgm:pt modelId="{91397D64-836E-46A9-9365-A5FC115B44FB}" type="pres">
      <dgm:prSet presAssocID="{84CD08FF-A441-4C92-ADDB-03B9999CE754}" presName="Parent" presStyleLbl="node0" presStyleIdx="0" presStyleCnt="1" custLinFactNeighborX="0">
        <dgm:presLayoutVars>
          <dgm:chMax val="6"/>
          <dgm:chPref val="6"/>
        </dgm:presLayoutVars>
      </dgm:prSet>
      <dgm:spPr/>
    </dgm:pt>
    <dgm:pt modelId="{D13965EF-1970-4C7D-A456-A8C0D94D1D12}" type="pres">
      <dgm:prSet presAssocID="{8EEB257C-9E65-49EC-AF3A-204DF2073484}" presName="Accent1" presStyleCnt="0"/>
      <dgm:spPr/>
    </dgm:pt>
    <dgm:pt modelId="{AA3DE2F8-0FF1-4483-9103-2C0F7D8F925F}" type="pres">
      <dgm:prSet presAssocID="{8EEB257C-9E65-49EC-AF3A-204DF2073484}" presName="Accent" presStyleLbl="bgShp" presStyleIdx="0" presStyleCnt="6"/>
      <dgm:spPr/>
    </dgm:pt>
    <dgm:pt modelId="{DC027F76-F6D7-42AB-9672-FF4062A605DD}" type="pres">
      <dgm:prSet presAssocID="{8EEB257C-9E65-49EC-AF3A-204DF2073484}" presName="Child1" presStyleLbl="node1" presStyleIdx="0" presStyleCnt="6">
        <dgm:presLayoutVars>
          <dgm:chMax val="0"/>
          <dgm:chPref val="0"/>
          <dgm:bulletEnabled val="1"/>
        </dgm:presLayoutVars>
      </dgm:prSet>
      <dgm:spPr/>
    </dgm:pt>
    <dgm:pt modelId="{BDFCAD4E-E2C7-444B-BFE0-C15707E99D6B}" type="pres">
      <dgm:prSet presAssocID="{7C0B4CCC-1851-4A0C-9D17-D7EC761ADAC7}" presName="Accent2" presStyleCnt="0"/>
      <dgm:spPr/>
    </dgm:pt>
    <dgm:pt modelId="{E9906EA9-D45E-4D48-B1DE-41F69FC88281}" type="pres">
      <dgm:prSet presAssocID="{7C0B4CCC-1851-4A0C-9D17-D7EC761ADAC7}" presName="Accent" presStyleLbl="bgShp" presStyleIdx="1" presStyleCnt="6"/>
      <dgm:spPr>
        <a:solidFill>
          <a:schemeClr val="bg1">
            <a:lumMod val="60000"/>
            <a:lumOff val="40000"/>
          </a:schemeClr>
        </a:solidFill>
      </dgm:spPr>
    </dgm:pt>
    <dgm:pt modelId="{2850F08F-6959-4DCB-AE96-EE1ABFCAA9EF}" type="pres">
      <dgm:prSet presAssocID="{7C0B4CCC-1851-4A0C-9D17-D7EC761ADAC7}" presName="Child2" presStyleLbl="node1" presStyleIdx="1" presStyleCnt="6">
        <dgm:presLayoutVars>
          <dgm:chMax val="0"/>
          <dgm:chPref val="0"/>
          <dgm:bulletEnabled val="1"/>
        </dgm:presLayoutVars>
      </dgm:prSet>
      <dgm:spPr/>
    </dgm:pt>
    <dgm:pt modelId="{2F2879A5-990F-4F0E-82CA-22324B47B893}" type="pres">
      <dgm:prSet presAssocID="{E634F780-5674-42DB-A321-6C45FFF960B8}" presName="Accent3" presStyleCnt="0"/>
      <dgm:spPr/>
    </dgm:pt>
    <dgm:pt modelId="{B76DFD99-EB2E-4160-8920-0FB05A917068}" type="pres">
      <dgm:prSet presAssocID="{E634F780-5674-42DB-A321-6C45FFF960B8}" presName="Accent" presStyleLbl="bgShp" presStyleIdx="2" presStyleCnt="6"/>
      <dgm:spPr>
        <a:solidFill>
          <a:schemeClr val="bg1">
            <a:lumMod val="60000"/>
            <a:lumOff val="40000"/>
          </a:schemeClr>
        </a:solidFill>
      </dgm:spPr>
    </dgm:pt>
    <dgm:pt modelId="{36DCACBD-7AD5-4096-B207-2898FEA2D1BA}" type="pres">
      <dgm:prSet presAssocID="{E634F780-5674-42DB-A321-6C45FFF960B8}" presName="Child3" presStyleLbl="node1" presStyleIdx="2" presStyleCnt="6">
        <dgm:presLayoutVars>
          <dgm:chMax val="0"/>
          <dgm:chPref val="0"/>
          <dgm:bulletEnabled val="1"/>
        </dgm:presLayoutVars>
      </dgm:prSet>
      <dgm:spPr/>
    </dgm:pt>
    <dgm:pt modelId="{145E39B0-8CAB-443B-BA0A-4696431430C1}" type="pres">
      <dgm:prSet presAssocID="{608637F2-960A-432D-AD99-879B1AC9D826}" presName="Accent4" presStyleCnt="0"/>
      <dgm:spPr/>
    </dgm:pt>
    <dgm:pt modelId="{1EE6762D-3512-481B-9F7F-4953BBE873AE}" type="pres">
      <dgm:prSet presAssocID="{608637F2-960A-432D-AD99-879B1AC9D826}" presName="Accent" presStyleLbl="bgShp" presStyleIdx="3" presStyleCnt="6"/>
      <dgm:spPr>
        <a:solidFill>
          <a:schemeClr val="bg1">
            <a:lumMod val="60000"/>
            <a:lumOff val="40000"/>
          </a:schemeClr>
        </a:solidFill>
      </dgm:spPr>
    </dgm:pt>
    <dgm:pt modelId="{A7181E29-3A46-4197-AC17-50E2932C4580}" type="pres">
      <dgm:prSet presAssocID="{608637F2-960A-432D-AD99-879B1AC9D826}" presName="Child4" presStyleLbl="node1" presStyleIdx="3" presStyleCnt="6">
        <dgm:presLayoutVars>
          <dgm:chMax val="0"/>
          <dgm:chPref val="0"/>
          <dgm:bulletEnabled val="1"/>
        </dgm:presLayoutVars>
      </dgm:prSet>
      <dgm:spPr/>
    </dgm:pt>
    <dgm:pt modelId="{D9BE94FC-FA3B-46F4-B28D-110203259FE1}" type="pres">
      <dgm:prSet presAssocID="{C21A5380-2348-46B4-825D-23BDB82EB504}" presName="Accent5" presStyleCnt="0"/>
      <dgm:spPr/>
    </dgm:pt>
    <dgm:pt modelId="{9A685058-296A-4703-BF99-331D91DEB45D}" type="pres">
      <dgm:prSet presAssocID="{C21A5380-2348-46B4-825D-23BDB82EB504}" presName="Accent" presStyleLbl="bgShp" presStyleIdx="4" presStyleCnt="6"/>
      <dgm:spPr>
        <a:solidFill>
          <a:schemeClr val="bg1">
            <a:lumMod val="60000"/>
            <a:lumOff val="40000"/>
          </a:schemeClr>
        </a:solidFill>
      </dgm:spPr>
    </dgm:pt>
    <dgm:pt modelId="{23DF7A0E-002B-4994-BA6C-A7DF4AAE468A}" type="pres">
      <dgm:prSet presAssocID="{C21A5380-2348-46B4-825D-23BDB82EB504}" presName="Child5" presStyleLbl="node1" presStyleIdx="4" presStyleCnt="6" custLinFactNeighborY="0">
        <dgm:presLayoutVars>
          <dgm:chMax val="0"/>
          <dgm:chPref val="0"/>
          <dgm:bulletEnabled val="1"/>
        </dgm:presLayoutVars>
      </dgm:prSet>
      <dgm:spPr/>
    </dgm:pt>
    <dgm:pt modelId="{944B09CE-1D3E-4CF8-8E49-6036D41F956E}" type="pres">
      <dgm:prSet presAssocID="{EDC3A519-1F82-4308-AA92-E134BE9D53DA}" presName="Accent6" presStyleCnt="0"/>
      <dgm:spPr/>
    </dgm:pt>
    <dgm:pt modelId="{AD108C70-9161-4BFC-828A-B936639214AE}" type="pres">
      <dgm:prSet presAssocID="{EDC3A519-1F82-4308-AA92-E134BE9D53DA}" presName="Accent" presStyleLbl="bgShp" presStyleIdx="5" presStyleCnt="6"/>
      <dgm:spPr>
        <a:solidFill>
          <a:schemeClr val="bg1">
            <a:lumMod val="60000"/>
            <a:lumOff val="40000"/>
          </a:schemeClr>
        </a:solidFill>
      </dgm:spPr>
    </dgm:pt>
    <dgm:pt modelId="{DEA6DA29-9065-483B-905D-4457F76FAAC5}" type="pres">
      <dgm:prSet presAssocID="{EDC3A519-1F82-4308-AA92-E134BE9D53DA}" presName="Child6" presStyleLbl="node1" presStyleIdx="5" presStyleCnt="6" custLinFactNeighborX="-3456" custLinFactNeighborY="-1331">
        <dgm:presLayoutVars>
          <dgm:chMax val="0"/>
          <dgm:chPref val="0"/>
          <dgm:bulletEnabled val="1"/>
        </dgm:presLayoutVars>
      </dgm:prSet>
      <dgm:spPr/>
    </dgm:pt>
  </dgm:ptLst>
  <dgm:cxnLst>
    <dgm:cxn modelId="{3B365D8D-AE51-4374-B877-A91F3E36C239}" type="presOf" srcId="{84CD08FF-A441-4C92-ADDB-03B9999CE754}" destId="{91397D64-836E-46A9-9365-A5FC115B44FB}" srcOrd="0" destOrd="0" presId="urn:microsoft.com/office/officeart/2011/layout/HexagonRadial"/>
    <dgm:cxn modelId="{F0C11B55-1154-4D57-9F9C-CE4BC8E7876B}" srcId="{9F99F581-08A3-405A-95CB-4011CF7256C9}" destId="{84CD08FF-A441-4C92-ADDB-03B9999CE754}" srcOrd="0" destOrd="0" parTransId="{3E3582A3-7065-4A4C-915B-B3AD0FE7E3A8}" sibTransId="{A9BCB481-83B5-4EA2-A544-2D5F128CBD48}"/>
    <dgm:cxn modelId="{0A3B6D6A-390E-4191-B5A8-DF49DF25A223}" srcId="{84CD08FF-A441-4C92-ADDB-03B9999CE754}" destId="{8EEB257C-9E65-49EC-AF3A-204DF2073484}" srcOrd="0" destOrd="0" parTransId="{71FE8378-D2F9-4656-8288-57CFA44DF627}" sibTransId="{9959AA9C-086B-4CE0-945A-89A564680D8B}"/>
    <dgm:cxn modelId="{ABCD59AD-31D1-48CB-B217-1118916AA3F4}" srcId="{84CD08FF-A441-4C92-ADDB-03B9999CE754}" destId="{E634F780-5674-42DB-A321-6C45FFF960B8}" srcOrd="2" destOrd="0" parTransId="{AC081775-8017-4E0F-A82B-4F9F80119998}" sibTransId="{7D0D0D25-0EE4-46D3-9AB8-55EB8BA07759}"/>
    <dgm:cxn modelId="{7430CDCF-4374-4989-85CD-F95BEF5F9784}" type="presOf" srcId="{7C0B4CCC-1851-4A0C-9D17-D7EC761ADAC7}" destId="{2850F08F-6959-4DCB-AE96-EE1ABFCAA9EF}" srcOrd="0" destOrd="0" presId="urn:microsoft.com/office/officeart/2011/layout/HexagonRadial"/>
    <dgm:cxn modelId="{0DE55DC7-6E27-493B-A253-13D5D890EB43}" srcId="{84CD08FF-A441-4C92-ADDB-03B9999CE754}" destId="{C21A5380-2348-46B4-825D-23BDB82EB504}" srcOrd="4" destOrd="0" parTransId="{374499DD-CBF0-43F9-8D2A-95B9ADB673FF}" sibTransId="{2054959D-A09F-46F9-A670-AA53CDB7BA17}"/>
    <dgm:cxn modelId="{05559257-9B18-40C9-9F21-E34D70552322}" srcId="{84CD08FF-A441-4C92-ADDB-03B9999CE754}" destId="{EDC3A519-1F82-4308-AA92-E134BE9D53DA}" srcOrd="5" destOrd="0" parTransId="{70D35636-9099-4C47-9F9E-0C5A49655CFC}" sibTransId="{B18205AB-2D8F-4E6A-8027-340582F7E9ED}"/>
    <dgm:cxn modelId="{398757C4-7226-41B4-B124-5D1826DBB0B1}" type="presOf" srcId="{EDC3A519-1F82-4308-AA92-E134BE9D53DA}" destId="{DEA6DA29-9065-483B-905D-4457F76FAAC5}" srcOrd="0" destOrd="0" presId="urn:microsoft.com/office/officeart/2011/layout/HexagonRadial"/>
    <dgm:cxn modelId="{72BE52FB-0260-4035-9E3F-2AD600BA3722}" srcId="{84CD08FF-A441-4C92-ADDB-03B9999CE754}" destId="{7C0B4CCC-1851-4A0C-9D17-D7EC761ADAC7}" srcOrd="1" destOrd="0" parTransId="{22239682-5C75-413C-8A12-1942970F9562}" sibTransId="{59B339C4-2130-4D87-B6D9-7EB03871358E}"/>
    <dgm:cxn modelId="{C185473B-C7AD-4CD5-B037-EF4840F81B5D}" type="presOf" srcId="{8EEB257C-9E65-49EC-AF3A-204DF2073484}" destId="{DC027F76-F6D7-42AB-9672-FF4062A605DD}" srcOrd="0" destOrd="0" presId="urn:microsoft.com/office/officeart/2011/layout/HexagonRadial"/>
    <dgm:cxn modelId="{E916DF68-EBE3-4EA1-BA48-C808A04039C6}" type="presOf" srcId="{608637F2-960A-432D-AD99-879B1AC9D826}" destId="{A7181E29-3A46-4197-AC17-50E2932C4580}" srcOrd="0" destOrd="0" presId="urn:microsoft.com/office/officeart/2011/layout/HexagonRadial"/>
    <dgm:cxn modelId="{289F9F27-1724-433B-B25B-A18E0BA950AD}" type="presOf" srcId="{E634F780-5674-42DB-A321-6C45FFF960B8}" destId="{36DCACBD-7AD5-4096-B207-2898FEA2D1BA}" srcOrd="0" destOrd="0" presId="urn:microsoft.com/office/officeart/2011/layout/HexagonRadial"/>
    <dgm:cxn modelId="{2498B8AD-B0B7-4789-88C3-96786019DDA0}" srcId="{84CD08FF-A441-4C92-ADDB-03B9999CE754}" destId="{608637F2-960A-432D-AD99-879B1AC9D826}" srcOrd="3" destOrd="0" parTransId="{8EA4661D-AD92-4D62-B5FA-8BF39C0CB598}" sibTransId="{4343AB89-94E8-4FE0-8DDD-59949E7A2DF1}"/>
    <dgm:cxn modelId="{7A304B71-10EE-414D-BBC7-888CC5451ACE}" type="presOf" srcId="{9F99F581-08A3-405A-95CB-4011CF7256C9}" destId="{58E2A02F-A0B0-4853-B86A-A39A001595EF}" srcOrd="0" destOrd="0" presId="urn:microsoft.com/office/officeart/2011/layout/HexagonRadial"/>
    <dgm:cxn modelId="{0C35ED61-2E31-4D9B-A0B6-5E39285DDABA}" type="presOf" srcId="{C21A5380-2348-46B4-825D-23BDB82EB504}" destId="{23DF7A0E-002B-4994-BA6C-A7DF4AAE468A}" srcOrd="0" destOrd="0" presId="urn:microsoft.com/office/officeart/2011/layout/HexagonRadial"/>
    <dgm:cxn modelId="{01E7956B-C7B7-480A-BDC3-4D5E893F4E6B}" type="presParOf" srcId="{58E2A02F-A0B0-4853-B86A-A39A001595EF}" destId="{91397D64-836E-46A9-9365-A5FC115B44FB}" srcOrd="0" destOrd="0" presId="urn:microsoft.com/office/officeart/2011/layout/HexagonRadial"/>
    <dgm:cxn modelId="{6912705A-2471-4AAD-B4B3-2F877CB234F7}" type="presParOf" srcId="{58E2A02F-A0B0-4853-B86A-A39A001595EF}" destId="{D13965EF-1970-4C7D-A456-A8C0D94D1D12}" srcOrd="1" destOrd="0" presId="urn:microsoft.com/office/officeart/2011/layout/HexagonRadial"/>
    <dgm:cxn modelId="{62D68A9D-487C-4BA6-A601-B969DCDD7CDD}" type="presParOf" srcId="{D13965EF-1970-4C7D-A456-A8C0D94D1D12}" destId="{AA3DE2F8-0FF1-4483-9103-2C0F7D8F925F}" srcOrd="0" destOrd="0" presId="urn:microsoft.com/office/officeart/2011/layout/HexagonRadial"/>
    <dgm:cxn modelId="{9045FAB2-8AB9-4925-8931-86690AC81AA1}" type="presParOf" srcId="{58E2A02F-A0B0-4853-B86A-A39A001595EF}" destId="{DC027F76-F6D7-42AB-9672-FF4062A605DD}" srcOrd="2" destOrd="0" presId="urn:microsoft.com/office/officeart/2011/layout/HexagonRadial"/>
    <dgm:cxn modelId="{D0B9D96C-A34E-4E24-8A93-62044DD0C71A}" type="presParOf" srcId="{58E2A02F-A0B0-4853-B86A-A39A001595EF}" destId="{BDFCAD4E-E2C7-444B-BFE0-C15707E99D6B}" srcOrd="3" destOrd="0" presId="urn:microsoft.com/office/officeart/2011/layout/HexagonRadial"/>
    <dgm:cxn modelId="{2483F2E3-0C1F-4035-B160-2CC777F09E9F}" type="presParOf" srcId="{BDFCAD4E-E2C7-444B-BFE0-C15707E99D6B}" destId="{E9906EA9-D45E-4D48-B1DE-41F69FC88281}" srcOrd="0" destOrd="0" presId="urn:microsoft.com/office/officeart/2011/layout/HexagonRadial"/>
    <dgm:cxn modelId="{EAF15655-3C99-4833-9814-22BF212661D1}" type="presParOf" srcId="{58E2A02F-A0B0-4853-B86A-A39A001595EF}" destId="{2850F08F-6959-4DCB-AE96-EE1ABFCAA9EF}" srcOrd="4" destOrd="0" presId="urn:microsoft.com/office/officeart/2011/layout/HexagonRadial"/>
    <dgm:cxn modelId="{E415B8EF-D5DC-47D5-AFF0-C5521510DF59}" type="presParOf" srcId="{58E2A02F-A0B0-4853-B86A-A39A001595EF}" destId="{2F2879A5-990F-4F0E-82CA-22324B47B893}" srcOrd="5" destOrd="0" presId="urn:microsoft.com/office/officeart/2011/layout/HexagonRadial"/>
    <dgm:cxn modelId="{47157EE5-08BA-45B6-BCB2-D1F431FCFFE3}" type="presParOf" srcId="{2F2879A5-990F-4F0E-82CA-22324B47B893}" destId="{B76DFD99-EB2E-4160-8920-0FB05A917068}" srcOrd="0" destOrd="0" presId="urn:microsoft.com/office/officeart/2011/layout/HexagonRadial"/>
    <dgm:cxn modelId="{0D28C83E-3775-4738-AEBD-0C013C6D784E}" type="presParOf" srcId="{58E2A02F-A0B0-4853-B86A-A39A001595EF}" destId="{36DCACBD-7AD5-4096-B207-2898FEA2D1BA}" srcOrd="6" destOrd="0" presId="urn:microsoft.com/office/officeart/2011/layout/HexagonRadial"/>
    <dgm:cxn modelId="{1046E4B3-ABEF-41E6-86EB-F20F63EBE2FE}" type="presParOf" srcId="{58E2A02F-A0B0-4853-B86A-A39A001595EF}" destId="{145E39B0-8CAB-443B-BA0A-4696431430C1}" srcOrd="7" destOrd="0" presId="urn:microsoft.com/office/officeart/2011/layout/HexagonRadial"/>
    <dgm:cxn modelId="{CB28C8FD-52B2-4CF2-9826-CA64C15BDD55}" type="presParOf" srcId="{145E39B0-8CAB-443B-BA0A-4696431430C1}" destId="{1EE6762D-3512-481B-9F7F-4953BBE873AE}" srcOrd="0" destOrd="0" presId="urn:microsoft.com/office/officeart/2011/layout/HexagonRadial"/>
    <dgm:cxn modelId="{23CB882B-29ED-48B9-9A01-CDCCC5BACE73}" type="presParOf" srcId="{58E2A02F-A0B0-4853-B86A-A39A001595EF}" destId="{A7181E29-3A46-4197-AC17-50E2932C4580}" srcOrd="8" destOrd="0" presId="urn:microsoft.com/office/officeart/2011/layout/HexagonRadial"/>
    <dgm:cxn modelId="{106FFB6E-AE5A-4A54-ACF1-355BEB3D6865}" type="presParOf" srcId="{58E2A02F-A0B0-4853-B86A-A39A001595EF}" destId="{D9BE94FC-FA3B-46F4-B28D-110203259FE1}" srcOrd="9" destOrd="0" presId="urn:microsoft.com/office/officeart/2011/layout/HexagonRadial"/>
    <dgm:cxn modelId="{DF15FE68-C9B1-485A-B720-581B0AFA2150}" type="presParOf" srcId="{D9BE94FC-FA3B-46F4-B28D-110203259FE1}" destId="{9A685058-296A-4703-BF99-331D91DEB45D}" srcOrd="0" destOrd="0" presId="urn:microsoft.com/office/officeart/2011/layout/HexagonRadial"/>
    <dgm:cxn modelId="{DCE68608-61A3-4979-B8F7-647C4163DC12}" type="presParOf" srcId="{58E2A02F-A0B0-4853-B86A-A39A001595EF}" destId="{23DF7A0E-002B-4994-BA6C-A7DF4AAE468A}" srcOrd="10" destOrd="0" presId="urn:microsoft.com/office/officeart/2011/layout/HexagonRadial"/>
    <dgm:cxn modelId="{04EE646F-AAB6-4204-95BD-67B7396EE6AB}" type="presParOf" srcId="{58E2A02F-A0B0-4853-B86A-A39A001595EF}" destId="{944B09CE-1D3E-4CF8-8E49-6036D41F956E}" srcOrd="11" destOrd="0" presId="urn:microsoft.com/office/officeart/2011/layout/HexagonRadial"/>
    <dgm:cxn modelId="{9B3E1EA6-730B-425C-8C85-E94900B0F97B}" type="presParOf" srcId="{944B09CE-1D3E-4CF8-8E49-6036D41F956E}" destId="{AD108C70-9161-4BFC-828A-B936639214AE}" srcOrd="0" destOrd="0" presId="urn:microsoft.com/office/officeart/2011/layout/HexagonRadial"/>
    <dgm:cxn modelId="{F55B517D-8A35-4DAA-B7F1-0549C1DFFCB3}" type="presParOf" srcId="{58E2A02F-A0B0-4853-B86A-A39A001595EF}" destId="{DEA6DA29-9065-483B-905D-4457F76FAAC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7D64-836E-46A9-9365-A5FC115B44FB}">
      <dsp:nvSpPr>
        <dsp:cNvPr id="0" name=""/>
        <dsp:cNvSpPr/>
      </dsp:nvSpPr>
      <dsp:spPr>
        <a:xfrm>
          <a:off x="1909408" y="929501"/>
          <a:ext cx="1181437" cy="1021991"/>
        </a:xfrm>
        <a:prstGeom prst="hexagon">
          <a:avLst>
            <a:gd name="adj" fmla="val 28570"/>
            <a:gd name="vf" fmla="val 11547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Big</a:t>
          </a:r>
        </a:p>
        <a:p>
          <a:pPr marL="0" lvl="0" indent="0" algn="ctr" defTabSz="533400">
            <a:lnSpc>
              <a:spcPct val="90000"/>
            </a:lnSpc>
            <a:spcBef>
              <a:spcPct val="0"/>
            </a:spcBef>
            <a:spcAft>
              <a:spcPct val="35000"/>
            </a:spcAft>
            <a:buNone/>
          </a:pPr>
          <a:r>
            <a:rPr lang="en-US" sz="1200" b="1" kern="1200" dirty="0">
              <a:solidFill>
                <a:schemeClr val="tx1"/>
              </a:solidFill>
            </a:rPr>
            <a:t>Data</a:t>
          </a:r>
        </a:p>
      </dsp:txBody>
      <dsp:txXfrm>
        <a:off x="2105189" y="1098859"/>
        <a:ext cx="789875" cy="683275"/>
      </dsp:txXfrm>
    </dsp:sp>
    <dsp:sp modelId="{E9906EA9-D45E-4D48-B1DE-41F69FC88281}">
      <dsp:nvSpPr>
        <dsp:cNvPr id="0" name=""/>
        <dsp:cNvSpPr/>
      </dsp:nvSpPr>
      <dsp:spPr>
        <a:xfrm>
          <a:off x="1905286" y="440548"/>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DC027F76-F6D7-42AB-9672-FF4062A605DD}">
      <dsp:nvSpPr>
        <dsp:cNvPr id="0" name=""/>
        <dsp:cNvSpPr/>
      </dsp:nvSpPr>
      <dsp:spPr>
        <a:xfrm>
          <a:off x="2013839" y="0"/>
          <a:ext cx="968179" cy="837588"/>
        </a:xfrm>
        <a:prstGeom prst="hexagon">
          <a:avLst>
            <a:gd name="adj" fmla="val 28570"/>
            <a:gd name="vf" fmla="val 115470"/>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Document</a:t>
          </a:r>
        </a:p>
      </dsp:txBody>
      <dsp:txXfrm>
        <a:off x="2174287" y="138806"/>
        <a:ext cx="647283" cy="559976"/>
      </dsp:txXfrm>
    </dsp:sp>
    <dsp:sp modelId="{B76DFD99-EB2E-4160-8920-0FB05A917068}">
      <dsp:nvSpPr>
        <dsp:cNvPr id="0" name=""/>
        <dsp:cNvSpPr/>
      </dsp:nvSpPr>
      <dsp:spPr>
        <a:xfrm>
          <a:off x="1385058" y="1158563"/>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2850F08F-6959-4DCB-AE96-EE1ABFCAA9EF}">
      <dsp:nvSpPr>
        <dsp:cNvPr id="0" name=""/>
        <dsp:cNvSpPr/>
      </dsp:nvSpPr>
      <dsp:spPr>
        <a:xfrm>
          <a:off x="1125906" y="515173"/>
          <a:ext cx="968179" cy="837588"/>
        </a:xfrm>
        <a:prstGeom prst="hexagon">
          <a:avLst>
            <a:gd name="adj" fmla="val 28570"/>
            <a:gd name="vf" fmla="val 115470"/>
          </a:avLst>
        </a:prstGeom>
        <a:solidFill>
          <a:schemeClr val="accent1">
            <a:shade val="80000"/>
            <a:hueOff val="-130819"/>
            <a:satOff val="-7803"/>
            <a:lumOff val="7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Data</a:t>
          </a:r>
        </a:p>
      </dsp:txBody>
      <dsp:txXfrm>
        <a:off x="1286354" y="653979"/>
        <a:ext cx="647283" cy="559976"/>
      </dsp:txXfrm>
    </dsp:sp>
    <dsp:sp modelId="{1EE6762D-3512-481B-9F7F-4953BBE873AE}">
      <dsp:nvSpPr>
        <dsp:cNvPr id="0" name=""/>
        <dsp:cNvSpPr/>
      </dsp:nvSpPr>
      <dsp:spPr>
        <a:xfrm>
          <a:off x="1746442" y="1969068"/>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36DCACBD-7AD5-4096-B207-2898FEA2D1BA}">
      <dsp:nvSpPr>
        <dsp:cNvPr id="0" name=""/>
        <dsp:cNvSpPr/>
      </dsp:nvSpPr>
      <dsp:spPr>
        <a:xfrm>
          <a:off x="1125906" y="1527944"/>
          <a:ext cx="968179" cy="837588"/>
        </a:xfrm>
        <a:prstGeom prst="hexagon">
          <a:avLst>
            <a:gd name="adj" fmla="val 28570"/>
            <a:gd name="vf" fmla="val 115470"/>
          </a:avLst>
        </a:prstGeom>
        <a:solidFill>
          <a:schemeClr val="accent1">
            <a:shade val="80000"/>
            <a:hueOff val="-261638"/>
            <a:satOff val="-15606"/>
            <a:lumOff val="1421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Workflow</a:t>
          </a:r>
        </a:p>
      </dsp:txBody>
      <dsp:txXfrm>
        <a:off x="1286354" y="1666750"/>
        <a:ext cx="647283" cy="559976"/>
      </dsp:txXfrm>
    </dsp:sp>
    <dsp:sp modelId="{9A685058-296A-4703-BF99-331D91DEB45D}">
      <dsp:nvSpPr>
        <dsp:cNvPr id="0" name=""/>
        <dsp:cNvSpPr/>
      </dsp:nvSpPr>
      <dsp:spPr>
        <a:xfrm>
          <a:off x="2642894" y="2053202"/>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A7181E29-3A46-4197-AC17-50E2932C4580}">
      <dsp:nvSpPr>
        <dsp:cNvPr id="0" name=""/>
        <dsp:cNvSpPr/>
      </dsp:nvSpPr>
      <dsp:spPr>
        <a:xfrm>
          <a:off x="2013839" y="2043694"/>
          <a:ext cx="968179" cy="837588"/>
        </a:xfrm>
        <a:prstGeom prst="hexagon">
          <a:avLst>
            <a:gd name="adj" fmla="val 28570"/>
            <a:gd name="vf" fmla="val 115470"/>
          </a:avLst>
        </a:prstGeom>
        <a:solidFill>
          <a:schemeClr val="bg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Audit Trail</a:t>
          </a:r>
        </a:p>
      </dsp:txBody>
      <dsp:txXfrm>
        <a:off x="2174287" y="2182500"/>
        <a:ext cx="647283" cy="559976"/>
      </dsp:txXfrm>
    </dsp:sp>
    <dsp:sp modelId="{AD108C70-9161-4BFC-828A-B936639214AE}">
      <dsp:nvSpPr>
        <dsp:cNvPr id="0" name=""/>
        <dsp:cNvSpPr/>
      </dsp:nvSpPr>
      <dsp:spPr>
        <a:xfrm>
          <a:off x="3171642" y="1335474"/>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23DF7A0E-002B-4994-BA6C-A7DF4AAE468A}">
      <dsp:nvSpPr>
        <dsp:cNvPr id="0" name=""/>
        <dsp:cNvSpPr/>
      </dsp:nvSpPr>
      <dsp:spPr>
        <a:xfrm>
          <a:off x="2905894" y="1528520"/>
          <a:ext cx="968179" cy="837588"/>
        </a:xfrm>
        <a:prstGeom prst="hexagon">
          <a:avLst>
            <a:gd name="adj" fmla="val 28570"/>
            <a:gd name="vf" fmla="val 115470"/>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Search</a:t>
          </a:r>
        </a:p>
      </dsp:txBody>
      <dsp:txXfrm>
        <a:off x="3066342" y="1667326"/>
        <a:ext cx="647283" cy="559976"/>
      </dsp:txXfrm>
    </dsp:sp>
    <dsp:sp modelId="{DEA6DA29-9065-483B-905D-4457F76FAAC5}">
      <dsp:nvSpPr>
        <dsp:cNvPr id="0" name=""/>
        <dsp:cNvSpPr/>
      </dsp:nvSpPr>
      <dsp:spPr>
        <a:xfrm>
          <a:off x="2878688" y="503969"/>
          <a:ext cx="968179" cy="837588"/>
        </a:xfrm>
        <a:prstGeom prst="hexagon">
          <a:avLst>
            <a:gd name="adj" fmla="val 28570"/>
            <a:gd name="vf" fmla="val 115470"/>
          </a:avLst>
        </a:prstGeom>
        <a:solidFill>
          <a:schemeClr val="accent1">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Report</a:t>
          </a:r>
        </a:p>
      </dsp:txBody>
      <dsp:txXfrm>
        <a:off x="3039136" y="642775"/>
        <a:ext cx="647283" cy="559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7D64-836E-46A9-9365-A5FC115B44FB}">
      <dsp:nvSpPr>
        <dsp:cNvPr id="0" name=""/>
        <dsp:cNvSpPr/>
      </dsp:nvSpPr>
      <dsp:spPr>
        <a:xfrm>
          <a:off x="1909408" y="929501"/>
          <a:ext cx="1181437" cy="1021991"/>
        </a:xfrm>
        <a:prstGeom prst="hexagon">
          <a:avLst>
            <a:gd name="adj" fmla="val 28570"/>
            <a:gd name="vf" fmla="val 11547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Big</a:t>
          </a:r>
        </a:p>
        <a:p>
          <a:pPr marL="0" lvl="0" indent="0" algn="ctr" defTabSz="533400">
            <a:lnSpc>
              <a:spcPct val="90000"/>
            </a:lnSpc>
            <a:spcBef>
              <a:spcPct val="0"/>
            </a:spcBef>
            <a:spcAft>
              <a:spcPct val="35000"/>
            </a:spcAft>
            <a:buNone/>
          </a:pPr>
          <a:r>
            <a:rPr lang="en-US" sz="1200" b="1" kern="1200" dirty="0">
              <a:solidFill>
                <a:schemeClr val="tx1"/>
              </a:solidFill>
            </a:rPr>
            <a:t>Data</a:t>
          </a:r>
        </a:p>
      </dsp:txBody>
      <dsp:txXfrm>
        <a:off x="2105189" y="1098859"/>
        <a:ext cx="789875" cy="683275"/>
      </dsp:txXfrm>
    </dsp:sp>
    <dsp:sp modelId="{E9906EA9-D45E-4D48-B1DE-41F69FC88281}">
      <dsp:nvSpPr>
        <dsp:cNvPr id="0" name=""/>
        <dsp:cNvSpPr/>
      </dsp:nvSpPr>
      <dsp:spPr>
        <a:xfrm>
          <a:off x="1905286" y="440548"/>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DC027F76-F6D7-42AB-9672-FF4062A605DD}">
      <dsp:nvSpPr>
        <dsp:cNvPr id="0" name=""/>
        <dsp:cNvSpPr/>
      </dsp:nvSpPr>
      <dsp:spPr>
        <a:xfrm>
          <a:off x="2013839" y="0"/>
          <a:ext cx="968179" cy="837588"/>
        </a:xfrm>
        <a:prstGeom prst="hexagon">
          <a:avLst>
            <a:gd name="adj" fmla="val 28570"/>
            <a:gd name="vf" fmla="val 115470"/>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Document</a:t>
          </a:r>
        </a:p>
      </dsp:txBody>
      <dsp:txXfrm>
        <a:off x="2174287" y="138806"/>
        <a:ext cx="647283" cy="559976"/>
      </dsp:txXfrm>
    </dsp:sp>
    <dsp:sp modelId="{B76DFD99-EB2E-4160-8920-0FB05A917068}">
      <dsp:nvSpPr>
        <dsp:cNvPr id="0" name=""/>
        <dsp:cNvSpPr/>
      </dsp:nvSpPr>
      <dsp:spPr>
        <a:xfrm>
          <a:off x="1385058" y="1158563"/>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2850F08F-6959-4DCB-AE96-EE1ABFCAA9EF}">
      <dsp:nvSpPr>
        <dsp:cNvPr id="0" name=""/>
        <dsp:cNvSpPr/>
      </dsp:nvSpPr>
      <dsp:spPr>
        <a:xfrm>
          <a:off x="1125906" y="515173"/>
          <a:ext cx="968179" cy="837588"/>
        </a:xfrm>
        <a:prstGeom prst="hexagon">
          <a:avLst>
            <a:gd name="adj" fmla="val 28570"/>
            <a:gd name="vf" fmla="val 115470"/>
          </a:avLst>
        </a:prstGeom>
        <a:solidFill>
          <a:schemeClr val="accent1">
            <a:shade val="80000"/>
            <a:hueOff val="-130819"/>
            <a:satOff val="-7803"/>
            <a:lumOff val="71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Data</a:t>
          </a:r>
        </a:p>
      </dsp:txBody>
      <dsp:txXfrm>
        <a:off x="1286354" y="653979"/>
        <a:ext cx="647283" cy="559976"/>
      </dsp:txXfrm>
    </dsp:sp>
    <dsp:sp modelId="{1EE6762D-3512-481B-9F7F-4953BBE873AE}">
      <dsp:nvSpPr>
        <dsp:cNvPr id="0" name=""/>
        <dsp:cNvSpPr/>
      </dsp:nvSpPr>
      <dsp:spPr>
        <a:xfrm>
          <a:off x="1746442" y="1969068"/>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36DCACBD-7AD5-4096-B207-2898FEA2D1BA}">
      <dsp:nvSpPr>
        <dsp:cNvPr id="0" name=""/>
        <dsp:cNvSpPr/>
      </dsp:nvSpPr>
      <dsp:spPr>
        <a:xfrm>
          <a:off x="1125906" y="1527944"/>
          <a:ext cx="968179" cy="837588"/>
        </a:xfrm>
        <a:prstGeom prst="hexagon">
          <a:avLst>
            <a:gd name="adj" fmla="val 28570"/>
            <a:gd name="vf" fmla="val 115470"/>
          </a:avLst>
        </a:prstGeom>
        <a:solidFill>
          <a:schemeClr val="accent1">
            <a:shade val="80000"/>
            <a:hueOff val="-261638"/>
            <a:satOff val="-15606"/>
            <a:lumOff val="1421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Workflow</a:t>
          </a:r>
        </a:p>
      </dsp:txBody>
      <dsp:txXfrm>
        <a:off x="1286354" y="1666750"/>
        <a:ext cx="647283" cy="559976"/>
      </dsp:txXfrm>
    </dsp:sp>
    <dsp:sp modelId="{9A685058-296A-4703-BF99-331D91DEB45D}">
      <dsp:nvSpPr>
        <dsp:cNvPr id="0" name=""/>
        <dsp:cNvSpPr/>
      </dsp:nvSpPr>
      <dsp:spPr>
        <a:xfrm>
          <a:off x="2642894" y="2053202"/>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A7181E29-3A46-4197-AC17-50E2932C4580}">
      <dsp:nvSpPr>
        <dsp:cNvPr id="0" name=""/>
        <dsp:cNvSpPr/>
      </dsp:nvSpPr>
      <dsp:spPr>
        <a:xfrm>
          <a:off x="2013839" y="2043694"/>
          <a:ext cx="968179" cy="837588"/>
        </a:xfrm>
        <a:prstGeom prst="hexagon">
          <a:avLst>
            <a:gd name="adj" fmla="val 28570"/>
            <a:gd name="vf" fmla="val 115470"/>
          </a:avLst>
        </a:prstGeom>
        <a:solidFill>
          <a:schemeClr val="bg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Audit Trail</a:t>
          </a:r>
        </a:p>
      </dsp:txBody>
      <dsp:txXfrm>
        <a:off x="2174287" y="2182500"/>
        <a:ext cx="647283" cy="559976"/>
      </dsp:txXfrm>
    </dsp:sp>
    <dsp:sp modelId="{AD108C70-9161-4BFC-828A-B936639214AE}">
      <dsp:nvSpPr>
        <dsp:cNvPr id="0" name=""/>
        <dsp:cNvSpPr/>
      </dsp:nvSpPr>
      <dsp:spPr>
        <a:xfrm>
          <a:off x="3171642" y="1335474"/>
          <a:ext cx="445752" cy="384075"/>
        </a:xfrm>
        <a:prstGeom prst="hexagon">
          <a:avLst>
            <a:gd name="adj" fmla="val 28900"/>
            <a:gd name="vf" fmla="val 115470"/>
          </a:avLst>
        </a:prstGeom>
        <a:solidFill>
          <a:schemeClr val="bg1">
            <a:lumMod val="60000"/>
            <a:lumOff val="40000"/>
          </a:schemeClr>
        </a:solidFill>
        <a:ln>
          <a:noFill/>
        </a:ln>
        <a:effectLst/>
      </dsp:spPr>
      <dsp:style>
        <a:lnRef idx="0">
          <a:scrgbClr r="0" g="0" b="0"/>
        </a:lnRef>
        <a:fillRef idx="1">
          <a:scrgbClr r="0" g="0" b="0"/>
        </a:fillRef>
        <a:effectRef idx="0">
          <a:scrgbClr r="0" g="0" b="0"/>
        </a:effectRef>
        <a:fontRef idx="minor"/>
      </dsp:style>
    </dsp:sp>
    <dsp:sp modelId="{23DF7A0E-002B-4994-BA6C-A7DF4AAE468A}">
      <dsp:nvSpPr>
        <dsp:cNvPr id="0" name=""/>
        <dsp:cNvSpPr/>
      </dsp:nvSpPr>
      <dsp:spPr>
        <a:xfrm>
          <a:off x="2905894" y="1528520"/>
          <a:ext cx="968179" cy="837588"/>
        </a:xfrm>
        <a:prstGeom prst="hexagon">
          <a:avLst>
            <a:gd name="adj" fmla="val 28570"/>
            <a:gd name="vf" fmla="val 115470"/>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Search</a:t>
          </a:r>
        </a:p>
      </dsp:txBody>
      <dsp:txXfrm>
        <a:off x="3066342" y="1667326"/>
        <a:ext cx="647283" cy="559976"/>
      </dsp:txXfrm>
    </dsp:sp>
    <dsp:sp modelId="{DEA6DA29-9065-483B-905D-4457F76FAAC5}">
      <dsp:nvSpPr>
        <dsp:cNvPr id="0" name=""/>
        <dsp:cNvSpPr/>
      </dsp:nvSpPr>
      <dsp:spPr>
        <a:xfrm>
          <a:off x="2872434" y="502872"/>
          <a:ext cx="968179" cy="837588"/>
        </a:xfrm>
        <a:prstGeom prst="hexagon">
          <a:avLst>
            <a:gd name="adj" fmla="val 28570"/>
            <a:gd name="vf" fmla="val 115470"/>
          </a:avLst>
        </a:prstGeom>
        <a:solidFill>
          <a:schemeClr val="accent1">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Report</a:t>
          </a:r>
        </a:p>
      </dsp:txBody>
      <dsp:txXfrm>
        <a:off x="3032882" y="641678"/>
        <a:ext cx="647283" cy="55997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0.18006</cdr:x>
      <cdr:y>0.65746</cdr:y>
    </cdr:from>
    <cdr:to>
      <cdr:x>0.38375</cdr:x>
      <cdr:y>0.81143</cdr:y>
    </cdr:to>
    <cdr:sp macro="" textlink="">
      <cdr:nvSpPr>
        <cdr:cNvPr id="4" name="TextBox 1"/>
        <cdr:cNvSpPr txBox="1"/>
      </cdr:nvSpPr>
      <cdr:spPr>
        <a:xfrm xmlns:a="http://schemas.openxmlformats.org/drawingml/2006/main">
          <a:off x="827630" y="2668236"/>
          <a:ext cx="936228" cy="6248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Trusted Cloud</a:t>
          </a:r>
        </a:p>
      </cdr:txBody>
    </cdr:sp>
  </cdr:relSizeAnchor>
  <cdr:relSizeAnchor xmlns:cdr="http://schemas.openxmlformats.org/drawingml/2006/chartDrawing">
    <cdr:from>
      <cdr:x>0.68452</cdr:x>
      <cdr:y>0.69625</cdr:y>
    </cdr:from>
    <cdr:to>
      <cdr:x>0.80739</cdr:x>
      <cdr:y>0.76149</cdr:y>
    </cdr:to>
    <cdr:sp macro="" textlink="">
      <cdr:nvSpPr>
        <cdr:cNvPr id="6" name="TextBox 5"/>
        <cdr:cNvSpPr txBox="1"/>
      </cdr:nvSpPr>
      <cdr:spPr>
        <a:xfrm xmlns:a="http://schemas.openxmlformats.org/drawingml/2006/main">
          <a:off x="3146348" y="2825663"/>
          <a:ext cx="564762" cy="264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DPA</a:t>
          </a:r>
        </a:p>
      </cdr:txBody>
    </cdr:sp>
  </cdr:relSizeAnchor>
  <cdr:relSizeAnchor xmlns:cdr="http://schemas.openxmlformats.org/drawingml/2006/chartDrawing">
    <cdr:from>
      <cdr:x>0.21645</cdr:x>
      <cdr:y>0.17158</cdr:y>
    </cdr:from>
    <cdr:to>
      <cdr:x>0.48614</cdr:x>
      <cdr:y>0.33023</cdr:y>
    </cdr:to>
    <cdr:sp macro="" textlink="">
      <cdr:nvSpPr>
        <cdr:cNvPr id="7" name="TextBox 6"/>
        <cdr:cNvSpPr txBox="1"/>
      </cdr:nvSpPr>
      <cdr:spPr>
        <a:xfrm xmlns:a="http://schemas.openxmlformats.org/drawingml/2006/main">
          <a:off x="994894" y="696341"/>
          <a:ext cx="1239612" cy="643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Program Management</a:t>
          </a:r>
        </a:p>
      </cdr:txBody>
    </cdr:sp>
  </cdr:relSizeAnchor>
  <cdr:relSizeAnchor xmlns:cdr="http://schemas.openxmlformats.org/drawingml/2006/chartDrawing">
    <cdr:from>
      <cdr:x>0.63278</cdr:x>
      <cdr:y>0.21152</cdr:y>
    </cdr:from>
    <cdr:to>
      <cdr:x>0.82002</cdr:x>
      <cdr:y>0.27566</cdr:y>
    </cdr:to>
    <cdr:sp macro="" textlink="">
      <cdr:nvSpPr>
        <cdr:cNvPr id="8" name="TextBox 7"/>
        <cdr:cNvSpPr txBox="1"/>
      </cdr:nvSpPr>
      <cdr:spPr>
        <a:xfrm xmlns:a="http://schemas.openxmlformats.org/drawingml/2006/main">
          <a:off x="2908502" y="858415"/>
          <a:ext cx="860632" cy="260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Analytics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539"/>
            <a:ext cx="2944283" cy="4953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12:31 PM</a:t>
            </a:fld>
            <a:endParaRPr lang="en-US" dirty="0">
              <a:latin typeface="Segoe UI" pitchFamily="34" charset="0"/>
            </a:endParaRPr>
          </a:p>
        </p:txBody>
      </p:sp>
      <p:sp>
        <p:nvSpPr>
          <p:cNvPr id="8" name="Footer Placeholder 7"/>
          <p:cNvSpPr>
            <a:spLocks noGrp="1"/>
          </p:cNvSpPr>
          <p:nvPr>
            <p:ph type="ftr" sz="quarter" idx="2"/>
          </p:nvPr>
        </p:nvSpPr>
        <p:spPr>
          <a:xfrm>
            <a:off x="0" y="9408981"/>
            <a:ext cx="5741353" cy="360137"/>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30028" y="9408981"/>
            <a:ext cx="1062899" cy="4953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9410700"/>
            <a:ext cx="5865918" cy="385628"/>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12:31 PM</a:t>
            </a:fld>
            <a:endParaRPr lang="en-US" dirty="0"/>
          </a:p>
        </p:txBody>
      </p:sp>
      <p:sp>
        <p:nvSpPr>
          <p:cNvPr id="12" name="Notes Placeholder 11"/>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854593" y="9408981"/>
            <a:ext cx="938334" cy="4953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523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1230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6837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02196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69956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73513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3800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86938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C7F69-EC5B-4085-ADEE-C3FDED908F1D}" type="slidenum">
              <a:rPr lang="en-US" smtClean="0"/>
              <a:t>17</a:t>
            </a:fld>
            <a:endParaRPr lang="en-US" dirty="0"/>
          </a:p>
        </p:txBody>
      </p:sp>
    </p:spTree>
    <p:extLst>
      <p:ext uri="{BB962C8B-B14F-4D97-AF65-F5344CB8AC3E}">
        <p14:creationId xmlns:p14="http://schemas.microsoft.com/office/powerpoint/2010/main" val="321789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94401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2443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9/30/2016 12:31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25814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73800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17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67CE5716-D24E-4FC4-B470-2C33324D5CA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110738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C7F69-EC5B-4085-ADEE-C3FDED908F1D}" type="slidenum">
              <a:rPr lang="en-US" smtClean="0"/>
              <a:t>22</a:t>
            </a:fld>
            <a:endParaRPr lang="en-US" dirty="0"/>
          </a:p>
        </p:txBody>
      </p:sp>
    </p:spTree>
    <p:extLst>
      <p:ext uri="{BB962C8B-B14F-4D97-AF65-F5344CB8AC3E}">
        <p14:creationId xmlns:p14="http://schemas.microsoft.com/office/powerpoint/2010/main" val="1947545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87083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70434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1617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835967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44283" cy="4953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9/30/2016 12:31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73800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9/30/2016 12:31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5258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7396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27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73800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98237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9/30/2016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8995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58337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400538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306252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814564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943982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9152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7074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175488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1150326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81321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Click icon to add picture</a:t>
            </a:r>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1774140" y="6560778"/>
            <a:ext cx="2009269" cy="162429"/>
          </a:xfrm>
          <a:prstGeom prst="rect">
            <a:avLst/>
          </a:prstGeom>
        </p:spPr>
        <p:txBody>
          <a:bodyPr lIns="111026" tIns="55513" rIns="111026" bIns="55513"/>
          <a:lstStyle/>
          <a:p>
            <a:endParaRPr lang="en-GB" dirty="0">
              <a:solidFill>
                <a:srgbClr val="808080"/>
              </a:solidFill>
            </a:endParaRPr>
          </a:p>
        </p:txBody>
      </p:sp>
      <p:sp>
        <p:nvSpPr>
          <p:cNvPr id="5" name="Footer Placeholder 4"/>
          <p:cNvSpPr>
            <a:spLocks noGrp="1"/>
          </p:cNvSpPr>
          <p:nvPr>
            <p:ph type="ftr" sz="quarter" idx="11"/>
          </p:nvPr>
        </p:nvSpPr>
        <p:spPr>
          <a:xfrm>
            <a:off x="3520404" y="6537549"/>
            <a:ext cx="4671023" cy="205173"/>
          </a:xfrm>
          <a:prstGeom prst="rect">
            <a:avLst/>
          </a:prstGeom>
        </p:spPr>
        <p:txBody>
          <a:bodyPr lIns="111026" tIns="55513" rIns="111026" bIns="55513"/>
          <a:lstStyle/>
          <a:p>
            <a:r>
              <a:rPr lang="en-GB" dirty="0">
                <a:solidFill>
                  <a:srgbClr val="808080"/>
                </a:solidFill>
              </a:rPr>
              <a:t>Analytics as a Service</a:t>
            </a:r>
          </a:p>
        </p:txBody>
      </p:sp>
      <p:sp>
        <p:nvSpPr>
          <p:cNvPr id="6" name="Slide Number Placeholder 5"/>
          <p:cNvSpPr>
            <a:spLocks noGrp="1"/>
          </p:cNvSpPr>
          <p:nvPr>
            <p:ph type="sldNum" sz="quarter" idx="12"/>
          </p:nvPr>
        </p:nvSpPr>
        <p:spPr>
          <a:xfrm>
            <a:off x="636939" y="6560778"/>
            <a:ext cx="1012622" cy="162429"/>
          </a:xfrm>
          <a:prstGeom prst="rect">
            <a:avLst/>
          </a:prstGeom>
        </p:spPr>
        <p:txBody>
          <a:bodyPr lIns="111026" tIns="55513" rIns="111026" bIns="55513"/>
          <a:lstStyle/>
          <a:p>
            <a:r>
              <a:rPr lang="en-GB" dirty="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Content Placeholder 7"/>
          <p:cNvSpPr>
            <a:spLocks noGrp="1"/>
          </p:cNvSpPr>
          <p:nvPr>
            <p:ph sz="quarter" idx="13"/>
          </p:nvPr>
        </p:nvSpPr>
        <p:spPr>
          <a:xfrm>
            <a:off x="636939" y="1439383"/>
            <a:ext cx="11162600" cy="20928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7717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21824" y="1453979"/>
            <a:ext cx="11192828" cy="2092881"/>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p:nvSpPr>
        <p:spPr bwMode="auto">
          <a:xfrm>
            <a:off x="621824" y="1064783"/>
            <a:ext cx="11192828" cy="0"/>
          </a:xfrm>
          <a:prstGeom prst="line">
            <a:avLst/>
          </a:prstGeom>
          <a:noFill/>
          <a:ln w="19050">
            <a:solidFill>
              <a:schemeClr val="accent2"/>
            </a:solidFill>
            <a:round/>
            <a:headEnd/>
            <a:tailEnd/>
          </a:ln>
          <a:effectLst/>
        </p:spPr>
        <p:txBody>
          <a:bodyPr wrap="none" lIns="111026" tIns="55513" rIns="111026" bIns="555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p:nvSpPr>
        <p:spPr bwMode="auto">
          <a:xfrm>
            <a:off x="621824" y="6366670"/>
            <a:ext cx="11192828" cy="0"/>
          </a:xfrm>
          <a:prstGeom prst="line">
            <a:avLst/>
          </a:prstGeom>
          <a:noFill/>
          <a:ln w="3175">
            <a:solidFill>
              <a:schemeClr val="bg1"/>
            </a:solidFill>
            <a:round/>
            <a:headEnd/>
            <a:tailEnd/>
          </a:ln>
          <a:effectLst/>
        </p:spPr>
        <p:txBody>
          <a:bodyPr wrap="none" lIns="111026" tIns="55513" rIns="111026" bIns="555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Footer Placeholder 4"/>
          <p:cNvSpPr>
            <a:spLocks noGrp="1"/>
          </p:cNvSpPr>
          <p:nvPr>
            <p:ph type="ftr" sz="quarter" idx="3"/>
          </p:nvPr>
        </p:nvSpPr>
        <p:spPr>
          <a:xfrm>
            <a:off x="3520404" y="6537549"/>
            <a:ext cx="4671023" cy="205173"/>
          </a:xfrm>
          <a:prstGeom prst="rect">
            <a:avLst/>
          </a:prstGeom>
        </p:spPr>
        <p:txBody>
          <a:bodyPr vert="horz" lIns="0" tIns="0" rIns="0" bIns="0" rtlCol="0" anchor="ctr" anchorCtr="0">
            <a:noAutofit/>
          </a:bodyPr>
          <a:lstStyle>
            <a:lvl1pPr algn="l">
              <a:defRPr sz="1300">
                <a:solidFill>
                  <a:schemeClr val="bg1"/>
                </a:solidFill>
                <a:latin typeface="+mn-lt"/>
                <a:cs typeface="Arial" pitchFamily="34" charset="0"/>
              </a:defRPr>
            </a:lvl1pPr>
          </a:lstStyle>
          <a:p>
            <a:endParaRPr lang="en-US" dirty="0"/>
          </a:p>
        </p:txBody>
      </p:sp>
      <p:sp>
        <p:nvSpPr>
          <p:cNvPr id="10" name="Date Placeholder 3"/>
          <p:cNvSpPr>
            <a:spLocks noGrp="1"/>
          </p:cNvSpPr>
          <p:nvPr>
            <p:ph type="dt" sz="half" idx="2"/>
          </p:nvPr>
        </p:nvSpPr>
        <p:spPr>
          <a:xfrm>
            <a:off x="1656282" y="6537549"/>
            <a:ext cx="1616742" cy="205173"/>
          </a:xfrm>
          <a:prstGeom prst="rect">
            <a:avLst/>
          </a:prstGeom>
        </p:spPr>
        <p:txBody>
          <a:bodyPr vert="horz" wrap="none" lIns="0" tIns="55513" rIns="111026" bIns="55513" rtlCol="0" anchor="ctr" anchorCtr="0">
            <a:noAutofit/>
          </a:bodyPr>
          <a:lstStyle>
            <a:lvl1pPr algn="l">
              <a:defRPr sz="1300">
                <a:solidFill>
                  <a:schemeClr val="bg1"/>
                </a:solidFill>
                <a:latin typeface="+mn-lt"/>
                <a:cs typeface="Arial" pitchFamily="34" charset="0"/>
              </a:defRPr>
            </a:lvl1pPr>
          </a:lstStyle>
          <a:p>
            <a:fld id="{83861883-B481-47FA-B371-6C8B0B52A125}" type="datetimeFigureOut">
              <a:rPr lang="en-US" smtClean="0"/>
              <a:t>9/30/2016</a:t>
            </a:fld>
            <a:endParaRPr lang="en-US" dirty="0"/>
          </a:p>
        </p:txBody>
      </p:sp>
    </p:spTree>
    <p:extLst>
      <p:ext uri="{BB962C8B-B14F-4D97-AF65-F5344CB8AC3E}">
        <p14:creationId xmlns:p14="http://schemas.microsoft.com/office/powerpoint/2010/main" val="132007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Wins Templa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5246" y="140159"/>
            <a:ext cx="8408138" cy="651741"/>
          </a:xfrm>
        </p:spPr>
        <p:txBody>
          <a:bodyPr anchor="b">
            <a:noAutofit/>
          </a:bodyPr>
          <a:lstStyle>
            <a:lvl1pPr>
              <a:defRPr sz="4080" baseline="0"/>
            </a:lvl1pPr>
          </a:lstStyle>
          <a:p>
            <a:r>
              <a:rPr lang="en-US" dirty="0"/>
              <a:t>Click to edit; include partner name</a:t>
            </a:r>
          </a:p>
        </p:txBody>
      </p:sp>
      <p:sp>
        <p:nvSpPr>
          <p:cNvPr id="6" name="Text Placeholder 5"/>
          <p:cNvSpPr>
            <a:spLocks noGrp="1"/>
          </p:cNvSpPr>
          <p:nvPr>
            <p:ph type="body" sz="quarter" idx="13" hasCustomPrompt="1"/>
          </p:nvPr>
        </p:nvSpPr>
        <p:spPr>
          <a:xfrm>
            <a:off x="2" y="751653"/>
            <a:ext cx="12172631" cy="487180"/>
          </a:xfrm>
          <a:prstGeom prst="rect">
            <a:avLst/>
          </a:prstGeom>
        </p:spPr>
        <p:txBody>
          <a:bodyPr lIns="380893" tIns="53325" rIns="53325" bIns="53325" anchor="b">
            <a:noAutofit/>
          </a:bodyPr>
          <a:lstStyle>
            <a:lvl1pPr marL="0" indent="0">
              <a:spcBef>
                <a:spcPts val="0"/>
              </a:spcBef>
              <a:buNone/>
              <a:defRPr sz="2856">
                <a:latin typeface="Segoe UI Light" pitchFamily="34" charset="0"/>
              </a:defRPr>
            </a:lvl1pPr>
            <a:lvl2pPr marL="287287" indent="0">
              <a:buNone/>
              <a:defRPr/>
            </a:lvl2pPr>
            <a:lvl3pPr marL="600201" indent="0">
              <a:buNone/>
              <a:defRPr/>
            </a:lvl3pPr>
            <a:lvl4pPr marL="887488" indent="0">
              <a:buNone/>
              <a:defRPr/>
            </a:lvl4pPr>
            <a:lvl5pPr marL="1127568" indent="0">
              <a:buNone/>
              <a:defRPr/>
            </a:lvl5pPr>
          </a:lstStyle>
          <a:p>
            <a:pPr lvl="0"/>
            <a:r>
              <a:rPr lang="en-US" dirty="0"/>
              <a:t>Click to add subtitle; include customer or industry name; technology used</a:t>
            </a:r>
          </a:p>
        </p:txBody>
      </p:sp>
      <p:sp>
        <p:nvSpPr>
          <p:cNvPr id="7" name="Rectangle 6"/>
          <p:cNvSpPr/>
          <p:nvPr userDrawn="1"/>
        </p:nvSpPr>
        <p:spPr>
          <a:xfrm>
            <a:off x="7812136" y="1498985"/>
            <a:ext cx="4367111" cy="2113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74608" bIns="93260" rtlCol="0" anchor="t"/>
          <a:lstStyle/>
          <a:p>
            <a:pPr fontAlgn="base">
              <a:spcBef>
                <a:spcPct val="0"/>
              </a:spcBef>
              <a:spcAft>
                <a:spcPts val="306"/>
              </a:spcAft>
              <a:buClr>
                <a:prstClr val="white"/>
              </a:buClr>
              <a:buSzPct val="100000"/>
              <a:defRPr/>
            </a:pPr>
            <a:r>
              <a:rPr lang="en-US" sz="2448" dirty="0">
                <a:solidFill>
                  <a:prstClr val="white"/>
                </a:solidFill>
                <a:latin typeface="Segoe UI Light"/>
                <a:ea typeface="Segoe UI" pitchFamily="34" charset="0"/>
                <a:cs typeface="Segoe UI" pitchFamily="34" charset="0"/>
              </a:rPr>
              <a:t>Results</a:t>
            </a:r>
          </a:p>
        </p:txBody>
      </p:sp>
      <p:sp>
        <p:nvSpPr>
          <p:cNvPr id="8" name="Rectangle 7"/>
          <p:cNvSpPr/>
          <p:nvPr userDrawn="1"/>
        </p:nvSpPr>
        <p:spPr>
          <a:xfrm>
            <a:off x="300883" y="3705572"/>
            <a:ext cx="2449010" cy="2443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74608" bIns="93260" rtlCol="0" anchor="t"/>
          <a:lstStyle/>
          <a:p>
            <a:pPr fontAlgn="base">
              <a:spcBef>
                <a:spcPct val="0"/>
              </a:spcBef>
              <a:spcAft>
                <a:spcPts val="306"/>
              </a:spcAft>
              <a:buClr>
                <a:prstClr val="white"/>
              </a:buClr>
              <a:buSzPct val="100000"/>
              <a:defRPr/>
            </a:pPr>
            <a:r>
              <a:rPr lang="en-US" sz="2448" dirty="0">
                <a:solidFill>
                  <a:prstClr val="white"/>
                </a:solidFill>
                <a:latin typeface="Segoe UI Light"/>
                <a:ea typeface="Segoe UI" pitchFamily="34" charset="0"/>
                <a:cs typeface="Segoe UI" pitchFamily="34" charset="0"/>
              </a:rPr>
              <a:t>Cortana/Azure</a:t>
            </a:r>
          </a:p>
        </p:txBody>
      </p:sp>
      <p:sp>
        <p:nvSpPr>
          <p:cNvPr id="9" name="Rectangle 8"/>
          <p:cNvSpPr/>
          <p:nvPr userDrawn="1"/>
        </p:nvSpPr>
        <p:spPr>
          <a:xfrm>
            <a:off x="1560669" y="1498985"/>
            <a:ext cx="6177367" cy="2113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74608" bIns="93260" rtlCol="0" anchor="t"/>
          <a:lstStyle/>
          <a:p>
            <a:pPr fontAlgn="base">
              <a:spcBef>
                <a:spcPct val="0"/>
              </a:spcBef>
              <a:spcAft>
                <a:spcPts val="306"/>
              </a:spcAft>
              <a:buClr>
                <a:prstClr val="white"/>
              </a:buClr>
              <a:buSzPct val="100000"/>
              <a:defRPr/>
            </a:pPr>
            <a:r>
              <a:rPr lang="en-US" sz="2448" dirty="0">
                <a:solidFill>
                  <a:prstClr val="white"/>
                </a:solidFill>
                <a:latin typeface="Segoe UI Light"/>
                <a:ea typeface="Segoe UI" pitchFamily="34" charset="0"/>
                <a:cs typeface="Segoe UI" pitchFamily="34" charset="0"/>
              </a:rPr>
              <a:t>Business goals:</a:t>
            </a:r>
          </a:p>
        </p:txBody>
      </p:sp>
      <p:sp>
        <p:nvSpPr>
          <p:cNvPr id="10" name="Rectangle 9"/>
          <p:cNvSpPr/>
          <p:nvPr userDrawn="1"/>
        </p:nvSpPr>
        <p:spPr>
          <a:xfrm>
            <a:off x="2870956" y="3705572"/>
            <a:ext cx="4867080" cy="2443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74608" bIns="93260" rtlCol="0" anchor="t"/>
          <a:lstStyle/>
          <a:p>
            <a:pPr fontAlgn="base">
              <a:spcBef>
                <a:spcPct val="0"/>
              </a:spcBef>
              <a:spcAft>
                <a:spcPts val="306"/>
              </a:spcAft>
              <a:buClr>
                <a:prstClr val="white"/>
              </a:buClr>
              <a:buSzPct val="100000"/>
              <a:defRPr/>
            </a:pPr>
            <a:r>
              <a:rPr lang="en-US" sz="2448" dirty="0">
                <a:solidFill>
                  <a:prstClr val="white"/>
                </a:solidFill>
                <a:latin typeface="Segoe UI Light"/>
                <a:ea typeface="Segoe UI" pitchFamily="34" charset="0"/>
                <a:cs typeface="Segoe UI" pitchFamily="34" charset="0"/>
              </a:rPr>
              <a:t>EY differentiators</a:t>
            </a:r>
          </a:p>
        </p:txBody>
      </p:sp>
      <p:sp>
        <p:nvSpPr>
          <p:cNvPr id="14" name="Rectangle 13"/>
          <p:cNvSpPr/>
          <p:nvPr userDrawn="1"/>
        </p:nvSpPr>
        <p:spPr>
          <a:xfrm>
            <a:off x="296430" y="2568046"/>
            <a:ext cx="1224506" cy="10445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93260" rIns="93260" bIns="93260" rtlCol="0" anchor="ctr"/>
          <a:lstStyle/>
          <a:p>
            <a:pPr algn="ctr" fontAlgn="base">
              <a:spcBef>
                <a:spcPct val="0"/>
              </a:spcBef>
              <a:spcAft>
                <a:spcPts val="306"/>
              </a:spcAft>
              <a:buClr>
                <a:prstClr val="white"/>
              </a:buClr>
              <a:buSzPct val="100000"/>
              <a:defRPr/>
            </a:pPr>
            <a:endParaRPr lang="en-US" sz="2040" dirty="0">
              <a:solidFill>
                <a:prstClr val="white"/>
              </a:solidFill>
              <a:latin typeface="Segoe UI Light"/>
              <a:ea typeface="Segoe UI" pitchFamily="34" charset="0"/>
              <a:cs typeface="Segoe UI" pitchFamily="34" charset="0"/>
            </a:endParaRPr>
          </a:p>
        </p:txBody>
      </p:sp>
      <p:sp>
        <p:nvSpPr>
          <p:cNvPr id="15" name="Rectangle 14"/>
          <p:cNvSpPr/>
          <p:nvPr userDrawn="1"/>
        </p:nvSpPr>
        <p:spPr>
          <a:xfrm>
            <a:off x="296430" y="1469293"/>
            <a:ext cx="1224506" cy="10445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3260" tIns="93260" rIns="93260" bIns="93260" rtlCol="0" anchor="ctr"/>
          <a:lstStyle/>
          <a:p>
            <a:pPr algn="ctr" fontAlgn="base">
              <a:spcBef>
                <a:spcPct val="0"/>
              </a:spcBef>
              <a:spcAft>
                <a:spcPts val="306"/>
              </a:spcAft>
              <a:buClr>
                <a:prstClr val="white"/>
              </a:buClr>
              <a:buSzPct val="100000"/>
              <a:defRPr/>
            </a:pPr>
            <a:endParaRPr lang="en-US" sz="2040" dirty="0">
              <a:solidFill>
                <a:prstClr val="white"/>
              </a:solidFill>
              <a:latin typeface="Segoe UI Light"/>
              <a:ea typeface="Segoe UI" pitchFamily="34" charset="0"/>
              <a:cs typeface="Segoe UI" pitchFamily="34" charset="0"/>
            </a:endParaRPr>
          </a:p>
        </p:txBody>
      </p:sp>
      <p:sp>
        <p:nvSpPr>
          <p:cNvPr id="19" name="Text Placeholder 17"/>
          <p:cNvSpPr>
            <a:spLocks noGrp="1"/>
          </p:cNvSpPr>
          <p:nvPr>
            <p:ph type="body" sz="quarter" idx="15" hasCustomPrompt="1"/>
          </p:nvPr>
        </p:nvSpPr>
        <p:spPr>
          <a:xfrm>
            <a:off x="420598" y="4280554"/>
            <a:ext cx="2385562" cy="1824729"/>
          </a:xfrm>
        </p:spPr>
        <p:txBody>
          <a:bodyPr lIns="182880">
            <a:noAutofit/>
          </a:bodyPr>
          <a:lstStyle>
            <a:lvl1pPr marL="236264" indent="-236264" algn="l" defTabSz="932619" rtl="0" eaLnBrk="1" fontAlgn="base" latinLnBrk="0" hangingPunct="1">
              <a:spcBef>
                <a:spcPct val="0"/>
              </a:spcBef>
              <a:spcAft>
                <a:spcPts val="408"/>
              </a:spcAft>
              <a:buClr>
                <a:prstClr val="white"/>
              </a:buClr>
              <a:buSzPct val="100000"/>
              <a:buFont typeface="Arial" panose="020B0604020202020204" pitchFamily="34" charset="0"/>
              <a:buChar char="•"/>
              <a:defRPr lang="en-US" sz="1428" kern="1200" dirty="0" smtClean="0">
                <a:solidFill>
                  <a:prstClr val="white"/>
                </a:solidFill>
                <a:latin typeface="+mn-lt"/>
                <a:ea typeface="Segoe UI" pitchFamily="34" charset="0"/>
                <a:cs typeface="Segoe UI" pitchFamily="34" charset="0"/>
              </a:defRPr>
            </a:lvl1pPr>
            <a:lvl2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2pPr>
            <a:lvl3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3pPr>
            <a:lvl4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4pPr>
            <a:lvl5pPr marL="0" indent="0" algn="l" defTabSz="932619" rtl="0" eaLnBrk="1" fontAlgn="base" latinLnBrk="0" hangingPunct="1">
              <a:spcBef>
                <a:spcPct val="0"/>
              </a:spcBef>
              <a:spcAft>
                <a:spcPts val="306"/>
              </a:spcAft>
              <a:buClr>
                <a:prstClr val="white"/>
              </a:buClr>
              <a:buSzPct val="100000"/>
              <a:buFontTx/>
              <a:buNone/>
              <a:defRPr lang="en-US" sz="1428" kern="1200" dirty="0">
                <a:solidFill>
                  <a:prstClr val="white"/>
                </a:solidFill>
                <a:latin typeface="+mn-lt"/>
                <a:ea typeface="Segoe UI" pitchFamily="34" charset="0"/>
                <a:cs typeface="Segoe UI" pitchFamily="34" charset="0"/>
              </a:defRPr>
            </a:lvl5pPr>
          </a:lstStyle>
          <a:p>
            <a:pPr marL="173736" indent="-173736" fontAlgn="base">
              <a:spcBef>
                <a:spcPct val="0"/>
              </a:spcBef>
              <a:spcAft>
                <a:spcPts val="300"/>
              </a:spcAft>
              <a:buClr>
                <a:prstClr val="white"/>
              </a:buClr>
              <a:buSzPct val="100000"/>
              <a:buFont typeface="Arial" panose="020B0604020202020204" pitchFamily="34" charset="0"/>
              <a:buChar char="•"/>
            </a:pPr>
            <a:r>
              <a:rPr lang="en-US" sz="1428" dirty="0">
                <a:solidFill>
                  <a:prstClr val="white"/>
                </a:solidFill>
                <a:ea typeface="Segoe UI" pitchFamily="34" charset="0"/>
                <a:cs typeface="Segoe UI" pitchFamily="34" charset="0"/>
              </a:rPr>
              <a:t>2-3 bullets on investments made in people, process or technology—to solve the business problem.</a:t>
            </a:r>
          </a:p>
          <a:p>
            <a:pPr marL="173736" indent="-173736" fontAlgn="base">
              <a:spcBef>
                <a:spcPct val="0"/>
              </a:spcBef>
              <a:spcAft>
                <a:spcPts val="300"/>
              </a:spcAft>
              <a:buClr>
                <a:prstClr val="white"/>
              </a:buClr>
              <a:buSzPct val="100000"/>
              <a:buFont typeface="Arial" panose="020B0604020202020204" pitchFamily="34" charset="0"/>
              <a:buChar char="•"/>
            </a:pPr>
            <a:r>
              <a:rPr lang="en-US" sz="1428" dirty="0">
                <a:solidFill>
                  <a:prstClr val="white"/>
                </a:solidFill>
                <a:ea typeface="Segoe UI" pitchFamily="34" charset="0"/>
                <a:cs typeface="Segoe UI" pitchFamily="34" charset="0"/>
              </a:rPr>
              <a:t>Optionally, mention key Microsoft product; partner solution name</a:t>
            </a:r>
          </a:p>
        </p:txBody>
      </p:sp>
      <p:sp>
        <p:nvSpPr>
          <p:cNvPr id="24" name="Text Placeholder 17"/>
          <p:cNvSpPr>
            <a:spLocks noGrp="1"/>
          </p:cNvSpPr>
          <p:nvPr>
            <p:ph type="body" sz="quarter" idx="16" hasCustomPrompt="1"/>
          </p:nvPr>
        </p:nvSpPr>
        <p:spPr>
          <a:xfrm>
            <a:off x="1613379" y="1988165"/>
            <a:ext cx="6071085" cy="1465345"/>
          </a:xfrm>
        </p:spPr>
        <p:txBody>
          <a:bodyPr lIns="182880">
            <a:noAutofit/>
          </a:bodyPr>
          <a:lstStyle>
            <a:lvl1pPr marL="388591" indent="-388591" algn="l" defTabSz="932619" rtl="0" eaLnBrk="1" fontAlgn="base" latinLnBrk="0" hangingPunct="1">
              <a:spcBef>
                <a:spcPct val="0"/>
              </a:spcBef>
              <a:spcAft>
                <a:spcPts val="306"/>
              </a:spcAft>
              <a:buClr>
                <a:prstClr val="white"/>
              </a:buClr>
              <a:buSzPct val="100000"/>
              <a:buFont typeface="Arial" panose="020B0604020202020204" pitchFamily="34" charset="0"/>
              <a:buChar char="•"/>
              <a:defRPr lang="en-US" sz="1428" kern="1200" dirty="0" smtClean="0">
                <a:solidFill>
                  <a:prstClr val="white"/>
                </a:solidFill>
                <a:latin typeface="+mn-lt"/>
                <a:ea typeface="Segoe UI" pitchFamily="34" charset="0"/>
                <a:cs typeface="Segoe UI" pitchFamily="34" charset="0"/>
              </a:defRPr>
            </a:lvl1pPr>
            <a:lvl2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2pPr>
            <a:lvl3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3pPr>
            <a:lvl4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4pPr>
            <a:lvl5pPr marL="0" indent="0" algn="l" defTabSz="932619" rtl="0" eaLnBrk="1" fontAlgn="base" latinLnBrk="0" hangingPunct="1">
              <a:spcBef>
                <a:spcPct val="0"/>
              </a:spcBef>
              <a:spcAft>
                <a:spcPts val="306"/>
              </a:spcAft>
              <a:buClr>
                <a:prstClr val="white"/>
              </a:buClr>
              <a:buSzPct val="100000"/>
              <a:buFontTx/>
              <a:buNone/>
              <a:defRPr lang="en-US" sz="1428" kern="1200" dirty="0">
                <a:solidFill>
                  <a:prstClr val="white"/>
                </a:solidFill>
                <a:latin typeface="+mn-lt"/>
                <a:ea typeface="Segoe UI" pitchFamily="34" charset="0"/>
                <a:cs typeface="Segoe UI" pitchFamily="34" charset="0"/>
              </a:defRPr>
            </a:lvl5pPr>
          </a:lstStyle>
          <a:p>
            <a:pPr marL="285750" indent="-285750">
              <a:buFont typeface="Arial" panose="020B0604020202020204" pitchFamily="34" charset="0"/>
              <a:buChar char="•"/>
            </a:pPr>
            <a:r>
              <a:rPr lang="en-US" sz="1428" dirty="0">
                <a:solidFill>
                  <a:prstClr val="white"/>
                </a:solidFill>
                <a:ea typeface="Segoe UI" pitchFamily="34" charset="0"/>
                <a:cs typeface="Segoe UI" pitchFamily="34" charset="0"/>
              </a:rPr>
              <a:t>2-3 bullets or paragraph text on what business problem the customer set out to achieve. </a:t>
            </a:r>
          </a:p>
        </p:txBody>
      </p:sp>
      <p:sp>
        <p:nvSpPr>
          <p:cNvPr id="27" name="Text Placeholder 17"/>
          <p:cNvSpPr>
            <a:spLocks noGrp="1"/>
          </p:cNvSpPr>
          <p:nvPr>
            <p:ph type="body" sz="quarter" idx="18" hasCustomPrompt="1"/>
          </p:nvPr>
        </p:nvSpPr>
        <p:spPr>
          <a:xfrm>
            <a:off x="2950775" y="4280554"/>
            <a:ext cx="2385562" cy="1824729"/>
          </a:xfrm>
        </p:spPr>
        <p:txBody>
          <a:bodyPr lIns="182880">
            <a:noAutofit/>
          </a:bodyPr>
          <a:lstStyle>
            <a:lvl1pPr marL="236264" indent="-236264" algn="l" defTabSz="932619" rtl="0" eaLnBrk="1" fontAlgn="base" latinLnBrk="0" hangingPunct="1">
              <a:spcBef>
                <a:spcPct val="0"/>
              </a:spcBef>
              <a:spcAft>
                <a:spcPts val="408"/>
              </a:spcAft>
              <a:buClr>
                <a:prstClr val="white"/>
              </a:buClr>
              <a:buSzPct val="100000"/>
              <a:buFont typeface="Arial" panose="020B0604020202020204" pitchFamily="34" charset="0"/>
              <a:buChar char="•"/>
              <a:defRPr lang="en-US" sz="1428" kern="1200" dirty="0" smtClean="0">
                <a:solidFill>
                  <a:prstClr val="white"/>
                </a:solidFill>
                <a:latin typeface="+mn-lt"/>
                <a:ea typeface="Segoe UI" pitchFamily="34" charset="0"/>
                <a:cs typeface="Segoe UI" pitchFamily="34" charset="0"/>
              </a:defRPr>
            </a:lvl1pPr>
            <a:lvl2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2pPr>
            <a:lvl3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3pPr>
            <a:lvl4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4pPr>
            <a:lvl5pPr marL="0" indent="0" algn="l" defTabSz="932619" rtl="0" eaLnBrk="1" fontAlgn="base" latinLnBrk="0" hangingPunct="1">
              <a:spcBef>
                <a:spcPct val="0"/>
              </a:spcBef>
              <a:spcAft>
                <a:spcPts val="306"/>
              </a:spcAft>
              <a:buClr>
                <a:prstClr val="white"/>
              </a:buClr>
              <a:buSzPct val="100000"/>
              <a:buFontTx/>
              <a:buNone/>
              <a:defRPr lang="en-US" sz="1428" kern="1200" dirty="0">
                <a:solidFill>
                  <a:prstClr val="white"/>
                </a:solidFill>
                <a:latin typeface="+mn-lt"/>
                <a:ea typeface="Segoe UI" pitchFamily="34" charset="0"/>
                <a:cs typeface="Segoe UI" pitchFamily="34" charset="0"/>
              </a:defRPr>
            </a:lvl5pPr>
          </a:lstStyle>
          <a:p>
            <a:pPr marL="173736" indent="-173736" fontAlgn="base">
              <a:spcBef>
                <a:spcPct val="0"/>
              </a:spcBef>
              <a:spcAft>
                <a:spcPts val="300"/>
              </a:spcAft>
              <a:buClr>
                <a:prstClr val="white"/>
              </a:buClr>
              <a:buSzPct val="100000"/>
              <a:buFont typeface="Arial" panose="020B0604020202020204" pitchFamily="34" charset="0"/>
              <a:buChar char="•"/>
            </a:pPr>
            <a:r>
              <a:rPr lang="en-US" sz="1428" dirty="0">
                <a:solidFill>
                  <a:prstClr val="white"/>
                </a:solidFill>
                <a:ea typeface="Segoe UI" pitchFamily="34" charset="0"/>
                <a:cs typeface="Segoe UI" pitchFamily="34" charset="0"/>
              </a:rPr>
              <a:t>Provide the names of the competitor companies who were beat out in this deal.</a:t>
            </a:r>
          </a:p>
        </p:txBody>
      </p:sp>
      <p:sp>
        <p:nvSpPr>
          <p:cNvPr id="32" name="Text Placeholder 17"/>
          <p:cNvSpPr>
            <a:spLocks noGrp="1"/>
          </p:cNvSpPr>
          <p:nvPr>
            <p:ph type="body" sz="quarter" idx="22" hasCustomPrompt="1"/>
          </p:nvPr>
        </p:nvSpPr>
        <p:spPr>
          <a:xfrm>
            <a:off x="7968220" y="2073968"/>
            <a:ext cx="4436911" cy="1824729"/>
          </a:xfrm>
        </p:spPr>
        <p:txBody>
          <a:bodyPr lIns="182880">
            <a:noAutofit/>
          </a:bodyPr>
          <a:lstStyle>
            <a:lvl1pPr marL="236264" indent="-236264" algn="l" defTabSz="932619" rtl="0" eaLnBrk="1" fontAlgn="base" latinLnBrk="0" hangingPunct="1">
              <a:spcBef>
                <a:spcPct val="0"/>
              </a:spcBef>
              <a:spcAft>
                <a:spcPts val="408"/>
              </a:spcAft>
              <a:buClr>
                <a:prstClr val="white"/>
              </a:buClr>
              <a:buSzPct val="100000"/>
              <a:buFont typeface="Arial" panose="020B0604020202020204" pitchFamily="34" charset="0"/>
              <a:buChar char="•"/>
              <a:defRPr lang="en-US" sz="1428" kern="1200" baseline="0" dirty="0" smtClean="0">
                <a:solidFill>
                  <a:prstClr val="white"/>
                </a:solidFill>
                <a:latin typeface="+mn-lt"/>
                <a:ea typeface="Segoe UI" pitchFamily="34" charset="0"/>
                <a:cs typeface="Segoe UI" pitchFamily="34" charset="0"/>
              </a:defRPr>
            </a:lvl1pPr>
            <a:lvl2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2pPr>
            <a:lvl3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3pPr>
            <a:lvl4pPr marL="0" indent="0" algn="l" defTabSz="932619" rtl="0" eaLnBrk="1" fontAlgn="base" latinLnBrk="0" hangingPunct="1">
              <a:spcBef>
                <a:spcPct val="0"/>
              </a:spcBef>
              <a:spcAft>
                <a:spcPts val="306"/>
              </a:spcAft>
              <a:buClr>
                <a:prstClr val="white"/>
              </a:buClr>
              <a:buSzPct val="100000"/>
              <a:buFontTx/>
              <a:buNone/>
              <a:defRPr lang="en-US" sz="1428" kern="1200" dirty="0" smtClean="0">
                <a:solidFill>
                  <a:prstClr val="white"/>
                </a:solidFill>
                <a:latin typeface="+mn-lt"/>
                <a:ea typeface="Segoe UI" pitchFamily="34" charset="0"/>
                <a:cs typeface="Segoe UI" pitchFamily="34" charset="0"/>
              </a:defRPr>
            </a:lvl4pPr>
            <a:lvl5pPr marL="0" indent="0" algn="l" defTabSz="932619" rtl="0" eaLnBrk="1" fontAlgn="base" latinLnBrk="0" hangingPunct="1">
              <a:spcBef>
                <a:spcPct val="0"/>
              </a:spcBef>
              <a:spcAft>
                <a:spcPts val="306"/>
              </a:spcAft>
              <a:buClr>
                <a:prstClr val="white"/>
              </a:buClr>
              <a:buSzPct val="100000"/>
              <a:buFontTx/>
              <a:buNone/>
              <a:defRPr lang="en-US" sz="1428" kern="1200" dirty="0">
                <a:solidFill>
                  <a:prstClr val="white"/>
                </a:solidFill>
                <a:latin typeface="+mn-lt"/>
                <a:ea typeface="Segoe UI" pitchFamily="34" charset="0"/>
                <a:cs typeface="Segoe UI" pitchFamily="34" charset="0"/>
              </a:defRPr>
            </a:lvl5pPr>
          </a:lstStyle>
          <a:p>
            <a:pPr marL="173736" indent="-173736" fontAlgn="base">
              <a:spcBef>
                <a:spcPct val="0"/>
              </a:spcBef>
              <a:spcAft>
                <a:spcPts val="300"/>
              </a:spcAft>
              <a:buClr>
                <a:prstClr val="white"/>
              </a:buClr>
              <a:buSzPct val="100000"/>
              <a:buFont typeface="Arial" panose="020B0604020202020204" pitchFamily="34" charset="0"/>
              <a:buChar char="•"/>
            </a:pPr>
            <a:r>
              <a:rPr lang="en-US" sz="1428" dirty="0">
                <a:solidFill>
                  <a:prstClr val="white"/>
                </a:solidFill>
                <a:ea typeface="Segoe UI" pitchFamily="34" charset="0"/>
                <a:cs typeface="Segoe UI" pitchFamily="34" charset="0"/>
              </a:rPr>
              <a:t>3-5 bullets on business outcomes:  # of seats deployed, $x of Azure, Office365 or CRM Online consumed, devices included, other scorecard metrics, impact to customer</a:t>
            </a:r>
          </a:p>
          <a:p>
            <a:pPr marL="173736" indent="-173736" fontAlgn="base">
              <a:spcBef>
                <a:spcPct val="0"/>
              </a:spcBef>
              <a:spcAft>
                <a:spcPts val="300"/>
              </a:spcAft>
              <a:buClr>
                <a:prstClr val="white"/>
              </a:buClr>
              <a:buSzPct val="100000"/>
              <a:buFont typeface="Arial" panose="020B0604020202020204" pitchFamily="34" charset="0"/>
              <a:buChar char="•"/>
            </a:pPr>
            <a:endParaRPr lang="en-US" sz="1428" dirty="0">
              <a:solidFill>
                <a:prstClr val="white"/>
              </a:solidFill>
              <a:ea typeface="Segoe UI" pitchFamily="34" charset="0"/>
              <a:cs typeface="Segoe UI" pitchFamily="34" charset="0"/>
            </a:endParaRPr>
          </a:p>
        </p:txBody>
      </p:sp>
      <p:sp>
        <p:nvSpPr>
          <p:cNvPr id="35" name="Picture Placeholder 28"/>
          <p:cNvSpPr>
            <a:spLocks noGrp="1"/>
          </p:cNvSpPr>
          <p:nvPr>
            <p:ph type="pic" sz="quarter" idx="23" hasCustomPrompt="1"/>
          </p:nvPr>
        </p:nvSpPr>
        <p:spPr>
          <a:xfrm>
            <a:off x="291773" y="1463346"/>
            <a:ext cx="1229163" cy="1043935"/>
          </a:xfrm>
        </p:spPr>
        <p:txBody>
          <a:bodyPr anchor="ctr">
            <a:normAutofit/>
          </a:bodyPr>
          <a:lstStyle>
            <a:lvl1pPr marL="0" indent="0" algn="ctr">
              <a:lnSpc>
                <a:spcPct val="90000"/>
              </a:lnSpc>
              <a:buFontTx/>
              <a:buNone/>
              <a:defRPr sz="1428" baseline="0">
                <a:solidFill>
                  <a:schemeClr val="bg1"/>
                </a:solidFill>
              </a:defRPr>
            </a:lvl1pPr>
          </a:lstStyle>
          <a:p>
            <a:r>
              <a:rPr lang="en-US" dirty="0"/>
              <a:t>Click to insert Industry Icon</a:t>
            </a:r>
          </a:p>
        </p:txBody>
      </p:sp>
      <p:sp>
        <p:nvSpPr>
          <p:cNvPr id="36" name="Picture Placeholder 28"/>
          <p:cNvSpPr>
            <a:spLocks noGrp="1"/>
          </p:cNvSpPr>
          <p:nvPr>
            <p:ph type="pic" sz="quarter" idx="24" hasCustomPrompt="1"/>
          </p:nvPr>
        </p:nvSpPr>
        <p:spPr>
          <a:xfrm>
            <a:off x="291773" y="2561168"/>
            <a:ext cx="1229163" cy="1043935"/>
          </a:xfrm>
        </p:spPr>
        <p:txBody>
          <a:bodyPr anchor="ctr">
            <a:normAutofit/>
          </a:bodyPr>
          <a:lstStyle>
            <a:lvl1pPr marL="0" indent="0" algn="ctr">
              <a:lnSpc>
                <a:spcPct val="90000"/>
              </a:lnSpc>
              <a:buFontTx/>
              <a:buNone/>
              <a:defRPr sz="1428" baseline="0">
                <a:solidFill>
                  <a:schemeClr val="bg1"/>
                </a:solidFill>
              </a:defRPr>
            </a:lvl1pPr>
          </a:lstStyle>
          <a:p>
            <a:r>
              <a:rPr lang="en-US" dirty="0"/>
              <a:t>Click to insert Megatrend Icon</a:t>
            </a:r>
          </a:p>
        </p:txBody>
      </p:sp>
      <p:sp>
        <p:nvSpPr>
          <p:cNvPr id="3" name="Oval 2"/>
          <p:cNvSpPr/>
          <p:nvPr userDrawn="1"/>
        </p:nvSpPr>
        <p:spPr>
          <a:xfrm>
            <a:off x="11607896" y="211835"/>
            <a:ext cx="551708" cy="551630"/>
          </a:xfrm>
          <a:prstGeom prst="ellipse">
            <a:avLst/>
          </a:prstGeom>
          <a:ln>
            <a:solidFill>
              <a:schemeClr val="bg1">
                <a:lumMod val="65000"/>
              </a:schemeClr>
            </a:solidFill>
            <a:prstDash val="lgDash"/>
          </a:ln>
        </p:spPr>
        <p:txBody>
          <a:bodyPr vert="horz" wrap="square" lIns="0" tIns="0" rIns="0" bIns="0" rtlCol="0" anchor="ctr">
            <a:noAutofit/>
          </a:bodyPr>
          <a:lstStyle/>
          <a:p>
            <a:pPr algn="ctr">
              <a:defRPr/>
            </a:pPr>
            <a:r>
              <a:rPr lang="en-US" sz="816" dirty="0">
                <a:solidFill>
                  <a:srgbClr val="505050">
                    <a:lumMod val="40000"/>
                    <a:lumOff val="60000"/>
                  </a:srgbClr>
                </a:solidFill>
                <a:ea typeface="Segoe UI" pitchFamily="34" charset="0"/>
                <a:cs typeface="Segoe UI" pitchFamily="34" charset="0"/>
              </a:rPr>
              <a:t>Country Flag</a:t>
            </a:r>
          </a:p>
        </p:txBody>
      </p:sp>
    </p:spTree>
    <p:extLst>
      <p:ext uri="{BB962C8B-B14F-4D97-AF65-F5344CB8AC3E}">
        <p14:creationId xmlns:p14="http://schemas.microsoft.com/office/powerpoint/2010/main" val="17771395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40534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094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9268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40237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115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4173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36460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91444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64767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24535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4119618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04400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205144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721374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483673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5478957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613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9765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915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975564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3565444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878338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041537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41142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18085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16212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51050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38949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93032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6629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253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8404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269073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034920992"/>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theme" Target="../theme/theme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Oragen</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64" r:id="rId23"/>
    <p:sldLayoutId id="2147484365" r:id="rId24"/>
    <p:sldLayoutId id="2147484366"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Oragen</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Oragen</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737952527"/>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 id="2147484384" r:id="rId17"/>
    <p:sldLayoutId id="2147484385" r:id="rId18"/>
    <p:sldLayoutId id="2147484386" r:id="rId19"/>
    <p:sldLayoutId id="2147484387" r:id="rId20"/>
    <p:sldLayoutId id="2147484388" r:id="rId21"/>
    <p:sldLayoutId id="2147484389"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072805176"/>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2.wmf"/><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bP80APYTSyI"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5.xml"/><Relationship Id="rId1" Type="http://schemas.openxmlformats.org/officeDocument/2006/relationships/slideLayout" Target="../slideLayouts/slideLayout98.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hyperlink" Target="https://aka.ms/ignite.mobileap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79645"/>
            <a:ext cx="11704574" cy="1828786"/>
          </a:xfrm>
        </p:spPr>
        <p:txBody>
          <a:bodyPr/>
          <a:lstStyle/>
          <a:p>
            <a:r>
              <a:rPr lang="en-US" sz="4400" dirty="0"/>
              <a:t>Helping Businesses Cut Spending, </a:t>
            </a:r>
            <a:br>
              <a:rPr lang="en-US" sz="4400" dirty="0"/>
            </a:br>
            <a:r>
              <a:rPr lang="en-US" sz="4400" dirty="0"/>
              <a:t>Improve Processes, and Reduce Taxes Using Machine Learning and Cortana Analytics Suite</a:t>
            </a:r>
          </a:p>
        </p:txBody>
      </p:sp>
      <p:sp>
        <p:nvSpPr>
          <p:cNvPr id="5" name="Text Placeholder 4"/>
          <p:cNvSpPr>
            <a:spLocks noGrp="1"/>
          </p:cNvSpPr>
          <p:nvPr>
            <p:ph type="body" sz="quarter" idx="12"/>
          </p:nvPr>
        </p:nvSpPr>
        <p:spPr>
          <a:xfrm>
            <a:off x="274701" y="3804720"/>
            <a:ext cx="13839505" cy="1828007"/>
          </a:xfrm>
        </p:spPr>
        <p:txBody>
          <a:bodyPr/>
          <a:lstStyle/>
          <a:p>
            <a:pPr>
              <a:spcBef>
                <a:spcPts val="1200"/>
              </a:spcBef>
            </a:pPr>
            <a:r>
              <a:rPr lang="en-US" sz="2400" dirty="0"/>
              <a:t>Michelle </a:t>
            </a:r>
            <a:r>
              <a:rPr lang="en-US" sz="2400" dirty="0" err="1"/>
              <a:t>Wallig</a:t>
            </a:r>
            <a:br>
              <a:rPr lang="en-US" sz="2400" dirty="0"/>
            </a:br>
            <a:r>
              <a:rPr lang="en-US" sz="2400" dirty="0"/>
              <a:t>Executive Director, Ernst &amp; Young LLP, Tax Performance Advisory</a:t>
            </a:r>
          </a:p>
          <a:p>
            <a:pPr>
              <a:spcBef>
                <a:spcPts val="1200"/>
              </a:spcBef>
            </a:pPr>
            <a:r>
              <a:rPr lang="en-US" sz="2400" dirty="0"/>
              <a:t>Abhishek </a:t>
            </a:r>
            <a:r>
              <a:rPr lang="en-US" sz="2400" dirty="0" err="1"/>
              <a:t>Sreesaila</a:t>
            </a:r>
            <a:br>
              <a:rPr lang="en-US" sz="2400" dirty="0"/>
            </a:br>
            <a:r>
              <a:rPr lang="en-US" sz="2400" dirty="0"/>
              <a:t>Manager, EY, Advisory </a:t>
            </a:r>
          </a:p>
        </p:txBody>
      </p:sp>
      <p:sp>
        <p:nvSpPr>
          <p:cNvPr id="6" name="Text Placeholder 5"/>
          <p:cNvSpPr>
            <a:spLocks noGrp="1"/>
          </p:cNvSpPr>
          <p:nvPr>
            <p:ph type="body" sz="quarter" idx="13"/>
          </p:nvPr>
        </p:nvSpPr>
        <p:spPr/>
        <p:txBody>
          <a:bodyPr/>
          <a:lstStyle/>
          <a:p>
            <a:r>
              <a:rPr lang="en-US" dirty="0"/>
              <a:t>BRK3287</a:t>
            </a:r>
          </a:p>
        </p:txBody>
      </p:sp>
    </p:spTree>
    <p:extLst>
      <p:ext uri="{BB962C8B-B14F-4D97-AF65-F5344CB8AC3E}">
        <p14:creationId xmlns:p14="http://schemas.microsoft.com/office/powerpoint/2010/main" val="426143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data:image/jpeg;base64,/9j/4AAQSkZJRgABAQAAAQABAAD/2wCEAAkGBxMTEhUUExEWFhUVGRcYFhgXGRscHRocHRsbHRscGBoaKCggGh8lHBsXIjEhJSkrLi4uFyAzPDMtNygtLisBCgoKDg0OGhAOGywfHCQsLCwsLCwuNywrLC8sLCwsLCwsKywvLCwsNSwsLCwrLDEsKzcsLCwsLC8sLCwuLiwsLP/AABEIAK4BIgMBIgACEQEDEQH/xAAbAAACAwEBAQAAAAAAAAAAAAADBQACBAEGB//EAEAQAAIBAwEFBQUHAgQHAQEBAAECEQADEiEEIjFBUQUTUmGRBhQycdEVI0JikqHhgbEzcsHCFiRUY4KislPiQ//EABcBAQEBAQAAAAAAAAAAAAAAAAABAgP/xAAgEQEAAgIBBQEBAAAAAAAAAAAAARESE2ECAyEiMVFB/9oADAMBAAIRAxEAPwD6+sRwrsDpQ1RvL1P0ruDeXqfpXaIhz8rwOlSB0qmDeXqfpU7tvL1P0pUJcrwOlSB0oaqx1GJHkf4ruDeXqfpSoLleB0qQOlUwby9T9KqFaY05cz5+XlSoPIsDpUgdKpg3l6n6VVgQJJUAcST/ABSoLkWB0qQOlCAJJAKkjjvcJ4TpXQrTG7I4if4pUFyJA6VIHShqGOoxI8j/ABXcG8vU/SlQXLN2ntotBIQMXdbagtiJadWaDA0PIyYHOsP/ABLZ70WSpN3cBCEMuTBTAckcAynUDRgY1pnes5DFlVg2hB1HXUEeVUGwrIbu7cjgYEjSBBjTTSrGJ5Y/+ILODuUcYPbtlCAHyuOttN0mQCzDjGmtZv8Ai7ZoWVcZG2ACon7w4qYB4ZAg9PlFNl2MAEC3bAJDEAcSDIJ04yAZ8qG2yWycSlkmPhMTGvKOGp9TV9U8lFr2ysGS1t1T3dNpViNSjLcbUDQEKgIAJJyOgxJol/2ssqVBsXhkGIlVBBUvIIZgR/hsZ4cOtNl2ReSW92BpGkAgDhpAYiOjHrQNp7Gtv3eVq2e6bJByGjLERwhjpw4HlV9Pw9i237Y7PJDKQZuQFhpCs6qTwxL4MQDpoddKYbB23au3WtKj5KN4ld0HFHxyBIyxuIf61pbYFPG1aPHiBzmeXOT6mrDZgu8EQECJGhgcBMcPKp6nlogdKkDpQwjeXqfpXcG8vU/Ss1C3K8DpUgdKB3nDeTXhvcdY0066VdVYiRiQeBB/ilQXIkDpUgdKpg3l6n6VMG8vU/SlQXK8DpUgdKpg3l6n6VVQ2vDTTiegPTzpUHkWB0qQOlUwby9T9KGXjiyc/wAXQweXWlQXI8DpUgdKAW0JySBxOWg+ZjzHrVwjfl9T9KVBciQOlSB0oahiJGJB4EH+K7g3l6n6UqC5XgdKlUwby9T9K5SoLlwXh1HrXe+HUetd7Q2k27aEFFyYKzuCVQQTkwBHEgLxGrCsD9vusBtnDFrhUEMFGOdxQTnENuCFkzkOFZzaxZO1ezHuuzLtTWwVQBRPxB1JPHgyLgR5kzWL/h+5qffWklDxeIVbAx1eYJtOSZn75tZ1Lw9umGb3cAJAJdsQGLKhk4ndVi8t0tkxWfZ/aR2Kj3YDIrJZgsK17u/g1YwpBJiJEaVrdKayex7NuqhRtpCjAQMhorWyVEPopCN5zcOpGlepF4dR601xHSpiOlSe7f0joor74dR61QXhkdRwHP503xHSs90xmQuRCggDmd7T+tTPhcWPvh1HrWLtnZlv2LlksALilSTroeOmk1V+3yiTjbvEqzbkpJCzgqtkWIPxajEcp0om29vtbOPuxZg6o2+oUFgzCGaA26BpxlwKbDAhT2ZZWZl2sqXK5EAgnEMFJIYSyqVAmRu6gzpB7OXM2f3zVipPxAkKbpGRDySO8ERA3eGujrYvaF2e2j7MoLkAlbg3dy23BwpYg3CCoBgIT5V6PEdK1ulNcEHZdkWbS28wccteHFi3D+ta++HUetNMR0qYjpWdnC4FD3hK6jj18jV++HUetb7qiU0/F/talfae3urvbttazxtlFZSxyZiu8AwOMlDI4CTrTPgxF74dR60i7U7CS89653mNx7apaYEzaYLcUuIYScbhHIjXXWtlztpw5UXLB+9wAxIJgkOur7pHAMRvHgsQSy9n9ta9azdQGmDAgcAYG80xMEzxBEAgirHcr4YPPbT2K7NcK7WUVxcCgZTbyTEFCHAkHXeBHkDrTXsu33VsI1zMgsZk8yTG8SdJjj6cKf4jpUxHSm1MCvvh1HrVXvCDqOB502xHSqXlGJ05GpnwuJat4dR610Xx1HrXO2NtNrugjWwzsBDj4hpMGQFMHzkwIpKfaO/uRbtvKtkQo4hXJYRcO4CEBIkSxBKkas+DEsteyWJQrtIBQysLEAur3AIbTMrr867snsxdt2RaXbiItWrQMHQItpTiuUCQjRpIzOvGXmx9uXCbmSKcbRe2FUDIgJEkO0ZOxCgDeAkE83HY+0G5aDMUYywyQEKwDEBlBJ0IHU1rdKa3iE7F2lncNtLKvJyx3zkTGKvIUAiDunQcdTXrrdwAAZTAAmePnTbEdKmI6VJ7t/wjoor74dR61RLwk6jj18hTfEdKw7deNtLjKoJDLAInjiOXzqZ8LiD3w6j1rzvaPs8t03IuqoZgyDGcJYPd565uA3Lhzp4nbtveJa2wFpbihCCzN95mqgHeIxXQa61k2Xt24SBctBAuPe3CjBUOVwGVJyAYKhWdBnqToDY7tGBbsXs+LdoILynC+Ly5LKwLYthGE7wCjQzxC9NZe7EuFyw2zEHDcUEJCmySuIbRPunAAgjvn1OlbD7R3RbV2sRq2am24IAC3RA4z3PeieBdBHSjp264MXEW2BaBZjbYqt3FXZZkBhi0ASDKNV3SmuC/2c7EbZSs7T3irbW2F1AGKW10GRAEoW1BMudevoO+HUetK7Xbr65XNnIE5FEJxHdhxc0cgrke7jSTz5Vv2Ri9u27WUvFi2bLhAGRAjImeWgJ4HWpPdv6sdFC98Oo9alLtpvsHYBiAGIAHITyrtTZwYnJv4IGdkVRGrGAPmTpRkckSCpGuoM8ND+9Zto2bNLeLhWRgykjITiy6rInRjzGsUtvezSsQe9jfNxgAQCcnadxl1GcA8sRoa5tnu/8Al/eqq5OoKnUjTqDBHrpSY+zy4sO9kmILjIBVZSFInVcUVSJE69aBZ9lVDITdzwwIzBJlbou+LHUjwzJmeVB6Lf8Ay/vU3/y/vV8h1qZDrQU3/wAv70Ncsj8PBev5qPkOtZ7qBs1J0ZQDB65DSgmz7RmJR7bCYlTInpIou/8Al/ekm19gm4oD3l0VklUxIBXEYw26Y0Y8xppU232cW4f8UhQ6sqbwVQA0gYsp1ZiwPIhdNKB0C35f3ru/+X968/sfsslt7bK4AtkGFUrMJbSdxgJi2JJB0YiK9HkOtBTf/L+9Tf8Ay/vV8h1qZDrQAu5SvDj5+Fqo22KCym5aBQSwy1UdWHIfOi3WEpr+L/a1Ku1ew+/a4WvYhkKLiokTiZOUq2qg/CDwkmBAbT2ikx31qcsIzE5eGJ+Ly40bZ7+a5I6MpnVTI00OopY/ZDsxLXkIZ8mBtmWUGUQkPwXjoACdSDJnX2N2eLCFc8iTJOvQKAMix0VRxJ/0oNm/+X96m/8Al/er5DrUyHWgpv8A5f3ql3LE/DwPWjZDrVLzDE68jQDNwgCSomAJMSTwA86ENvQrkLtrHe1yEbvxa+XPpQ+0+zhfCTcZMGVt3EzBB1yB5AiRBGRpfZ9nioTHaWzthgpKhlEoVGjktpIPxQSo4CAAa2dtVjC3LTGA0Bgd08Dpy86JYvZqGRkZTwZTIPyI0NJ7fs6oZ2Nwb9p7RCho3+7DsQztLEW1148Zypr2fs/dpBcMSzMSBiJZiTCyYGvU0B9/8v71N/8AL+9XyHWpkOtBTf8Ay/vQDdK5szIqgySxgDdXiTwrVkOtZNpsC4roWgFl1Bg6YnQiCOHEcKCh7TtwD31mCCwOY1A4ka8BB18qt9oJjl3trHxZiOGXHh8Ovy1rCvYYAKrcARvi3d4kFjIeZBM6nUkydJNU2j2dQklHCy+cRIkWwikkENIMtkCDLcZg0G9O07ZMC/ZJgGA44GIPHhqPUVd9vQEKbtoEkgAsJJBggDnBrBsnYKKSbj97lIYNJWCipoCTBgEZGWIYgk8alvsQphhfxxW0rErJbu2ZpJyB3izZZZTM6HWg3tt6ggG7aliFUZDUkAgDqYZTH5h1rCO7K5HA5M0HQ5bx4HnyoNn2dCLgt4YkFWlATixDHEyMTllBiACojdFX2TYhbspbU6W5XTSYYjh/T96BLtKDNtB8R5edSrbV8bf5j/epQeg7Q2gW7aH7tcmCl7g3U0JybhxIC8Rqwpe/b4WA1hSWuFVIZQCA9xZlo1OGi85HDk6F/BMmKKoHFmgf1JECjK7HgFPybpx5UCM9urizdwAEgMXZVAYsqGTBgKxYFuXdnjWfZ/aUMVA2dZYr8TKsK17uwcdWMAiSNMtJHGvSy/RfU/SuK7HgFPEfEeWh5daC3dL4R6Cp3S+Eegrkv0X1P0qS/RfU/Sg73S+EegoF1QuZCBoUEADj8Wg+dGl+i+p+lDUtkdF4LzP5vKgQv7QKiAkWrpKs33ZAmFnFQ0lmH4uECDHKi7b28ts4nZ5YOqNvKFBYMwhmiZVQQNNXUacnNm/mJUowkiVaRI4jQUSX6L6n6UHndi9ocnto+zoDcIG7cUxKWm/EFJINyCoHBCfKvR90vhHoK5L9F9T9Kkv0X1P0oO90vhHoKndL4R6CuS/RfU/SpL9F9T9KCl20spuj4un5WpNtvaLC7dt2jYJTAQVkh3KBQwDAwcwSQBiI+KYDi6WldBx6nwt5VQ7aoLKXtysFhnqs8JEacRx60HnH9oXFzDu7Ud7gTpHx44zl8QXeP4tQMNCQ77D2kXref3bAk4sg0I0gxJj5EzEHSYBztyzGdqcsY7wfF4eHHyq+z7TmMkKMvVXkeoFAbul8I9BU7pfCPQVyX6L6n6VJfovqfpQd7pfCPQVS9aXE7o4HlVpfovqfpVLpbE6LwPM/SgV9s7f3JswilXMHRSxMoAFBZTrkdQGIjhS1faAmIOzkwxMAwRjOa68FbdI1Jwc7sV6K5tQTEM1tS2ihnjI9BI1PD1ri9oKdRctEEMR94OC/EeHAc+lAi2Xt5i9xTatsFtPcUpG8VwCcyQLhY4gjguhadHPZF4XbQYi22rDJBusAxAZZnQx1Pzo1vawxhWtkwGgPJxPA6DgetXtXiwDLgyngQ0g/IgUBO6Xwj0FTul8I9BXJfovqfpUl+i+p+lB3ul8I9BWLbWwS4yIpYMoUHhJwGscONbJfovqfpQluEZk4gSJlvyr5UHnLvtE2ShbCwxYAkHQi61kK0c+97sHyY0e/28ot2nBsjJCz6ZbwCTaUAjf3iYknd0U8nT7aAQC9sEzALwTHGBHKDPSKl3blUgM9pSTABcAk6aAEa8R60CX7YOSCbO8xDLAyTWMHzdRl8tdDCka1X7ZbJQUtrvC25IH+Ivxhc3Td1WDJPHQ8na7epgh7RlsBFwat4Rpx8qr9p29772zu6t94N359OVAhf2gaELWksg2Vuk3ADJIO6oVok6xJncbQ1zZ75cFpIl7mgZgNHYcJ04V6JdtUnEPbLQDGesHgYjgZEfOkt74m/wAzf/RoE18bzanieZ61Kl/4m+Z/vXaD1207IbiW8WCsjB1LLks4suqyJ0Y8xrFLbvs0TGN7HfLsArAEl7jcFcQRmAD+UadNfaF5bdtDFsZsFL3BuroxluHEjHiNWFL27ftrAewss5RSpTEgPcWQTH/5nTnNBoPs82LDvpYxiWDEBQykKRkJBRFU6id48yKBZ9lSCha/mFKHeVjJW8Ls/HGvmCZMzyq57dtYs3cCEgMWKABiyoQSfC7EE8sG8pBs/tJbcqBs4livEqsK17uwY1JgEEwInSedB6mpQvd08C+gqe7p4F9BQFrPdtZZqZAZQNOOuQ0q/u6eBfQUC7bVcz3YOKggACT8Wg8zQLNp7AuOoBvqu6ySltlgFcQVh9DGhOsgADGJru2+zzO2l8quasqQ0KoDSu6wMlmLA8oURpWd+37SJLLauHFm+6K8lnEBjLMOfQQxiYBNs7dtW2xNjeDqjDcADMGYDIwNVWf/ACWg5sXsv3T22W6AqEEqqFZi3aT8LATFviQdGIjr6OvM7F7QW3e2jbOqtcIAhkMSlp9ZgyDdAgeEnyr0Pu6eBfQUBalC93TwL6Cp7ungX0FBLvFP83+1qVbb2I7naCt4KL6lcSrsoJCLkVLwSAumIXjrMUxu2EldxePQeFqRbf2uLdy9biyCmOAYLvSEMEhpBJaAGC6S0kA0BLXs44Yk3kId8nHdtqMmcKCbkqMmmBpujT4smnY+wtZt4Nczg6He0EAQM2Zo0nVjxPAQAht9vyWHcIYurb3QWABuG3vFQQDIHxY8TpABZt2DtC37QcqkzBxVYmAdCrOrceIb0IIoG1She7p4F9BU93TwL6CgLVL3wn5Gq+7p4F9BVbuzpidxeB5CgptOy54a6KciCJDQDjPkGIb5qKSP7LsxVnvIWAJYrbdc2xdVJAuaBQ5gDhAAIitva+1LZFqFtb7opDRkQWVTgOZGU6TwAjWQnb2j3EbubYLG+DbYFXAQ3cWIcKQItidIksJGOobNl9lyhuE3p7y29s7pmXFsOwliPwaaTqJLYinXZuym2mLMGJZmJVcRLMTosmOPU0l2ftpWy+4Bxsm4DgQHYRuo0FCDKgYs2pMTEln2RcW7bzK2zvOuSAFWxYiV8jHnQMalC93TwL6Cp7ungX0FAWse1bKLq3EPAssyJkDAkR5xH9aP7ungX0FYtuhEuMttSwZQogcTiOZHXqPmKDHs3YDqf8cMrOWebe8wzdlXLKPhYKSQZILDEnQmz9i3ECKLykBiz52yS5GK25IcfCigazJAbSIpfe7YZGKXEsW2+7EHFoyNsFnxbdjM7pgcIYzVbHbhJk2bQthkUvpiQe7l1aZIh8hKgYwZ5UG/YewXtlCLqHEFQptsVCHu5VcnLA/diNSBMY1yz2FdUIO/Qm3hgTaOgVSgBGeujE6RvQeUVyxtrXGCpZtQ4utbc/CVRig4amSbTAjTFj0EgPa+iMbVq3mA6o8ZuCwUImOhfnpPxoOcgLv7MsRBvr+AyLZ+NMCrwXKggoDoBykmNRC1jKzMFhPUyZJ+Z1/rQ7ntAkAxYA7pbjMdQGiWtacX59QJ3TRmYEsViMmiOHxGgT3/AIm+Z/vXa5f+Jvmf712g9mt0qgJxCgcS0eumlEDMfwr+o/Ssu1bGbiW4KgowYZLkp3WWGEjk0jXiBS9/Z59ML5XfLsAGCmXuNoA27GYGnh9Ady/hX9R+lcDN4V/UfpSg9gvi3/MMWMYyXgKGUhSAwmUQKTMkljzIoFj2adSs7QWClWghtSLveE6NGvnOpnyoH+T+Ff1H6VMn8K/qP0otSgFk/hX9R+lDDNk2i8B+I/m8q01m2mzmLiTGSYz0nIUF826L1+L+Ki3GPAKfkx+lee2n2Yun4Nqx+EfBxCMcQYYGMCFOuup5xV7Hs7eR2ddp1JJAKvBlFTfGcHGCREcaB/L+Ff1H6VMn8K/qP0q1pYUAmYAE9avQCyfwr+o/Spk/hX9R+lFqUGa6Xld1ePiPhbyrl3ags5G2IiZeInhMii3eKf5v9rUs2rsYvdZyyhWUIQFMlcrZYMSYJIQrIA0YTOIoNvvYmJtzMRnz6cOPDSiq7cgv6j/XlSnY/Z/BmJcFWuZ4hehuMo1JiGdTpAm3MamtvYvZvu9ruw5feuNJCgnN2cziACZYknmSTQasn8K/qP0qZP4V/UfpRalALJ/Cv6j9KrdL4ndXgfxH6UeqXvhPyNAE3iAJwE6CXiT5aVQbasTlajUz3nIceXKhdpdnm73eqgIyMZUk7rK0KQRE4xqCOB5Vm+xWBUh0lVc5Ya96wcF5nUDMgJwAJ46QDG3tGWi92dJ0edOvDhVrdxiAVCEHgQ2n9qVP2BvMVZVU2XsgBTlDd3LM0wW3OMCZEzjTHszZDaTElSSzscVxXeYmAJMcetAbJ/Cv6j9KmT+Ff1H6UWpQCyfwr+o/Sho7AtovEfiPhXyrTWW9s4uLdRuDyp/qoFBZrxEzhpxl+Hz00qg2wGd61oJP3nAdTpwpbb7DcBg11W7xVF04kEsHuOSpDboJeAOICjWu3vZ5cmuIZuZKyd4XZYC2xiwJMybanLiCF4xqDNdpkwDbnQxnrB4aRzrvfn8mkfj68OVIrXsuDaeWxvPqGWYtE92SEScYDII5wAJ0qv8AwlCMq3QCSgBw0CLcJCETr92Laz1tg+VA69/Xx2uv+IOA58PI+lJrjSzHTVm4GR8R4GtI7A1yz3otAb1xl+7uM+8GY5TlGvCsaWysqcZDPOIxHxHgJMD+tAqv/E3zP967XL/xN8z/AHrtB6nbbq20tnC3LsFyfRRus0sf/GPmwpf9v2lgPY1LsgK4spAa4uQOmn3Z4gcadKTgJVcY5t/fSrkE/gT15/p60Cb7cswxFgwuIJ+7ADFlTGS3EMxB5Ao3lINn9o7LlQNnMsVjRQAGu92CSecQSBPSvQFW4YJrx1//AJqYnjgnr5/5etBb3dPAvoKnu6eBfQVMn8K/qP0qZP4V/UfpQT3dPAvoKzbSqoLjYKcUyiByyP8ApWnJ/Cv6j9KGC2Tbq8B+I/m8qDz20e09lPisjgkQAd4sUbIxACuMSfnRNl9o7BZle0FgsMtyN22rnLWV+KBI1p8yk8UQ/wBfn+X51MCZ3EM8den/AI0HbVpGUHBdQDwHOre7p4F9BUl/Cv6j9KmT+Ff1H6UE93TwL6Cp7ungX0FTJ/Cv6j9KmT+Ff1H6UA7thJXcXj0HhalXa/aIsuV7u1ACtJKyBDliVMTGI0BnX+lNbpeV3V4+I+FvKuPEmVtzpMtr5TpQeeHtCpJHc29GI1MEqLgtiNPiJkhTB3TpwJb9i31vIWNu3IIG7DKZVW0MCYyg+amtkHwJxnjz9ONdtMY3VSPJtP2FBb3dPAvoKnu6eBfQVMn8K/qP0qZP4V/UfpQT3dPAvoKrd2dMTuLwPIVbJ/Cv6j9KrdL4ndXgfxH6UGXbDibQW2hLsFgjlEsQRwhQx14kAc6Wr20sqDYBJN4Hu1LCbZuBQpCwWItkkaRI608DNA3V/UfpVEaNAtscTo3qeFAp2btUG0txrNsFtn7/ABBkzAJUSoJEmAY16Uw7LdbtvIpbnJ1lIKnFiJBjyo4EmcLcwOescuXCrWy0CFSOUNp/agt7ungX0FT3dPAvoKmT+Ff1H6VMn8K/qP0oJ7ungX0FYtuZbaXHFtSQRAIA44jiYHPqP6Vtyfwr+o/ShLlvyqxOst+VfKgTHtcK4RrKD/CJbSN90THSRkMsiJOhTrpfb+1kS4yKtmAgfJjp+MlYUEloUEAaxkeWrfDSMEjpOn/zXCvLC3rynp5Y8qDz79vbpZbNptWCgHUb7W0Dyu6XcIB8203dbbN28r4sLVsI2EZGGKvca2GAjljkfLpFP1bXRbcnUw3Hz4V09SqacDlwn+lAjXtaCmSWMHYAMDyLKqkrqyyWMaEfDJWdM+zbQLi5hcQxYqCI0LGNOUiD/WvQLiIhLXMje9Tw8v2pNcMs3D4m4aj4jQJr/wATfM/3rtcv/E3zP967Qes2zYzdt24xOLBsXEq26whh/wCUjzUUvbsC6Iw2hkGZdlUsAZe40AScRDrujQ41u2u6ES3FtGa4wUZnETizSzQT+EjhqSKX/b1oQG2dpLlRgquCAzrmDIOP3ZJkD+tAY9i3Yb/mHJMBd+4AFDLocWmSiAFuMsx5kVn2f2cuqVnaWYKVYiWAJF7vCSAdSdZJJ486N9uWSCRs7nHEHS2N5mRQm8w1yeDyBRteEg2f2jsviF2ZzkVAIVcQGu92ssSNYhiBPTWg9NUoXu6eBfQVPd08C+goC1l2mzmLiTGSYz88hRfd08C+grNtIVBcbBTimUQOWR/0oEu1ezd8/BtOOiA6ESqMcVbXUYHE9ZJ8iTZ+wL9t2Zdo4kmCbkGUVBkuUbsEiBrI6TQ7/tNYTjYnRIxCmGZihDdArwpbXWf6k2X2hss5VrOOrANuEHG2rtOsrGQGo5j+gehtKQoBMkAAnr51egWrSMAQgggHgOdW93TwL6CgLUoXu6eBfQVPd08C+goJd4p/m/2tSXb+wmd7rA28bpBZWBM6IsyZwOKkSB+PqAabXbCSu4vHoPC1LNt20o1xVsWmwxAORG+xUKjbm6zFuRMCCYkUFP8Ah05MRdO9fS+RiNSuAgniYRMAeQjjFNezdjFpMdJJLMQIBYmSY6ch0AA5Ut2jbSrFRYtEi4EAD6lcVYsBhGgZpBIG6NddD9ibSt+2WayqENiREjgDoWVT+KOHEH50DWpQvd08C+gqe7p4F9BQFql74T8jVfd08C+gqt3Z0xO4vA8hQZO1ezTeFuLhTBlbgCDBB+cwGA/zUvsezUW1RihwDY7mgJCiSeJBAcHyusOAFa+1tqWyqMLVtgSoYEgNBZVlRByjLy5daX2+2yyhl2a0xgllD7y7sgmUiDKDj+LyNAXZ/Z1lNw5oO8t3E3VIK94LYhfyphuj83Lm27K2Q2reJxG87QghRkxMKPKaV2+2bZLjuV3LTXTA4lfiUAgTEgT1kcqY9mMtxMjbtghnU4kMJViujQJ4dKDfUoXu6eBfQVPd08C+goC1i2zZRdS4h4MyzPMDAkf1AitHu6eBfQVj2xktpdfu1OJ0BgDgvExujXU8hNAvXsG73b2zcU53BdDwQwK3RcXTgTAWTIkzpGlV2f2euIQwuWy2Qdma2Ccs3dgMpgMXPAgg8Dyqg7YY3TaXZbbMoliriIyAJUlRMA6+YI5TXW7aC2md9mRWCWnC5DUXGK8Y5RP0oCHsO4Q4m2CwuAOoOVvvGZnKjmd4gEnQAaamQ3vZdihXvQR3ZtIpWECfeAaLwZVcAMOAXzNX+2IxL7MgV0dgchyNsIIjgxcieRC6GdL3O1YQOuzKw7hbzQRpKsQo01+GJ86ADeyYIuElZdWUDeKrPe8ZMtBucT5+UTGCRCiGbReA3jwo1ztaLjJ7vbVRplcYDWGIDBVbEaDUmDJjURWXZtoFxcwjIGLHFhDLJOhHI0C2/wDE3zP967XL/wATfM/3rtB7NUyQKUVlI4E6H5iKs1qeNtDBnXrMzw4zJrLt+xG7bQQjYsGKXPhfQiG0PUMNDqope3YV4RhtDIO8LsqsyjV7jaA5AABl3RAOPHnQOmtSCDbQg8QeBnUzprrXO51nuknhP9Z6ddfnSpux78N/zDMdAozdRiGXQlTILIsFuILsaz7P7PX1K5bSxClWIDsoJF7vGlRxLCZOXOIIoPRZN4R+r+KmTeEfq/iiVKAeTeEfq/ihAtk26OA5/wCbyrTWXarOYuIPxJj65Cg7csBvitIfnrxmeXmfU1w7MDM2besTw1jhOmsUg2r2d2g/BtEaIDqyyqM2KtxkFDifNieUEmzdh7RbdmS8NSTBZ4aUVBI4LjBbT4pAMRNB6AFvCPX+K7k3hH6v4rtpSFAJkgAE9avQDybwj9X8VMm8I/V/FEqUGe6Wld0cev5W8q4LG8W7pMjEtzMREmJ5D0ol3in+b/a1IO2vZ5r73GwtDKADwLDEA57pkgwQSTogACyWoHDbGhbI2LRaZmBM9ZjjRbalRCooA5AwPQCvPWfZh1yi4qzdS5oszjcLyeEGGKga8Jk6Q29n+zjYtd2xUwdMQOgGpAEkkFuH4o1iSG7JvCP1fxUybwj9X8USpQDybwj9X8VS6zYndHA8/wCKPVL3wn5GgEUJxlFMaiTwPUaaGh+5rp9xb0kDQaTMxpzk+pqu3dnre7rNVYIwchlB4CVgnhDhG/8AGle0+zx7pERLQP3hdhu6uCGCgKd0yNCeCga0DsIYA7tYEACeEcI004D0rttSoAVFAHAAwB8hFI9m7Bdc920paybSumjANjMgKMsYEGR8A0XI017I2PurYSEXVjimirkxOK8NBPQfIUGnJvCP1fxUybwj9X8USpQDybwj9X8UJMiX3Rx11/KPKtNY9q2bvEupMZSAehxEH+hg/wBKAlu1j8NtBAgRpp04cKjWpgm2hiQJ5ToY000rzlj2RP8A/o6vGUaETJRiCTJEv3xkQR3g6a6H9nyVANvZ3jIHNT94SCO9uaf4gk9fifUZaA5TZwJi1bE6mNJPnprwHpVF2JBEWLQiYgDSeMbtJl9l5YZlCAWLNG/dlww7ydNyIHHj+HgaXfZQA5KqMe8dyG3dGN3SQrT/AIinUGCp5HQPQPYBMm0hOok8deOsc6R3vib/ADN/9GtGz9mXEvG6LNgMWMkMVLLrEwnESTxMlm1FYNlsG2gQxKDExw3dNPSgW3/ib5n+9drl/wCJvmf712g9VtV3BLeNtWe4wVcmxE4s280GNFPI6xWL7dtCA1m5JdlARc5AZ1LiPwjAkyB/Wmvdh0xa2GUjUNBB+YNdfZ1MTZUwZEhdCCSCPOSTPnQLR21ZM42nMYgwFG8xRQu8Rrk4HQFW10oGz+0dl8cbFw5FQCF3QGu92ssYAMQxXjHU05ewpBU2VIaZBCwZMmRz11rnuqTPcJMRMLMTlE/5tfnrQH7hfCKncL4RUzbw/uKmbeH9xQTuF8IrNtAVBcbEHFMo6xkf9K05t4f3FCklmBSZAkSPzUCK77S2V42mOiRjB3mYqQ3QK8KW1gn1Nsnb9lmKtaK6sAdCDhbW43ORAYcR/rDS7siN8VhG48Qp4zPEebep61xtitmZ2e2coy0XWOE6axQHt20YAhdCAfWrdwvhFcDHwfuK7m3h/cUE7hfCKncL4RUzbw/uKmbeH9xQDu2VldBx/wBrUm7T7cS1ce2LQZkCfiI1IZmkKrMAFUGQDJaNImnN1mld3n1/K1S9aDghrSsDEhoPAyOPnrQJ9r7XCPj3IMvAOTRjFveMKYOV0COGk5DhW7sjaBet5G2EYGGXeOJgGDkqngQeHOi+5W8svd0yJDFoWZHAzEzqdfOi2LeAxS0FXosAa8dBQE7hfCKncL4RUzbw/uKmbeH9xQTuF8Iql2wuJ3RwNXzbw/uKpddsTu8jzoFva3aCWDbHd5Z8TrugFF5A6y6wDA8xWAdvGSDsyzGmLswZirOFUqmu4ATwPEANAl+yZY5WwcYKzBg9RPA+dD9yt6D3e3oGA0Xg3xDhwMmRzmgUbJ28r5k2AAlu45hpJNsWywxIBA+8WCddDIFNuzXFxMmRVYMykK2QlWIMNAnh0FEXZ1HCyo0UaBeC/CPkOQ5VeyuACrbCqOAEAD5AUF+4Xwip3C+EVM28P7ipm3h/cUE7hfCKybSy21dsJhlEDjriNPXhWvNvD+4oSEktKTvDmOi0Ca524oRmFjUXGthSSCSM4MQSJwOkH9qLc264M/8Al7e5btvrcYSWZhBBtyIxbX5aUzOzrll3K5aiYWdTJ1+etEImZtjWAeGoHCfU+tAlbtgFkRbAzd7qDJiqzbYg72JkEKToOMDnIEnbwZFZNmJLcBJiNzgyg5fHwUEmNJpxtexpdRrdywrIwYMDEENqfU6/PWrPsylcTZVl4Q0HpxnjwHpQKrHa+SXH7lMbayCHaGIQMQCUA5nz3dQOWPZb/eKHxxzlsZmJMxMCfSvRGwsBe5WAQQN2ARwIHUQI+VI9rezbZRd2qxYNxnFtLjKpaGiEBYZcRoBzFAnv/E3zP967R9p2Mh2GQ0Y8vP512gZ9obSHCIyAqjyytqHADCCPmQ3PVRS6LgjG9cQZs5CtzLOwAyBhd5QRGuHnWi98TfM/3qtBUXLuuV5zOIEORChkkafiZVIy4guSKBs9q6Mcr9w4lSQrFVaLveMSBqS2o4xBiCNK01KBt9tf9v8A9v4qfbX/AG//AG/ilNSgbfbX/b/9v4oG09p5K4wjNSszw0OvDzrBUoMl6zdPC8y6INCdQjGFbkQUJB04mRFF2UXbbFlumCWJWTBm2qLpwGJBbTjPkKNUoGlvtmAAUkgCTlx8+FW+2v8At/8At/FKalA2+2v+3/7fxU+2v+3/AO38UpqUDYdqlmUC3rOgy46ERw86W9u7A97ImyUyCqxyQkxmF4yOLjiNNeBgjuxmHU+HU/0rRc262qvjnv3FfWDGqCBrw3aBfc7LuFw4twQ2RA7vEkMpBgzvYhwX+Lf0IAApj2TnZVlFjRnLABkAWQNABpEg/wCsmSafay/m9B9an2sv5vQfWgY+/wBz/pz+tKnv9z/pz+tKXfay/m9B9an2sv5vQfWgY+/3P+nP60rj7dcII93Oo8aUv+1l/N6D60P7QTLLfmZ4DoR/rQG7TR7wtzY+BkYEshO6ykgdJAIPz+YOE9kyoHuyggXNV7sHJ+JXjChS6hTIhtZrZ9rL+b0H1qfay/m9B9aDBsnZl5M4Uy1u5bDAqCAwthOBiEwYgACMzEay27Nd7SYDZ9MmICsoABYkACdImgfay/m9B9an2sv5vQfWgY+/3P8Apz+tKCe2j/8AidCR8S8tDWT7WX83oPrWD35ZOh1Zjy5k0Dn7aP8A+J/UtU+123vuTqebDoB/pSn35eh/b61Pfl6H9vrQVtLcWxYtoCrWGLBtIMq6xjPCHPHoDQdl2NkWyuVwiyCAMl47hVgeMgoDqTMmtHvy9D+31qe/L0P7fWgy+7XSRmQRhatsAo1CG234mIO8tzQg/wCKZmKP3BD5IpT4Zjup3cIxMafDBXVeEAVf35eh/b61Pfl6H9vrQCGztoCpZAUYq2JycFQxPKDbXGIiWY84ppsyMUt47IjLbZmtyV3GlgSknSMmEjkawe/L0P7fWinuro2cuboOz3mvLgYyMXFhiDOMOZHOIOkghpuopYliAxJkZcDzHw9alEu9ns5LAiGJYT561KD/2Q=="/>
          <p:cNvSpPr>
            <a:spLocks noChangeAspect="1" noChangeArrowheads="1"/>
          </p:cNvSpPr>
          <p:nvPr/>
        </p:nvSpPr>
        <p:spPr bwMode="auto">
          <a:xfrm>
            <a:off x="211593" y="-1407001"/>
            <a:ext cx="6503240" cy="29338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026" tIns="55513" rIns="111026" bIns="55513" numCol="1" anchor="t" anchorCtr="0" compatLnSpc="1">
            <a:prstTxWarp prst="textNoShape">
              <a:avLst/>
            </a:prstTxWarp>
          </a:bodyPr>
          <a:lstStyle/>
          <a:p>
            <a:endParaRPr lang="en-US" dirty="0"/>
          </a:p>
        </p:txBody>
      </p:sp>
      <p:sp>
        <p:nvSpPr>
          <p:cNvPr id="16" name="AutoShape 4" descr="data:image/jpeg;base64,/9j/4AAQSkZJRgABAQAAAQABAAD/2wCEAAkGBxMTEhUUExEWFhUVGRcYFhgXGRscHRocHRsbHRscGBoaKCggGh8lHBsXIjEhJSkrLi4uFyAzPDMtNygtLisBCgoKDg0OGhAOGywfHCQsLCwsLCwuNywrLC8sLCwsLCwsKywvLCwsNSwsLCwrLDEsKzcsLCwsLC8sLCwuLiwsLP/AABEIAK4BIgMBIgACEQEDEQH/xAAbAAACAwEBAQAAAAAAAAAAAAADBQACBAEGB//EAEAQAAIBAwEFBQUHAgQHAQEBAAECEQADEiEEIjFBUQUTUmGRBhQycdEVI0JikqHhgbEzcsHCFiRUY4KislPiQ//EABcBAQEBAQAAAAAAAAAAAAAAAAABAgP/xAAgEQEAAgIBBQEBAAAAAAAAAAAAARESE2ECAyEiMVFB/9oADAMBAAIRAxEAPwD6+sRwrsDpQ1RvL1P0ruDeXqfpXaIhz8rwOlSB0qmDeXqfpU7tvL1P0pUJcrwOlSB0oaqx1GJHkf4ruDeXqfpSoLleB0qQOlUwby9T9KqFaY05cz5+XlSoPIsDpUgdKpg3l6n6VVgQJJUAcST/ABSoLkWB0qQOlCAJJAKkjjvcJ4TpXQrTG7I4if4pUFyJA6VIHShqGOoxI8j/ABXcG8vU/SlQXLN2ntotBIQMXdbagtiJadWaDA0PIyYHOsP/ABLZ70WSpN3cBCEMuTBTAckcAynUDRgY1pnes5DFlVg2hB1HXUEeVUGwrIbu7cjgYEjSBBjTTSrGJ5Y/+ILODuUcYPbtlCAHyuOttN0mQCzDjGmtZv8Ai7ZoWVcZG2ACon7w4qYB4ZAg9PlFNl2MAEC3bAJDEAcSDIJ04yAZ8qG2yWycSlkmPhMTGvKOGp9TV9U8lFr2ysGS1t1T3dNpViNSjLcbUDQEKgIAJJyOgxJol/2ssqVBsXhkGIlVBBUvIIZgR/hsZ4cOtNl2ReSW92BpGkAgDhpAYiOjHrQNp7Gtv3eVq2e6bJByGjLERwhjpw4HlV9Pw9i237Y7PJDKQZuQFhpCs6qTwxL4MQDpoddKYbB23au3WtKj5KN4ld0HFHxyBIyxuIf61pbYFPG1aPHiBzmeXOT6mrDZgu8EQECJGhgcBMcPKp6nlogdKkDpQwjeXqfpXcG8vU/Ss1C3K8DpUgdKB3nDeTXhvcdY0066VdVYiRiQeBB/ilQXIkDpUgdKpg3l6n6VMG8vU/SlQXK8DpUgdKpg3l6n6VVQ2vDTTiegPTzpUHkWB0qQOlUwby9T9KGXjiyc/wAXQweXWlQXI8DpUgdKAW0JySBxOWg+ZjzHrVwjfl9T9KVBciQOlSB0oahiJGJB4EH+K7g3l6n6UqC5XgdKlUwby9T9K5SoLlwXh1HrXe+HUetd7Q2k27aEFFyYKzuCVQQTkwBHEgLxGrCsD9vusBtnDFrhUEMFGOdxQTnENuCFkzkOFZzaxZO1ezHuuzLtTWwVQBRPxB1JPHgyLgR5kzWL/h+5qffWklDxeIVbAx1eYJtOSZn75tZ1Lw9umGb3cAJAJdsQGLKhk4ndVi8t0tkxWfZ/aR2Kj3YDIrJZgsK17u/g1YwpBJiJEaVrdKayex7NuqhRtpCjAQMhorWyVEPopCN5zcOpGlepF4dR601xHSpiOlSe7f0joor74dR61QXhkdRwHP503xHSs90xmQuRCggDmd7T+tTPhcWPvh1HrWLtnZlv2LlksALilSTroeOmk1V+3yiTjbvEqzbkpJCzgqtkWIPxajEcp0om29vtbOPuxZg6o2+oUFgzCGaA26BpxlwKbDAhT2ZZWZl2sqXK5EAgnEMFJIYSyqVAmRu6gzpB7OXM2f3zVipPxAkKbpGRDySO8ERA3eGujrYvaF2e2j7MoLkAlbg3dy23BwpYg3CCoBgIT5V6PEdK1ulNcEHZdkWbS28wccteHFi3D+ta++HUetNMR0qYjpWdnC4FD3hK6jj18jV++HUetb7qiU0/F/talfae3urvbttazxtlFZSxyZiu8AwOMlDI4CTrTPgxF74dR60i7U7CS89653mNx7apaYEzaYLcUuIYScbhHIjXXWtlztpw5UXLB+9wAxIJgkOur7pHAMRvHgsQSy9n9ta9azdQGmDAgcAYG80xMEzxBEAgirHcr4YPPbT2K7NcK7WUVxcCgZTbyTEFCHAkHXeBHkDrTXsu33VsI1zMgsZk8yTG8SdJjj6cKf4jpUxHSm1MCvvh1HrVXvCDqOB502xHSqXlGJ05GpnwuJat4dR610Xx1HrXO2NtNrugjWwzsBDj4hpMGQFMHzkwIpKfaO/uRbtvKtkQo4hXJYRcO4CEBIkSxBKkas+DEsteyWJQrtIBQysLEAur3AIbTMrr867snsxdt2RaXbiItWrQMHQItpTiuUCQjRpIzOvGXmx9uXCbmSKcbRe2FUDIgJEkO0ZOxCgDeAkE83HY+0G5aDMUYywyQEKwDEBlBJ0IHU1rdKa3iE7F2lncNtLKvJyx3zkTGKvIUAiDunQcdTXrrdwAAZTAAmePnTbEdKmI6VJ7t/wjoor74dR61RLwk6jj18hTfEdKw7deNtLjKoJDLAInjiOXzqZ8LiD3w6j1rzvaPs8t03IuqoZgyDGcJYPd565uA3Lhzp4nbtveJa2wFpbihCCzN95mqgHeIxXQa61k2Xt24SBctBAuPe3CjBUOVwGVJyAYKhWdBnqToDY7tGBbsXs+LdoILynC+Ly5LKwLYthGE7wCjQzxC9NZe7EuFyw2zEHDcUEJCmySuIbRPunAAgjvn1OlbD7R3RbV2sRq2am24IAC3RA4z3PeieBdBHSjp264MXEW2BaBZjbYqt3FXZZkBhi0ASDKNV3SmuC/2c7EbZSs7T3irbW2F1AGKW10GRAEoW1BMudevoO+HUetK7Xbr65XNnIE5FEJxHdhxc0cgrke7jSTz5Vv2Ri9u27WUvFi2bLhAGRAjImeWgJ4HWpPdv6sdFC98Oo9alLtpvsHYBiAGIAHITyrtTZwYnJv4IGdkVRGrGAPmTpRkckSCpGuoM8ND+9Zto2bNLeLhWRgykjITiy6rInRjzGsUtvezSsQe9jfNxgAQCcnadxl1GcA8sRoa5tnu/8Al/eqq5OoKnUjTqDBHrpSY+zy4sO9kmILjIBVZSFInVcUVSJE69aBZ9lVDITdzwwIzBJlbou+LHUjwzJmeVB6Lf8Ay/vU3/y/vV8h1qZDrQU3/wAv70Ncsj8PBev5qPkOtZ7qBs1J0ZQDB65DSgmz7RmJR7bCYlTInpIou/8Al/ekm19gm4oD3l0VklUxIBXEYw26Y0Y8xppU232cW4f8UhQ6sqbwVQA0gYsp1ZiwPIhdNKB0C35f3ru/+X968/sfsslt7bK4AtkGFUrMJbSdxgJi2JJB0YiK9HkOtBTf/L+9Tf8Ay/vV8h1qZDrQAu5SvDj5+Fqo22KCym5aBQSwy1UdWHIfOi3WEpr+L/a1Ku1ew+/a4WvYhkKLiokTiZOUq2qg/CDwkmBAbT2ikx31qcsIzE5eGJ+Ly40bZ7+a5I6MpnVTI00OopY/ZDsxLXkIZ8mBtmWUGUQkPwXjoACdSDJnX2N2eLCFc8iTJOvQKAMix0VRxJ/0oNm/+X96m/8Al/er5DrUyHWgpv8A5f3ql3LE/DwPWjZDrVLzDE68jQDNwgCSomAJMSTwA86ENvQrkLtrHe1yEbvxa+XPpQ+0+zhfCTcZMGVt3EzBB1yB5AiRBGRpfZ9nioTHaWzthgpKhlEoVGjktpIPxQSo4CAAa2dtVjC3LTGA0Bgd08Dpy86JYvZqGRkZTwZTIPyI0NJ7fs6oZ2Nwb9p7RCho3+7DsQztLEW1148Zypr2fs/dpBcMSzMSBiJZiTCyYGvU0B9/8v71N/8AL+9XyHWpkOtBTf8Ay/vQDdK5szIqgySxgDdXiTwrVkOtZNpsC4roWgFl1Bg6YnQiCOHEcKCh7TtwD31mCCwOY1A4ka8BB18qt9oJjl3trHxZiOGXHh8Ovy1rCvYYAKrcARvi3d4kFjIeZBM6nUkydJNU2j2dQklHCy+cRIkWwikkENIMtkCDLcZg0G9O07ZMC/ZJgGA44GIPHhqPUVd9vQEKbtoEkgAsJJBggDnBrBsnYKKSbj97lIYNJWCipoCTBgEZGWIYgk8alvsQphhfxxW0rErJbu2ZpJyB3izZZZTM6HWg3tt6ggG7aliFUZDUkAgDqYZTH5h1rCO7K5HA5M0HQ5bx4HnyoNn2dCLgt4YkFWlATixDHEyMTllBiACojdFX2TYhbspbU6W5XTSYYjh/T96BLtKDNtB8R5edSrbV8bf5j/epQeg7Q2gW7aH7tcmCl7g3U0JybhxIC8Rqwpe/b4WA1hSWuFVIZQCA9xZlo1OGi85HDk6F/BMmKKoHFmgf1JECjK7HgFPybpx5UCM9urizdwAEgMXZVAYsqGTBgKxYFuXdnjWfZ/aUMVA2dZYr8TKsK17uwcdWMAiSNMtJHGvSy/RfU/SuK7HgFPEfEeWh5daC3dL4R6Cp3S+Eegrkv0X1P0qS/RfU/Sg73S+EegoF1QuZCBoUEADj8Wg+dGl+i+p+lDUtkdF4LzP5vKgQv7QKiAkWrpKs33ZAmFnFQ0lmH4uECDHKi7b28ts4nZ5YOqNvKFBYMwhmiZVQQNNXUacnNm/mJUowkiVaRI4jQUSX6L6n6UHndi9ocnto+zoDcIG7cUxKWm/EFJINyCoHBCfKvR90vhHoK5L9F9T9Kkv0X1P0oO90vhHoKndL4R6CuS/RfU/SpL9F9T9KCl20spuj4un5WpNtvaLC7dt2jYJTAQVkh3KBQwDAwcwSQBiI+KYDi6WldBx6nwt5VQ7aoLKXtysFhnqs8JEacRx60HnH9oXFzDu7Ud7gTpHx44zl8QXeP4tQMNCQ77D2kXref3bAk4sg0I0gxJj5EzEHSYBztyzGdqcsY7wfF4eHHyq+z7TmMkKMvVXkeoFAbul8I9BU7pfCPQVyX6L6n6VJfovqfpQd7pfCPQVS9aXE7o4HlVpfovqfpVLpbE6LwPM/SgV9s7f3JswilXMHRSxMoAFBZTrkdQGIjhS1faAmIOzkwxMAwRjOa68FbdI1Jwc7sV6K5tQTEM1tS2ihnjI9BI1PD1ri9oKdRctEEMR94OC/EeHAc+lAi2Xt5i9xTatsFtPcUpG8VwCcyQLhY4gjguhadHPZF4XbQYi22rDJBusAxAZZnQx1Pzo1vawxhWtkwGgPJxPA6DgetXtXiwDLgyngQ0g/IgUBO6Xwj0FTul8I9BXJfovqfpUl+i+p+lB3ul8I9BWLbWwS4yIpYMoUHhJwGscONbJfovqfpQluEZk4gSJlvyr5UHnLvtE2ShbCwxYAkHQi61kK0c+97sHyY0e/28ot2nBsjJCz6ZbwCTaUAjf3iYknd0U8nT7aAQC9sEzALwTHGBHKDPSKl3blUgM9pSTABcAk6aAEa8R60CX7YOSCbO8xDLAyTWMHzdRl8tdDCka1X7ZbJQUtrvC25IH+Ivxhc3Td1WDJPHQ8na7epgh7RlsBFwat4Rpx8qr9p29772zu6t94N359OVAhf2gaELWksg2Vuk3ADJIO6oVok6xJncbQ1zZ75cFpIl7mgZgNHYcJ04V6JdtUnEPbLQDGesHgYjgZEfOkt74m/wAzf/RoE18bzanieZ61Kl/4m+Z/vXaD1207IbiW8WCsjB1LLks4suqyJ0Y8xrFLbvs0TGN7HfLsArAEl7jcFcQRmAD+UadNfaF5bdtDFsZsFL3BuroxluHEjHiNWFL27ftrAewss5RSpTEgPcWQTH/5nTnNBoPs82LDvpYxiWDEBQykKRkJBRFU6id48yKBZ9lSCha/mFKHeVjJW8Ls/HGvmCZMzyq57dtYs3cCEgMWKABiyoQSfC7EE8sG8pBs/tJbcqBs4livEqsK17uwY1JgEEwInSedB6mpQvd08C+gqe7p4F9BQFrPdtZZqZAZQNOOuQ0q/u6eBfQUC7bVcz3YOKggACT8Wg8zQLNp7AuOoBvqu6ySltlgFcQVh9DGhOsgADGJru2+zzO2l8quasqQ0KoDSu6wMlmLA8oURpWd+37SJLLauHFm+6K8lnEBjLMOfQQxiYBNs7dtW2xNjeDqjDcADMGYDIwNVWf/ACWg5sXsv3T22W6AqEEqqFZi3aT8LATFviQdGIjr6OvM7F7QW3e2jbOqtcIAhkMSlp9ZgyDdAgeEnyr0Pu6eBfQUBalC93TwL6Cp7ungX0FBLvFP83+1qVbb2I7naCt4KL6lcSrsoJCLkVLwSAumIXjrMUxu2EldxePQeFqRbf2uLdy9biyCmOAYLvSEMEhpBJaAGC6S0kA0BLXs44Yk3kId8nHdtqMmcKCbkqMmmBpujT4smnY+wtZt4Nczg6He0EAQM2Zo0nVjxPAQAht9vyWHcIYurb3QWABuG3vFQQDIHxY8TpABZt2DtC37QcqkzBxVYmAdCrOrceIb0IIoG1She7p4F9BU93TwL6CgLVL3wn5Gq+7p4F9BVbuzpidxeB5CgptOy54a6KciCJDQDjPkGIb5qKSP7LsxVnvIWAJYrbdc2xdVJAuaBQ5gDhAAIitva+1LZFqFtb7opDRkQWVTgOZGU6TwAjWQnb2j3EbubYLG+DbYFXAQ3cWIcKQItidIksJGOobNl9lyhuE3p7y29s7pmXFsOwliPwaaTqJLYinXZuym2mLMGJZmJVcRLMTosmOPU0l2ftpWy+4Bxsm4DgQHYRuo0FCDKgYs2pMTEln2RcW7bzK2zvOuSAFWxYiV8jHnQMalC93TwL6Cp7ungX0FAWse1bKLq3EPAssyJkDAkR5xH9aP7ungX0FYtuhEuMttSwZQogcTiOZHXqPmKDHs3YDqf8cMrOWebe8wzdlXLKPhYKSQZILDEnQmz9i3ECKLykBiz52yS5GK25IcfCigazJAbSIpfe7YZGKXEsW2+7EHFoyNsFnxbdjM7pgcIYzVbHbhJk2bQthkUvpiQe7l1aZIh8hKgYwZ5UG/YewXtlCLqHEFQptsVCHu5VcnLA/diNSBMY1yz2FdUIO/Qm3hgTaOgVSgBGeujE6RvQeUVyxtrXGCpZtQ4utbc/CVRig4amSbTAjTFj0EgPa+iMbVq3mA6o8ZuCwUImOhfnpPxoOcgLv7MsRBvr+AyLZ+NMCrwXKggoDoBykmNRC1jKzMFhPUyZJ+Z1/rQ7ntAkAxYA7pbjMdQGiWtacX59QJ3TRmYEsViMmiOHxGgT3/AIm+Z/vXa5f+Jvmf712g9mt0qgJxCgcS0eumlEDMfwr+o/Ssu1bGbiW4KgowYZLkp3WWGEjk0jXiBS9/Z59ML5XfLsAGCmXuNoA27GYGnh9Ady/hX9R+lcDN4V/UfpSg9gvi3/MMWMYyXgKGUhSAwmUQKTMkljzIoFj2adSs7QWClWghtSLveE6NGvnOpnyoH+T+Ff1H6VMn8K/qP0otSgFk/hX9R+lDDNk2i8B+I/m8q01m2mzmLiTGSYz0nIUF826L1+L+Ki3GPAKfkx+lee2n2Yun4Nqx+EfBxCMcQYYGMCFOuup5xV7Hs7eR2ddp1JJAKvBlFTfGcHGCREcaB/L+Ff1H6VMn8K/qP0q1pYUAmYAE9avQCyfwr+o/Spk/hX9R+lFqUGa6Xld1ePiPhbyrl3ags5G2IiZeInhMii3eKf5v9rUs2rsYvdZyyhWUIQFMlcrZYMSYJIQrIA0YTOIoNvvYmJtzMRnz6cOPDSiq7cgv6j/XlSnY/Z/BmJcFWuZ4hehuMo1JiGdTpAm3MamtvYvZvu9ruw5feuNJCgnN2cziACZYknmSTQasn8K/qP0qZP4V/UfpRalALJ/Cv6j9KrdL4ndXgfxH6UeqXvhPyNAE3iAJwE6CXiT5aVQbasTlajUz3nIceXKhdpdnm73eqgIyMZUk7rK0KQRE4xqCOB5Vm+xWBUh0lVc5Ya96wcF5nUDMgJwAJ46QDG3tGWi92dJ0edOvDhVrdxiAVCEHgQ2n9qVP2BvMVZVU2XsgBTlDd3LM0wW3OMCZEzjTHszZDaTElSSzscVxXeYmAJMcetAbJ/Cv6j9KmT+Ff1H6UWpQCyfwr+o/Sho7AtovEfiPhXyrTWW9s4uLdRuDyp/qoFBZrxEzhpxl+Hz00qg2wGd61oJP3nAdTpwpbb7DcBg11W7xVF04kEsHuOSpDboJeAOICjWu3vZ5cmuIZuZKyd4XZYC2xiwJMybanLiCF4xqDNdpkwDbnQxnrB4aRzrvfn8mkfj68OVIrXsuDaeWxvPqGWYtE92SEScYDII5wAJ0qv8AwlCMq3QCSgBw0CLcJCETr92Laz1tg+VA69/Xx2uv+IOA58PI+lJrjSzHTVm4GR8R4GtI7A1yz3otAb1xl+7uM+8GY5TlGvCsaWysqcZDPOIxHxHgJMD+tAqv/E3zP967XL/xN8z/AHrtB6nbbq20tnC3LsFyfRRus0sf/GPmwpf9v2lgPY1LsgK4spAa4uQOmn3Z4gcadKTgJVcY5t/fSrkE/gT15/p60Cb7cswxFgwuIJ+7ADFlTGS3EMxB5Ao3lINn9o7LlQNnMsVjRQAGu92CSecQSBPSvQFW4YJrx1//AJqYnjgnr5/5etBb3dPAvoKnu6eBfQVMn8K/qP0qZP4V/UfpQT3dPAvoKzbSqoLjYKcUyiByyP8ApWnJ/Cv6j9KGC2Tbq8B+I/m8qDz20e09lPisjgkQAd4sUbIxACuMSfnRNl9o7BZle0FgsMtyN22rnLWV+KBI1p8yk8UQ/wBfn+X51MCZ3EM8den/AI0HbVpGUHBdQDwHOre7p4F9BUl/Cv6j9KmT+Ff1H6UE93TwL6Cp7ungX0FTJ/Cv6j9KmT+Ff1H6UA7thJXcXj0HhalXa/aIsuV7u1ACtJKyBDliVMTGI0BnX+lNbpeV3V4+I+FvKuPEmVtzpMtr5TpQeeHtCpJHc29GI1MEqLgtiNPiJkhTB3TpwJb9i31vIWNu3IIG7DKZVW0MCYyg+amtkHwJxnjz9ONdtMY3VSPJtP2FBb3dPAvoKnu6eBfQVMn8K/qP0qZP4V/UfpQT3dPAvoKrd2dMTuLwPIVbJ/Cv6j9KrdL4ndXgfxH6UGXbDibQW2hLsFgjlEsQRwhQx14kAc6Wr20sqDYBJN4Hu1LCbZuBQpCwWItkkaRI608DNA3V/UfpVEaNAtscTo3qeFAp2btUG0txrNsFtn7/ABBkzAJUSoJEmAY16Uw7LdbtvIpbnJ1lIKnFiJBjyo4EmcLcwOescuXCrWy0CFSOUNp/agt7ungX0FT3dPAvoKmT+Ff1H6VMn8K/qP0oJ7ungX0FYtuZbaXHFtSQRAIA44jiYHPqP6Vtyfwr+o/ShLlvyqxOst+VfKgTHtcK4RrKD/CJbSN90THSRkMsiJOhTrpfb+1kS4yKtmAgfJjp+MlYUEloUEAaxkeWrfDSMEjpOn/zXCvLC3rynp5Y8qDz79vbpZbNptWCgHUb7W0Dyu6XcIB8203dbbN28r4sLVsI2EZGGKvca2GAjljkfLpFP1bXRbcnUw3Hz4V09SqacDlwn+lAjXtaCmSWMHYAMDyLKqkrqyyWMaEfDJWdM+zbQLi5hcQxYqCI0LGNOUiD/WvQLiIhLXMje9Tw8v2pNcMs3D4m4aj4jQJr/wATfM/3rtcv/E3zP967Qes2zYzdt24xOLBsXEq26whh/wCUjzUUvbsC6Iw2hkGZdlUsAZe40AScRDrujQ41u2u6ES3FtGa4wUZnETizSzQT+EjhqSKX/b1oQG2dpLlRgquCAzrmDIOP3ZJkD+tAY9i3Yb/mHJMBd+4AFDLocWmSiAFuMsx5kVn2f2cuqVnaWYKVYiWAJF7vCSAdSdZJJ486N9uWSCRs7nHEHS2N5mRQm8w1yeDyBRteEg2f2jsviF2ZzkVAIVcQGu92ssSNYhiBPTWg9NUoXu6eBfQVPd08C+goC1l2mzmLiTGSYz88hRfd08C+grNtIVBcbBTimUQOWR/0oEu1ezd8/BtOOiA6ESqMcVbXUYHE9ZJ8iTZ+wL9t2Zdo4kmCbkGUVBkuUbsEiBrI6TQ7/tNYTjYnRIxCmGZihDdArwpbXWf6k2X2hss5VrOOrANuEHG2rtOsrGQGo5j+gehtKQoBMkAAnr51egWrSMAQgggHgOdW93TwL6CgLUoXu6eBfQVPd08C+goJd4p/m/2tSXb+wmd7rA28bpBZWBM6IsyZwOKkSB+PqAabXbCSu4vHoPC1LNt20o1xVsWmwxAORG+xUKjbm6zFuRMCCYkUFP8Ah05MRdO9fS+RiNSuAgniYRMAeQjjFNezdjFpMdJJLMQIBYmSY6ch0AA5Ut2jbSrFRYtEi4EAD6lcVYsBhGgZpBIG6NddD9ibSt+2WayqENiREjgDoWVT+KOHEH50DWpQvd08C+gqe7p4F9BQFql74T8jVfd08C+gqt3Z0xO4vA8hQZO1ezTeFuLhTBlbgCDBB+cwGA/zUvsezUW1RihwDY7mgJCiSeJBAcHyusOAFa+1tqWyqMLVtgSoYEgNBZVlRByjLy5daX2+2yyhl2a0xgllD7y7sgmUiDKDj+LyNAXZ/Z1lNw5oO8t3E3VIK94LYhfyphuj83Lm27K2Q2reJxG87QghRkxMKPKaV2+2bZLjuV3LTXTA4lfiUAgTEgT1kcqY9mMtxMjbtghnU4kMJViujQJ4dKDfUoXu6eBfQVPd08C+goC1i2zZRdS4h4MyzPMDAkf1AitHu6eBfQVj2xktpdfu1OJ0BgDgvExujXU8hNAvXsG73b2zcU53BdDwQwK3RcXTgTAWTIkzpGlV2f2euIQwuWy2Qdma2Ccs3dgMpgMXPAgg8Dyqg7YY3TaXZbbMoliriIyAJUlRMA6+YI5TXW7aC2md9mRWCWnC5DUXGK8Y5RP0oCHsO4Q4m2CwuAOoOVvvGZnKjmd4gEnQAaamQ3vZdihXvQR3ZtIpWECfeAaLwZVcAMOAXzNX+2IxL7MgV0dgchyNsIIjgxcieRC6GdL3O1YQOuzKw7hbzQRpKsQo01+GJ86ADeyYIuElZdWUDeKrPe8ZMtBucT5+UTGCRCiGbReA3jwo1ztaLjJ7vbVRplcYDWGIDBVbEaDUmDJjURWXZtoFxcwjIGLHFhDLJOhHI0C2/wDE3zP967XL/wATfM/3rtB7NUyQKUVlI4E6H5iKs1qeNtDBnXrMzw4zJrLt+xG7bQQjYsGKXPhfQiG0PUMNDqope3YV4RhtDIO8LsqsyjV7jaA5AABl3RAOPHnQOmtSCDbQg8QeBnUzprrXO51nuknhP9Z6ddfnSpux78N/zDMdAozdRiGXQlTILIsFuILsaz7P7PX1K5bSxClWIDsoJF7vGlRxLCZOXOIIoPRZN4R+r+KmTeEfq/iiVKAeTeEfq/ihAtk26OA5/wCbyrTWXarOYuIPxJj65Cg7csBvitIfnrxmeXmfU1w7MDM2besTw1jhOmsUg2r2d2g/BtEaIDqyyqM2KtxkFDifNieUEmzdh7RbdmS8NSTBZ4aUVBI4LjBbT4pAMRNB6AFvCPX+K7k3hH6v4rtpSFAJkgAE9avQDybwj9X8VMm8I/V/FEqUGe6Wld0cev5W8q4LG8W7pMjEtzMREmJ5D0ol3in+b/a1IO2vZ5r73GwtDKADwLDEA57pkgwQSTogACyWoHDbGhbI2LRaZmBM9ZjjRbalRCooA5AwPQCvPWfZh1yi4qzdS5oszjcLyeEGGKga8Jk6Q29n+zjYtd2xUwdMQOgGpAEkkFuH4o1iSG7JvCP1fxUybwj9X8USpQDybwj9X8VS6zYndHA8/wCKPVL3wn5GgEUJxlFMaiTwPUaaGh+5rp9xb0kDQaTMxpzk+pqu3dnre7rNVYIwchlB4CVgnhDhG/8AGle0+zx7pERLQP3hdhu6uCGCgKd0yNCeCga0DsIYA7tYEACeEcI004D0rttSoAVFAHAAwB8hFI9m7Bdc920paybSumjANjMgKMsYEGR8A0XI017I2PurYSEXVjimirkxOK8NBPQfIUGnJvCP1fxUybwj9X8USpQDybwj9X8UJMiX3Rx11/KPKtNY9q2bvEupMZSAehxEH+hg/wBKAlu1j8NtBAgRpp04cKjWpgm2hiQJ5ToY000rzlj2RP8A/o6vGUaETJRiCTJEv3xkQR3g6a6H9nyVANvZ3jIHNT94SCO9uaf4gk9fifUZaA5TZwJi1bE6mNJPnprwHpVF2JBEWLQiYgDSeMbtJl9l5YZlCAWLNG/dlww7ydNyIHHj+HgaXfZQA5KqMe8dyG3dGN3SQrT/AIinUGCp5HQPQPYBMm0hOok8deOsc6R3vib/ADN/9GtGz9mXEvG6LNgMWMkMVLLrEwnESTxMlm1FYNlsG2gQxKDExw3dNPSgW3/ib5n+9drl/wCJvmf712g9VtV3BLeNtWe4wVcmxE4s280GNFPI6xWL7dtCA1m5JdlARc5AZ1LiPwjAkyB/Wmvdh0xa2GUjUNBB+YNdfZ1MTZUwZEhdCCSCPOSTPnQLR21ZM42nMYgwFG8xRQu8Rrk4HQFW10oGz+0dl8cbFw5FQCF3QGu92ssYAMQxXjHU05ewpBU2VIaZBCwZMmRz11rnuqTPcJMRMLMTlE/5tfnrQH7hfCKncL4RUzbw/uKmbeH9xQTuF8IrNtAVBcbEHFMo6xkf9K05t4f3FCklmBSZAkSPzUCK77S2V42mOiRjB3mYqQ3QK8KW1gn1Nsnb9lmKtaK6sAdCDhbW43ORAYcR/rDS7siN8VhG48Qp4zPEebep61xtitmZ2e2coy0XWOE6axQHt20YAhdCAfWrdwvhFcDHwfuK7m3h/cUE7hfCKncL4RUzbw/uKmbeH9xQDu2VldBx/wBrUm7T7cS1ce2LQZkCfiI1IZmkKrMAFUGQDJaNImnN1mld3n1/K1S9aDghrSsDEhoPAyOPnrQJ9r7XCPj3IMvAOTRjFveMKYOV0COGk5DhW7sjaBet5G2EYGGXeOJgGDkqngQeHOi+5W8svd0yJDFoWZHAzEzqdfOi2LeAxS0FXosAa8dBQE7hfCKncL4RUzbw/uKmbeH9xQTuF8Iql2wuJ3RwNXzbw/uKpddsTu8jzoFva3aCWDbHd5Z8TrugFF5A6y6wDA8xWAdvGSDsyzGmLswZirOFUqmu4ATwPEANAl+yZY5WwcYKzBg9RPA+dD9yt6D3e3oGA0Xg3xDhwMmRzmgUbJ28r5k2AAlu45hpJNsWywxIBA+8WCddDIFNuzXFxMmRVYMykK2QlWIMNAnh0FEXZ1HCyo0UaBeC/CPkOQ5VeyuACrbCqOAEAD5AUF+4Xwip3C+EVM28P7ipm3h/cUE7hfCKybSy21dsJhlEDjriNPXhWvNvD+4oSEktKTvDmOi0Ca524oRmFjUXGthSSCSM4MQSJwOkH9qLc264M/8Al7e5btvrcYSWZhBBtyIxbX5aUzOzrll3K5aiYWdTJ1+etEImZtjWAeGoHCfU+tAlbtgFkRbAzd7qDJiqzbYg72JkEKToOMDnIEnbwZFZNmJLcBJiNzgyg5fHwUEmNJpxtexpdRrdywrIwYMDEENqfU6/PWrPsylcTZVl4Q0HpxnjwHpQKrHa+SXH7lMbayCHaGIQMQCUA5nz3dQOWPZb/eKHxxzlsZmJMxMCfSvRGwsBe5WAQQN2ARwIHUQI+VI9rezbZRd2qxYNxnFtLjKpaGiEBYZcRoBzFAnv/E3zP967R9p2Mh2GQ0Y8vP512gZ9obSHCIyAqjyytqHADCCPmQ3PVRS6LgjG9cQZs5CtzLOwAyBhd5QRGuHnWi98TfM/3qtBUXLuuV5zOIEORChkkafiZVIy4guSKBs9q6Mcr9w4lSQrFVaLveMSBqS2o4xBiCNK01KBt9tf9v8A9v4qfbX/AG//AG/ilNSgbfbX/b/9v4oG09p5K4wjNSszw0OvDzrBUoMl6zdPC8y6INCdQjGFbkQUJB04mRFF2UXbbFlumCWJWTBm2qLpwGJBbTjPkKNUoGlvtmAAUkgCTlx8+FW+2v8At/8At/FKalA2+2v+3/7fxU+2v+3/AO38UpqUDYdqlmUC3rOgy46ERw86W9u7A97ImyUyCqxyQkxmF4yOLjiNNeBgjuxmHU+HU/0rRc262qvjnv3FfWDGqCBrw3aBfc7LuFw4twQ2RA7vEkMpBgzvYhwX+Lf0IAApj2TnZVlFjRnLABkAWQNABpEg/wCsmSafay/m9B9an2sv5vQfWgY+/wBz/pz+tKnv9z/pz+tKXfay/m9B9an2sv5vQfWgY+/3P+nP60rj7dcII93Oo8aUv+1l/N6D60P7QTLLfmZ4DoR/rQG7TR7wtzY+BkYEshO6ykgdJAIPz+YOE9kyoHuyggXNV7sHJ+JXjChS6hTIhtZrZ9rL+b0H1qfay/m9B9aDBsnZl5M4Uy1u5bDAqCAwthOBiEwYgACMzEay27Nd7SYDZ9MmICsoABYkACdImgfay/m9B9an2sv5vQfWgY+/3P8Apz+tKCe2j/8AidCR8S8tDWT7WX83oPrWD35ZOh1Zjy5k0Dn7aP8A+J/UtU+123vuTqebDoB/pSn35eh/b61Pfl6H9vrQVtLcWxYtoCrWGLBtIMq6xjPCHPHoDQdl2NkWyuVwiyCAMl47hVgeMgoDqTMmtHvy9D+31qe/L0P7fWgy+7XSRmQRhatsAo1CG234mIO8tzQg/wCKZmKP3BD5IpT4Zjup3cIxMafDBXVeEAVf35eh/b61Pfl6H9vrQCGztoCpZAUYq2JycFQxPKDbXGIiWY84ppsyMUt47IjLbZmtyV3GlgSknSMmEjkawe/L0P7fWinuro2cuboOz3mvLgYyMXFhiDOMOZHOIOkghpuopYliAxJkZcDzHw9alEu9ns5LAiGJYT561KD/2Q=="/>
          <p:cNvSpPr>
            <a:spLocks noChangeAspect="1" noChangeArrowheads="1"/>
          </p:cNvSpPr>
          <p:nvPr/>
        </p:nvSpPr>
        <p:spPr bwMode="auto">
          <a:xfrm>
            <a:off x="418867" y="-1251567"/>
            <a:ext cx="6503240" cy="29338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1026" tIns="55513" rIns="111026" bIns="55513" numCol="1" anchor="t" anchorCtr="0" compatLnSpc="1">
            <a:prstTxWarp prst="textNoShape">
              <a:avLst/>
            </a:prstTxWarp>
          </a:bodyPr>
          <a:lstStyle/>
          <a:p>
            <a:endParaRPr lang="en-US" dirty="0"/>
          </a:p>
        </p:txBody>
      </p:sp>
      <p:grpSp>
        <p:nvGrpSpPr>
          <p:cNvPr id="623" name="Group 622"/>
          <p:cNvGrpSpPr/>
          <p:nvPr/>
        </p:nvGrpSpPr>
        <p:grpSpPr>
          <a:xfrm>
            <a:off x="822240" y="3352415"/>
            <a:ext cx="7430256" cy="2581579"/>
            <a:chOff x="610285" y="3424139"/>
            <a:chExt cx="8041986" cy="2531189"/>
          </a:xfrm>
        </p:grpSpPr>
        <p:sp>
          <p:nvSpPr>
            <p:cNvPr id="17" name="Right Arrow 16"/>
            <p:cNvSpPr/>
            <p:nvPr/>
          </p:nvSpPr>
          <p:spPr>
            <a:xfrm rot="16200000">
              <a:off x="1088722" y="5579148"/>
              <a:ext cx="496794" cy="255563"/>
            </a:xfrm>
            <a:prstGeom prst="rightArrow">
              <a:avLst>
                <a:gd name="adj1" fmla="val 100000"/>
                <a:gd name="adj2" fmla="val 50000"/>
              </a:avLst>
            </a:prstGeom>
            <a:solidFill>
              <a:srgbClr val="FFD200"/>
            </a:solidFill>
            <a:ln w="12700" cap="flat" cmpd="sng" algn="ctr">
              <a:no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18" name="Rectangle 17"/>
            <p:cNvSpPr/>
            <p:nvPr/>
          </p:nvSpPr>
          <p:spPr>
            <a:xfrm>
              <a:off x="1464901" y="5706930"/>
              <a:ext cx="5872467" cy="248398"/>
            </a:xfrm>
            <a:prstGeom prst="rect">
              <a:avLst/>
            </a:prstGeom>
            <a:solidFill>
              <a:srgbClr val="FFD200"/>
            </a:solidFill>
            <a:ln w="12700" cap="flat" cmpd="sng" algn="ctr">
              <a:noFill/>
              <a:prstDash val="solid"/>
            </a:ln>
            <a:effectLst/>
          </p:spPr>
          <p:txBody>
            <a:bodyPr rtlCol="0" anchor="t" anchorCtr="0"/>
            <a:lstStyle/>
            <a:p>
              <a:pPr algn="ctr" defTabSz="1110264">
                <a:defRPr/>
              </a:pPr>
              <a:r>
                <a:rPr lang="en-US" sz="1200" b="1" kern="0" dirty="0">
                  <a:solidFill>
                    <a:srgbClr val="646464"/>
                  </a:solidFill>
                  <a:cs typeface="Calibri" panose="020F0502020204030204" pitchFamily="34" charset="0"/>
                </a:rPr>
                <a:t>Continuous feedback loop</a:t>
              </a:r>
            </a:p>
          </p:txBody>
        </p:sp>
        <p:sp>
          <p:nvSpPr>
            <p:cNvPr id="19" name="Rectangle 18"/>
            <p:cNvSpPr/>
            <p:nvPr/>
          </p:nvSpPr>
          <p:spPr>
            <a:xfrm>
              <a:off x="7076369" y="5458532"/>
              <a:ext cx="260999" cy="496795"/>
            </a:xfrm>
            <a:prstGeom prst="rect">
              <a:avLst/>
            </a:prstGeom>
            <a:solidFill>
              <a:srgbClr val="FFD200"/>
            </a:solidFill>
            <a:ln w="12700" cap="flat" cmpd="sng" algn="ctr">
              <a:no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0" name="Right Arrow 19"/>
            <p:cNvSpPr/>
            <p:nvPr/>
          </p:nvSpPr>
          <p:spPr>
            <a:xfrm>
              <a:off x="2252901" y="4595969"/>
              <a:ext cx="950387" cy="182880"/>
            </a:xfrm>
            <a:prstGeom prst="rightArrow">
              <a:avLst>
                <a:gd name="adj1" fmla="val 100000"/>
                <a:gd name="adj2" fmla="val 50000"/>
              </a:avLst>
            </a:prstGeom>
            <a:solidFill>
              <a:srgbClr val="808080"/>
            </a:solidFill>
            <a:ln w="12700" cap="flat" cmpd="sng" algn="ctr">
              <a:solidFill>
                <a:srgbClr val="808080"/>
              </a:solid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1" name="Right Arrow 20"/>
            <p:cNvSpPr/>
            <p:nvPr/>
          </p:nvSpPr>
          <p:spPr>
            <a:xfrm>
              <a:off x="4981663" y="4602838"/>
              <a:ext cx="950387" cy="182880"/>
            </a:xfrm>
            <a:prstGeom prst="rightArrow">
              <a:avLst>
                <a:gd name="adj1" fmla="val 100000"/>
                <a:gd name="adj2" fmla="val 50000"/>
              </a:avLst>
            </a:prstGeom>
            <a:solidFill>
              <a:srgbClr val="808080"/>
            </a:solidFill>
            <a:ln w="12700" cap="flat" cmpd="sng" algn="ctr">
              <a:solidFill>
                <a:srgbClr val="808080"/>
              </a:solid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2" name="Right Arrow 21"/>
            <p:cNvSpPr/>
            <p:nvPr/>
          </p:nvSpPr>
          <p:spPr>
            <a:xfrm>
              <a:off x="5954146" y="4151612"/>
              <a:ext cx="761386" cy="274320"/>
            </a:xfrm>
            <a:prstGeom prst="rightArrow">
              <a:avLst/>
            </a:prstGeom>
            <a:solidFill>
              <a:srgbClr val="FFD200"/>
            </a:solidFill>
            <a:ln w="12700" cap="flat" cmpd="sng" algn="ctr">
              <a:no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3" name="Right Arrow 22"/>
            <p:cNvSpPr/>
            <p:nvPr/>
          </p:nvSpPr>
          <p:spPr>
            <a:xfrm>
              <a:off x="6206546" y="4539719"/>
              <a:ext cx="761386" cy="274320"/>
            </a:xfrm>
            <a:prstGeom prst="rightArrow">
              <a:avLst/>
            </a:prstGeom>
            <a:solidFill>
              <a:srgbClr val="646464">
                <a:lumMod val="75000"/>
              </a:srgbClr>
            </a:solidFill>
            <a:ln w="12700" cap="flat" cmpd="sng" algn="ctr">
              <a:no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4" name="Right Arrow 23"/>
            <p:cNvSpPr/>
            <p:nvPr/>
          </p:nvSpPr>
          <p:spPr>
            <a:xfrm>
              <a:off x="5995050" y="4939619"/>
              <a:ext cx="761386" cy="274320"/>
            </a:xfrm>
            <a:prstGeom prst="rightArrow">
              <a:avLst/>
            </a:prstGeom>
            <a:solidFill>
              <a:srgbClr val="646464">
                <a:lumMod val="60000"/>
                <a:lumOff val="40000"/>
              </a:srgbClr>
            </a:solidFill>
            <a:ln w="12700" cap="flat" cmpd="sng" algn="ctr">
              <a:noFill/>
              <a:prstDash val="solid"/>
            </a:ln>
            <a:effectLst/>
          </p:spPr>
          <p:txBody>
            <a:bodyPr rtlCol="0" anchor="t" anchorCtr="0"/>
            <a:lstStyle/>
            <a:p>
              <a:pPr algn="ctr" defTabSz="1110264">
                <a:defRPr/>
              </a:pPr>
              <a:endParaRPr lang="en-US" sz="1200" kern="0" dirty="0">
                <a:solidFill>
                  <a:schemeClr val="bg1"/>
                </a:solidFill>
                <a:cs typeface="Calibri" panose="020F0502020204030204" pitchFamily="34" charset="0"/>
              </a:endParaRPr>
            </a:p>
          </p:txBody>
        </p:sp>
        <p:sp>
          <p:nvSpPr>
            <p:cNvPr id="25" name="TextBox 24"/>
            <p:cNvSpPr txBox="1"/>
            <p:nvPr/>
          </p:nvSpPr>
          <p:spPr>
            <a:xfrm>
              <a:off x="6966927" y="4253171"/>
              <a:ext cx="1501179" cy="890219"/>
            </a:xfrm>
            <a:prstGeom prst="rect">
              <a:avLst/>
            </a:prstGeom>
            <a:noFill/>
          </p:spPr>
          <p:txBody>
            <a:bodyPr wrap="square" rtlCol="0">
              <a:spAutoFit/>
            </a:bodyPr>
            <a:lstStyle/>
            <a:p>
              <a:pPr algn="ctr" defTabSz="1110264">
                <a:spcAft>
                  <a:spcPts val="729"/>
                </a:spcAft>
                <a:buClr>
                  <a:srgbClr val="FFD200"/>
                </a:buClr>
                <a:buSzPct val="75000"/>
                <a:defRPr/>
              </a:pPr>
              <a:r>
                <a:rPr lang="en-US" sz="5300" b="1" kern="0" dirty="0">
                  <a:solidFill>
                    <a:srgbClr val="FFE600"/>
                  </a:solidFill>
                  <a:cs typeface="Calibri" panose="020F0502020204030204" pitchFamily="34" charset="0"/>
                </a:rPr>
                <a:t>$$$</a:t>
              </a:r>
            </a:p>
          </p:txBody>
        </p:sp>
        <p:sp>
          <p:nvSpPr>
            <p:cNvPr id="26" name="TextBox 25"/>
            <p:cNvSpPr txBox="1"/>
            <p:nvPr/>
          </p:nvSpPr>
          <p:spPr>
            <a:xfrm>
              <a:off x="610285" y="3424139"/>
              <a:ext cx="1493979" cy="452654"/>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Manage </a:t>
              </a:r>
              <a:br>
                <a:rPr lang="en-US" sz="1200" kern="0" dirty="0">
                  <a:cs typeface="Calibri" panose="020F0502020204030204" pitchFamily="34" charset="0"/>
                </a:rPr>
              </a:br>
              <a:r>
                <a:rPr lang="en-US" sz="1200" kern="0" dirty="0">
                  <a:cs typeface="Calibri" panose="020F0502020204030204" pitchFamily="34" charset="0"/>
                </a:rPr>
                <a:t>data</a:t>
              </a:r>
            </a:p>
          </p:txBody>
        </p:sp>
        <p:sp>
          <p:nvSpPr>
            <p:cNvPr id="27" name="TextBox 26"/>
            <p:cNvSpPr txBox="1"/>
            <p:nvPr/>
          </p:nvSpPr>
          <p:spPr>
            <a:xfrm>
              <a:off x="3326654" y="3440526"/>
              <a:ext cx="1493979" cy="452654"/>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Perform</a:t>
              </a:r>
              <a:br>
                <a:rPr lang="en-US" sz="1200" kern="0" dirty="0">
                  <a:cs typeface="Calibri" panose="020F0502020204030204" pitchFamily="34" charset="0"/>
                </a:rPr>
              </a:br>
              <a:r>
                <a:rPr lang="en-US" sz="1200" kern="0" dirty="0">
                  <a:cs typeface="Calibri" panose="020F0502020204030204" pitchFamily="34" charset="0"/>
                </a:rPr>
                <a:t> analytics</a:t>
              </a:r>
            </a:p>
          </p:txBody>
        </p:sp>
        <p:sp>
          <p:nvSpPr>
            <p:cNvPr id="28" name="TextBox 27"/>
            <p:cNvSpPr txBox="1"/>
            <p:nvPr/>
          </p:nvSpPr>
          <p:spPr>
            <a:xfrm>
              <a:off x="5520755" y="3439746"/>
              <a:ext cx="1371581" cy="452654"/>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Drive </a:t>
              </a:r>
              <a:br>
                <a:rPr lang="en-US" sz="1200" kern="0" dirty="0">
                  <a:cs typeface="Calibri" panose="020F0502020204030204" pitchFamily="34" charset="0"/>
                </a:rPr>
              </a:br>
              <a:r>
                <a:rPr lang="en-US" sz="1200" kern="0" dirty="0">
                  <a:cs typeface="Calibri" panose="020F0502020204030204" pitchFamily="34" charset="0"/>
                </a:rPr>
                <a:t>decisions</a:t>
              </a:r>
            </a:p>
          </p:txBody>
        </p:sp>
        <p:sp>
          <p:nvSpPr>
            <p:cNvPr id="29" name="TextBox 28"/>
            <p:cNvSpPr txBox="1"/>
            <p:nvPr/>
          </p:nvSpPr>
          <p:spPr>
            <a:xfrm>
              <a:off x="6795245" y="3461707"/>
              <a:ext cx="1857026" cy="452654"/>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Improve</a:t>
              </a:r>
              <a:br>
                <a:rPr lang="en-US" sz="1200" kern="0" dirty="0">
                  <a:cs typeface="Calibri" panose="020F0502020204030204" pitchFamily="34" charset="0"/>
                </a:rPr>
              </a:br>
              <a:r>
                <a:rPr lang="en-US" sz="1200" kern="0" dirty="0">
                  <a:cs typeface="Calibri" panose="020F0502020204030204" pitchFamily="34" charset="0"/>
                </a:rPr>
                <a:t> performance</a:t>
              </a:r>
            </a:p>
          </p:txBody>
        </p:sp>
        <p:sp>
          <p:nvSpPr>
            <p:cNvPr id="30" name="TextBox 29"/>
            <p:cNvSpPr txBox="1"/>
            <p:nvPr/>
          </p:nvSpPr>
          <p:spPr>
            <a:xfrm>
              <a:off x="7089705" y="4877640"/>
              <a:ext cx="1338118" cy="271592"/>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Manage risk</a:t>
              </a:r>
            </a:p>
          </p:txBody>
        </p:sp>
        <p:sp>
          <p:nvSpPr>
            <p:cNvPr id="31" name="TextBox 30"/>
            <p:cNvSpPr txBox="1"/>
            <p:nvPr/>
          </p:nvSpPr>
          <p:spPr>
            <a:xfrm>
              <a:off x="4901764" y="4310925"/>
              <a:ext cx="950387" cy="271592"/>
            </a:xfrm>
            <a:prstGeom prst="rect">
              <a:avLst/>
            </a:prstGeom>
            <a:noFill/>
          </p:spPr>
          <p:txBody>
            <a:bodyPr wrap="square" rtlCol="0">
              <a:spAutoFit/>
            </a:bodyPr>
            <a:lstStyle/>
            <a:p>
              <a:pPr defTabSz="1110264">
                <a:spcAft>
                  <a:spcPts val="729"/>
                </a:spcAft>
                <a:buClr>
                  <a:srgbClr val="FFD200"/>
                </a:buClr>
                <a:buSzPct val="75000"/>
                <a:defRPr/>
              </a:pPr>
              <a:r>
                <a:rPr lang="en-US" sz="1200" kern="0" dirty="0">
                  <a:cs typeface="Calibri" panose="020F0502020204030204" pitchFamily="34" charset="0"/>
                </a:rPr>
                <a:t>Insights</a:t>
              </a:r>
            </a:p>
          </p:txBody>
        </p:sp>
        <p:sp>
          <p:nvSpPr>
            <p:cNvPr id="32" name="TextBox 31"/>
            <p:cNvSpPr txBox="1"/>
            <p:nvPr/>
          </p:nvSpPr>
          <p:spPr>
            <a:xfrm>
              <a:off x="4816053" y="4840827"/>
              <a:ext cx="1206889" cy="633715"/>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Business intelligence </a:t>
              </a:r>
              <a:br>
                <a:rPr lang="en-US" sz="1200" kern="0" dirty="0">
                  <a:cs typeface="Calibri" panose="020F0502020204030204" pitchFamily="34" charset="0"/>
                </a:rPr>
              </a:br>
              <a:r>
                <a:rPr lang="en-US" sz="1200" kern="0" dirty="0">
                  <a:cs typeface="Calibri" panose="020F0502020204030204" pitchFamily="34" charset="0"/>
                </a:rPr>
                <a:t>and reporting</a:t>
              </a:r>
            </a:p>
          </p:txBody>
        </p:sp>
        <p:sp>
          <p:nvSpPr>
            <p:cNvPr id="33" name="TextBox 32"/>
            <p:cNvSpPr txBox="1"/>
            <p:nvPr/>
          </p:nvSpPr>
          <p:spPr>
            <a:xfrm>
              <a:off x="1994718" y="4316018"/>
              <a:ext cx="1600253" cy="271592"/>
            </a:xfrm>
            <a:prstGeom prst="rect">
              <a:avLst/>
            </a:prstGeom>
            <a:noFill/>
          </p:spPr>
          <p:txBody>
            <a:bodyPr wrap="square" rtlCol="0">
              <a:spAutoFit/>
            </a:bodyPr>
            <a:lstStyle/>
            <a:p>
              <a:pPr defTabSz="1110264">
                <a:spcAft>
                  <a:spcPts val="729"/>
                </a:spcAft>
                <a:buClr>
                  <a:srgbClr val="FFD200"/>
                </a:buClr>
                <a:buSzPct val="75000"/>
                <a:defRPr/>
              </a:pPr>
              <a:r>
                <a:rPr lang="en-US" sz="1200" kern="0" dirty="0">
                  <a:cs typeface="Calibri" panose="020F0502020204030204" pitchFamily="34" charset="0"/>
                </a:rPr>
                <a:t>Relevant data</a:t>
              </a:r>
            </a:p>
          </p:txBody>
        </p:sp>
        <p:sp>
          <p:nvSpPr>
            <p:cNvPr id="34" name="TextBox 33"/>
            <p:cNvSpPr txBox="1"/>
            <p:nvPr/>
          </p:nvSpPr>
          <p:spPr>
            <a:xfrm>
              <a:off x="2131892" y="4817077"/>
              <a:ext cx="1209433" cy="452654"/>
            </a:xfrm>
            <a:prstGeom prst="rect">
              <a:avLst/>
            </a:prstGeom>
            <a:noFill/>
          </p:spPr>
          <p:txBody>
            <a:bodyPr wrap="square" rtlCol="0">
              <a:spAutoFit/>
            </a:bodyPr>
            <a:lstStyle/>
            <a:p>
              <a:pPr algn="ctr" defTabSz="1110264">
                <a:spcAft>
                  <a:spcPts val="729"/>
                </a:spcAft>
                <a:buClr>
                  <a:srgbClr val="FFD200"/>
                </a:buClr>
                <a:buSzPct val="75000"/>
                <a:defRPr/>
              </a:pPr>
              <a:r>
                <a:rPr lang="en-US" sz="1200" kern="0" dirty="0">
                  <a:cs typeface="Calibri" panose="020F0502020204030204" pitchFamily="34" charset="0"/>
                </a:rPr>
                <a:t>Appropriate data sources</a:t>
              </a:r>
            </a:p>
          </p:txBody>
        </p:sp>
        <p:sp>
          <p:nvSpPr>
            <p:cNvPr id="36" name="Rectangle 35"/>
            <p:cNvSpPr/>
            <p:nvPr/>
          </p:nvSpPr>
          <p:spPr>
            <a:xfrm>
              <a:off x="3577432" y="402737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 name="Rectangle 36"/>
            <p:cNvSpPr/>
            <p:nvPr/>
          </p:nvSpPr>
          <p:spPr>
            <a:xfrm>
              <a:off x="3651809" y="402737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 name="Rectangle 37"/>
            <p:cNvSpPr/>
            <p:nvPr/>
          </p:nvSpPr>
          <p:spPr>
            <a:xfrm>
              <a:off x="3652276" y="3957558"/>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 name="Rectangle 38"/>
            <p:cNvSpPr/>
            <p:nvPr/>
          </p:nvSpPr>
          <p:spPr>
            <a:xfrm>
              <a:off x="3729154" y="402737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 name="Rectangle 39"/>
            <p:cNvSpPr/>
            <p:nvPr/>
          </p:nvSpPr>
          <p:spPr>
            <a:xfrm>
              <a:off x="3803531" y="402737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 name="Rectangle 40"/>
            <p:cNvSpPr/>
            <p:nvPr/>
          </p:nvSpPr>
          <p:spPr>
            <a:xfrm>
              <a:off x="3881554" y="402737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 name="Rectangle 41"/>
            <p:cNvSpPr/>
            <p:nvPr/>
          </p:nvSpPr>
          <p:spPr>
            <a:xfrm>
              <a:off x="3955931" y="402737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 name="Rectangle 42"/>
            <p:cNvSpPr/>
            <p:nvPr/>
          </p:nvSpPr>
          <p:spPr>
            <a:xfrm>
              <a:off x="4033423" y="402737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 name="Rectangle 43"/>
            <p:cNvSpPr/>
            <p:nvPr/>
          </p:nvSpPr>
          <p:spPr>
            <a:xfrm>
              <a:off x="4260200" y="402737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 name="Rectangle 44"/>
            <p:cNvSpPr/>
            <p:nvPr/>
          </p:nvSpPr>
          <p:spPr>
            <a:xfrm>
              <a:off x="4337545" y="402737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 name="Rectangle 45"/>
            <p:cNvSpPr/>
            <p:nvPr/>
          </p:nvSpPr>
          <p:spPr>
            <a:xfrm>
              <a:off x="4411922" y="402737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 name="Rectangle 46"/>
            <p:cNvSpPr/>
            <p:nvPr/>
          </p:nvSpPr>
          <p:spPr>
            <a:xfrm>
              <a:off x="4489945" y="402737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 name="Rectangle 47"/>
            <p:cNvSpPr/>
            <p:nvPr/>
          </p:nvSpPr>
          <p:spPr>
            <a:xfrm>
              <a:off x="4564322" y="402737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 name="Rectangle 48"/>
            <p:cNvSpPr/>
            <p:nvPr/>
          </p:nvSpPr>
          <p:spPr>
            <a:xfrm>
              <a:off x="4640256" y="402737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 name="Rectangle 49"/>
            <p:cNvSpPr/>
            <p:nvPr/>
          </p:nvSpPr>
          <p:spPr>
            <a:xfrm>
              <a:off x="4714633" y="402737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 name="Rectangle 50"/>
            <p:cNvSpPr/>
            <p:nvPr/>
          </p:nvSpPr>
          <p:spPr>
            <a:xfrm>
              <a:off x="4715778" y="395755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 name="Rectangle 51"/>
            <p:cNvSpPr/>
            <p:nvPr/>
          </p:nvSpPr>
          <p:spPr>
            <a:xfrm>
              <a:off x="3573785" y="410029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 name="Rectangle 52"/>
            <p:cNvSpPr/>
            <p:nvPr/>
          </p:nvSpPr>
          <p:spPr>
            <a:xfrm>
              <a:off x="3576286" y="417011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 name="Rectangle 53"/>
            <p:cNvSpPr/>
            <p:nvPr/>
          </p:nvSpPr>
          <p:spPr>
            <a:xfrm>
              <a:off x="3650663" y="417011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 name="Rectangle 54"/>
            <p:cNvSpPr/>
            <p:nvPr/>
          </p:nvSpPr>
          <p:spPr>
            <a:xfrm>
              <a:off x="3651130" y="410029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 name="Rectangle 55"/>
            <p:cNvSpPr/>
            <p:nvPr/>
          </p:nvSpPr>
          <p:spPr>
            <a:xfrm>
              <a:off x="3725507" y="410029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 name="Rectangle 56"/>
            <p:cNvSpPr/>
            <p:nvPr/>
          </p:nvSpPr>
          <p:spPr>
            <a:xfrm>
              <a:off x="3728008" y="417011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 name="Rectangle 57"/>
            <p:cNvSpPr/>
            <p:nvPr/>
          </p:nvSpPr>
          <p:spPr>
            <a:xfrm>
              <a:off x="3802385" y="4170109"/>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 name="Rectangle 58"/>
            <p:cNvSpPr/>
            <p:nvPr/>
          </p:nvSpPr>
          <p:spPr>
            <a:xfrm>
              <a:off x="3803530" y="410029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 name="Rectangle 59"/>
            <p:cNvSpPr/>
            <p:nvPr/>
          </p:nvSpPr>
          <p:spPr>
            <a:xfrm>
              <a:off x="3877907" y="410029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1" name="Rectangle 60"/>
            <p:cNvSpPr/>
            <p:nvPr/>
          </p:nvSpPr>
          <p:spPr>
            <a:xfrm>
              <a:off x="3880408" y="417011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2" name="Rectangle 61"/>
            <p:cNvSpPr/>
            <p:nvPr/>
          </p:nvSpPr>
          <p:spPr>
            <a:xfrm>
              <a:off x="3954785" y="417011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3" name="Rectangle 62"/>
            <p:cNvSpPr/>
            <p:nvPr/>
          </p:nvSpPr>
          <p:spPr>
            <a:xfrm>
              <a:off x="3955399" y="410029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4" name="Rectangle 63"/>
            <p:cNvSpPr/>
            <p:nvPr/>
          </p:nvSpPr>
          <p:spPr>
            <a:xfrm>
              <a:off x="4029776" y="410029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5" name="Rectangle 64"/>
            <p:cNvSpPr/>
            <p:nvPr/>
          </p:nvSpPr>
          <p:spPr>
            <a:xfrm>
              <a:off x="4032277" y="417011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6" name="Rectangle 65"/>
            <p:cNvSpPr/>
            <p:nvPr/>
          </p:nvSpPr>
          <p:spPr>
            <a:xfrm>
              <a:off x="4106654" y="417011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7" name="Rectangle 66"/>
            <p:cNvSpPr/>
            <p:nvPr/>
          </p:nvSpPr>
          <p:spPr>
            <a:xfrm>
              <a:off x="4107799" y="410029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8" name="Rectangle 67"/>
            <p:cNvSpPr/>
            <p:nvPr/>
          </p:nvSpPr>
          <p:spPr>
            <a:xfrm>
              <a:off x="4182176" y="4100296"/>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9" name="Rectangle 68"/>
            <p:cNvSpPr/>
            <p:nvPr/>
          </p:nvSpPr>
          <p:spPr>
            <a:xfrm>
              <a:off x="4184677" y="417011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0" name="Rectangle 69"/>
            <p:cNvSpPr/>
            <p:nvPr/>
          </p:nvSpPr>
          <p:spPr>
            <a:xfrm>
              <a:off x="4259054" y="417011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1" name="Rectangle 70"/>
            <p:cNvSpPr/>
            <p:nvPr/>
          </p:nvSpPr>
          <p:spPr>
            <a:xfrm>
              <a:off x="4259521" y="4100296"/>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2" name="Rectangle 71"/>
            <p:cNvSpPr/>
            <p:nvPr/>
          </p:nvSpPr>
          <p:spPr>
            <a:xfrm>
              <a:off x="4333898" y="410029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3" name="Rectangle 72"/>
            <p:cNvSpPr/>
            <p:nvPr/>
          </p:nvSpPr>
          <p:spPr>
            <a:xfrm>
              <a:off x="4336399" y="417011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4" name="Rectangle 73"/>
            <p:cNvSpPr/>
            <p:nvPr/>
          </p:nvSpPr>
          <p:spPr>
            <a:xfrm>
              <a:off x="4410776" y="417011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5" name="Rectangle 74"/>
            <p:cNvSpPr/>
            <p:nvPr/>
          </p:nvSpPr>
          <p:spPr>
            <a:xfrm>
              <a:off x="4411921" y="410029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6" name="Rectangle 75"/>
            <p:cNvSpPr/>
            <p:nvPr/>
          </p:nvSpPr>
          <p:spPr>
            <a:xfrm>
              <a:off x="4486298" y="410029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7" name="Rectangle 76"/>
            <p:cNvSpPr/>
            <p:nvPr/>
          </p:nvSpPr>
          <p:spPr>
            <a:xfrm>
              <a:off x="4488799" y="417011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8" name="Rectangle 77"/>
            <p:cNvSpPr/>
            <p:nvPr/>
          </p:nvSpPr>
          <p:spPr>
            <a:xfrm>
              <a:off x="4563176" y="417011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79" name="Rectangle 78"/>
            <p:cNvSpPr/>
            <p:nvPr/>
          </p:nvSpPr>
          <p:spPr>
            <a:xfrm>
              <a:off x="4562232" y="410029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0" name="Rectangle 79"/>
            <p:cNvSpPr/>
            <p:nvPr/>
          </p:nvSpPr>
          <p:spPr>
            <a:xfrm>
              <a:off x="4636609" y="410029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1" name="Rectangle 80"/>
            <p:cNvSpPr/>
            <p:nvPr/>
          </p:nvSpPr>
          <p:spPr>
            <a:xfrm>
              <a:off x="4639110" y="417010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2" name="Rectangle 81"/>
            <p:cNvSpPr/>
            <p:nvPr/>
          </p:nvSpPr>
          <p:spPr>
            <a:xfrm>
              <a:off x="4713487" y="417010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3" name="Rectangle 82"/>
            <p:cNvSpPr/>
            <p:nvPr/>
          </p:nvSpPr>
          <p:spPr>
            <a:xfrm>
              <a:off x="4714632" y="410029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4" name="Rectangle 83"/>
            <p:cNvSpPr/>
            <p:nvPr/>
          </p:nvSpPr>
          <p:spPr>
            <a:xfrm>
              <a:off x="3497558" y="431245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5" name="Rectangle 84"/>
            <p:cNvSpPr/>
            <p:nvPr/>
          </p:nvSpPr>
          <p:spPr>
            <a:xfrm>
              <a:off x="3498703" y="424263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6" name="Rectangle 85"/>
            <p:cNvSpPr/>
            <p:nvPr/>
          </p:nvSpPr>
          <p:spPr>
            <a:xfrm>
              <a:off x="3573080" y="4242636"/>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7" name="Rectangle 86"/>
            <p:cNvSpPr/>
            <p:nvPr/>
          </p:nvSpPr>
          <p:spPr>
            <a:xfrm>
              <a:off x="3575581" y="43124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8" name="Rectangle 87"/>
            <p:cNvSpPr/>
            <p:nvPr/>
          </p:nvSpPr>
          <p:spPr>
            <a:xfrm>
              <a:off x="3649958" y="431245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89" name="Rectangle 88"/>
            <p:cNvSpPr/>
            <p:nvPr/>
          </p:nvSpPr>
          <p:spPr>
            <a:xfrm>
              <a:off x="3650425" y="4242636"/>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0" name="Rectangle 89"/>
            <p:cNvSpPr/>
            <p:nvPr/>
          </p:nvSpPr>
          <p:spPr>
            <a:xfrm>
              <a:off x="3724802" y="424263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1" name="Rectangle 90"/>
            <p:cNvSpPr/>
            <p:nvPr/>
          </p:nvSpPr>
          <p:spPr>
            <a:xfrm>
              <a:off x="3727303" y="431245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2" name="Rectangle 91"/>
            <p:cNvSpPr/>
            <p:nvPr/>
          </p:nvSpPr>
          <p:spPr>
            <a:xfrm>
              <a:off x="3801680" y="431245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3" name="Rectangle 92"/>
            <p:cNvSpPr/>
            <p:nvPr/>
          </p:nvSpPr>
          <p:spPr>
            <a:xfrm>
              <a:off x="3802825" y="424263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4" name="Rectangle 93"/>
            <p:cNvSpPr/>
            <p:nvPr/>
          </p:nvSpPr>
          <p:spPr>
            <a:xfrm>
              <a:off x="3877202" y="424263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5" name="Rectangle 94"/>
            <p:cNvSpPr/>
            <p:nvPr/>
          </p:nvSpPr>
          <p:spPr>
            <a:xfrm>
              <a:off x="3879703" y="431245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6" name="Rectangle 95"/>
            <p:cNvSpPr/>
            <p:nvPr/>
          </p:nvSpPr>
          <p:spPr>
            <a:xfrm>
              <a:off x="3954080" y="431245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7" name="Rectangle 96"/>
            <p:cNvSpPr/>
            <p:nvPr/>
          </p:nvSpPr>
          <p:spPr>
            <a:xfrm>
              <a:off x="3954694" y="424263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8" name="Rectangle 97"/>
            <p:cNvSpPr/>
            <p:nvPr/>
          </p:nvSpPr>
          <p:spPr>
            <a:xfrm>
              <a:off x="4029071" y="424263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99" name="Rectangle 98"/>
            <p:cNvSpPr/>
            <p:nvPr/>
          </p:nvSpPr>
          <p:spPr>
            <a:xfrm>
              <a:off x="4031572" y="431245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0" name="Rectangle 99"/>
            <p:cNvSpPr/>
            <p:nvPr/>
          </p:nvSpPr>
          <p:spPr>
            <a:xfrm>
              <a:off x="4105949" y="43124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1" name="Rectangle 100"/>
            <p:cNvSpPr/>
            <p:nvPr/>
          </p:nvSpPr>
          <p:spPr>
            <a:xfrm>
              <a:off x="4107094" y="424263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2" name="Rectangle 101"/>
            <p:cNvSpPr/>
            <p:nvPr/>
          </p:nvSpPr>
          <p:spPr>
            <a:xfrm>
              <a:off x="4181471" y="424263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3" name="Rectangle 102"/>
            <p:cNvSpPr/>
            <p:nvPr/>
          </p:nvSpPr>
          <p:spPr>
            <a:xfrm>
              <a:off x="4183972" y="431245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4" name="Rectangle 103"/>
            <p:cNvSpPr/>
            <p:nvPr/>
          </p:nvSpPr>
          <p:spPr>
            <a:xfrm>
              <a:off x="4258349" y="431245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5" name="Rectangle 104"/>
            <p:cNvSpPr/>
            <p:nvPr/>
          </p:nvSpPr>
          <p:spPr>
            <a:xfrm>
              <a:off x="4258816" y="424263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6" name="Rectangle 105"/>
            <p:cNvSpPr/>
            <p:nvPr/>
          </p:nvSpPr>
          <p:spPr>
            <a:xfrm>
              <a:off x="4333193" y="424263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7" name="Rectangle 106"/>
            <p:cNvSpPr/>
            <p:nvPr/>
          </p:nvSpPr>
          <p:spPr>
            <a:xfrm>
              <a:off x="4335694" y="431245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8" name="Rectangle 107"/>
            <p:cNvSpPr/>
            <p:nvPr/>
          </p:nvSpPr>
          <p:spPr>
            <a:xfrm>
              <a:off x="4410071" y="43124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09" name="Rectangle 108"/>
            <p:cNvSpPr/>
            <p:nvPr/>
          </p:nvSpPr>
          <p:spPr>
            <a:xfrm>
              <a:off x="4411216" y="424263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0" name="Rectangle 109"/>
            <p:cNvSpPr/>
            <p:nvPr/>
          </p:nvSpPr>
          <p:spPr>
            <a:xfrm>
              <a:off x="4485593" y="424263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1" name="Rectangle 110"/>
            <p:cNvSpPr/>
            <p:nvPr/>
          </p:nvSpPr>
          <p:spPr>
            <a:xfrm>
              <a:off x="4488094" y="431245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2" name="Rectangle 111"/>
            <p:cNvSpPr/>
            <p:nvPr/>
          </p:nvSpPr>
          <p:spPr>
            <a:xfrm>
              <a:off x="4562471" y="431245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3" name="Rectangle 112"/>
            <p:cNvSpPr/>
            <p:nvPr/>
          </p:nvSpPr>
          <p:spPr>
            <a:xfrm>
              <a:off x="4561527" y="424263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4" name="Rectangle 113"/>
            <p:cNvSpPr/>
            <p:nvPr/>
          </p:nvSpPr>
          <p:spPr>
            <a:xfrm>
              <a:off x="4635904" y="4242633"/>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5" name="Rectangle 114"/>
            <p:cNvSpPr/>
            <p:nvPr/>
          </p:nvSpPr>
          <p:spPr>
            <a:xfrm>
              <a:off x="4638405" y="431245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6" name="Rectangle 115"/>
            <p:cNvSpPr/>
            <p:nvPr/>
          </p:nvSpPr>
          <p:spPr>
            <a:xfrm>
              <a:off x="4712782" y="431244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7" name="Rectangle 116"/>
            <p:cNvSpPr/>
            <p:nvPr/>
          </p:nvSpPr>
          <p:spPr>
            <a:xfrm>
              <a:off x="4713927" y="424263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8" name="Rectangle 117"/>
            <p:cNvSpPr/>
            <p:nvPr/>
          </p:nvSpPr>
          <p:spPr>
            <a:xfrm>
              <a:off x="3419534" y="438537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19" name="Rectangle 118"/>
            <p:cNvSpPr/>
            <p:nvPr/>
          </p:nvSpPr>
          <p:spPr>
            <a:xfrm>
              <a:off x="3422035" y="445518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0" name="Rectangle 119"/>
            <p:cNvSpPr/>
            <p:nvPr/>
          </p:nvSpPr>
          <p:spPr>
            <a:xfrm>
              <a:off x="3496412" y="445518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1" name="Rectangle 120"/>
            <p:cNvSpPr/>
            <p:nvPr/>
          </p:nvSpPr>
          <p:spPr>
            <a:xfrm>
              <a:off x="3497557" y="4385373"/>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2" name="Rectangle 121"/>
            <p:cNvSpPr/>
            <p:nvPr/>
          </p:nvSpPr>
          <p:spPr>
            <a:xfrm>
              <a:off x="3571934" y="438537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3" name="Rectangle 122"/>
            <p:cNvSpPr/>
            <p:nvPr/>
          </p:nvSpPr>
          <p:spPr>
            <a:xfrm>
              <a:off x="3574435" y="445518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4" name="Rectangle 123"/>
            <p:cNvSpPr/>
            <p:nvPr/>
          </p:nvSpPr>
          <p:spPr>
            <a:xfrm>
              <a:off x="3648812" y="445518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5" name="Rectangle 124"/>
            <p:cNvSpPr/>
            <p:nvPr/>
          </p:nvSpPr>
          <p:spPr>
            <a:xfrm>
              <a:off x="3649279" y="438537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6" name="Rectangle 125"/>
            <p:cNvSpPr/>
            <p:nvPr/>
          </p:nvSpPr>
          <p:spPr>
            <a:xfrm>
              <a:off x="3723656" y="438537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7" name="Rectangle 126"/>
            <p:cNvSpPr/>
            <p:nvPr/>
          </p:nvSpPr>
          <p:spPr>
            <a:xfrm>
              <a:off x="3726157" y="4455188"/>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8" name="Rectangle 127"/>
            <p:cNvSpPr/>
            <p:nvPr/>
          </p:nvSpPr>
          <p:spPr>
            <a:xfrm>
              <a:off x="3800534" y="445518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29" name="Rectangle 128"/>
            <p:cNvSpPr/>
            <p:nvPr/>
          </p:nvSpPr>
          <p:spPr>
            <a:xfrm>
              <a:off x="3801679" y="438537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0" name="Rectangle 129"/>
            <p:cNvSpPr/>
            <p:nvPr/>
          </p:nvSpPr>
          <p:spPr>
            <a:xfrm>
              <a:off x="3876056" y="438537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1" name="Rectangle 130"/>
            <p:cNvSpPr/>
            <p:nvPr/>
          </p:nvSpPr>
          <p:spPr>
            <a:xfrm>
              <a:off x="3878557" y="4455189"/>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2" name="Rectangle 131"/>
            <p:cNvSpPr/>
            <p:nvPr/>
          </p:nvSpPr>
          <p:spPr>
            <a:xfrm>
              <a:off x="3952934" y="445518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3" name="Rectangle 132"/>
            <p:cNvSpPr/>
            <p:nvPr/>
          </p:nvSpPr>
          <p:spPr>
            <a:xfrm>
              <a:off x="3953548" y="438537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4" name="Rectangle 133"/>
            <p:cNvSpPr/>
            <p:nvPr/>
          </p:nvSpPr>
          <p:spPr>
            <a:xfrm>
              <a:off x="4027925" y="438537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5" name="Rectangle 134"/>
            <p:cNvSpPr/>
            <p:nvPr/>
          </p:nvSpPr>
          <p:spPr>
            <a:xfrm>
              <a:off x="4030426" y="445519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6" name="Rectangle 135"/>
            <p:cNvSpPr/>
            <p:nvPr/>
          </p:nvSpPr>
          <p:spPr>
            <a:xfrm>
              <a:off x="4104803" y="445518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7" name="Rectangle 136"/>
            <p:cNvSpPr/>
            <p:nvPr/>
          </p:nvSpPr>
          <p:spPr>
            <a:xfrm>
              <a:off x="4105948" y="438537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8" name="Rectangle 137"/>
            <p:cNvSpPr/>
            <p:nvPr/>
          </p:nvSpPr>
          <p:spPr>
            <a:xfrm>
              <a:off x="4180325" y="438537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39" name="Rectangle 138"/>
            <p:cNvSpPr/>
            <p:nvPr/>
          </p:nvSpPr>
          <p:spPr>
            <a:xfrm>
              <a:off x="4182826" y="445519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0" name="Rectangle 139"/>
            <p:cNvSpPr/>
            <p:nvPr/>
          </p:nvSpPr>
          <p:spPr>
            <a:xfrm>
              <a:off x="4257203" y="445519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1" name="Rectangle 140"/>
            <p:cNvSpPr/>
            <p:nvPr/>
          </p:nvSpPr>
          <p:spPr>
            <a:xfrm>
              <a:off x="4257670" y="438537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2" name="Rectangle 141"/>
            <p:cNvSpPr/>
            <p:nvPr/>
          </p:nvSpPr>
          <p:spPr>
            <a:xfrm>
              <a:off x="4332047" y="4385373"/>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3" name="Rectangle 142"/>
            <p:cNvSpPr/>
            <p:nvPr/>
          </p:nvSpPr>
          <p:spPr>
            <a:xfrm>
              <a:off x="4334548" y="445519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4" name="Rectangle 143"/>
            <p:cNvSpPr/>
            <p:nvPr/>
          </p:nvSpPr>
          <p:spPr>
            <a:xfrm>
              <a:off x="4408925" y="4455189"/>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5" name="Rectangle 144"/>
            <p:cNvSpPr/>
            <p:nvPr/>
          </p:nvSpPr>
          <p:spPr>
            <a:xfrm>
              <a:off x="4410070" y="438537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6" name="Rectangle 145"/>
            <p:cNvSpPr/>
            <p:nvPr/>
          </p:nvSpPr>
          <p:spPr>
            <a:xfrm>
              <a:off x="4484447" y="438537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7" name="Rectangle 146"/>
            <p:cNvSpPr/>
            <p:nvPr/>
          </p:nvSpPr>
          <p:spPr>
            <a:xfrm>
              <a:off x="4486948" y="445519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8" name="Rectangle 147"/>
            <p:cNvSpPr/>
            <p:nvPr/>
          </p:nvSpPr>
          <p:spPr>
            <a:xfrm>
              <a:off x="4561325" y="445519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49" name="Rectangle 148"/>
            <p:cNvSpPr/>
            <p:nvPr/>
          </p:nvSpPr>
          <p:spPr>
            <a:xfrm>
              <a:off x="4560381" y="438537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0" name="Rectangle 149"/>
            <p:cNvSpPr/>
            <p:nvPr/>
          </p:nvSpPr>
          <p:spPr>
            <a:xfrm>
              <a:off x="4634758" y="438536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1" name="Rectangle 150"/>
            <p:cNvSpPr/>
            <p:nvPr/>
          </p:nvSpPr>
          <p:spPr>
            <a:xfrm>
              <a:off x="4637259" y="4455186"/>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2" name="Rectangle 151"/>
            <p:cNvSpPr/>
            <p:nvPr/>
          </p:nvSpPr>
          <p:spPr>
            <a:xfrm>
              <a:off x="4711636" y="445518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3" name="Rectangle 152"/>
            <p:cNvSpPr/>
            <p:nvPr/>
          </p:nvSpPr>
          <p:spPr>
            <a:xfrm>
              <a:off x="4712781" y="438537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4" name="Rectangle 153"/>
            <p:cNvSpPr/>
            <p:nvPr/>
          </p:nvSpPr>
          <p:spPr>
            <a:xfrm>
              <a:off x="3342472" y="452216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5" name="Rectangle 154"/>
            <p:cNvSpPr/>
            <p:nvPr/>
          </p:nvSpPr>
          <p:spPr>
            <a:xfrm>
              <a:off x="3416849" y="452216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6" name="Rectangle 155"/>
            <p:cNvSpPr/>
            <p:nvPr/>
          </p:nvSpPr>
          <p:spPr>
            <a:xfrm>
              <a:off x="3419350" y="459198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7" name="Rectangle 156"/>
            <p:cNvSpPr/>
            <p:nvPr/>
          </p:nvSpPr>
          <p:spPr>
            <a:xfrm>
              <a:off x="3493727" y="459198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8" name="Rectangle 157"/>
            <p:cNvSpPr/>
            <p:nvPr/>
          </p:nvSpPr>
          <p:spPr>
            <a:xfrm>
              <a:off x="3494872" y="452216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59" name="Rectangle 158"/>
            <p:cNvSpPr/>
            <p:nvPr/>
          </p:nvSpPr>
          <p:spPr>
            <a:xfrm>
              <a:off x="3569249" y="4522166"/>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0" name="Rectangle 159"/>
            <p:cNvSpPr/>
            <p:nvPr/>
          </p:nvSpPr>
          <p:spPr>
            <a:xfrm>
              <a:off x="3571750" y="459198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1" name="Rectangle 160"/>
            <p:cNvSpPr/>
            <p:nvPr/>
          </p:nvSpPr>
          <p:spPr>
            <a:xfrm>
              <a:off x="3646127" y="459198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2" name="Rectangle 161"/>
            <p:cNvSpPr/>
            <p:nvPr/>
          </p:nvSpPr>
          <p:spPr>
            <a:xfrm>
              <a:off x="3646594" y="452216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3" name="Rectangle 162"/>
            <p:cNvSpPr/>
            <p:nvPr/>
          </p:nvSpPr>
          <p:spPr>
            <a:xfrm>
              <a:off x="3720971" y="452216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4" name="Rectangle 163"/>
            <p:cNvSpPr/>
            <p:nvPr/>
          </p:nvSpPr>
          <p:spPr>
            <a:xfrm>
              <a:off x="3723472" y="459198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5" name="Rectangle 164"/>
            <p:cNvSpPr/>
            <p:nvPr/>
          </p:nvSpPr>
          <p:spPr>
            <a:xfrm>
              <a:off x="3797849" y="459198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6" name="Rectangle 165"/>
            <p:cNvSpPr/>
            <p:nvPr/>
          </p:nvSpPr>
          <p:spPr>
            <a:xfrm>
              <a:off x="3798994" y="452216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7" name="Rectangle 166"/>
            <p:cNvSpPr/>
            <p:nvPr/>
          </p:nvSpPr>
          <p:spPr>
            <a:xfrm>
              <a:off x="3873371" y="452216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8" name="Rectangle 167"/>
            <p:cNvSpPr/>
            <p:nvPr/>
          </p:nvSpPr>
          <p:spPr>
            <a:xfrm>
              <a:off x="3875872" y="459198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69" name="Rectangle 168"/>
            <p:cNvSpPr/>
            <p:nvPr/>
          </p:nvSpPr>
          <p:spPr>
            <a:xfrm>
              <a:off x="3950249" y="459198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0" name="Rectangle 169"/>
            <p:cNvSpPr/>
            <p:nvPr/>
          </p:nvSpPr>
          <p:spPr>
            <a:xfrm>
              <a:off x="3950863" y="452216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1" name="Rectangle 170"/>
            <p:cNvSpPr/>
            <p:nvPr/>
          </p:nvSpPr>
          <p:spPr>
            <a:xfrm>
              <a:off x="4025240" y="452216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2" name="Rectangle 171"/>
            <p:cNvSpPr/>
            <p:nvPr/>
          </p:nvSpPr>
          <p:spPr>
            <a:xfrm>
              <a:off x="4027741" y="459198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3" name="Rectangle 172"/>
            <p:cNvSpPr/>
            <p:nvPr/>
          </p:nvSpPr>
          <p:spPr>
            <a:xfrm>
              <a:off x="4102118" y="459198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4" name="Rectangle 173"/>
            <p:cNvSpPr/>
            <p:nvPr/>
          </p:nvSpPr>
          <p:spPr>
            <a:xfrm>
              <a:off x="4103263" y="452216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5" name="Rectangle 174"/>
            <p:cNvSpPr/>
            <p:nvPr/>
          </p:nvSpPr>
          <p:spPr>
            <a:xfrm>
              <a:off x="4177640" y="452216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6" name="Rectangle 175"/>
            <p:cNvSpPr/>
            <p:nvPr/>
          </p:nvSpPr>
          <p:spPr>
            <a:xfrm>
              <a:off x="4180141" y="459198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7" name="Rectangle 176"/>
            <p:cNvSpPr/>
            <p:nvPr/>
          </p:nvSpPr>
          <p:spPr>
            <a:xfrm>
              <a:off x="4254518" y="459198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8" name="Rectangle 177"/>
            <p:cNvSpPr/>
            <p:nvPr/>
          </p:nvSpPr>
          <p:spPr>
            <a:xfrm>
              <a:off x="4254985" y="452216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79" name="Rectangle 178"/>
            <p:cNvSpPr/>
            <p:nvPr/>
          </p:nvSpPr>
          <p:spPr>
            <a:xfrm>
              <a:off x="4329362" y="452216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0" name="Rectangle 179"/>
            <p:cNvSpPr/>
            <p:nvPr/>
          </p:nvSpPr>
          <p:spPr>
            <a:xfrm>
              <a:off x="4331863" y="459198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1" name="Rectangle 180"/>
            <p:cNvSpPr/>
            <p:nvPr/>
          </p:nvSpPr>
          <p:spPr>
            <a:xfrm>
              <a:off x="4406240" y="459198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2" name="Rectangle 181"/>
            <p:cNvSpPr/>
            <p:nvPr/>
          </p:nvSpPr>
          <p:spPr>
            <a:xfrm>
              <a:off x="4407385" y="452216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3" name="Rectangle 182"/>
            <p:cNvSpPr/>
            <p:nvPr/>
          </p:nvSpPr>
          <p:spPr>
            <a:xfrm>
              <a:off x="4481762" y="452216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4" name="Rectangle 183"/>
            <p:cNvSpPr/>
            <p:nvPr/>
          </p:nvSpPr>
          <p:spPr>
            <a:xfrm>
              <a:off x="4484263" y="459198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5" name="Rectangle 184"/>
            <p:cNvSpPr/>
            <p:nvPr/>
          </p:nvSpPr>
          <p:spPr>
            <a:xfrm>
              <a:off x="4558640" y="459198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6" name="Rectangle 185"/>
            <p:cNvSpPr/>
            <p:nvPr/>
          </p:nvSpPr>
          <p:spPr>
            <a:xfrm>
              <a:off x="4557696" y="452216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7" name="Rectangle 186"/>
            <p:cNvSpPr/>
            <p:nvPr/>
          </p:nvSpPr>
          <p:spPr>
            <a:xfrm>
              <a:off x="4632073" y="452216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8" name="Rectangle 187"/>
            <p:cNvSpPr/>
            <p:nvPr/>
          </p:nvSpPr>
          <p:spPr>
            <a:xfrm>
              <a:off x="4634574" y="459198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89" name="Rectangle 188"/>
            <p:cNvSpPr/>
            <p:nvPr/>
          </p:nvSpPr>
          <p:spPr>
            <a:xfrm>
              <a:off x="4708951" y="459197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0" name="Rectangle 189"/>
            <p:cNvSpPr/>
            <p:nvPr/>
          </p:nvSpPr>
          <p:spPr>
            <a:xfrm>
              <a:off x="4710096" y="452216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1" name="Rectangle 190"/>
            <p:cNvSpPr/>
            <p:nvPr/>
          </p:nvSpPr>
          <p:spPr>
            <a:xfrm>
              <a:off x="3342471" y="459198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2" name="Rectangle 191"/>
            <p:cNvSpPr/>
            <p:nvPr/>
          </p:nvSpPr>
          <p:spPr>
            <a:xfrm>
              <a:off x="3341326" y="466490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3" name="Rectangle 192"/>
            <p:cNvSpPr/>
            <p:nvPr/>
          </p:nvSpPr>
          <p:spPr>
            <a:xfrm>
              <a:off x="3415703" y="466490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4" name="Rectangle 193"/>
            <p:cNvSpPr/>
            <p:nvPr/>
          </p:nvSpPr>
          <p:spPr>
            <a:xfrm>
              <a:off x="3418204" y="473471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5" name="Rectangle 194"/>
            <p:cNvSpPr/>
            <p:nvPr/>
          </p:nvSpPr>
          <p:spPr>
            <a:xfrm>
              <a:off x="3492581" y="473471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6" name="Rectangle 195"/>
            <p:cNvSpPr/>
            <p:nvPr/>
          </p:nvSpPr>
          <p:spPr>
            <a:xfrm>
              <a:off x="3493726" y="466490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7" name="Rectangle 196"/>
            <p:cNvSpPr/>
            <p:nvPr/>
          </p:nvSpPr>
          <p:spPr>
            <a:xfrm>
              <a:off x="3568103" y="466490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8" name="Rectangle 197"/>
            <p:cNvSpPr/>
            <p:nvPr/>
          </p:nvSpPr>
          <p:spPr>
            <a:xfrm>
              <a:off x="3570604" y="473471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199" name="Rectangle 198"/>
            <p:cNvSpPr/>
            <p:nvPr/>
          </p:nvSpPr>
          <p:spPr>
            <a:xfrm>
              <a:off x="3644981" y="473471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0" name="Rectangle 199"/>
            <p:cNvSpPr/>
            <p:nvPr/>
          </p:nvSpPr>
          <p:spPr>
            <a:xfrm>
              <a:off x="3645448" y="466490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1" name="Rectangle 200"/>
            <p:cNvSpPr/>
            <p:nvPr/>
          </p:nvSpPr>
          <p:spPr>
            <a:xfrm>
              <a:off x="3719825" y="466490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2" name="Rectangle 201"/>
            <p:cNvSpPr/>
            <p:nvPr/>
          </p:nvSpPr>
          <p:spPr>
            <a:xfrm>
              <a:off x="3722326" y="473471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3" name="Rectangle 202"/>
            <p:cNvSpPr/>
            <p:nvPr/>
          </p:nvSpPr>
          <p:spPr>
            <a:xfrm>
              <a:off x="3796703" y="473471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4" name="Rectangle 203"/>
            <p:cNvSpPr/>
            <p:nvPr/>
          </p:nvSpPr>
          <p:spPr>
            <a:xfrm>
              <a:off x="3797848" y="466490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5" name="Rectangle 204"/>
            <p:cNvSpPr/>
            <p:nvPr/>
          </p:nvSpPr>
          <p:spPr>
            <a:xfrm>
              <a:off x="3872225" y="466490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6" name="Rectangle 205"/>
            <p:cNvSpPr/>
            <p:nvPr/>
          </p:nvSpPr>
          <p:spPr>
            <a:xfrm>
              <a:off x="3874726" y="473471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7" name="Rectangle 206"/>
            <p:cNvSpPr/>
            <p:nvPr/>
          </p:nvSpPr>
          <p:spPr>
            <a:xfrm>
              <a:off x="3949103" y="473471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8" name="Rectangle 207"/>
            <p:cNvSpPr/>
            <p:nvPr/>
          </p:nvSpPr>
          <p:spPr>
            <a:xfrm>
              <a:off x="3949717" y="466490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09" name="Rectangle 208"/>
            <p:cNvSpPr/>
            <p:nvPr/>
          </p:nvSpPr>
          <p:spPr>
            <a:xfrm>
              <a:off x="4024094" y="4664903"/>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0" name="Rectangle 209"/>
            <p:cNvSpPr/>
            <p:nvPr/>
          </p:nvSpPr>
          <p:spPr>
            <a:xfrm>
              <a:off x="4026595" y="473472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1" name="Rectangle 210"/>
            <p:cNvSpPr/>
            <p:nvPr/>
          </p:nvSpPr>
          <p:spPr>
            <a:xfrm>
              <a:off x="4100972" y="473471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2" name="Rectangle 211"/>
            <p:cNvSpPr/>
            <p:nvPr/>
          </p:nvSpPr>
          <p:spPr>
            <a:xfrm>
              <a:off x="4102117" y="466490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3" name="Rectangle 212"/>
            <p:cNvSpPr/>
            <p:nvPr/>
          </p:nvSpPr>
          <p:spPr>
            <a:xfrm>
              <a:off x="4176494" y="466490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4" name="Rectangle 213"/>
            <p:cNvSpPr/>
            <p:nvPr/>
          </p:nvSpPr>
          <p:spPr>
            <a:xfrm>
              <a:off x="4178995" y="473472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5" name="Rectangle 214"/>
            <p:cNvSpPr/>
            <p:nvPr/>
          </p:nvSpPr>
          <p:spPr>
            <a:xfrm>
              <a:off x="4253372" y="473472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6" name="Rectangle 215"/>
            <p:cNvSpPr/>
            <p:nvPr/>
          </p:nvSpPr>
          <p:spPr>
            <a:xfrm>
              <a:off x="4253839" y="466490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7" name="Rectangle 216"/>
            <p:cNvSpPr/>
            <p:nvPr/>
          </p:nvSpPr>
          <p:spPr>
            <a:xfrm>
              <a:off x="4328216" y="466490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8" name="Rectangle 217"/>
            <p:cNvSpPr/>
            <p:nvPr/>
          </p:nvSpPr>
          <p:spPr>
            <a:xfrm>
              <a:off x="4330717" y="473472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19" name="Rectangle 218"/>
            <p:cNvSpPr/>
            <p:nvPr/>
          </p:nvSpPr>
          <p:spPr>
            <a:xfrm>
              <a:off x="4405094" y="4734719"/>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0" name="Rectangle 219"/>
            <p:cNvSpPr/>
            <p:nvPr/>
          </p:nvSpPr>
          <p:spPr>
            <a:xfrm>
              <a:off x="4406239" y="466490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1" name="Rectangle 220"/>
            <p:cNvSpPr/>
            <p:nvPr/>
          </p:nvSpPr>
          <p:spPr>
            <a:xfrm>
              <a:off x="4480616" y="466490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2" name="Rectangle 221"/>
            <p:cNvSpPr/>
            <p:nvPr/>
          </p:nvSpPr>
          <p:spPr>
            <a:xfrm>
              <a:off x="4483117" y="473472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3" name="Rectangle 222"/>
            <p:cNvSpPr/>
            <p:nvPr/>
          </p:nvSpPr>
          <p:spPr>
            <a:xfrm>
              <a:off x="4557494" y="473472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4" name="Rectangle 223"/>
            <p:cNvSpPr/>
            <p:nvPr/>
          </p:nvSpPr>
          <p:spPr>
            <a:xfrm>
              <a:off x="4556550" y="466490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5" name="Rectangle 224"/>
            <p:cNvSpPr/>
            <p:nvPr/>
          </p:nvSpPr>
          <p:spPr>
            <a:xfrm>
              <a:off x="4630927" y="466489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6" name="Rectangle 225"/>
            <p:cNvSpPr/>
            <p:nvPr/>
          </p:nvSpPr>
          <p:spPr>
            <a:xfrm>
              <a:off x="4633428" y="473471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7" name="Rectangle 226"/>
            <p:cNvSpPr/>
            <p:nvPr/>
          </p:nvSpPr>
          <p:spPr>
            <a:xfrm>
              <a:off x="4707805" y="473471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8" name="Rectangle 227"/>
            <p:cNvSpPr/>
            <p:nvPr/>
          </p:nvSpPr>
          <p:spPr>
            <a:xfrm>
              <a:off x="4708950" y="466490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29" name="Rectangle 228"/>
            <p:cNvSpPr/>
            <p:nvPr/>
          </p:nvSpPr>
          <p:spPr>
            <a:xfrm>
              <a:off x="3414998" y="480724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0" name="Rectangle 229"/>
            <p:cNvSpPr/>
            <p:nvPr/>
          </p:nvSpPr>
          <p:spPr>
            <a:xfrm>
              <a:off x="3417499" y="487706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1" name="Rectangle 230"/>
            <p:cNvSpPr/>
            <p:nvPr/>
          </p:nvSpPr>
          <p:spPr>
            <a:xfrm>
              <a:off x="3491876" y="487705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2" name="Rectangle 231"/>
            <p:cNvSpPr/>
            <p:nvPr/>
          </p:nvSpPr>
          <p:spPr>
            <a:xfrm>
              <a:off x="3493021" y="480724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3" name="Rectangle 232"/>
            <p:cNvSpPr/>
            <p:nvPr/>
          </p:nvSpPr>
          <p:spPr>
            <a:xfrm>
              <a:off x="3567398" y="480724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4" name="Rectangle 233"/>
            <p:cNvSpPr/>
            <p:nvPr/>
          </p:nvSpPr>
          <p:spPr>
            <a:xfrm>
              <a:off x="3569899" y="487706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5" name="Rectangle 234"/>
            <p:cNvSpPr/>
            <p:nvPr/>
          </p:nvSpPr>
          <p:spPr>
            <a:xfrm>
              <a:off x="3644276" y="487706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6" name="Rectangle 235"/>
            <p:cNvSpPr/>
            <p:nvPr/>
          </p:nvSpPr>
          <p:spPr>
            <a:xfrm>
              <a:off x="3644743" y="480724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7" name="Rectangle 236"/>
            <p:cNvSpPr/>
            <p:nvPr/>
          </p:nvSpPr>
          <p:spPr>
            <a:xfrm>
              <a:off x="3719120" y="480724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8" name="Rectangle 237"/>
            <p:cNvSpPr/>
            <p:nvPr/>
          </p:nvSpPr>
          <p:spPr>
            <a:xfrm>
              <a:off x="3721621" y="487706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9" name="Rectangle 238"/>
            <p:cNvSpPr/>
            <p:nvPr/>
          </p:nvSpPr>
          <p:spPr>
            <a:xfrm>
              <a:off x="3795998" y="487705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0" name="Rectangle 239"/>
            <p:cNvSpPr/>
            <p:nvPr/>
          </p:nvSpPr>
          <p:spPr>
            <a:xfrm>
              <a:off x="3797143" y="4807245"/>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1" name="Rectangle 240"/>
            <p:cNvSpPr/>
            <p:nvPr/>
          </p:nvSpPr>
          <p:spPr>
            <a:xfrm>
              <a:off x="3871520" y="480724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2" name="Rectangle 241"/>
            <p:cNvSpPr/>
            <p:nvPr/>
          </p:nvSpPr>
          <p:spPr>
            <a:xfrm>
              <a:off x="3874021" y="487706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3" name="Rectangle 242"/>
            <p:cNvSpPr/>
            <p:nvPr/>
          </p:nvSpPr>
          <p:spPr>
            <a:xfrm>
              <a:off x="3948398" y="487706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4" name="Rectangle 243"/>
            <p:cNvSpPr/>
            <p:nvPr/>
          </p:nvSpPr>
          <p:spPr>
            <a:xfrm>
              <a:off x="3949012" y="480724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5" name="Rectangle 244"/>
            <p:cNvSpPr/>
            <p:nvPr/>
          </p:nvSpPr>
          <p:spPr>
            <a:xfrm>
              <a:off x="4023389" y="480724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6" name="Rectangle 245"/>
            <p:cNvSpPr/>
            <p:nvPr/>
          </p:nvSpPr>
          <p:spPr>
            <a:xfrm>
              <a:off x="4025890" y="487706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7" name="Rectangle 246"/>
            <p:cNvSpPr/>
            <p:nvPr/>
          </p:nvSpPr>
          <p:spPr>
            <a:xfrm>
              <a:off x="4100267" y="487706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8" name="Rectangle 247"/>
            <p:cNvSpPr/>
            <p:nvPr/>
          </p:nvSpPr>
          <p:spPr>
            <a:xfrm>
              <a:off x="4101412" y="480724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49" name="Rectangle 248"/>
            <p:cNvSpPr/>
            <p:nvPr/>
          </p:nvSpPr>
          <p:spPr>
            <a:xfrm>
              <a:off x="4175789" y="480724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0" name="Rectangle 249"/>
            <p:cNvSpPr/>
            <p:nvPr/>
          </p:nvSpPr>
          <p:spPr>
            <a:xfrm>
              <a:off x="4178290" y="487706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1" name="Rectangle 250"/>
            <p:cNvSpPr/>
            <p:nvPr/>
          </p:nvSpPr>
          <p:spPr>
            <a:xfrm>
              <a:off x="4252667" y="487706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2" name="Rectangle 251"/>
            <p:cNvSpPr/>
            <p:nvPr/>
          </p:nvSpPr>
          <p:spPr>
            <a:xfrm>
              <a:off x="4253134" y="480724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3" name="Rectangle 252"/>
            <p:cNvSpPr/>
            <p:nvPr/>
          </p:nvSpPr>
          <p:spPr>
            <a:xfrm>
              <a:off x="4327511" y="480724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4" name="Rectangle 253"/>
            <p:cNvSpPr/>
            <p:nvPr/>
          </p:nvSpPr>
          <p:spPr>
            <a:xfrm>
              <a:off x="4330012" y="487706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5" name="Rectangle 254"/>
            <p:cNvSpPr/>
            <p:nvPr/>
          </p:nvSpPr>
          <p:spPr>
            <a:xfrm>
              <a:off x="4404389" y="487706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6" name="Rectangle 255"/>
            <p:cNvSpPr/>
            <p:nvPr/>
          </p:nvSpPr>
          <p:spPr>
            <a:xfrm>
              <a:off x="4405534" y="480724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7" name="Rectangle 256"/>
            <p:cNvSpPr/>
            <p:nvPr/>
          </p:nvSpPr>
          <p:spPr>
            <a:xfrm>
              <a:off x="4479911" y="480724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8" name="Rectangle 257"/>
            <p:cNvSpPr/>
            <p:nvPr/>
          </p:nvSpPr>
          <p:spPr>
            <a:xfrm>
              <a:off x="4482412" y="487706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59" name="Rectangle 258"/>
            <p:cNvSpPr/>
            <p:nvPr/>
          </p:nvSpPr>
          <p:spPr>
            <a:xfrm>
              <a:off x="4556789" y="487706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0" name="Rectangle 259"/>
            <p:cNvSpPr/>
            <p:nvPr/>
          </p:nvSpPr>
          <p:spPr>
            <a:xfrm>
              <a:off x="4555845" y="480724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1" name="Rectangle 260"/>
            <p:cNvSpPr/>
            <p:nvPr/>
          </p:nvSpPr>
          <p:spPr>
            <a:xfrm>
              <a:off x="4630222" y="480724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2" name="Rectangle 261"/>
            <p:cNvSpPr/>
            <p:nvPr/>
          </p:nvSpPr>
          <p:spPr>
            <a:xfrm>
              <a:off x="4632723" y="487705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3" name="Rectangle 262"/>
            <p:cNvSpPr/>
            <p:nvPr/>
          </p:nvSpPr>
          <p:spPr>
            <a:xfrm>
              <a:off x="4707100" y="487705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4" name="Rectangle 263"/>
            <p:cNvSpPr/>
            <p:nvPr/>
          </p:nvSpPr>
          <p:spPr>
            <a:xfrm>
              <a:off x="4708245" y="480724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5" name="Rectangle 264"/>
            <p:cNvSpPr/>
            <p:nvPr/>
          </p:nvSpPr>
          <p:spPr>
            <a:xfrm>
              <a:off x="3490730" y="501979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6" name="Rectangle 265"/>
            <p:cNvSpPr/>
            <p:nvPr/>
          </p:nvSpPr>
          <p:spPr>
            <a:xfrm>
              <a:off x="3491875" y="494998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7" name="Rectangle 266"/>
            <p:cNvSpPr/>
            <p:nvPr/>
          </p:nvSpPr>
          <p:spPr>
            <a:xfrm>
              <a:off x="3566252" y="494998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8" name="Rectangle 267"/>
            <p:cNvSpPr/>
            <p:nvPr/>
          </p:nvSpPr>
          <p:spPr>
            <a:xfrm>
              <a:off x="3568753" y="501979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69" name="Rectangle 268"/>
            <p:cNvSpPr/>
            <p:nvPr/>
          </p:nvSpPr>
          <p:spPr>
            <a:xfrm>
              <a:off x="3643130" y="5019796"/>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0" name="Rectangle 269"/>
            <p:cNvSpPr/>
            <p:nvPr/>
          </p:nvSpPr>
          <p:spPr>
            <a:xfrm>
              <a:off x="3643597" y="4949980"/>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1" name="Rectangle 270"/>
            <p:cNvSpPr/>
            <p:nvPr/>
          </p:nvSpPr>
          <p:spPr>
            <a:xfrm>
              <a:off x="3717974" y="4949979"/>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2" name="Rectangle 271"/>
            <p:cNvSpPr/>
            <p:nvPr/>
          </p:nvSpPr>
          <p:spPr>
            <a:xfrm>
              <a:off x="3720475" y="501979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3" name="Rectangle 272"/>
            <p:cNvSpPr/>
            <p:nvPr/>
          </p:nvSpPr>
          <p:spPr>
            <a:xfrm>
              <a:off x="3794852" y="5019795"/>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4" name="Rectangle 273"/>
            <p:cNvSpPr/>
            <p:nvPr/>
          </p:nvSpPr>
          <p:spPr>
            <a:xfrm>
              <a:off x="3795997" y="494998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5" name="Rectangle 274"/>
            <p:cNvSpPr/>
            <p:nvPr/>
          </p:nvSpPr>
          <p:spPr>
            <a:xfrm>
              <a:off x="3870374" y="494998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6" name="Rectangle 275"/>
            <p:cNvSpPr/>
            <p:nvPr/>
          </p:nvSpPr>
          <p:spPr>
            <a:xfrm>
              <a:off x="3872875" y="501979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7" name="Rectangle 276"/>
            <p:cNvSpPr/>
            <p:nvPr/>
          </p:nvSpPr>
          <p:spPr>
            <a:xfrm>
              <a:off x="3947252" y="501979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8" name="Rectangle 277"/>
            <p:cNvSpPr/>
            <p:nvPr/>
          </p:nvSpPr>
          <p:spPr>
            <a:xfrm>
              <a:off x="3947866" y="494998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79" name="Rectangle 278"/>
            <p:cNvSpPr/>
            <p:nvPr/>
          </p:nvSpPr>
          <p:spPr>
            <a:xfrm>
              <a:off x="4022243" y="494998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0" name="Rectangle 279"/>
            <p:cNvSpPr/>
            <p:nvPr/>
          </p:nvSpPr>
          <p:spPr>
            <a:xfrm>
              <a:off x="4024744" y="501979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1" name="Rectangle 280"/>
            <p:cNvSpPr/>
            <p:nvPr/>
          </p:nvSpPr>
          <p:spPr>
            <a:xfrm>
              <a:off x="4099121" y="501979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2" name="Rectangle 281"/>
            <p:cNvSpPr/>
            <p:nvPr/>
          </p:nvSpPr>
          <p:spPr>
            <a:xfrm>
              <a:off x="4100266" y="494998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3" name="Rectangle 282"/>
            <p:cNvSpPr/>
            <p:nvPr/>
          </p:nvSpPr>
          <p:spPr>
            <a:xfrm>
              <a:off x="4174643" y="494998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4" name="Rectangle 283"/>
            <p:cNvSpPr/>
            <p:nvPr/>
          </p:nvSpPr>
          <p:spPr>
            <a:xfrm>
              <a:off x="4177144" y="5019799"/>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5" name="Rectangle 284"/>
            <p:cNvSpPr/>
            <p:nvPr/>
          </p:nvSpPr>
          <p:spPr>
            <a:xfrm>
              <a:off x="4251521" y="501979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6" name="Rectangle 285"/>
            <p:cNvSpPr/>
            <p:nvPr/>
          </p:nvSpPr>
          <p:spPr>
            <a:xfrm>
              <a:off x="4251988" y="494998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7" name="Rectangle 286"/>
            <p:cNvSpPr/>
            <p:nvPr/>
          </p:nvSpPr>
          <p:spPr>
            <a:xfrm>
              <a:off x="4326365" y="494998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8" name="Rectangle 287"/>
            <p:cNvSpPr/>
            <p:nvPr/>
          </p:nvSpPr>
          <p:spPr>
            <a:xfrm>
              <a:off x="4328866" y="501979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89" name="Rectangle 288"/>
            <p:cNvSpPr/>
            <p:nvPr/>
          </p:nvSpPr>
          <p:spPr>
            <a:xfrm>
              <a:off x="4403243" y="501979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0" name="Rectangle 289"/>
            <p:cNvSpPr/>
            <p:nvPr/>
          </p:nvSpPr>
          <p:spPr>
            <a:xfrm>
              <a:off x="4404388" y="494998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1" name="Rectangle 290"/>
            <p:cNvSpPr/>
            <p:nvPr/>
          </p:nvSpPr>
          <p:spPr>
            <a:xfrm>
              <a:off x="4478765" y="494998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2" name="Rectangle 291"/>
            <p:cNvSpPr/>
            <p:nvPr/>
          </p:nvSpPr>
          <p:spPr>
            <a:xfrm>
              <a:off x="4481266" y="501979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3" name="Rectangle 292"/>
            <p:cNvSpPr/>
            <p:nvPr/>
          </p:nvSpPr>
          <p:spPr>
            <a:xfrm>
              <a:off x="4555643" y="501979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4" name="Rectangle 293"/>
            <p:cNvSpPr/>
            <p:nvPr/>
          </p:nvSpPr>
          <p:spPr>
            <a:xfrm>
              <a:off x="4554699" y="494997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5" name="Rectangle 294"/>
            <p:cNvSpPr/>
            <p:nvPr/>
          </p:nvSpPr>
          <p:spPr>
            <a:xfrm>
              <a:off x="4629076" y="494997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6" name="Rectangle 295"/>
            <p:cNvSpPr/>
            <p:nvPr/>
          </p:nvSpPr>
          <p:spPr>
            <a:xfrm>
              <a:off x="4631577" y="501979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7" name="Rectangle 296"/>
            <p:cNvSpPr/>
            <p:nvPr/>
          </p:nvSpPr>
          <p:spPr>
            <a:xfrm>
              <a:off x="4705954" y="501979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8" name="Rectangle 297"/>
            <p:cNvSpPr/>
            <p:nvPr/>
          </p:nvSpPr>
          <p:spPr>
            <a:xfrm>
              <a:off x="4707099" y="494997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99" name="Rectangle 298"/>
            <p:cNvSpPr/>
            <p:nvPr/>
          </p:nvSpPr>
          <p:spPr>
            <a:xfrm>
              <a:off x="3566430" y="508859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0" name="Rectangle 299"/>
            <p:cNvSpPr/>
            <p:nvPr/>
          </p:nvSpPr>
          <p:spPr>
            <a:xfrm>
              <a:off x="3568931" y="515841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1" name="Rectangle 300"/>
            <p:cNvSpPr/>
            <p:nvPr/>
          </p:nvSpPr>
          <p:spPr>
            <a:xfrm>
              <a:off x="3643308" y="515841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2" name="Rectangle 301"/>
            <p:cNvSpPr/>
            <p:nvPr/>
          </p:nvSpPr>
          <p:spPr>
            <a:xfrm>
              <a:off x="3643775" y="508859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3" name="Rectangle 302"/>
            <p:cNvSpPr/>
            <p:nvPr/>
          </p:nvSpPr>
          <p:spPr>
            <a:xfrm>
              <a:off x="3718152" y="5088598"/>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4" name="Rectangle 303"/>
            <p:cNvSpPr/>
            <p:nvPr/>
          </p:nvSpPr>
          <p:spPr>
            <a:xfrm>
              <a:off x="3720653" y="515841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5" name="Rectangle 304"/>
            <p:cNvSpPr/>
            <p:nvPr/>
          </p:nvSpPr>
          <p:spPr>
            <a:xfrm>
              <a:off x="3795030" y="5158414"/>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6" name="Rectangle 305"/>
            <p:cNvSpPr/>
            <p:nvPr/>
          </p:nvSpPr>
          <p:spPr>
            <a:xfrm>
              <a:off x="3796175" y="508860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7" name="Rectangle 306"/>
            <p:cNvSpPr/>
            <p:nvPr/>
          </p:nvSpPr>
          <p:spPr>
            <a:xfrm>
              <a:off x="3870552" y="508859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8" name="Rectangle 307"/>
            <p:cNvSpPr/>
            <p:nvPr/>
          </p:nvSpPr>
          <p:spPr>
            <a:xfrm>
              <a:off x="3873053" y="5158416"/>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09" name="Rectangle 308"/>
            <p:cNvSpPr/>
            <p:nvPr/>
          </p:nvSpPr>
          <p:spPr>
            <a:xfrm>
              <a:off x="3947430" y="515841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0" name="Rectangle 309"/>
            <p:cNvSpPr/>
            <p:nvPr/>
          </p:nvSpPr>
          <p:spPr>
            <a:xfrm>
              <a:off x="3948044" y="508860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1" name="Rectangle 310"/>
            <p:cNvSpPr/>
            <p:nvPr/>
          </p:nvSpPr>
          <p:spPr>
            <a:xfrm>
              <a:off x="4022421" y="508860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2" name="Rectangle 311"/>
            <p:cNvSpPr/>
            <p:nvPr/>
          </p:nvSpPr>
          <p:spPr>
            <a:xfrm>
              <a:off x="4024922" y="515841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3" name="Rectangle 312"/>
            <p:cNvSpPr/>
            <p:nvPr/>
          </p:nvSpPr>
          <p:spPr>
            <a:xfrm>
              <a:off x="4099299" y="515841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4" name="Rectangle 313"/>
            <p:cNvSpPr/>
            <p:nvPr/>
          </p:nvSpPr>
          <p:spPr>
            <a:xfrm>
              <a:off x="4100444" y="508860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5" name="Rectangle 314"/>
            <p:cNvSpPr/>
            <p:nvPr/>
          </p:nvSpPr>
          <p:spPr>
            <a:xfrm>
              <a:off x="4174821" y="508860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6" name="Rectangle 315"/>
            <p:cNvSpPr/>
            <p:nvPr/>
          </p:nvSpPr>
          <p:spPr>
            <a:xfrm>
              <a:off x="4177322" y="515841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7" name="Rectangle 316"/>
            <p:cNvSpPr/>
            <p:nvPr/>
          </p:nvSpPr>
          <p:spPr>
            <a:xfrm>
              <a:off x="4251699" y="515841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8" name="Rectangle 317"/>
            <p:cNvSpPr/>
            <p:nvPr/>
          </p:nvSpPr>
          <p:spPr>
            <a:xfrm>
              <a:off x="4252166" y="5088601"/>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19" name="Rectangle 318"/>
            <p:cNvSpPr/>
            <p:nvPr/>
          </p:nvSpPr>
          <p:spPr>
            <a:xfrm>
              <a:off x="4326543" y="5088600"/>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0" name="Rectangle 319"/>
            <p:cNvSpPr/>
            <p:nvPr/>
          </p:nvSpPr>
          <p:spPr>
            <a:xfrm>
              <a:off x="4329044" y="515841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1" name="Rectangle 320"/>
            <p:cNvSpPr/>
            <p:nvPr/>
          </p:nvSpPr>
          <p:spPr>
            <a:xfrm>
              <a:off x="4403421" y="515841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2" name="Rectangle 321"/>
            <p:cNvSpPr/>
            <p:nvPr/>
          </p:nvSpPr>
          <p:spPr>
            <a:xfrm>
              <a:off x="4404566" y="508860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3" name="Rectangle 322"/>
            <p:cNvSpPr/>
            <p:nvPr/>
          </p:nvSpPr>
          <p:spPr>
            <a:xfrm>
              <a:off x="4478943" y="5088601"/>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4" name="Rectangle 323"/>
            <p:cNvSpPr/>
            <p:nvPr/>
          </p:nvSpPr>
          <p:spPr>
            <a:xfrm>
              <a:off x="4481444" y="5158418"/>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5" name="Rectangle 324"/>
            <p:cNvSpPr/>
            <p:nvPr/>
          </p:nvSpPr>
          <p:spPr>
            <a:xfrm>
              <a:off x="4555821" y="515841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6" name="Rectangle 325"/>
            <p:cNvSpPr/>
            <p:nvPr/>
          </p:nvSpPr>
          <p:spPr>
            <a:xfrm>
              <a:off x="4554877" y="508859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7" name="Rectangle 326"/>
            <p:cNvSpPr/>
            <p:nvPr/>
          </p:nvSpPr>
          <p:spPr>
            <a:xfrm>
              <a:off x="4629254" y="508859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8" name="Rectangle 327"/>
            <p:cNvSpPr/>
            <p:nvPr/>
          </p:nvSpPr>
          <p:spPr>
            <a:xfrm>
              <a:off x="4631755" y="515841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29" name="Rectangle 328"/>
            <p:cNvSpPr/>
            <p:nvPr/>
          </p:nvSpPr>
          <p:spPr>
            <a:xfrm>
              <a:off x="4707277" y="508859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0" name="Rectangle 329"/>
            <p:cNvSpPr/>
            <p:nvPr/>
          </p:nvSpPr>
          <p:spPr>
            <a:xfrm>
              <a:off x="3642629" y="523133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1" name="Rectangle 330"/>
            <p:cNvSpPr/>
            <p:nvPr/>
          </p:nvSpPr>
          <p:spPr>
            <a:xfrm>
              <a:off x="3717006" y="523133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2" name="Rectangle 331"/>
            <p:cNvSpPr/>
            <p:nvPr/>
          </p:nvSpPr>
          <p:spPr>
            <a:xfrm>
              <a:off x="3793884" y="530115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3" name="Rectangle 332"/>
            <p:cNvSpPr/>
            <p:nvPr/>
          </p:nvSpPr>
          <p:spPr>
            <a:xfrm>
              <a:off x="3795029" y="5231336"/>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4" name="Rectangle 333"/>
            <p:cNvSpPr/>
            <p:nvPr/>
          </p:nvSpPr>
          <p:spPr>
            <a:xfrm>
              <a:off x="3869406" y="5231335"/>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5" name="Rectangle 334"/>
            <p:cNvSpPr/>
            <p:nvPr/>
          </p:nvSpPr>
          <p:spPr>
            <a:xfrm>
              <a:off x="3871907" y="5301152"/>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6" name="Rectangle 335"/>
            <p:cNvSpPr/>
            <p:nvPr/>
          </p:nvSpPr>
          <p:spPr>
            <a:xfrm>
              <a:off x="3946284" y="5301151"/>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7" name="Rectangle 336"/>
            <p:cNvSpPr/>
            <p:nvPr/>
          </p:nvSpPr>
          <p:spPr>
            <a:xfrm>
              <a:off x="3946898" y="523133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8" name="Rectangle 337"/>
            <p:cNvSpPr/>
            <p:nvPr/>
          </p:nvSpPr>
          <p:spPr>
            <a:xfrm>
              <a:off x="4021275" y="523133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39" name="Rectangle 338"/>
            <p:cNvSpPr/>
            <p:nvPr/>
          </p:nvSpPr>
          <p:spPr>
            <a:xfrm>
              <a:off x="4023776" y="53011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0" name="Rectangle 339"/>
            <p:cNvSpPr/>
            <p:nvPr/>
          </p:nvSpPr>
          <p:spPr>
            <a:xfrm>
              <a:off x="4098153" y="5301152"/>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1" name="Rectangle 340"/>
            <p:cNvSpPr/>
            <p:nvPr/>
          </p:nvSpPr>
          <p:spPr>
            <a:xfrm>
              <a:off x="4099298" y="5231338"/>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2" name="Rectangle 341"/>
            <p:cNvSpPr/>
            <p:nvPr/>
          </p:nvSpPr>
          <p:spPr>
            <a:xfrm>
              <a:off x="4173675" y="523133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3" name="Rectangle 342"/>
            <p:cNvSpPr/>
            <p:nvPr/>
          </p:nvSpPr>
          <p:spPr>
            <a:xfrm>
              <a:off x="4176176" y="5301154"/>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4" name="Rectangle 343"/>
            <p:cNvSpPr/>
            <p:nvPr/>
          </p:nvSpPr>
          <p:spPr>
            <a:xfrm>
              <a:off x="4250553" y="5301153"/>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5" name="Rectangle 344"/>
            <p:cNvSpPr/>
            <p:nvPr/>
          </p:nvSpPr>
          <p:spPr>
            <a:xfrm>
              <a:off x="4251020" y="5231337"/>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6" name="Rectangle 345"/>
            <p:cNvSpPr/>
            <p:nvPr/>
          </p:nvSpPr>
          <p:spPr>
            <a:xfrm>
              <a:off x="4325397" y="5231336"/>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7" name="Rectangle 346"/>
            <p:cNvSpPr/>
            <p:nvPr/>
          </p:nvSpPr>
          <p:spPr>
            <a:xfrm>
              <a:off x="4327898" y="53011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8" name="Rectangle 347"/>
            <p:cNvSpPr/>
            <p:nvPr/>
          </p:nvSpPr>
          <p:spPr>
            <a:xfrm>
              <a:off x="4402275" y="530115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49" name="Rectangle 348"/>
            <p:cNvSpPr/>
            <p:nvPr/>
          </p:nvSpPr>
          <p:spPr>
            <a:xfrm>
              <a:off x="4403420" y="5231338"/>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0" name="Rectangle 349"/>
            <p:cNvSpPr/>
            <p:nvPr/>
          </p:nvSpPr>
          <p:spPr>
            <a:xfrm>
              <a:off x="4477797" y="5231337"/>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1" name="Rectangle 350"/>
            <p:cNvSpPr/>
            <p:nvPr/>
          </p:nvSpPr>
          <p:spPr>
            <a:xfrm>
              <a:off x="4480298" y="5301154"/>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2" name="Rectangle 351"/>
            <p:cNvSpPr/>
            <p:nvPr/>
          </p:nvSpPr>
          <p:spPr>
            <a:xfrm>
              <a:off x="4554675" y="5301153"/>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3" name="Rectangle 352"/>
            <p:cNvSpPr/>
            <p:nvPr/>
          </p:nvSpPr>
          <p:spPr>
            <a:xfrm>
              <a:off x="4553731" y="5231333"/>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4" name="Rectangle 353"/>
            <p:cNvSpPr/>
            <p:nvPr/>
          </p:nvSpPr>
          <p:spPr>
            <a:xfrm>
              <a:off x="4628108" y="5231332"/>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5" name="Rectangle 354"/>
            <p:cNvSpPr/>
            <p:nvPr/>
          </p:nvSpPr>
          <p:spPr>
            <a:xfrm>
              <a:off x="4630609" y="5301149"/>
              <a:ext cx="45719" cy="4571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6" name="Rectangle 355"/>
            <p:cNvSpPr/>
            <p:nvPr/>
          </p:nvSpPr>
          <p:spPr>
            <a:xfrm>
              <a:off x="3868701" y="5373677"/>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7" name="Rectangle 356"/>
            <p:cNvSpPr/>
            <p:nvPr/>
          </p:nvSpPr>
          <p:spPr>
            <a:xfrm>
              <a:off x="4250315" y="5373679"/>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8" name="Rectangle 357"/>
            <p:cNvSpPr/>
            <p:nvPr/>
          </p:nvSpPr>
          <p:spPr>
            <a:xfrm>
              <a:off x="4324692" y="5373678"/>
              <a:ext cx="45719" cy="4571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59" name="Rectangle 358"/>
            <p:cNvSpPr/>
            <p:nvPr/>
          </p:nvSpPr>
          <p:spPr>
            <a:xfrm>
              <a:off x="4402715" y="5373680"/>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0" name="Rectangle 359"/>
            <p:cNvSpPr/>
            <p:nvPr/>
          </p:nvSpPr>
          <p:spPr>
            <a:xfrm>
              <a:off x="4477092" y="5373679"/>
              <a:ext cx="45719" cy="4571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grpSp>
          <p:nvGrpSpPr>
            <p:cNvPr id="599" name="Group 598"/>
            <p:cNvGrpSpPr/>
            <p:nvPr/>
          </p:nvGrpSpPr>
          <p:grpSpPr>
            <a:xfrm>
              <a:off x="628223" y="3969419"/>
              <a:ext cx="1417712" cy="1449905"/>
              <a:chOff x="579120" y="4701540"/>
              <a:chExt cx="1212147" cy="1216631"/>
            </a:xfrm>
            <a:solidFill>
              <a:schemeClr val="bg1">
                <a:lumMod val="85000"/>
              </a:schemeClr>
            </a:solidFill>
          </p:grpSpPr>
          <p:sp>
            <p:nvSpPr>
              <p:cNvPr id="606" name="Flowchart: Magnetic Disk 605"/>
              <p:cNvSpPr/>
              <p:nvPr/>
            </p:nvSpPr>
            <p:spPr>
              <a:xfrm>
                <a:off x="579120" y="4701540"/>
                <a:ext cx="1211580" cy="495359"/>
              </a:xfrm>
              <a:prstGeom prst="flowChartMagneticDisk">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7" name="Flowchart: Magnetic Disk 606"/>
              <p:cNvSpPr/>
              <p:nvPr/>
            </p:nvSpPr>
            <p:spPr>
              <a:xfrm>
                <a:off x="579120" y="5012055"/>
                <a:ext cx="1211580" cy="495359"/>
              </a:xfrm>
              <a:prstGeom prst="flowChartMagneticDisk">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8" name="Flowchart: Magnetic Disk 607"/>
              <p:cNvSpPr/>
              <p:nvPr/>
            </p:nvSpPr>
            <p:spPr>
              <a:xfrm>
                <a:off x="579120" y="5326908"/>
                <a:ext cx="1211580" cy="495359"/>
              </a:xfrm>
              <a:prstGeom prst="flowChartMagneticDisk">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9" name="Flowchart: Magnetic Disk 608"/>
              <p:cNvSpPr/>
              <p:nvPr/>
            </p:nvSpPr>
            <p:spPr>
              <a:xfrm>
                <a:off x="579687" y="5422812"/>
                <a:ext cx="1211580" cy="495359"/>
              </a:xfrm>
              <a:prstGeom prst="flowChartMagneticDisk">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grpSp>
        <p:grpSp>
          <p:nvGrpSpPr>
            <p:cNvPr id="600" name="Group 599"/>
            <p:cNvGrpSpPr/>
            <p:nvPr/>
          </p:nvGrpSpPr>
          <p:grpSpPr>
            <a:xfrm>
              <a:off x="624091" y="3965702"/>
              <a:ext cx="1417712" cy="1453621"/>
              <a:chOff x="1827026" y="4701539"/>
              <a:chExt cx="1211580" cy="1219749"/>
            </a:xfrm>
          </p:grpSpPr>
          <p:sp>
            <p:nvSpPr>
              <p:cNvPr id="601" name="Oval 600"/>
              <p:cNvSpPr/>
              <p:nvPr/>
            </p:nvSpPr>
            <p:spPr>
              <a:xfrm>
                <a:off x="1827026" y="4701539"/>
                <a:ext cx="1211580" cy="16002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2" name="Oval 29"/>
              <p:cNvSpPr/>
              <p:nvPr/>
            </p:nvSpPr>
            <p:spPr>
              <a:xfrm>
                <a:off x="1827026" y="5012054"/>
                <a:ext cx="1211580" cy="80010"/>
              </a:xfrm>
              <a:custGeom>
                <a:avLst/>
                <a:gdLst>
                  <a:gd name="connsiteX0" fmla="*/ 0 w 1211580"/>
                  <a:gd name="connsiteY0" fmla="*/ 80010 h 160020"/>
                  <a:gd name="connsiteX1" fmla="*/ 605790 w 1211580"/>
                  <a:gd name="connsiteY1" fmla="*/ 0 h 160020"/>
                  <a:gd name="connsiteX2" fmla="*/ 1211580 w 1211580"/>
                  <a:gd name="connsiteY2" fmla="*/ 80010 h 160020"/>
                  <a:gd name="connsiteX3" fmla="*/ 605790 w 1211580"/>
                  <a:gd name="connsiteY3" fmla="*/ 160020 h 160020"/>
                  <a:gd name="connsiteX4" fmla="*/ 0 w 1211580"/>
                  <a:gd name="connsiteY4" fmla="*/ 8001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4" fmla="*/ 697230 w 1211580"/>
                  <a:gd name="connsiteY4" fmla="*/ 9144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0" fmla="*/ 1211580 w 1211580"/>
                  <a:gd name="connsiteY0" fmla="*/ 0 h 80010"/>
                  <a:gd name="connsiteX1" fmla="*/ 605790 w 1211580"/>
                  <a:gd name="connsiteY1" fmla="*/ 80010 h 80010"/>
                  <a:gd name="connsiteX2" fmla="*/ 0 w 1211580"/>
                  <a:gd name="connsiteY2" fmla="*/ 0 h 80010"/>
                </a:gdLst>
                <a:ahLst/>
                <a:cxnLst>
                  <a:cxn ang="0">
                    <a:pos x="connsiteX0" y="connsiteY0"/>
                  </a:cxn>
                  <a:cxn ang="0">
                    <a:pos x="connsiteX1" y="connsiteY1"/>
                  </a:cxn>
                  <a:cxn ang="0">
                    <a:pos x="connsiteX2" y="connsiteY2"/>
                  </a:cxn>
                </a:cxnLst>
                <a:rect l="l" t="t" r="r" b="b"/>
                <a:pathLst>
                  <a:path w="1211580" h="80010">
                    <a:moveTo>
                      <a:pt x="1211580" y="0"/>
                    </a:moveTo>
                    <a:cubicBezTo>
                      <a:pt x="1211580" y="44188"/>
                      <a:pt x="940359" y="80010"/>
                      <a:pt x="605790" y="80010"/>
                    </a:cubicBezTo>
                    <a:cubicBezTo>
                      <a:pt x="271221" y="80010"/>
                      <a:pt x="0" y="44188"/>
                      <a:pt x="0" y="0"/>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3" name="Oval 29"/>
              <p:cNvSpPr/>
              <p:nvPr/>
            </p:nvSpPr>
            <p:spPr>
              <a:xfrm>
                <a:off x="1827026" y="5291993"/>
                <a:ext cx="1211580" cy="80010"/>
              </a:xfrm>
              <a:custGeom>
                <a:avLst/>
                <a:gdLst>
                  <a:gd name="connsiteX0" fmla="*/ 0 w 1211580"/>
                  <a:gd name="connsiteY0" fmla="*/ 80010 h 160020"/>
                  <a:gd name="connsiteX1" fmla="*/ 605790 w 1211580"/>
                  <a:gd name="connsiteY1" fmla="*/ 0 h 160020"/>
                  <a:gd name="connsiteX2" fmla="*/ 1211580 w 1211580"/>
                  <a:gd name="connsiteY2" fmla="*/ 80010 h 160020"/>
                  <a:gd name="connsiteX3" fmla="*/ 605790 w 1211580"/>
                  <a:gd name="connsiteY3" fmla="*/ 160020 h 160020"/>
                  <a:gd name="connsiteX4" fmla="*/ 0 w 1211580"/>
                  <a:gd name="connsiteY4" fmla="*/ 8001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4" fmla="*/ 697230 w 1211580"/>
                  <a:gd name="connsiteY4" fmla="*/ 9144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0" fmla="*/ 1211580 w 1211580"/>
                  <a:gd name="connsiteY0" fmla="*/ 0 h 80010"/>
                  <a:gd name="connsiteX1" fmla="*/ 605790 w 1211580"/>
                  <a:gd name="connsiteY1" fmla="*/ 80010 h 80010"/>
                  <a:gd name="connsiteX2" fmla="*/ 0 w 1211580"/>
                  <a:gd name="connsiteY2" fmla="*/ 0 h 80010"/>
                </a:gdLst>
                <a:ahLst/>
                <a:cxnLst>
                  <a:cxn ang="0">
                    <a:pos x="connsiteX0" y="connsiteY0"/>
                  </a:cxn>
                  <a:cxn ang="0">
                    <a:pos x="connsiteX1" y="connsiteY1"/>
                  </a:cxn>
                  <a:cxn ang="0">
                    <a:pos x="connsiteX2" y="connsiteY2"/>
                  </a:cxn>
                </a:cxnLst>
                <a:rect l="l" t="t" r="r" b="b"/>
                <a:pathLst>
                  <a:path w="1211580" h="80010">
                    <a:moveTo>
                      <a:pt x="1211580" y="0"/>
                    </a:moveTo>
                    <a:cubicBezTo>
                      <a:pt x="1211580" y="44188"/>
                      <a:pt x="940359" y="80010"/>
                      <a:pt x="605790" y="80010"/>
                    </a:cubicBezTo>
                    <a:cubicBezTo>
                      <a:pt x="271221" y="80010"/>
                      <a:pt x="0" y="44188"/>
                      <a:pt x="0" y="0"/>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4" name="Oval 29"/>
              <p:cNvSpPr/>
              <p:nvPr/>
            </p:nvSpPr>
            <p:spPr>
              <a:xfrm>
                <a:off x="1827026" y="5568401"/>
                <a:ext cx="1211580" cy="80010"/>
              </a:xfrm>
              <a:custGeom>
                <a:avLst/>
                <a:gdLst>
                  <a:gd name="connsiteX0" fmla="*/ 0 w 1211580"/>
                  <a:gd name="connsiteY0" fmla="*/ 80010 h 160020"/>
                  <a:gd name="connsiteX1" fmla="*/ 605790 w 1211580"/>
                  <a:gd name="connsiteY1" fmla="*/ 0 h 160020"/>
                  <a:gd name="connsiteX2" fmla="*/ 1211580 w 1211580"/>
                  <a:gd name="connsiteY2" fmla="*/ 80010 h 160020"/>
                  <a:gd name="connsiteX3" fmla="*/ 605790 w 1211580"/>
                  <a:gd name="connsiteY3" fmla="*/ 160020 h 160020"/>
                  <a:gd name="connsiteX4" fmla="*/ 0 w 1211580"/>
                  <a:gd name="connsiteY4" fmla="*/ 8001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4" fmla="*/ 697230 w 1211580"/>
                  <a:gd name="connsiteY4" fmla="*/ 9144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0" fmla="*/ 1211580 w 1211580"/>
                  <a:gd name="connsiteY0" fmla="*/ 0 h 80010"/>
                  <a:gd name="connsiteX1" fmla="*/ 605790 w 1211580"/>
                  <a:gd name="connsiteY1" fmla="*/ 80010 h 80010"/>
                  <a:gd name="connsiteX2" fmla="*/ 0 w 1211580"/>
                  <a:gd name="connsiteY2" fmla="*/ 0 h 80010"/>
                </a:gdLst>
                <a:ahLst/>
                <a:cxnLst>
                  <a:cxn ang="0">
                    <a:pos x="connsiteX0" y="connsiteY0"/>
                  </a:cxn>
                  <a:cxn ang="0">
                    <a:pos x="connsiteX1" y="connsiteY1"/>
                  </a:cxn>
                  <a:cxn ang="0">
                    <a:pos x="connsiteX2" y="connsiteY2"/>
                  </a:cxn>
                </a:cxnLst>
                <a:rect l="l" t="t" r="r" b="b"/>
                <a:pathLst>
                  <a:path w="1211580" h="80010">
                    <a:moveTo>
                      <a:pt x="1211580" y="0"/>
                    </a:moveTo>
                    <a:cubicBezTo>
                      <a:pt x="1211580" y="44188"/>
                      <a:pt x="940359" y="80010"/>
                      <a:pt x="605790" y="80010"/>
                    </a:cubicBezTo>
                    <a:cubicBezTo>
                      <a:pt x="271221" y="80010"/>
                      <a:pt x="0" y="44188"/>
                      <a:pt x="0" y="0"/>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605" name="Oval 29"/>
              <p:cNvSpPr/>
              <p:nvPr/>
            </p:nvSpPr>
            <p:spPr>
              <a:xfrm>
                <a:off x="1827026" y="5841278"/>
                <a:ext cx="1211580" cy="80010"/>
              </a:xfrm>
              <a:custGeom>
                <a:avLst/>
                <a:gdLst>
                  <a:gd name="connsiteX0" fmla="*/ 0 w 1211580"/>
                  <a:gd name="connsiteY0" fmla="*/ 80010 h 160020"/>
                  <a:gd name="connsiteX1" fmla="*/ 605790 w 1211580"/>
                  <a:gd name="connsiteY1" fmla="*/ 0 h 160020"/>
                  <a:gd name="connsiteX2" fmla="*/ 1211580 w 1211580"/>
                  <a:gd name="connsiteY2" fmla="*/ 80010 h 160020"/>
                  <a:gd name="connsiteX3" fmla="*/ 605790 w 1211580"/>
                  <a:gd name="connsiteY3" fmla="*/ 160020 h 160020"/>
                  <a:gd name="connsiteX4" fmla="*/ 0 w 1211580"/>
                  <a:gd name="connsiteY4" fmla="*/ 8001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4" fmla="*/ 697230 w 1211580"/>
                  <a:gd name="connsiteY4" fmla="*/ 91440 h 160020"/>
                  <a:gd name="connsiteX0" fmla="*/ 605790 w 1211580"/>
                  <a:gd name="connsiteY0" fmla="*/ 0 h 160020"/>
                  <a:gd name="connsiteX1" fmla="*/ 1211580 w 1211580"/>
                  <a:gd name="connsiteY1" fmla="*/ 80010 h 160020"/>
                  <a:gd name="connsiteX2" fmla="*/ 605790 w 1211580"/>
                  <a:gd name="connsiteY2" fmla="*/ 160020 h 160020"/>
                  <a:gd name="connsiteX3" fmla="*/ 0 w 1211580"/>
                  <a:gd name="connsiteY3" fmla="*/ 80010 h 160020"/>
                  <a:gd name="connsiteX0" fmla="*/ 1211580 w 1211580"/>
                  <a:gd name="connsiteY0" fmla="*/ 0 h 80010"/>
                  <a:gd name="connsiteX1" fmla="*/ 605790 w 1211580"/>
                  <a:gd name="connsiteY1" fmla="*/ 80010 h 80010"/>
                  <a:gd name="connsiteX2" fmla="*/ 0 w 1211580"/>
                  <a:gd name="connsiteY2" fmla="*/ 0 h 80010"/>
                </a:gdLst>
                <a:ahLst/>
                <a:cxnLst>
                  <a:cxn ang="0">
                    <a:pos x="connsiteX0" y="connsiteY0"/>
                  </a:cxn>
                  <a:cxn ang="0">
                    <a:pos x="connsiteX1" y="connsiteY1"/>
                  </a:cxn>
                  <a:cxn ang="0">
                    <a:pos x="connsiteX2" y="connsiteY2"/>
                  </a:cxn>
                </a:cxnLst>
                <a:rect l="l" t="t" r="r" b="b"/>
                <a:pathLst>
                  <a:path w="1211580" h="80010">
                    <a:moveTo>
                      <a:pt x="1211580" y="0"/>
                    </a:moveTo>
                    <a:cubicBezTo>
                      <a:pt x="1211580" y="44188"/>
                      <a:pt x="940359" y="80010"/>
                      <a:pt x="605790" y="80010"/>
                    </a:cubicBezTo>
                    <a:cubicBezTo>
                      <a:pt x="271221" y="80010"/>
                      <a:pt x="0" y="44188"/>
                      <a:pt x="0" y="0"/>
                    </a:cubicBez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grpSp>
        <p:sp>
          <p:nvSpPr>
            <p:cNvPr id="363" name="Rectangle 362"/>
            <p:cNvSpPr/>
            <p:nvPr/>
          </p:nvSpPr>
          <p:spPr>
            <a:xfrm>
              <a:off x="667421" y="408484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4" name="Rectangle 363"/>
            <p:cNvSpPr/>
            <p:nvPr/>
          </p:nvSpPr>
          <p:spPr>
            <a:xfrm>
              <a:off x="644561" y="420050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5" name="Rectangle 364"/>
            <p:cNvSpPr/>
            <p:nvPr/>
          </p:nvSpPr>
          <p:spPr>
            <a:xfrm>
              <a:off x="695344" y="429375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6" name="Rectangle 365"/>
            <p:cNvSpPr/>
            <p:nvPr/>
          </p:nvSpPr>
          <p:spPr>
            <a:xfrm>
              <a:off x="764658" y="418237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7" name="Rectangle 366"/>
            <p:cNvSpPr/>
            <p:nvPr/>
          </p:nvSpPr>
          <p:spPr>
            <a:xfrm>
              <a:off x="825795" y="424172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8" name="Rectangle 367"/>
            <p:cNvSpPr/>
            <p:nvPr/>
          </p:nvSpPr>
          <p:spPr>
            <a:xfrm>
              <a:off x="780076" y="429989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69" name="Rectangle 368"/>
            <p:cNvSpPr/>
            <p:nvPr/>
          </p:nvSpPr>
          <p:spPr>
            <a:xfrm>
              <a:off x="848654" y="413665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0" name="Rectangle 369"/>
            <p:cNvSpPr/>
            <p:nvPr/>
          </p:nvSpPr>
          <p:spPr>
            <a:xfrm>
              <a:off x="917058" y="420923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1" name="Rectangle 370"/>
            <p:cNvSpPr/>
            <p:nvPr/>
          </p:nvSpPr>
          <p:spPr>
            <a:xfrm>
              <a:off x="959826" y="415702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2" name="Rectangle 371"/>
            <p:cNvSpPr/>
            <p:nvPr/>
          </p:nvSpPr>
          <p:spPr>
            <a:xfrm>
              <a:off x="1017263" y="415466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3" name="Rectangle 372"/>
            <p:cNvSpPr/>
            <p:nvPr/>
          </p:nvSpPr>
          <p:spPr>
            <a:xfrm>
              <a:off x="871339" y="433818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4" name="Rectangle 373"/>
            <p:cNvSpPr/>
            <p:nvPr/>
          </p:nvSpPr>
          <p:spPr>
            <a:xfrm>
              <a:off x="925094" y="434070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5" name="Rectangle 374"/>
            <p:cNvSpPr/>
            <p:nvPr/>
          </p:nvSpPr>
          <p:spPr>
            <a:xfrm>
              <a:off x="1027138" y="434284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6" name="Rectangle 375"/>
            <p:cNvSpPr/>
            <p:nvPr/>
          </p:nvSpPr>
          <p:spPr>
            <a:xfrm>
              <a:off x="1169663" y="416481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7" name="Rectangle 376"/>
            <p:cNvSpPr/>
            <p:nvPr/>
          </p:nvSpPr>
          <p:spPr>
            <a:xfrm>
              <a:off x="1091640" y="421053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8" name="Rectangle 377"/>
            <p:cNvSpPr/>
            <p:nvPr/>
          </p:nvSpPr>
          <p:spPr>
            <a:xfrm>
              <a:off x="1156373" y="42335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79" name="Rectangle 378"/>
            <p:cNvSpPr/>
            <p:nvPr/>
          </p:nvSpPr>
          <p:spPr>
            <a:xfrm>
              <a:off x="1124411" y="429003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0" name="Rectangle 379"/>
            <p:cNvSpPr/>
            <p:nvPr/>
          </p:nvSpPr>
          <p:spPr>
            <a:xfrm>
              <a:off x="1204530" y="438390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1" name="Rectangle 380"/>
            <p:cNvSpPr/>
            <p:nvPr/>
          </p:nvSpPr>
          <p:spPr>
            <a:xfrm>
              <a:off x="1243658" y="431289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2" name="Rectangle 381"/>
            <p:cNvSpPr/>
            <p:nvPr/>
          </p:nvSpPr>
          <p:spPr>
            <a:xfrm>
              <a:off x="1296713" y="428943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3" name="Rectangle 382"/>
            <p:cNvSpPr/>
            <p:nvPr/>
          </p:nvSpPr>
          <p:spPr>
            <a:xfrm>
              <a:off x="1341926" y="414378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4" name="Rectangle 383"/>
            <p:cNvSpPr/>
            <p:nvPr/>
          </p:nvSpPr>
          <p:spPr>
            <a:xfrm>
              <a:off x="1405353" y="418407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5" name="Rectangle 384"/>
            <p:cNvSpPr/>
            <p:nvPr/>
          </p:nvSpPr>
          <p:spPr>
            <a:xfrm>
              <a:off x="1461391" y="418569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6" name="Rectangle 385"/>
            <p:cNvSpPr/>
            <p:nvPr/>
          </p:nvSpPr>
          <p:spPr>
            <a:xfrm>
              <a:off x="1382493" y="425121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7" name="Rectangle 386"/>
            <p:cNvSpPr/>
            <p:nvPr/>
          </p:nvSpPr>
          <p:spPr>
            <a:xfrm>
              <a:off x="1441824" y="429989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8" name="Rectangle 387"/>
            <p:cNvSpPr/>
            <p:nvPr/>
          </p:nvSpPr>
          <p:spPr>
            <a:xfrm>
              <a:off x="1441824" y="436356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89" name="Rectangle 388"/>
            <p:cNvSpPr/>
            <p:nvPr/>
          </p:nvSpPr>
          <p:spPr>
            <a:xfrm>
              <a:off x="1557075" y="438014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0" name="Rectangle 389"/>
            <p:cNvSpPr/>
            <p:nvPr/>
          </p:nvSpPr>
          <p:spPr>
            <a:xfrm>
              <a:off x="1625654" y="43336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1" name="Rectangle 390"/>
            <p:cNvSpPr/>
            <p:nvPr/>
          </p:nvSpPr>
          <p:spPr>
            <a:xfrm>
              <a:off x="1563790" y="429499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2" name="Rectangle 391"/>
            <p:cNvSpPr/>
            <p:nvPr/>
          </p:nvSpPr>
          <p:spPr>
            <a:xfrm>
              <a:off x="1631452" y="420050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3" name="Rectangle 392"/>
            <p:cNvSpPr/>
            <p:nvPr/>
          </p:nvSpPr>
          <p:spPr>
            <a:xfrm>
              <a:off x="1686616" y="419599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4" name="Rectangle 393"/>
            <p:cNvSpPr/>
            <p:nvPr/>
          </p:nvSpPr>
          <p:spPr>
            <a:xfrm>
              <a:off x="1755194" y="422615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5" name="Rectangle 394"/>
            <p:cNvSpPr/>
            <p:nvPr/>
          </p:nvSpPr>
          <p:spPr>
            <a:xfrm>
              <a:off x="1800913" y="413665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6" name="Rectangle 395"/>
            <p:cNvSpPr/>
            <p:nvPr/>
          </p:nvSpPr>
          <p:spPr>
            <a:xfrm>
              <a:off x="1859786" y="411529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7" name="Rectangle 396"/>
            <p:cNvSpPr/>
            <p:nvPr/>
          </p:nvSpPr>
          <p:spPr>
            <a:xfrm>
              <a:off x="1924928" y="413835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8" name="Rectangle 397"/>
            <p:cNvSpPr/>
            <p:nvPr/>
          </p:nvSpPr>
          <p:spPr>
            <a:xfrm>
              <a:off x="1989327" y="413665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9" name="Rectangle 398"/>
            <p:cNvSpPr/>
            <p:nvPr/>
          </p:nvSpPr>
          <p:spPr>
            <a:xfrm>
              <a:off x="1998574" y="420038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0" name="Rectangle 399"/>
            <p:cNvSpPr/>
            <p:nvPr/>
          </p:nvSpPr>
          <p:spPr>
            <a:xfrm>
              <a:off x="1970647" y="425643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1" name="Rectangle 400"/>
            <p:cNvSpPr/>
            <p:nvPr/>
          </p:nvSpPr>
          <p:spPr>
            <a:xfrm>
              <a:off x="1731915" y="433844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2" name="Rectangle 401"/>
            <p:cNvSpPr/>
            <p:nvPr/>
          </p:nvSpPr>
          <p:spPr>
            <a:xfrm>
              <a:off x="1800912" y="431986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3" name="Rectangle 402"/>
            <p:cNvSpPr/>
            <p:nvPr/>
          </p:nvSpPr>
          <p:spPr>
            <a:xfrm>
              <a:off x="1862245" y="42335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4" name="Rectangle 403"/>
            <p:cNvSpPr/>
            <p:nvPr/>
          </p:nvSpPr>
          <p:spPr>
            <a:xfrm>
              <a:off x="1901694" y="433297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5" name="Rectangle 404"/>
            <p:cNvSpPr/>
            <p:nvPr/>
          </p:nvSpPr>
          <p:spPr>
            <a:xfrm>
              <a:off x="640628" y="448414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6" name="Rectangle 405"/>
            <p:cNvSpPr/>
            <p:nvPr/>
          </p:nvSpPr>
          <p:spPr>
            <a:xfrm>
              <a:off x="627338" y="455291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7" name="Rectangle 406"/>
            <p:cNvSpPr/>
            <p:nvPr/>
          </p:nvSpPr>
          <p:spPr>
            <a:xfrm>
              <a:off x="675495" y="470323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8" name="Rectangle 407"/>
            <p:cNvSpPr/>
            <p:nvPr/>
          </p:nvSpPr>
          <p:spPr>
            <a:xfrm>
              <a:off x="714623" y="463222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09" name="Rectangle 408"/>
            <p:cNvSpPr/>
            <p:nvPr/>
          </p:nvSpPr>
          <p:spPr>
            <a:xfrm>
              <a:off x="767678" y="460876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0" name="Rectangle 409"/>
            <p:cNvSpPr/>
            <p:nvPr/>
          </p:nvSpPr>
          <p:spPr>
            <a:xfrm>
              <a:off x="812891" y="446312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1" name="Rectangle 410"/>
            <p:cNvSpPr/>
            <p:nvPr/>
          </p:nvSpPr>
          <p:spPr>
            <a:xfrm>
              <a:off x="876318" y="450340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2" name="Rectangle 411"/>
            <p:cNvSpPr/>
            <p:nvPr/>
          </p:nvSpPr>
          <p:spPr>
            <a:xfrm>
              <a:off x="932356" y="450502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3" name="Rectangle 412"/>
            <p:cNvSpPr/>
            <p:nvPr/>
          </p:nvSpPr>
          <p:spPr>
            <a:xfrm>
              <a:off x="853458" y="457054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4" name="Rectangle 413"/>
            <p:cNvSpPr/>
            <p:nvPr/>
          </p:nvSpPr>
          <p:spPr>
            <a:xfrm>
              <a:off x="912789" y="461923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5" name="Rectangle 414"/>
            <p:cNvSpPr/>
            <p:nvPr/>
          </p:nvSpPr>
          <p:spPr>
            <a:xfrm>
              <a:off x="912789" y="468290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6" name="Rectangle 415"/>
            <p:cNvSpPr/>
            <p:nvPr/>
          </p:nvSpPr>
          <p:spPr>
            <a:xfrm>
              <a:off x="1028040" y="46994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7" name="Rectangle 416"/>
            <p:cNvSpPr/>
            <p:nvPr/>
          </p:nvSpPr>
          <p:spPr>
            <a:xfrm>
              <a:off x="1096619" y="465302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8" name="Rectangle 417"/>
            <p:cNvSpPr/>
            <p:nvPr/>
          </p:nvSpPr>
          <p:spPr>
            <a:xfrm>
              <a:off x="1034755" y="461432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19" name="Rectangle 418"/>
            <p:cNvSpPr/>
            <p:nvPr/>
          </p:nvSpPr>
          <p:spPr>
            <a:xfrm>
              <a:off x="1102417" y="451984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0" name="Rectangle 419"/>
            <p:cNvSpPr/>
            <p:nvPr/>
          </p:nvSpPr>
          <p:spPr>
            <a:xfrm>
              <a:off x="1157581" y="451532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1" name="Rectangle 420"/>
            <p:cNvSpPr/>
            <p:nvPr/>
          </p:nvSpPr>
          <p:spPr>
            <a:xfrm>
              <a:off x="1226159" y="454548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2" name="Rectangle 421"/>
            <p:cNvSpPr/>
            <p:nvPr/>
          </p:nvSpPr>
          <p:spPr>
            <a:xfrm>
              <a:off x="1271878" y="445599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3" name="Rectangle 422"/>
            <p:cNvSpPr/>
            <p:nvPr/>
          </p:nvSpPr>
          <p:spPr>
            <a:xfrm>
              <a:off x="1330751" y="443463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4" name="Rectangle 423"/>
            <p:cNvSpPr/>
            <p:nvPr/>
          </p:nvSpPr>
          <p:spPr>
            <a:xfrm>
              <a:off x="1395893" y="445768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5" name="Rectangle 424"/>
            <p:cNvSpPr/>
            <p:nvPr/>
          </p:nvSpPr>
          <p:spPr>
            <a:xfrm>
              <a:off x="1460292" y="445598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6" name="Rectangle 425"/>
            <p:cNvSpPr/>
            <p:nvPr/>
          </p:nvSpPr>
          <p:spPr>
            <a:xfrm>
              <a:off x="1469539" y="451971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7" name="Rectangle 426"/>
            <p:cNvSpPr/>
            <p:nvPr/>
          </p:nvSpPr>
          <p:spPr>
            <a:xfrm>
              <a:off x="1441612" y="457577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8" name="Rectangle 427"/>
            <p:cNvSpPr/>
            <p:nvPr/>
          </p:nvSpPr>
          <p:spPr>
            <a:xfrm>
              <a:off x="1202880" y="465777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29" name="Rectangle 428"/>
            <p:cNvSpPr/>
            <p:nvPr/>
          </p:nvSpPr>
          <p:spPr>
            <a:xfrm>
              <a:off x="1271877" y="463920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0" name="Rectangle 429"/>
            <p:cNvSpPr/>
            <p:nvPr/>
          </p:nvSpPr>
          <p:spPr>
            <a:xfrm>
              <a:off x="1333210" y="455291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1" name="Rectangle 430"/>
            <p:cNvSpPr/>
            <p:nvPr/>
          </p:nvSpPr>
          <p:spPr>
            <a:xfrm>
              <a:off x="1372659" y="465230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2" name="Rectangle 431"/>
            <p:cNvSpPr/>
            <p:nvPr/>
          </p:nvSpPr>
          <p:spPr>
            <a:xfrm>
              <a:off x="1568953" y="442793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3" name="Rectangle 432"/>
            <p:cNvSpPr/>
            <p:nvPr/>
          </p:nvSpPr>
          <p:spPr>
            <a:xfrm>
              <a:off x="1546093" y="454358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4" name="Rectangle 433"/>
            <p:cNvSpPr/>
            <p:nvPr/>
          </p:nvSpPr>
          <p:spPr>
            <a:xfrm>
              <a:off x="1596876" y="463683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5" name="Rectangle 434"/>
            <p:cNvSpPr/>
            <p:nvPr/>
          </p:nvSpPr>
          <p:spPr>
            <a:xfrm>
              <a:off x="1666190" y="452545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6" name="Rectangle 435"/>
            <p:cNvSpPr/>
            <p:nvPr/>
          </p:nvSpPr>
          <p:spPr>
            <a:xfrm>
              <a:off x="1727327" y="458480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7" name="Rectangle 436"/>
            <p:cNvSpPr/>
            <p:nvPr/>
          </p:nvSpPr>
          <p:spPr>
            <a:xfrm>
              <a:off x="1681608" y="464298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8" name="Rectangle 437"/>
            <p:cNvSpPr/>
            <p:nvPr/>
          </p:nvSpPr>
          <p:spPr>
            <a:xfrm>
              <a:off x="1750186" y="447973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39" name="Rectangle 438"/>
            <p:cNvSpPr/>
            <p:nvPr/>
          </p:nvSpPr>
          <p:spPr>
            <a:xfrm>
              <a:off x="1818590" y="455231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0" name="Rectangle 439"/>
            <p:cNvSpPr/>
            <p:nvPr/>
          </p:nvSpPr>
          <p:spPr>
            <a:xfrm>
              <a:off x="1861358" y="450011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1" name="Rectangle 440"/>
            <p:cNvSpPr/>
            <p:nvPr/>
          </p:nvSpPr>
          <p:spPr>
            <a:xfrm>
              <a:off x="1918795" y="449774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2" name="Rectangle 441"/>
            <p:cNvSpPr/>
            <p:nvPr/>
          </p:nvSpPr>
          <p:spPr>
            <a:xfrm>
              <a:off x="1772871" y="468126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3" name="Rectangle 442"/>
            <p:cNvSpPr/>
            <p:nvPr/>
          </p:nvSpPr>
          <p:spPr>
            <a:xfrm>
              <a:off x="1826626" y="46837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4" name="Rectangle 443"/>
            <p:cNvSpPr/>
            <p:nvPr/>
          </p:nvSpPr>
          <p:spPr>
            <a:xfrm>
              <a:off x="1928670" y="468593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5" name="Rectangle 444"/>
            <p:cNvSpPr/>
            <p:nvPr/>
          </p:nvSpPr>
          <p:spPr>
            <a:xfrm>
              <a:off x="1993172" y="455361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6" name="Rectangle 445"/>
            <p:cNvSpPr/>
            <p:nvPr/>
          </p:nvSpPr>
          <p:spPr>
            <a:xfrm>
              <a:off x="640627" y="437841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7" name="Rectangle 446"/>
            <p:cNvSpPr/>
            <p:nvPr/>
          </p:nvSpPr>
          <p:spPr>
            <a:xfrm>
              <a:off x="718939" y="437895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8" name="Rectangle 447"/>
            <p:cNvSpPr/>
            <p:nvPr/>
          </p:nvSpPr>
          <p:spPr>
            <a:xfrm>
              <a:off x="928458" y="442888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49" name="Rectangle 448"/>
            <p:cNvSpPr/>
            <p:nvPr/>
          </p:nvSpPr>
          <p:spPr>
            <a:xfrm>
              <a:off x="1103040" y="443018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0" name="Rectangle 449"/>
            <p:cNvSpPr/>
            <p:nvPr/>
          </p:nvSpPr>
          <p:spPr>
            <a:xfrm>
              <a:off x="1062982" y="444963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1" name="Rectangle 450"/>
            <p:cNvSpPr/>
            <p:nvPr/>
          </p:nvSpPr>
          <p:spPr>
            <a:xfrm>
              <a:off x="1830744" y="442163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2" name="Rectangle 451"/>
            <p:cNvSpPr/>
            <p:nvPr/>
          </p:nvSpPr>
          <p:spPr>
            <a:xfrm>
              <a:off x="1885908" y="441711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3" name="Rectangle 452"/>
            <p:cNvSpPr/>
            <p:nvPr/>
          </p:nvSpPr>
          <p:spPr>
            <a:xfrm>
              <a:off x="1954486" y="444727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4" name="Rectangle 453"/>
            <p:cNvSpPr/>
            <p:nvPr/>
          </p:nvSpPr>
          <p:spPr>
            <a:xfrm>
              <a:off x="2000205" y="435778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5" name="Rectangle 454"/>
            <p:cNvSpPr/>
            <p:nvPr/>
          </p:nvSpPr>
          <p:spPr>
            <a:xfrm>
              <a:off x="687667" y="476833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6" name="Rectangle 455"/>
            <p:cNvSpPr/>
            <p:nvPr/>
          </p:nvSpPr>
          <p:spPr>
            <a:xfrm>
              <a:off x="772399" y="477448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7" name="Rectangle 456"/>
            <p:cNvSpPr/>
            <p:nvPr/>
          </p:nvSpPr>
          <p:spPr>
            <a:xfrm>
              <a:off x="863662" y="481277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8" name="Rectangle 457"/>
            <p:cNvSpPr/>
            <p:nvPr/>
          </p:nvSpPr>
          <p:spPr>
            <a:xfrm>
              <a:off x="917417" y="481529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59" name="Rectangle 458"/>
            <p:cNvSpPr/>
            <p:nvPr/>
          </p:nvSpPr>
          <p:spPr>
            <a:xfrm>
              <a:off x="1019461" y="481743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0" name="Rectangle 459"/>
            <p:cNvSpPr/>
            <p:nvPr/>
          </p:nvSpPr>
          <p:spPr>
            <a:xfrm>
              <a:off x="1116734" y="476462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1" name="Rectangle 460"/>
            <p:cNvSpPr/>
            <p:nvPr/>
          </p:nvSpPr>
          <p:spPr>
            <a:xfrm>
              <a:off x="1196853" y="485849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2" name="Rectangle 461"/>
            <p:cNvSpPr/>
            <p:nvPr/>
          </p:nvSpPr>
          <p:spPr>
            <a:xfrm>
              <a:off x="1235981" y="478748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3" name="Rectangle 462"/>
            <p:cNvSpPr/>
            <p:nvPr/>
          </p:nvSpPr>
          <p:spPr>
            <a:xfrm>
              <a:off x="1289036" y="476401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4" name="Rectangle 463"/>
            <p:cNvSpPr/>
            <p:nvPr/>
          </p:nvSpPr>
          <p:spPr>
            <a:xfrm>
              <a:off x="1374816" y="472579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5" name="Rectangle 464"/>
            <p:cNvSpPr/>
            <p:nvPr/>
          </p:nvSpPr>
          <p:spPr>
            <a:xfrm>
              <a:off x="1434147" y="477448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6" name="Rectangle 465"/>
            <p:cNvSpPr/>
            <p:nvPr/>
          </p:nvSpPr>
          <p:spPr>
            <a:xfrm>
              <a:off x="1434147" y="483815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7" name="Rectangle 466"/>
            <p:cNvSpPr/>
            <p:nvPr/>
          </p:nvSpPr>
          <p:spPr>
            <a:xfrm>
              <a:off x="1549398" y="485473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8" name="Rectangle 467"/>
            <p:cNvSpPr/>
            <p:nvPr/>
          </p:nvSpPr>
          <p:spPr>
            <a:xfrm>
              <a:off x="1617977" y="480827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69" name="Rectangle 468"/>
            <p:cNvSpPr/>
            <p:nvPr/>
          </p:nvSpPr>
          <p:spPr>
            <a:xfrm>
              <a:off x="1556113" y="47695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0" name="Rectangle 469"/>
            <p:cNvSpPr/>
            <p:nvPr/>
          </p:nvSpPr>
          <p:spPr>
            <a:xfrm>
              <a:off x="1962970" y="473102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1" name="Rectangle 470"/>
            <p:cNvSpPr/>
            <p:nvPr/>
          </p:nvSpPr>
          <p:spPr>
            <a:xfrm>
              <a:off x="1724238" y="481303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2" name="Rectangle 471"/>
            <p:cNvSpPr/>
            <p:nvPr/>
          </p:nvSpPr>
          <p:spPr>
            <a:xfrm>
              <a:off x="1793235" y="479445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3" name="Rectangle 472"/>
            <p:cNvSpPr/>
            <p:nvPr/>
          </p:nvSpPr>
          <p:spPr>
            <a:xfrm>
              <a:off x="1894017" y="480756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4" name="Rectangle 473"/>
            <p:cNvSpPr/>
            <p:nvPr/>
          </p:nvSpPr>
          <p:spPr>
            <a:xfrm>
              <a:off x="632951" y="495873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5" name="Rectangle 474"/>
            <p:cNvSpPr/>
            <p:nvPr/>
          </p:nvSpPr>
          <p:spPr>
            <a:xfrm>
              <a:off x="805214" y="493770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6" name="Rectangle 475"/>
            <p:cNvSpPr/>
            <p:nvPr/>
          </p:nvSpPr>
          <p:spPr>
            <a:xfrm>
              <a:off x="868641" y="497799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7" name="Rectangle 476"/>
            <p:cNvSpPr/>
            <p:nvPr/>
          </p:nvSpPr>
          <p:spPr>
            <a:xfrm>
              <a:off x="924679" y="497961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8" name="Rectangle 477"/>
            <p:cNvSpPr/>
            <p:nvPr/>
          </p:nvSpPr>
          <p:spPr>
            <a:xfrm>
              <a:off x="1149904" y="498991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9" name="Rectangle 478"/>
            <p:cNvSpPr/>
            <p:nvPr/>
          </p:nvSpPr>
          <p:spPr>
            <a:xfrm>
              <a:off x="1264201" y="49305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0" name="Rectangle 479"/>
            <p:cNvSpPr/>
            <p:nvPr/>
          </p:nvSpPr>
          <p:spPr>
            <a:xfrm>
              <a:off x="1323074" y="490922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1" name="Rectangle 480"/>
            <p:cNvSpPr/>
            <p:nvPr/>
          </p:nvSpPr>
          <p:spPr>
            <a:xfrm>
              <a:off x="1388216" y="493227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2" name="Rectangle 481"/>
            <p:cNvSpPr/>
            <p:nvPr/>
          </p:nvSpPr>
          <p:spPr>
            <a:xfrm>
              <a:off x="1452615" y="493057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3" name="Rectangle 482"/>
            <p:cNvSpPr/>
            <p:nvPr/>
          </p:nvSpPr>
          <p:spPr>
            <a:xfrm>
              <a:off x="1561276" y="490251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4" name="Rectangle 483"/>
            <p:cNvSpPr/>
            <p:nvPr/>
          </p:nvSpPr>
          <p:spPr>
            <a:xfrm>
              <a:off x="1742509" y="495432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5" name="Rectangle 484"/>
            <p:cNvSpPr/>
            <p:nvPr/>
          </p:nvSpPr>
          <p:spPr>
            <a:xfrm>
              <a:off x="1853681" y="497469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6" name="Rectangle 485"/>
            <p:cNvSpPr/>
            <p:nvPr/>
          </p:nvSpPr>
          <p:spPr>
            <a:xfrm>
              <a:off x="1911118" y="497233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7" name="Rectangle 486"/>
            <p:cNvSpPr/>
            <p:nvPr/>
          </p:nvSpPr>
          <p:spPr>
            <a:xfrm>
              <a:off x="632950" y="485300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8" name="Rectangle 487"/>
            <p:cNvSpPr/>
            <p:nvPr/>
          </p:nvSpPr>
          <p:spPr>
            <a:xfrm>
              <a:off x="711262" y="485354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89" name="Rectangle 488"/>
            <p:cNvSpPr/>
            <p:nvPr/>
          </p:nvSpPr>
          <p:spPr>
            <a:xfrm>
              <a:off x="920781" y="490347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0" name="Rectangle 489"/>
            <p:cNvSpPr/>
            <p:nvPr/>
          </p:nvSpPr>
          <p:spPr>
            <a:xfrm>
              <a:off x="1095363" y="490477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1" name="Rectangle 490"/>
            <p:cNvSpPr/>
            <p:nvPr/>
          </p:nvSpPr>
          <p:spPr>
            <a:xfrm>
              <a:off x="1055305" y="492422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2" name="Rectangle 491"/>
            <p:cNvSpPr/>
            <p:nvPr/>
          </p:nvSpPr>
          <p:spPr>
            <a:xfrm>
              <a:off x="1823067" y="489622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3" name="Rectangle 492"/>
            <p:cNvSpPr/>
            <p:nvPr/>
          </p:nvSpPr>
          <p:spPr>
            <a:xfrm>
              <a:off x="1878231" y="489170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4" name="Rectangle 493"/>
            <p:cNvSpPr/>
            <p:nvPr/>
          </p:nvSpPr>
          <p:spPr>
            <a:xfrm>
              <a:off x="1946809" y="492186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5" name="Rectangle 494"/>
            <p:cNvSpPr/>
            <p:nvPr/>
          </p:nvSpPr>
          <p:spPr>
            <a:xfrm>
              <a:off x="1992528" y="483237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6" name="Rectangle 495"/>
            <p:cNvSpPr/>
            <p:nvPr/>
          </p:nvSpPr>
          <p:spPr>
            <a:xfrm>
              <a:off x="856647" y="505771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7" name="Rectangle 496"/>
            <p:cNvSpPr/>
            <p:nvPr/>
          </p:nvSpPr>
          <p:spPr>
            <a:xfrm>
              <a:off x="910402" y="506024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8" name="Rectangle 497"/>
            <p:cNvSpPr/>
            <p:nvPr/>
          </p:nvSpPr>
          <p:spPr>
            <a:xfrm>
              <a:off x="1012446" y="506238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99" name="Rectangle 498"/>
            <p:cNvSpPr/>
            <p:nvPr/>
          </p:nvSpPr>
          <p:spPr>
            <a:xfrm>
              <a:off x="633174" y="523118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0" name="Rectangle 499"/>
            <p:cNvSpPr/>
            <p:nvPr/>
          </p:nvSpPr>
          <p:spPr>
            <a:xfrm>
              <a:off x="701753" y="518473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1" name="Rectangle 500"/>
            <p:cNvSpPr/>
            <p:nvPr/>
          </p:nvSpPr>
          <p:spPr>
            <a:xfrm>
              <a:off x="639889" y="514603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2" name="Rectangle 501"/>
            <p:cNvSpPr/>
            <p:nvPr/>
          </p:nvSpPr>
          <p:spPr>
            <a:xfrm>
              <a:off x="1046746" y="510747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3" name="Rectangle 502"/>
            <p:cNvSpPr/>
            <p:nvPr/>
          </p:nvSpPr>
          <p:spPr>
            <a:xfrm>
              <a:off x="808014" y="518948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4" name="Rectangle 503"/>
            <p:cNvSpPr/>
            <p:nvPr/>
          </p:nvSpPr>
          <p:spPr>
            <a:xfrm>
              <a:off x="877011" y="517090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5" name="Rectangle 504"/>
            <p:cNvSpPr/>
            <p:nvPr/>
          </p:nvSpPr>
          <p:spPr>
            <a:xfrm>
              <a:off x="977793" y="518401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6" name="Rectangle 505"/>
            <p:cNvSpPr/>
            <p:nvPr/>
          </p:nvSpPr>
          <p:spPr>
            <a:xfrm>
              <a:off x="645052" y="527897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7" name="Rectangle 506"/>
            <p:cNvSpPr/>
            <p:nvPr/>
          </p:nvSpPr>
          <p:spPr>
            <a:xfrm>
              <a:off x="826285" y="533077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8" name="Rectangle 507"/>
            <p:cNvSpPr/>
            <p:nvPr/>
          </p:nvSpPr>
          <p:spPr>
            <a:xfrm>
              <a:off x="937457" y="535115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09" name="Rectangle 508"/>
            <p:cNvSpPr/>
            <p:nvPr/>
          </p:nvSpPr>
          <p:spPr>
            <a:xfrm>
              <a:off x="994894" y="534878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0" name="Rectangle 509"/>
            <p:cNvSpPr/>
            <p:nvPr/>
          </p:nvSpPr>
          <p:spPr>
            <a:xfrm>
              <a:off x="906843" y="527267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1" name="Rectangle 510"/>
            <p:cNvSpPr/>
            <p:nvPr/>
          </p:nvSpPr>
          <p:spPr>
            <a:xfrm>
              <a:off x="962007" y="526815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2" name="Rectangle 511"/>
            <p:cNvSpPr/>
            <p:nvPr/>
          </p:nvSpPr>
          <p:spPr>
            <a:xfrm>
              <a:off x="1030585" y="529831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3" name="Rectangle 512"/>
            <p:cNvSpPr/>
            <p:nvPr/>
          </p:nvSpPr>
          <p:spPr>
            <a:xfrm>
              <a:off x="1076304" y="520882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4" name="Rectangle 513"/>
            <p:cNvSpPr/>
            <p:nvPr/>
          </p:nvSpPr>
          <p:spPr>
            <a:xfrm>
              <a:off x="1354655" y="481907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5" name="Rectangle 514"/>
            <p:cNvSpPr/>
            <p:nvPr/>
          </p:nvSpPr>
          <p:spPr>
            <a:xfrm>
              <a:off x="1408410" y="482159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6" name="Rectangle 515"/>
            <p:cNvSpPr/>
            <p:nvPr/>
          </p:nvSpPr>
          <p:spPr>
            <a:xfrm>
              <a:off x="1510454" y="482373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7" name="Rectangle 516"/>
            <p:cNvSpPr/>
            <p:nvPr/>
          </p:nvSpPr>
          <p:spPr>
            <a:xfrm>
              <a:off x="1687846" y="48647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8" name="Rectangle 517"/>
            <p:cNvSpPr/>
            <p:nvPr/>
          </p:nvSpPr>
          <p:spPr>
            <a:xfrm>
              <a:off x="1925140" y="484445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19" name="Rectangle 518"/>
            <p:cNvSpPr/>
            <p:nvPr/>
          </p:nvSpPr>
          <p:spPr>
            <a:xfrm>
              <a:off x="1123944" y="496503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0" name="Rectangle 519"/>
            <p:cNvSpPr/>
            <p:nvPr/>
          </p:nvSpPr>
          <p:spPr>
            <a:xfrm>
              <a:off x="1110654" y="503380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1" name="Rectangle 520"/>
            <p:cNvSpPr/>
            <p:nvPr/>
          </p:nvSpPr>
          <p:spPr>
            <a:xfrm>
              <a:off x="1158811" y="518412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2" name="Rectangle 521"/>
            <p:cNvSpPr/>
            <p:nvPr/>
          </p:nvSpPr>
          <p:spPr>
            <a:xfrm>
              <a:off x="1197939" y="511311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3" name="Rectangle 522"/>
            <p:cNvSpPr/>
            <p:nvPr/>
          </p:nvSpPr>
          <p:spPr>
            <a:xfrm>
              <a:off x="1250994" y="508965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4" name="Rectangle 523"/>
            <p:cNvSpPr/>
            <p:nvPr/>
          </p:nvSpPr>
          <p:spPr>
            <a:xfrm>
              <a:off x="1296207" y="494400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5" name="Rectangle 524"/>
            <p:cNvSpPr/>
            <p:nvPr/>
          </p:nvSpPr>
          <p:spPr>
            <a:xfrm>
              <a:off x="1359634" y="498429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6" name="Rectangle 525"/>
            <p:cNvSpPr/>
            <p:nvPr/>
          </p:nvSpPr>
          <p:spPr>
            <a:xfrm>
              <a:off x="1415672" y="498591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7" name="Rectangle 526"/>
            <p:cNvSpPr/>
            <p:nvPr/>
          </p:nvSpPr>
          <p:spPr>
            <a:xfrm>
              <a:off x="1336774" y="505143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8" name="Rectangle 527"/>
            <p:cNvSpPr/>
            <p:nvPr/>
          </p:nvSpPr>
          <p:spPr>
            <a:xfrm>
              <a:off x="1396105" y="510012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29" name="Rectangle 528"/>
            <p:cNvSpPr/>
            <p:nvPr/>
          </p:nvSpPr>
          <p:spPr>
            <a:xfrm>
              <a:off x="1396105" y="51637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0" name="Rectangle 529"/>
            <p:cNvSpPr/>
            <p:nvPr/>
          </p:nvSpPr>
          <p:spPr>
            <a:xfrm>
              <a:off x="1511356" y="518036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1" name="Rectangle 530"/>
            <p:cNvSpPr/>
            <p:nvPr/>
          </p:nvSpPr>
          <p:spPr>
            <a:xfrm>
              <a:off x="1579935" y="513391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2" name="Rectangle 531"/>
            <p:cNvSpPr/>
            <p:nvPr/>
          </p:nvSpPr>
          <p:spPr>
            <a:xfrm>
              <a:off x="1518071" y="509521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3" name="Rectangle 532"/>
            <p:cNvSpPr/>
            <p:nvPr/>
          </p:nvSpPr>
          <p:spPr>
            <a:xfrm>
              <a:off x="1585733" y="500073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4" name="Rectangle 533"/>
            <p:cNvSpPr/>
            <p:nvPr/>
          </p:nvSpPr>
          <p:spPr>
            <a:xfrm>
              <a:off x="1640897" y="499621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5" name="Rectangle 534"/>
            <p:cNvSpPr/>
            <p:nvPr/>
          </p:nvSpPr>
          <p:spPr>
            <a:xfrm>
              <a:off x="1709475" y="502637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6" name="Rectangle 535"/>
            <p:cNvSpPr/>
            <p:nvPr/>
          </p:nvSpPr>
          <p:spPr>
            <a:xfrm>
              <a:off x="1755194" y="493687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7" name="Rectangle 536"/>
            <p:cNvSpPr/>
            <p:nvPr/>
          </p:nvSpPr>
          <p:spPr>
            <a:xfrm>
              <a:off x="1814067" y="491552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8" name="Rectangle 537"/>
            <p:cNvSpPr/>
            <p:nvPr/>
          </p:nvSpPr>
          <p:spPr>
            <a:xfrm>
              <a:off x="1879209" y="493857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39" name="Rectangle 538"/>
            <p:cNvSpPr/>
            <p:nvPr/>
          </p:nvSpPr>
          <p:spPr>
            <a:xfrm>
              <a:off x="1924928" y="505666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0" name="Rectangle 539"/>
            <p:cNvSpPr/>
            <p:nvPr/>
          </p:nvSpPr>
          <p:spPr>
            <a:xfrm>
              <a:off x="1686196" y="513866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1" name="Rectangle 540"/>
            <p:cNvSpPr/>
            <p:nvPr/>
          </p:nvSpPr>
          <p:spPr>
            <a:xfrm>
              <a:off x="1755193" y="512009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2" name="Rectangle 541"/>
            <p:cNvSpPr/>
            <p:nvPr/>
          </p:nvSpPr>
          <p:spPr>
            <a:xfrm>
              <a:off x="1816526" y="503380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3" name="Rectangle 542"/>
            <p:cNvSpPr/>
            <p:nvPr/>
          </p:nvSpPr>
          <p:spPr>
            <a:xfrm>
              <a:off x="1855975" y="513319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4" name="Rectangle 543"/>
            <p:cNvSpPr/>
            <p:nvPr/>
          </p:nvSpPr>
          <p:spPr>
            <a:xfrm>
              <a:off x="1123943" y="485930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5" name="Rectangle 544"/>
            <p:cNvSpPr/>
            <p:nvPr/>
          </p:nvSpPr>
          <p:spPr>
            <a:xfrm>
              <a:off x="1202255" y="485984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6" name="Rectangle 545"/>
            <p:cNvSpPr/>
            <p:nvPr/>
          </p:nvSpPr>
          <p:spPr>
            <a:xfrm>
              <a:off x="1411774" y="490977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7" name="Rectangle 546"/>
            <p:cNvSpPr/>
            <p:nvPr/>
          </p:nvSpPr>
          <p:spPr>
            <a:xfrm>
              <a:off x="1586356" y="491107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8" name="Rectangle 547"/>
            <p:cNvSpPr/>
            <p:nvPr/>
          </p:nvSpPr>
          <p:spPr>
            <a:xfrm>
              <a:off x="1546298" y="493052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49" name="Rectangle 548"/>
            <p:cNvSpPr/>
            <p:nvPr/>
          </p:nvSpPr>
          <p:spPr>
            <a:xfrm>
              <a:off x="1170983" y="524922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0" name="Rectangle 549"/>
            <p:cNvSpPr/>
            <p:nvPr/>
          </p:nvSpPr>
          <p:spPr>
            <a:xfrm>
              <a:off x="1255715" y="525537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1" name="Rectangle 550"/>
            <p:cNvSpPr/>
            <p:nvPr/>
          </p:nvSpPr>
          <p:spPr>
            <a:xfrm>
              <a:off x="1346978" y="529366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2" name="Rectangle 551"/>
            <p:cNvSpPr/>
            <p:nvPr/>
          </p:nvSpPr>
          <p:spPr>
            <a:xfrm>
              <a:off x="1400733" y="529618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3" name="Rectangle 552"/>
            <p:cNvSpPr/>
            <p:nvPr/>
          </p:nvSpPr>
          <p:spPr>
            <a:xfrm>
              <a:off x="1502777" y="529832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4" name="Rectangle 553"/>
            <p:cNvSpPr/>
            <p:nvPr/>
          </p:nvSpPr>
          <p:spPr>
            <a:xfrm>
              <a:off x="1600050" y="524551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5" name="Rectangle 554"/>
            <p:cNvSpPr/>
            <p:nvPr/>
          </p:nvSpPr>
          <p:spPr>
            <a:xfrm>
              <a:off x="1680169" y="533937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6" name="Rectangle 555"/>
            <p:cNvSpPr/>
            <p:nvPr/>
          </p:nvSpPr>
          <p:spPr>
            <a:xfrm>
              <a:off x="1719297" y="526837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7" name="Rectangle 556"/>
            <p:cNvSpPr/>
            <p:nvPr/>
          </p:nvSpPr>
          <p:spPr>
            <a:xfrm>
              <a:off x="1772352" y="524490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8" name="Rectangle 557"/>
            <p:cNvSpPr/>
            <p:nvPr/>
          </p:nvSpPr>
          <p:spPr>
            <a:xfrm>
              <a:off x="1858132" y="520668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59" name="Rectangle 558"/>
            <p:cNvSpPr/>
            <p:nvPr/>
          </p:nvSpPr>
          <p:spPr>
            <a:xfrm>
              <a:off x="1917463" y="525537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0" name="Rectangle 559"/>
            <p:cNvSpPr/>
            <p:nvPr/>
          </p:nvSpPr>
          <p:spPr>
            <a:xfrm>
              <a:off x="1917463" y="531904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1" name="Rectangle 560"/>
            <p:cNvSpPr/>
            <p:nvPr/>
          </p:nvSpPr>
          <p:spPr>
            <a:xfrm>
              <a:off x="1116266" y="53338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2" name="Rectangle 561"/>
            <p:cNvSpPr/>
            <p:nvPr/>
          </p:nvSpPr>
          <p:spPr>
            <a:xfrm>
              <a:off x="1194578" y="533443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3" name="Rectangle 562"/>
            <p:cNvSpPr/>
            <p:nvPr/>
          </p:nvSpPr>
          <p:spPr>
            <a:xfrm>
              <a:off x="849143" y="428621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4" name="Rectangle 563"/>
            <p:cNvSpPr/>
            <p:nvPr/>
          </p:nvSpPr>
          <p:spPr>
            <a:xfrm>
              <a:off x="835853" y="435498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5" name="Rectangle 564"/>
            <p:cNvSpPr/>
            <p:nvPr/>
          </p:nvSpPr>
          <p:spPr>
            <a:xfrm>
              <a:off x="884010" y="450530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6" name="Rectangle 565"/>
            <p:cNvSpPr/>
            <p:nvPr/>
          </p:nvSpPr>
          <p:spPr>
            <a:xfrm>
              <a:off x="923138" y="443429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7" name="Rectangle 566"/>
            <p:cNvSpPr/>
            <p:nvPr/>
          </p:nvSpPr>
          <p:spPr>
            <a:xfrm>
              <a:off x="976193" y="441083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8" name="Rectangle 567"/>
            <p:cNvSpPr/>
            <p:nvPr/>
          </p:nvSpPr>
          <p:spPr>
            <a:xfrm>
              <a:off x="1021406" y="426518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69" name="Rectangle 568"/>
            <p:cNvSpPr/>
            <p:nvPr/>
          </p:nvSpPr>
          <p:spPr>
            <a:xfrm>
              <a:off x="1084833" y="430547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0" name="Rectangle 569"/>
            <p:cNvSpPr/>
            <p:nvPr/>
          </p:nvSpPr>
          <p:spPr>
            <a:xfrm>
              <a:off x="1140871" y="430709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1" name="Rectangle 570"/>
            <p:cNvSpPr/>
            <p:nvPr/>
          </p:nvSpPr>
          <p:spPr>
            <a:xfrm>
              <a:off x="1061973" y="437261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2" name="Rectangle 571"/>
            <p:cNvSpPr/>
            <p:nvPr/>
          </p:nvSpPr>
          <p:spPr>
            <a:xfrm>
              <a:off x="1121304" y="442130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3" name="Rectangle 572"/>
            <p:cNvSpPr/>
            <p:nvPr/>
          </p:nvSpPr>
          <p:spPr>
            <a:xfrm>
              <a:off x="1121304" y="448497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4" name="Rectangle 573"/>
            <p:cNvSpPr/>
            <p:nvPr/>
          </p:nvSpPr>
          <p:spPr>
            <a:xfrm>
              <a:off x="1236555" y="450154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5" name="Rectangle 574"/>
            <p:cNvSpPr/>
            <p:nvPr/>
          </p:nvSpPr>
          <p:spPr>
            <a:xfrm>
              <a:off x="1305134" y="445509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6" name="Rectangle 575"/>
            <p:cNvSpPr/>
            <p:nvPr/>
          </p:nvSpPr>
          <p:spPr>
            <a:xfrm>
              <a:off x="1243270" y="441639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7" name="Rectangle 576"/>
            <p:cNvSpPr/>
            <p:nvPr/>
          </p:nvSpPr>
          <p:spPr>
            <a:xfrm>
              <a:off x="1310932" y="432190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8" name="Rectangle 577"/>
            <p:cNvSpPr/>
            <p:nvPr/>
          </p:nvSpPr>
          <p:spPr>
            <a:xfrm>
              <a:off x="1366096" y="4317392"/>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79" name="Rectangle 578"/>
            <p:cNvSpPr/>
            <p:nvPr/>
          </p:nvSpPr>
          <p:spPr>
            <a:xfrm>
              <a:off x="1434674" y="434755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0" name="Rectangle 579"/>
            <p:cNvSpPr/>
            <p:nvPr/>
          </p:nvSpPr>
          <p:spPr>
            <a:xfrm>
              <a:off x="1480393" y="4258058"/>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1" name="Rectangle 580"/>
            <p:cNvSpPr/>
            <p:nvPr/>
          </p:nvSpPr>
          <p:spPr>
            <a:xfrm>
              <a:off x="1539266" y="423670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2" name="Rectangle 581"/>
            <p:cNvSpPr/>
            <p:nvPr/>
          </p:nvSpPr>
          <p:spPr>
            <a:xfrm>
              <a:off x="1604408" y="4259753"/>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3" name="Rectangle 582"/>
            <p:cNvSpPr/>
            <p:nvPr/>
          </p:nvSpPr>
          <p:spPr>
            <a:xfrm>
              <a:off x="1668807" y="425805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4" name="Rectangle 583"/>
            <p:cNvSpPr/>
            <p:nvPr/>
          </p:nvSpPr>
          <p:spPr>
            <a:xfrm>
              <a:off x="1678054" y="4321786"/>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5" name="Rectangle 584"/>
            <p:cNvSpPr/>
            <p:nvPr/>
          </p:nvSpPr>
          <p:spPr>
            <a:xfrm>
              <a:off x="1650127" y="437783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6" name="Rectangle 585"/>
            <p:cNvSpPr/>
            <p:nvPr/>
          </p:nvSpPr>
          <p:spPr>
            <a:xfrm>
              <a:off x="1411395" y="445984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7" name="Rectangle 586"/>
            <p:cNvSpPr/>
            <p:nvPr/>
          </p:nvSpPr>
          <p:spPr>
            <a:xfrm>
              <a:off x="1480392" y="4441269"/>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8" name="Rectangle 587"/>
            <p:cNvSpPr/>
            <p:nvPr/>
          </p:nvSpPr>
          <p:spPr>
            <a:xfrm>
              <a:off x="1541725" y="4354980"/>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89" name="Rectangle 588"/>
            <p:cNvSpPr/>
            <p:nvPr/>
          </p:nvSpPr>
          <p:spPr>
            <a:xfrm>
              <a:off x="1581174" y="445437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0" name="Rectangle 589"/>
            <p:cNvSpPr/>
            <p:nvPr/>
          </p:nvSpPr>
          <p:spPr>
            <a:xfrm>
              <a:off x="1136973" y="423095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1" name="Rectangle 590"/>
            <p:cNvSpPr/>
            <p:nvPr/>
          </p:nvSpPr>
          <p:spPr>
            <a:xfrm>
              <a:off x="1311555" y="423225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2" name="Rectangle 591"/>
            <p:cNvSpPr/>
            <p:nvPr/>
          </p:nvSpPr>
          <p:spPr>
            <a:xfrm>
              <a:off x="1271497" y="425170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3" name="Rectangle 592"/>
            <p:cNvSpPr/>
            <p:nvPr/>
          </p:nvSpPr>
          <p:spPr>
            <a:xfrm>
              <a:off x="896182" y="457040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4" name="Rectangle 593"/>
            <p:cNvSpPr/>
            <p:nvPr/>
          </p:nvSpPr>
          <p:spPr>
            <a:xfrm>
              <a:off x="980914" y="4576555"/>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5" name="Rectangle 594"/>
            <p:cNvSpPr/>
            <p:nvPr/>
          </p:nvSpPr>
          <p:spPr>
            <a:xfrm>
              <a:off x="1325249" y="4566691"/>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6" name="Rectangle 595"/>
            <p:cNvSpPr/>
            <p:nvPr/>
          </p:nvSpPr>
          <p:spPr>
            <a:xfrm>
              <a:off x="1497551" y="456608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7" name="Rectangle 596"/>
            <p:cNvSpPr/>
            <p:nvPr/>
          </p:nvSpPr>
          <p:spPr>
            <a:xfrm>
              <a:off x="1583331" y="4527867"/>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598" name="Rectangle 597"/>
            <p:cNvSpPr/>
            <p:nvPr/>
          </p:nvSpPr>
          <p:spPr>
            <a:xfrm>
              <a:off x="1642662" y="4576554"/>
              <a:ext cx="45719" cy="4571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grpSp>
      <p:sp>
        <p:nvSpPr>
          <p:cNvPr id="610" name="Rectangle 609"/>
          <p:cNvSpPr/>
          <p:nvPr/>
        </p:nvSpPr>
        <p:spPr>
          <a:xfrm>
            <a:off x="647283" y="2380873"/>
            <a:ext cx="7698684" cy="1035440"/>
          </a:xfrm>
          <a:prstGeom prst="rect">
            <a:avLst/>
          </a:prstGeom>
        </p:spPr>
        <p:txBody>
          <a:bodyPr wrap="square" lIns="111026" tIns="55513" rIns="111026" bIns="55513">
            <a:spAutoFit/>
          </a:bodyPr>
          <a:lstStyle/>
          <a:p>
            <a:r>
              <a:rPr lang="en-US" sz="1500" dirty="0">
                <a:solidFill>
                  <a:schemeClr val="accent1"/>
                </a:solidFill>
                <a:latin typeface="EYInterstate" panose="02000503020000020004" pitchFamily="2" charset="0"/>
              </a:rPr>
              <a:t>Data analytics is a means of supplying businesses with the relevant data they need to make better, quicker, smarter decisions that improve business performance and manage risk.  Data analytics is a foundational element to the tax department’s transformation into a strategic business asset. </a:t>
            </a:r>
          </a:p>
        </p:txBody>
      </p:sp>
      <p:sp>
        <p:nvSpPr>
          <p:cNvPr id="616" name="Rectangle 615"/>
          <p:cNvSpPr/>
          <p:nvPr/>
        </p:nvSpPr>
        <p:spPr>
          <a:xfrm>
            <a:off x="746188" y="1167415"/>
            <a:ext cx="6218238" cy="666108"/>
          </a:xfrm>
          <a:prstGeom prst="rect">
            <a:avLst/>
          </a:prstGeom>
        </p:spPr>
        <p:txBody>
          <a:bodyPr lIns="111026" tIns="55513" rIns="111026" bIns="55513">
            <a:spAutoFit/>
          </a:bodyPr>
          <a:lstStyle/>
          <a:p>
            <a:r>
              <a:rPr lang="en-US" b="1" dirty="0"/>
              <a:t>Cortana Analytics Suite, MS Power BI</a:t>
            </a:r>
          </a:p>
          <a:p>
            <a:r>
              <a:rPr lang="en-US" dirty="0"/>
              <a:t>Tax Analytics</a:t>
            </a:r>
          </a:p>
        </p:txBody>
      </p:sp>
      <p:sp>
        <p:nvSpPr>
          <p:cNvPr id="622" name="Rectangle 621"/>
          <p:cNvSpPr/>
          <p:nvPr/>
        </p:nvSpPr>
        <p:spPr>
          <a:xfrm>
            <a:off x="8138617" y="1094897"/>
            <a:ext cx="3876035" cy="373720"/>
          </a:xfrm>
          <a:prstGeom prst="rect">
            <a:avLst/>
          </a:prstGeom>
        </p:spPr>
        <p:txBody>
          <a:bodyPr wrap="square" lIns="111026" tIns="55513" rIns="111026" bIns="55513">
            <a:spAutoFit/>
          </a:bodyPr>
          <a:lstStyle/>
          <a:p>
            <a:r>
              <a:rPr lang="en-US" sz="1700" dirty="0"/>
              <a:t>How we can help</a:t>
            </a:r>
          </a:p>
        </p:txBody>
      </p:sp>
      <p:sp>
        <p:nvSpPr>
          <p:cNvPr id="627" name="Title 1"/>
          <p:cNvSpPr>
            <a:spLocks noGrp="1"/>
          </p:cNvSpPr>
          <p:nvPr>
            <p:ph type="title"/>
          </p:nvPr>
        </p:nvSpPr>
        <p:spPr>
          <a:xfrm>
            <a:off x="621824" y="205614"/>
            <a:ext cx="11814651" cy="877528"/>
          </a:xfrm>
        </p:spPr>
        <p:txBody>
          <a:bodyPr/>
          <a:lstStyle/>
          <a:p>
            <a:r>
              <a:rPr lang="en-US" sz="3200" dirty="0">
                <a:solidFill>
                  <a:schemeClr val="tx1"/>
                </a:solidFill>
              </a:rPr>
              <a:t>Tax Data and Information Management: How EY can help</a:t>
            </a:r>
          </a:p>
        </p:txBody>
      </p:sp>
      <p:sp>
        <p:nvSpPr>
          <p:cNvPr id="634" name="Rectangle 633"/>
          <p:cNvSpPr/>
          <p:nvPr/>
        </p:nvSpPr>
        <p:spPr>
          <a:xfrm>
            <a:off x="9299355" y="1621654"/>
            <a:ext cx="2715297" cy="186521"/>
          </a:xfrm>
          <a:prstGeom prst="rect">
            <a:avLst/>
          </a:prstGeom>
          <a:solidFill>
            <a:schemeClr val="accent2">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bg1"/>
                </a:solidFill>
              </a:rPr>
              <a:t>Analytics Configure</a:t>
            </a:r>
          </a:p>
        </p:txBody>
      </p:sp>
      <p:sp>
        <p:nvSpPr>
          <p:cNvPr id="635" name="Rectangle 634"/>
          <p:cNvSpPr/>
          <p:nvPr/>
        </p:nvSpPr>
        <p:spPr>
          <a:xfrm>
            <a:off x="6321875" y="2183305"/>
            <a:ext cx="2715297" cy="186521"/>
          </a:xfrm>
          <a:prstGeom prst="rect">
            <a:avLst/>
          </a:prstGeom>
          <a:solidFill>
            <a:srgbClr val="2A26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tx2"/>
                </a:solidFill>
              </a:rPr>
              <a:t>Business Case Design</a:t>
            </a:r>
          </a:p>
        </p:txBody>
      </p:sp>
      <p:sp>
        <p:nvSpPr>
          <p:cNvPr id="636" name="Rectangle 635"/>
          <p:cNvSpPr/>
          <p:nvPr/>
        </p:nvSpPr>
        <p:spPr>
          <a:xfrm>
            <a:off x="6321875" y="1806978"/>
            <a:ext cx="2715297" cy="186521"/>
          </a:xfrm>
          <a:prstGeom prst="rect">
            <a:avLst/>
          </a:prstGeom>
          <a:solidFill>
            <a:srgbClr val="8679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tx2"/>
                </a:solidFill>
              </a:rPr>
              <a:t>Assess and Recommend</a:t>
            </a:r>
          </a:p>
        </p:txBody>
      </p:sp>
      <p:sp>
        <p:nvSpPr>
          <p:cNvPr id="637" name="Rectangle 636"/>
          <p:cNvSpPr/>
          <p:nvPr/>
        </p:nvSpPr>
        <p:spPr>
          <a:xfrm>
            <a:off x="6321875" y="1621654"/>
            <a:ext cx="2715297" cy="186521"/>
          </a:xfrm>
          <a:prstGeom prst="rect">
            <a:avLst/>
          </a:prstGeom>
          <a:solidFill>
            <a:srgbClr val="B09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tx2"/>
                </a:solidFill>
              </a:rPr>
              <a:t>System Selection</a:t>
            </a:r>
          </a:p>
        </p:txBody>
      </p:sp>
      <p:sp>
        <p:nvSpPr>
          <p:cNvPr id="638" name="Rectangle 637"/>
          <p:cNvSpPr/>
          <p:nvPr/>
        </p:nvSpPr>
        <p:spPr>
          <a:xfrm>
            <a:off x="6321875" y="1995501"/>
            <a:ext cx="2715297" cy="186521"/>
          </a:xfrm>
          <a:prstGeom prst="rect">
            <a:avLst/>
          </a:prstGeom>
          <a:solidFill>
            <a:srgbClr val="4C45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tx2"/>
                </a:solidFill>
              </a:rPr>
              <a:t>Analytics Requirements</a:t>
            </a:r>
          </a:p>
        </p:txBody>
      </p:sp>
      <p:sp>
        <p:nvSpPr>
          <p:cNvPr id="639" name="Rectangle 638"/>
          <p:cNvSpPr/>
          <p:nvPr/>
        </p:nvSpPr>
        <p:spPr>
          <a:xfrm>
            <a:off x="9299355" y="1806978"/>
            <a:ext cx="2715297" cy="186521"/>
          </a:xfrm>
          <a:prstGeom prst="rect">
            <a:avLst/>
          </a:prstGeom>
          <a:solidFill>
            <a:schemeClr val="accent2">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bg1"/>
                </a:solidFill>
              </a:rPr>
              <a:t>CMC Integration</a:t>
            </a:r>
          </a:p>
        </p:txBody>
      </p:sp>
      <p:sp>
        <p:nvSpPr>
          <p:cNvPr id="640" name="Rectangle 639"/>
          <p:cNvSpPr/>
          <p:nvPr/>
        </p:nvSpPr>
        <p:spPr>
          <a:xfrm>
            <a:off x="9299355" y="1433554"/>
            <a:ext cx="2715297" cy="186521"/>
          </a:xfrm>
          <a:prstGeom prst="rect">
            <a:avLst/>
          </a:prstGeom>
          <a:solidFill>
            <a:schemeClr val="accent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bg1"/>
                </a:solidFill>
              </a:rPr>
              <a:t>Analytics Design</a:t>
            </a:r>
          </a:p>
        </p:txBody>
      </p:sp>
      <p:sp>
        <p:nvSpPr>
          <p:cNvPr id="641" name="Rectangle 640"/>
          <p:cNvSpPr/>
          <p:nvPr/>
        </p:nvSpPr>
        <p:spPr>
          <a:xfrm>
            <a:off x="6321875" y="1433554"/>
            <a:ext cx="2715297" cy="186521"/>
          </a:xfrm>
          <a:prstGeom prst="rect">
            <a:avLst/>
          </a:prstGeom>
          <a:solidFill>
            <a:srgbClr val="D6C2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300" dirty="0">
                <a:solidFill>
                  <a:schemeClr val="tx2"/>
                </a:solidFill>
              </a:rPr>
              <a:t>Strategy</a:t>
            </a:r>
          </a:p>
        </p:txBody>
      </p:sp>
      <p:sp>
        <p:nvSpPr>
          <p:cNvPr id="642" name="Rectangle 641"/>
          <p:cNvSpPr/>
          <p:nvPr/>
        </p:nvSpPr>
        <p:spPr>
          <a:xfrm>
            <a:off x="8705533" y="2394522"/>
            <a:ext cx="3499752" cy="4174761"/>
          </a:xfrm>
          <a:prstGeom prst="rect">
            <a:avLst/>
          </a:prstGeom>
        </p:spPr>
        <p:txBody>
          <a:bodyPr wrap="square" lIns="111026" tIns="55513" rIns="111026" bIns="55513">
            <a:spAutoFit/>
          </a:bodyPr>
          <a:lstStyle/>
          <a:p>
            <a:r>
              <a:rPr lang="en-US" sz="1400" dirty="0"/>
              <a:t>Possible Tax Data Management Activities</a:t>
            </a:r>
          </a:p>
          <a:p>
            <a:pPr marL="148421" indent="-148421">
              <a:buFont typeface="Arial" panose="020B0604020202020204" pitchFamily="34" charset="0"/>
              <a:buChar char="•"/>
            </a:pPr>
            <a:r>
              <a:rPr lang="en-US" sz="1400" dirty="0"/>
              <a:t>Assess tax’s need for advanced reporting options, such as ad hoc queries, dashboards or predictive analytics</a:t>
            </a:r>
          </a:p>
          <a:p>
            <a:pPr marL="148421" indent="-148421">
              <a:buFont typeface="Arial" panose="020B0604020202020204" pitchFamily="34" charset="0"/>
              <a:buChar char="•"/>
            </a:pPr>
            <a:r>
              <a:rPr lang="en-US" sz="1400" dirty="0"/>
              <a:t>Rationalize spreadsheets and current inventory of reports </a:t>
            </a:r>
          </a:p>
          <a:p>
            <a:pPr marL="148421" indent="-148421">
              <a:buFont typeface="Arial" panose="020B0604020202020204" pitchFamily="34" charset="0"/>
              <a:buChar char="•"/>
            </a:pPr>
            <a:r>
              <a:rPr lang="en-US" sz="1400" dirty="0"/>
              <a:t>Assist with software selection</a:t>
            </a:r>
          </a:p>
          <a:p>
            <a:pPr marL="148421" indent="-148421">
              <a:buFont typeface="Arial" panose="020B0604020202020204" pitchFamily="34" charset="0"/>
              <a:buChar char="•"/>
            </a:pPr>
            <a:r>
              <a:rPr lang="en-US" sz="1400" dirty="0"/>
              <a:t>Define a reporting strategy that covers key items, such as the use of ERP BI tools, data acquisition, report distribution and report governance</a:t>
            </a:r>
          </a:p>
          <a:p>
            <a:pPr marL="148421" indent="-148421">
              <a:buFont typeface="Arial" panose="020B0604020202020204" pitchFamily="34" charset="0"/>
              <a:buChar char="•"/>
            </a:pPr>
            <a:r>
              <a:rPr lang="en-US" sz="1400" dirty="0"/>
              <a:t>Develop custom data lakes, data marts and info cubes to support reporting requirements</a:t>
            </a:r>
          </a:p>
          <a:p>
            <a:pPr marL="148421" indent="-148421">
              <a:buFont typeface="Arial" panose="020B0604020202020204" pitchFamily="34" charset="0"/>
              <a:buChar char="•"/>
            </a:pPr>
            <a:r>
              <a:rPr lang="en-US" sz="1400" dirty="0"/>
              <a:t>Architect, design and build (or assist) analytics reporting</a:t>
            </a:r>
          </a:p>
          <a:p>
            <a:pPr marL="148421" indent="-148421">
              <a:buFont typeface="Arial" panose="020B0604020202020204" pitchFamily="34" charset="0"/>
              <a:buChar char="•"/>
            </a:pPr>
            <a:r>
              <a:rPr lang="en-US" sz="1400" dirty="0"/>
              <a:t>Help develop the funding business case</a:t>
            </a:r>
          </a:p>
          <a:p>
            <a:pPr marL="148421" indent="-148421">
              <a:buFont typeface="Arial" panose="020B0604020202020204" pitchFamily="34" charset="0"/>
              <a:buChar char="•"/>
            </a:pPr>
            <a:endParaRPr lang="en-US" sz="1200" dirty="0"/>
          </a:p>
        </p:txBody>
      </p:sp>
    </p:spTree>
    <p:extLst>
      <p:ext uri="{BB962C8B-B14F-4D97-AF65-F5344CB8AC3E}">
        <p14:creationId xmlns:p14="http://schemas.microsoft.com/office/powerpoint/2010/main" val="12553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538285" cy="877528"/>
          </a:xfrm>
        </p:spPr>
        <p:txBody>
          <a:bodyPr/>
          <a:lstStyle/>
          <a:p>
            <a:r>
              <a:rPr lang="en-US" dirty="0">
                <a:solidFill>
                  <a:schemeClr val="tx1"/>
                </a:solidFill>
              </a:rPr>
              <a:t>Tax Data Management and Analytics</a:t>
            </a:r>
          </a:p>
        </p:txBody>
      </p:sp>
      <p:sp>
        <p:nvSpPr>
          <p:cNvPr id="5" name="Rectangle 4"/>
          <p:cNvSpPr/>
          <p:nvPr/>
        </p:nvSpPr>
        <p:spPr>
          <a:xfrm>
            <a:off x="580120" y="1226753"/>
            <a:ext cx="1350125" cy="932603"/>
          </a:xfrm>
          <a:prstGeom prst="rect">
            <a:avLst/>
          </a:prstGeom>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111026" tIns="55513" rIns="111026" bIns="55513" rtlCol="0" anchor="ctr" anchorCtr="0"/>
          <a:lstStyle/>
          <a:p>
            <a:pPr algn="ctr"/>
            <a:r>
              <a:rPr lang="en-US" sz="1700" b="1" dirty="0">
                <a:solidFill>
                  <a:srgbClr val="000000"/>
                </a:solidFill>
              </a:rPr>
              <a:t>What is it?</a:t>
            </a:r>
          </a:p>
        </p:txBody>
      </p:sp>
      <p:sp>
        <p:nvSpPr>
          <p:cNvPr id="6" name="Rectangle 5"/>
          <p:cNvSpPr/>
          <p:nvPr/>
        </p:nvSpPr>
        <p:spPr>
          <a:xfrm>
            <a:off x="2228203" y="1232890"/>
            <a:ext cx="5004310" cy="932603"/>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11026" tIns="55513" rIns="111026" bIns="55513" rtlCol="0" anchor="ctr" anchorCtr="0"/>
          <a:lstStyle/>
          <a:p>
            <a:pPr marL="212030" indent="-212030">
              <a:spcAft>
                <a:spcPts val="364"/>
              </a:spcAft>
              <a:buClr>
                <a:srgbClr val="FFE600"/>
              </a:buClr>
              <a:buSzPct val="70000"/>
              <a:buFont typeface="Arial" pitchFamily="34" charset="0"/>
              <a:buChar char="►"/>
            </a:pPr>
            <a:r>
              <a:rPr lang="en-US" sz="1400" dirty="0">
                <a:solidFill>
                  <a:srgbClr val="808080"/>
                </a:solidFill>
                <a:cs typeface="Arial" pitchFamily="34" charset="0"/>
              </a:rPr>
              <a:t>Enterprise tax data management platform and approach that </a:t>
            </a:r>
            <a:r>
              <a:rPr lang="en-US" sz="1400" b="1" dirty="0">
                <a:solidFill>
                  <a:srgbClr val="808080"/>
                </a:solidFill>
                <a:cs typeface="Arial" pitchFamily="34" charset="0"/>
              </a:rPr>
              <a:t>provides security, quality, controls, retention and traceability</a:t>
            </a:r>
            <a:r>
              <a:rPr lang="en-US" sz="1400" dirty="0">
                <a:solidFill>
                  <a:srgbClr val="808080"/>
                </a:solidFill>
                <a:cs typeface="Arial" pitchFamily="34" charset="0"/>
              </a:rPr>
              <a:t> for all your tax data</a:t>
            </a:r>
          </a:p>
        </p:txBody>
      </p:sp>
      <p:sp>
        <p:nvSpPr>
          <p:cNvPr id="7" name="Rectangle 6"/>
          <p:cNvSpPr/>
          <p:nvPr/>
        </p:nvSpPr>
        <p:spPr>
          <a:xfrm>
            <a:off x="580120" y="2342945"/>
            <a:ext cx="1350125" cy="1771946"/>
          </a:xfrm>
          <a:prstGeom prst="rect">
            <a:avLst/>
          </a:prstGeom>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111026" tIns="55513" rIns="111026" bIns="55513" rtlCol="0" anchor="ctr" anchorCtr="0"/>
          <a:lstStyle/>
          <a:p>
            <a:pPr algn="ctr"/>
            <a:r>
              <a:rPr lang="en-US" sz="1700" b="1" dirty="0">
                <a:solidFill>
                  <a:srgbClr val="000000"/>
                </a:solidFill>
              </a:rPr>
              <a:t>What does </a:t>
            </a:r>
          </a:p>
          <a:p>
            <a:pPr algn="ctr"/>
            <a:r>
              <a:rPr lang="en-US" sz="1700" b="1" dirty="0">
                <a:solidFill>
                  <a:srgbClr val="000000"/>
                </a:solidFill>
              </a:rPr>
              <a:t>it do?</a:t>
            </a:r>
          </a:p>
        </p:txBody>
      </p:sp>
      <p:sp>
        <p:nvSpPr>
          <p:cNvPr id="8" name="Rectangle 7"/>
          <p:cNvSpPr/>
          <p:nvPr/>
        </p:nvSpPr>
        <p:spPr>
          <a:xfrm>
            <a:off x="2228202" y="2342945"/>
            <a:ext cx="5004312" cy="1771946"/>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11026" tIns="55513" rIns="111026" bIns="55513" rtlCol="0" anchor="ctr" anchorCtr="0"/>
          <a:lstStyle/>
          <a:p>
            <a:pPr marL="212030" indent="-212030">
              <a:spcAft>
                <a:spcPts val="364"/>
              </a:spcAft>
              <a:buClr>
                <a:srgbClr val="FFE600"/>
              </a:buClr>
              <a:buSzPct val="70000"/>
              <a:buFont typeface="Arial" pitchFamily="34" charset="0"/>
              <a:buChar char="►"/>
            </a:pPr>
            <a:endParaRPr lang="en-US" sz="1700" dirty="0">
              <a:solidFill>
                <a:srgbClr val="808080"/>
              </a:solidFill>
              <a:cs typeface="Arial" pitchFamily="34" charset="0"/>
            </a:endParaRPr>
          </a:p>
          <a:p>
            <a:pPr marL="212030" indent="-212030">
              <a:spcAft>
                <a:spcPts val="364"/>
              </a:spcAft>
              <a:buClr>
                <a:srgbClr val="FFE600"/>
              </a:buClr>
              <a:buSzPct val="70000"/>
              <a:buFont typeface="Arial" pitchFamily="34" charset="0"/>
              <a:buChar char="►"/>
            </a:pPr>
            <a:r>
              <a:rPr lang="en-US" sz="1400" dirty="0">
                <a:solidFill>
                  <a:srgbClr val="808080"/>
                </a:solidFill>
                <a:cs typeface="Arial" pitchFamily="34" charset="0"/>
              </a:rPr>
              <a:t>Aligns, acquires, conforms and stores data from:</a:t>
            </a:r>
          </a:p>
          <a:p>
            <a:pPr marL="767162" lvl="1" indent="-212030">
              <a:spcAft>
                <a:spcPts val="364"/>
              </a:spcAft>
              <a:buClr>
                <a:srgbClr val="FFE600"/>
              </a:buClr>
              <a:buSzPct val="70000"/>
              <a:buFont typeface="Arial" pitchFamily="34" charset="0"/>
              <a:buChar char="►"/>
            </a:pPr>
            <a:r>
              <a:rPr lang="en-US" sz="1400" dirty="0">
                <a:solidFill>
                  <a:srgbClr val="808080"/>
                </a:solidFill>
                <a:cs typeface="Arial" pitchFamily="34" charset="0"/>
              </a:rPr>
              <a:t>Systems of record (i.e., ERP), tax transaction engines</a:t>
            </a:r>
          </a:p>
          <a:p>
            <a:pPr marL="767162" lvl="1" indent="-212030">
              <a:spcAft>
                <a:spcPts val="364"/>
              </a:spcAft>
              <a:buClr>
                <a:srgbClr val="FFE600"/>
              </a:buClr>
              <a:buSzPct val="70000"/>
              <a:buFont typeface="Arial" pitchFamily="34" charset="0"/>
              <a:buChar char="►"/>
            </a:pPr>
            <a:r>
              <a:rPr lang="en-US" sz="1400" dirty="0">
                <a:solidFill>
                  <a:srgbClr val="808080"/>
                </a:solidFill>
                <a:cs typeface="Arial" pitchFamily="34" charset="0"/>
              </a:rPr>
              <a:t>Documentation and work papers</a:t>
            </a:r>
          </a:p>
          <a:p>
            <a:pPr marL="212030" indent="-212030">
              <a:spcAft>
                <a:spcPts val="364"/>
              </a:spcAft>
              <a:buClr>
                <a:srgbClr val="FFE600"/>
              </a:buClr>
              <a:buSzPct val="70000"/>
              <a:buFont typeface="Arial" pitchFamily="34" charset="0"/>
              <a:buChar char="►"/>
            </a:pPr>
            <a:r>
              <a:rPr lang="en-US" sz="1400" dirty="0">
                <a:solidFill>
                  <a:srgbClr val="808080"/>
                </a:solidFill>
                <a:cs typeface="Arial" pitchFamily="34" charset="0"/>
              </a:rPr>
              <a:t>Supplies data required by:</a:t>
            </a:r>
          </a:p>
          <a:p>
            <a:pPr marL="767162" lvl="1" indent="-212030">
              <a:spcAft>
                <a:spcPts val="364"/>
              </a:spcAft>
              <a:buClr>
                <a:srgbClr val="FFE600"/>
              </a:buClr>
              <a:buSzPct val="70000"/>
              <a:buFont typeface="Arial" pitchFamily="34" charset="0"/>
              <a:buChar char="►"/>
            </a:pPr>
            <a:r>
              <a:rPr lang="en-US" sz="1400" dirty="0">
                <a:solidFill>
                  <a:srgbClr val="808080"/>
                </a:solidFill>
                <a:cs typeface="Arial" pitchFamily="34" charset="0"/>
              </a:rPr>
              <a:t>Tax data analytics (dashboards), KPIs, collaboration tools, tax compliance and planning solutions</a:t>
            </a:r>
          </a:p>
          <a:p>
            <a:pPr marL="212030" indent="-212030">
              <a:spcAft>
                <a:spcPts val="364"/>
              </a:spcAft>
              <a:buClr>
                <a:srgbClr val="FFE600"/>
              </a:buClr>
              <a:buSzPct val="70000"/>
              <a:buFont typeface="Arial" pitchFamily="34" charset="0"/>
              <a:buChar char="►"/>
            </a:pPr>
            <a:endParaRPr lang="en-US" sz="1600" dirty="0">
              <a:solidFill>
                <a:srgbClr val="808080"/>
              </a:solidFill>
              <a:cs typeface="Arial" pitchFamily="34" charset="0"/>
            </a:endParaRPr>
          </a:p>
        </p:txBody>
      </p:sp>
      <p:sp>
        <p:nvSpPr>
          <p:cNvPr id="9" name="Rectangle 8"/>
          <p:cNvSpPr/>
          <p:nvPr/>
        </p:nvSpPr>
        <p:spPr>
          <a:xfrm>
            <a:off x="7423895" y="4790470"/>
            <a:ext cx="1346410" cy="1399799"/>
          </a:xfrm>
          <a:prstGeom prst="rect">
            <a:avLst/>
          </a:prstGeom>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111026" tIns="55513" rIns="111026" bIns="55513" rtlCol="0" anchor="ctr" anchorCtr="0"/>
          <a:lstStyle/>
          <a:p>
            <a:pPr algn="ctr"/>
            <a:r>
              <a:rPr lang="en-US" sz="1500" b="1" dirty="0">
                <a:solidFill>
                  <a:srgbClr val="000000"/>
                </a:solidFill>
              </a:rPr>
              <a:t>Common Areas Addressed</a:t>
            </a:r>
          </a:p>
        </p:txBody>
      </p:sp>
      <p:sp>
        <p:nvSpPr>
          <p:cNvPr id="10" name="Rectangle 9"/>
          <p:cNvSpPr/>
          <p:nvPr/>
        </p:nvSpPr>
        <p:spPr>
          <a:xfrm>
            <a:off x="8944461" y="4740734"/>
            <a:ext cx="3284739" cy="1554339"/>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11026" tIns="55513" rIns="111026" bIns="55513" rtlCol="0" anchor="ctr" anchorCtr="0"/>
          <a:lstStyle/>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Provision by legal entity</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385 regulations</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Transfer pricing</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Intercompany transactions</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BEPS country-by-country reporting</a:t>
            </a:r>
          </a:p>
        </p:txBody>
      </p:sp>
      <p:sp>
        <p:nvSpPr>
          <p:cNvPr id="14" name="Rectangle 13"/>
          <p:cNvSpPr/>
          <p:nvPr/>
        </p:nvSpPr>
        <p:spPr>
          <a:xfrm>
            <a:off x="580120" y="4307820"/>
            <a:ext cx="1350125" cy="1892947"/>
          </a:xfrm>
          <a:prstGeom prst="rect">
            <a:avLst/>
          </a:prstGeom>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111026" tIns="55513" rIns="111026" bIns="55513" rtlCol="0" anchor="ctr" anchorCtr="0"/>
          <a:lstStyle/>
          <a:p>
            <a:pPr algn="ctr"/>
            <a:r>
              <a:rPr lang="en-US" sz="1700" b="1" dirty="0">
                <a:solidFill>
                  <a:srgbClr val="000000"/>
                </a:solidFill>
              </a:rPr>
              <a:t>What are the benefits?</a:t>
            </a:r>
          </a:p>
        </p:txBody>
      </p:sp>
      <p:sp>
        <p:nvSpPr>
          <p:cNvPr id="19" name="Freeform 18"/>
          <p:cNvSpPr/>
          <p:nvPr/>
        </p:nvSpPr>
        <p:spPr>
          <a:xfrm>
            <a:off x="5283790" y="4862556"/>
            <a:ext cx="4844765" cy="1881863"/>
          </a:xfrm>
          <a:custGeom>
            <a:avLst/>
            <a:gdLst>
              <a:gd name="connsiteX0" fmla="*/ 0 w 3113302"/>
              <a:gd name="connsiteY0" fmla="*/ 0 h 1345500"/>
              <a:gd name="connsiteX1" fmla="*/ 3113302 w 3113302"/>
              <a:gd name="connsiteY1" fmla="*/ 0 h 1345500"/>
              <a:gd name="connsiteX2" fmla="*/ 3113302 w 3113302"/>
              <a:gd name="connsiteY2" fmla="*/ 1345500 h 1345500"/>
              <a:gd name="connsiteX3" fmla="*/ 0 w 3113302"/>
              <a:gd name="connsiteY3" fmla="*/ 1345500 h 1345500"/>
              <a:gd name="connsiteX4" fmla="*/ 0 w 3113302"/>
              <a:gd name="connsiteY4" fmla="*/ 0 h 134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02" h="1345500">
                <a:moveTo>
                  <a:pt x="0" y="0"/>
                </a:moveTo>
                <a:lnTo>
                  <a:pt x="3113302" y="0"/>
                </a:lnTo>
                <a:lnTo>
                  <a:pt x="3113302" y="1345500"/>
                </a:lnTo>
                <a:lnTo>
                  <a:pt x="0" y="134550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020" tIns="6168" rIns="34542" bIns="6168" numCol="1" spcCol="1542" anchor="t" anchorCtr="0">
            <a:noAutofit/>
          </a:bodyPr>
          <a:lstStyle/>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endParaRPr lang="en-US" sz="1700" dirty="0">
              <a:solidFill>
                <a:srgbClr val="808080"/>
              </a:solidFill>
            </a:endParaRPr>
          </a:p>
        </p:txBody>
      </p:sp>
      <p:sp>
        <p:nvSpPr>
          <p:cNvPr id="21" name="Freeform 20"/>
          <p:cNvSpPr/>
          <p:nvPr/>
        </p:nvSpPr>
        <p:spPr>
          <a:xfrm>
            <a:off x="10323594" y="3822405"/>
            <a:ext cx="5462777" cy="729615"/>
          </a:xfrm>
          <a:custGeom>
            <a:avLst/>
            <a:gdLst>
              <a:gd name="connsiteX0" fmla="*/ 0 w 3024242"/>
              <a:gd name="connsiteY0" fmla="*/ 0 h 1316520"/>
              <a:gd name="connsiteX1" fmla="*/ 3024242 w 3024242"/>
              <a:gd name="connsiteY1" fmla="*/ 0 h 1316520"/>
              <a:gd name="connsiteX2" fmla="*/ 3024242 w 3024242"/>
              <a:gd name="connsiteY2" fmla="*/ 1316520 h 1316520"/>
              <a:gd name="connsiteX3" fmla="*/ 0 w 3024242"/>
              <a:gd name="connsiteY3" fmla="*/ 1316520 h 1316520"/>
              <a:gd name="connsiteX4" fmla="*/ 0 w 3024242"/>
              <a:gd name="connsiteY4" fmla="*/ 0 h 131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242" h="1316520">
                <a:moveTo>
                  <a:pt x="0" y="0"/>
                </a:moveTo>
                <a:lnTo>
                  <a:pt x="3024242" y="0"/>
                </a:lnTo>
                <a:lnTo>
                  <a:pt x="3024242" y="1316520"/>
                </a:lnTo>
                <a:lnTo>
                  <a:pt x="0" y="131652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587" tIns="6168" rIns="34542" bIns="6168" numCol="1" spcCol="1542" anchor="t" anchorCtr="0">
            <a:noAutofit/>
          </a:bodyPr>
          <a:lstStyle/>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endParaRPr lang="en-US" sz="1700" dirty="0">
              <a:solidFill>
                <a:srgbClr val="808080"/>
              </a:solidFill>
            </a:endParaRPr>
          </a:p>
        </p:txBody>
      </p:sp>
      <p:sp>
        <p:nvSpPr>
          <p:cNvPr id="23" name="Freeform 22"/>
          <p:cNvSpPr/>
          <p:nvPr/>
        </p:nvSpPr>
        <p:spPr>
          <a:xfrm>
            <a:off x="2480460" y="5724079"/>
            <a:ext cx="5488698" cy="1287836"/>
          </a:xfrm>
          <a:custGeom>
            <a:avLst/>
            <a:gdLst>
              <a:gd name="connsiteX0" fmla="*/ 0 w 3012348"/>
              <a:gd name="connsiteY0" fmla="*/ 0 h 1262699"/>
              <a:gd name="connsiteX1" fmla="*/ 3012348 w 3012348"/>
              <a:gd name="connsiteY1" fmla="*/ 0 h 1262699"/>
              <a:gd name="connsiteX2" fmla="*/ 3012348 w 3012348"/>
              <a:gd name="connsiteY2" fmla="*/ 1262699 h 1262699"/>
              <a:gd name="connsiteX3" fmla="*/ 0 w 3012348"/>
              <a:gd name="connsiteY3" fmla="*/ 1262699 h 1262699"/>
              <a:gd name="connsiteX4" fmla="*/ 0 w 3012348"/>
              <a:gd name="connsiteY4" fmla="*/ 0 h 12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348" h="1262699">
                <a:moveTo>
                  <a:pt x="0" y="0"/>
                </a:moveTo>
                <a:lnTo>
                  <a:pt x="3012348" y="0"/>
                </a:lnTo>
                <a:lnTo>
                  <a:pt x="3012348" y="1262699"/>
                </a:lnTo>
                <a:lnTo>
                  <a:pt x="0" y="1262699"/>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129" tIns="6168" rIns="34542" bIns="6168" numCol="1" spcCol="1542" anchor="t" anchorCtr="0">
            <a:noAutofit/>
          </a:bodyPr>
          <a:lstStyle/>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endParaRPr lang="en-US" sz="1700" dirty="0">
              <a:solidFill>
                <a:srgbClr val="808080"/>
              </a:solidFill>
            </a:endParaRPr>
          </a:p>
        </p:txBody>
      </p:sp>
      <p:sp>
        <p:nvSpPr>
          <p:cNvPr id="24" name="Rectangle 23"/>
          <p:cNvSpPr/>
          <p:nvPr/>
        </p:nvSpPr>
        <p:spPr>
          <a:xfrm>
            <a:off x="2228204" y="4318907"/>
            <a:ext cx="5004312" cy="188186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11026" tIns="55513" rIns="111026" bIns="55513" rtlCol="0" anchor="ctr" anchorCtr="0"/>
          <a:lstStyle/>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Accessible transaction-detailed data for 100% of legal entities controlled and managed by the tax organization</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Smarter compliance – increased visibility into data for compliance, reporting and transfer pricing purposes</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Transparency of tax professional knowledge</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Traceable knowledge of your tax positions</a:t>
            </a:r>
          </a:p>
          <a:p>
            <a:pPr marL="208175" lvl="1" indent="-208175" defTabSz="755597">
              <a:lnSpc>
                <a:spcPct val="90000"/>
              </a:lnSpc>
              <a:spcBef>
                <a:spcPct val="0"/>
              </a:spcBef>
              <a:spcAft>
                <a:spcPct val="20000"/>
              </a:spcAft>
              <a:buClr>
                <a:srgbClr val="FFE600"/>
              </a:buClr>
              <a:buSzPct val="75000"/>
              <a:buFont typeface="Arial" panose="020B0604020202020204" pitchFamily="34" charset="0"/>
              <a:buChar char="►"/>
            </a:pPr>
            <a:r>
              <a:rPr lang="en-US" sz="1400" dirty="0">
                <a:solidFill>
                  <a:srgbClr val="808080"/>
                </a:solidFill>
              </a:rPr>
              <a:t>More efficient planning – near time scenario development and analytics, modern techniques </a:t>
            </a: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417" y="1234705"/>
            <a:ext cx="4333576" cy="328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5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Tax Data Management: </a:t>
            </a:r>
            <a:r>
              <a:rPr lang="en-US" sz="3200" dirty="0">
                <a:solidFill>
                  <a:schemeClr val="tx1"/>
                </a:solidFill>
              </a:rPr>
              <a:t>Big data benefits</a:t>
            </a:r>
          </a:p>
        </p:txBody>
      </p:sp>
      <p:sp>
        <p:nvSpPr>
          <p:cNvPr id="32" name="TextBox 31"/>
          <p:cNvSpPr txBox="1"/>
          <p:nvPr/>
        </p:nvSpPr>
        <p:spPr>
          <a:xfrm>
            <a:off x="772151" y="1324124"/>
            <a:ext cx="5409898"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FFFFFF"/>
                </a:solidFill>
                <a:effectLst>
                  <a:outerShdw blurRad="50800" dist="38100" dir="2700000" algn="tl" rotWithShape="0">
                    <a:prstClr val="black">
                      <a:alpha val="40000"/>
                    </a:prstClr>
                  </a:outerShdw>
                </a:effectLst>
                <a:latin typeface="EYInterstate Light" panose="02000506000000020004" pitchFamily="2" charset="0"/>
              </a:rPr>
              <a:t>PROCESS</a:t>
            </a:r>
          </a:p>
        </p:txBody>
      </p:sp>
      <p:sp>
        <p:nvSpPr>
          <p:cNvPr id="31" name="Round Diagonal Corner Rectangle 40"/>
          <p:cNvSpPr/>
          <p:nvPr/>
        </p:nvSpPr>
        <p:spPr>
          <a:xfrm>
            <a:off x="704654" y="1157634"/>
            <a:ext cx="5425351" cy="2501946"/>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6" name="Round Diagonal Corner Rectangle 40"/>
          <p:cNvSpPr/>
          <p:nvPr/>
        </p:nvSpPr>
        <p:spPr>
          <a:xfrm flipH="1">
            <a:off x="6071164" y="1157634"/>
            <a:ext cx="5594987" cy="2505555"/>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7" name="Round Diagonal Corner Rectangle 40"/>
          <p:cNvSpPr/>
          <p:nvPr/>
        </p:nvSpPr>
        <p:spPr>
          <a:xfrm flipV="1">
            <a:off x="704654" y="3674319"/>
            <a:ext cx="5426062" cy="2519838"/>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8" name="Round Diagonal Corner Rectangle 40"/>
          <p:cNvSpPr/>
          <p:nvPr/>
        </p:nvSpPr>
        <p:spPr>
          <a:xfrm flipH="1" flipV="1">
            <a:off x="6071877" y="3677927"/>
            <a:ext cx="5594274" cy="2516230"/>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9" name="TextBox 38"/>
          <p:cNvSpPr txBox="1"/>
          <p:nvPr/>
        </p:nvSpPr>
        <p:spPr>
          <a:xfrm>
            <a:off x="704655" y="1392656"/>
            <a:ext cx="5366510"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PROCESS</a:t>
            </a:r>
          </a:p>
        </p:txBody>
      </p:sp>
      <p:sp>
        <p:nvSpPr>
          <p:cNvPr id="40" name="TextBox 39"/>
          <p:cNvSpPr txBox="1"/>
          <p:nvPr/>
        </p:nvSpPr>
        <p:spPr>
          <a:xfrm>
            <a:off x="6071876" y="1398264"/>
            <a:ext cx="5594274"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VISIBILITY</a:t>
            </a:r>
          </a:p>
        </p:txBody>
      </p:sp>
      <p:sp>
        <p:nvSpPr>
          <p:cNvPr id="16" name="Rectangle 15"/>
          <p:cNvSpPr/>
          <p:nvPr/>
        </p:nvSpPr>
        <p:spPr>
          <a:xfrm>
            <a:off x="6803867" y="1704668"/>
            <a:ext cx="4537456" cy="1164706"/>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Achieve real-time reporting to management </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Dashboarding and business analytics features</a:t>
            </a:r>
          </a:p>
        </p:txBody>
      </p:sp>
      <p:sp>
        <p:nvSpPr>
          <p:cNvPr id="17" name="Rectangle 16"/>
          <p:cNvSpPr/>
          <p:nvPr/>
        </p:nvSpPr>
        <p:spPr>
          <a:xfrm>
            <a:off x="1076591" y="1710039"/>
            <a:ext cx="3890719" cy="1718704"/>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Automate the flow of data and documents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Reduce time-consuming and manual processes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Operate within a single, flexible and practical application</a:t>
            </a:r>
          </a:p>
        </p:txBody>
      </p:sp>
      <p:sp>
        <p:nvSpPr>
          <p:cNvPr id="18" name="Rectangle 17"/>
          <p:cNvSpPr/>
          <p:nvPr/>
        </p:nvSpPr>
        <p:spPr>
          <a:xfrm>
            <a:off x="1076591" y="4108911"/>
            <a:ext cx="3639942" cy="1414005"/>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Remove geographical boundaries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Facilitate information sharing across the organization and external parties</a:t>
            </a:r>
          </a:p>
        </p:txBody>
      </p:sp>
      <p:sp>
        <p:nvSpPr>
          <p:cNvPr id="19" name="Rectangle 18"/>
          <p:cNvSpPr/>
          <p:nvPr/>
        </p:nvSpPr>
        <p:spPr>
          <a:xfrm>
            <a:off x="1076590" y="5473033"/>
            <a:ext cx="6508161" cy="666108"/>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Centralized, secure repository</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Advanced search capabilities</a:t>
            </a:r>
          </a:p>
        </p:txBody>
      </p:sp>
      <p:sp>
        <p:nvSpPr>
          <p:cNvPr id="45" name="TextBox 44"/>
          <p:cNvSpPr txBox="1"/>
          <p:nvPr/>
        </p:nvSpPr>
        <p:spPr>
          <a:xfrm>
            <a:off x="407660" y="3755166"/>
            <a:ext cx="5409898"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ACCESS</a:t>
            </a:r>
          </a:p>
        </p:txBody>
      </p:sp>
      <p:sp>
        <p:nvSpPr>
          <p:cNvPr id="48" name="TextBox 47"/>
          <p:cNvSpPr txBox="1"/>
          <p:nvPr/>
        </p:nvSpPr>
        <p:spPr>
          <a:xfrm>
            <a:off x="6523769" y="3759854"/>
            <a:ext cx="5142382"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CONTROL</a:t>
            </a:r>
          </a:p>
        </p:txBody>
      </p:sp>
      <p:sp>
        <p:nvSpPr>
          <p:cNvPr id="23" name="Rectangle 22"/>
          <p:cNvSpPr/>
          <p:nvPr/>
        </p:nvSpPr>
        <p:spPr>
          <a:xfrm>
            <a:off x="7814559" y="4109858"/>
            <a:ext cx="3526763" cy="1469405"/>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Minimize risks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Real-time resource management  </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Secure access to sites and documents</a:t>
            </a:r>
          </a:p>
        </p:txBody>
      </p:sp>
      <p:sp>
        <p:nvSpPr>
          <p:cNvPr id="24" name="Rectangle 23"/>
          <p:cNvSpPr/>
          <p:nvPr/>
        </p:nvSpPr>
        <p:spPr>
          <a:xfrm>
            <a:off x="6803867" y="5488523"/>
            <a:ext cx="4537453" cy="666108"/>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Track and manage due dates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Managed and administered by tax</a:t>
            </a:r>
          </a:p>
        </p:txBody>
      </p:sp>
      <p:graphicFrame>
        <p:nvGraphicFramePr>
          <p:cNvPr id="26" name="Diagram 25"/>
          <p:cNvGraphicFramePr/>
          <p:nvPr>
            <p:extLst>
              <p:ext uri="{D42A27DB-BD31-4B8C-83A1-F6EECF244321}">
                <p14:modId xmlns:p14="http://schemas.microsoft.com/office/powerpoint/2010/main" val="125821333"/>
              </p:ext>
            </p:extLst>
          </p:nvPr>
        </p:nvGraphicFramePr>
        <p:xfrm>
          <a:off x="3568145" y="2231293"/>
          <a:ext cx="4999980" cy="2881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7814560" y="2639605"/>
            <a:ext cx="3526762" cy="610708"/>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dirty="0">
                <a:solidFill>
                  <a:srgbClr val="808080"/>
                </a:solidFill>
              </a:rPr>
              <a:t>Share information to users outside of tax</a:t>
            </a:r>
          </a:p>
        </p:txBody>
      </p:sp>
    </p:spTree>
    <p:extLst>
      <p:ext uri="{BB962C8B-B14F-4D97-AF65-F5344CB8AC3E}">
        <p14:creationId xmlns:p14="http://schemas.microsoft.com/office/powerpoint/2010/main" val="202777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Tax Data Management: </a:t>
            </a:r>
            <a:r>
              <a:rPr lang="en-US" sz="3200" dirty="0">
                <a:solidFill>
                  <a:schemeClr val="tx1"/>
                </a:solidFill>
              </a:rPr>
              <a:t>Big data benefits outside of tax</a:t>
            </a:r>
          </a:p>
        </p:txBody>
      </p:sp>
      <p:sp>
        <p:nvSpPr>
          <p:cNvPr id="32" name="TextBox 31"/>
          <p:cNvSpPr txBox="1"/>
          <p:nvPr/>
        </p:nvSpPr>
        <p:spPr>
          <a:xfrm>
            <a:off x="772151" y="1324124"/>
            <a:ext cx="5409898"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FFFFFF"/>
                </a:solidFill>
                <a:effectLst>
                  <a:outerShdw blurRad="50800" dist="38100" dir="2700000" algn="tl" rotWithShape="0">
                    <a:prstClr val="black">
                      <a:alpha val="40000"/>
                    </a:prstClr>
                  </a:outerShdw>
                </a:effectLst>
                <a:latin typeface="EYInterstate Light" panose="02000506000000020004" pitchFamily="2" charset="0"/>
              </a:rPr>
              <a:t>PROCESS</a:t>
            </a:r>
          </a:p>
        </p:txBody>
      </p:sp>
      <p:sp>
        <p:nvSpPr>
          <p:cNvPr id="31" name="Round Diagonal Corner Rectangle 40"/>
          <p:cNvSpPr/>
          <p:nvPr/>
        </p:nvSpPr>
        <p:spPr>
          <a:xfrm>
            <a:off x="704654" y="1157634"/>
            <a:ext cx="5425351" cy="2501946"/>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6" name="Round Diagonal Corner Rectangle 40"/>
          <p:cNvSpPr/>
          <p:nvPr/>
        </p:nvSpPr>
        <p:spPr>
          <a:xfrm flipH="1">
            <a:off x="6071164" y="1157634"/>
            <a:ext cx="5594987" cy="2505555"/>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7" name="Round Diagonal Corner Rectangle 40"/>
          <p:cNvSpPr/>
          <p:nvPr/>
        </p:nvSpPr>
        <p:spPr>
          <a:xfrm flipV="1">
            <a:off x="704652" y="3659578"/>
            <a:ext cx="5415843" cy="2534577"/>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8" name="Round Diagonal Corner Rectangle 40"/>
          <p:cNvSpPr/>
          <p:nvPr/>
        </p:nvSpPr>
        <p:spPr>
          <a:xfrm flipH="1" flipV="1">
            <a:off x="6071877" y="3677927"/>
            <a:ext cx="5594274" cy="2516230"/>
          </a:xfrm>
          <a:custGeom>
            <a:avLst/>
            <a:gdLst>
              <a:gd name="connsiteX0" fmla="*/ 437585 w 4017774"/>
              <a:gd name="connsiteY0" fmla="*/ 0 h 2625457"/>
              <a:gd name="connsiteX1" fmla="*/ 4017774 w 4017774"/>
              <a:gd name="connsiteY1" fmla="*/ 0 h 2625457"/>
              <a:gd name="connsiteX2" fmla="*/ 4017774 w 4017774"/>
              <a:gd name="connsiteY2" fmla="*/ 0 h 2625457"/>
              <a:gd name="connsiteX3" fmla="*/ 4017774 w 4017774"/>
              <a:gd name="connsiteY3" fmla="*/ 2187872 h 2625457"/>
              <a:gd name="connsiteX4" fmla="*/ 3580189 w 4017774"/>
              <a:gd name="connsiteY4" fmla="*/ 2625457 h 2625457"/>
              <a:gd name="connsiteX5" fmla="*/ 0 w 4017774"/>
              <a:gd name="connsiteY5" fmla="*/ 2625457 h 2625457"/>
              <a:gd name="connsiteX6" fmla="*/ 0 w 4017774"/>
              <a:gd name="connsiteY6" fmla="*/ 2625457 h 2625457"/>
              <a:gd name="connsiteX7" fmla="*/ 0 w 4017774"/>
              <a:gd name="connsiteY7" fmla="*/ 437585 h 2625457"/>
              <a:gd name="connsiteX8" fmla="*/ 437585 w 4017774"/>
              <a:gd name="connsiteY8" fmla="*/ 0 h 2625457"/>
              <a:gd name="connsiteX0" fmla="*/ 437585 w 4031026"/>
              <a:gd name="connsiteY0" fmla="*/ 0 h 2649920"/>
              <a:gd name="connsiteX1" fmla="*/ 4017774 w 4031026"/>
              <a:gd name="connsiteY1" fmla="*/ 0 h 2649920"/>
              <a:gd name="connsiteX2" fmla="*/ 4017774 w 4031026"/>
              <a:gd name="connsiteY2" fmla="*/ 0 h 2649920"/>
              <a:gd name="connsiteX3" fmla="*/ 4031026 w 4031026"/>
              <a:gd name="connsiteY3" fmla="*/ 2492672 h 2649920"/>
              <a:gd name="connsiteX4" fmla="*/ 3580189 w 4031026"/>
              <a:gd name="connsiteY4" fmla="*/ 2625457 h 2649920"/>
              <a:gd name="connsiteX5" fmla="*/ 0 w 4031026"/>
              <a:gd name="connsiteY5" fmla="*/ 2625457 h 2649920"/>
              <a:gd name="connsiteX6" fmla="*/ 0 w 4031026"/>
              <a:gd name="connsiteY6" fmla="*/ 2625457 h 2649920"/>
              <a:gd name="connsiteX7" fmla="*/ 0 w 4031026"/>
              <a:gd name="connsiteY7" fmla="*/ 437585 h 2649920"/>
              <a:gd name="connsiteX8" fmla="*/ 437585 w 4031026"/>
              <a:gd name="connsiteY8" fmla="*/ 0 h 2649920"/>
              <a:gd name="connsiteX0" fmla="*/ 437585 w 4044278"/>
              <a:gd name="connsiteY0" fmla="*/ 0 h 2625457"/>
              <a:gd name="connsiteX1" fmla="*/ 4017774 w 4044278"/>
              <a:gd name="connsiteY1" fmla="*/ 0 h 2625457"/>
              <a:gd name="connsiteX2" fmla="*/ 4017774 w 4044278"/>
              <a:gd name="connsiteY2" fmla="*/ 0 h 2625457"/>
              <a:gd name="connsiteX3" fmla="*/ 4044278 w 4044278"/>
              <a:gd name="connsiteY3" fmla="*/ 1101193 h 2625457"/>
              <a:gd name="connsiteX4" fmla="*/ 3580189 w 4044278"/>
              <a:gd name="connsiteY4" fmla="*/ 2625457 h 2625457"/>
              <a:gd name="connsiteX5" fmla="*/ 0 w 4044278"/>
              <a:gd name="connsiteY5" fmla="*/ 2625457 h 2625457"/>
              <a:gd name="connsiteX6" fmla="*/ 0 w 4044278"/>
              <a:gd name="connsiteY6" fmla="*/ 2625457 h 2625457"/>
              <a:gd name="connsiteX7" fmla="*/ 0 w 4044278"/>
              <a:gd name="connsiteY7" fmla="*/ 437585 h 2625457"/>
              <a:gd name="connsiteX8" fmla="*/ 437585 w 4044278"/>
              <a:gd name="connsiteY8" fmla="*/ 0 h 2625457"/>
              <a:gd name="connsiteX0" fmla="*/ 437585 w 4068741"/>
              <a:gd name="connsiteY0" fmla="*/ 0 h 2625457"/>
              <a:gd name="connsiteX1" fmla="*/ 4017774 w 4068741"/>
              <a:gd name="connsiteY1" fmla="*/ 0 h 2625457"/>
              <a:gd name="connsiteX2" fmla="*/ 4017774 w 4068741"/>
              <a:gd name="connsiteY2" fmla="*/ 0 h 2625457"/>
              <a:gd name="connsiteX3" fmla="*/ 4044278 w 4068741"/>
              <a:gd name="connsiteY3" fmla="*/ 1101193 h 2625457"/>
              <a:gd name="connsiteX4" fmla="*/ 3911493 w 4068741"/>
              <a:gd name="connsiteY4" fmla="*/ 2612205 h 2625457"/>
              <a:gd name="connsiteX5" fmla="*/ 0 w 4068741"/>
              <a:gd name="connsiteY5" fmla="*/ 2625457 h 2625457"/>
              <a:gd name="connsiteX6" fmla="*/ 0 w 4068741"/>
              <a:gd name="connsiteY6" fmla="*/ 2625457 h 2625457"/>
              <a:gd name="connsiteX7" fmla="*/ 0 w 4068741"/>
              <a:gd name="connsiteY7" fmla="*/ 437585 h 2625457"/>
              <a:gd name="connsiteX8" fmla="*/ 437585 w 4068741"/>
              <a:gd name="connsiteY8" fmla="*/ 0 h 2625457"/>
              <a:gd name="connsiteX0" fmla="*/ 437585 w 4097360"/>
              <a:gd name="connsiteY0" fmla="*/ 0 h 2625457"/>
              <a:gd name="connsiteX1" fmla="*/ 4017774 w 4097360"/>
              <a:gd name="connsiteY1" fmla="*/ 0 h 2625457"/>
              <a:gd name="connsiteX2" fmla="*/ 4017774 w 4097360"/>
              <a:gd name="connsiteY2" fmla="*/ 0 h 2625457"/>
              <a:gd name="connsiteX3" fmla="*/ 4044278 w 4097360"/>
              <a:gd name="connsiteY3" fmla="*/ 1101193 h 2625457"/>
              <a:gd name="connsiteX4" fmla="*/ 3964501 w 4097360"/>
              <a:gd name="connsiteY4" fmla="*/ 2612205 h 2625457"/>
              <a:gd name="connsiteX5" fmla="*/ 0 w 4097360"/>
              <a:gd name="connsiteY5" fmla="*/ 2625457 h 2625457"/>
              <a:gd name="connsiteX6" fmla="*/ 0 w 4097360"/>
              <a:gd name="connsiteY6" fmla="*/ 2625457 h 2625457"/>
              <a:gd name="connsiteX7" fmla="*/ 0 w 4097360"/>
              <a:gd name="connsiteY7" fmla="*/ 437585 h 2625457"/>
              <a:gd name="connsiteX8" fmla="*/ 437585 w 4097360"/>
              <a:gd name="connsiteY8" fmla="*/ 0 h 2625457"/>
              <a:gd name="connsiteX0" fmla="*/ 437585 w 4114207"/>
              <a:gd name="connsiteY0" fmla="*/ 0 h 2625457"/>
              <a:gd name="connsiteX1" fmla="*/ 4017774 w 4114207"/>
              <a:gd name="connsiteY1" fmla="*/ 0 h 2625457"/>
              <a:gd name="connsiteX2" fmla="*/ 4017774 w 4114207"/>
              <a:gd name="connsiteY2" fmla="*/ 0 h 2625457"/>
              <a:gd name="connsiteX3" fmla="*/ 4044278 w 4114207"/>
              <a:gd name="connsiteY3" fmla="*/ 1101193 h 2625457"/>
              <a:gd name="connsiteX4" fmla="*/ 3991006 w 4114207"/>
              <a:gd name="connsiteY4" fmla="*/ 2585701 h 2625457"/>
              <a:gd name="connsiteX5" fmla="*/ 0 w 4114207"/>
              <a:gd name="connsiteY5" fmla="*/ 2625457 h 2625457"/>
              <a:gd name="connsiteX6" fmla="*/ 0 w 4114207"/>
              <a:gd name="connsiteY6" fmla="*/ 2625457 h 2625457"/>
              <a:gd name="connsiteX7" fmla="*/ 0 w 4114207"/>
              <a:gd name="connsiteY7" fmla="*/ 437585 h 2625457"/>
              <a:gd name="connsiteX8" fmla="*/ 437585 w 4114207"/>
              <a:gd name="connsiteY8" fmla="*/ 0 h 2625457"/>
              <a:gd name="connsiteX0" fmla="*/ 437585 w 4109872"/>
              <a:gd name="connsiteY0" fmla="*/ 0 h 2625457"/>
              <a:gd name="connsiteX1" fmla="*/ 4017774 w 4109872"/>
              <a:gd name="connsiteY1" fmla="*/ 0 h 2625457"/>
              <a:gd name="connsiteX2" fmla="*/ 4017774 w 4109872"/>
              <a:gd name="connsiteY2" fmla="*/ 0 h 2625457"/>
              <a:gd name="connsiteX3" fmla="*/ 4031026 w 4109872"/>
              <a:gd name="connsiteY3" fmla="*/ 783141 h 2625457"/>
              <a:gd name="connsiteX4" fmla="*/ 3991006 w 4109872"/>
              <a:gd name="connsiteY4" fmla="*/ 2585701 h 2625457"/>
              <a:gd name="connsiteX5" fmla="*/ 0 w 4109872"/>
              <a:gd name="connsiteY5" fmla="*/ 2625457 h 2625457"/>
              <a:gd name="connsiteX6" fmla="*/ 0 w 4109872"/>
              <a:gd name="connsiteY6" fmla="*/ 2625457 h 2625457"/>
              <a:gd name="connsiteX7" fmla="*/ 0 w 4109872"/>
              <a:gd name="connsiteY7" fmla="*/ 437585 h 2625457"/>
              <a:gd name="connsiteX8" fmla="*/ 437585 w 4109872"/>
              <a:gd name="connsiteY8" fmla="*/ 0 h 2625457"/>
              <a:gd name="connsiteX0" fmla="*/ 437585 w 4113432"/>
              <a:gd name="connsiteY0" fmla="*/ 0 h 2625457"/>
              <a:gd name="connsiteX1" fmla="*/ 4017774 w 4113432"/>
              <a:gd name="connsiteY1" fmla="*/ 0 h 2625457"/>
              <a:gd name="connsiteX2" fmla="*/ 4017774 w 4113432"/>
              <a:gd name="connsiteY2" fmla="*/ 0 h 2625457"/>
              <a:gd name="connsiteX3" fmla="*/ 4031026 w 4113432"/>
              <a:gd name="connsiteY3" fmla="*/ 783141 h 2625457"/>
              <a:gd name="connsiteX4" fmla="*/ 3991006 w 4113432"/>
              <a:gd name="connsiteY4" fmla="*/ 2585701 h 2625457"/>
              <a:gd name="connsiteX5" fmla="*/ 0 w 4113432"/>
              <a:gd name="connsiteY5" fmla="*/ 2625457 h 2625457"/>
              <a:gd name="connsiteX6" fmla="*/ 0 w 4113432"/>
              <a:gd name="connsiteY6" fmla="*/ 2625457 h 2625457"/>
              <a:gd name="connsiteX7" fmla="*/ 0 w 4113432"/>
              <a:gd name="connsiteY7" fmla="*/ 437585 h 2625457"/>
              <a:gd name="connsiteX8" fmla="*/ 437585 w 4113432"/>
              <a:gd name="connsiteY8" fmla="*/ 0 h 2625457"/>
              <a:gd name="connsiteX0" fmla="*/ 437585 w 4046040"/>
              <a:gd name="connsiteY0" fmla="*/ 0 h 2638736"/>
              <a:gd name="connsiteX1" fmla="*/ 4017774 w 4046040"/>
              <a:gd name="connsiteY1" fmla="*/ 0 h 2638736"/>
              <a:gd name="connsiteX2" fmla="*/ 4017774 w 4046040"/>
              <a:gd name="connsiteY2" fmla="*/ 0 h 2638736"/>
              <a:gd name="connsiteX3" fmla="*/ 4031026 w 4046040"/>
              <a:gd name="connsiteY3" fmla="*/ 783141 h 2638736"/>
              <a:gd name="connsiteX4" fmla="*/ 3858484 w 4046040"/>
              <a:gd name="connsiteY4" fmla="*/ 2638710 h 2638736"/>
              <a:gd name="connsiteX5" fmla="*/ 0 w 4046040"/>
              <a:gd name="connsiteY5" fmla="*/ 2625457 h 2638736"/>
              <a:gd name="connsiteX6" fmla="*/ 0 w 4046040"/>
              <a:gd name="connsiteY6" fmla="*/ 2625457 h 2638736"/>
              <a:gd name="connsiteX7" fmla="*/ 0 w 4046040"/>
              <a:gd name="connsiteY7" fmla="*/ 437585 h 2638736"/>
              <a:gd name="connsiteX8" fmla="*/ 437585 w 4046040"/>
              <a:gd name="connsiteY8" fmla="*/ 0 h 2638736"/>
              <a:gd name="connsiteX0" fmla="*/ 437585 w 4017774"/>
              <a:gd name="connsiteY0" fmla="*/ 0 h 2638714"/>
              <a:gd name="connsiteX1" fmla="*/ 4017774 w 4017774"/>
              <a:gd name="connsiteY1" fmla="*/ 0 h 2638714"/>
              <a:gd name="connsiteX2" fmla="*/ 4017774 w 4017774"/>
              <a:gd name="connsiteY2" fmla="*/ 0 h 2638714"/>
              <a:gd name="connsiteX3" fmla="*/ 3978017 w 4017774"/>
              <a:gd name="connsiteY3" fmla="*/ 769889 h 2638714"/>
              <a:gd name="connsiteX4" fmla="*/ 3858484 w 4017774"/>
              <a:gd name="connsiteY4" fmla="*/ 2638710 h 2638714"/>
              <a:gd name="connsiteX5" fmla="*/ 0 w 4017774"/>
              <a:gd name="connsiteY5" fmla="*/ 2625457 h 2638714"/>
              <a:gd name="connsiteX6" fmla="*/ 0 w 4017774"/>
              <a:gd name="connsiteY6" fmla="*/ 2625457 h 2638714"/>
              <a:gd name="connsiteX7" fmla="*/ 0 w 4017774"/>
              <a:gd name="connsiteY7" fmla="*/ 437585 h 2638714"/>
              <a:gd name="connsiteX8" fmla="*/ 437585 w 4017774"/>
              <a:gd name="connsiteY8" fmla="*/ 0 h 2638714"/>
              <a:gd name="connsiteX0" fmla="*/ 437585 w 4270241"/>
              <a:gd name="connsiteY0" fmla="*/ 0 h 2638710"/>
              <a:gd name="connsiteX1" fmla="*/ 4017774 w 4270241"/>
              <a:gd name="connsiteY1" fmla="*/ 0 h 2638710"/>
              <a:gd name="connsiteX2" fmla="*/ 4017774 w 4270241"/>
              <a:gd name="connsiteY2" fmla="*/ 0 h 2638710"/>
              <a:gd name="connsiteX3" fmla="*/ 4269564 w 4270241"/>
              <a:gd name="connsiteY3" fmla="*/ 716880 h 2638710"/>
              <a:gd name="connsiteX4" fmla="*/ 3858484 w 4270241"/>
              <a:gd name="connsiteY4" fmla="*/ 2638710 h 2638710"/>
              <a:gd name="connsiteX5" fmla="*/ 0 w 4270241"/>
              <a:gd name="connsiteY5" fmla="*/ 2625457 h 2638710"/>
              <a:gd name="connsiteX6" fmla="*/ 0 w 4270241"/>
              <a:gd name="connsiteY6" fmla="*/ 2625457 h 2638710"/>
              <a:gd name="connsiteX7" fmla="*/ 0 w 4270241"/>
              <a:gd name="connsiteY7" fmla="*/ 437585 h 2638710"/>
              <a:gd name="connsiteX8" fmla="*/ 437585 w 4270241"/>
              <a:gd name="connsiteY8" fmla="*/ 0 h 2638710"/>
              <a:gd name="connsiteX0" fmla="*/ 437585 w 4375583"/>
              <a:gd name="connsiteY0" fmla="*/ 0 h 2638710"/>
              <a:gd name="connsiteX1" fmla="*/ 4017774 w 4375583"/>
              <a:gd name="connsiteY1" fmla="*/ 0 h 2638710"/>
              <a:gd name="connsiteX2" fmla="*/ 4375583 w 4375583"/>
              <a:gd name="connsiteY2" fmla="*/ 13252 h 2638710"/>
              <a:gd name="connsiteX3" fmla="*/ 4269564 w 4375583"/>
              <a:gd name="connsiteY3" fmla="*/ 716880 h 2638710"/>
              <a:gd name="connsiteX4" fmla="*/ 3858484 w 4375583"/>
              <a:gd name="connsiteY4" fmla="*/ 2638710 h 2638710"/>
              <a:gd name="connsiteX5" fmla="*/ 0 w 4375583"/>
              <a:gd name="connsiteY5" fmla="*/ 2625457 h 2638710"/>
              <a:gd name="connsiteX6" fmla="*/ 0 w 4375583"/>
              <a:gd name="connsiteY6" fmla="*/ 2625457 h 2638710"/>
              <a:gd name="connsiteX7" fmla="*/ 0 w 4375583"/>
              <a:gd name="connsiteY7" fmla="*/ 437585 h 2638710"/>
              <a:gd name="connsiteX8" fmla="*/ 437585 w 4375583"/>
              <a:gd name="connsiteY8" fmla="*/ 0 h 2638710"/>
              <a:gd name="connsiteX0" fmla="*/ 437585 w 4376020"/>
              <a:gd name="connsiteY0" fmla="*/ 0 h 2638710"/>
              <a:gd name="connsiteX1" fmla="*/ 4017774 w 4376020"/>
              <a:gd name="connsiteY1" fmla="*/ 0 h 2638710"/>
              <a:gd name="connsiteX2" fmla="*/ 4375583 w 4376020"/>
              <a:gd name="connsiteY2" fmla="*/ 13252 h 2638710"/>
              <a:gd name="connsiteX3" fmla="*/ 4375581 w 4376020"/>
              <a:gd name="connsiteY3" fmla="*/ 730132 h 2638710"/>
              <a:gd name="connsiteX4" fmla="*/ 3858484 w 4376020"/>
              <a:gd name="connsiteY4" fmla="*/ 2638710 h 2638710"/>
              <a:gd name="connsiteX5" fmla="*/ 0 w 4376020"/>
              <a:gd name="connsiteY5" fmla="*/ 2625457 h 2638710"/>
              <a:gd name="connsiteX6" fmla="*/ 0 w 4376020"/>
              <a:gd name="connsiteY6" fmla="*/ 2625457 h 2638710"/>
              <a:gd name="connsiteX7" fmla="*/ 0 w 4376020"/>
              <a:gd name="connsiteY7" fmla="*/ 437585 h 2638710"/>
              <a:gd name="connsiteX8" fmla="*/ 437585 w 4376020"/>
              <a:gd name="connsiteY8" fmla="*/ 0 h 2638710"/>
              <a:gd name="connsiteX0" fmla="*/ 437585 w 4405315"/>
              <a:gd name="connsiteY0" fmla="*/ 0 h 2625457"/>
              <a:gd name="connsiteX1" fmla="*/ 4017774 w 4405315"/>
              <a:gd name="connsiteY1" fmla="*/ 0 h 2625457"/>
              <a:gd name="connsiteX2" fmla="*/ 4375583 w 4405315"/>
              <a:gd name="connsiteY2" fmla="*/ 13252 h 2625457"/>
              <a:gd name="connsiteX3" fmla="*/ 4375581 w 4405315"/>
              <a:gd name="connsiteY3" fmla="*/ 730132 h 2625457"/>
              <a:gd name="connsiteX4" fmla="*/ 4242797 w 4405315"/>
              <a:gd name="connsiteY4" fmla="*/ 2625457 h 2625457"/>
              <a:gd name="connsiteX5" fmla="*/ 0 w 4405315"/>
              <a:gd name="connsiteY5" fmla="*/ 2625457 h 2625457"/>
              <a:gd name="connsiteX6" fmla="*/ 0 w 4405315"/>
              <a:gd name="connsiteY6" fmla="*/ 2625457 h 2625457"/>
              <a:gd name="connsiteX7" fmla="*/ 0 w 4405315"/>
              <a:gd name="connsiteY7" fmla="*/ 437585 h 2625457"/>
              <a:gd name="connsiteX8" fmla="*/ 437585 w 4405315"/>
              <a:gd name="connsiteY8" fmla="*/ 0 h 26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15" h="2625457">
                <a:moveTo>
                  <a:pt x="437585" y="0"/>
                </a:moveTo>
                <a:lnTo>
                  <a:pt x="4017774" y="0"/>
                </a:lnTo>
                <a:lnTo>
                  <a:pt x="4375583" y="13252"/>
                </a:lnTo>
                <a:cubicBezTo>
                  <a:pt x="4375583" y="742543"/>
                  <a:pt x="4375581" y="841"/>
                  <a:pt x="4375581" y="730132"/>
                </a:cubicBezTo>
                <a:cubicBezTo>
                  <a:pt x="4388833" y="2615074"/>
                  <a:pt x="4484469" y="2625457"/>
                  <a:pt x="4242797" y="2625457"/>
                </a:cubicBezTo>
                <a:lnTo>
                  <a:pt x="0" y="2625457"/>
                </a:lnTo>
                <a:lnTo>
                  <a:pt x="0" y="2625457"/>
                </a:lnTo>
                <a:lnTo>
                  <a:pt x="0" y="437585"/>
                </a:lnTo>
                <a:cubicBezTo>
                  <a:pt x="0" y="195913"/>
                  <a:pt x="195913" y="0"/>
                  <a:pt x="437585" y="0"/>
                </a:cubicBezTo>
                <a:close/>
              </a:path>
            </a:pathLst>
          </a:custGeom>
          <a:solidFill>
            <a:schemeClr val="bg2">
              <a:lumMod val="20000"/>
              <a:lumOff val="80000"/>
            </a:schemeClr>
          </a:solidFill>
          <a:ln w="9525" cap="rnd">
            <a:solidFill>
              <a:schemeClr val="accent1"/>
            </a:solidFill>
            <a:beve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marL="0" lvl="1" defTabSz="755597">
              <a:lnSpc>
                <a:spcPct val="90000"/>
              </a:lnSpc>
              <a:spcBef>
                <a:spcPct val="0"/>
              </a:spcBef>
              <a:spcAft>
                <a:spcPct val="20000"/>
              </a:spcAft>
              <a:buClr>
                <a:srgbClr val="FFD200"/>
              </a:buClr>
              <a:buSzPct val="75000"/>
            </a:pPr>
            <a:endParaRPr lang="en-US" sz="1900" dirty="0">
              <a:solidFill>
                <a:srgbClr val="FFFFFF"/>
              </a:solidFill>
              <a:latin typeface="EYInterstate Light" panose="02000506000000020004" pitchFamily="2" charset="0"/>
            </a:endParaRPr>
          </a:p>
        </p:txBody>
      </p:sp>
      <p:sp>
        <p:nvSpPr>
          <p:cNvPr id="39" name="TextBox 38"/>
          <p:cNvSpPr txBox="1"/>
          <p:nvPr/>
        </p:nvSpPr>
        <p:spPr>
          <a:xfrm>
            <a:off x="704655" y="1392656"/>
            <a:ext cx="5366510"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FINANCE</a:t>
            </a:r>
          </a:p>
        </p:txBody>
      </p:sp>
      <p:sp>
        <p:nvSpPr>
          <p:cNvPr id="40" name="TextBox 39"/>
          <p:cNvSpPr txBox="1"/>
          <p:nvPr/>
        </p:nvSpPr>
        <p:spPr>
          <a:xfrm>
            <a:off x="6071876" y="1398264"/>
            <a:ext cx="5594274"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LEGAL</a:t>
            </a:r>
          </a:p>
        </p:txBody>
      </p:sp>
      <p:sp>
        <p:nvSpPr>
          <p:cNvPr id="16" name="Rectangle 15"/>
          <p:cNvSpPr/>
          <p:nvPr/>
        </p:nvSpPr>
        <p:spPr>
          <a:xfrm>
            <a:off x="7638221" y="1725864"/>
            <a:ext cx="3879439" cy="1864898"/>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Defend litigation outside of tax returns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b="1" dirty="0">
                <a:solidFill>
                  <a:srgbClr val="808080"/>
                </a:solidFill>
              </a:rPr>
              <a:t>Long-term retention of information, data and documents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Legal documents could reside in a complementary data lake</a:t>
            </a:r>
          </a:p>
        </p:txBody>
      </p:sp>
      <p:sp>
        <p:nvSpPr>
          <p:cNvPr id="17" name="Rectangle 16"/>
          <p:cNvSpPr/>
          <p:nvPr/>
        </p:nvSpPr>
        <p:spPr>
          <a:xfrm>
            <a:off x="1243648" y="1702750"/>
            <a:ext cx="3890719" cy="1786415"/>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Global client profitability</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Office client margin analysis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Advanced utilization analysis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Allow pre-close views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Sole financial archive</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b="1" dirty="0">
                <a:solidFill>
                  <a:srgbClr val="808080"/>
                </a:solidFill>
              </a:rPr>
              <a:t>Longer retention policy </a:t>
            </a:r>
          </a:p>
        </p:txBody>
      </p:sp>
      <p:sp>
        <p:nvSpPr>
          <p:cNvPr id="18" name="Rectangle 17"/>
          <p:cNvSpPr/>
          <p:nvPr/>
        </p:nvSpPr>
        <p:spPr>
          <a:xfrm>
            <a:off x="960890" y="4507583"/>
            <a:ext cx="4006420" cy="1446322"/>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Global cross-network analysis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Understanding customer profile, sentiment</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Client activity</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b="1" dirty="0">
                <a:solidFill>
                  <a:srgbClr val="808080"/>
                </a:solidFill>
              </a:rPr>
              <a:t>Client billing details</a:t>
            </a:r>
          </a:p>
        </p:txBody>
      </p:sp>
      <p:sp>
        <p:nvSpPr>
          <p:cNvPr id="45" name="TextBox 44"/>
          <p:cNvSpPr txBox="1"/>
          <p:nvPr/>
        </p:nvSpPr>
        <p:spPr>
          <a:xfrm>
            <a:off x="-103637" y="3833220"/>
            <a:ext cx="5409898"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EXTERNAL CUSTOMER</a:t>
            </a:r>
          </a:p>
        </p:txBody>
      </p:sp>
      <p:sp>
        <p:nvSpPr>
          <p:cNvPr id="23" name="Rectangle 22"/>
          <p:cNvSpPr/>
          <p:nvPr/>
        </p:nvSpPr>
        <p:spPr>
          <a:xfrm>
            <a:off x="7814559" y="4187915"/>
            <a:ext cx="3526763" cy="1983392"/>
          </a:xfrm>
          <a:prstGeom prst="rect">
            <a:avLst/>
          </a:prstGeom>
        </p:spPr>
        <p:txBody>
          <a:bodyPr wrap="square" lIns="111026" tIns="55513" rIns="111026" bIns="55513">
            <a:spAutoFit/>
          </a:bodyPr>
          <a:lstStyle/>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Real-time resource management  </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dirty="0">
                <a:solidFill>
                  <a:srgbClr val="808080"/>
                </a:solidFill>
              </a:rPr>
              <a:t>Secure access to sites and documents</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b="1" dirty="0">
                <a:solidFill>
                  <a:srgbClr val="808080"/>
                </a:solidFill>
              </a:rPr>
              <a:t>Detailed data by location</a:t>
            </a:r>
          </a:p>
          <a:p>
            <a:pPr marL="281421" lvl="1" indent="-281421" defTabSz="755597">
              <a:lnSpc>
                <a:spcPct val="90000"/>
              </a:lnSpc>
              <a:spcBef>
                <a:spcPct val="0"/>
              </a:spcBef>
              <a:spcAft>
                <a:spcPct val="20000"/>
              </a:spcAft>
              <a:buClr>
                <a:srgbClr val="FFD200"/>
              </a:buClr>
              <a:buSzPct val="75000"/>
              <a:buFont typeface="Arial" panose="020B0604020202020204" pitchFamily="34" charset="0"/>
              <a:buChar char="►"/>
            </a:pPr>
            <a:r>
              <a:rPr lang="en-US" sz="1700" b="1" dirty="0">
                <a:solidFill>
                  <a:srgbClr val="808080"/>
                </a:solidFill>
              </a:rPr>
              <a:t>Detailed data by resource</a:t>
            </a:r>
          </a:p>
          <a:p>
            <a:pPr marL="0" lvl="1" defTabSz="755597">
              <a:lnSpc>
                <a:spcPct val="90000"/>
              </a:lnSpc>
              <a:spcBef>
                <a:spcPct val="0"/>
              </a:spcBef>
              <a:spcAft>
                <a:spcPct val="20000"/>
              </a:spcAft>
              <a:buClr>
                <a:srgbClr val="FFD200"/>
              </a:buClr>
              <a:buSzPct val="75000"/>
            </a:pPr>
            <a:endParaRPr lang="en-US" dirty="0">
              <a:solidFill>
                <a:srgbClr val="808080"/>
              </a:solidFill>
            </a:endParaRPr>
          </a:p>
        </p:txBody>
      </p:sp>
      <p:graphicFrame>
        <p:nvGraphicFramePr>
          <p:cNvPr id="26" name="Diagram 25"/>
          <p:cNvGraphicFramePr/>
          <p:nvPr>
            <p:extLst>
              <p:ext uri="{D42A27DB-BD31-4B8C-83A1-F6EECF244321}">
                <p14:modId xmlns:p14="http://schemas.microsoft.com/office/powerpoint/2010/main" val="241862147"/>
              </p:ext>
            </p:extLst>
          </p:nvPr>
        </p:nvGraphicFramePr>
        <p:xfrm>
          <a:off x="3568145" y="2231293"/>
          <a:ext cx="4999980" cy="2881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6632787" y="3833221"/>
            <a:ext cx="5409898" cy="358777"/>
          </a:xfrm>
          <a:prstGeom prst="rect">
            <a:avLst/>
          </a:prstGeom>
          <a:noFill/>
        </p:spPr>
        <p:txBody>
          <a:bodyPr wrap="square" lIns="0" tIns="44411" rIns="0" bIns="0" rtlCol="0">
            <a:spAutoFit/>
          </a:bodyPr>
          <a:lstStyle/>
          <a:p>
            <a:pPr algn="ctr">
              <a:lnSpc>
                <a:spcPct val="85000"/>
              </a:lnSpc>
              <a:spcAft>
                <a:spcPts val="729"/>
              </a:spcAft>
              <a:buClr>
                <a:srgbClr val="FFD200"/>
              </a:buClr>
              <a:buSzPct val="70000"/>
            </a:pPr>
            <a:r>
              <a:rPr lang="en-US" sz="2400" b="1" dirty="0">
                <a:solidFill>
                  <a:srgbClr val="000000"/>
                </a:solidFill>
                <a:latin typeface="+mj-lt"/>
              </a:rPr>
              <a:t>HR AND ASSETS</a:t>
            </a:r>
          </a:p>
        </p:txBody>
      </p:sp>
    </p:spTree>
    <p:extLst>
      <p:ext uri="{BB962C8B-B14F-4D97-AF65-F5344CB8AC3E}">
        <p14:creationId xmlns:p14="http://schemas.microsoft.com/office/powerpoint/2010/main" val="19547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6437" y="2363830"/>
            <a:ext cx="3229141" cy="3963563"/>
          </a:xfrm>
          <a:prstGeom prst="rect">
            <a:avLst/>
          </a:prstGeom>
          <a:noFill/>
        </p:spPr>
        <p:txBody>
          <a:bodyPr wrap="square" lIns="195929" tIns="88168" rIns="195929" bIns="156744">
            <a:noAutofit/>
          </a:bodyPr>
          <a:lstStyle/>
          <a:p>
            <a:pPr eaLnBrk="0" fontAlgn="base" hangingPunct="0">
              <a:spcBef>
                <a:spcPct val="0"/>
              </a:spcBef>
              <a:spcAft>
                <a:spcPct val="0"/>
              </a:spcAft>
            </a:pPr>
            <a:br>
              <a:rPr lang="en-US" sz="1200" b="1" dirty="0">
                <a:solidFill>
                  <a:srgbClr val="414042"/>
                </a:solidFill>
              </a:rPr>
            </a:br>
            <a:r>
              <a:rPr lang="en-US" sz="1200" b="1" dirty="0">
                <a:solidFill>
                  <a:srgbClr val="414042"/>
                </a:solidFill>
              </a:rPr>
              <a:t>Large Telecom</a:t>
            </a:r>
          </a:p>
          <a:p>
            <a:pPr eaLnBrk="0" fontAlgn="base" hangingPunct="0">
              <a:spcBef>
                <a:spcPct val="0"/>
              </a:spcBef>
              <a:spcAft>
                <a:spcPct val="0"/>
              </a:spcAft>
            </a:pPr>
            <a:r>
              <a:rPr lang="en-US" sz="1200" dirty="0">
                <a:solidFill>
                  <a:srgbClr val="414042"/>
                </a:solidFill>
              </a:rPr>
              <a:t>Fortune 100</a:t>
            </a:r>
            <a:endParaRPr lang="en-US" sz="1300" dirty="0">
              <a:solidFill>
                <a:srgbClr val="414042"/>
              </a:solidFill>
            </a:endParaRPr>
          </a:p>
          <a:p>
            <a:pPr eaLnBrk="0" fontAlgn="base" hangingPunct="0">
              <a:spcBef>
                <a:spcPct val="0"/>
              </a:spcBef>
              <a:spcAft>
                <a:spcPct val="0"/>
              </a:spcAft>
            </a:pPr>
            <a:endParaRPr lang="en-US" sz="1300" b="1" dirty="0">
              <a:solidFill>
                <a:srgbClr val="414042"/>
              </a:solidFill>
            </a:endParaRPr>
          </a:p>
          <a:p>
            <a:pPr eaLnBrk="0" fontAlgn="base" hangingPunct="0">
              <a:spcBef>
                <a:spcPct val="0"/>
              </a:spcBef>
              <a:spcAft>
                <a:spcPct val="0"/>
              </a:spcAft>
            </a:pPr>
            <a:r>
              <a:rPr lang="en-US" sz="1100" b="1" dirty="0">
                <a:solidFill>
                  <a:srgbClr val="414042"/>
                </a:solidFill>
              </a:rPr>
              <a:t>Client Profile: </a:t>
            </a:r>
            <a:r>
              <a:rPr lang="en-US" sz="1000" dirty="0"/>
              <a:t>American telecommunications holding company that provides wireless services and is a major global internet provider. The company also offers wireless voice, messaging and broadband services through its various subsidiaries. </a:t>
            </a:r>
          </a:p>
          <a:p>
            <a:pPr eaLnBrk="0" fontAlgn="base" hangingPunct="0">
              <a:spcBef>
                <a:spcPct val="0"/>
              </a:spcBef>
              <a:spcAft>
                <a:spcPct val="0"/>
              </a:spcAft>
            </a:pPr>
            <a:endParaRPr lang="en-US" sz="1100" b="1" dirty="0">
              <a:solidFill>
                <a:srgbClr val="414042"/>
              </a:solidFill>
            </a:endParaRPr>
          </a:p>
          <a:p>
            <a:pPr eaLnBrk="0" fontAlgn="base" hangingPunct="0">
              <a:spcBef>
                <a:spcPct val="0"/>
              </a:spcBef>
              <a:spcAft>
                <a:spcPct val="0"/>
              </a:spcAft>
            </a:pPr>
            <a:r>
              <a:rPr lang="en-US" sz="1100" b="1" dirty="0">
                <a:solidFill>
                  <a:srgbClr val="414042"/>
                </a:solidFill>
              </a:rPr>
              <a:t>Challenge: </a:t>
            </a:r>
            <a:r>
              <a:rPr lang="en-US" sz="1100" dirty="0">
                <a:solidFill>
                  <a:srgbClr val="414042"/>
                </a:solidFill>
              </a:rPr>
              <a:t> C</a:t>
            </a:r>
            <a:r>
              <a:rPr lang="en-US" sz="1000" dirty="0"/>
              <a:t>ompany-wide procurement initiative to take out $1.7b from its operating expenses</a:t>
            </a:r>
            <a:endParaRPr lang="en-US" sz="1000" dirty="0">
              <a:solidFill>
                <a:srgbClr val="414042"/>
              </a:solidFill>
            </a:endParaRPr>
          </a:p>
          <a:p>
            <a:pPr eaLnBrk="0" fontAlgn="base" hangingPunct="0">
              <a:spcBef>
                <a:spcPct val="0"/>
              </a:spcBef>
              <a:spcAft>
                <a:spcPct val="0"/>
              </a:spcAft>
            </a:pPr>
            <a:endParaRPr lang="en-US" sz="1000" dirty="0">
              <a:solidFill>
                <a:srgbClr val="414042"/>
              </a:solidFill>
            </a:endParaRPr>
          </a:p>
          <a:p>
            <a:pPr eaLnBrk="0" fontAlgn="base" hangingPunct="0">
              <a:spcBef>
                <a:spcPct val="0"/>
              </a:spcBef>
              <a:spcAft>
                <a:spcPct val="0"/>
              </a:spcAft>
            </a:pPr>
            <a:r>
              <a:rPr lang="en-US" sz="1100" b="1" dirty="0">
                <a:solidFill>
                  <a:srgbClr val="414042"/>
                </a:solidFill>
              </a:rPr>
              <a:t>Solution:</a:t>
            </a:r>
            <a:r>
              <a:rPr lang="en-US" sz="1000" dirty="0">
                <a:solidFill>
                  <a:srgbClr val="414042"/>
                </a:solidFill>
              </a:rPr>
              <a:t> </a:t>
            </a:r>
            <a:r>
              <a:rPr lang="en-US" sz="1000" dirty="0"/>
              <a:t>Defined, designed and built fixed asset and indirect tax data lake. Extending to other tax functions.</a:t>
            </a:r>
          </a:p>
          <a:p>
            <a:pPr algn="ctr" eaLnBrk="0" fontAlgn="base" hangingPunct="0">
              <a:spcBef>
                <a:spcPct val="0"/>
              </a:spcBef>
              <a:spcAft>
                <a:spcPct val="0"/>
              </a:spcAft>
            </a:pPr>
            <a:endParaRPr lang="en-US" sz="1300" b="1" dirty="0">
              <a:solidFill>
                <a:srgbClr val="414042"/>
              </a:solidFill>
            </a:endParaRPr>
          </a:p>
        </p:txBody>
      </p:sp>
      <p:sp>
        <p:nvSpPr>
          <p:cNvPr id="7" name="TextBox 6"/>
          <p:cNvSpPr txBox="1"/>
          <p:nvPr/>
        </p:nvSpPr>
        <p:spPr>
          <a:xfrm>
            <a:off x="2311424" y="2333372"/>
            <a:ext cx="3229141" cy="4279409"/>
          </a:xfrm>
          <a:prstGeom prst="rect">
            <a:avLst/>
          </a:prstGeom>
          <a:noFill/>
        </p:spPr>
        <p:txBody>
          <a:bodyPr wrap="square" lIns="195929" tIns="88168" rIns="195929" bIns="156744">
            <a:noAutofit/>
          </a:bodyPr>
          <a:lstStyle/>
          <a:p>
            <a:pPr eaLnBrk="0" fontAlgn="base" hangingPunct="0">
              <a:spcBef>
                <a:spcPct val="0"/>
              </a:spcBef>
              <a:spcAft>
                <a:spcPct val="0"/>
              </a:spcAft>
            </a:pPr>
            <a:endParaRPr lang="en-US" sz="1200" b="1" dirty="0">
              <a:solidFill>
                <a:srgbClr val="414042"/>
              </a:solidFill>
            </a:endParaRPr>
          </a:p>
          <a:p>
            <a:pPr eaLnBrk="0" fontAlgn="base" hangingPunct="0">
              <a:spcBef>
                <a:spcPct val="0"/>
              </a:spcBef>
              <a:spcAft>
                <a:spcPct val="0"/>
              </a:spcAft>
            </a:pPr>
            <a:r>
              <a:rPr lang="en-US" sz="1200" b="1" dirty="0">
                <a:solidFill>
                  <a:srgbClr val="414042"/>
                </a:solidFill>
              </a:rPr>
              <a:t>Multinational multimedia</a:t>
            </a:r>
          </a:p>
          <a:p>
            <a:pPr eaLnBrk="0" fontAlgn="base" hangingPunct="0">
              <a:spcBef>
                <a:spcPct val="0"/>
              </a:spcBef>
              <a:spcAft>
                <a:spcPct val="0"/>
              </a:spcAft>
            </a:pPr>
            <a:r>
              <a:rPr lang="en-US" sz="1200" dirty="0">
                <a:solidFill>
                  <a:srgbClr val="414042"/>
                </a:solidFill>
              </a:rPr>
              <a:t>Fortune 500</a:t>
            </a:r>
            <a:endParaRPr lang="en-US" sz="1300" dirty="0">
              <a:solidFill>
                <a:srgbClr val="414042"/>
              </a:solidFill>
            </a:endParaRPr>
          </a:p>
          <a:p>
            <a:pPr eaLnBrk="0" fontAlgn="base" hangingPunct="0">
              <a:spcBef>
                <a:spcPct val="0"/>
              </a:spcBef>
              <a:spcAft>
                <a:spcPct val="0"/>
              </a:spcAft>
            </a:pPr>
            <a:endParaRPr lang="en-US" sz="1300" b="1" dirty="0">
              <a:solidFill>
                <a:srgbClr val="414042"/>
              </a:solidFill>
            </a:endParaRPr>
          </a:p>
          <a:p>
            <a:pPr eaLnBrk="0" fontAlgn="base" hangingPunct="0">
              <a:spcBef>
                <a:spcPct val="0"/>
              </a:spcBef>
              <a:spcAft>
                <a:spcPct val="0"/>
              </a:spcAft>
            </a:pPr>
            <a:r>
              <a:rPr lang="en-US" sz="1100" b="1" dirty="0">
                <a:solidFill>
                  <a:srgbClr val="414042"/>
                </a:solidFill>
              </a:rPr>
              <a:t>Client Profile: </a:t>
            </a:r>
            <a:r>
              <a:rPr lang="en-US" sz="1000" dirty="0"/>
              <a:t>The parent of dozens of digital marketing, PR and advertising companies includes well-known firms with offices in more than 100 countries</a:t>
            </a:r>
            <a:r>
              <a:rPr lang="en-US" sz="1200" dirty="0"/>
              <a:t>.</a:t>
            </a:r>
          </a:p>
          <a:p>
            <a:pPr eaLnBrk="0" fontAlgn="base" hangingPunct="0">
              <a:spcBef>
                <a:spcPct val="0"/>
              </a:spcBef>
              <a:spcAft>
                <a:spcPct val="0"/>
              </a:spcAft>
            </a:pPr>
            <a:endParaRPr lang="en-US" sz="1200" b="1" dirty="0">
              <a:solidFill>
                <a:srgbClr val="414042"/>
              </a:solidFill>
            </a:endParaRPr>
          </a:p>
          <a:p>
            <a:pPr eaLnBrk="0" fontAlgn="base" hangingPunct="0">
              <a:spcBef>
                <a:spcPct val="0"/>
              </a:spcBef>
              <a:spcAft>
                <a:spcPct val="0"/>
              </a:spcAft>
            </a:pPr>
            <a:r>
              <a:rPr lang="en-US" sz="1100" b="1" dirty="0">
                <a:solidFill>
                  <a:srgbClr val="414042"/>
                </a:solidFill>
              </a:rPr>
              <a:t>Challenge: </a:t>
            </a:r>
            <a:r>
              <a:rPr lang="en-US" sz="1000" dirty="0"/>
              <a:t>EY provided the business case and architecture for an enterprise implementation of a data lake to satisfy groups. The client was not able to see a complete set of financial books, currently missing 20% of the countries, while maintaining the integrity of local entity perspective and providing a global perspective.</a:t>
            </a:r>
          </a:p>
          <a:p>
            <a:pPr eaLnBrk="0" fontAlgn="base" hangingPunct="0">
              <a:spcBef>
                <a:spcPct val="0"/>
              </a:spcBef>
              <a:spcAft>
                <a:spcPct val="0"/>
              </a:spcAft>
            </a:pPr>
            <a:endParaRPr lang="en-US" sz="1000" b="1" dirty="0">
              <a:solidFill>
                <a:srgbClr val="414042"/>
              </a:solidFill>
            </a:endParaRPr>
          </a:p>
          <a:p>
            <a:pPr eaLnBrk="0" fontAlgn="base" hangingPunct="0">
              <a:spcBef>
                <a:spcPct val="0"/>
              </a:spcBef>
              <a:spcAft>
                <a:spcPct val="0"/>
              </a:spcAft>
            </a:pPr>
            <a:r>
              <a:rPr lang="en-US" sz="1100" b="1" dirty="0">
                <a:solidFill>
                  <a:srgbClr val="414042"/>
                </a:solidFill>
              </a:rPr>
              <a:t>Solution:</a:t>
            </a:r>
            <a:r>
              <a:rPr lang="en-US" sz="1000" dirty="0">
                <a:solidFill>
                  <a:srgbClr val="414042"/>
                </a:solidFill>
              </a:rPr>
              <a:t> </a:t>
            </a:r>
            <a:r>
              <a:rPr lang="en-US" sz="1000" dirty="0"/>
              <a:t>Solution migrates a two-year-old tax data warehouse built-on SQL server to the Azure SQL big data lake platform. Data lake is sourced from Hyperion, PeopleSoft and SAP ERP transaction details from accounts payable, accounts receivable and assets.</a:t>
            </a:r>
          </a:p>
          <a:p>
            <a:pPr algn="ctr" eaLnBrk="0" fontAlgn="base" hangingPunct="0">
              <a:spcBef>
                <a:spcPct val="0"/>
              </a:spcBef>
              <a:spcAft>
                <a:spcPct val="0"/>
              </a:spcAft>
            </a:pPr>
            <a:endParaRPr lang="en-US" sz="1300" b="1" dirty="0">
              <a:solidFill>
                <a:srgbClr val="41404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178" y="276164"/>
            <a:ext cx="2157825" cy="595223"/>
          </a:xfrm>
          <a:prstGeom prst="rect">
            <a:avLst/>
          </a:prstGeom>
        </p:spPr>
      </p:pic>
      <p:sp>
        <p:nvSpPr>
          <p:cNvPr id="11" name="TextBox 10"/>
          <p:cNvSpPr txBox="1"/>
          <p:nvPr/>
        </p:nvSpPr>
        <p:spPr>
          <a:xfrm>
            <a:off x="3730943" y="233151"/>
            <a:ext cx="7980071" cy="515743"/>
          </a:xfrm>
          <a:prstGeom prst="rect">
            <a:avLst/>
          </a:prstGeom>
          <a:noFill/>
        </p:spPr>
        <p:txBody>
          <a:bodyPr wrap="square" lIns="0" tIns="44411" rIns="0" bIns="0" rtlCol="0">
            <a:spAutoFit/>
          </a:bodyPr>
          <a:lstStyle/>
          <a:p>
            <a:pPr marL="346958" indent="-346958">
              <a:lnSpc>
                <a:spcPct val="85000"/>
              </a:lnSpc>
              <a:spcAft>
                <a:spcPts val="729"/>
              </a:spcAft>
              <a:buClr>
                <a:schemeClr val="accent2"/>
              </a:buClr>
              <a:buSzPct val="70000"/>
              <a:buFont typeface="Arial" pitchFamily="34" charset="0"/>
              <a:buChar char="►"/>
            </a:pPr>
            <a:r>
              <a:rPr lang="en-US" sz="3600" b="1" dirty="0">
                <a:ea typeface="+mj-ea"/>
                <a:cs typeface="Arial" pitchFamily="34" charset="0"/>
              </a:rPr>
              <a:t>Illustrative Use Cases</a:t>
            </a:r>
          </a:p>
        </p:txBody>
      </p:sp>
      <p:sp>
        <p:nvSpPr>
          <p:cNvPr id="12" name="Pfeil nach unten 23"/>
          <p:cNvSpPr/>
          <p:nvPr/>
        </p:nvSpPr>
        <p:spPr bwMode="gray">
          <a:xfrm rot="5400000" flipV="1">
            <a:off x="3341079" y="1288521"/>
            <a:ext cx="174889" cy="2234198"/>
          </a:xfrm>
          <a:prstGeom prst="downArrow">
            <a:avLst>
              <a:gd name="adj1" fmla="val 100000"/>
              <a:gd name="adj2" fmla="val 50000"/>
            </a:avLst>
          </a:prstGeom>
          <a:solidFill>
            <a:srgbClr val="FFE600"/>
          </a:solidFill>
          <a:ln>
            <a:noFill/>
            <a:headEnd/>
            <a:tailEnd/>
          </a:ln>
        </p:spPr>
        <p:style>
          <a:lnRef idx="2">
            <a:schemeClr val="accent2"/>
          </a:lnRef>
          <a:fillRef idx="1">
            <a:schemeClr val="lt1"/>
          </a:fillRef>
          <a:effectRef idx="0">
            <a:schemeClr val="accent2"/>
          </a:effectRef>
          <a:fontRef idx="minor">
            <a:schemeClr val="dk1"/>
          </a:fontRef>
        </p:style>
        <p:txBody>
          <a:bodyPr vert="vert270" wrap="none" lIns="0" tIns="0" rIns="0" bIns="0" rtlCol="0" anchor="ctr"/>
          <a:lstStyle/>
          <a:p>
            <a:pPr algn="ctr" defTabSz="858936" eaLnBrk="0" fontAlgn="base" hangingPunct="0">
              <a:spcBef>
                <a:spcPct val="0"/>
              </a:spcBef>
              <a:spcAft>
                <a:spcPct val="0"/>
              </a:spcAft>
              <a:defRPr/>
            </a:pPr>
            <a:endParaRPr lang="en-US" sz="1700" dirty="0">
              <a:solidFill>
                <a:srgbClr val="FFFFFF"/>
              </a:solidFill>
            </a:endParaRPr>
          </a:p>
        </p:txBody>
      </p:sp>
      <p:sp>
        <p:nvSpPr>
          <p:cNvPr id="16" name="Pfeil nach unten 23"/>
          <p:cNvSpPr/>
          <p:nvPr/>
        </p:nvSpPr>
        <p:spPr bwMode="gray">
          <a:xfrm rot="5400000" flipV="1">
            <a:off x="7987645" y="1352449"/>
            <a:ext cx="174889" cy="2234198"/>
          </a:xfrm>
          <a:prstGeom prst="downArrow">
            <a:avLst>
              <a:gd name="adj1" fmla="val 100000"/>
              <a:gd name="adj2" fmla="val 50000"/>
            </a:avLst>
          </a:prstGeom>
          <a:solidFill>
            <a:srgbClr val="FFE600"/>
          </a:solidFill>
          <a:ln>
            <a:noFill/>
            <a:headEnd/>
            <a:tailEnd/>
          </a:ln>
        </p:spPr>
        <p:style>
          <a:lnRef idx="2">
            <a:schemeClr val="accent2"/>
          </a:lnRef>
          <a:fillRef idx="1">
            <a:schemeClr val="lt1"/>
          </a:fillRef>
          <a:effectRef idx="0">
            <a:schemeClr val="accent2"/>
          </a:effectRef>
          <a:fontRef idx="minor">
            <a:schemeClr val="dk1"/>
          </a:fontRef>
        </p:style>
        <p:txBody>
          <a:bodyPr vert="vert270" wrap="none" lIns="0" tIns="0" rIns="0" bIns="0" rtlCol="0" anchor="ctr"/>
          <a:lstStyle/>
          <a:p>
            <a:pPr algn="ctr" defTabSz="858936" eaLnBrk="0" fontAlgn="base" hangingPunct="0">
              <a:spcBef>
                <a:spcPct val="0"/>
              </a:spcBef>
              <a:spcAft>
                <a:spcPct val="0"/>
              </a:spcAft>
              <a:defRPr/>
            </a:pPr>
            <a:endParaRPr lang="en-US" sz="1700" dirty="0">
              <a:solidFill>
                <a:srgbClr val="FFFFFF"/>
              </a:solidFill>
            </a:endParaRPr>
          </a:p>
        </p:txBody>
      </p:sp>
      <p:sp>
        <p:nvSpPr>
          <p:cNvPr id="18" name="Rectangle 17"/>
          <p:cNvSpPr/>
          <p:nvPr/>
        </p:nvSpPr>
        <p:spPr>
          <a:xfrm>
            <a:off x="2336679" y="2267948"/>
            <a:ext cx="1577220" cy="312165"/>
          </a:xfrm>
          <a:prstGeom prst="rect">
            <a:avLst/>
          </a:prstGeom>
        </p:spPr>
        <p:txBody>
          <a:bodyPr wrap="none" lIns="111026" tIns="55513" rIns="111026" bIns="55513">
            <a:spAutoFit/>
          </a:bodyPr>
          <a:lstStyle/>
          <a:p>
            <a:pPr eaLnBrk="0" fontAlgn="base" hangingPunct="0">
              <a:spcBef>
                <a:spcPct val="0"/>
              </a:spcBef>
              <a:spcAft>
                <a:spcPct val="0"/>
              </a:spcAft>
            </a:pPr>
            <a:r>
              <a:rPr lang="en-US" sz="1300" b="1" dirty="0">
                <a:solidFill>
                  <a:srgbClr val="414042"/>
                </a:solidFill>
              </a:rPr>
              <a:t> Client Profile #1:</a:t>
            </a:r>
          </a:p>
        </p:txBody>
      </p:sp>
      <p:sp>
        <p:nvSpPr>
          <p:cNvPr id="19" name="Rectangle 18"/>
          <p:cNvSpPr/>
          <p:nvPr/>
        </p:nvSpPr>
        <p:spPr>
          <a:xfrm>
            <a:off x="6971666" y="2339343"/>
            <a:ext cx="1530732" cy="312165"/>
          </a:xfrm>
          <a:prstGeom prst="rect">
            <a:avLst/>
          </a:prstGeom>
        </p:spPr>
        <p:txBody>
          <a:bodyPr wrap="none" lIns="111026" tIns="55513" rIns="111026" bIns="55513">
            <a:spAutoFit/>
          </a:bodyPr>
          <a:lstStyle/>
          <a:p>
            <a:pPr eaLnBrk="0" fontAlgn="base" hangingPunct="0">
              <a:spcBef>
                <a:spcPct val="0"/>
              </a:spcBef>
              <a:spcAft>
                <a:spcPct val="0"/>
              </a:spcAft>
            </a:pPr>
            <a:r>
              <a:rPr lang="en-US" sz="1300" b="1" dirty="0">
                <a:solidFill>
                  <a:srgbClr val="414042"/>
                </a:solidFill>
              </a:rPr>
              <a:t>Client Profile #2:</a:t>
            </a:r>
          </a:p>
        </p:txBody>
      </p:sp>
      <p:pic>
        <p:nvPicPr>
          <p:cNvPr id="2053" name="Picture 5" descr="C:\Users\wallimi\AppData\Local\Microsoft\Windows\Temporary Internet Files\Content.IE5\PLJRA2Q9\istockphoto_9432391-multimedia-ic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179" y="1188739"/>
            <a:ext cx="1459114" cy="10941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wallimi\AppData\Local\Microsoft\Windows\Temporary Internet Files\Content.IE5\1O5COP9O\httpwww_9engineer_comindex_phpm_article_a_show_article_id_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5037" y="1226306"/>
            <a:ext cx="1304645" cy="10566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986" y="64191"/>
            <a:ext cx="742906" cy="759475"/>
          </a:xfrm>
          <a:prstGeom prst="rect">
            <a:avLst/>
          </a:prstGeom>
          <a:noFill/>
        </p:spPr>
      </p:pic>
    </p:spTree>
    <p:extLst>
      <p:ext uri="{BB962C8B-B14F-4D97-AF65-F5344CB8AC3E}">
        <p14:creationId xmlns:p14="http://schemas.microsoft.com/office/powerpoint/2010/main" val="135402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973262"/>
            <a:ext cx="11887200" cy="2179058"/>
          </a:xfrm>
        </p:spPr>
        <p:txBody>
          <a:bodyPr/>
          <a:lstStyle/>
          <a:p>
            <a:r>
              <a:rPr lang="en-US" sz="7200" dirty="0"/>
              <a:t>Illustrative Use Case: Multimedia Agency</a:t>
            </a:r>
          </a:p>
        </p:txBody>
      </p:sp>
      <p:sp>
        <p:nvSpPr>
          <p:cNvPr id="3" name="Text Placeholder 1"/>
          <p:cNvSpPr txBox="1">
            <a:spLocks/>
          </p:cNvSpPr>
          <p:nvPr/>
        </p:nvSpPr>
        <p:spPr>
          <a:xfrm>
            <a:off x="274638" y="3954463"/>
            <a:ext cx="8229599" cy="245605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Cut Spending</a:t>
            </a:r>
          </a:p>
          <a:p>
            <a:pPr marL="0" indent="0">
              <a:buNone/>
            </a:pPr>
            <a:r>
              <a:rPr lang="en-US" sz="2000" dirty="0"/>
              <a:t>Big Data Lake Architecture</a:t>
            </a:r>
          </a:p>
          <a:p>
            <a:pPr marL="0" indent="0">
              <a:buNone/>
            </a:pPr>
            <a:r>
              <a:rPr lang="en-US" dirty="0"/>
              <a:t>Improve Processes</a:t>
            </a:r>
          </a:p>
          <a:p>
            <a:pPr marL="0" indent="0">
              <a:buNone/>
            </a:pPr>
            <a:r>
              <a:rPr lang="en-US" sz="2000" dirty="0"/>
              <a:t>Cortana Analytics: Intelligent Analytics</a:t>
            </a:r>
          </a:p>
          <a:p>
            <a:pPr marL="0" indent="0">
              <a:buNone/>
            </a:pPr>
            <a:r>
              <a:rPr lang="en-US" dirty="0"/>
              <a:t>Reduce Taxes</a:t>
            </a:r>
          </a:p>
          <a:p>
            <a:pPr marL="0" indent="0">
              <a:buNone/>
            </a:pPr>
            <a:r>
              <a:rPr lang="en-US" sz="2000" dirty="0"/>
              <a:t>Tax Transaction Details into Information Dashboards</a:t>
            </a:r>
          </a:p>
        </p:txBody>
      </p:sp>
    </p:spTree>
    <p:extLst>
      <p:ext uri="{BB962C8B-B14F-4D97-AF65-F5344CB8AC3E}">
        <p14:creationId xmlns:p14="http://schemas.microsoft.com/office/powerpoint/2010/main" val="1849873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2941570"/>
              </p:ext>
            </p:extLst>
          </p:nvPr>
        </p:nvGraphicFramePr>
        <p:xfrm>
          <a:off x="15546" y="1076665"/>
          <a:ext cx="12420929" cy="2107515"/>
        </p:xfrm>
        <a:graphic>
          <a:graphicData uri="http://schemas.openxmlformats.org/drawingml/2006/table">
            <a:tbl>
              <a:tblPr firstRow="1" bandRow="1">
                <a:tableStyleId>{5C22544A-7EE6-4342-B048-85BDC9FD1C3A}</a:tableStyleId>
              </a:tblPr>
              <a:tblGrid>
                <a:gridCol w="5881416">
                  <a:extLst>
                    <a:ext uri="{9D8B030D-6E8A-4147-A177-3AD203B41FA5}">
                      <a16:colId xmlns:a16="http://schemas.microsoft.com/office/drawing/2014/main" val="20000"/>
                    </a:ext>
                  </a:extLst>
                </a:gridCol>
                <a:gridCol w="6539513">
                  <a:extLst>
                    <a:ext uri="{9D8B030D-6E8A-4147-A177-3AD203B41FA5}">
                      <a16:colId xmlns:a16="http://schemas.microsoft.com/office/drawing/2014/main" val="20001"/>
                    </a:ext>
                  </a:extLst>
                </a:gridCol>
              </a:tblGrid>
              <a:tr h="279781">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EYInterstate Light" panose="02000506000000020004" pitchFamily="2" charset="0"/>
                          <a:ea typeface="+mn-ea"/>
                          <a:cs typeface="+mn-cs"/>
                        </a:rPr>
                        <a:t>Traditional Data Warehouse</a:t>
                      </a:r>
                      <a:r>
                        <a:rPr lang="en-US" sz="1200" b="1" kern="1200" baseline="0" dirty="0">
                          <a:solidFill>
                            <a:schemeClr val="bg1"/>
                          </a:solidFill>
                          <a:latin typeface="EYInterstate Light" panose="02000506000000020004" pitchFamily="2" charset="0"/>
                          <a:ea typeface="+mn-ea"/>
                          <a:cs typeface="+mn-cs"/>
                        </a:rPr>
                        <a:t> </a:t>
                      </a:r>
                      <a:r>
                        <a:rPr lang="en-US" sz="1200" b="1" kern="1200" dirty="0">
                          <a:solidFill>
                            <a:schemeClr val="bg1"/>
                          </a:solidFill>
                          <a:latin typeface="EYInterstate Light" panose="02000506000000020004" pitchFamily="2" charset="0"/>
                          <a:ea typeface="+mn-ea"/>
                          <a:cs typeface="+mn-cs"/>
                        </a:rPr>
                        <a:t>Approach</a:t>
                      </a:r>
                    </a:p>
                  </a:txBody>
                  <a:tcPr marL="124365" marR="124365" marT="46630" marB="46630" anchor="ctr">
                    <a:lnL w="12700" cap="flat" cmpd="sng" algn="ctr">
                      <a:no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EYInterstate Light" panose="02000506000000020004" pitchFamily="2" charset="0"/>
                          <a:ea typeface="+mn-ea"/>
                          <a:cs typeface="+mn-cs"/>
                        </a:rPr>
                        <a:t>Data</a:t>
                      </a:r>
                      <a:r>
                        <a:rPr lang="en-US" sz="1200" b="1" kern="1200" baseline="0" dirty="0">
                          <a:solidFill>
                            <a:schemeClr val="bg1"/>
                          </a:solidFill>
                          <a:latin typeface="EYInterstate Light" panose="02000506000000020004" pitchFamily="2" charset="0"/>
                          <a:ea typeface="+mn-ea"/>
                          <a:cs typeface="+mn-cs"/>
                        </a:rPr>
                        <a:t> Lake Hybrid Approach</a:t>
                      </a:r>
                      <a:endParaRPr lang="en-US" sz="1200" b="1" kern="1200" dirty="0">
                        <a:solidFill>
                          <a:schemeClr val="bg1"/>
                        </a:solidFill>
                        <a:latin typeface="EYInterstate Light" panose="02000506000000020004" pitchFamily="2" charset="0"/>
                        <a:ea typeface="+mn-ea"/>
                        <a:cs typeface="+mn-cs"/>
                      </a:endParaRPr>
                    </a:p>
                  </a:txBody>
                  <a:tcPr marL="124365" marR="124365" marT="46630" marB="4663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827734">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000" b="0" kern="1200" dirty="0">
                        <a:solidFill>
                          <a:schemeClr val="tx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28575" cap="flat" cmpd="sng" algn="ctr">
                      <a:solidFill>
                        <a:schemeClr val="tx2">
                          <a:lumMod val="95000"/>
                        </a:schemeClr>
                      </a:solidFill>
                      <a:prstDash val="solid"/>
                      <a:round/>
                      <a:headEnd type="none" w="med" len="med"/>
                      <a:tailEnd type="none" w="med" len="med"/>
                    </a:lnT>
                    <a:lnB w="28575"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28575" cap="flat" cmpd="sng" algn="ctr">
                      <a:solidFill>
                        <a:schemeClr val="tx2">
                          <a:lumMod val="95000"/>
                        </a:schemeClr>
                      </a:solidFill>
                      <a:prstDash val="solid"/>
                      <a:round/>
                      <a:headEnd type="none" w="med" len="med"/>
                      <a:tailEnd type="none" w="med" len="med"/>
                    </a:lnT>
                    <a:lnB w="28575"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bl>
          </a:graphicData>
        </a:graphic>
      </p:graphicFrame>
      <p:sp>
        <p:nvSpPr>
          <p:cNvPr id="1028" name="Rectangle 1027"/>
          <p:cNvSpPr/>
          <p:nvPr/>
        </p:nvSpPr>
        <p:spPr bwMode="auto">
          <a:xfrm>
            <a:off x="6141547" y="1399835"/>
            <a:ext cx="5592677" cy="176342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IN" sz="2000" dirty="0">
              <a:gradFill>
                <a:gsLst>
                  <a:gs pos="5439">
                    <a:srgbClr val="F8F8F8"/>
                  </a:gs>
                  <a:gs pos="10000">
                    <a:srgbClr val="F8F8F8"/>
                  </a:gs>
                </a:gsLst>
                <a:lin ang="5400000" scaled="0"/>
              </a:gradFill>
            </a:endParaRPr>
          </a:p>
        </p:txBody>
      </p:sp>
      <p:sp>
        <p:nvSpPr>
          <p:cNvPr id="2" name="Title 1"/>
          <p:cNvSpPr>
            <a:spLocks noGrp="1"/>
          </p:cNvSpPr>
          <p:nvPr>
            <p:ph type="title"/>
          </p:nvPr>
        </p:nvSpPr>
        <p:spPr>
          <a:xfrm>
            <a:off x="503237" y="144462"/>
            <a:ext cx="11814651" cy="877528"/>
          </a:xfrm>
        </p:spPr>
        <p:txBody>
          <a:bodyPr vert="horz" lIns="0" tIns="0" rIns="0" bIns="0" rtlCol="0" anchor="t" anchorCtr="0">
            <a:noAutofit/>
          </a:bodyPr>
          <a:lstStyle/>
          <a:p>
            <a:r>
              <a:rPr lang="en-US" sz="3200" dirty="0"/>
              <a:t>Illustrative Use Case: Large multimedia company</a:t>
            </a:r>
            <a:br>
              <a:rPr lang="en-US" sz="3200" dirty="0"/>
            </a:br>
            <a:r>
              <a:rPr lang="en-US" sz="2000" dirty="0">
                <a:solidFill>
                  <a:schemeClr val="tx1"/>
                </a:solidFill>
              </a:rPr>
              <a:t>The data lake as part of the integrated data platform architecture</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737058324"/>
              </p:ext>
            </p:extLst>
          </p:nvPr>
        </p:nvGraphicFramePr>
        <p:xfrm>
          <a:off x="167511" y="3324445"/>
          <a:ext cx="5886143" cy="2923475"/>
        </p:xfrm>
        <a:graphic>
          <a:graphicData uri="http://schemas.openxmlformats.org/drawingml/2006/table">
            <a:tbl>
              <a:tblPr firstRow="1" bandRow="1">
                <a:tableStyleId>{5C22544A-7EE6-4342-B048-85BDC9FD1C3A}</a:tableStyleId>
              </a:tblPr>
              <a:tblGrid>
                <a:gridCol w="3352978">
                  <a:extLst>
                    <a:ext uri="{9D8B030D-6E8A-4147-A177-3AD203B41FA5}">
                      <a16:colId xmlns:a16="http://schemas.microsoft.com/office/drawing/2014/main" val="20000"/>
                    </a:ext>
                  </a:extLst>
                </a:gridCol>
                <a:gridCol w="1304210">
                  <a:extLst>
                    <a:ext uri="{9D8B030D-6E8A-4147-A177-3AD203B41FA5}">
                      <a16:colId xmlns:a16="http://schemas.microsoft.com/office/drawing/2014/main" val="20001"/>
                    </a:ext>
                  </a:extLst>
                </a:gridCol>
                <a:gridCol w="1228955">
                  <a:extLst>
                    <a:ext uri="{9D8B030D-6E8A-4147-A177-3AD203B41FA5}">
                      <a16:colId xmlns:a16="http://schemas.microsoft.com/office/drawing/2014/main" val="20002"/>
                    </a:ext>
                  </a:extLst>
                </a:gridCol>
              </a:tblGrid>
              <a:tr h="341955">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800" b="1" kern="1200" dirty="0">
                          <a:solidFill>
                            <a:schemeClr val="bg1"/>
                          </a:solidFill>
                          <a:latin typeface="EYInterstate Light" panose="02000506000000020004" pitchFamily="2" charset="0"/>
                          <a:ea typeface="+mn-ea"/>
                          <a:cs typeface="+mn-cs"/>
                        </a:rPr>
                        <a:t>Features</a:t>
                      </a:r>
                    </a:p>
                  </a:txBody>
                  <a:tcPr marL="124365" marR="124365" marT="46630" marB="46630" anchor="ctr">
                    <a:lnL w="28575" cap="flat" cmpd="sng" algn="ctr">
                      <a:solidFill>
                        <a:schemeClr val="tx2">
                          <a:lumMod val="95000"/>
                        </a:schemeClr>
                      </a:solidFill>
                      <a:prstDash val="solid"/>
                      <a:round/>
                      <a:headEnd type="none" w="med" len="med"/>
                      <a:tailEnd type="none" w="med" len="med"/>
                    </a:lnL>
                    <a:lnR w="38100" cap="flat" cmpd="sng" algn="ctr">
                      <a:solidFill>
                        <a:schemeClr val="tx2"/>
                      </a:solidFill>
                      <a:prstDash val="solid"/>
                      <a:round/>
                      <a:headEnd type="none" w="med" len="med"/>
                      <a:tailEnd type="none" w="med" len="med"/>
                    </a:lnR>
                    <a:lnT w="28575" cap="flat" cmpd="sng" algn="ctr">
                      <a:solidFill>
                        <a:schemeClr val="tx2">
                          <a:lumMod val="95000"/>
                        </a:schemeClr>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800" b="1" kern="1200" dirty="0">
                          <a:solidFill>
                            <a:schemeClr val="bg1"/>
                          </a:solidFill>
                          <a:latin typeface="EYInterstate Light" panose="02000506000000020004" pitchFamily="2" charset="0"/>
                          <a:ea typeface="+mn-ea"/>
                          <a:cs typeface="+mn-cs"/>
                        </a:rPr>
                        <a:t>Traditional Data Warehouse</a:t>
                      </a:r>
                    </a:p>
                  </a:txBody>
                  <a:tcPr marL="124365" marR="124365" marT="46630" marB="4663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28575"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EYInterstate Light" panose="02000506000000020004" pitchFamily="2" charset="0"/>
                          <a:ea typeface="+mn-ea"/>
                          <a:cs typeface="+mn-cs"/>
                        </a:rPr>
                        <a:t>Data Lake Hybrid</a:t>
                      </a:r>
                      <a:endParaRPr lang="en-US" sz="800" b="1" kern="1200" dirty="0">
                        <a:solidFill>
                          <a:schemeClr val="bg1"/>
                        </a:solidFill>
                        <a:latin typeface="EYInterstate Light" panose="02000506000000020004" pitchFamily="2" charset="0"/>
                        <a:ea typeface="+mn-ea"/>
                        <a:cs typeface="+mn-cs"/>
                      </a:endParaRPr>
                    </a:p>
                  </a:txBody>
                  <a:tcPr marL="124365" marR="124365" marT="46630" marB="46630" anchor="ctr">
                    <a:lnL w="38100" cap="flat" cmpd="sng" algn="ctr">
                      <a:solidFill>
                        <a:schemeClr val="tx2"/>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28575"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73041">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Development and hardware/system cost effectiveness</a:t>
                      </a: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72339">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System scalability (global enterprise reach)</a:t>
                      </a: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272339">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Reporting speed (report</a:t>
                      </a:r>
                      <a:r>
                        <a:rPr lang="en-US" sz="900" b="0" kern="1200" baseline="0" dirty="0">
                          <a:solidFill>
                            <a:schemeClr val="bg1"/>
                          </a:solidFill>
                          <a:latin typeface="EYInterstate Light" panose="02000506000000020004" pitchFamily="2" charset="0"/>
                          <a:ea typeface="+mn-ea"/>
                          <a:cs typeface="+mn-cs"/>
                          <a:sym typeface="EYInterstate" pitchFamily="2" charset="0"/>
                        </a:rPr>
                        <a:t> execution time)</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373041">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Reporting flexibility due to </a:t>
                      </a:r>
                      <a:r>
                        <a:rPr lang="en-US" sz="900" b="0" kern="1200" baseline="0" dirty="0">
                          <a:solidFill>
                            <a:schemeClr val="bg1"/>
                          </a:solidFill>
                          <a:latin typeface="EYInterstate Light" panose="02000506000000020004" pitchFamily="2" charset="0"/>
                          <a:ea typeface="+mn-ea"/>
                          <a:cs typeface="+mn-cs"/>
                          <a:sym typeface="EYInterstate" pitchFamily="2" charset="0"/>
                        </a:rPr>
                        <a:t>data from multiple sources</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373041">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Development</a:t>
                      </a:r>
                      <a:r>
                        <a:rPr lang="en-US" sz="900" b="0" kern="1200" baseline="0" dirty="0">
                          <a:solidFill>
                            <a:schemeClr val="bg1"/>
                          </a:solidFill>
                          <a:latin typeface="EYInterstate Light" panose="02000506000000020004" pitchFamily="2" charset="0"/>
                          <a:ea typeface="+mn-ea"/>
                          <a:cs typeface="+mn-cs"/>
                          <a:sym typeface="EYInterstate" pitchFamily="2" charset="0"/>
                        </a:rPr>
                        <a:t> time (data model development efforts)</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272339">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Data read access </a:t>
                      </a:r>
                      <a:r>
                        <a:rPr lang="en-US" sz="900" b="0" kern="1200" baseline="0" dirty="0">
                          <a:solidFill>
                            <a:schemeClr val="bg1"/>
                          </a:solidFill>
                          <a:latin typeface="EYInterstate Light" panose="02000506000000020004" pitchFamily="2" charset="0"/>
                          <a:ea typeface="+mn-ea"/>
                          <a:cs typeface="+mn-cs"/>
                          <a:sym typeface="EYInterstate" pitchFamily="2" charset="0"/>
                        </a:rPr>
                        <a:t>(extraction of data)</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6"/>
                  </a:ext>
                </a:extLst>
              </a:tr>
              <a:tr h="272339">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Data loading (time to load</a:t>
                      </a:r>
                      <a:r>
                        <a:rPr lang="en-US" sz="900" b="0" kern="1200" baseline="0" dirty="0">
                          <a:solidFill>
                            <a:schemeClr val="bg1"/>
                          </a:solidFill>
                          <a:latin typeface="EYInterstate Light" panose="02000506000000020004" pitchFamily="2" charset="0"/>
                          <a:ea typeface="+mn-ea"/>
                          <a:cs typeface="+mn-cs"/>
                          <a:sym typeface="EYInterstate" pitchFamily="2" charset="0"/>
                        </a:rPr>
                        <a:t> data)</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373041">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r>
                        <a:rPr lang="en-US" sz="900" b="0" kern="1200" dirty="0">
                          <a:solidFill>
                            <a:schemeClr val="bg1"/>
                          </a:solidFill>
                          <a:latin typeface="EYInterstate Light" panose="02000506000000020004" pitchFamily="2" charset="0"/>
                          <a:ea typeface="+mn-ea"/>
                          <a:cs typeface="+mn-cs"/>
                          <a:sym typeface="EYInterstate" pitchFamily="2" charset="0"/>
                        </a:rPr>
                        <a:t>Data</a:t>
                      </a:r>
                      <a:r>
                        <a:rPr lang="en-US" sz="900" b="0" kern="1200" baseline="0" dirty="0">
                          <a:solidFill>
                            <a:schemeClr val="bg1"/>
                          </a:solidFill>
                          <a:latin typeface="EYInterstate Light" panose="02000506000000020004" pitchFamily="2" charset="0"/>
                          <a:ea typeface="+mn-ea"/>
                          <a:cs typeface="+mn-cs"/>
                          <a:sym typeface="EYInterstate" pitchFamily="2" charset="0"/>
                        </a:rPr>
                        <a:t> s</a:t>
                      </a:r>
                      <a:r>
                        <a:rPr lang="en-US" sz="900" b="0" kern="1200" dirty="0">
                          <a:solidFill>
                            <a:schemeClr val="bg1"/>
                          </a:solidFill>
                          <a:latin typeface="EYInterstate Light" panose="02000506000000020004" pitchFamily="2" charset="0"/>
                          <a:ea typeface="+mn-ea"/>
                          <a:cs typeface="+mn-cs"/>
                          <a:sym typeface="EYInterstate" pitchFamily="2" charset="0"/>
                        </a:rPr>
                        <a:t>torage capacity (memory to host</a:t>
                      </a:r>
                      <a:r>
                        <a:rPr lang="en-US" sz="900" b="0" kern="1200" baseline="0" dirty="0">
                          <a:solidFill>
                            <a:schemeClr val="bg1"/>
                          </a:solidFill>
                          <a:latin typeface="EYInterstate Light" panose="02000506000000020004" pitchFamily="2" charset="0"/>
                          <a:ea typeface="+mn-ea"/>
                          <a:cs typeface="+mn-cs"/>
                          <a:sym typeface="EYInterstate" pitchFamily="2" charset="0"/>
                        </a:rPr>
                        <a:t> data)</a:t>
                      </a:r>
                      <a:endParaRPr lang="en-US" sz="9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28575"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
                          <a:schemeClr val="accent2"/>
                        </a:buClr>
                        <a:buSzTx/>
                        <a:buFont typeface="EYInterstate" panose="02000503020000020004" pitchFamily="2" charset="0"/>
                        <a:buNone/>
                        <a:tabLst/>
                        <a:defRPr/>
                      </a:pPr>
                      <a:endParaRPr lang="en-US" sz="1100" b="1" kern="1200" dirty="0">
                        <a:solidFill>
                          <a:schemeClr val="bg1"/>
                        </a:solidFill>
                        <a:latin typeface="EYInterstate" panose="02000503020000020004" pitchFamily="2" charset="0"/>
                        <a:ea typeface="+mn-ea"/>
                        <a:cs typeface="+mn-cs"/>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19050"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873125" rtl="0" eaLnBrk="1" fontAlgn="base" latinLnBrk="0" hangingPunct="1">
                        <a:lnSpc>
                          <a:spcPct val="100000"/>
                        </a:lnSpc>
                        <a:spcBef>
                          <a:spcPct val="0"/>
                        </a:spcBef>
                        <a:spcAft>
                          <a:spcPts val="200"/>
                        </a:spcAft>
                        <a:buClr>
                          <a:schemeClr val="accent2"/>
                        </a:buClr>
                        <a:buSzPct val="100000"/>
                        <a:buFont typeface="EYInterstate" panose="02000503020000020004" pitchFamily="2" charset="0"/>
                        <a:buNone/>
                        <a:tabLst>
                          <a:tab pos="323850" algn="l"/>
                        </a:tabLst>
                        <a:defRPr/>
                      </a:pPr>
                      <a:endParaRPr lang="en-US" sz="1100" b="0" kern="1200" dirty="0">
                        <a:solidFill>
                          <a:schemeClr val="bg1"/>
                        </a:solidFill>
                        <a:latin typeface="EYInterstate Light" panose="02000506000000020004" pitchFamily="2" charset="0"/>
                        <a:ea typeface="+mn-ea"/>
                        <a:cs typeface="+mn-cs"/>
                        <a:sym typeface="EYInterstate" pitchFamily="2" charset="0"/>
                      </a:endParaRPr>
                    </a:p>
                  </a:txBody>
                  <a:tcPr marL="124365" marR="124365" marT="46630" marB="46630" anchor="ctr">
                    <a:lnL w="19050" cap="flat" cmpd="sng" algn="ctr">
                      <a:solidFill>
                        <a:schemeClr val="tx2">
                          <a:lumMod val="95000"/>
                        </a:schemeClr>
                      </a:solidFill>
                      <a:prstDash val="solid"/>
                      <a:round/>
                      <a:headEnd type="none" w="med" len="med"/>
                      <a:tailEnd type="none" w="med" len="med"/>
                    </a:lnL>
                    <a:lnR w="28575" cap="flat" cmpd="sng" algn="ctr">
                      <a:solidFill>
                        <a:schemeClr val="tx2">
                          <a:lumMod val="95000"/>
                        </a:schemeClr>
                      </a:solidFill>
                      <a:prstDash val="solid"/>
                      <a:round/>
                      <a:headEnd type="none" w="med" len="med"/>
                      <a:tailEnd type="none" w="med" len="med"/>
                    </a:lnR>
                    <a:lnT w="19050" cap="flat" cmpd="sng" algn="ctr">
                      <a:solidFill>
                        <a:schemeClr val="tx2">
                          <a:lumMod val="95000"/>
                        </a:schemeClr>
                      </a:solidFill>
                      <a:prstDash val="solid"/>
                      <a:round/>
                      <a:headEnd type="none" w="med" len="med"/>
                      <a:tailEnd type="none" w="med" len="med"/>
                    </a:lnT>
                    <a:lnB w="190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8"/>
                  </a:ext>
                </a:extLst>
              </a:tr>
            </a:tbl>
          </a:graphicData>
        </a:graphic>
      </p:graphicFrame>
      <p:sp>
        <p:nvSpPr>
          <p:cNvPr id="9" name="Arc 16"/>
          <p:cNvSpPr>
            <a:spLocks/>
          </p:cNvSpPr>
          <p:nvPr/>
        </p:nvSpPr>
        <p:spPr bwMode="gray">
          <a:xfrm>
            <a:off x="3965398" y="5658497"/>
            <a:ext cx="121855" cy="9299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0" name="Oval 9"/>
          <p:cNvSpPr>
            <a:spLocks noChangeArrowheads="1"/>
          </p:cNvSpPr>
          <p:nvPr/>
        </p:nvSpPr>
        <p:spPr bwMode="gray">
          <a:xfrm>
            <a:off x="3834302" y="5660485"/>
            <a:ext cx="244538" cy="186614"/>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1" name="Arc 16"/>
          <p:cNvSpPr>
            <a:spLocks/>
          </p:cNvSpPr>
          <p:nvPr/>
        </p:nvSpPr>
        <p:spPr bwMode="gray">
          <a:xfrm>
            <a:off x="3956964" y="5054593"/>
            <a:ext cx="121855" cy="9299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2" name="Oval 11"/>
          <p:cNvSpPr>
            <a:spLocks noChangeArrowheads="1"/>
          </p:cNvSpPr>
          <p:nvPr/>
        </p:nvSpPr>
        <p:spPr bwMode="gray">
          <a:xfrm>
            <a:off x="3829708" y="5047783"/>
            <a:ext cx="244538" cy="186614"/>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6" name="Arc 16"/>
          <p:cNvSpPr>
            <a:spLocks/>
          </p:cNvSpPr>
          <p:nvPr/>
        </p:nvSpPr>
        <p:spPr bwMode="gray">
          <a:xfrm>
            <a:off x="3946715" y="3785061"/>
            <a:ext cx="136286" cy="10563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7" name="Oval 16"/>
          <p:cNvSpPr>
            <a:spLocks noChangeArrowheads="1"/>
          </p:cNvSpPr>
          <p:nvPr/>
        </p:nvSpPr>
        <p:spPr bwMode="gray">
          <a:xfrm>
            <a:off x="3828756" y="3787050"/>
            <a:ext cx="244538" cy="186614"/>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8" name="Oval 13"/>
          <p:cNvSpPr>
            <a:spLocks noChangeArrowheads="1"/>
          </p:cNvSpPr>
          <p:nvPr/>
        </p:nvSpPr>
        <p:spPr bwMode="gray">
          <a:xfrm>
            <a:off x="5390303" y="5943053"/>
            <a:ext cx="244538" cy="186614"/>
          </a:xfrm>
          <a:prstGeom prst="ellipse">
            <a:avLst/>
          </a:prstGeom>
          <a:solidFill>
            <a:schemeClr val="accent2"/>
          </a:solid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19" name="Arc 18"/>
          <p:cNvSpPr>
            <a:spLocks/>
          </p:cNvSpPr>
          <p:nvPr/>
        </p:nvSpPr>
        <p:spPr bwMode="gray">
          <a:xfrm>
            <a:off x="3965274" y="5929475"/>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20" name="Oval 19"/>
          <p:cNvSpPr>
            <a:spLocks noChangeArrowheads="1"/>
          </p:cNvSpPr>
          <p:nvPr/>
        </p:nvSpPr>
        <p:spPr bwMode="gray">
          <a:xfrm>
            <a:off x="3830208" y="5929475"/>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23" name="Oval 13"/>
          <p:cNvSpPr>
            <a:spLocks noChangeArrowheads="1"/>
          </p:cNvSpPr>
          <p:nvPr/>
        </p:nvSpPr>
        <p:spPr bwMode="gray">
          <a:xfrm>
            <a:off x="5380526" y="4672685"/>
            <a:ext cx="244538" cy="186614"/>
          </a:xfrm>
          <a:prstGeom prst="ellipse">
            <a:avLst/>
          </a:prstGeom>
          <a:solidFill>
            <a:schemeClr val="accent2"/>
          </a:solid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24" name="Arc 18"/>
          <p:cNvSpPr>
            <a:spLocks/>
          </p:cNvSpPr>
          <p:nvPr/>
        </p:nvSpPr>
        <p:spPr bwMode="gray">
          <a:xfrm>
            <a:off x="3966944" y="4688884"/>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25" name="Oval 24"/>
          <p:cNvSpPr>
            <a:spLocks noChangeArrowheads="1"/>
          </p:cNvSpPr>
          <p:nvPr/>
        </p:nvSpPr>
        <p:spPr bwMode="gray">
          <a:xfrm>
            <a:off x="3831879" y="4688884"/>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29" name="Arc 29"/>
          <p:cNvSpPr>
            <a:spLocks/>
          </p:cNvSpPr>
          <p:nvPr/>
        </p:nvSpPr>
        <p:spPr bwMode="gray">
          <a:xfrm rot="10800000">
            <a:off x="5380498" y="5134902"/>
            <a:ext cx="130514" cy="947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0" name="Arc 18"/>
          <p:cNvSpPr>
            <a:spLocks/>
          </p:cNvSpPr>
          <p:nvPr/>
        </p:nvSpPr>
        <p:spPr bwMode="gray">
          <a:xfrm>
            <a:off x="5497281" y="5041911"/>
            <a:ext cx="131772"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1" name="Oval 19"/>
          <p:cNvSpPr>
            <a:spLocks noChangeArrowheads="1"/>
          </p:cNvSpPr>
          <p:nvPr/>
        </p:nvSpPr>
        <p:spPr bwMode="gray">
          <a:xfrm>
            <a:off x="5381555" y="5041911"/>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5" name="Arc 18"/>
          <p:cNvSpPr>
            <a:spLocks/>
          </p:cNvSpPr>
          <p:nvPr/>
        </p:nvSpPr>
        <p:spPr bwMode="gray">
          <a:xfrm>
            <a:off x="3960527" y="4059829"/>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6" name="Oval 35"/>
          <p:cNvSpPr>
            <a:spLocks noChangeArrowheads="1"/>
          </p:cNvSpPr>
          <p:nvPr/>
        </p:nvSpPr>
        <p:spPr bwMode="gray">
          <a:xfrm>
            <a:off x="3825462" y="4059829"/>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9" name="Arc 18"/>
          <p:cNvSpPr>
            <a:spLocks/>
          </p:cNvSpPr>
          <p:nvPr/>
        </p:nvSpPr>
        <p:spPr bwMode="gray">
          <a:xfrm>
            <a:off x="3970468" y="5380542"/>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40" name="Oval 39"/>
          <p:cNvSpPr>
            <a:spLocks noChangeArrowheads="1"/>
          </p:cNvSpPr>
          <p:nvPr/>
        </p:nvSpPr>
        <p:spPr bwMode="gray">
          <a:xfrm>
            <a:off x="3835403" y="5380542"/>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41" name="Arc 29"/>
          <p:cNvSpPr>
            <a:spLocks/>
          </p:cNvSpPr>
          <p:nvPr/>
        </p:nvSpPr>
        <p:spPr bwMode="gray">
          <a:xfrm rot="10800000">
            <a:off x="5390304" y="5487744"/>
            <a:ext cx="130514" cy="947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2" name="Arc 18"/>
          <p:cNvSpPr>
            <a:spLocks/>
          </p:cNvSpPr>
          <p:nvPr/>
        </p:nvSpPr>
        <p:spPr bwMode="gray">
          <a:xfrm>
            <a:off x="5508847" y="5394752"/>
            <a:ext cx="125994"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3" name="Oval 19"/>
          <p:cNvSpPr>
            <a:spLocks noChangeArrowheads="1"/>
          </p:cNvSpPr>
          <p:nvPr/>
        </p:nvSpPr>
        <p:spPr bwMode="gray">
          <a:xfrm>
            <a:off x="5386578" y="5394752"/>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4" name="Arc 29"/>
          <p:cNvSpPr>
            <a:spLocks/>
          </p:cNvSpPr>
          <p:nvPr/>
        </p:nvSpPr>
        <p:spPr bwMode="gray">
          <a:xfrm rot="10800000">
            <a:off x="5384688" y="5755844"/>
            <a:ext cx="130514" cy="947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5" name="Arc 18"/>
          <p:cNvSpPr>
            <a:spLocks/>
          </p:cNvSpPr>
          <p:nvPr/>
        </p:nvSpPr>
        <p:spPr bwMode="gray">
          <a:xfrm>
            <a:off x="5502795" y="5661839"/>
            <a:ext cx="132046"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6" name="Oval 19"/>
          <p:cNvSpPr>
            <a:spLocks noChangeArrowheads="1"/>
          </p:cNvSpPr>
          <p:nvPr/>
        </p:nvSpPr>
        <p:spPr bwMode="gray">
          <a:xfrm>
            <a:off x="5385831" y="5662852"/>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47" name="Oval 13"/>
          <p:cNvSpPr>
            <a:spLocks noChangeArrowheads="1"/>
          </p:cNvSpPr>
          <p:nvPr/>
        </p:nvSpPr>
        <p:spPr bwMode="gray">
          <a:xfrm>
            <a:off x="5392932" y="4043544"/>
            <a:ext cx="244538" cy="186614"/>
          </a:xfrm>
          <a:prstGeom prst="ellipse">
            <a:avLst/>
          </a:prstGeom>
          <a:solidFill>
            <a:schemeClr val="accent2"/>
          </a:solid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48" name="TextBox 47"/>
          <p:cNvSpPr txBox="1"/>
          <p:nvPr/>
        </p:nvSpPr>
        <p:spPr>
          <a:xfrm>
            <a:off x="3272684" y="6423706"/>
            <a:ext cx="5355471" cy="527028"/>
          </a:xfrm>
          <a:prstGeom prst="rect">
            <a:avLst/>
          </a:prstGeom>
          <a:noFill/>
          <a:ln w="19050">
            <a:solidFill>
              <a:schemeClr val="bg1">
                <a:lumMod val="20000"/>
                <a:lumOff val="80000"/>
              </a:schemeClr>
            </a:solidFill>
          </a:ln>
        </p:spPr>
        <p:txBody>
          <a:bodyPr wrap="square" lIns="0" tIns="44411" rIns="0" bIns="0" rtlCol="0">
            <a:spAutoFit/>
          </a:bodyPr>
          <a:lstStyle/>
          <a:p>
            <a:pPr>
              <a:lnSpc>
                <a:spcPct val="85000"/>
              </a:lnSpc>
              <a:spcAft>
                <a:spcPts val="729"/>
              </a:spcAft>
              <a:buClr>
                <a:schemeClr val="accent2"/>
              </a:buClr>
              <a:buSzPct val="70000"/>
            </a:pPr>
            <a:endParaRPr lang="en-US" sz="1500" dirty="0"/>
          </a:p>
          <a:p>
            <a:pPr>
              <a:lnSpc>
                <a:spcPct val="85000"/>
              </a:lnSpc>
              <a:spcAft>
                <a:spcPts val="729"/>
              </a:spcAft>
              <a:buClr>
                <a:schemeClr val="accent2"/>
              </a:buClr>
              <a:buSzPct val="70000"/>
            </a:pPr>
            <a:endParaRPr lang="en-US" sz="1500" dirty="0"/>
          </a:p>
        </p:txBody>
      </p:sp>
      <p:sp>
        <p:nvSpPr>
          <p:cNvPr id="49" name="TextBox 48"/>
          <p:cNvSpPr txBox="1"/>
          <p:nvPr/>
        </p:nvSpPr>
        <p:spPr>
          <a:xfrm>
            <a:off x="5072326" y="6579707"/>
            <a:ext cx="725377" cy="175650"/>
          </a:xfrm>
          <a:prstGeom prst="rect">
            <a:avLst/>
          </a:prstGeom>
          <a:noFill/>
        </p:spPr>
        <p:txBody>
          <a:bodyPr wrap="square" lIns="0" tIns="44411" rIns="0" bIns="0" rtlCol="0">
            <a:spAutoFit/>
          </a:bodyPr>
          <a:lstStyle/>
          <a:p>
            <a:pPr>
              <a:lnSpc>
                <a:spcPct val="85000"/>
              </a:lnSpc>
              <a:spcAft>
                <a:spcPts val="729"/>
              </a:spcAft>
              <a:buClr>
                <a:schemeClr val="accent2"/>
              </a:buClr>
              <a:buSzPct val="70000"/>
            </a:pPr>
            <a:r>
              <a:rPr lang="en-US" sz="1000" dirty="0">
                <a:latin typeface="EYInterstate Light" panose="02000506000000020004" pitchFamily="2" charset="0"/>
              </a:rPr>
              <a:t>Very High</a:t>
            </a:r>
          </a:p>
        </p:txBody>
      </p:sp>
      <p:sp>
        <p:nvSpPr>
          <p:cNvPr id="50" name="TextBox 49"/>
          <p:cNvSpPr txBox="1"/>
          <p:nvPr/>
        </p:nvSpPr>
        <p:spPr>
          <a:xfrm>
            <a:off x="3462668" y="6575196"/>
            <a:ext cx="1232747" cy="188730"/>
          </a:xfrm>
          <a:prstGeom prst="rect">
            <a:avLst/>
          </a:prstGeom>
          <a:noFill/>
        </p:spPr>
        <p:txBody>
          <a:bodyPr wrap="square" lIns="0" tIns="44411" rIns="0" bIns="0" rtlCol="0">
            <a:spAutoFit/>
          </a:bodyPr>
          <a:lstStyle/>
          <a:p>
            <a:pPr>
              <a:lnSpc>
                <a:spcPct val="85000"/>
              </a:lnSpc>
              <a:spcAft>
                <a:spcPts val="729"/>
              </a:spcAft>
              <a:buClr>
                <a:schemeClr val="accent2"/>
              </a:buClr>
              <a:buSzPct val="70000"/>
            </a:pPr>
            <a:r>
              <a:rPr lang="en-US" sz="1100" b="1" dirty="0">
                <a:latin typeface="EYInterstate Light" panose="02000506000000020004" pitchFamily="2" charset="0"/>
              </a:rPr>
              <a:t>Effectiveness:</a:t>
            </a:r>
          </a:p>
        </p:txBody>
      </p:sp>
      <p:sp>
        <p:nvSpPr>
          <p:cNvPr id="51" name="Oval 13"/>
          <p:cNvSpPr>
            <a:spLocks noChangeArrowheads="1"/>
          </p:cNvSpPr>
          <p:nvPr/>
        </p:nvSpPr>
        <p:spPr bwMode="gray">
          <a:xfrm>
            <a:off x="4779039" y="6575874"/>
            <a:ext cx="222307" cy="171346"/>
          </a:xfrm>
          <a:prstGeom prst="ellipse">
            <a:avLst/>
          </a:prstGeom>
          <a:solidFill>
            <a:schemeClr val="accent2"/>
          </a:solidFill>
          <a:ln w="6350">
            <a:solidFill>
              <a:srgbClr val="777777"/>
            </a:solid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52" name="TextBox 51"/>
          <p:cNvSpPr txBox="1"/>
          <p:nvPr/>
        </p:nvSpPr>
        <p:spPr>
          <a:xfrm>
            <a:off x="6252938" y="6583004"/>
            <a:ext cx="501961" cy="175650"/>
          </a:xfrm>
          <a:prstGeom prst="rect">
            <a:avLst/>
          </a:prstGeom>
          <a:noFill/>
        </p:spPr>
        <p:txBody>
          <a:bodyPr wrap="square" lIns="0" tIns="44411" rIns="0" bIns="0" rtlCol="0">
            <a:spAutoFit/>
          </a:bodyPr>
          <a:lstStyle/>
          <a:p>
            <a:pPr>
              <a:lnSpc>
                <a:spcPct val="85000"/>
              </a:lnSpc>
              <a:spcAft>
                <a:spcPts val="729"/>
              </a:spcAft>
              <a:buClr>
                <a:schemeClr val="accent2"/>
              </a:buClr>
              <a:buSzPct val="70000"/>
            </a:pPr>
            <a:r>
              <a:rPr lang="en-US" sz="1000" dirty="0">
                <a:latin typeface="EYInterstate Light" panose="02000506000000020004" pitchFamily="2" charset="0"/>
              </a:rPr>
              <a:t>High</a:t>
            </a:r>
          </a:p>
        </p:txBody>
      </p:sp>
      <p:sp>
        <p:nvSpPr>
          <p:cNvPr id="53" name="TextBox 52"/>
          <p:cNvSpPr txBox="1"/>
          <p:nvPr/>
        </p:nvSpPr>
        <p:spPr>
          <a:xfrm>
            <a:off x="7173342" y="6581641"/>
            <a:ext cx="614996" cy="175650"/>
          </a:xfrm>
          <a:prstGeom prst="rect">
            <a:avLst/>
          </a:prstGeom>
          <a:noFill/>
        </p:spPr>
        <p:txBody>
          <a:bodyPr wrap="square" lIns="0" tIns="44411" rIns="0" bIns="0" rtlCol="0">
            <a:spAutoFit/>
          </a:bodyPr>
          <a:lstStyle/>
          <a:p>
            <a:pPr>
              <a:lnSpc>
                <a:spcPct val="85000"/>
              </a:lnSpc>
              <a:spcAft>
                <a:spcPts val="729"/>
              </a:spcAft>
              <a:buClr>
                <a:schemeClr val="accent2"/>
              </a:buClr>
              <a:buSzPct val="70000"/>
            </a:pPr>
            <a:r>
              <a:rPr lang="en-US" sz="1000" dirty="0">
                <a:latin typeface="EYInterstate Light" panose="02000506000000020004" pitchFamily="2" charset="0"/>
              </a:rPr>
              <a:t>Medium</a:t>
            </a:r>
          </a:p>
        </p:txBody>
      </p:sp>
      <p:sp>
        <p:nvSpPr>
          <p:cNvPr id="54" name="TextBox 53"/>
          <p:cNvSpPr txBox="1"/>
          <p:nvPr/>
        </p:nvSpPr>
        <p:spPr>
          <a:xfrm>
            <a:off x="8166468" y="6580540"/>
            <a:ext cx="718050" cy="175650"/>
          </a:xfrm>
          <a:prstGeom prst="rect">
            <a:avLst/>
          </a:prstGeom>
          <a:noFill/>
        </p:spPr>
        <p:txBody>
          <a:bodyPr wrap="square" lIns="0" tIns="44411" rIns="0" bIns="0" rtlCol="0">
            <a:spAutoFit/>
          </a:bodyPr>
          <a:lstStyle/>
          <a:p>
            <a:pPr>
              <a:lnSpc>
                <a:spcPct val="85000"/>
              </a:lnSpc>
              <a:spcAft>
                <a:spcPts val="729"/>
              </a:spcAft>
              <a:buClr>
                <a:schemeClr val="accent2"/>
              </a:buClr>
              <a:buSzPct val="70000"/>
            </a:pPr>
            <a:r>
              <a:rPr lang="en-US" sz="1000" dirty="0">
                <a:latin typeface="EYInterstate Light" panose="02000506000000020004" pitchFamily="2" charset="0"/>
              </a:rPr>
              <a:t>Low</a:t>
            </a:r>
          </a:p>
        </p:txBody>
      </p:sp>
      <p:sp>
        <p:nvSpPr>
          <p:cNvPr id="55" name="Arc 29"/>
          <p:cNvSpPr>
            <a:spLocks/>
          </p:cNvSpPr>
          <p:nvPr/>
        </p:nvSpPr>
        <p:spPr bwMode="gray">
          <a:xfrm rot="10800000">
            <a:off x="5947051" y="6664250"/>
            <a:ext cx="130514" cy="947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56" name="Arc 18"/>
          <p:cNvSpPr>
            <a:spLocks/>
          </p:cNvSpPr>
          <p:nvPr/>
        </p:nvSpPr>
        <p:spPr bwMode="gray">
          <a:xfrm>
            <a:off x="6053653" y="6560291"/>
            <a:ext cx="144178"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57" name="Oval 19"/>
          <p:cNvSpPr>
            <a:spLocks noChangeArrowheads="1"/>
          </p:cNvSpPr>
          <p:nvPr/>
        </p:nvSpPr>
        <p:spPr bwMode="gray">
          <a:xfrm>
            <a:off x="5935109" y="6561305"/>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000" b="1" kern="0" dirty="0">
              <a:solidFill>
                <a:srgbClr val="646464"/>
              </a:solidFill>
              <a:latin typeface="EYInterstate" panose="02000503020000020004" pitchFamily="2" charset="0"/>
              <a:cs typeface="Arial" charset="0"/>
            </a:endParaRPr>
          </a:p>
        </p:txBody>
      </p:sp>
      <p:sp>
        <p:nvSpPr>
          <p:cNvPr id="58" name="Arc 16"/>
          <p:cNvSpPr>
            <a:spLocks/>
          </p:cNvSpPr>
          <p:nvPr/>
        </p:nvSpPr>
        <p:spPr bwMode="gray">
          <a:xfrm>
            <a:off x="7979126" y="6571321"/>
            <a:ext cx="121855" cy="9299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59" name="Oval 58"/>
          <p:cNvSpPr>
            <a:spLocks noChangeArrowheads="1"/>
          </p:cNvSpPr>
          <p:nvPr/>
        </p:nvSpPr>
        <p:spPr bwMode="gray">
          <a:xfrm>
            <a:off x="7848030" y="6573309"/>
            <a:ext cx="244538" cy="186614"/>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0" name="Arc 18"/>
          <p:cNvSpPr>
            <a:spLocks/>
          </p:cNvSpPr>
          <p:nvPr/>
        </p:nvSpPr>
        <p:spPr bwMode="gray">
          <a:xfrm>
            <a:off x="7013927" y="6559722"/>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1" name="Oval 60"/>
          <p:cNvSpPr>
            <a:spLocks noChangeArrowheads="1"/>
          </p:cNvSpPr>
          <p:nvPr/>
        </p:nvSpPr>
        <p:spPr bwMode="gray">
          <a:xfrm>
            <a:off x="6878861" y="6559722"/>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2" name="Arc 29"/>
          <p:cNvSpPr>
            <a:spLocks/>
          </p:cNvSpPr>
          <p:nvPr/>
        </p:nvSpPr>
        <p:spPr bwMode="gray">
          <a:xfrm rot="10800000">
            <a:off x="3828134" y="4454879"/>
            <a:ext cx="130514" cy="947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3" name="Arc 18"/>
          <p:cNvSpPr>
            <a:spLocks/>
          </p:cNvSpPr>
          <p:nvPr/>
        </p:nvSpPr>
        <p:spPr bwMode="gray">
          <a:xfrm>
            <a:off x="3937954" y="4362677"/>
            <a:ext cx="140159"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4" name="Oval 19"/>
          <p:cNvSpPr>
            <a:spLocks noChangeArrowheads="1"/>
          </p:cNvSpPr>
          <p:nvPr/>
        </p:nvSpPr>
        <p:spPr bwMode="gray">
          <a:xfrm>
            <a:off x="3825489" y="4363691"/>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5" name="Arc 18"/>
          <p:cNvSpPr>
            <a:spLocks/>
          </p:cNvSpPr>
          <p:nvPr/>
        </p:nvSpPr>
        <p:spPr bwMode="gray">
          <a:xfrm>
            <a:off x="5518215" y="4328929"/>
            <a:ext cx="121855" cy="185982"/>
          </a:xfrm>
          <a:custGeom>
            <a:avLst/>
            <a:gdLst>
              <a:gd name="T0" fmla="*/ 2147483647 w 21643"/>
              <a:gd name="T1" fmla="*/ 0 h 43200"/>
              <a:gd name="T2" fmla="*/ 0 w 21643"/>
              <a:gd name="T3" fmla="*/ 2147483647 h 43200"/>
              <a:gd name="T4" fmla="*/ 2147483647 w 21643"/>
              <a:gd name="T5" fmla="*/ 2147483647 h 43200"/>
              <a:gd name="T6" fmla="*/ 0 60000 65536"/>
              <a:gd name="T7" fmla="*/ 0 60000 65536"/>
              <a:gd name="T8" fmla="*/ 0 60000 65536"/>
              <a:gd name="T9" fmla="*/ 0 w 21643"/>
              <a:gd name="T10" fmla="*/ 0 h 43200"/>
              <a:gd name="T11" fmla="*/ 21643 w 21643"/>
              <a:gd name="T12" fmla="*/ 43200 h 43200"/>
            </a:gdLst>
            <a:ahLst/>
            <a:cxnLst>
              <a:cxn ang="T6">
                <a:pos x="T0" y="T1"/>
              </a:cxn>
              <a:cxn ang="T7">
                <a:pos x="T2" y="T3"/>
              </a:cxn>
              <a:cxn ang="T8">
                <a:pos x="T4" y="T5"/>
              </a:cxn>
            </a:cxnLst>
            <a:rect l="T9" t="T10" r="T11" b="T12"/>
            <a:pathLst>
              <a:path w="21643" h="43200" fill="none" extrusionOk="0">
                <a:moveTo>
                  <a:pt x="42" y="0"/>
                </a:moveTo>
                <a:cubicBezTo>
                  <a:pt x="11972" y="0"/>
                  <a:pt x="21643" y="9670"/>
                  <a:pt x="21643" y="21600"/>
                </a:cubicBezTo>
                <a:cubicBezTo>
                  <a:pt x="21643" y="33529"/>
                  <a:pt x="11972" y="43200"/>
                  <a:pt x="43" y="43200"/>
                </a:cubicBezTo>
                <a:cubicBezTo>
                  <a:pt x="28" y="43200"/>
                  <a:pt x="14" y="43199"/>
                  <a:pt x="0" y="43199"/>
                </a:cubicBezTo>
              </a:path>
              <a:path w="21643" h="43200" stroke="0" extrusionOk="0">
                <a:moveTo>
                  <a:pt x="42" y="0"/>
                </a:moveTo>
                <a:cubicBezTo>
                  <a:pt x="11972" y="0"/>
                  <a:pt x="21643" y="9670"/>
                  <a:pt x="21643" y="21600"/>
                </a:cubicBezTo>
                <a:cubicBezTo>
                  <a:pt x="21643" y="33529"/>
                  <a:pt x="11972" y="43200"/>
                  <a:pt x="43" y="43200"/>
                </a:cubicBezTo>
                <a:cubicBezTo>
                  <a:pt x="28" y="43200"/>
                  <a:pt x="14" y="43199"/>
                  <a:pt x="0" y="43199"/>
                </a:cubicBezTo>
                <a:lnTo>
                  <a:pt x="43" y="21600"/>
                </a:lnTo>
                <a:close/>
              </a:path>
            </a:pathLst>
          </a:custGeom>
          <a:solidFill>
            <a:schemeClr val="accent2"/>
          </a:solidFill>
          <a:ln w="3175">
            <a:no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6" name="Oval 65"/>
          <p:cNvSpPr>
            <a:spLocks noChangeArrowheads="1"/>
          </p:cNvSpPr>
          <p:nvPr/>
        </p:nvSpPr>
        <p:spPr bwMode="gray">
          <a:xfrm>
            <a:off x="5383149" y="4328929"/>
            <a:ext cx="244538" cy="185982"/>
          </a:xfrm>
          <a:prstGeom prst="ellipse">
            <a:avLst/>
          </a:prstGeom>
          <a:no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67" name="Oval 13"/>
          <p:cNvSpPr>
            <a:spLocks noChangeArrowheads="1"/>
          </p:cNvSpPr>
          <p:nvPr/>
        </p:nvSpPr>
        <p:spPr bwMode="gray">
          <a:xfrm>
            <a:off x="5384686" y="3773018"/>
            <a:ext cx="244538" cy="186614"/>
          </a:xfrm>
          <a:prstGeom prst="ellipse">
            <a:avLst/>
          </a:prstGeom>
          <a:solidFill>
            <a:schemeClr val="accent2"/>
          </a:solidFill>
          <a:ln w="6350">
            <a:solidFill>
              <a:srgbClr val="777777"/>
            </a:solidFill>
            <a:round/>
            <a:headEnd/>
            <a:tailEnd/>
          </a:ln>
        </p:spPr>
        <p:txBody>
          <a:bodyPr wrap="none" lIns="109223" tIns="56797" rIns="109223" bIns="56797" anchor="ctr"/>
          <a:lstStyle/>
          <a:p>
            <a:pPr>
              <a:defRPr/>
            </a:pPr>
            <a:endParaRPr lang="en-US" sz="1300" b="1" kern="0" dirty="0">
              <a:solidFill>
                <a:srgbClr val="646464"/>
              </a:solidFill>
              <a:latin typeface="EYInterstate" panose="02000503020000020004" pitchFamily="2" charset="0"/>
              <a:cs typeface="Arial" charset="0"/>
            </a:endParaRPr>
          </a:p>
        </p:txBody>
      </p:sp>
      <p:sp>
        <p:nvSpPr>
          <p:cNvPr id="3" name="TextBox 2"/>
          <p:cNvSpPr txBox="1"/>
          <p:nvPr/>
        </p:nvSpPr>
        <p:spPr>
          <a:xfrm>
            <a:off x="6602305" y="3661473"/>
            <a:ext cx="5582196" cy="2586448"/>
          </a:xfrm>
          <a:prstGeom prst="rect">
            <a:avLst/>
          </a:prstGeom>
          <a:noFill/>
          <a:ln>
            <a:solidFill>
              <a:schemeClr val="tx2">
                <a:lumMod val="95000"/>
              </a:schemeClr>
            </a:solidFill>
          </a:ln>
        </p:spPr>
        <p:txBody>
          <a:bodyPr wrap="square" lIns="0" tIns="44411" rIns="0" bIns="0" rtlCol="0">
            <a:noAutofit/>
          </a:bodyPr>
          <a:lstStyle/>
          <a:p>
            <a:pPr marL="433003" indent="-433003">
              <a:lnSpc>
                <a:spcPct val="85000"/>
              </a:lnSpc>
              <a:spcAft>
                <a:spcPts val="729"/>
              </a:spcAft>
              <a:buClr>
                <a:schemeClr val="accent2"/>
              </a:buClr>
              <a:buSzPct val="70000"/>
              <a:buFont typeface="Arial" pitchFamily="34" charset="0"/>
              <a:buChar char="►"/>
            </a:pPr>
            <a:endParaRPr lang="en-US" sz="1500" dirty="0">
              <a:latin typeface="EYInterstate Light" panose="02000506000000020004" pitchFamily="2" charset="0"/>
            </a:endParaRPr>
          </a:p>
          <a:p>
            <a:pPr marL="431800" indent="-312738">
              <a:lnSpc>
                <a:spcPct val="85000"/>
              </a:lnSpc>
              <a:spcAft>
                <a:spcPts val="729"/>
              </a:spcAft>
              <a:buClr>
                <a:schemeClr val="accent2"/>
              </a:buClr>
              <a:buSzPct val="70000"/>
              <a:buFont typeface="Arial" pitchFamily="34" charset="0"/>
              <a:buChar char="►"/>
            </a:pPr>
            <a:r>
              <a:rPr lang="en-US" sz="1500" dirty="0">
                <a:latin typeface="EYInterstate Light" panose="02000506000000020004" pitchFamily="2" charset="0"/>
              </a:rPr>
              <a:t>Enables a </a:t>
            </a:r>
            <a:r>
              <a:rPr lang="en-US" sz="1500" b="1" dirty="0">
                <a:latin typeface="EYInterstate Light" panose="02000506000000020004" pitchFamily="2" charset="0"/>
              </a:rPr>
              <a:t>massively scalable, cost-effective solution</a:t>
            </a:r>
          </a:p>
          <a:p>
            <a:pPr marL="431800" indent="-312738">
              <a:lnSpc>
                <a:spcPct val="85000"/>
              </a:lnSpc>
              <a:spcAft>
                <a:spcPts val="729"/>
              </a:spcAft>
              <a:buClr>
                <a:schemeClr val="accent2"/>
              </a:buClr>
              <a:buSzPct val="70000"/>
              <a:buFont typeface="Arial" pitchFamily="34" charset="0"/>
              <a:buChar char="►"/>
            </a:pPr>
            <a:r>
              <a:rPr lang="en-US" sz="1500" dirty="0">
                <a:latin typeface="EYInterstate Light" panose="02000506000000020004" pitchFamily="2" charset="0"/>
              </a:rPr>
              <a:t>Offers a single location for a business to hold and </a:t>
            </a:r>
            <a:r>
              <a:rPr lang="en-US" sz="1500" b="1" dirty="0">
                <a:latin typeface="EYInterstate Light" panose="02000506000000020004" pitchFamily="2" charset="0"/>
              </a:rPr>
              <a:t>use data from virtually any source </a:t>
            </a:r>
            <a:r>
              <a:rPr lang="en-US" sz="1500" dirty="0">
                <a:latin typeface="EYInterstate Light" panose="02000506000000020004" pitchFamily="2" charset="0"/>
              </a:rPr>
              <a:t>to meet its business needs</a:t>
            </a:r>
          </a:p>
          <a:p>
            <a:pPr marL="431800" indent="-312738">
              <a:lnSpc>
                <a:spcPct val="85000"/>
              </a:lnSpc>
              <a:spcAft>
                <a:spcPts val="729"/>
              </a:spcAft>
              <a:buClr>
                <a:schemeClr val="accent2"/>
              </a:buClr>
              <a:buSzPct val="70000"/>
              <a:buFont typeface="Arial" pitchFamily="34" charset="0"/>
              <a:buChar char="►"/>
            </a:pPr>
            <a:r>
              <a:rPr lang="en-US" sz="1500" dirty="0">
                <a:latin typeface="EYInterstate Light" panose="02000506000000020004" pitchFamily="2" charset="0"/>
              </a:rPr>
              <a:t>Includes features such as </a:t>
            </a:r>
            <a:r>
              <a:rPr lang="en-US" sz="1500" b="1" dirty="0">
                <a:latin typeface="EYInterstate Light" panose="02000506000000020004" pitchFamily="2" charset="0"/>
              </a:rPr>
              <a:t>batch processing, real-time data queues, automated data flows, data publishing, data searches and indexing, data replication metadata management and archiving</a:t>
            </a:r>
          </a:p>
          <a:p>
            <a:pPr marL="431800" indent="-312738">
              <a:lnSpc>
                <a:spcPct val="85000"/>
              </a:lnSpc>
              <a:spcAft>
                <a:spcPts val="729"/>
              </a:spcAft>
              <a:buClr>
                <a:schemeClr val="accent2"/>
              </a:buClr>
              <a:buSzPct val="70000"/>
              <a:buFont typeface="Arial" pitchFamily="34" charset="0"/>
              <a:buChar char="►"/>
            </a:pPr>
            <a:r>
              <a:rPr lang="en-US" sz="1500" dirty="0">
                <a:latin typeface="EYInterstate Light" panose="02000506000000020004" pitchFamily="2" charset="0"/>
              </a:rPr>
              <a:t>Provides data to business users in </a:t>
            </a:r>
            <a:r>
              <a:rPr lang="en-US" sz="1500" b="1" dirty="0">
                <a:latin typeface="EYInterstate Light" panose="02000506000000020004" pitchFamily="2" charset="0"/>
              </a:rPr>
              <a:t>near real time </a:t>
            </a:r>
            <a:r>
              <a:rPr lang="en-US" sz="1500" dirty="0">
                <a:latin typeface="EYInterstate Light" panose="02000506000000020004" pitchFamily="2" charset="0"/>
              </a:rPr>
              <a:t>and without costly data processing and integration</a:t>
            </a:r>
            <a:endParaRPr lang="en-US" sz="1500" dirty="0">
              <a:solidFill>
                <a:schemeClr val="bg1"/>
              </a:solidFill>
            </a:endParaRPr>
          </a:p>
        </p:txBody>
      </p:sp>
      <p:sp>
        <p:nvSpPr>
          <p:cNvPr id="4" name="Right Arrow 3"/>
          <p:cNvSpPr/>
          <p:nvPr/>
        </p:nvSpPr>
        <p:spPr>
          <a:xfrm>
            <a:off x="5394179" y="2084643"/>
            <a:ext cx="807048" cy="370299"/>
          </a:xfrm>
          <a:prstGeom prst="rightArrow">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13" name="Rectangle 12"/>
          <p:cNvSpPr/>
          <p:nvPr/>
        </p:nvSpPr>
        <p:spPr>
          <a:xfrm>
            <a:off x="6602306" y="3331795"/>
            <a:ext cx="5586704" cy="32967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defTabSz="1110135">
              <a:defRPr/>
            </a:pPr>
            <a:r>
              <a:rPr lang="en-US" sz="1500" b="1" dirty="0">
                <a:solidFill>
                  <a:schemeClr val="bg1"/>
                </a:solidFill>
                <a:latin typeface="EYInterstate Light" panose="02000506000000020004" pitchFamily="2" charset="0"/>
              </a:rPr>
              <a:t>Data Lake Benefits</a:t>
            </a:r>
          </a:p>
        </p:txBody>
      </p:sp>
      <p:sp>
        <p:nvSpPr>
          <p:cNvPr id="6" name="Rectangle 5"/>
          <p:cNvSpPr/>
          <p:nvPr/>
        </p:nvSpPr>
        <p:spPr bwMode="auto">
          <a:xfrm>
            <a:off x="2170112" y="1398029"/>
            <a:ext cx="549275" cy="229949"/>
          </a:xfrm>
          <a:prstGeom prst="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292929"/>
                </a:solidFill>
                <a:latin typeface="EYInterstate Light" panose="02000506000000020004" pitchFamily="2" charset="0"/>
              </a:rPr>
              <a:t>Tax Reporting</a:t>
            </a:r>
            <a:endParaRPr lang="en-IN" sz="700" dirty="0">
              <a:solidFill>
                <a:srgbClr val="292929"/>
              </a:solidFill>
              <a:latin typeface="EYInterstate Light" panose="02000506000000020004" pitchFamily="2" charset="0"/>
            </a:endParaRPr>
          </a:p>
        </p:txBody>
      </p:sp>
      <p:sp>
        <p:nvSpPr>
          <p:cNvPr id="69" name="Rectangle 68"/>
          <p:cNvSpPr/>
          <p:nvPr/>
        </p:nvSpPr>
        <p:spPr bwMode="auto">
          <a:xfrm>
            <a:off x="2255836" y="2177437"/>
            <a:ext cx="549275" cy="229949"/>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chemeClr val="bg1"/>
                </a:solidFill>
                <a:latin typeface="EYInterstate Light" panose="02000506000000020004" pitchFamily="2" charset="0"/>
              </a:rPr>
              <a:t>SA</a:t>
            </a:r>
            <a:endParaRPr lang="en-IN" sz="700" dirty="0">
              <a:solidFill>
                <a:schemeClr val="bg1"/>
              </a:solidFill>
              <a:latin typeface="EYInterstate Light" panose="02000506000000020004" pitchFamily="2" charset="0"/>
            </a:endParaRPr>
          </a:p>
        </p:txBody>
      </p:sp>
      <p:sp>
        <p:nvSpPr>
          <p:cNvPr id="70" name="Rectangle 69"/>
          <p:cNvSpPr/>
          <p:nvPr/>
        </p:nvSpPr>
        <p:spPr bwMode="auto">
          <a:xfrm>
            <a:off x="3282604" y="2177437"/>
            <a:ext cx="549275" cy="229949"/>
          </a:xfrm>
          <a:prstGeom prst="rect">
            <a:avLst/>
          </a:prstGeom>
          <a:solidFill>
            <a:srgbClr val="FF0000"/>
          </a:solidFill>
          <a:ln w="6350">
            <a:solidFill>
              <a:srgbClr val="29292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chemeClr val="bg1"/>
                </a:solidFill>
                <a:latin typeface="EYInterstate Light" panose="02000506000000020004" pitchFamily="2" charset="0"/>
              </a:rPr>
              <a:t>MDM</a:t>
            </a:r>
            <a:endParaRPr lang="en-IN" sz="700" dirty="0">
              <a:solidFill>
                <a:schemeClr val="bg1"/>
              </a:solidFill>
              <a:latin typeface="EYInterstate Light" panose="02000506000000020004" pitchFamily="2" charset="0"/>
            </a:endParaRPr>
          </a:p>
        </p:txBody>
      </p:sp>
      <p:sp>
        <p:nvSpPr>
          <p:cNvPr id="71" name="Rectangle 70"/>
          <p:cNvSpPr/>
          <p:nvPr/>
        </p:nvSpPr>
        <p:spPr bwMode="auto">
          <a:xfrm>
            <a:off x="4504401" y="2177437"/>
            <a:ext cx="549275" cy="229949"/>
          </a:xfrm>
          <a:prstGeom prst="rect">
            <a:avLst/>
          </a:prstGeom>
          <a:solidFill>
            <a:srgbClr val="FFFF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292929"/>
                </a:solidFill>
                <a:latin typeface="EYInterstate Light" panose="02000506000000020004" pitchFamily="2" charset="0"/>
              </a:rPr>
              <a:t>Consolidation tool</a:t>
            </a:r>
            <a:endParaRPr lang="en-IN" sz="700" dirty="0">
              <a:solidFill>
                <a:srgbClr val="292929"/>
              </a:solidFill>
              <a:latin typeface="EYInterstate Light" panose="02000506000000020004" pitchFamily="2" charset="0"/>
            </a:endParaRPr>
          </a:p>
        </p:txBody>
      </p:sp>
      <p:sp>
        <p:nvSpPr>
          <p:cNvPr id="72" name="Rectangle 71"/>
          <p:cNvSpPr/>
          <p:nvPr/>
        </p:nvSpPr>
        <p:spPr bwMode="auto">
          <a:xfrm>
            <a:off x="1136648" y="2952947"/>
            <a:ext cx="465933" cy="210312"/>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ERP1</a:t>
            </a:r>
            <a:endParaRPr lang="en-IN" sz="700" dirty="0">
              <a:solidFill>
                <a:srgbClr val="002050"/>
              </a:solidFill>
              <a:latin typeface="EYInterstate Light" panose="02000506000000020004" pitchFamily="2" charset="0"/>
            </a:endParaRPr>
          </a:p>
        </p:txBody>
      </p:sp>
      <p:sp>
        <p:nvSpPr>
          <p:cNvPr id="73" name="Rectangle 72"/>
          <p:cNvSpPr/>
          <p:nvPr/>
        </p:nvSpPr>
        <p:spPr bwMode="auto">
          <a:xfrm>
            <a:off x="1641686" y="2952947"/>
            <a:ext cx="465933" cy="210312"/>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ERP2</a:t>
            </a:r>
            <a:endParaRPr lang="en-IN" sz="700" dirty="0">
              <a:solidFill>
                <a:srgbClr val="002050"/>
              </a:solidFill>
              <a:latin typeface="EYInterstate Light" panose="02000506000000020004" pitchFamily="2" charset="0"/>
            </a:endParaRPr>
          </a:p>
        </p:txBody>
      </p:sp>
      <p:sp>
        <p:nvSpPr>
          <p:cNvPr id="74" name="Rectangle 73"/>
          <p:cNvSpPr/>
          <p:nvPr/>
        </p:nvSpPr>
        <p:spPr bwMode="auto">
          <a:xfrm>
            <a:off x="2146724" y="2952947"/>
            <a:ext cx="465933" cy="210312"/>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ERP3</a:t>
            </a:r>
            <a:endParaRPr lang="en-IN" sz="700" dirty="0">
              <a:solidFill>
                <a:srgbClr val="002050"/>
              </a:solidFill>
              <a:latin typeface="EYInterstate Light" panose="02000506000000020004" pitchFamily="2" charset="0"/>
            </a:endParaRPr>
          </a:p>
        </p:txBody>
      </p:sp>
      <p:sp>
        <p:nvSpPr>
          <p:cNvPr id="75" name="Rectangle 74"/>
          <p:cNvSpPr/>
          <p:nvPr/>
        </p:nvSpPr>
        <p:spPr bwMode="auto">
          <a:xfrm>
            <a:off x="2651762" y="2952947"/>
            <a:ext cx="465933" cy="210312"/>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ERP4</a:t>
            </a:r>
            <a:endParaRPr lang="en-IN" sz="700" dirty="0">
              <a:solidFill>
                <a:srgbClr val="002050"/>
              </a:solidFill>
              <a:latin typeface="EYInterstate Light" panose="02000506000000020004" pitchFamily="2" charset="0"/>
            </a:endParaRPr>
          </a:p>
        </p:txBody>
      </p:sp>
      <p:sp>
        <p:nvSpPr>
          <p:cNvPr id="76" name="Rectangle 75"/>
          <p:cNvSpPr/>
          <p:nvPr/>
        </p:nvSpPr>
        <p:spPr bwMode="auto">
          <a:xfrm>
            <a:off x="3156800" y="2952947"/>
            <a:ext cx="465933" cy="210312"/>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ERP5</a:t>
            </a:r>
            <a:endParaRPr lang="en-IN" sz="700" dirty="0">
              <a:solidFill>
                <a:srgbClr val="002050"/>
              </a:solidFill>
              <a:latin typeface="EYInterstate Light" panose="02000506000000020004" pitchFamily="2" charset="0"/>
            </a:endParaRPr>
          </a:p>
        </p:txBody>
      </p:sp>
      <p:sp>
        <p:nvSpPr>
          <p:cNvPr id="77" name="Rectangle 76"/>
          <p:cNvSpPr/>
          <p:nvPr/>
        </p:nvSpPr>
        <p:spPr bwMode="auto">
          <a:xfrm>
            <a:off x="3661838" y="2952947"/>
            <a:ext cx="465933" cy="210312"/>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ERP6</a:t>
            </a:r>
            <a:endParaRPr lang="en-IN" sz="700" dirty="0">
              <a:solidFill>
                <a:srgbClr val="002050"/>
              </a:solidFill>
              <a:latin typeface="EYInterstate Light" panose="02000506000000020004" pitchFamily="2" charset="0"/>
            </a:endParaRPr>
          </a:p>
        </p:txBody>
      </p:sp>
      <p:sp>
        <p:nvSpPr>
          <p:cNvPr id="78" name="Rectangle 77"/>
          <p:cNvSpPr/>
          <p:nvPr/>
        </p:nvSpPr>
        <p:spPr bwMode="auto">
          <a:xfrm>
            <a:off x="4166875" y="2952947"/>
            <a:ext cx="465933" cy="210312"/>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rgbClr val="002050"/>
                </a:solidFill>
                <a:latin typeface="EYInterstate Light" panose="02000506000000020004" pitchFamily="2" charset="0"/>
              </a:rPr>
              <a:t>HR</a:t>
            </a:r>
            <a:endParaRPr lang="en-IN" sz="700" dirty="0">
              <a:solidFill>
                <a:srgbClr val="002050"/>
              </a:solidFill>
              <a:latin typeface="EYInterstate Light" panose="02000506000000020004" pitchFamily="2" charset="0"/>
            </a:endParaRPr>
          </a:p>
        </p:txBody>
      </p:sp>
      <p:sp>
        <p:nvSpPr>
          <p:cNvPr id="7" name="Oval 6"/>
          <p:cNvSpPr/>
          <p:nvPr/>
        </p:nvSpPr>
        <p:spPr bwMode="auto">
          <a:xfrm>
            <a:off x="3194900" y="1635598"/>
            <a:ext cx="736590" cy="398942"/>
          </a:xfrm>
          <a:prstGeom prst="ellipse">
            <a:avLst/>
          </a:prstGeom>
          <a:solidFill>
            <a:srgbClr val="FF0000"/>
          </a:solidFill>
          <a:ln w="6350">
            <a:solidFill>
              <a:srgbClr val="29292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00" dirty="0">
                <a:solidFill>
                  <a:schemeClr val="bg1"/>
                </a:solidFill>
                <a:latin typeface="EYInterstate Light" panose="02000506000000020004" pitchFamily="2" charset="0"/>
              </a:rPr>
              <a:t>Mapping Process</a:t>
            </a:r>
            <a:endParaRPr lang="en-IN" sz="700" dirty="0">
              <a:solidFill>
                <a:schemeClr val="bg1"/>
              </a:solidFill>
              <a:latin typeface="EYInterstate Light" panose="02000506000000020004" pitchFamily="2" charset="0"/>
            </a:endParaRPr>
          </a:p>
        </p:txBody>
      </p:sp>
      <p:sp>
        <p:nvSpPr>
          <p:cNvPr id="14" name="TextBox 13"/>
          <p:cNvSpPr txBox="1"/>
          <p:nvPr/>
        </p:nvSpPr>
        <p:spPr>
          <a:xfrm>
            <a:off x="1182287" y="2163097"/>
            <a:ext cx="769026" cy="394980"/>
          </a:xfrm>
          <a:prstGeom prst="rect">
            <a:avLst/>
          </a:prstGeom>
          <a:noFill/>
        </p:spPr>
        <p:txBody>
          <a:bodyPr wrap="square" lIns="0" tIns="0" rIns="0" bIns="0" rtlCol="0">
            <a:spAutoFit/>
          </a:bodyPr>
          <a:lstStyle/>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Legal Entities</a:t>
            </a:r>
          </a:p>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GL Company Code, Profit Center</a:t>
            </a:r>
          </a:p>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HR Company Code</a:t>
            </a:r>
            <a:endParaRPr lang="en-IN" sz="600" b="1" dirty="0">
              <a:solidFill>
                <a:srgbClr val="292929"/>
              </a:solidFill>
              <a:latin typeface="EYInterstate Light" panose="02000506000000020004" pitchFamily="2" charset="0"/>
            </a:endParaRPr>
          </a:p>
        </p:txBody>
      </p:sp>
      <p:sp>
        <p:nvSpPr>
          <p:cNvPr id="82" name="TextBox 81"/>
          <p:cNvSpPr txBox="1"/>
          <p:nvPr/>
        </p:nvSpPr>
        <p:spPr>
          <a:xfrm>
            <a:off x="3972114" y="1548037"/>
            <a:ext cx="881015" cy="566822"/>
          </a:xfrm>
          <a:prstGeom prst="rect">
            <a:avLst/>
          </a:prstGeom>
          <a:noFill/>
        </p:spPr>
        <p:txBody>
          <a:bodyPr wrap="square" lIns="0" tIns="0" rIns="0" bIns="0" rtlCol="0">
            <a:spAutoFit/>
          </a:bodyPr>
          <a:lstStyle/>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Legal Entity (GTN) to GL Company Code (granular)</a:t>
            </a:r>
          </a:p>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Legal Entity (GTN) to Consolidation Tool (high level)</a:t>
            </a:r>
            <a:endParaRPr lang="en-IN" sz="600" b="1" dirty="0">
              <a:solidFill>
                <a:srgbClr val="292929"/>
              </a:solidFill>
              <a:latin typeface="EYInterstate Light" panose="02000506000000020004" pitchFamily="2" charset="0"/>
            </a:endParaRPr>
          </a:p>
        </p:txBody>
      </p:sp>
      <p:sp>
        <p:nvSpPr>
          <p:cNvPr id="83" name="TextBox 82"/>
          <p:cNvSpPr txBox="1"/>
          <p:nvPr/>
        </p:nvSpPr>
        <p:spPr>
          <a:xfrm>
            <a:off x="4025251" y="2407705"/>
            <a:ext cx="1052295" cy="502702"/>
          </a:xfrm>
          <a:prstGeom prst="rect">
            <a:avLst/>
          </a:prstGeom>
          <a:noFill/>
        </p:spPr>
        <p:txBody>
          <a:bodyPr wrap="square" lIns="0" tIns="0" rIns="0" bIns="0" rtlCol="0">
            <a:spAutoFit/>
          </a:bodyPr>
          <a:lstStyle/>
          <a:p>
            <a:pPr>
              <a:spcAft>
                <a:spcPts val="100"/>
              </a:spcAft>
            </a:pPr>
            <a:r>
              <a:rPr lang="en-US" sz="700" b="1" dirty="0">
                <a:solidFill>
                  <a:srgbClr val="292929"/>
                </a:solidFill>
                <a:latin typeface="EYInterstate Light" panose="02000506000000020004" pitchFamily="2" charset="0"/>
              </a:rPr>
              <a:t>Quarterly Updates</a:t>
            </a:r>
          </a:p>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Addition of New Consolidation Tool Entities</a:t>
            </a:r>
          </a:p>
          <a:p>
            <a:pPr marL="54864" indent="-54864">
              <a:spcAft>
                <a:spcPts val="100"/>
              </a:spcAft>
              <a:buFont typeface="EYInterstate Light" panose="02000506000000020004" pitchFamily="2" charset="0"/>
              <a:buChar char="–"/>
            </a:pPr>
            <a:r>
              <a:rPr lang="en-US" sz="600" b="1" dirty="0">
                <a:solidFill>
                  <a:srgbClr val="292929"/>
                </a:solidFill>
                <a:latin typeface="EYInterstate Light" panose="02000506000000020004" pitchFamily="2" charset="0"/>
              </a:rPr>
              <a:t>Deletion of Existing Consolidation Tool Entities</a:t>
            </a:r>
            <a:endParaRPr lang="en-IN" sz="600" b="1" dirty="0">
              <a:solidFill>
                <a:srgbClr val="292929"/>
              </a:solidFill>
              <a:latin typeface="EYInterstate Light" panose="02000506000000020004" pitchFamily="2" charset="0"/>
            </a:endParaRPr>
          </a:p>
        </p:txBody>
      </p:sp>
      <p:cxnSp>
        <p:nvCxnSpPr>
          <p:cNvPr id="21" name="Straight Arrow Connector 20"/>
          <p:cNvCxnSpPr>
            <a:stCxn id="69" idx="0"/>
            <a:endCxn id="6" idx="2"/>
          </p:cNvCxnSpPr>
          <p:nvPr/>
        </p:nvCxnSpPr>
        <p:spPr>
          <a:xfrm flipH="1" flipV="1">
            <a:off x="2444750" y="1627978"/>
            <a:ext cx="85724" cy="549459"/>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0" idx="0"/>
            <a:endCxn id="6" idx="2"/>
          </p:cNvCxnSpPr>
          <p:nvPr/>
        </p:nvCxnSpPr>
        <p:spPr>
          <a:xfrm flipH="1" flipV="1">
            <a:off x="2444750" y="1627978"/>
            <a:ext cx="1112492" cy="549459"/>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0"/>
            <a:endCxn id="7" idx="4"/>
          </p:cNvCxnSpPr>
          <p:nvPr/>
        </p:nvCxnSpPr>
        <p:spPr>
          <a:xfrm flipV="1">
            <a:off x="3557242" y="2034540"/>
            <a:ext cx="5953" cy="142897"/>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805111" y="2273360"/>
            <a:ext cx="477493" cy="0"/>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805111" y="2345685"/>
            <a:ext cx="477493" cy="0"/>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2" idx="0"/>
            <a:endCxn id="69" idx="2"/>
          </p:cNvCxnSpPr>
          <p:nvPr/>
        </p:nvCxnSpPr>
        <p:spPr>
          <a:xfrm flipV="1">
            <a:off x="1369615" y="2407386"/>
            <a:ext cx="1160859"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3" idx="0"/>
            <a:endCxn id="69" idx="2"/>
          </p:cNvCxnSpPr>
          <p:nvPr/>
        </p:nvCxnSpPr>
        <p:spPr>
          <a:xfrm flipV="1">
            <a:off x="1874653" y="2407386"/>
            <a:ext cx="655821"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4" idx="0"/>
            <a:endCxn id="69" idx="2"/>
          </p:cNvCxnSpPr>
          <p:nvPr/>
        </p:nvCxnSpPr>
        <p:spPr>
          <a:xfrm flipV="1">
            <a:off x="2379691" y="2407386"/>
            <a:ext cx="150783"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5" idx="0"/>
            <a:endCxn id="69" idx="2"/>
          </p:cNvCxnSpPr>
          <p:nvPr/>
        </p:nvCxnSpPr>
        <p:spPr>
          <a:xfrm flipH="1" flipV="1">
            <a:off x="2530474" y="2407386"/>
            <a:ext cx="354255"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6" idx="0"/>
            <a:endCxn id="69" idx="2"/>
          </p:cNvCxnSpPr>
          <p:nvPr/>
        </p:nvCxnSpPr>
        <p:spPr>
          <a:xfrm flipH="1" flipV="1">
            <a:off x="2530474" y="2407386"/>
            <a:ext cx="859293"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7" idx="0"/>
            <a:endCxn id="69" idx="2"/>
          </p:cNvCxnSpPr>
          <p:nvPr/>
        </p:nvCxnSpPr>
        <p:spPr>
          <a:xfrm flipH="1" flipV="1">
            <a:off x="2530474" y="2407386"/>
            <a:ext cx="1364331" cy="545561"/>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1" idx="1"/>
            <a:endCxn id="70" idx="3"/>
          </p:cNvCxnSpPr>
          <p:nvPr/>
        </p:nvCxnSpPr>
        <p:spPr>
          <a:xfrm flipH="1">
            <a:off x="3831879" y="2292412"/>
            <a:ext cx="672522" cy="0"/>
          </a:xfrm>
          <a:prstGeom prst="straightConnector1">
            <a:avLst/>
          </a:prstGeom>
          <a:ln w="254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066585" y="2643349"/>
            <a:ext cx="919677" cy="184666"/>
          </a:xfrm>
          <a:prstGeom prst="rect">
            <a:avLst/>
          </a:prstGeom>
          <a:solidFill>
            <a:srgbClr val="F8F8F8"/>
          </a:solidFill>
        </p:spPr>
        <p:txBody>
          <a:bodyPr wrap="square" lIns="0" tIns="0" rIns="0" bIns="0" rtlCol="0">
            <a:spAutoFit/>
          </a:bodyPr>
          <a:lstStyle/>
          <a:p>
            <a:r>
              <a:rPr lang="en-US" sz="600" b="1" dirty="0">
                <a:solidFill>
                  <a:srgbClr val="292929"/>
                </a:solidFill>
                <a:latin typeface="EYInterstate Light" panose="02000506000000020004" pitchFamily="2" charset="0"/>
              </a:rPr>
              <a:t>Transactional Data and Changes Master Data</a:t>
            </a:r>
            <a:endParaRPr lang="en-IN" sz="600" b="1" dirty="0">
              <a:solidFill>
                <a:srgbClr val="292929"/>
              </a:solidFill>
              <a:latin typeface="EYInterstate Light" panose="02000506000000020004" pitchFamily="2" charset="0"/>
            </a:endParaRPr>
          </a:p>
        </p:txBody>
      </p:sp>
      <p:sp>
        <p:nvSpPr>
          <p:cNvPr id="80" name="TextBox 79"/>
          <p:cNvSpPr txBox="1"/>
          <p:nvPr/>
        </p:nvSpPr>
        <p:spPr>
          <a:xfrm>
            <a:off x="2005525" y="1862697"/>
            <a:ext cx="545601" cy="184666"/>
          </a:xfrm>
          <a:prstGeom prst="rect">
            <a:avLst/>
          </a:prstGeom>
          <a:solidFill>
            <a:srgbClr val="F8F8F8"/>
          </a:solidFill>
        </p:spPr>
        <p:txBody>
          <a:bodyPr wrap="square" lIns="0" tIns="0" rIns="0" bIns="0" rtlCol="0">
            <a:spAutoFit/>
          </a:bodyPr>
          <a:lstStyle/>
          <a:p>
            <a:r>
              <a:rPr lang="en-US" sz="600" b="1" dirty="0">
                <a:solidFill>
                  <a:srgbClr val="292929"/>
                </a:solidFill>
                <a:latin typeface="EYInterstate Light" panose="02000506000000020004" pitchFamily="2" charset="0"/>
              </a:rPr>
              <a:t>Transactional Data</a:t>
            </a:r>
            <a:endParaRPr lang="en-IN" sz="600" b="1" dirty="0">
              <a:solidFill>
                <a:srgbClr val="292929"/>
              </a:solidFill>
              <a:latin typeface="EYInterstate Light" panose="02000506000000020004" pitchFamily="2" charset="0"/>
            </a:endParaRPr>
          </a:p>
        </p:txBody>
      </p:sp>
      <p:sp>
        <p:nvSpPr>
          <p:cNvPr id="81" name="TextBox 80"/>
          <p:cNvSpPr txBox="1"/>
          <p:nvPr/>
        </p:nvSpPr>
        <p:spPr>
          <a:xfrm>
            <a:off x="2650757" y="1872584"/>
            <a:ext cx="448415" cy="184666"/>
          </a:xfrm>
          <a:prstGeom prst="rect">
            <a:avLst/>
          </a:prstGeom>
          <a:solidFill>
            <a:srgbClr val="F8F8F8"/>
          </a:solidFill>
        </p:spPr>
        <p:txBody>
          <a:bodyPr wrap="square" lIns="0" tIns="0" rIns="0" bIns="0" rtlCol="0">
            <a:spAutoFit/>
          </a:bodyPr>
          <a:lstStyle/>
          <a:p>
            <a:r>
              <a:rPr lang="en-US" sz="600" b="1" dirty="0">
                <a:solidFill>
                  <a:srgbClr val="292929"/>
                </a:solidFill>
                <a:latin typeface="EYInterstate Light" panose="02000506000000020004" pitchFamily="2" charset="0"/>
              </a:rPr>
              <a:t>Global Master Data</a:t>
            </a:r>
            <a:endParaRPr lang="en-IN" sz="600" b="1" dirty="0">
              <a:solidFill>
                <a:srgbClr val="292929"/>
              </a:solidFill>
              <a:latin typeface="EYInterstate Light" panose="02000506000000020004" pitchFamily="2" charset="0"/>
            </a:endParaRPr>
          </a:p>
        </p:txBody>
      </p:sp>
      <p:grpSp>
        <p:nvGrpSpPr>
          <p:cNvPr id="344" name="Group 343"/>
          <p:cNvGrpSpPr/>
          <p:nvPr/>
        </p:nvGrpSpPr>
        <p:grpSpPr>
          <a:xfrm>
            <a:off x="6206668" y="1383753"/>
            <a:ext cx="5507733" cy="1709396"/>
            <a:chOff x="3187504" y="198040"/>
            <a:chExt cx="5507733" cy="1709396"/>
          </a:xfrm>
        </p:grpSpPr>
        <p:sp>
          <p:nvSpPr>
            <p:cNvPr id="345" name="Rectangle 344"/>
            <p:cNvSpPr/>
            <p:nvPr/>
          </p:nvSpPr>
          <p:spPr>
            <a:xfrm>
              <a:off x="7408456" y="253347"/>
              <a:ext cx="1204749" cy="1620644"/>
            </a:xfrm>
            <a:prstGeom prst="rect">
              <a:avLst/>
            </a:prstGeom>
            <a:solidFill>
              <a:srgbClr val="D83B01"/>
            </a:solidFill>
            <a:ln w="9525"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46" name="Rectangle 345"/>
            <p:cNvSpPr/>
            <p:nvPr/>
          </p:nvSpPr>
          <p:spPr>
            <a:xfrm>
              <a:off x="4464303" y="198040"/>
              <a:ext cx="2693585" cy="1666199"/>
            </a:xfrm>
            <a:prstGeom prst="rect">
              <a:avLst/>
            </a:prstGeom>
            <a:noFill/>
            <a:ln w="9525"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47" name="Right Arrow 346"/>
            <p:cNvSpPr/>
            <p:nvPr/>
          </p:nvSpPr>
          <p:spPr>
            <a:xfrm>
              <a:off x="6807753" y="738505"/>
              <a:ext cx="596766" cy="160304"/>
            </a:xfrm>
            <a:prstGeom prst="rightArrow">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48" name="Rectangle 347"/>
            <p:cNvSpPr/>
            <p:nvPr/>
          </p:nvSpPr>
          <p:spPr>
            <a:xfrm>
              <a:off x="3190541" y="359818"/>
              <a:ext cx="1025501" cy="603504"/>
            </a:xfrm>
            <a:prstGeom prst="rect">
              <a:avLst/>
            </a:prstGeom>
            <a:solidFill>
              <a:srgbClr val="D2D2D2"/>
            </a:solidFill>
            <a:ln w="9525" cap="flat" cmpd="sng" algn="ctr">
              <a:solidFill>
                <a:srgbClr val="FF8C00"/>
              </a:solid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49" name="Can 348"/>
            <p:cNvSpPr/>
            <p:nvPr/>
          </p:nvSpPr>
          <p:spPr>
            <a:xfrm>
              <a:off x="3308787" y="415601"/>
              <a:ext cx="84489" cy="126316"/>
            </a:xfrm>
            <a:prstGeom prst="can">
              <a:avLst/>
            </a:prstGeom>
            <a:noFill/>
            <a:ln w="6350" cap="flat" cmpd="sng" algn="ctr">
              <a:solidFill>
                <a:srgbClr val="505050">
                  <a:lumMod val="95000"/>
                  <a:lumOff val="5000"/>
                </a:srgbClr>
              </a:solid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50" name="Can 349"/>
            <p:cNvSpPr/>
            <p:nvPr/>
          </p:nvSpPr>
          <p:spPr>
            <a:xfrm>
              <a:off x="3249036" y="490995"/>
              <a:ext cx="84489" cy="126316"/>
            </a:xfrm>
            <a:prstGeom prst="can">
              <a:avLst/>
            </a:prstGeom>
            <a:noFill/>
            <a:ln w="6350" cap="flat" cmpd="sng" algn="ctr">
              <a:solidFill>
                <a:srgbClr val="505050">
                  <a:lumMod val="95000"/>
                  <a:lumOff val="5000"/>
                </a:srgbClr>
              </a:solid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51" name="Rectangle 350"/>
            <p:cNvSpPr/>
            <p:nvPr/>
          </p:nvSpPr>
          <p:spPr>
            <a:xfrm>
              <a:off x="3443268" y="444759"/>
              <a:ext cx="714361" cy="400110"/>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Structured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ysClr val="windowText" lastClr="000000"/>
                  </a:solidFill>
                  <a:effectLst/>
                  <a:uLnTx/>
                  <a:uFillTx/>
                </a:rPr>
                <a:t>(Internal and external, e.g., CRM, ERP, billing)</a:t>
              </a:r>
            </a:p>
          </p:txBody>
        </p:sp>
        <p:sp>
          <p:nvSpPr>
            <p:cNvPr id="352" name="Rectangle 351"/>
            <p:cNvSpPr/>
            <p:nvPr/>
          </p:nvSpPr>
          <p:spPr>
            <a:xfrm>
              <a:off x="3187504" y="1208215"/>
              <a:ext cx="1025501" cy="598565"/>
            </a:xfrm>
            <a:prstGeom prst="rect">
              <a:avLst/>
            </a:prstGeom>
            <a:solidFill>
              <a:srgbClr val="D2D2D2"/>
            </a:solidFill>
            <a:ln w="9525" cap="flat" cmpd="sng" algn="ctr">
              <a:solidFill>
                <a:srgbClr val="FF8C00"/>
              </a:solid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53" name="Rectangle 352"/>
            <p:cNvSpPr/>
            <p:nvPr/>
          </p:nvSpPr>
          <p:spPr>
            <a:xfrm>
              <a:off x="3443268" y="1259231"/>
              <a:ext cx="784206" cy="523220"/>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lumMod val="50000"/>
                    </a:prstClr>
                  </a:solidFill>
                  <a:effectLst/>
                  <a:uLnTx/>
                  <a:uFillTx/>
                </a:rPr>
                <a:t>Unstructured &amp; legacy 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lumMod val="50000"/>
                    </a:prstClr>
                  </a:solidFill>
                  <a:effectLst/>
                  <a:uLnTx/>
                  <a:uFillTx/>
                </a:rPr>
                <a:t>(Internal and external, e.g., call notes, sensor, social legacy ERP data)</a:t>
              </a:r>
            </a:p>
          </p:txBody>
        </p:sp>
        <p:pic>
          <p:nvPicPr>
            <p:cNvPr id="354" name="Picture 353"/>
            <p:cNvPicPr>
              <a:picLocks noChangeAspect="1"/>
            </p:cNvPicPr>
            <p:nvPr/>
          </p:nvPicPr>
          <p:blipFill>
            <a:blip r:embed="rId3" cstate="print"/>
            <a:stretch>
              <a:fillRect/>
            </a:stretch>
          </p:blipFill>
          <p:spPr>
            <a:xfrm>
              <a:off x="3231830" y="1536844"/>
              <a:ext cx="120075" cy="164151"/>
            </a:xfrm>
            <a:prstGeom prst="rect">
              <a:avLst/>
            </a:prstGeom>
          </p:spPr>
        </p:pic>
        <p:sp>
          <p:nvSpPr>
            <p:cNvPr id="355" name="Freeform 649"/>
            <p:cNvSpPr>
              <a:spLocks noChangeAspect="1" noEditPoints="1"/>
            </p:cNvSpPr>
            <p:nvPr/>
          </p:nvSpPr>
          <p:spPr bwMode="auto">
            <a:xfrm>
              <a:off x="3223253" y="1408010"/>
              <a:ext cx="154383" cy="90304"/>
            </a:xfrm>
            <a:custGeom>
              <a:avLst/>
              <a:gdLst/>
              <a:ahLst/>
              <a:cxnLst>
                <a:cxn ang="0">
                  <a:pos x="120" y="87"/>
                </a:cxn>
                <a:cxn ang="0">
                  <a:pos x="0" y="87"/>
                </a:cxn>
                <a:cxn ang="0">
                  <a:pos x="0" y="0"/>
                </a:cxn>
                <a:cxn ang="0">
                  <a:pos x="143" y="0"/>
                </a:cxn>
                <a:cxn ang="0">
                  <a:pos x="143" y="87"/>
                </a:cxn>
                <a:cxn ang="0">
                  <a:pos x="108" y="36"/>
                </a:cxn>
                <a:cxn ang="0">
                  <a:pos x="143" y="87"/>
                </a:cxn>
                <a:cxn ang="0">
                  <a:pos x="0" y="87"/>
                </a:cxn>
                <a:cxn ang="0">
                  <a:pos x="36" y="36"/>
                </a:cxn>
                <a:cxn ang="0">
                  <a:pos x="0" y="0"/>
                </a:cxn>
                <a:cxn ang="0">
                  <a:pos x="36" y="36"/>
                </a:cxn>
                <a:cxn ang="0">
                  <a:pos x="72" y="72"/>
                </a:cxn>
                <a:cxn ang="0">
                  <a:pos x="108" y="36"/>
                </a:cxn>
                <a:cxn ang="0">
                  <a:pos x="143" y="0"/>
                </a:cxn>
              </a:cxnLst>
              <a:rect l="0" t="0" r="r" b="b"/>
              <a:pathLst>
                <a:path w="143" h="87">
                  <a:moveTo>
                    <a:pt x="120" y="87"/>
                  </a:moveTo>
                  <a:lnTo>
                    <a:pt x="0" y="87"/>
                  </a:lnTo>
                  <a:lnTo>
                    <a:pt x="0" y="0"/>
                  </a:lnTo>
                  <a:lnTo>
                    <a:pt x="143" y="0"/>
                  </a:lnTo>
                  <a:lnTo>
                    <a:pt x="143" y="87"/>
                  </a:lnTo>
                  <a:moveTo>
                    <a:pt x="108" y="36"/>
                  </a:moveTo>
                  <a:lnTo>
                    <a:pt x="143" y="87"/>
                  </a:lnTo>
                  <a:moveTo>
                    <a:pt x="0" y="87"/>
                  </a:moveTo>
                  <a:lnTo>
                    <a:pt x="36" y="36"/>
                  </a:lnTo>
                  <a:moveTo>
                    <a:pt x="0" y="0"/>
                  </a:moveTo>
                  <a:lnTo>
                    <a:pt x="36" y="36"/>
                  </a:lnTo>
                  <a:lnTo>
                    <a:pt x="72" y="72"/>
                  </a:lnTo>
                  <a:lnTo>
                    <a:pt x="108" y="36"/>
                  </a:lnTo>
                  <a:lnTo>
                    <a:pt x="143" y="0"/>
                  </a:lnTo>
                </a:path>
              </a:pathLst>
            </a:custGeom>
            <a:noFill/>
            <a:ln w="12700" cap="rnd">
              <a:solidFill>
                <a:srgbClr val="000000"/>
              </a:solidFill>
              <a:prstDash val="solid"/>
              <a:round/>
              <a:headEnd/>
              <a:tailEnd/>
            </a:ln>
          </p:spPr>
          <p:txBody>
            <a:bodyPr vert="horz" wrap="square" lIns="111026" tIns="55513" rIns="111026" bIns="55513" numCol="1" anchor="t" anchorCtr="0" compatLnSpc="1">
              <a:prstTxWarp prst="textNoShape">
                <a:avLst/>
              </a:prstTxWarp>
            </a:bodyPr>
            <a:lstStyle/>
            <a:p>
              <a:pPr marL="0" marR="0" lvl="0" indent="0" algn="ctr" defTabSz="1110264"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356" name="Picture 3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253" y="1242469"/>
              <a:ext cx="137229" cy="131939"/>
            </a:xfrm>
            <a:prstGeom prst="rect">
              <a:avLst/>
            </a:prstGeom>
          </p:spPr>
        </p:pic>
        <p:sp>
          <p:nvSpPr>
            <p:cNvPr id="357" name="Right Arrow 356"/>
            <p:cNvSpPr/>
            <p:nvPr/>
          </p:nvSpPr>
          <p:spPr>
            <a:xfrm>
              <a:off x="4227474" y="1520164"/>
              <a:ext cx="965177" cy="160304"/>
            </a:xfrm>
            <a:prstGeom prst="rightArrow">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58" name="Rectangle 357"/>
            <p:cNvSpPr/>
            <p:nvPr/>
          </p:nvSpPr>
          <p:spPr>
            <a:xfrm>
              <a:off x="7328075" y="241854"/>
              <a:ext cx="1367162" cy="235221"/>
            </a:xfrm>
            <a:prstGeom prst="rect">
              <a:avLst/>
            </a:prstGeom>
          </p:spPr>
          <p:txBody>
            <a:bodyPr wrap="non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Reporting and analytics</a:t>
              </a:r>
            </a:p>
          </p:txBody>
        </p:sp>
        <p:sp>
          <p:nvSpPr>
            <p:cNvPr id="359" name="Rectangle 358"/>
            <p:cNvSpPr/>
            <p:nvPr/>
          </p:nvSpPr>
          <p:spPr>
            <a:xfrm>
              <a:off x="5198239" y="1106078"/>
              <a:ext cx="1807747" cy="801358"/>
            </a:xfrm>
            <a:prstGeom prst="rect">
              <a:avLst/>
            </a:prstGeom>
            <a:solidFill>
              <a:srgbClr val="FFFFFF">
                <a:lumMod val="20000"/>
                <a:lumOff val="80000"/>
              </a:srgbClr>
            </a:solidFill>
            <a:ln w="9525" cap="flat" cmpd="sng" algn="ctr">
              <a:solidFill>
                <a:srgbClr val="D83B01"/>
              </a:solid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60" name="Rectangle 359"/>
            <p:cNvSpPr/>
            <p:nvPr/>
          </p:nvSpPr>
          <p:spPr>
            <a:xfrm>
              <a:off x="5839919" y="1702347"/>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Sandboxes</a:t>
              </a:r>
            </a:p>
          </p:txBody>
        </p:sp>
        <p:sp>
          <p:nvSpPr>
            <p:cNvPr id="361" name="Rectangle 360"/>
            <p:cNvSpPr/>
            <p:nvPr/>
          </p:nvSpPr>
          <p:spPr>
            <a:xfrm>
              <a:off x="5839919" y="1487913"/>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Archive</a:t>
              </a:r>
            </a:p>
          </p:txBody>
        </p:sp>
        <p:sp>
          <p:nvSpPr>
            <p:cNvPr id="362" name="Rectangle 361"/>
            <p:cNvSpPr/>
            <p:nvPr/>
          </p:nvSpPr>
          <p:spPr>
            <a:xfrm>
              <a:off x="5269422" y="1487913"/>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Staging</a:t>
              </a:r>
            </a:p>
          </p:txBody>
        </p:sp>
        <p:sp>
          <p:nvSpPr>
            <p:cNvPr id="363" name="Rectangle 362"/>
            <p:cNvSpPr/>
            <p:nvPr/>
          </p:nvSpPr>
          <p:spPr>
            <a:xfrm>
              <a:off x="5839919" y="1273480"/>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Data </a:t>
              </a:r>
            </a:p>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integration</a:t>
              </a:r>
            </a:p>
          </p:txBody>
        </p:sp>
        <p:sp>
          <p:nvSpPr>
            <p:cNvPr id="364" name="Rectangle 363"/>
            <p:cNvSpPr/>
            <p:nvPr/>
          </p:nvSpPr>
          <p:spPr>
            <a:xfrm>
              <a:off x="5269422" y="1702347"/>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Legacy data</a:t>
              </a:r>
            </a:p>
          </p:txBody>
        </p:sp>
        <p:sp>
          <p:nvSpPr>
            <p:cNvPr id="365" name="Rectangle 364"/>
            <p:cNvSpPr/>
            <p:nvPr/>
          </p:nvSpPr>
          <p:spPr>
            <a:xfrm>
              <a:off x="5269422" y="1273480"/>
              <a:ext cx="517463" cy="182880"/>
            </a:xfrm>
            <a:prstGeom prst="rect">
              <a:avLst/>
            </a:prstGeom>
            <a:solidFill>
              <a:srgbClr val="FFF27F"/>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Cold data </a:t>
              </a:r>
            </a:p>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storage</a:t>
              </a:r>
            </a:p>
          </p:txBody>
        </p:sp>
        <p:sp>
          <p:nvSpPr>
            <p:cNvPr id="366" name="Rectangle 365"/>
            <p:cNvSpPr/>
            <p:nvPr/>
          </p:nvSpPr>
          <p:spPr>
            <a:xfrm>
              <a:off x="5511185" y="1058742"/>
              <a:ext cx="1107476" cy="235221"/>
            </a:xfrm>
            <a:prstGeom prst="rect">
              <a:avLst/>
            </a:prstGeom>
          </p:spPr>
          <p:txBody>
            <a:bodyPr wrap="non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505050"/>
                  </a:solidFill>
                  <a:effectLst/>
                  <a:uLnTx/>
                  <a:uFillTx/>
                </a:rPr>
                <a:t>Hadoop data lake </a:t>
              </a:r>
            </a:p>
          </p:txBody>
        </p:sp>
        <p:sp>
          <p:nvSpPr>
            <p:cNvPr id="367" name="Rectangle 366"/>
            <p:cNvSpPr/>
            <p:nvPr/>
          </p:nvSpPr>
          <p:spPr>
            <a:xfrm>
              <a:off x="6366087" y="1225303"/>
              <a:ext cx="603236" cy="584356"/>
            </a:xfrm>
            <a:prstGeom prst="rect">
              <a:avLst/>
            </a:prstGeom>
            <a:solidFill>
              <a:srgbClr val="FFFFFF"/>
            </a:solidFill>
            <a:ln w="9525"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68" name="Rectangle 367"/>
            <p:cNvSpPr/>
            <p:nvPr/>
          </p:nvSpPr>
          <p:spPr>
            <a:xfrm>
              <a:off x="6411024" y="1273480"/>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252600"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Discovery </a:t>
              </a:r>
            </a:p>
            <a:p>
              <a:pPr marL="0" marR="0" lvl="0" indent="0" algn="ctr" defTabSz="1252600"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platform</a:t>
              </a:r>
            </a:p>
          </p:txBody>
        </p:sp>
        <p:sp>
          <p:nvSpPr>
            <p:cNvPr id="369" name="Rectangle 368"/>
            <p:cNvSpPr/>
            <p:nvPr/>
          </p:nvSpPr>
          <p:spPr>
            <a:xfrm>
              <a:off x="6411024" y="1487914"/>
              <a:ext cx="517463" cy="182880"/>
            </a:xfrm>
            <a:prstGeom prst="rect">
              <a:avLst/>
            </a:prstGeom>
            <a:solidFill>
              <a:srgbClr val="FF8C00"/>
            </a:solidFill>
            <a:ln w="9525" cap="flat" cmpd="sng" algn="ctr">
              <a:noFill/>
              <a:prstDash val="solid"/>
            </a:ln>
            <a:effectLst/>
          </p:spPr>
          <p:txBody>
            <a:bodyPr wrap="none" lIns="0" tIns="0" rIns="0" bIns="0" rtlCol="0" anchor="ctr" anchorCtr="0"/>
            <a:lstStyle/>
            <a:p>
              <a:pPr marL="0" marR="0" lvl="0" indent="0" algn="ctr" defTabSz="1110264" eaLnBrk="1" fontAlgn="auto" latinLnBrk="0" hangingPunct="1">
                <a:lnSpc>
                  <a:spcPct val="8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In-platform</a:t>
              </a:r>
            </a:p>
            <a:p>
              <a:pPr marL="0" marR="0" lvl="0" indent="0" algn="ctr" defTabSz="1110264" eaLnBrk="1" fontAlgn="auto" latinLnBrk="0" hangingPunct="1">
                <a:lnSpc>
                  <a:spcPct val="8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analytics</a:t>
              </a:r>
            </a:p>
          </p:txBody>
        </p:sp>
        <p:sp>
          <p:nvSpPr>
            <p:cNvPr id="370" name="Rectangle 369"/>
            <p:cNvSpPr/>
            <p:nvPr/>
          </p:nvSpPr>
          <p:spPr>
            <a:xfrm>
              <a:off x="6411024" y="1702347"/>
              <a:ext cx="517463" cy="182880"/>
            </a:xfrm>
            <a:prstGeom prst="rect">
              <a:avLst/>
            </a:prstGeom>
            <a:solidFill>
              <a:srgbClr val="FF8C00"/>
            </a:solidFill>
            <a:ln w="9525" cap="flat" cmpd="sng" algn="ctr">
              <a:no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Security </a:t>
              </a:r>
            </a:p>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550" b="0" i="0" u="none" strike="noStrike" kern="0" cap="none" spc="0" normalizeH="0" baseline="0" noProof="0" dirty="0">
                  <a:ln>
                    <a:noFill/>
                  </a:ln>
                  <a:solidFill>
                    <a:sysClr val="windowText" lastClr="000000">
                      <a:lumMod val="75000"/>
                    </a:sysClr>
                  </a:solidFill>
                  <a:effectLst/>
                  <a:uLnTx/>
                  <a:uFillTx/>
                </a:rPr>
                <a:t>and audit</a:t>
              </a:r>
            </a:p>
          </p:txBody>
        </p:sp>
        <p:sp>
          <p:nvSpPr>
            <p:cNvPr id="371" name="Rectangle 370"/>
            <p:cNvSpPr/>
            <p:nvPr/>
          </p:nvSpPr>
          <p:spPr>
            <a:xfrm>
              <a:off x="6450084" y="1112961"/>
              <a:ext cx="418184" cy="204443"/>
            </a:xfrm>
            <a:prstGeom prst="rect">
              <a:avLst/>
            </a:prstGeom>
          </p:spPr>
          <p:txBody>
            <a:bodyPr wrap="non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D83B01"/>
                  </a:solidFill>
                  <a:effectLst/>
                  <a:uLnTx/>
                  <a:uFillTx/>
                </a:rPr>
                <a:t>Tools</a:t>
              </a:r>
            </a:p>
          </p:txBody>
        </p:sp>
        <p:sp>
          <p:nvSpPr>
            <p:cNvPr id="372" name="Rectangle 371"/>
            <p:cNvSpPr/>
            <p:nvPr/>
          </p:nvSpPr>
          <p:spPr>
            <a:xfrm>
              <a:off x="7456688" y="541890"/>
              <a:ext cx="1097824" cy="226182"/>
            </a:xfrm>
            <a:prstGeom prst="rect">
              <a:avLst/>
            </a:prstGeom>
            <a:solidFill>
              <a:srgbClr val="FFFFFF"/>
            </a:solidFill>
            <a:ln w="9525" cap="flat" cmpd="sng" algn="ctr">
              <a:solidFill>
                <a:srgbClr val="D83B01"/>
              </a:solidFill>
              <a:prstDash val="solid"/>
            </a:ln>
            <a:effectLst/>
          </p:spPr>
          <p:txBody>
            <a:bodyPr lIns="111026" tIns="55513" rIns="111026" bIns="55513"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05050"/>
                  </a:solidFill>
                  <a:effectLst/>
                  <a:uLnTx/>
                  <a:uFillTx/>
                </a:rPr>
                <a:t>         </a:t>
              </a:r>
            </a:p>
          </p:txBody>
        </p:sp>
        <p:sp>
          <p:nvSpPr>
            <p:cNvPr id="373" name="Rectangle 372"/>
            <p:cNvSpPr/>
            <p:nvPr/>
          </p:nvSpPr>
          <p:spPr>
            <a:xfrm>
              <a:off x="7456688" y="837488"/>
              <a:ext cx="1097824" cy="226182"/>
            </a:xfrm>
            <a:prstGeom prst="rect">
              <a:avLst/>
            </a:prstGeom>
            <a:solidFill>
              <a:srgbClr val="FFFFFF"/>
            </a:solidFill>
            <a:ln w="9525" cap="flat" cmpd="sng" algn="ctr">
              <a:solidFill>
                <a:srgbClr val="D83B01"/>
              </a:solidFill>
              <a:prstDash val="solid"/>
            </a:ln>
            <a:effectLst/>
          </p:spPr>
          <p:txBody>
            <a:bodyPr lIns="111026" tIns="55513" rIns="111026" bIns="55513"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05050"/>
                  </a:solidFill>
                  <a:effectLst/>
                  <a:uLnTx/>
                  <a:uFillTx/>
                </a:rPr>
                <a:t>         </a:t>
              </a:r>
            </a:p>
          </p:txBody>
        </p:sp>
        <p:sp>
          <p:nvSpPr>
            <p:cNvPr id="374" name="Rectangle 373"/>
            <p:cNvSpPr/>
            <p:nvPr/>
          </p:nvSpPr>
          <p:spPr>
            <a:xfrm>
              <a:off x="7832269" y="808158"/>
              <a:ext cx="694279" cy="312165"/>
            </a:xfrm>
            <a:prstGeom prst="rect">
              <a:avLst/>
            </a:prstGeom>
          </p:spPr>
          <p:txBody>
            <a:bodyPr wrap="squar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dirty="0">
                  <a:ln>
                    <a:noFill/>
                  </a:ln>
                  <a:solidFill>
                    <a:srgbClr val="D83B01"/>
                  </a:solidFill>
                  <a:effectLst/>
                  <a:uLnTx/>
                  <a:uFillTx/>
                </a:rPr>
                <a:t>Advanced  analytics</a:t>
              </a:r>
            </a:p>
          </p:txBody>
        </p:sp>
        <p:sp>
          <p:nvSpPr>
            <p:cNvPr id="375" name="Rectangle 374"/>
            <p:cNvSpPr/>
            <p:nvPr/>
          </p:nvSpPr>
          <p:spPr>
            <a:xfrm>
              <a:off x="7811091" y="563229"/>
              <a:ext cx="694279" cy="212138"/>
            </a:xfrm>
            <a:prstGeom prst="rect">
              <a:avLst/>
            </a:prstGeom>
          </p:spPr>
          <p:txBody>
            <a:bodyPr wrap="squar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dirty="0">
                  <a:ln>
                    <a:noFill/>
                  </a:ln>
                  <a:solidFill>
                    <a:srgbClr val="D83B01"/>
                  </a:solidFill>
                  <a:effectLst/>
                  <a:uLnTx/>
                  <a:uFillTx/>
                </a:rPr>
                <a:t>Visualization</a:t>
              </a:r>
            </a:p>
          </p:txBody>
        </p:sp>
        <p:grpSp>
          <p:nvGrpSpPr>
            <p:cNvPr id="376" name="Group 78"/>
            <p:cNvGrpSpPr/>
            <p:nvPr/>
          </p:nvGrpSpPr>
          <p:grpSpPr>
            <a:xfrm>
              <a:off x="7489566" y="578711"/>
              <a:ext cx="283686" cy="122433"/>
              <a:chOff x="8488363" y="1778000"/>
              <a:chExt cx="490538" cy="280988"/>
            </a:xfrm>
          </p:grpSpPr>
          <p:sp>
            <p:nvSpPr>
              <p:cNvPr id="414" name="Freeform 23"/>
              <p:cNvSpPr>
                <a:spLocks/>
              </p:cNvSpPr>
              <p:nvPr/>
            </p:nvSpPr>
            <p:spPr bwMode="auto">
              <a:xfrm>
                <a:off x="8488363" y="1778000"/>
                <a:ext cx="490538" cy="280988"/>
              </a:xfrm>
              <a:custGeom>
                <a:avLst/>
                <a:gdLst/>
                <a:ahLst/>
                <a:cxnLst>
                  <a:cxn ang="0">
                    <a:pos x="74" y="53"/>
                  </a:cxn>
                  <a:cxn ang="0">
                    <a:pos x="102" y="75"/>
                  </a:cxn>
                  <a:cxn ang="0">
                    <a:pos x="131" y="46"/>
                  </a:cxn>
                  <a:cxn ang="0">
                    <a:pos x="117" y="21"/>
                  </a:cxn>
                  <a:cxn ang="0">
                    <a:pos x="91" y="8"/>
                  </a:cxn>
                  <a:cxn ang="0">
                    <a:pos x="81" y="0"/>
                  </a:cxn>
                  <a:cxn ang="0">
                    <a:pos x="72" y="5"/>
                  </a:cxn>
                  <a:cxn ang="0">
                    <a:pos x="64" y="5"/>
                  </a:cxn>
                  <a:cxn ang="0">
                    <a:pos x="59" y="5"/>
                  </a:cxn>
                  <a:cxn ang="0">
                    <a:pos x="50" y="0"/>
                  </a:cxn>
                  <a:cxn ang="0">
                    <a:pos x="40" y="8"/>
                  </a:cxn>
                  <a:cxn ang="0">
                    <a:pos x="7" y="26"/>
                  </a:cxn>
                  <a:cxn ang="0">
                    <a:pos x="0" y="46"/>
                  </a:cxn>
                  <a:cxn ang="0">
                    <a:pos x="29" y="75"/>
                  </a:cxn>
                  <a:cxn ang="0">
                    <a:pos x="57" y="53"/>
                  </a:cxn>
                </a:cxnLst>
                <a:rect l="0" t="0" r="r" b="b"/>
                <a:pathLst>
                  <a:path w="131" h="75">
                    <a:moveTo>
                      <a:pt x="74" y="53"/>
                    </a:moveTo>
                    <a:cubicBezTo>
                      <a:pt x="77" y="65"/>
                      <a:pt x="88" y="75"/>
                      <a:pt x="102" y="75"/>
                    </a:cubicBezTo>
                    <a:cubicBezTo>
                      <a:pt x="118" y="75"/>
                      <a:pt x="131" y="62"/>
                      <a:pt x="131" y="46"/>
                    </a:cubicBezTo>
                    <a:cubicBezTo>
                      <a:pt x="131" y="35"/>
                      <a:pt x="125" y="26"/>
                      <a:pt x="117" y="21"/>
                    </a:cubicBezTo>
                    <a:cubicBezTo>
                      <a:pt x="112" y="17"/>
                      <a:pt x="103" y="12"/>
                      <a:pt x="91" y="8"/>
                    </a:cubicBezTo>
                    <a:cubicBezTo>
                      <a:pt x="90" y="3"/>
                      <a:pt x="86" y="0"/>
                      <a:pt x="81" y="0"/>
                    </a:cubicBezTo>
                    <a:cubicBezTo>
                      <a:pt x="77" y="0"/>
                      <a:pt x="73" y="2"/>
                      <a:pt x="72" y="5"/>
                    </a:cubicBezTo>
                    <a:cubicBezTo>
                      <a:pt x="69" y="5"/>
                      <a:pt x="67" y="5"/>
                      <a:pt x="64" y="5"/>
                    </a:cubicBezTo>
                    <a:cubicBezTo>
                      <a:pt x="62" y="5"/>
                      <a:pt x="60" y="5"/>
                      <a:pt x="59" y="5"/>
                    </a:cubicBezTo>
                    <a:cubicBezTo>
                      <a:pt x="57" y="2"/>
                      <a:pt x="54" y="0"/>
                      <a:pt x="50" y="0"/>
                    </a:cubicBezTo>
                    <a:cubicBezTo>
                      <a:pt x="45" y="0"/>
                      <a:pt x="40" y="3"/>
                      <a:pt x="40" y="8"/>
                    </a:cubicBezTo>
                    <a:cubicBezTo>
                      <a:pt x="18" y="14"/>
                      <a:pt x="9" y="25"/>
                      <a:pt x="7" y="26"/>
                    </a:cubicBezTo>
                    <a:cubicBezTo>
                      <a:pt x="3" y="31"/>
                      <a:pt x="0" y="38"/>
                      <a:pt x="0" y="46"/>
                    </a:cubicBezTo>
                    <a:cubicBezTo>
                      <a:pt x="0" y="62"/>
                      <a:pt x="13" y="75"/>
                      <a:pt x="29" y="75"/>
                    </a:cubicBezTo>
                    <a:cubicBezTo>
                      <a:pt x="42" y="75"/>
                      <a:pt x="53" y="65"/>
                      <a:pt x="57" y="53"/>
                    </a:cubicBezTo>
                  </a:path>
                </a:pathLst>
              </a:custGeom>
              <a:noFill/>
              <a:ln w="12700" cap="flat">
                <a:solidFill>
                  <a:srgbClr val="D83B0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5" name="Freeform 24"/>
              <p:cNvSpPr>
                <a:spLocks/>
              </p:cNvSpPr>
              <p:nvPr/>
            </p:nvSpPr>
            <p:spPr bwMode="auto">
              <a:xfrm>
                <a:off x="8697913" y="1876425"/>
                <a:ext cx="68263" cy="60325"/>
              </a:xfrm>
              <a:custGeom>
                <a:avLst/>
                <a:gdLst/>
                <a:ahLst/>
                <a:cxnLst>
                  <a:cxn ang="0">
                    <a:pos x="9" y="0"/>
                  </a:cxn>
                  <a:cxn ang="0">
                    <a:pos x="18" y="9"/>
                  </a:cxn>
                  <a:cxn ang="0">
                    <a:pos x="17" y="16"/>
                  </a:cxn>
                  <a:cxn ang="0">
                    <a:pos x="1" y="16"/>
                  </a:cxn>
                  <a:cxn ang="0">
                    <a:pos x="0" y="9"/>
                  </a:cxn>
                  <a:cxn ang="0">
                    <a:pos x="9" y="0"/>
                  </a:cxn>
                </a:cxnLst>
                <a:rect l="0" t="0" r="r" b="b"/>
                <a:pathLst>
                  <a:path w="18" h="16">
                    <a:moveTo>
                      <a:pt x="9" y="0"/>
                    </a:moveTo>
                    <a:cubicBezTo>
                      <a:pt x="14" y="0"/>
                      <a:pt x="18" y="4"/>
                      <a:pt x="18" y="9"/>
                    </a:cubicBezTo>
                    <a:cubicBezTo>
                      <a:pt x="18" y="10"/>
                      <a:pt x="17" y="14"/>
                      <a:pt x="17" y="16"/>
                    </a:cubicBezTo>
                    <a:cubicBezTo>
                      <a:pt x="1" y="16"/>
                      <a:pt x="1" y="16"/>
                      <a:pt x="1" y="16"/>
                    </a:cubicBezTo>
                    <a:cubicBezTo>
                      <a:pt x="1" y="14"/>
                      <a:pt x="0" y="9"/>
                      <a:pt x="0" y="9"/>
                    </a:cubicBezTo>
                    <a:cubicBezTo>
                      <a:pt x="0" y="4"/>
                      <a:pt x="4" y="0"/>
                      <a:pt x="9" y="0"/>
                    </a:cubicBezTo>
                    <a:close/>
                  </a:path>
                </a:pathLst>
              </a:custGeom>
              <a:noFill/>
              <a:ln w="12700" cap="flat">
                <a:solidFill>
                  <a:srgbClr val="D83B0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6" name="Oval 25"/>
              <p:cNvSpPr>
                <a:spLocks noChangeArrowheads="1"/>
              </p:cNvSpPr>
              <p:nvPr/>
            </p:nvSpPr>
            <p:spPr bwMode="auto">
              <a:xfrm>
                <a:off x="8521700" y="1876425"/>
                <a:ext cx="146050" cy="149225"/>
              </a:xfrm>
              <a:prstGeom prst="ellipse">
                <a:avLst/>
              </a:prstGeom>
              <a:noFill/>
              <a:ln w="12700" cap="flat">
                <a:solidFill>
                  <a:srgbClr val="D83B0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7" name="Oval 26"/>
              <p:cNvSpPr>
                <a:spLocks noChangeArrowheads="1"/>
              </p:cNvSpPr>
              <p:nvPr/>
            </p:nvSpPr>
            <p:spPr bwMode="auto">
              <a:xfrm>
                <a:off x="8794750" y="1876425"/>
                <a:ext cx="147638" cy="146050"/>
              </a:xfrm>
              <a:prstGeom prst="ellipse">
                <a:avLst/>
              </a:prstGeom>
              <a:noFill/>
              <a:ln w="12700" cap="flat">
                <a:solidFill>
                  <a:srgbClr val="D83B0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grpSp>
        <p:grpSp>
          <p:nvGrpSpPr>
            <p:cNvPr id="377" name="Group 85"/>
            <p:cNvGrpSpPr/>
            <p:nvPr/>
          </p:nvGrpSpPr>
          <p:grpSpPr>
            <a:xfrm>
              <a:off x="7489566" y="885986"/>
              <a:ext cx="302594" cy="142490"/>
              <a:chOff x="8550275" y="1600200"/>
              <a:chExt cx="571500" cy="357188"/>
            </a:xfrm>
          </p:grpSpPr>
          <p:sp>
            <p:nvSpPr>
              <p:cNvPr id="411" name="Freeform 31"/>
              <p:cNvSpPr>
                <a:spLocks/>
              </p:cNvSpPr>
              <p:nvPr/>
            </p:nvSpPr>
            <p:spPr bwMode="auto">
              <a:xfrm>
                <a:off x="8602663" y="1690688"/>
                <a:ext cx="431800" cy="187325"/>
              </a:xfrm>
              <a:custGeom>
                <a:avLst/>
                <a:gdLst/>
                <a:ahLst/>
                <a:cxnLst>
                  <a:cxn ang="0">
                    <a:pos x="272" y="118"/>
                  </a:cxn>
                  <a:cxn ang="0">
                    <a:pos x="249" y="118"/>
                  </a:cxn>
                  <a:cxn ang="0">
                    <a:pos x="244" y="118"/>
                  </a:cxn>
                  <a:cxn ang="0">
                    <a:pos x="244" y="0"/>
                  </a:cxn>
                  <a:cxn ang="0">
                    <a:pos x="223" y="0"/>
                  </a:cxn>
                  <a:cxn ang="0">
                    <a:pos x="223" y="118"/>
                  </a:cxn>
                  <a:cxn ang="0">
                    <a:pos x="201" y="118"/>
                  </a:cxn>
                  <a:cxn ang="0">
                    <a:pos x="201" y="43"/>
                  </a:cxn>
                  <a:cxn ang="0">
                    <a:pos x="180" y="43"/>
                  </a:cxn>
                  <a:cxn ang="0">
                    <a:pos x="180" y="118"/>
                  </a:cxn>
                  <a:cxn ang="0">
                    <a:pos x="159" y="118"/>
                  </a:cxn>
                  <a:cxn ang="0">
                    <a:pos x="159" y="69"/>
                  </a:cxn>
                  <a:cxn ang="0">
                    <a:pos x="137" y="69"/>
                  </a:cxn>
                  <a:cxn ang="0">
                    <a:pos x="137" y="118"/>
                  </a:cxn>
                  <a:cxn ang="0">
                    <a:pos x="116" y="118"/>
                  </a:cxn>
                  <a:cxn ang="0">
                    <a:pos x="116" y="83"/>
                  </a:cxn>
                  <a:cxn ang="0">
                    <a:pos x="97" y="83"/>
                  </a:cxn>
                  <a:cxn ang="0">
                    <a:pos x="97" y="118"/>
                  </a:cxn>
                  <a:cxn ang="0">
                    <a:pos x="76" y="118"/>
                  </a:cxn>
                  <a:cxn ang="0">
                    <a:pos x="76" y="92"/>
                  </a:cxn>
                  <a:cxn ang="0">
                    <a:pos x="55" y="92"/>
                  </a:cxn>
                  <a:cxn ang="0">
                    <a:pos x="55" y="118"/>
                  </a:cxn>
                  <a:cxn ang="0">
                    <a:pos x="48" y="118"/>
                  </a:cxn>
                  <a:cxn ang="0">
                    <a:pos x="0" y="118"/>
                  </a:cxn>
                </a:cxnLst>
                <a:rect l="0" t="0" r="r" b="b"/>
                <a:pathLst>
                  <a:path w="272" h="118">
                    <a:moveTo>
                      <a:pt x="272" y="118"/>
                    </a:moveTo>
                    <a:lnTo>
                      <a:pt x="249" y="118"/>
                    </a:lnTo>
                    <a:lnTo>
                      <a:pt x="244" y="118"/>
                    </a:lnTo>
                    <a:lnTo>
                      <a:pt x="244" y="0"/>
                    </a:lnTo>
                    <a:lnTo>
                      <a:pt x="223" y="0"/>
                    </a:lnTo>
                    <a:lnTo>
                      <a:pt x="223" y="118"/>
                    </a:lnTo>
                    <a:lnTo>
                      <a:pt x="201" y="118"/>
                    </a:lnTo>
                    <a:lnTo>
                      <a:pt x="201" y="43"/>
                    </a:lnTo>
                    <a:lnTo>
                      <a:pt x="180" y="43"/>
                    </a:lnTo>
                    <a:lnTo>
                      <a:pt x="180" y="118"/>
                    </a:lnTo>
                    <a:lnTo>
                      <a:pt x="159" y="118"/>
                    </a:lnTo>
                    <a:lnTo>
                      <a:pt x="159" y="69"/>
                    </a:lnTo>
                    <a:lnTo>
                      <a:pt x="137" y="69"/>
                    </a:lnTo>
                    <a:lnTo>
                      <a:pt x="137" y="118"/>
                    </a:lnTo>
                    <a:lnTo>
                      <a:pt x="116" y="118"/>
                    </a:lnTo>
                    <a:lnTo>
                      <a:pt x="116" y="83"/>
                    </a:lnTo>
                    <a:lnTo>
                      <a:pt x="97" y="83"/>
                    </a:lnTo>
                    <a:lnTo>
                      <a:pt x="97" y="118"/>
                    </a:lnTo>
                    <a:lnTo>
                      <a:pt x="76" y="118"/>
                    </a:lnTo>
                    <a:lnTo>
                      <a:pt x="76" y="92"/>
                    </a:lnTo>
                    <a:lnTo>
                      <a:pt x="55" y="92"/>
                    </a:lnTo>
                    <a:lnTo>
                      <a:pt x="55" y="118"/>
                    </a:lnTo>
                    <a:lnTo>
                      <a:pt x="48" y="118"/>
                    </a:lnTo>
                    <a:lnTo>
                      <a:pt x="0" y="118"/>
                    </a:ln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2" name="Freeform 32"/>
              <p:cNvSpPr>
                <a:spLocks/>
              </p:cNvSpPr>
              <p:nvPr/>
            </p:nvSpPr>
            <p:spPr bwMode="auto">
              <a:xfrm>
                <a:off x="8550275" y="1600200"/>
                <a:ext cx="571500" cy="357188"/>
              </a:xfrm>
              <a:custGeom>
                <a:avLst/>
                <a:gdLst/>
                <a:ahLst/>
                <a:cxnLst>
                  <a:cxn ang="0">
                    <a:pos x="152" y="85"/>
                  </a:cxn>
                  <a:cxn ang="0">
                    <a:pos x="142" y="95"/>
                  </a:cxn>
                  <a:cxn ang="0">
                    <a:pos x="10" y="95"/>
                  </a:cxn>
                  <a:cxn ang="0">
                    <a:pos x="0" y="85"/>
                  </a:cxn>
                  <a:cxn ang="0">
                    <a:pos x="139" y="85"/>
                  </a:cxn>
                  <a:cxn ang="0">
                    <a:pos x="139" y="0"/>
                  </a:cxn>
                  <a:cxn ang="0">
                    <a:pos x="14" y="0"/>
                  </a:cxn>
                  <a:cxn ang="0">
                    <a:pos x="14" y="73"/>
                  </a:cxn>
                </a:cxnLst>
                <a:rect l="0" t="0" r="r" b="b"/>
                <a:pathLst>
                  <a:path w="152" h="95">
                    <a:moveTo>
                      <a:pt x="152" y="85"/>
                    </a:moveTo>
                    <a:cubicBezTo>
                      <a:pt x="152" y="90"/>
                      <a:pt x="148" y="95"/>
                      <a:pt x="142" y="95"/>
                    </a:cubicBezTo>
                    <a:cubicBezTo>
                      <a:pt x="10" y="95"/>
                      <a:pt x="10" y="95"/>
                      <a:pt x="10" y="95"/>
                    </a:cubicBezTo>
                    <a:cubicBezTo>
                      <a:pt x="5" y="95"/>
                      <a:pt x="0" y="90"/>
                      <a:pt x="0" y="85"/>
                    </a:cubicBezTo>
                    <a:cubicBezTo>
                      <a:pt x="139" y="85"/>
                      <a:pt x="139" y="85"/>
                      <a:pt x="139" y="85"/>
                    </a:cubicBezTo>
                    <a:cubicBezTo>
                      <a:pt x="139" y="0"/>
                      <a:pt x="139" y="0"/>
                      <a:pt x="139" y="0"/>
                    </a:cubicBezTo>
                    <a:cubicBezTo>
                      <a:pt x="14" y="0"/>
                      <a:pt x="14" y="0"/>
                      <a:pt x="14" y="0"/>
                    </a:cubicBezTo>
                    <a:cubicBezTo>
                      <a:pt x="14" y="73"/>
                      <a:pt x="14" y="73"/>
                      <a:pt x="14" y="73"/>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3" name="Freeform 33"/>
              <p:cNvSpPr>
                <a:spLocks/>
              </p:cNvSpPr>
              <p:nvPr/>
            </p:nvSpPr>
            <p:spPr bwMode="auto">
              <a:xfrm>
                <a:off x="8640763" y="1671638"/>
                <a:ext cx="225425" cy="139700"/>
              </a:xfrm>
              <a:custGeom>
                <a:avLst/>
                <a:gdLst/>
                <a:ahLst/>
                <a:cxnLst>
                  <a:cxn ang="0">
                    <a:pos x="0" y="37"/>
                  </a:cxn>
                  <a:cxn ang="0">
                    <a:pos x="25" y="28"/>
                  </a:cxn>
                  <a:cxn ang="0">
                    <a:pos x="44" y="10"/>
                  </a:cxn>
                  <a:cxn ang="0">
                    <a:pos x="37" y="0"/>
                  </a:cxn>
                  <a:cxn ang="0">
                    <a:pos x="60" y="0"/>
                  </a:cxn>
                  <a:cxn ang="0">
                    <a:pos x="55" y="18"/>
                  </a:cxn>
                </a:cxnLst>
                <a:rect l="0" t="0" r="r" b="b"/>
                <a:pathLst>
                  <a:path w="60" h="37">
                    <a:moveTo>
                      <a:pt x="0" y="37"/>
                    </a:moveTo>
                    <a:cubicBezTo>
                      <a:pt x="0" y="37"/>
                      <a:pt x="13" y="36"/>
                      <a:pt x="25" y="28"/>
                    </a:cubicBezTo>
                    <a:cubicBezTo>
                      <a:pt x="41" y="20"/>
                      <a:pt x="44" y="10"/>
                      <a:pt x="44" y="10"/>
                    </a:cubicBezTo>
                    <a:cubicBezTo>
                      <a:pt x="37" y="0"/>
                      <a:pt x="37" y="0"/>
                      <a:pt x="37" y="0"/>
                    </a:cubicBezTo>
                    <a:cubicBezTo>
                      <a:pt x="60" y="0"/>
                      <a:pt x="60" y="0"/>
                      <a:pt x="60" y="0"/>
                    </a:cubicBezTo>
                    <a:cubicBezTo>
                      <a:pt x="55" y="18"/>
                      <a:pt x="55" y="18"/>
                      <a:pt x="55" y="18"/>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grpSp>
        <p:sp>
          <p:nvSpPr>
            <p:cNvPr id="378" name="Rectangle 377"/>
            <p:cNvSpPr/>
            <p:nvPr/>
          </p:nvSpPr>
          <p:spPr>
            <a:xfrm>
              <a:off x="7456688" y="1145639"/>
              <a:ext cx="1097824" cy="226182"/>
            </a:xfrm>
            <a:prstGeom prst="rect">
              <a:avLst/>
            </a:prstGeom>
            <a:solidFill>
              <a:srgbClr val="FFFFFF"/>
            </a:solidFill>
            <a:ln w="9525" cap="flat" cmpd="sng" algn="ctr">
              <a:solidFill>
                <a:srgbClr val="D83B01"/>
              </a:solidFill>
              <a:prstDash val="solid"/>
            </a:ln>
            <a:effectLst/>
          </p:spPr>
          <p:txBody>
            <a:bodyPr lIns="111026" tIns="55513" rIns="111026" bIns="55513"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05050"/>
                  </a:solidFill>
                  <a:effectLst/>
                  <a:uLnTx/>
                  <a:uFillTx/>
                </a:rPr>
                <a:t>         </a:t>
              </a:r>
            </a:p>
          </p:txBody>
        </p:sp>
        <p:sp>
          <p:nvSpPr>
            <p:cNvPr id="379" name="Rectangle 378"/>
            <p:cNvSpPr/>
            <p:nvPr/>
          </p:nvSpPr>
          <p:spPr>
            <a:xfrm>
              <a:off x="7594174" y="1098984"/>
              <a:ext cx="1059471" cy="312165"/>
            </a:xfrm>
            <a:prstGeom prst="rect">
              <a:avLst/>
            </a:prstGeom>
          </p:spPr>
          <p:txBody>
            <a:bodyPr wrap="square" lIns="111026" tIns="55513" rIns="111026" bIns="5551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dirty="0">
                  <a:ln>
                    <a:noFill/>
                  </a:ln>
                  <a:solidFill>
                    <a:srgbClr val="D83B01"/>
                  </a:solidFill>
                  <a:effectLst/>
                  <a:uLnTx/>
                  <a:uFillTx/>
                </a:rPr>
                <a:t>Financial, tax and operational reporting</a:t>
              </a:r>
            </a:p>
          </p:txBody>
        </p:sp>
        <p:grpSp>
          <p:nvGrpSpPr>
            <p:cNvPr id="380" name="Group 97"/>
            <p:cNvGrpSpPr>
              <a:grpSpLocks noChangeAspect="1"/>
            </p:cNvGrpSpPr>
            <p:nvPr/>
          </p:nvGrpSpPr>
          <p:grpSpPr>
            <a:xfrm>
              <a:off x="7486014" y="1158948"/>
              <a:ext cx="177280" cy="188738"/>
              <a:chOff x="8645525" y="1528763"/>
              <a:chExt cx="292100" cy="412750"/>
            </a:xfrm>
          </p:grpSpPr>
          <p:sp>
            <p:nvSpPr>
              <p:cNvPr id="403" name="Freeform 38"/>
              <p:cNvSpPr>
                <a:spLocks/>
              </p:cNvSpPr>
              <p:nvPr/>
            </p:nvSpPr>
            <p:spPr bwMode="auto">
              <a:xfrm>
                <a:off x="8645525" y="1528763"/>
                <a:ext cx="292100" cy="412750"/>
              </a:xfrm>
              <a:custGeom>
                <a:avLst/>
                <a:gdLst/>
                <a:ahLst/>
                <a:cxnLst>
                  <a:cxn ang="0">
                    <a:pos x="69" y="110"/>
                  </a:cxn>
                  <a:cxn ang="0">
                    <a:pos x="76" y="110"/>
                  </a:cxn>
                  <a:cxn ang="0">
                    <a:pos x="78" y="107"/>
                  </a:cxn>
                  <a:cxn ang="0">
                    <a:pos x="78" y="14"/>
                  </a:cxn>
                  <a:cxn ang="0">
                    <a:pos x="76" y="11"/>
                  </a:cxn>
                  <a:cxn ang="0">
                    <a:pos x="56" y="11"/>
                  </a:cxn>
                  <a:cxn ang="0">
                    <a:pos x="56" y="3"/>
                  </a:cxn>
                  <a:cxn ang="0">
                    <a:pos x="52" y="0"/>
                  </a:cxn>
                  <a:cxn ang="0">
                    <a:pos x="26" y="0"/>
                  </a:cxn>
                  <a:cxn ang="0">
                    <a:pos x="22" y="3"/>
                  </a:cxn>
                  <a:cxn ang="0">
                    <a:pos x="22" y="11"/>
                  </a:cxn>
                  <a:cxn ang="0">
                    <a:pos x="3" y="11"/>
                  </a:cxn>
                  <a:cxn ang="0">
                    <a:pos x="0" y="14"/>
                  </a:cxn>
                  <a:cxn ang="0">
                    <a:pos x="0" y="107"/>
                  </a:cxn>
                  <a:cxn ang="0">
                    <a:pos x="3" y="110"/>
                  </a:cxn>
                  <a:cxn ang="0">
                    <a:pos x="42" y="110"/>
                  </a:cxn>
                </a:cxnLst>
                <a:rect l="0" t="0" r="r" b="b"/>
                <a:pathLst>
                  <a:path w="78" h="110">
                    <a:moveTo>
                      <a:pt x="69" y="110"/>
                    </a:moveTo>
                    <a:cubicBezTo>
                      <a:pt x="76" y="110"/>
                      <a:pt x="76" y="110"/>
                      <a:pt x="76" y="110"/>
                    </a:cubicBezTo>
                    <a:cubicBezTo>
                      <a:pt x="77" y="110"/>
                      <a:pt x="78" y="109"/>
                      <a:pt x="78" y="107"/>
                    </a:cubicBezTo>
                    <a:cubicBezTo>
                      <a:pt x="78" y="14"/>
                      <a:pt x="78" y="14"/>
                      <a:pt x="78" y="14"/>
                    </a:cubicBezTo>
                    <a:cubicBezTo>
                      <a:pt x="78" y="12"/>
                      <a:pt x="77" y="11"/>
                      <a:pt x="76" y="11"/>
                    </a:cubicBezTo>
                    <a:cubicBezTo>
                      <a:pt x="56" y="11"/>
                      <a:pt x="56" y="11"/>
                      <a:pt x="56" y="11"/>
                    </a:cubicBezTo>
                    <a:cubicBezTo>
                      <a:pt x="56" y="3"/>
                      <a:pt x="56" y="3"/>
                      <a:pt x="56" y="3"/>
                    </a:cubicBezTo>
                    <a:cubicBezTo>
                      <a:pt x="56" y="2"/>
                      <a:pt x="54" y="0"/>
                      <a:pt x="52" y="0"/>
                    </a:cubicBezTo>
                    <a:cubicBezTo>
                      <a:pt x="26" y="0"/>
                      <a:pt x="26" y="0"/>
                      <a:pt x="26" y="0"/>
                    </a:cubicBezTo>
                    <a:cubicBezTo>
                      <a:pt x="24" y="0"/>
                      <a:pt x="22" y="2"/>
                      <a:pt x="22" y="3"/>
                    </a:cubicBezTo>
                    <a:cubicBezTo>
                      <a:pt x="22" y="11"/>
                      <a:pt x="22" y="11"/>
                      <a:pt x="22" y="11"/>
                    </a:cubicBezTo>
                    <a:cubicBezTo>
                      <a:pt x="3" y="11"/>
                      <a:pt x="3" y="11"/>
                      <a:pt x="3" y="11"/>
                    </a:cubicBezTo>
                    <a:cubicBezTo>
                      <a:pt x="1" y="11"/>
                      <a:pt x="0" y="12"/>
                      <a:pt x="0" y="14"/>
                    </a:cubicBezTo>
                    <a:cubicBezTo>
                      <a:pt x="0" y="107"/>
                      <a:pt x="0" y="107"/>
                      <a:pt x="0" y="107"/>
                    </a:cubicBezTo>
                    <a:cubicBezTo>
                      <a:pt x="0" y="109"/>
                      <a:pt x="1" y="110"/>
                      <a:pt x="3" y="110"/>
                    </a:cubicBezTo>
                    <a:cubicBezTo>
                      <a:pt x="42" y="110"/>
                      <a:pt x="42" y="110"/>
                      <a:pt x="42" y="110"/>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4" name="Oval 39"/>
              <p:cNvSpPr>
                <a:spLocks noChangeArrowheads="1"/>
              </p:cNvSpPr>
              <p:nvPr/>
            </p:nvSpPr>
            <p:spPr bwMode="auto">
              <a:xfrm>
                <a:off x="8709025" y="1655763"/>
                <a:ext cx="57150" cy="57150"/>
              </a:xfrm>
              <a:prstGeom prst="ellips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5" name="Oval 40"/>
              <p:cNvSpPr>
                <a:spLocks noChangeArrowheads="1"/>
              </p:cNvSpPr>
              <p:nvPr/>
            </p:nvSpPr>
            <p:spPr bwMode="auto">
              <a:xfrm>
                <a:off x="8709025" y="1735138"/>
                <a:ext cx="57150" cy="60325"/>
              </a:xfrm>
              <a:prstGeom prst="ellips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6" name="Oval 41"/>
              <p:cNvSpPr>
                <a:spLocks noChangeArrowheads="1"/>
              </p:cNvSpPr>
              <p:nvPr/>
            </p:nvSpPr>
            <p:spPr bwMode="auto">
              <a:xfrm>
                <a:off x="8709025" y="1817688"/>
                <a:ext cx="57150" cy="60325"/>
              </a:xfrm>
              <a:prstGeom prst="ellips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7" name="Freeform 42"/>
              <p:cNvSpPr>
                <a:spLocks/>
              </p:cNvSpPr>
              <p:nvPr/>
            </p:nvSpPr>
            <p:spPr bwMode="auto">
              <a:xfrm>
                <a:off x="8728075" y="1589088"/>
                <a:ext cx="127000" cy="25400"/>
              </a:xfrm>
              <a:custGeom>
                <a:avLst/>
                <a:gdLst/>
                <a:ahLst/>
                <a:cxnLst>
                  <a:cxn ang="0">
                    <a:pos x="34" y="0"/>
                  </a:cxn>
                  <a:cxn ang="0">
                    <a:pos x="34" y="3"/>
                  </a:cxn>
                  <a:cxn ang="0">
                    <a:pos x="30" y="7"/>
                  </a:cxn>
                  <a:cxn ang="0">
                    <a:pos x="4" y="7"/>
                  </a:cxn>
                  <a:cxn ang="0">
                    <a:pos x="0" y="3"/>
                  </a:cxn>
                  <a:cxn ang="0">
                    <a:pos x="0" y="1"/>
                  </a:cxn>
                </a:cxnLst>
                <a:rect l="0" t="0" r="r" b="b"/>
                <a:pathLst>
                  <a:path w="34" h="7">
                    <a:moveTo>
                      <a:pt x="34" y="0"/>
                    </a:moveTo>
                    <a:cubicBezTo>
                      <a:pt x="34" y="3"/>
                      <a:pt x="34" y="3"/>
                      <a:pt x="34" y="3"/>
                    </a:cubicBezTo>
                    <a:cubicBezTo>
                      <a:pt x="34" y="5"/>
                      <a:pt x="32" y="7"/>
                      <a:pt x="30" y="7"/>
                    </a:cubicBezTo>
                    <a:cubicBezTo>
                      <a:pt x="4" y="7"/>
                      <a:pt x="4" y="7"/>
                      <a:pt x="4" y="7"/>
                    </a:cubicBezTo>
                    <a:cubicBezTo>
                      <a:pt x="2" y="7"/>
                      <a:pt x="0" y="5"/>
                      <a:pt x="0" y="3"/>
                    </a:cubicBezTo>
                    <a:cubicBezTo>
                      <a:pt x="0" y="1"/>
                      <a:pt x="0" y="1"/>
                      <a:pt x="0" y="1"/>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8" name="Line 43"/>
              <p:cNvSpPr>
                <a:spLocks noChangeShapeType="1"/>
              </p:cNvSpPr>
              <p:nvPr/>
            </p:nvSpPr>
            <p:spPr bwMode="auto">
              <a:xfrm>
                <a:off x="8796338" y="1663700"/>
                <a:ext cx="66675" cy="1588"/>
              </a:xfrm>
              <a:prstGeom prst="lin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9" name="Line 44"/>
              <p:cNvSpPr>
                <a:spLocks noChangeShapeType="1"/>
              </p:cNvSpPr>
              <p:nvPr/>
            </p:nvSpPr>
            <p:spPr bwMode="auto">
              <a:xfrm>
                <a:off x="8796338" y="1765300"/>
                <a:ext cx="66675" cy="1588"/>
              </a:xfrm>
              <a:prstGeom prst="lin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10" name="Line 45"/>
              <p:cNvSpPr>
                <a:spLocks noChangeShapeType="1"/>
              </p:cNvSpPr>
              <p:nvPr/>
            </p:nvSpPr>
            <p:spPr bwMode="auto">
              <a:xfrm>
                <a:off x="8796338" y="1851025"/>
                <a:ext cx="66675" cy="1588"/>
              </a:xfrm>
              <a:prstGeom prst="line">
                <a:avLst/>
              </a:pr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grpSp>
        <p:sp>
          <p:nvSpPr>
            <p:cNvPr id="381" name="Left-Right Arrow 380"/>
            <p:cNvSpPr/>
            <p:nvPr/>
          </p:nvSpPr>
          <p:spPr>
            <a:xfrm>
              <a:off x="4216322" y="670064"/>
              <a:ext cx="528009" cy="160304"/>
            </a:xfrm>
            <a:prstGeom prst="leftRightArrow">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82" name="Rectangle 381"/>
            <p:cNvSpPr/>
            <p:nvPr/>
          </p:nvSpPr>
          <p:spPr>
            <a:xfrm>
              <a:off x="4494464" y="1142762"/>
              <a:ext cx="590035" cy="299293"/>
            </a:xfrm>
            <a:prstGeom prst="rect">
              <a:avLst/>
            </a:prstGeom>
            <a:solidFill>
              <a:srgbClr val="FFFFFF">
                <a:lumMod val="20000"/>
                <a:lumOff val="80000"/>
              </a:srgbClr>
            </a:solidFill>
            <a:ln w="9525" cap="flat" cmpd="sng" algn="ctr">
              <a:solidFill>
                <a:srgbClr val="D83B01"/>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05050"/>
                </a:solidFill>
                <a:effectLst/>
                <a:uLnTx/>
                <a:uFillTx/>
              </a:endParaRPr>
            </a:p>
          </p:txBody>
        </p:sp>
        <p:sp>
          <p:nvSpPr>
            <p:cNvPr id="383" name="Rectangle 382"/>
            <p:cNvSpPr/>
            <p:nvPr/>
          </p:nvSpPr>
          <p:spPr>
            <a:xfrm>
              <a:off x="4488180" y="1165894"/>
              <a:ext cx="619975"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rPr>
                <a:t>Near line storage</a:t>
              </a:r>
              <a:endParaRPr kumimoji="0" lang="en-US" sz="600" b="0" i="0" u="none" strike="noStrike" kern="0" cap="none" spc="0" normalizeH="0" baseline="0" noProof="0" dirty="0">
                <a:ln>
                  <a:noFill/>
                </a:ln>
                <a:solidFill>
                  <a:sysClr val="windowText" lastClr="000000"/>
                </a:solidFill>
                <a:effectLst/>
                <a:uLnTx/>
                <a:uFillTx/>
              </a:endParaRPr>
            </a:p>
          </p:txBody>
        </p:sp>
        <p:grpSp>
          <p:nvGrpSpPr>
            <p:cNvPr id="384" name="Group 85"/>
            <p:cNvGrpSpPr/>
            <p:nvPr/>
          </p:nvGrpSpPr>
          <p:grpSpPr>
            <a:xfrm>
              <a:off x="7493251" y="1426919"/>
              <a:ext cx="302594" cy="142490"/>
              <a:chOff x="8550275" y="1600200"/>
              <a:chExt cx="571500" cy="357188"/>
            </a:xfrm>
          </p:grpSpPr>
          <p:sp>
            <p:nvSpPr>
              <p:cNvPr id="400" name="Freeform 31"/>
              <p:cNvSpPr>
                <a:spLocks/>
              </p:cNvSpPr>
              <p:nvPr/>
            </p:nvSpPr>
            <p:spPr bwMode="auto">
              <a:xfrm>
                <a:off x="8602663" y="1690688"/>
                <a:ext cx="431800" cy="187325"/>
              </a:xfrm>
              <a:custGeom>
                <a:avLst/>
                <a:gdLst/>
                <a:ahLst/>
                <a:cxnLst>
                  <a:cxn ang="0">
                    <a:pos x="272" y="118"/>
                  </a:cxn>
                  <a:cxn ang="0">
                    <a:pos x="249" y="118"/>
                  </a:cxn>
                  <a:cxn ang="0">
                    <a:pos x="244" y="118"/>
                  </a:cxn>
                  <a:cxn ang="0">
                    <a:pos x="244" y="0"/>
                  </a:cxn>
                  <a:cxn ang="0">
                    <a:pos x="223" y="0"/>
                  </a:cxn>
                  <a:cxn ang="0">
                    <a:pos x="223" y="118"/>
                  </a:cxn>
                  <a:cxn ang="0">
                    <a:pos x="201" y="118"/>
                  </a:cxn>
                  <a:cxn ang="0">
                    <a:pos x="201" y="43"/>
                  </a:cxn>
                  <a:cxn ang="0">
                    <a:pos x="180" y="43"/>
                  </a:cxn>
                  <a:cxn ang="0">
                    <a:pos x="180" y="118"/>
                  </a:cxn>
                  <a:cxn ang="0">
                    <a:pos x="159" y="118"/>
                  </a:cxn>
                  <a:cxn ang="0">
                    <a:pos x="159" y="69"/>
                  </a:cxn>
                  <a:cxn ang="0">
                    <a:pos x="137" y="69"/>
                  </a:cxn>
                  <a:cxn ang="0">
                    <a:pos x="137" y="118"/>
                  </a:cxn>
                  <a:cxn ang="0">
                    <a:pos x="116" y="118"/>
                  </a:cxn>
                  <a:cxn ang="0">
                    <a:pos x="116" y="83"/>
                  </a:cxn>
                  <a:cxn ang="0">
                    <a:pos x="97" y="83"/>
                  </a:cxn>
                  <a:cxn ang="0">
                    <a:pos x="97" y="118"/>
                  </a:cxn>
                  <a:cxn ang="0">
                    <a:pos x="76" y="118"/>
                  </a:cxn>
                  <a:cxn ang="0">
                    <a:pos x="76" y="92"/>
                  </a:cxn>
                  <a:cxn ang="0">
                    <a:pos x="55" y="92"/>
                  </a:cxn>
                  <a:cxn ang="0">
                    <a:pos x="55" y="118"/>
                  </a:cxn>
                  <a:cxn ang="0">
                    <a:pos x="48" y="118"/>
                  </a:cxn>
                  <a:cxn ang="0">
                    <a:pos x="0" y="118"/>
                  </a:cxn>
                </a:cxnLst>
                <a:rect l="0" t="0" r="r" b="b"/>
                <a:pathLst>
                  <a:path w="272" h="118">
                    <a:moveTo>
                      <a:pt x="272" y="118"/>
                    </a:moveTo>
                    <a:lnTo>
                      <a:pt x="249" y="118"/>
                    </a:lnTo>
                    <a:lnTo>
                      <a:pt x="244" y="118"/>
                    </a:lnTo>
                    <a:lnTo>
                      <a:pt x="244" y="0"/>
                    </a:lnTo>
                    <a:lnTo>
                      <a:pt x="223" y="0"/>
                    </a:lnTo>
                    <a:lnTo>
                      <a:pt x="223" y="118"/>
                    </a:lnTo>
                    <a:lnTo>
                      <a:pt x="201" y="118"/>
                    </a:lnTo>
                    <a:lnTo>
                      <a:pt x="201" y="43"/>
                    </a:lnTo>
                    <a:lnTo>
                      <a:pt x="180" y="43"/>
                    </a:lnTo>
                    <a:lnTo>
                      <a:pt x="180" y="118"/>
                    </a:lnTo>
                    <a:lnTo>
                      <a:pt x="159" y="118"/>
                    </a:lnTo>
                    <a:lnTo>
                      <a:pt x="159" y="69"/>
                    </a:lnTo>
                    <a:lnTo>
                      <a:pt x="137" y="69"/>
                    </a:lnTo>
                    <a:lnTo>
                      <a:pt x="137" y="118"/>
                    </a:lnTo>
                    <a:lnTo>
                      <a:pt x="116" y="118"/>
                    </a:lnTo>
                    <a:lnTo>
                      <a:pt x="116" y="83"/>
                    </a:lnTo>
                    <a:lnTo>
                      <a:pt x="97" y="83"/>
                    </a:lnTo>
                    <a:lnTo>
                      <a:pt x="97" y="118"/>
                    </a:lnTo>
                    <a:lnTo>
                      <a:pt x="76" y="118"/>
                    </a:lnTo>
                    <a:lnTo>
                      <a:pt x="76" y="92"/>
                    </a:lnTo>
                    <a:lnTo>
                      <a:pt x="55" y="92"/>
                    </a:lnTo>
                    <a:lnTo>
                      <a:pt x="55" y="118"/>
                    </a:lnTo>
                    <a:lnTo>
                      <a:pt x="48" y="118"/>
                    </a:lnTo>
                    <a:lnTo>
                      <a:pt x="0" y="118"/>
                    </a:ln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1" name="Freeform 32"/>
              <p:cNvSpPr>
                <a:spLocks/>
              </p:cNvSpPr>
              <p:nvPr/>
            </p:nvSpPr>
            <p:spPr bwMode="auto">
              <a:xfrm>
                <a:off x="8550275" y="1600200"/>
                <a:ext cx="571500" cy="357188"/>
              </a:xfrm>
              <a:custGeom>
                <a:avLst/>
                <a:gdLst/>
                <a:ahLst/>
                <a:cxnLst>
                  <a:cxn ang="0">
                    <a:pos x="152" y="85"/>
                  </a:cxn>
                  <a:cxn ang="0">
                    <a:pos x="142" y="95"/>
                  </a:cxn>
                  <a:cxn ang="0">
                    <a:pos x="10" y="95"/>
                  </a:cxn>
                  <a:cxn ang="0">
                    <a:pos x="0" y="85"/>
                  </a:cxn>
                  <a:cxn ang="0">
                    <a:pos x="139" y="85"/>
                  </a:cxn>
                  <a:cxn ang="0">
                    <a:pos x="139" y="0"/>
                  </a:cxn>
                  <a:cxn ang="0">
                    <a:pos x="14" y="0"/>
                  </a:cxn>
                  <a:cxn ang="0">
                    <a:pos x="14" y="73"/>
                  </a:cxn>
                </a:cxnLst>
                <a:rect l="0" t="0" r="r" b="b"/>
                <a:pathLst>
                  <a:path w="152" h="95">
                    <a:moveTo>
                      <a:pt x="152" y="85"/>
                    </a:moveTo>
                    <a:cubicBezTo>
                      <a:pt x="152" y="90"/>
                      <a:pt x="148" y="95"/>
                      <a:pt x="142" y="95"/>
                    </a:cubicBezTo>
                    <a:cubicBezTo>
                      <a:pt x="10" y="95"/>
                      <a:pt x="10" y="95"/>
                      <a:pt x="10" y="95"/>
                    </a:cubicBezTo>
                    <a:cubicBezTo>
                      <a:pt x="5" y="95"/>
                      <a:pt x="0" y="90"/>
                      <a:pt x="0" y="85"/>
                    </a:cubicBezTo>
                    <a:cubicBezTo>
                      <a:pt x="139" y="85"/>
                      <a:pt x="139" y="85"/>
                      <a:pt x="139" y="85"/>
                    </a:cubicBezTo>
                    <a:cubicBezTo>
                      <a:pt x="139" y="0"/>
                      <a:pt x="139" y="0"/>
                      <a:pt x="139" y="0"/>
                    </a:cubicBezTo>
                    <a:cubicBezTo>
                      <a:pt x="14" y="0"/>
                      <a:pt x="14" y="0"/>
                      <a:pt x="14" y="0"/>
                    </a:cubicBezTo>
                    <a:cubicBezTo>
                      <a:pt x="14" y="73"/>
                      <a:pt x="14" y="73"/>
                      <a:pt x="14" y="73"/>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sp>
            <p:nvSpPr>
              <p:cNvPr id="402" name="Freeform 33"/>
              <p:cNvSpPr>
                <a:spLocks/>
              </p:cNvSpPr>
              <p:nvPr/>
            </p:nvSpPr>
            <p:spPr bwMode="auto">
              <a:xfrm>
                <a:off x="8640763" y="1671638"/>
                <a:ext cx="225425" cy="139700"/>
              </a:xfrm>
              <a:custGeom>
                <a:avLst/>
                <a:gdLst/>
                <a:ahLst/>
                <a:cxnLst>
                  <a:cxn ang="0">
                    <a:pos x="0" y="37"/>
                  </a:cxn>
                  <a:cxn ang="0">
                    <a:pos x="25" y="28"/>
                  </a:cxn>
                  <a:cxn ang="0">
                    <a:pos x="44" y="10"/>
                  </a:cxn>
                  <a:cxn ang="0">
                    <a:pos x="37" y="0"/>
                  </a:cxn>
                  <a:cxn ang="0">
                    <a:pos x="60" y="0"/>
                  </a:cxn>
                  <a:cxn ang="0">
                    <a:pos x="55" y="18"/>
                  </a:cxn>
                </a:cxnLst>
                <a:rect l="0" t="0" r="r" b="b"/>
                <a:pathLst>
                  <a:path w="60" h="37">
                    <a:moveTo>
                      <a:pt x="0" y="37"/>
                    </a:moveTo>
                    <a:cubicBezTo>
                      <a:pt x="0" y="37"/>
                      <a:pt x="13" y="36"/>
                      <a:pt x="25" y="28"/>
                    </a:cubicBezTo>
                    <a:cubicBezTo>
                      <a:pt x="41" y="20"/>
                      <a:pt x="44" y="10"/>
                      <a:pt x="44" y="10"/>
                    </a:cubicBezTo>
                    <a:cubicBezTo>
                      <a:pt x="37" y="0"/>
                      <a:pt x="37" y="0"/>
                      <a:pt x="37" y="0"/>
                    </a:cubicBezTo>
                    <a:cubicBezTo>
                      <a:pt x="60" y="0"/>
                      <a:pt x="60" y="0"/>
                      <a:pt x="60" y="0"/>
                    </a:cubicBezTo>
                    <a:cubicBezTo>
                      <a:pt x="55" y="18"/>
                      <a:pt x="55" y="18"/>
                      <a:pt x="55" y="18"/>
                    </a:cubicBezTo>
                  </a:path>
                </a:pathLst>
              </a:custGeom>
              <a:noFill/>
              <a:ln w="12700" cap="rnd">
                <a:solidFill>
                  <a:srgbClr val="D83B0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prstClr val="white"/>
                    </a:solidFill>
                  </a:ln>
                  <a:solidFill>
                    <a:prstClr val="white"/>
                  </a:solidFill>
                  <a:effectLst/>
                  <a:uLnTx/>
                  <a:uFillTx/>
                </a:endParaRPr>
              </a:p>
            </p:txBody>
          </p:sp>
        </p:grpSp>
        <p:sp>
          <p:nvSpPr>
            <p:cNvPr id="385" name="Rectangle 384"/>
            <p:cNvSpPr/>
            <p:nvPr/>
          </p:nvSpPr>
          <p:spPr>
            <a:xfrm>
              <a:off x="4745813" y="210547"/>
              <a:ext cx="2074064" cy="712752"/>
            </a:xfrm>
            <a:prstGeom prst="rect">
              <a:avLst/>
            </a:prstGeom>
            <a:solidFill>
              <a:srgbClr val="D83B01"/>
            </a:solidFill>
            <a:ln w="19050"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dirty="0">
                  <a:ln>
                    <a:noFill/>
                  </a:ln>
                  <a:solidFill>
                    <a:srgbClr val="FFFFFF"/>
                  </a:solidFill>
                  <a:effectLst/>
                  <a:uLnTx/>
                  <a:uFillTx/>
                </a:rPr>
                <a:t>Enterprise Information Accelerator</a:t>
              </a:r>
            </a:p>
          </p:txBody>
        </p:sp>
        <p:sp>
          <p:nvSpPr>
            <p:cNvPr id="386" name="Rectangle 385"/>
            <p:cNvSpPr/>
            <p:nvPr/>
          </p:nvSpPr>
          <p:spPr>
            <a:xfrm>
              <a:off x="4802529" y="395117"/>
              <a:ext cx="647059" cy="293997"/>
            </a:xfrm>
            <a:prstGeom prst="rect">
              <a:avLst/>
            </a:prstGeom>
            <a:solidFill>
              <a:srgbClr val="D83B01"/>
            </a:solidFill>
            <a:ln w="9525"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dirty="0">
                  <a:ln>
                    <a:noFill/>
                  </a:ln>
                  <a:solidFill>
                    <a:srgbClr val="FFFFFF"/>
                  </a:solidFill>
                  <a:effectLst/>
                  <a:uLnTx/>
                  <a:uFillTx/>
                </a:rPr>
                <a:t>ERP Data Warehouse</a:t>
              </a:r>
            </a:p>
          </p:txBody>
        </p:sp>
        <p:sp>
          <p:nvSpPr>
            <p:cNvPr id="387" name="Rectangle 386"/>
            <p:cNvSpPr/>
            <p:nvPr/>
          </p:nvSpPr>
          <p:spPr>
            <a:xfrm>
              <a:off x="4983724" y="719657"/>
              <a:ext cx="1807438" cy="166601"/>
            </a:xfrm>
            <a:prstGeom prst="rect">
              <a:avLst/>
            </a:prstGeom>
            <a:solidFill>
              <a:srgbClr val="D83B01"/>
            </a:solidFill>
            <a:ln w="9525" cap="flat" cmpd="sng" algn="ctr">
              <a:noFill/>
              <a:prstDash val="solid"/>
            </a:ln>
            <a:effectLst/>
          </p:spPr>
          <p:txBody>
            <a:bodyPr lIns="111026" tIns="55513" rIns="111026" bIns="55513"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 </a:t>
              </a:r>
            </a:p>
          </p:txBody>
        </p:sp>
        <p:sp>
          <p:nvSpPr>
            <p:cNvPr id="388" name="Rectangle 387"/>
            <p:cNvSpPr/>
            <p:nvPr/>
          </p:nvSpPr>
          <p:spPr>
            <a:xfrm>
              <a:off x="5782845" y="401118"/>
              <a:ext cx="754044" cy="294392"/>
            </a:xfrm>
            <a:prstGeom prst="rect">
              <a:avLst/>
            </a:prstGeom>
            <a:solidFill>
              <a:srgbClr val="D83B01"/>
            </a:solidFill>
            <a:ln w="9525" cap="flat" cmpd="sng" algn="ctr">
              <a:noFill/>
              <a:prstDash val="solid"/>
            </a:ln>
            <a:effectLst/>
          </p:spPr>
          <p:txBody>
            <a:bodyPr lIns="0" tIns="55513" rIns="0" bIns="55513" rtlCol="0" anchor="t" anchorCtr="0"/>
            <a:lstStyle/>
            <a:p>
              <a:pPr marL="0" marR="0" lvl="0" indent="0" algn="ctr" defTabSz="914400" eaLnBrk="1" fontAlgn="auto" latinLnBrk="0" hangingPunct="1">
                <a:lnSpc>
                  <a:spcPct val="100000"/>
                </a:lnSpc>
                <a:spcBef>
                  <a:spcPts val="0"/>
                </a:spcBef>
                <a:spcAft>
                  <a:spcPts val="0"/>
                </a:spcAft>
                <a:buClr>
                  <a:srgbClr val="FFE600"/>
                </a:buClr>
                <a:buSzPct val="70000"/>
                <a:buFontTx/>
                <a:buNone/>
                <a:tabLst/>
                <a:defRPr/>
              </a:pPr>
              <a:r>
                <a:rPr kumimoji="0" lang="en-US" sz="650" b="0" i="0" u="none" strike="noStrike" kern="0" cap="none" spc="0" normalizeH="0" baseline="0" noProof="0" dirty="0">
                  <a:ln>
                    <a:noFill/>
                  </a:ln>
                  <a:solidFill>
                    <a:srgbClr val="FFFFFF"/>
                  </a:solidFill>
                  <a:effectLst/>
                  <a:uLnTx/>
                  <a:uFillTx/>
                </a:rPr>
                <a:t>ERP</a:t>
              </a:r>
              <a:r>
                <a:rPr kumimoji="0" lang="en-US" sz="650" b="0" i="0" u="none" strike="noStrike" kern="0" cap="none" spc="0" normalizeH="0" baseline="0" noProof="0" dirty="0">
                  <a:ln>
                    <a:noFill/>
                  </a:ln>
                  <a:solidFill>
                    <a:srgbClr val="646464"/>
                  </a:solidFill>
                  <a:effectLst/>
                  <a:uLnTx/>
                  <a:uFillTx/>
                </a:rPr>
                <a:t> </a:t>
              </a:r>
              <a:r>
                <a:rPr kumimoji="0" lang="en-US" sz="650" b="0" i="0" u="none" strike="noStrike" kern="0" cap="none" spc="0" normalizeH="0" baseline="0" noProof="0" dirty="0">
                  <a:ln>
                    <a:noFill/>
                  </a:ln>
                  <a:solidFill>
                    <a:srgbClr val="FFFFFF"/>
                  </a:solidFill>
                  <a:effectLst/>
                  <a:uLnTx/>
                  <a:uFillTx/>
                </a:rPr>
                <a:t>Operations and Application Platform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50" b="0" i="0" u="none" strike="noStrike" kern="0" cap="none" spc="0" normalizeH="0" baseline="0" noProof="0" dirty="0">
                <a:ln>
                  <a:noFill/>
                </a:ln>
                <a:solidFill>
                  <a:srgbClr val="000000"/>
                </a:solidFill>
                <a:effectLst/>
                <a:uLnTx/>
                <a:uFillTx/>
              </a:endParaRPr>
            </a:p>
          </p:txBody>
        </p:sp>
        <p:sp>
          <p:nvSpPr>
            <p:cNvPr id="389" name="Left-Right Arrow 388"/>
            <p:cNvSpPr/>
            <p:nvPr/>
          </p:nvSpPr>
          <p:spPr>
            <a:xfrm rot="16200000">
              <a:off x="4640073" y="807813"/>
              <a:ext cx="455157" cy="212765"/>
            </a:xfrm>
            <a:prstGeom prst="leftRightArrow">
              <a:avLst>
                <a:gd name="adj1" fmla="val 42731"/>
                <a:gd name="adj2" fmla="val 33643"/>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90" name="Rectangle 389"/>
            <p:cNvSpPr/>
            <p:nvPr/>
          </p:nvSpPr>
          <p:spPr>
            <a:xfrm>
              <a:off x="5195965" y="979693"/>
              <a:ext cx="1810021" cy="112594"/>
            </a:xfrm>
            <a:prstGeom prst="rect">
              <a:avLst/>
            </a:prstGeom>
            <a:solidFill>
              <a:srgbClr val="D83B01"/>
            </a:solidFill>
            <a:ln w="9525" cap="flat" cmpd="sng" algn="ctr">
              <a:solidFill>
                <a:srgbClr val="D83B01"/>
              </a:solidFill>
              <a:prstDash val="solid"/>
            </a:ln>
            <a:effectLst/>
          </p:spPr>
          <p:txBody>
            <a:bodyPr wrap="none" lIns="0" tIns="0" rIns="0" bIns="0"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lumMod val="75000"/>
                    </a:sysClr>
                  </a:solidFill>
                  <a:effectLst/>
                  <a:uLnTx/>
                  <a:uFillTx/>
                </a:rPr>
                <a:t> </a:t>
              </a:r>
            </a:p>
          </p:txBody>
        </p:sp>
        <p:sp>
          <p:nvSpPr>
            <p:cNvPr id="391" name="Right Arrow 390"/>
            <p:cNvSpPr/>
            <p:nvPr/>
          </p:nvSpPr>
          <p:spPr>
            <a:xfrm>
              <a:off x="5097067" y="1302484"/>
              <a:ext cx="192165" cy="160304"/>
            </a:xfrm>
            <a:prstGeom prst="rightArrow">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92" name="Left-Right Arrow 391"/>
            <p:cNvSpPr/>
            <p:nvPr/>
          </p:nvSpPr>
          <p:spPr>
            <a:xfrm rot="16200000">
              <a:off x="6441693" y="918715"/>
              <a:ext cx="287783" cy="212767"/>
            </a:xfrm>
            <a:prstGeom prst="leftRightArrow">
              <a:avLst>
                <a:gd name="adj1" fmla="val 42731"/>
                <a:gd name="adj2" fmla="val 33643"/>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sp>
          <p:nvSpPr>
            <p:cNvPr id="393" name="Right Arrow 392"/>
            <p:cNvSpPr/>
            <p:nvPr/>
          </p:nvSpPr>
          <p:spPr>
            <a:xfrm>
              <a:off x="7013986" y="1374939"/>
              <a:ext cx="390533" cy="160304"/>
            </a:xfrm>
            <a:prstGeom prst="rightArrow">
              <a:avLst/>
            </a:prstGeom>
            <a:solidFill>
              <a:srgbClr val="0078D7"/>
            </a:solidFill>
            <a:ln w="25400" cap="flat" cmpd="sng" algn="ctr">
              <a:noFill/>
              <a:prstDash val="solid"/>
            </a:ln>
            <a:effectLst/>
          </p:spPr>
          <p:txBody>
            <a:bodyPr lIns="111026" tIns="55513" rIns="111026" bIns="55513" rtlCol="0" anchor="ctr"/>
            <a:lstStyle/>
            <a:p>
              <a:pPr marL="0" marR="0" lvl="0" indent="0" algn="ctr" defTabSz="11102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endParaRPr>
            </a:p>
          </p:txBody>
        </p:sp>
        <p:pic>
          <p:nvPicPr>
            <p:cNvPr id="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208" y="1133921"/>
              <a:ext cx="303449" cy="12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227" y="1417105"/>
              <a:ext cx="513874" cy="39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6" name="TextBox 395"/>
            <p:cNvSpPr txBox="1"/>
            <p:nvPr/>
          </p:nvSpPr>
          <p:spPr>
            <a:xfrm>
              <a:off x="4998764" y="639227"/>
              <a:ext cx="1574677" cy="4062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FFFFFF"/>
                  </a:solidFill>
                  <a:effectLst/>
                  <a:uLnTx/>
                  <a:uFillTx/>
                </a:rPr>
                <a:t>ERP Database Platform</a:t>
              </a:r>
            </a:p>
          </p:txBody>
        </p:sp>
        <p:sp>
          <p:nvSpPr>
            <p:cNvPr id="398" name="Rectangle 397"/>
            <p:cNvSpPr/>
            <p:nvPr/>
          </p:nvSpPr>
          <p:spPr>
            <a:xfrm>
              <a:off x="5756370" y="940462"/>
              <a:ext cx="619975" cy="18466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i="0" u="none" strike="noStrike" kern="0" cap="none" spc="0" normalizeH="0" baseline="0" noProof="0" dirty="0">
                  <a:ln>
                    <a:noFill/>
                  </a:ln>
                  <a:solidFill>
                    <a:sysClr val="windowText" lastClr="000000"/>
                  </a:solidFill>
                  <a:effectLst/>
                  <a:uLnTx/>
                  <a:uFillTx/>
                </a:rPr>
                <a:t>Vora</a:t>
              </a:r>
            </a:p>
          </p:txBody>
        </p:sp>
        <p:sp>
          <p:nvSpPr>
            <p:cNvPr id="399" name="Rectangle 398"/>
            <p:cNvSpPr/>
            <p:nvPr/>
          </p:nvSpPr>
          <p:spPr>
            <a:xfrm rot="5400000">
              <a:off x="6424733" y="950240"/>
              <a:ext cx="1520815" cy="246221"/>
            </a:xfrm>
            <a:prstGeom prst="rect">
              <a:avLst/>
            </a:prstGeom>
            <a:solidFill>
              <a:sysClr val="window" lastClr="FFFFFF"/>
            </a:solid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ea typeface="Segoe UI" panose="020B0502040204020203" pitchFamily="34" charset="0"/>
                  <a:cs typeface="Segoe UI" panose="020B0502040204020203" pitchFamily="34" charset="0"/>
                </a:rPr>
                <a:t>Enterprise data platform/big data environment</a:t>
              </a:r>
              <a:endParaRPr kumimoji="0" lang="en-US" sz="8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panose="020B0502040204020203" pitchFamily="34" charset="0"/>
              </a:endParaRPr>
            </a:p>
          </p:txBody>
        </p:sp>
      </p:grpSp>
      <p:pic>
        <p:nvPicPr>
          <p:cNvPr id="1029" name="Picture 3" descr="Image result for sap logo 2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3716" y="2176341"/>
            <a:ext cx="180520" cy="8936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328" y="1369622"/>
            <a:ext cx="4106690" cy="176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7933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55" y="168609"/>
            <a:ext cx="11197146" cy="821958"/>
          </a:xfrm>
        </p:spPr>
        <p:txBody>
          <a:bodyPr/>
          <a:lstStyle/>
          <a:p>
            <a:r>
              <a:rPr lang="en-US" sz="2800" dirty="0">
                <a:solidFill>
                  <a:schemeClr val="tx1"/>
                </a:solidFill>
              </a:rPr>
              <a:t>The Data Lake as Part of the Integrated Data Platform Architecture</a:t>
            </a:r>
            <a:br>
              <a:rPr lang="en-US" sz="2800" dirty="0">
                <a:solidFill>
                  <a:schemeClr val="tx1"/>
                </a:solidFill>
              </a:rPr>
            </a:br>
            <a:br>
              <a:rPr lang="en-US" sz="2000" dirty="0">
                <a:solidFill>
                  <a:schemeClr val="tx1"/>
                </a:solidFill>
              </a:rPr>
            </a:br>
            <a:endParaRPr lang="en-US" sz="2800" dirty="0">
              <a:solidFill>
                <a:schemeClr val="tx1"/>
              </a:solidFill>
            </a:endParaRPr>
          </a:p>
        </p:txBody>
      </p:sp>
      <p:sp>
        <p:nvSpPr>
          <p:cNvPr id="56" name="Content Placeholder 43"/>
          <p:cNvSpPr>
            <a:spLocks noGrp="1"/>
          </p:cNvSpPr>
          <p:nvPr>
            <p:ph idx="1"/>
          </p:nvPr>
        </p:nvSpPr>
        <p:spPr>
          <a:xfrm>
            <a:off x="594429" y="1132826"/>
            <a:ext cx="11192828" cy="1380378"/>
          </a:xfrm>
        </p:spPr>
        <p:txBody>
          <a:bodyPr/>
          <a:lstStyle/>
          <a:p>
            <a:r>
              <a:rPr lang="en-IN" sz="1200" dirty="0">
                <a:solidFill>
                  <a:schemeClr val="tx1"/>
                </a:solidFill>
              </a:rPr>
              <a:t>The data lake powered by HDInsight is combined with the ERP systems to provide a cost-effective data solution.</a:t>
            </a:r>
          </a:p>
          <a:p>
            <a:r>
              <a:rPr lang="en-IN" sz="1200" dirty="0">
                <a:solidFill>
                  <a:schemeClr val="tx1"/>
                </a:solidFill>
              </a:rPr>
              <a:t>The data lake would store historical data and also data from non-ERP source systems.</a:t>
            </a:r>
          </a:p>
          <a:p>
            <a:r>
              <a:rPr lang="en-IN" sz="1200" dirty="0">
                <a:solidFill>
                  <a:schemeClr val="tx1"/>
                </a:solidFill>
              </a:rPr>
              <a:t>HDInsight is the platform for data discovery, acquisition, storage and organization, cleansing and integration with legacy systems to enable real value to the end business consumer and create an integrated and optimized environment.</a:t>
            </a:r>
          </a:p>
          <a:p>
            <a:r>
              <a:rPr lang="en-IN" sz="1200" dirty="0">
                <a:solidFill>
                  <a:schemeClr val="tx1"/>
                </a:solidFill>
              </a:rPr>
              <a:t>Cortana Analytics Suite provides self-service user interface for reporting and analytics and modelling.</a:t>
            </a:r>
          </a:p>
          <a:p>
            <a:pPr marL="0" indent="0">
              <a:buNone/>
            </a:pPr>
            <a:endParaRPr lang="en-IN" sz="1500" dirty="0">
              <a:solidFill>
                <a:schemeClr val="tx1"/>
              </a:solidFill>
            </a:endParaRPr>
          </a:p>
        </p:txBody>
      </p:sp>
      <p:sp>
        <p:nvSpPr>
          <p:cNvPr id="115" name="Rectangle 114"/>
          <p:cNvSpPr/>
          <p:nvPr/>
        </p:nvSpPr>
        <p:spPr>
          <a:xfrm>
            <a:off x="614879" y="5776782"/>
            <a:ext cx="11192828" cy="2331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500" b="1" dirty="0">
                <a:solidFill>
                  <a:schemeClr val="tx1"/>
                </a:solidFill>
              </a:rPr>
              <a:t>Master data, metadata, security, data governance</a:t>
            </a:r>
          </a:p>
        </p:txBody>
      </p:sp>
      <p:sp>
        <p:nvSpPr>
          <p:cNvPr id="116" name="Rectangle 115"/>
          <p:cNvSpPr/>
          <p:nvPr/>
        </p:nvSpPr>
        <p:spPr>
          <a:xfrm>
            <a:off x="614878" y="6050047"/>
            <a:ext cx="11192828" cy="2331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500" b="1" dirty="0">
                <a:solidFill>
                  <a:schemeClr val="tx1"/>
                </a:solidFill>
              </a:rPr>
              <a:t>Information life cycle management</a:t>
            </a:r>
          </a:p>
        </p:txBody>
      </p:sp>
      <p:sp>
        <p:nvSpPr>
          <p:cNvPr id="228" name="Rectangle 227"/>
          <p:cNvSpPr/>
          <p:nvPr/>
        </p:nvSpPr>
        <p:spPr>
          <a:xfrm rot="5400000">
            <a:off x="6993982" y="3781928"/>
            <a:ext cx="3726182" cy="512220"/>
          </a:xfrm>
          <a:prstGeom prst="rect">
            <a:avLst/>
          </a:prstGeom>
        </p:spPr>
        <p:txBody>
          <a:bodyPr wrap="square" lIns="111026" tIns="55513" rIns="111026" bIns="55513">
            <a:spAutoFit/>
          </a:bodyPr>
          <a:lstStyle/>
          <a:p>
            <a:pPr algn="ctr">
              <a:defRPr/>
            </a:pPr>
            <a:r>
              <a:rPr lang="en-US" sz="1300" b="1" kern="0" dirty="0">
                <a:solidFill>
                  <a:sysClr val="windowText" lastClr="000000"/>
                </a:solidFill>
              </a:rPr>
              <a:t>Enterprise data platform/big data environment</a:t>
            </a:r>
            <a:endParaRPr lang="en-US" sz="1300" kern="0" dirty="0">
              <a:solidFill>
                <a:sysClr val="windowText" lastClr="000000"/>
              </a:solidFill>
            </a:endParaRPr>
          </a:p>
        </p:txBody>
      </p:sp>
      <p:grpSp>
        <p:nvGrpSpPr>
          <p:cNvPr id="5" name="Group 4"/>
          <p:cNvGrpSpPr/>
          <p:nvPr/>
        </p:nvGrpSpPr>
        <p:grpSpPr>
          <a:xfrm>
            <a:off x="621928" y="2160537"/>
            <a:ext cx="11269150" cy="3455186"/>
            <a:chOff x="621928" y="2160537"/>
            <a:chExt cx="11269150" cy="3455186"/>
          </a:xfrm>
        </p:grpSpPr>
        <p:sp>
          <p:nvSpPr>
            <p:cNvPr id="84" name="Rectangle 83"/>
            <p:cNvSpPr/>
            <p:nvPr/>
          </p:nvSpPr>
          <p:spPr>
            <a:xfrm>
              <a:off x="9323962" y="2274560"/>
              <a:ext cx="2483745" cy="3341163"/>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85" name="Rectangle 84"/>
            <p:cNvSpPr/>
            <p:nvPr/>
          </p:nvSpPr>
          <p:spPr>
            <a:xfrm>
              <a:off x="3254212" y="2160537"/>
              <a:ext cx="5553170" cy="343508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86" name="Right Arrow 85"/>
            <p:cNvSpPr/>
            <p:nvPr/>
          </p:nvSpPr>
          <p:spPr>
            <a:xfrm>
              <a:off x="8085535" y="3274774"/>
              <a:ext cx="1230309" cy="330487"/>
            </a:xfrm>
            <a:prstGeom prst="rightArrow">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sp>
          <p:nvSpPr>
            <p:cNvPr id="101" name="Rectangle 100"/>
            <p:cNvSpPr/>
            <p:nvPr/>
          </p:nvSpPr>
          <p:spPr>
            <a:xfrm>
              <a:off x="643630" y="2554712"/>
              <a:ext cx="2114201" cy="1140312"/>
            </a:xfrm>
            <a:prstGeom prst="rect">
              <a:avLst/>
            </a:prstGeom>
            <a:solidFill>
              <a:schemeClr val="accent4"/>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104" name="Can 103"/>
            <p:cNvSpPr/>
            <p:nvPr/>
          </p:nvSpPr>
          <p:spPr>
            <a:xfrm>
              <a:off x="887408" y="2669713"/>
              <a:ext cx="174184" cy="260417"/>
            </a:xfrm>
            <a:prstGeom prst="can">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defTabSz="1110264"/>
              <a:endParaRPr lang="en-US" dirty="0">
                <a:solidFill>
                  <a:prstClr val="white"/>
                </a:solidFill>
              </a:endParaRPr>
            </a:p>
          </p:txBody>
        </p:sp>
        <p:sp>
          <p:nvSpPr>
            <p:cNvPr id="105" name="Can 104"/>
            <p:cNvSpPr/>
            <p:nvPr/>
          </p:nvSpPr>
          <p:spPr>
            <a:xfrm>
              <a:off x="748784" y="2764501"/>
              <a:ext cx="174184" cy="260417"/>
            </a:xfrm>
            <a:prstGeom prst="can">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defTabSz="1110264"/>
              <a:endParaRPr lang="en-US" dirty="0">
                <a:solidFill>
                  <a:prstClr val="white"/>
                </a:solidFill>
              </a:endParaRPr>
            </a:p>
          </p:txBody>
        </p:sp>
        <p:sp>
          <p:nvSpPr>
            <p:cNvPr id="106" name="Rectangle 105"/>
            <p:cNvSpPr/>
            <p:nvPr/>
          </p:nvSpPr>
          <p:spPr>
            <a:xfrm>
              <a:off x="1149218" y="2639721"/>
              <a:ext cx="1550021" cy="600164"/>
            </a:xfrm>
            <a:prstGeom prst="rect">
              <a:avLst/>
            </a:prstGeom>
          </p:spPr>
          <p:txBody>
            <a:bodyPr wrap="square" lIns="0" tIns="0" rIns="0" bIns="0">
              <a:spAutoFit/>
            </a:bodyPr>
            <a:lstStyle/>
            <a:p>
              <a:pPr>
                <a:defRPr/>
              </a:pPr>
              <a:r>
                <a:rPr lang="en-US" sz="1500" b="1" kern="0" dirty="0">
                  <a:solidFill>
                    <a:sysClr val="windowText" lastClr="000000"/>
                  </a:solidFill>
                </a:rPr>
                <a:t>Structured</a:t>
              </a:r>
            </a:p>
            <a:p>
              <a:pPr>
                <a:defRPr/>
              </a:pPr>
              <a:r>
                <a:rPr lang="en-US" sz="1200" kern="0" dirty="0">
                  <a:solidFill>
                    <a:sysClr val="windowText" lastClr="000000"/>
                  </a:solidFill>
                </a:rPr>
                <a:t>(Internal and external, e.g., CRM, ERP, billing)</a:t>
              </a:r>
            </a:p>
          </p:txBody>
        </p:sp>
        <p:sp>
          <p:nvSpPr>
            <p:cNvPr id="108" name="Rectangle 107"/>
            <p:cNvSpPr/>
            <p:nvPr/>
          </p:nvSpPr>
          <p:spPr>
            <a:xfrm>
              <a:off x="621928" y="4336846"/>
              <a:ext cx="2114201" cy="1140312"/>
            </a:xfrm>
            <a:prstGeom prst="rect">
              <a:avLst/>
            </a:prstGeom>
            <a:solidFill>
              <a:schemeClr val="accent4"/>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109" name="Rectangle 108"/>
            <p:cNvSpPr/>
            <p:nvPr/>
          </p:nvSpPr>
          <p:spPr>
            <a:xfrm>
              <a:off x="1149218" y="4466152"/>
              <a:ext cx="1616742" cy="1031051"/>
            </a:xfrm>
            <a:prstGeom prst="rect">
              <a:avLst/>
            </a:prstGeom>
          </p:spPr>
          <p:txBody>
            <a:bodyPr wrap="square" lIns="0" tIns="0" rIns="0" bIns="0">
              <a:spAutoFit/>
            </a:bodyPr>
            <a:lstStyle/>
            <a:p>
              <a:pPr>
                <a:defRPr/>
              </a:pPr>
              <a:r>
                <a:rPr lang="en-US" sz="1500" b="1" kern="0" dirty="0">
                  <a:solidFill>
                    <a:prstClr val="black">
                      <a:lumMod val="50000"/>
                    </a:prstClr>
                  </a:solidFill>
                </a:rPr>
                <a:t>Unstructured &amp; legacy data</a:t>
              </a:r>
            </a:p>
            <a:p>
              <a:pPr>
                <a:defRPr/>
              </a:pPr>
              <a:r>
                <a:rPr lang="en-US" sz="1200" kern="0" dirty="0">
                  <a:solidFill>
                    <a:prstClr val="black">
                      <a:lumMod val="50000"/>
                    </a:prstClr>
                  </a:solidFill>
                </a:rPr>
                <a:t>(Internal and external, e.g., call notes, sensor, social legacy ERP data</a:t>
              </a:r>
              <a:r>
                <a:rPr lang="en-US" sz="1300" kern="0" dirty="0">
                  <a:solidFill>
                    <a:prstClr val="black">
                      <a:lumMod val="50000"/>
                    </a:prstClr>
                  </a:solidFill>
                </a:rPr>
                <a:t>)</a:t>
              </a:r>
            </a:p>
          </p:txBody>
        </p:sp>
        <p:pic>
          <p:nvPicPr>
            <p:cNvPr id="110" name="Picture 109"/>
            <p:cNvPicPr>
              <a:picLocks noChangeAspect="1"/>
            </p:cNvPicPr>
            <p:nvPr/>
          </p:nvPicPr>
          <p:blipFill>
            <a:blip r:embed="rId3" cstate="print"/>
            <a:stretch>
              <a:fillRect/>
            </a:stretch>
          </p:blipFill>
          <p:spPr>
            <a:xfrm>
              <a:off x="713312" y="5038485"/>
              <a:ext cx="247550" cy="338419"/>
            </a:xfrm>
            <a:prstGeom prst="rect">
              <a:avLst/>
            </a:prstGeom>
          </p:spPr>
        </p:pic>
        <p:sp>
          <p:nvSpPr>
            <p:cNvPr id="111" name="Freeform 649"/>
            <p:cNvSpPr>
              <a:spLocks noChangeAspect="1" noEditPoints="1"/>
            </p:cNvSpPr>
            <p:nvPr/>
          </p:nvSpPr>
          <p:spPr bwMode="auto">
            <a:xfrm>
              <a:off x="695629" y="4772878"/>
              <a:ext cx="318281" cy="186173"/>
            </a:xfrm>
            <a:custGeom>
              <a:avLst/>
              <a:gdLst/>
              <a:ahLst/>
              <a:cxnLst>
                <a:cxn ang="0">
                  <a:pos x="120" y="87"/>
                </a:cxn>
                <a:cxn ang="0">
                  <a:pos x="0" y="87"/>
                </a:cxn>
                <a:cxn ang="0">
                  <a:pos x="0" y="0"/>
                </a:cxn>
                <a:cxn ang="0">
                  <a:pos x="143" y="0"/>
                </a:cxn>
                <a:cxn ang="0">
                  <a:pos x="143" y="87"/>
                </a:cxn>
                <a:cxn ang="0">
                  <a:pos x="108" y="36"/>
                </a:cxn>
                <a:cxn ang="0">
                  <a:pos x="143" y="87"/>
                </a:cxn>
                <a:cxn ang="0">
                  <a:pos x="0" y="87"/>
                </a:cxn>
                <a:cxn ang="0">
                  <a:pos x="36" y="36"/>
                </a:cxn>
                <a:cxn ang="0">
                  <a:pos x="0" y="0"/>
                </a:cxn>
                <a:cxn ang="0">
                  <a:pos x="36" y="36"/>
                </a:cxn>
                <a:cxn ang="0">
                  <a:pos x="72" y="72"/>
                </a:cxn>
                <a:cxn ang="0">
                  <a:pos x="108" y="36"/>
                </a:cxn>
                <a:cxn ang="0">
                  <a:pos x="143" y="0"/>
                </a:cxn>
              </a:cxnLst>
              <a:rect l="0" t="0" r="r" b="b"/>
              <a:pathLst>
                <a:path w="143" h="87">
                  <a:moveTo>
                    <a:pt x="120" y="87"/>
                  </a:moveTo>
                  <a:lnTo>
                    <a:pt x="0" y="87"/>
                  </a:lnTo>
                  <a:lnTo>
                    <a:pt x="0" y="0"/>
                  </a:lnTo>
                  <a:lnTo>
                    <a:pt x="143" y="0"/>
                  </a:lnTo>
                  <a:lnTo>
                    <a:pt x="143" y="87"/>
                  </a:lnTo>
                  <a:moveTo>
                    <a:pt x="108" y="36"/>
                  </a:moveTo>
                  <a:lnTo>
                    <a:pt x="143" y="87"/>
                  </a:lnTo>
                  <a:moveTo>
                    <a:pt x="0" y="87"/>
                  </a:moveTo>
                  <a:lnTo>
                    <a:pt x="36" y="36"/>
                  </a:lnTo>
                  <a:moveTo>
                    <a:pt x="0" y="0"/>
                  </a:moveTo>
                  <a:lnTo>
                    <a:pt x="36" y="36"/>
                  </a:lnTo>
                  <a:lnTo>
                    <a:pt x="72" y="72"/>
                  </a:lnTo>
                  <a:lnTo>
                    <a:pt x="108" y="36"/>
                  </a:lnTo>
                  <a:lnTo>
                    <a:pt x="143" y="0"/>
                  </a:lnTo>
                </a:path>
              </a:pathLst>
            </a:custGeom>
            <a:noFill/>
            <a:ln w="12700" cap="rnd">
              <a:solidFill>
                <a:srgbClr val="000000"/>
              </a:solidFill>
              <a:prstDash val="solid"/>
              <a:round/>
              <a:headEnd/>
              <a:tailEnd/>
            </a:ln>
          </p:spPr>
          <p:txBody>
            <a:bodyPr vert="horz" wrap="square" lIns="111026" tIns="55513" rIns="111026" bIns="55513" numCol="1" anchor="t" anchorCtr="0" compatLnSpc="1">
              <a:prstTxWarp prst="textNoShape">
                <a:avLst/>
              </a:prstTxWarp>
            </a:bodyPr>
            <a:lstStyle/>
            <a:p>
              <a:pPr algn="ctr" defTabSz="1110264" eaLnBrk="0" fontAlgn="base" hangingPunct="0">
                <a:spcBef>
                  <a:spcPct val="0"/>
                </a:spcBef>
                <a:spcAft>
                  <a:spcPct val="0"/>
                </a:spcAft>
              </a:pPr>
              <a:endParaRPr lang="en-US" dirty="0">
                <a:solidFill>
                  <a:prstClr val="black"/>
                </a:solidFill>
              </a:endParaRPr>
            </a:p>
          </p:txBody>
        </p:sp>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30" y="4431594"/>
              <a:ext cx="282915" cy="272009"/>
            </a:xfrm>
            <a:prstGeom prst="rect">
              <a:avLst/>
            </a:prstGeom>
          </p:spPr>
        </p:pic>
        <p:sp>
          <p:nvSpPr>
            <p:cNvPr id="113" name="Right Arrow 112"/>
            <p:cNvSpPr/>
            <p:nvPr/>
          </p:nvSpPr>
          <p:spPr>
            <a:xfrm>
              <a:off x="2765960" y="4886263"/>
              <a:ext cx="1989836" cy="330487"/>
            </a:xfrm>
            <a:prstGeom prst="rightArrow">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sp>
          <p:nvSpPr>
            <p:cNvPr id="119" name="Rectangle 118"/>
            <p:cNvSpPr/>
            <p:nvPr/>
          </p:nvSpPr>
          <p:spPr>
            <a:xfrm>
              <a:off x="9383016" y="2250866"/>
              <a:ext cx="2369038" cy="342943"/>
            </a:xfrm>
            <a:prstGeom prst="rect">
              <a:avLst/>
            </a:prstGeom>
          </p:spPr>
          <p:txBody>
            <a:bodyPr wrap="none" lIns="111026" tIns="55513" rIns="111026" bIns="55513">
              <a:spAutoFit/>
            </a:bodyPr>
            <a:lstStyle/>
            <a:p>
              <a:pPr algn="ctr">
                <a:defRPr/>
              </a:pPr>
              <a:r>
                <a:rPr lang="en-US" sz="1500" b="1" kern="0" dirty="0">
                  <a:solidFill>
                    <a:sysClr val="windowText" lastClr="000000"/>
                  </a:solidFill>
                </a:rPr>
                <a:t>Reporting and analytics</a:t>
              </a:r>
            </a:p>
          </p:txBody>
        </p:sp>
        <p:sp>
          <p:nvSpPr>
            <p:cNvPr id="121" name="Rectangle 120"/>
            <p:cNvSpPr/>
            <p:nvPr/>
          </p:nvSpPr>
          <p:spPr>
            <a:xfrm>
              <a:off x="4767316" y="4032572"/>
              <a:ext cx="3726902" cy="1495045"/>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123" name="Rectangle 122"/>
            <p:cNvSpPr/>
            <p:nvPr/>
          </p:nvSpPr>
          <p:spPr>
            <a:xfrm>
              <a:off x="6041124" y="5163663"/>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Sandboxes</a:t>
              </a:r>
            </a:p>
          </p:txBody>
        </p:sp>
        <p:sp>
          <p:nvSpPr>
            <p:cNvPr id="124" name="Rectangle 123"/>
            <p:cNvSpPr/>
            <p:nvPr/>
          </p:nvSpPr>
          <p:spPr>
            <a:xfrm>
              <a:off x="6041124" y="4825938"/>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Archive</a:t>
              </a:r>
            </a:p>
          </p:txBody>
        </p:sp>
        <p:sp>
          <p:nvSpPr>
            <p:cNvPr id="125" name="Rectangle 124"/>
            <p:cNvSpPr/>
            <p:nvPr/>
          </p:nvSpPr>
          <p:spPr>
            <a:xfrm>
              <a:off x="4914068" y="4828224"/>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Staging</a:t>
              </a:r>
            </a:p>
          </p:txBody>
        </p:sp>
        <p:sp>
          <p:nvSpPr>
            <p:cNvPr id="126" name="Rectangle 125"/>
            <p:cNvSpPr/>
            <p:nvPr/>
          </p:nvSpPr>
          <p:spPr>
            <a:xfrm>
              <a:off x="6041124" y="4515348"/>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Data </a:t>
              </a:r>
            </a:p>
            <a:p>
              <a:pPr algn="ctr" defTabSz="1110264">
                <a:defRPr/>
              </a:pPr>
              <a:r>
                <a:rPr lang="en-US" sz="1000" kern="0" dirty="0">
                  <a:solidFill>
                    <a:sysClr val="windowText" lastClr="000000">
                      <a:lumMod val="75000"/>
                    </a:sysClr>
                  </a:solidFill>
                </a:rPr>
                <a:t>integration</a:t>
              </a:r>
            </a:p>
          </p:txBody>
        </p:sp>
        <p:sp>
          <p:nvSpPr>
            <p:cNvPr id="128" name="Rectangle 127"/>
            <p:cNvSpPr/>
            <p:nvPr/>
          </p:nvSpPr>
          <p:spPr>
            <a:xfrm>
              <a:off x="4914068" y="5163663"/>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Legacy data</a:t>
              </a:r>
            </a:p>
          </p:txBody>
        </p:sp>
        <p:sp>
          <p:nvSpPr>
            <p:cNvPr id="129" name="Rectangle 128"/>
            <p:cNvSpPr/>
            <p:nvPr/>
          </p:nvSpPr>
          <p:spPr>
            <a:xfrm>
              <a:off x="4914068" y="4507642"/>
              <a:ext cx="1066817" cy="279781"/>
            </a:xfrm>
            <a:prstGeom prst="rect">
              <a:avLst/>
            </a:prstGeom>
            <a:solidFill>
              <a:srgbClr val="FFF27F"/>
            </a:solid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Cold data </a:t>
              </a:r>
            </a:p>
            <a:p>
              <a:pPr algn="ctr" defTabSz="1110264">
                <a:defRPr/>
              </a:pPr>
              <a:r>
                <a:rPr lang="en-US" sz="1000" kern="0" dirty="0">
                  <a:solidFill>
                    <a:sysClr val="windowText" lastClr="000000">
                      <a:lumMod val="75000"/>
                    </a:sysClr>
                  </a:solidFill>
                </a:rPr>
                <a:t>storage</a:t>
              </a:r>
            </a:p>
          </p:txBody>
        </p:sp>
        <p:sp>
          <p:nvSpPr>
            <p:cNvPr id="134" name="Rectangle 133"/>
            <p:cNvSpPr/>
            <p:nvPr/>
          </p:nvSpPr>
          <p:spPr>
            <a:xfrm>
              <a:off x="5724641" y="4042999"/>
              <a:ext cx="1658909" cy="312165"/>
            </a:xfrm>
            <a:prstGeom prst="rect">
              <a:avLst/>
            </a:prstGeom>
          </p:spPr>
          <p:txBody>
            <a:bodyPr wrap="none" lIns="111026" tIns="55513" rIns="111026" bIns="55513">
              <a:spAutoFit/>
            </a:bodyPr>
            <a:lstStyle/>
            <a:p>
              <a:pPr algn="ctr">
                <a:defRPr/>
              </a:pPr>
              <a:r>
                <a:rPr lang="en-US" sz="1300" b="1" kern="0" dirty="0"/>
                <a:t>Hadoop data lake </a:t>
              </a:r>
            </a:p>
          </p:txBody>
        </p:sp>
        <p:sp>
          <p:nvSpPr>
            <p:cNvPr id="136" name="Rectangle 135"/>
            <p:cNvSpPr/>
            <p:nvPr/>
          </p:nvSpPr>
          <p:spPr>
            <a:xfrm>
              <a:off x="7174985" y="4278370"/>
              <a:ext cx="1243648" cy="12047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137" name="Rectangle 136"/>
            <p:cNvSpPr/>
            <p:nvPr/>
          </p:nvSpPr>
          <p:spPr>
            <a:xfrm>
              <a:off x="7267627" y="4466071"/>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252600">
                <a:defRPr/>
              </a:pPr>
              <a:r>
                <a:rPr lang="en-US" sz="1000" kern="0" dirty="0">
                  <a:solidFill>
                    <a:sysClr val="windowText" lastClr="000000">
                      <a:lumMod val="75000"/>
                    </a:sysClr>
                  </a:solidFill>
                </a:rPr>
                <a:t>Discovery </a:t>
              </a:r>
            </a:p>
            <a:p>
              <a:pPr algn="ctr" defTabSz="1252600">
                <a:defRPr/>
              </a:pPr>
              <a:r>
                <a:rPr lang="en-US" sz="1000" kern="0" dirty="0">
                  <a:solidFill>
                    <a:sysClr val="windowText" lastClr="000000">
                      <a:lumMod val="75000"/>
                    </a:sysClr>
                  </a:solidFill>
                </a:rPr>
                <a:t>platform</a:t>
              </a:r>
            </a:p>
          </p:txBody>
        </p:sp>
        <p:sp>
          <p:nvSpPr>
            <p:cNvPr id="138" name="Rectangle 137"/>
            <p:cNvSpPr/>
            <p:nvPr/>
          </p:nvSpPr>
          <p:spPr>
            <a:xfrm>
              <a:off x="7267627" y="4803796"/>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nchorCtr="0"/>
            <a:lstStyle/>
            <a:p>
              <a:pPr algn="ctr" defTabSz="1110264">
                <a:lnSpc>
                  <a:spcPct val="80000"/>
                </a:lnSpc>
                <a:defRPr/>
              </a:pPr>
              <a:r>
                <a:rPr lang="en-US" sz="1000" kern="0" dirty="0">
                  <a:solidFill>
                    <a:sysClr val="windowText" lastClr="000000">
                      <a:lumMod val="75000"/>
                    </a:sysClr>
                  </a:solidFill>
                </a:rPr>
                <a:t>In-platform</a:t>
              </a:r>
            </a:p>
            <a:p>
              <a:pPr algn="ctr" defTabSz="1110264">
                <a:lnSpc>
                  <a:spcPct val="80000"/>
                </a:lnSpc>
                <a:defRPr/>
              </a:pPr>
              <a:r>
                <a:rPr lang="en-US" sz="1000" kern="0" dirty="0">
                  <a:solidFill>
                    <a:sysClr val="windowText" lastClr="000000">
                      <a:lumMod val="75000"/>
                    </a:sysClr>
                  </a:solidFill>
                </a:rPr>
                <a:t>analytics</a:t>
              </a:r>
            </a:p>
          </p:txBody>
        </p:sp>
        <p:sp>
          <p:nvSpPr>
            <p:cNvPr id="139" name="Rectangle 138"/>
            <p:cNvSpPr/>
            <p:nvPr/>
          </p:nvSpPr>
          <p:spPr>
            <a:xfrm>
              <a:off x="7267627" y="5141521"/>
              <a:ext cx="1066817" cy="279781"/>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Security </a:t>
              </a:r>
            </a:p>
            <a:p>
              <a:pPr algn="ctr" defTabSz="1110264">
                <a:defRPr/>
              </a:pPr>
              <a:r>
                <a:rPr lang="en-US" sz="1000" kern="0" dirty="0">
                  <a:solidFill>
                    <a:sysClr val="windowText" lastClr="000000">
                      <a:lumMod val="75000"/>
                    </a:sysClr>
                  </a:solidFill>
                </a:rPr>
                <a:t>and audit</a:t>
              </a:r>
            </a:p>
          </p:txBody>
        </p:sp>
        <p:sp>
          <p:nvSpPr>
            <p:cNvPr id="140" name="Rectangle 139"/>
            <p:cNvSpPr/>
            <p:nvPr/>
          </p:nvSpPr>
          <p:spPr>
            <a:xfrm>
              <a:off x="7454716" y="4243141"/>
              <a:ext cx="649016" cy="312165"/>
            </a:xfrm>
            <a:prstGeom prst="rect">
              <a:avLst/>
            </a:prstGeom>
          </p:spPr>
          <p:txBody>
            <a:bodyPr wrap="none" lIns="111026" tIns="55513" rIns="111026" bIns="55513">
              <a:spAutoFit/>
            </a:bodyPr>
            <a:lstStyle/>
            <a:p>
              <a:pPr algn="ctr">
                <a:defRPr/>
              </a:pPr>
              <a:r>
                <a:rPr lang="en-US" sz="1300" b="1" kern="0" dirty="0">
                  <a:solidFill>
                    <a:schemeClr val="tx2"/>
                  </a:solidFill>
                </a:rPr>
                <a:t>Tools</a:t>
              </a:r>
            </a:p>
          </p:txBody>
        </p:sp>
        <p:sp>
          <p:nvSpPr>
            <p:cNvPr id="141" name="Rectangle 140"/>
            <p:cNvSpPr/>
            <p:nvPr/>
          </p:nvSpPr>
          <p:spPr>
            <a:xfrm>
              <a:off x="9423397" y="2869427"/>
              <a:ext cx="2263304" cy="466302"/>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500" dirty="0">
                  <a:solidFill>
                    <a:schemeClr val="tx1"/>
                  </a:solidFill>
                </a:rPr>
                <a:t>         </a:t>
              </a:r>
            </a:p>
          </p:txBody>
        </p:sp>
        <p:sp>
          <p:nvSpPr>
            <p:cNvPr id="147" name="Rectangle 146"/>
            <p:cNvSpPr/>
            <p:nvPr/>
          </p:nvSpPr>
          <p:spPr>
            <a:xfrm>
              <a:off x="9423397" y="3478840"/>
              <a:ext cx="2263304" cy="466302"/>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500" dirty="0">
                  <a:solidFill>
                    <a:schemeClr val="tx1"/>
                  </a:solidFill>
                </a:rPr>
                <a:t>         </a:t>
              </a:r>
            </a:p>
          </p:txBody>
        </p:sp>
        <p:sp>
          <p:nvSpPr>
            <p:cNvPr id="153" name="Rectangle 152"/>
            <p:cNvSpPr/>
            <p:nvPr/>
          </p:nvSpPr>
          <p:spPr>
            <a:xfrm>
              <a:off x="10197707" y="3512631"/>
              <a:ext cx="1431345" cy="512220"/>
            </a:xfrm>
            <a:prstGeom prst="rect">
              <a:avLst/>
            </a:prstGeom>
          </p:spPr>
          <p:txBody>
            <a:bodyPr wrap="square" lIns="111026" tIns="55513" rIns="111026" bIns="55513">
              <a:spAutoFit/>
            </a:bodyPr>
            <a:lstStyle/>
            <a:p>
              <a:pPr algn="ctr"/>
              <a:r>
                <a:rPr lang="en-US" sz="1300" dirty="0">
                  <a:solidFill>
                    <a:schemeClr val="tx2"/>
                  </a:solidFill>
                </a:rPr>
                <a:t>Advanced  analytics</a:t>
              </a:r>
            </a:p>
          </p:txBody>
        </p:sp>
        <p:sp>
          <p:nvSpPr>
            <p:cNvPr id="154" name="Rectangle 153"/>
            <p:cNvSpPr/>
            <p:nvPr/>
          </p:nvSpPr>
          <p:spPr>
            <a:xfrm>
              <a:off x="10154046" y="2960549"/>
              <a:ext cx="1431345" cy="312165"/>
            </a:xfrm>
            <a:prstGeom prst="rect">
              <a:avLst/>
            </a:prstGeom>
          </p:spPr>
          <p:txBody>
            <a:bodyPr wrap="square" lIns="111026" tIns="55513" rIns="111026" bIns="55513">
              <a:spAutoFit/>
            </a:bodyPr>
            <a:lstStyle/>
            <a:p>
              <a:pPr algn="ctr"/>
              <a:r>
                <a:rPr lang="en-US" sz="1300" dirty="0">
                  <a:solidFill>
                    <a:schemeClr val="tx2"/>
                  </a:solidFill>
                </a:rPr>
                <a:t>Visualization</a:t>
              </a:r>
            </a:p>
          </p:txBody>
        </p:sp>
        <p:grpSp>
          <p:nvGrpSpPr>
            <p:cNvPr id="155" name="Group 78"/>
            <p:cNvGrpSpPr/>
            <p:nvPr/>
          </p:nvGrpSpPr>
          <p:grpSpPr>
            <a:xfrm>
              <a:off x="9491180" y="2945339"/>
              <a:ext cx="584856" cy="252411"/>
              <a:chOff x="8488363" y="1778000"/>
              <a:chExt cx="490538" cy="280988"/>
            </a:xfrm>
          </p:grpSpPr>
          <p:sp>
            <p:nvSpPr>
              <p:cNvPr id="247" name="Freeform 23"/>
              <p:cNvSpPr>
                <a:spLocks/>
              </p:cNvSpPr>
              <p:nvPr/>
            </p:nvSpPr>
            <p:spPr bwMode="auto">
              <a:xfrm>
                <a:off x="8488363" y="1778000"/>
                <a:ext cx="490538" cy="280988"/>
              </a:xfrm>
              <a:custGeom>
                <a:avLst/>
                <a:gdLst/>
                <a:ahLst/>
                <a:cxnLst>
                  <a:cxn ang="0">
                    <a:pos x="74" y="53"/>
                  </a:cxn>
                  <a:cxn ang="0">
                    <a:pos x="102" y="75"/>
                  </a:cxn>
                  <a:cxn ang="0">
                    <a:pos x="131" y="46"/>
                  </a:cxn>
                  <a:cxn ang="0">
                    <a:pos x="117" y="21"/>
                  </a:cxn>
                  <a:cxn ang="0">
                    <a:pos x="91" y="8"/>
                  </a:cxn>
                  <a:cxn ang="0">
                    <a:pos x="81" y="0"/>
                  </a:cxn>
                  <a:cxn ang="0">
                    <a:pos x="72" y="5"/>
                  </a:cxn>
                  <a:cxn ang="0">
                    <a:pos x="64" y="5"/>
                  </a:cxn>
                  <a:cxn ang="0">
                    <a:pos x="59" y="5"/>
                  </a:cxn>
                  <a:cxn ang="0">
                    <a:pos x="50" y="0"/>
                  </a:cxn>
                  <a:cxn ang="0">
                    <a:pos x="40" y="8"/>
                  </a:cxn>
                  <a:cxn ang="0">
                    <a:pos x="7" y="26"/>
                  </a:cxn>
                  <a:cxn ang="0">
                    <a:pos x="0" y="46"/>
                  </a:cxn>
                  <a:cxn ang="0">
                    <a:pos x="29" y="75"/>
                  </a:cxn>
                  <a:cxn ang="0">
                    <a:pos x="57" y="53"/>
                  </a:cxn>
                </a:cxnLst>
                <a:rect l="0" t="0" r="r" b="b"/>
                <a:pathLst>
                  <a:path w="131" h="75">
                    <a:moveTo>
                      <a:pt x="74" y="53"/>
                    </a:moveTo>
                    <a:cubicBezTo>
                      <a:pt x="77" y="65"/>
                      <a:pt x="88" y="75"/>
                      <a:pt x="102" y="75"/>
                    </a:cubicBezTo>
                    <a:cubicBezTo>
                      <a:pt x="118" y="75"/>
                      <a:pt x="131" y="62"/>
                      <a:pt x="131" y="46"/>
                    </a:cubicBezTo>
                    <a:cubicBezTo>
                      <a:pt x="131" y="35"/>
                      <a:pt x="125" y="26"/>
                      <a:pt x="117" y="21"/>
                    </a:cubicBezTo>
                    <a:cubicBezTo>
                      <a:pt x="112" y="17"/>
                      <a:pt x="103" y="12"/>
                      <a:pt x="91" y="8"/>
                    </a:cubicBezTo>
                    <a:cubicBezTo>
                      <a:pt x="90" y="3"/>
                      <a:pt x="86" y="0"/>
                      <a:pt x="81" y="0"/>
                    </a:cubicBezTo>
                    <a:cubicBezTo>
                      <a:pt x="77" y="0"/>
                      <a:pt x="73" y="2"/>
                      <a:pt x="72" y="5"/>
                    </a:cubicBezTo>
                    <a:cubicBezTo>
                      <a:pt x="69" y="5"/>
                      <a:pt x="67" y="5"/>
                      <a:pt x="64" y="5"/>
                    </a:cubicBezTo>
                    <a:cubicBezTo>
                      <a:pt x="62" y="5"/>
                      <a:pt x="60" y="5"/>
                      <a:pt x="59" y="5"/>
                    </a:cubicBezTo>
                    <a:cubicBezTo>
                      <a:pt x="57" y="2"/>
                      <a:pt x="54" y="0"/>
                      <a:pt x="50" y="0"/>
                    </a:cubicBezTo>
                    <a:cubicBezTo>
                      <a:pt x="45" y="0"/>
                      <a:pt x="40" y="3"/>
                      <a:pt x="40" y="8"/>
                    </a:cubicBezTo>
                    <a:cubicBezTo>
                      <a:pt x="18" y="14"/>
                      <a:pt x="9" y="25"/>
                      <a:pt x="7" y="26"/>
                    </a:cubicBezTo>
                    <a:cubicBezTo>
                      <a:pt x="3" y="31"/>
                      <a:pt x="0" y="38"/>
                      <a:pt x="0" y="46"/>
                    </a:cubicBezTo>
                    <a:cubicBezTo>
                      <a:pt x="0" y="62"/>
                      <a:pt x="13" y="75"/>
                      <a:pt x="29" y="75"/>
                    </a:cubicBezTo>
                    <a:cubicBezTo>
                      <a:pt x="42" y="75"/>
                      <a:pt x="53" y="65"/>
                      <a:pt x="57" y="53"/>
                    </a:cubicBezTo>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8" name="Freeform 24"/>
              <p:cNvSpPr>
                <a:spLocks/>
              </p:cNvSpPr>
              <p:nvPr/>
            </p:nvSpPr>
            <p:spPr bwMode="auto">
              <a:xfrm>
                <a:off x="8697913" y="1876425"/>
                <a:ext cx="68263" cy="60325"/>
              </a:xfrm>
              <a:custGeom>
                <a:avLst/>
                <a:gdLst/>
                <a:ahLst/>
                <a:cxnLst>
                  <a:cxn ang="0">
                    <a:pos x="9" y="0"/>
                  </a:cxn>
                  <a:cxn ang="0">
                    <a:pos x="18" y="9"/>
                  </a:cxn>
                  <a:cxn ang="0">
                    <a:pos x="17" y="16"/>
                  </a:cxn>
                  <a:cxn ang="0">
                    <a:pos x="1" y="16"/>
                  </a:cxn>
                  <a:cxn ang="0">
                    <a:pos x="0" y="9"/>
                  </a:cxn>
                  <a:cxn ang="0">
                    <a:pos x="9" y="0"/>
                  </a:cxn>
                </a:cxnLst>
                <a:rect l="0" t="0" r="r" b="b"/>
                <a:pathLst>
                  <a:path w="18" h="16">
                    <a:moveTo>
                      <a:pt x="9" y="0"/>
                    </a:moveTo>
                    <a:cubicBezTo>
                      <a:pt x="14" y="0"/>
                      <a:pt x="18" y="4"/>
                      <a:pt x="18" y="9"/>
                    </a:cubicBezTo>
                    <a:cubicBezTo>
                      <a:pt x="18" y="10"/>
                      <a:pt x="17" y="14"/>
                      <a:pt x="17" y="16"/>
                    </a:cubicBezTo>
                    <a:cubicBezTo>
                      <a:pt x="1" y="16"/>
                      <a:pt x="1" y="16"/>
                      <a:pt x="1" y="16"/>
                    </a:cubicBezTo>
                    <a:cubicBezTo>
                      <a:pt x="1" y="14"/>
                      <a:pt x="0" y="9"/>
                      <a:pt x="0" y="9"/>
                    </a:cubicBezTo>
                    <a:cubicBezTo>
                      <a:pt x="0" y="4"/>
                      <a:pt x="4" y="0"/>
                      <a:pt x="9" y="0"/>
                    </a:cubicBez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9" name="Oval 25"/>
              <p:cNvSpPr>
                <a:spLocks noChangeArrowheads="1"/>
              </p:cNvSpPr>
              <p:nvPr/>
            </p:nvSpPr>
            <p:spPr bwMode="auto">
              <a:xfrm>
                <a:off x="8521700" y="1876425"/>
                <a:ext cx="146050" cy="149225"/>
              </a:xfrm>
              <a:prstGeom prst="ellipse">
                <a:avLst/>
              </a:pr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50" name="Oval 26"/>
              <p:cNvSpPr>
                <a:spLocks noChangeArrowheads="1"/>
              </p:cNvSpPr>
              <p:nvPr/>
            </p:nvSpPr>
            <p:spPr bwMode="auto">
              <a:xfrm>
                <a:off x="8794750" y="1876425"/>
                <a:ext cx="147638" cy="146050"/>
              </a:xfrm>
              <a:prstGeom prst="ellipse">
                <a:avLst/>
              </a:pr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grpSp>
          <p:nvGrpSpPr>
            <p:cNvPr id="156" name="Group 85"/>
            <p:cNvGrpSpPr/>
            <p:nvPr/>
          </p:nvGrpSpPr>
          <p:grpSpPr>
            <a:xfrm>
              <a:off x="9491179" y="3578825"/>
              <a:ext cx="623837" cy="293762"/>
              <a:chOff x="8550275" y="1600200"/>
              <a:chExt cx="571500" cy="357188"/>
            </a:xfrm>
          </p:grpSpPr>
          <p:sp>
            <p:nvSpPr>
              <p:cNvPr id="244" name="Freeform 31"/>
              <p:cNvSpPr>
                <a:spLocks/>
              </p:cNvSpPr>
              <p:nvPr/>
            </p:nvSpPr>
            <p:spPr bwMode="auto">
              <a:xfrm>
                <a:off x="8602663" y="1690688"/>
                <a:ext cx="431800" cy="187325"/>
              </a:xfrm>
              <a:custGeom>
                <a:avLst/>
                <a:gdLst/>
                <a:ahLst/>
                <a:cxnLst>
                  <a:cxn ang="0">
                    <a:pos x="272" y="118"/>
                  </a:cxn>
                  <a:cxn ang="0">
                    <a:pos x="249" y="118"/>
                  </a:cxn>
                  <a:cxn ang="0">
                    <a:pos x="244" y="118"/>
                  </a:cxn>
                  <a:cxn ang="0">
                    <a:pos x="244" y="0"/>
                  </a:cxn>
                  <a:cxn ang="0">
                    <a:pos x="223" y="0"/>
                  </a:cxn>
                  <a:cxn ang="0">
                    <a:pos x="223" y="118"/>
                  </a:cxn>
                  <a:cxn ang="0">
                    <a:pos x="201" y="118"/>
                  </a:cxn>
                  <a:cxn ang="0">
                    <a:pos x="201" y="43"/>
                  </a:cxn>
                  <a:cxn ang="0">
                    <a:pos x="180" y="43"/>
                  </a:cxn>
                  <a:cxn ang="0">
                    <a:pos x="180" y="118"/>
                  </a:cxn>
                  <a:cxn ang="0">
                    <a:pos x="159" y="118"/>
                  </a:cxn>
                  <a:cxn ang="0">
                    <a:pos x="159" y="69"/>
                  </a:cxn>
                  <a:cxn ang="0">
                    <a:pos x="137" y="69"/>
                  </a:cxn>
                  <a:cxn ang="0">
                    <a:pos x="137" y="118"/>
                  </a:cxn>
                  <a:cxn ang="0">
                    <a:pos x="116" y="118"/>
                  </a:cxn>
                  <a:cxn ang="0">
                    <a:pos x="116" y="83"/>
                  </a:cxn>
                  <a:cxn ang="0">
                    <a:pos x="97" y="83"/>
                  </a:cxn>
                  <a:cxn ang="0">
                    <a:pos x="97" y="118"/>
                  </a:cxn>
                  <a:cxn ang="0">
                    <a:pos x="76" y="118"/>
                  </a:cxn>
                  <a:cxn ang="0">
                    <a:pos x="76" y="92"/>
                  </a:cxn>
                  <a:cxn ang="0">
                    <a:pos x="55" y="92"/>
                  </a:cxn>
                  <a:cxn ang="0">
                    <a:pos x="55" y="118"/>
                  </a:cxn>
                  <a:cxn ang="0">
                    <a:pos x="48" y="118"/>
                  </a:cxn>
                  <a:cxn ang="0">
                    <a:pos x="0" y="118"/>
                  </a:cxn>
                </a:cxnLst>
                <a:rect l="0" t="0" r="r" b="b"/>
                <a:pathLst>
                  <a:path w="272" h="118">
                    <a:moveTo>
                      <a:pt x="272" y="118"/>
                    </a:moveTo>
                    <a:lnTo>
                      <a:pt x="249" y="118"/>
                    </a:lnTo>
                    <a:lnTo>
                      <a:pt x="244" y="118"/>
                    </a:lnTo>
                    <a:lnTo>
                      <a:pt x="244" y="0"/>
                    </a:lnTo>
                    <a:lnTo>
                      <a:pt x="223" y="0"/>
                    </a:lnTo>
                    <a:lnTo>
                      <a:pt x="223" y="118"/>
                    </a:lnTo>
                    <a:lnTo>
                      <a:pt x="201" y="118"/>
                    </a:lnTo>
                    <a:lnTo>
                      <a:pt x="201" y="43"/>
                    </a:lnTo>
                    <a:lnTo>
                      <a:pt x="180" y="43"/>
                    </a:lnTo>
                    <a:lnTo>
                      <a:pt x="180" y="118"/>
                    </a:lnTo>
                    <a:lnTo>
                      <a:pt x="159" y="118"/>
                    </a:lnTo>
                    <a:lnTo>
                      <a:pt x="159" y="69"/>
                    </a:lnTo>
                    <a:lnTo>
                      <a:pt x="137" y="69"/>
                    </a:lnTo>
                    <a:lnTo>
                      <a:pt x="137" y="118"/>
                    </a:lnTo>
                    <a:lnTo>
                      <a:pt x="116" y="118"/>
                    </a:lnTo>
                    <a:lnTo>
                      <a:pt x="116" y="83"/>
                    </a:lnTo>
                    <a:lnTo>
                      <a:pt x="97" y="83"/>
                    </a:lnTo>
                    <a:lnTo>
                      <a:pt x="97" y="118"/>
                    </a:lnTo>
                    <a:lnTo>
                      <a:pt x="76" y="118"/>
                    </a:lnTo>
                    <a:lnTo>
                      <a:pt x="76" y="92"/>
                    </a:lnTo>
                    <a:lnTo>
                      <a:pt x="55" y="92"/>
                    </a:lnTo>
                    <a:lnTo>
                      <a:pt x="55" y="118"/>
                    </a:lnTo>
                    <a:lnTo>
                      <a:pt x="48" y="118"/>
                    </a:lnTo>
                    <a:lnTo>
                      <a:pt x="0" y="118"/>
                    </a:ln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5" name="Freeform 32"/>
              <p:cNvSpPr>
                <a:spLocks/>
              </p:cNvSpPr>
              <p:nvPr/>
            </p:nvSpPr>
            <p:spPr bwMode="auto">
              <a:xfrm>
                <a:off x="8550275" y="1600200"/>
                <a:ext cx="571500" cy="357188"/>
              </a:xfrm>
              <a:custGeom>
                <a:avLst/>
                <a:gdLst/>
                <a:ahLst/>
                <a:cxnLst>
                  <a:cxn ang="0">
                    <a:pos x="152" y="85"/>
                  </a:cxn>
                  <a:cxn ang="0">
                    <a:pos x="142" y="95"/>
                  </a:cxn>
                  <a:cxn ang="0">
                    <a:pos x="10" y="95"/>
                  </a:cxn>
                  <a:cxn ang="0">
                    <a:pos x="0" y="85"/>
                  </a:cxn>
                  <a:cxn ang="0">
                    <a:pos x="139" y="85"/>
                  </a:cxn>
                  <a:cxn ang="0">
                    <a:pos x="139" y="0"/>
                  </a:cxn>
                  <a:cxn ang="0">
                    <a:pos x="14" y="0"/>
                  </a:cxn>
                  <a:cxn ang="0">
                    <a:pos x="14" y="73"/>
                  </a:cxn>
                </a:cxnLst>
                <a:rect l="0" t="0" r="r" b="b"/>
                <a:pathLst>
                  <a:path w="152" h="95">
                    <a:moveTo>
                      <a:pt x="152" y="85"/>
                    </a:moveTo>
                    <a:cubicBezTo>
                      <a:pt x="152" y="90"/>
                      <a:pt x="148" y="95"/>
                      <a:pt x="142" y="95"/>
                    </a:cubicBezTo>
                    <a:cubicBezTo>
                      <a:pt x="10" y="95"/>
                      <a:pt x="10" y="95"/>
                      <a:pt x="10" y="95"/>
                    </a:cubicBezTo>
                    <a:cubicBezTo>
                      <a:pt x="5" y="95"/>
                      <a:pt x="0" y="90"/>
                      <a:pt x="0" y="85"/>
                    </a:cubicBezTo>
                    <a:cubicBezTo>
                      <a:pt x="139" y="85"/>
                      <a:pt x="139" y="85"/>
                      <a:pt x="139" y="85"/>
                    </a:cubicBezTo>
                    <a:cubicBezTo>
                      <a:pt x="139" y="0"/>
                      <a:pt x="139" y="0"/>
                      <a:pt x="139" y="0"/>
                    </a:cubicBezTo>
                    <a:cubicBezTo>
                      <a:pt x="14" y="0"/>
                      <a:pt x="14" y="0"/>
                      <a:pt x="14" y="0"/>
                    </a:cubicBezTo>
                    <a:cubicBezTo>
                      <a:pt x="14" y="73"/>
                      <a:pt x="14" y="73"/>
                      <a:pt x="14" y="73"/>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6" name="Freeform 33"/>
              <p:cNvSpPr>
                <a:spLocks/>
              </p:cNvSpPr>
              <p:nvPr/>
            </p:nvSpPr>
            <p:spPr bwMode="auto">
              <a:xfrm>
                <a:off x="8640763" y="1671638"/>
                <a:ext cx="225425" cy="139700"/>
              </a:xfrm>
              <a:custGeom>
                <a:avLst/>
                <a:gdLst/>
                <a:ahLst/>
                <a:cxnLst>
                  <a:cxn ang="0">
                    <a:pos x="0" y="37"/>
                  </a:cxn>
                  <a:cxn ang="0">
                    <a:pos x="25" y="28"/>
                  </a:cxn>
                  <a:cxn ang="0">
                    <a:pos x="44" y="10"/>
                  </a:cxn>
                  <a:cxn ang="0">
                    <a:pos x="37" y="0"/>
                  </a:cxn>
                  <a:cxn ang="0">
                    <a:pos x="60" y="0"/>
                  </a:cxn>
                  <a:cxn ang="0">
                    <a:pos x="55" y="18"/>
                  </a:cxn>
                </a:cxnLst>
                <a:rect l="0" t="0" r="r" b="b"/>
                <a:pathLst>
                  <a:path w="60" h="37">
                    <a:moveTo>
                      <a:pt x="0" y="37"/>
                    </a:moveTo>
                    <a:cubicBezTo>
                      <a:pt x="0" y="37"/>
                      <a:pt x="13" y="36"/>
                      <a:pt x="25" y="28"/>
                    </a:cubicBezTo>
                    <a:cubicBezTo>
                      <a:pt x="41" y="20"/>
                      <a:pt x="44" y="10"/>
                      <a:pt x="44" y="10"/>
                    </a:cubicBezTo>
                    <a:cubicBezTo>
                      <a:pt x="37" y="0"/>
                      <a:pt x="37" y="0"/>
                      <a:pt x="37" y="0"/>
                    </a:cubicBezTo>
                    <a:cubicBezTo>
                      <a:pt x="60" y="0"/>
                      <a:pt x="60" y="0"/>
                      <a:pt x="60" y="0"/>
                    </a:cubicBezTo>
                    <a:cubicBezTo>
                      <a:pt x="55" y="18"/>
                      <a:pt x="55" y="18"/>
                      <a:pt x="55" y="18"/>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sp>
          <p:nvSpPr>
            <p:cNvPr id="157" name="Rectangle 156"/>
            <p:cNvSpPr/>
            <p:nvPr/>
          </p:nvSpPr>
          <p:spPr>
            <a:xfrm>
              <a:off x="9423397" y="4114133"/>
              <a:ext cx="2263304" cy="466302"/>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nchorCtr="0"/>
            <a:lstStyle/>
            <a:p>
              <a:pPr algn="ctr"/>
              <a:r>
                <a:rPr lang="en-US" sz="1500" dirty="0">
                  <a:solidFill>
                    <a:schemeClr val="tx1"/>
                  </a:solidFill>
                </a:rPr>
                <a:t>         </a:t>
              </a:r>
            </a:p>
          </p:txBody>
        </p:sp>
        <p:sp>
          <p:nvSpPr>
            <p:cNvPr id="158" name="Rectangle 157"/>
            <p:cNvSpPr/>
            <p:nvPr/>
          </p:nvSpPr>
          <p:spPr>
            <a:xfrm>
              <a:off x="9706842" y="4143625"/>
              <a:ext cx="2184236" cy="512220"/>
            </a:xfrm>
            <a:prstGeom prst="rect">
              <a:avLst/>
            </a:prstGeom>
          </p:spPr>
          <p:txBody>
            <a:bodyPr wrap="square" lIns="111026" tIns="55513" rIns="111026" bIns="55513">
              <a:spAutoFit/>
            </a:bodyPr>
            <a:lstStyle/>
            <a:p>
              <a:pPr algn="ctr">
                <a:defRPr/>
              </a:pPr>
              <a:r>
                <a:rPr lang="en-US" sz="1300" dirty="0">
                  <a:solidFill>
                    <a:schemeClr val="tx2"/>
                  </a:solidFill>
                </a:rPr>
                <a:t>Financial, tax and operational reporting</a:t>
              </a:r>
            </a:p>
          </p:txBody>
        </p:sp>
        <p:grpSp>
          <p:nvGrpSpPr>
            <p:cNvPr id="159" name="Group 97"/>
            <p:cNvGrpSpPr>
              <a:grpSpLocks noChangeAspect="1"/>
            </p:cNvGrpSpPr>
            <p:nvPr/>
          </p:nvGrpSpPr>
          <p:grpSpPr>
            <a:xfrm>
              <a:off x="9483858" y="4141571"/>
              <a:ext cx="365486" cy="389107"/>
              <a:chOff x="8645525" y="1528763"/>
              <a:chExt cx="292100" cy="412750"/>
            </a:xfrm>
          </p:grpSpPr>
          <p:sp>
            <p:nvSpPr>
              <p:cNvPr id="236" name="Freeform 38"/>
              <p:cNvSpPr>
                <a:spLocks/>
              </p:cNvSpPr>
              <p:nvPr/>
            </p:nvSpPr>
            <p:spPr bwMode="auto">
              <a:xfrm>
                <a:off x="8645525" y="1528763"/>
                <a:ext cx="292100" cy="412750"/>
              </a:xfrm>
              <a:custGeom>
                <a:avLst/>
                <a:gdLst/>
                <a:ahLst/>
                <a:cxnLst>
                  <a:cxn ang="0">
                    <a:pos x="69" y="110"/>
                  </a:cxn>
                  <a:cxn ang="0">
                    <a:pos x="76" y="110"/>
                  </a:cxn>
                  <a:cxn ang="0">
                    <a:pos x="78" y="107"/>
                  </a:cxn>
                  <a:cxn ang="0">
                    <a:pos x="78" y="14"/>
                  </a:cxn>
                  <a:cxn ang="0">
                    <a:pos x="76" y="11"/>
                  </a:cxn>
                  <a:cxn ang="0">
                    <a:pos x="56" y="11"/>
                  </a:cxn>
                  <a:cxn ang="0">
                    <a:pos x="56" y="3"/>
                  </a:cxn>
                  <a:cxn ang="0">
                    <a:pos x="52" y="0"/>
                  </a:cxn>
                  <a:cxn ang="0">
                    <a:pos x="26" y="0"/>
                  </a:cxn>
                  <a:cxn ang="0">
                    <a:pos x="22" y="3"/>
                  </a:cxn>
                  <a:cxn ang="0">
                    <a:pos x="22" y="11"/>
                  </a:cxn>
                  <a:cxn ang="0">
                    <a:pos x="3" y="11"/>
                  </a:cxn>
                  <a:cxn ang="0">
                    <a:pos x="0" y="14"/>
                  </a:cxn>
                  <a:cxn ang="0">
                    <a:pos x="0" y="107"/>
                  </a:cxn>
                  <a:cxn ang="0">
                    <a:pos x="3" y="110"/>
                  </a:cxn>
                  <a:cxn ang="0">
                    <a:pos x="42" y="110"/>
                  </a:cxn>
                </a:cxnLst>
                <a:rect l="0" t="0" r="r" b="b"/>
                <a:pathLst>
                  <a:path w="78" h="110">
                    <a:moveTo>
                      <a:pt x="69" y="110"/>
                    </a:moveTo>
                    <a:cubicBezTo>
                      <a:pt x="76" y="110"/>
                      <a:pt x="76" y="110"/>
                      <a:pt x="76" y="110"/>
                    </a:cubicBezTo>
                    <a:cubicBezTo>
                      <a:pt x="77" y="110"/>
                      <a:pt x="78" y="109"/>
                      <a:pt x="78" y="107"/>
                    </a:cubicBezTo>
                    <a:cubicBezTo>
                      <a:pt x="78" y="14"/>
                      <a:pt x="78" y="14"/>
                      <a:pt x="78" y="14"/>
                    </a:cubicBezTo>
                    <a:cubicBezTo>
                      <a:pt x="78" y="12"/>
                      <a:pt x="77" y="11"/>
                      <a:pt x="76" y="11"/>
                    </a:cubicBezTo>
                    <a:cubicBezTo>
                      <a:pt x="56" y="11"/>
                      <a:pt x="56" y="11"/>
                      <a:pt x="56" y="11"/>
                    </a:cubicBezTo>
                    <a:cubicBezTo>
                      <a:pt x="56" y="3"/>
                      <a:pt x="56" y="3"/>
                      <a:pt x="56" y="3"/>
                    </a:cubicBezTo>
                    <a:cubicBezTo>
                      <a:pt x="56" y="2"/>
                      <a:pt x="54" y="0"/>
                      <a:pt x="52" y="0"/>
                    </a:cubicBezTo>
                    <a:cubicBezTo>
                      <a:pt x="26" y="0"/>
                      <a:pt x="26" y="0"/>
                      <a:pt x="26" y="0"/>
                    </a:cubicBezTo>
                    <a:cubicBezTo>
                      <a:pt x="24" y="0"/>
                      <a:pt x="22" y="2"/>
                      <a:pt x="22" y="3"/>
                    </a:cubicBezTo>
                    <a:cubicBezTo>
                      <a:pt x="22" y="11"/>
                      <a:pt x="22" y="11"/>
                      <a:pt x="22" y="11"/>
                    </a:cubicBezTo>
                    <a:cubicBezTo>
                      <a:pt x="3" y="11"/>
                      <a:pt x="3" y="11"/>
                      <a:pt x="3" y="11"/>
                    </a:cubicBezTo>
                    <a:cubicBezTo>
                      <a:pt x="1" y="11"/>
                      <a:pt x="0" y="12"/>
                      <a:pt x="0" y="14"/>
                    </a:cubicBezTo>
                    <a:cubicBezTo>
                      <a:pt x="0" y="107"/>
                      <a:pt x="0" y="107"/>
                      <a:pt x="0" y="107"/>
                    </a:cubicBezTo>
                    <a:cubicBezTo>
                      <a:pt x="0" y="109"/>
                      <a:pt x="1" y="110"/>
                      <a:pt x="3" y="110"/>
                    </a:cubicBezTo>
                    <a:cubicBezTo>
                      <a:pt x="42" y="110"/>
                      <a:pt x="42" y="110"/>
                      <a:pt x="42" y="110"/>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37" name="Oval 39"/>
              <p:cNvSpPr>
                <a:spLocks noChangeArrowheads="1"/>
              </p:cNvSpPr>
              <p:nvPr/>
            </p:nvSpPr>
            <p:spPr bwMode="auto">
              <a:xfrm>
                <a:off x="8709025" y="1655763"/>
                <a:ext cx="57150" cy="57150"/>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38" name="Oval 40"/>
              <p:cNvSpPr>
                <a:spLocks noChangeArrowheads="1"/>
              </p:cNvSpPr>
              <p:nvPr/>
            </p:nvSpPr>
            <p:spPr bwMode="auto">
              <a:xfrm>
                <a:off x="8709025" y="1735138"/>
                <a:ext cx="57150" cy="60325"/>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39" name="Oval 41"/>
              <p:cNvSpPr>
                <a:spLocks noChangeArrowheads="1"/>
              </p:cNvSpPr>
              <p:nvPr/>
            </p:nvSpPr>
            <p:spPr bwMode="auto">
              <a:xfrm>
                <a:off x="8709025" y="1817688"/>
                <a:ext cx="57150" cy="60325"/>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0" name="Freeform 42"/>
              <p:cNvSpPr>
                <a:spLocks/>
              </p:cNvSpPr>
              <p:nvPr/>
            </p:nvSpPr>
            <p:spPr bwMode="auto">
              <a:xfrm>
                <a:off x="8728075" y="1589088"/>
                <a:ext cx="127000" cy="25400"/>
              </a:xfrm>
              <a:custGeom>
                <a:avLst/>
                <a:gdLst/>
                <a:ahLst/>
                <a:cxnLst>
                  <a:cxn ang="0">
                    <a:pos x="34" y="0"/>
                  </a:cxn>
                  <a:cxn ang="0">
                    <a:pos x="34" y="3"/>
                  </a:cxn>
                  <a:cxn ang="0">
                    <a:pos x="30" y="7"/>
                  </a:cxn>
                  <a:cxn ang="0">
                    <a:pos x="4" y="7"/>
                  </a:cxn>
                  <a:cxn ang="0">
                    <a:pos x="0" y="3"/>
                  </a:cxn>
                  <a:cxn ang="0">
                    <a:pos x="0" y="1"/>
                  </a:cxn>
                </a:cxnLst>
                <a:rect l="0" t="0" r="r" b="b"/>
                <a:pathLst>
                  <a:path w="34" h="7">
                    <a:moveTo>
                      <a:pt x="34" y="0"/>
                    </a:moveTo>
                    <a:cubicBezTo>
                      <a:pt x="34" y="3"/>
                      <a:pt x="34" y="3"/>
                      <a:pt x="34" y="3"/>
                    </a:cubicBezTo>
                    <a:cubicBezTo>
                      <a:pt x="34" y="5"/>
                      <a:pt x="32" y="7"/>
                      <a:pt x="30" y="7"/>
                    </a:cubicBezTo>
                    <a:cubicBezTo>
                      <a:pt x="4" y="7"/>
                      <a:pt x="4" y="7"/>
                      <a:pt x="4" y="7"/>
                    </a:cubicBezTo>
                    <a:cubicBezTo>
                      <a:pt x="2" y="7"/>
                      <a:pt x="0" y="5"/>
                      <a:pt x="0" y="3"/>
                    </a:cubicBezTo>
                    <a:cubicBezTo>
                      <a:pt x="0" y="1"/>
                      <a:pt x="0" y="1"/>
                      <a:pt x="0" y="1"/>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1" name="Line 43"/>
              <p:cNvSpPr>
                <a:spLocks noChangeShapeType="1"/>
              </p:cNvSpPr>
              <p:nvPr/>
            </p:nvSpPr>
            <p:spPr bwMode="auto">
              <a:xfrm>
                <a:off x="8796338" y="1663700"/>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2" name="Line 44"/>
              <p:cNvSpPr>
                <a:spLocks noChangeShapeType="1"/>
              </p:cNvSpPr>
              <p:nvPr/>
            </p:nvSpPr>
            <p:spPr bwMode="auto">
              <a:xfrm>
                <a:off x="8796338" y="1765300"/>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43" name="Line 45"/>
              <p:cNvSpPr>
                <a:spLocks noChangeShapeType="1"/>
              </p:cNvSpPr>
              <p:nvPr/>
            </p:nvSpPr>
            <p:spPr bwMode="auto">
              <a:xfrm>
                <a:off x="8796338" y="1851025"/>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sp>
          <p:nvSpPr>
            <p:cNvPr id="160" name="Left-Right Arrow 159"/>
            <p:cNvSpPr/>
            <p:nvPr/>
          </p:nvSpPr>
          <p:spPr>
            <a:xfrm>
              <a:off x="2742969" y="3133675"/>
              <a:ext cx="1088559" cy="330487"/>
            </a:xfrm>
            <a:prstGeom prst="leftRightArrow">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grpSp>
          <p:nvGrpSpPr>
            <p:cNvPr id="161" name="Group 160"/>
            <p:cNvGrpSpPr/>
            <p:nvPr/>
          </p:nvGrpSpPr>
          <p:grpSpPr>
            <a:xfrm>
              <a:off x="3303439" y="4108205"/>
              <a:ext cx="1278158" cy="650786"/>
              <a:chOff x="2499891" y="4946669"/>
              <a:chExt cx="1451380" cy="511308"/>
            </a:xfrm>
          </p:grpSpPr>
          <p:sp>
            <p:nvSpPr>
              <p:cNvPr id="234" name="Rectangle 233"/>
              <p:cNvSpPr/>
              <p:nvPr/>
            </p:nvSpPr>
            <p:spPr>
              <a:xfrm>
                <a:off x="2514601" y="4946669"/>
                <a:ext cx="1381289" cy="484788"/>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235" name="Rectangle 234"/>
              <p:cNvSpPr/>
              <p:nvPr/>
            </p:nvSpPr>
            <p:spPr>
              <a:xfrm>
                <a:off x="2499891" y="5022713"/>
                <a:ext cx="1451380" cy="435264"/>
              </a:xfrm>
              <a:prstGeom prst="rect">
                <a:avLst/>
              </a:prstGeom>
            </p:spPr>
            <p:txBody>
              <a:bodyPr wrap="square">
                <a:spAutoFit/>
              </a:bodyPr>
              <a:lstStyle/>
              <a:p>
                <a:pPr algn="ctr">
                  <a:defRPr/>
                </a:pPr>
                <a:r>
                  <a:rPr lang="en-US" sz="1500" b="1" kern="0" dirty="0">
                    <a:solidFill>
                      <a:sysClr val="windowText" lastClr="000000"/>
                    </a:solidFill>
                  </a:rPr>
                  <a:t>Near line storage</a:t>
                </a:r>
                <a:endParaRPr lang="en-US" sz="1500" kern="0" dirty="0">
                  <a:solidFill>
                    <a:sysClr val="windowText" lastClr="000000"/>
                  </a:solidFill>
                </a:endParaRPr>
              </a:p>
            </p:txBody>
          </p:sp>
        </p:grpSp>
        <p:sp>
          <p:nvSpPr>
            <p:cNvPr id="162" name="Rectangle 161"/>
            <p:cNvSpPr/>
            <p:nvPr/>
          </p:nvSpPr>
          <p:spPr>
            <a:xfrm>
              <a:off x="10205304" y="4627832"/>
              <a:ext cx="1431345" cy="512220"/>
            </a:xfrm>
            <a:prstGeom prst="rect">
              <a:avLst/>
            </a:prstGeom>
          </p:spPr>
          <p:txBody>
            <a:bodyPr wrap="square" lIns="111026" tIns="55513" rIns="111026" bIns="55513">
              <a:spAutoFit/>
            </a:bodyPr>
            <a:lstStyle/>
            <a:p>
              <a:pPr algn="ctr"/>
              <a:r>
                <a:rPr lang="en-US" sz="1300" dirty="0">
                  <a:solidFill>
                    <a:schemeClr val="tx2"/>
                  </a:solidFill>
                </a:rPr>
                <a:t>Machine learning</a:t>
              </a:r>
            </a:p>
          </p:txBody>
        </p:sp>
        <p:grpSp>
          <p:nvGrpSpPr>
            <p:cNvPr id="163" name="Group 85"/>
            <p:cNvGrpSpPr/>
            <p:nvPr/>
          </p:nvGrpSpPr>
          <p:grpSpPr>
            <a:xfrm>
              <a:off x="9498777" y="4694027"/>
              <a:ext cx="623837" cy="293762"/>
              <a:chOff x="8550275" y="1600200"/>
              <a:chExt cx="571500" cy="357188"/>
            </a:xfrm>
          </p:grpSpPr>
          <p:sp>
            <p:nvSpPr>
              <p:cNvPr id="231" name="Freeform 31"/>
              <p:cNvSpPr>
                <a:spLocks/>
              </p:cNvSpPr>
              <p:nvPr/>
            </p:nvSpPr>
            <p:spPr bwMode="auto">
              <a:xfrm>
                <a:off x="8602663" y="1690688"/>
                <a:ext cx="431800" cy="187325"/>
              </a:xfrm>
              <a:custGeom>
                <a:avLst/>
                <a:gdLst/>
                <a:ahLst/>
                <a:cxnLst>
                  <a:cxn ang="0">
                    <a:pos x="272" y="118"/>
                  </a:cxn>
                  <a:cxn ang="0">
                    <a:pos x="249" y="118"/>
                  </a:cxn>
                  <a:cxn ang="0">
                    <a:pos x="244" y="118"/>
                  </a:cxn>
                  <a:cxn ang="0">
                    <a:pos x="244" y="0"/>
                  </a:cxn>
                  <a:cxn ang="0">
                    <a:pos x="223" y="0"/>
                  </a:cxn>
                  <a:cxn ang="0">
                    <a:pos x="223" y="118"/>
                  </a:cxn>
                  <a:cxn ang="0">
                    <a:pos x="201" y="118"/>
                  </a:cxn>
                  <a:cxn ang="0">
                    <a:pos x="201" y="43"/>
                  </a:cxn>
                  <a:cxn ang="0">
                    <a:pos x="180" y="43"/>
                  </a:cxn>
                  <a:cxn ang="0">
                    <a:pos x="180" y="118"/>
                  </a:cxn>
                  <a:cxn ang="0">
                    <a:pos x="159" y="118"/>
                  </a:cxn>
                  <a:cxn ang="0">
                    <a:pos x="159" y="69"/>
                  </a:cxn>
                  <a:cxn ang="0">
                    <a:pos x="137" y="69"/>
                  </a:cxn>
                  <a:cxn ang="0">
                    <a:pos x="137" y="118"/>
                  </a:cxn>
                  <a:cxn ang="0">
                    <a:pos x="116" y="118"/>
                  </a:cxn>
                  <a:cxn ang="0">
                    <a:pos x="116" y="83"/>
                  </a:cxn>
                  <a:cxn ang="0">
                    <a:pos x="97" y="83"/>
                  </a:cxn>
                  <a:cxn ang="0">
                    <a:pos x="97" y="118"/>
                  </a:cxn>
                  <a:cxn ang="0">
                    <a:pos x="76" y="118"/>
                  </a:cxn>
                  <a:cxn ang="0">
                    <a:pos x="76" y="92"/>
                  </a:cxn>
                  <a:cxn ang="0">
                    <a:pos x="55" y="92"/>
                  </a:cxn>
                  <a:cxn ang="0">
                    <a:pos x="55" y="118"/>
                  </a:cxn>
                  <a:cxn ang="0">
                    <a:pos x="48" y="118"/>
                  </a:cxn>
                  <a:cxn ang="0">
                    <a:pos x="0" y="118"/>
                  </a:cxn>
                </a:cxnLst>
                <a:rect l="0" t="0" r="r" b="b"/>
                <a:pathLst>
                  <a:path w="272" h="118">
                    <a:moveTo>
                      <a:pt x="272" y="118"/>
                    </a:moveTo>
                    <a:lnTo>
                      <a:pt x="249" y="118"/>
                    </a:lnTo>
                    <a:lnTo>
                      <a:pt x="244" y="118"/>
                    </a:lnTo>
                    <a:lnTo>
                      <a:pt x="244" y="0"/>
                    </a:lnTo>
                    <a:lnTo>
                      <a:pt x="223" y="0"/>
                    </a:lnTo>
                    <a:lnTo>
                      <a:pt x="223" y="118"/>
                    </a:lnTo>
                    <a:lnTo>
                      <a:pt x="201" y="118"/>
                    </a:lnTo>
                    <a:lnTo>
                      <a:pt x="201" y="43"/>
                    </a:lnTo>
                    <a:lnTo>
                      <a:pt x="180" y="43"/>
                    </a:lnTo>
                    <a:lnTo>
                      <a:pt x="180" y="118"/>
                    </a:lnTo>
                    <a:lnTo>
                      <a:pt x="159" y="118"/>
                    </a:lnTo>
                    <a:lnTo>
                      <a:pt x="159" y="69"/>
                    </a:lnTo>
                    <a:lnTo>
                      <a:pt x="137" y="69"/>
                    </a:lnTo>
                    <a:lnTo>
                      <a:pt x="137" y="118"/>
                    </a:lnTo>
                    <a:lnTo>
                      <a:pt x="116" y="118"/>
                    </a:lnTo>
                    <a:lnTo>
                      <a:pt x="116" y="83"/>
                    </a:lnTo>
                    <a:lnTo>
                      <a:pt x="97" y="83"/>
                    </a:lnTo>
                    <a:lnTo>
                      <a:pt x="97" y="118"/>
                    </a:lnTo>
                    <a:lnTo>
                      <a:pt x="76" y="118"/>
                    </a:lnTo>
                    <a:lnTo>
                      <a:pt x="76" y="92"/>
                    </a:lnTo>
                    <a:lnTo>
                      <a:pt x="55" y="92"/>
                    </a:lnTo>
                    <a:lnTo>
                      <a:pt x="55" y="118"/>
                    </a:lnTo>
                    <a:lnTo>
                      <a:pt x="48" y="118"/>
                    </a:lnTo>
                    <a:lnTo>
                      <a:pt x="0" y="118"/>
                    </a:ln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32" name="Freeform 32"/>
              <p:cNvSpPr>
                <a:spLocks/>
              </p:cNvSpPr>
              <p:nvPr/>
            </p:nvSpPr>
            <p:spPr bwMode="auto">
              <a:xfrm>
                <a:off x="8550275" y="1600200"/>
                <a:ext cx="571500" cy="357188"/>
              </a:xfrm>
              <a:custGeom>
                <a:avLst/>
                <a:gdLst/>
                <a:ahLst/>
                <a:cxnLst>
                  <a:cxn ang="0">
                    <a:pos x="152" y="85"/>
                  </a:cxn>
                  <a:cxn ang="0">
                    <a:pos x="142" y="95"/>
                  </a:cxn>
                  <a:cxn ang="0">
                    <a:pos x="10" y="95"/>
                  </a:cxn>
                  <a:cxn ang="0">
                    <a:pos x="0" y="85"/>
                  </a:cxn>
                  <a:cxn ang="0">
                    <a:pos x="139" y="85"/>
                  </a:cxn>
                  <a:cxn ang="0">
                    <a:pos x="139" y="0"/>
                  </a:cxn>
                  <a:cxn ang="0">
                    <a:pos x="14" y="0"/>
                  </a:cxn>
                  <a:cxn ang="0">
                    <a:pos x="14" y="73"/>
                  </a:cxn>
                </a:cxnLst>
                <a:rect l="0" t="0" r="r" b="b"/>
                <a:pathLst>
                  <a:path w="152" h="95">
                    <a:moveTo>
                      <a:pt x="152" y="85"/>
                    </a:moveTo>
                    <a:cubicBezTo>
                      <a:pt x="152" y="90"/>
                      <a:pt x="148" y="95"/>
                      <a:pt x="142" y="95"/>
                    </a:cubicBezTo>
                    <a:cubicBezTo>
                      <a:pt x="10" y="95"/>
                      <a:pt x="10" y="95"/>
                      <a:pt x="10" y="95"/>
                    </a:cubicBezTo>
                    <a:cubicBezTo>
                      <a:pt x="5" y="95"/>
                      <a:pt x="0" y="90"/>
                      <a:pt x="0" y="85"/>
                    </a:cubicBezTo>
                    <a:cubicBezTo>
                      <a:pt x="139" y="85"/>
                      <a:pt x="139" y="85"/>
                      <a:pt x="139" y="85"/>
                    </a:cubicBezTo>
                    <a:cubicBezTo>
                      <a:pt x="139" y="0"/>
                      <a:pt x="139" y="0"/>
                      <a:pt x="139" y="0"/>
                    </a:cubicBezTo>
                    <a:cubicBezTo>
                      <a:pt x="14" y="0"/>
                      <a:pt x="14" y="0"/>
                      <a:pt x="14" y="0"/>
                    </a:cubicBezTo>
                    <a:cubicBezTo>
                      <a:pt x="14" y="73"/>
                      <a:pt x="14" y="73"/>
                      <a:pt x="14" y="73"/>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233" name="Freeform 33"/>
              <p:cNvSpPr>
                <a:spLocks/>
              </p:cNvSpPr>
              <p:nvPr/>
            </p:nvSpPr>
            <p:spPr bwMode="auto">
              <a:xfrm>
                <a:off x="8640763" y="1671638"/>
                <a:ext cx="225425" cy="139700"/>
              </a:xfrm>
              <a:custGeom>
                <a:avLst/>
                <a:gdLst/>
                <a:ahLst/>
                <a:cxnLst>
                  <a:cxn ang="0">
                    <a:pos x="0" y="37"/>
                  </a:cxn>
                  <a:cxn ang="0">
                    <a:pos x="25" y="28"/>
                  </a:cxn>
                  <a:cxn ang="0">
                    <a:pos x="44" y="10"/>
                  </a:cxn>
                  <a:cxn ang="0">
                    <a:pos x="37" y="0"/>
                  </a:cxn>
                  <a:cxn ang="0">
                    <a:pos x="60" y="0"/>
                  </a:cxn>
                  <a:cxn ang="0">
                    <a:pos x="55" y="18"/>
                  </a:cxn>
                </a:cxnLst>
                <a:rect l="0" t="0" r="r" b="b"/>
                <a:pathLst>
                  <a:path w="60" h="37">
                    <a:moveTo>
                      <a:pt x="0" y="37"/>
                    </a:moveTo>
                    <a:cubicBezTo>
                      <a:pt x="0" y="37"/>
                      <a:pt x="13" y="36"/>
                      <a:pt x="25" y="28"/>
                    </a:cubicBezTo>
                    <a:cubicBezTo>
                      <a:pt x="41" y="20"/>
                      <a:pt x="44" y="10"/>
                      <a:pt x="44" y="10"/>
                    </a:cubicBezTo>
                    <a:cubicBezTo>
                      <a:pt x="37" y="0"/>
                      <a:pt x="37" y="0"/>
                      <a:pt x="37" y="0"/>
                    </a:cubicBezTo>
                    <a:cubicBezTo>
                      <a:pt x="60" y="0"/>
                      <a:pt x="60" y="0"/>
                      <a:pt x="60" y="0"/>
                    </a:cubicBezTo>
                    <a:cubicBezTo>
                      <a:pt x="55" y="18"/>
                      <a:pt x="55" y="18"/>
                      <a:pt x="55" y="18"/>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sp>
          <p:nvSpPr>
            <p:cNvPr id="164" name="Rectangle 163"/>
            <p:cNvSpPr/>
            <p:nvPr/>
          </p:nvSpPr>
          <p:spPr>
            <a:xfrm>
              <a:off x="3834581" y="2225595"/>
              <a:ext cx="4275948" cy="146942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r>
                <a:rPr lang="en-US" sz="1500" dirty="0">
                  <a:solidFill>
                    <a:srgbClr val="FFFFFF"/>
                  </a:solidFill>
                </a:rPr>
                <a:t>Enterprise Information Accelerator</a:t>
              </a:r>
            </a:p>
          </p:txBody>
        </p:sp>
        <p:sp>
          <p:nvSpPr>
            <p:cNvPr id="165" name="Rectangle 164"/>
            <p:cNvSpPr/>
            <p:nvPr/>
          </p:nvSpPr>
          <p:spPr>
            <a:xfrm>
              <a:off x="3951509" y="2527563"/>
              <a:ext cx="1333994" cy="6061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r>
                <a:rPr lang="en-US" sz="1400" dirty="0">
                  <a:solidFill>
                    <a:schemeClr val="bg1"/>
                  </a:solidFill>
                </a:rPr>
                <a:t>ERP Data Warehouse</a:t>
              </a:r>
            </a:p>
          </p:txBody>
        </p:sp>
        <p:sp>
          <p:nvSpPr>
            <p:cNvPr id="166" name="Rectangle 165"/>
            <p:cNvSpPr/>
            <p:nvPr/>
          </p:nvSpPr>
          <p:spPr>
            <a:xfrm>
              <a:off x="4325066" y="3235916"/>
              <a:ext cx="3726264" cy="3434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r>
                <a:rPr lang="en-US" sz="1500" dirty="0">
                  <a:solidFill>
                    <a:srgbClr val="000000"/>
                  </a:solidFill>
                </a:rPr>
                <a:t> </a:t>
              </a:r>
            </a:p>
          </p:txBody>
        </p:sp>
        <p:sp>
          <p:nvSpPr>
            <p:cNvPr id="220" name="Rectangle 219"/>
            <p:cNvSpPr/>
            <p:nvPr/>
          </p:nvSpPr>
          <p:spPr>
            <a:xfrm>
              <a:off x="5972555" y="2481017"/>
              <a:ext cx="1554559" cy="606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5513" rIns="0" bIns="55513" rtlCol="0" anchor="t" anchorCtr="0"/>
            <a:lstStyle/>
            <a:p>
              <a:pPr algn="ctr">
                <a:buClr>
                  <a:srgbClr val="FFE600"/>
                </a:buClr>
                <a:buSzPct val="70000"/>
              </a:pPr>
              <a:r>
                <a:rPr lang="en-US" sz="1400" dirty="0">
                  <a:solidFill>
                    <a:schemeClr val="bg1"/>
                  </a:solidFill>
                </a:rPr>
                <a:t>ERP</a:t>
              </a:r>
              <a:r>
                <a:rPr lang="en-US" sz="1400" dirty="0">
                  <a:solidFill>
                    <a:srgbClr val="646464"/>
                  </a:solidFill>
                </a:rPr>
                <a:t> </a:t>
              </a:r>
              <a:r>
                <a:rPr lang="en-US" sz="1400" dirty="0">
                  <a:solidFill>
                    <a:schemeClr val="bg1"/>
                  </a:solidFill>
                </a:rPr>
                <a:t>Operations and Application Platform</a:t>
              </a:r>
            </a:p>
            <a:p>
              <a:pPr algn="ctr"/>
              <a:endParaRPr lang="en-US" sz="1100" dirty="0">
                <a:solidFill>
                  <a:srgbClr val="000000"/>
                </a:solidFill>
              </a:endParaRPr>
            </a:p>
          </p:txBody>
        </p:sp>
        <p:sp>
          <p:nvSpPr>
            <p:cNvPr id="222" name="Left-Right Arrow 221"/>
            <p:cNvSpPr/>
            <p:nvPr/>
          </p:nvSpPr>
          <p:spPr>
            <a:xfrm rot="16200000">
              <a:off x="3616586" y="3417662"/>
              <a:ext cx="938364" cy="438643"/>
            </a:xfrm>
            <a:prstGeom prst="leftRightArrow">
              <a:avLst>
                <a:gd name="adj1" fmla="val 42731"/>
                <a:gd name="adj2" fmla="val 33643"/>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sp>
          <p:nvSpPr>
            <p:cNvPr id="229" name="Rectangle 228"/>
            <p:cNvSpPr/>
            <p:nvPr/>
          </p:nvSpPr>
          <p:spPr>
            <a:xfrm>
              <a:off x="4762627" y="3772014"/>
              <a:ext cx="3731590" cy="232126"/>
            </a:xfrm>
            <a:prstGeom prst="rect">
              <a:avLst/>
            </a:prstGeom>
            <a:solidFill>
              <a:schemeClr val="tx2"/>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defTabSz="1110264">
                <a:defRPr/>
              </a:pPr>
              <a:r>
                <a:rPr lang="en-US" sz="1100" kern="0" dirty="0">
                  <a:solidFill>
                    <a:sysClr val="windowText" lastClr="000000">
                      <a:lumMod val="75000"/>
                    </a:sysClr>
                  </a:solidFill>
                </a:rPr>
                <a:t> </a:t>
              </a:r>
            </a:p>
          </p:txBody>
        </p:sp>
        <p:sp>
          <p:nvSpPr>
            <p:cNvPr id="225" name="Right Arrow 224"/>
            <p:cNvSpPr/>
            <p:nvPr/>
          </p:nvSpPr>
          <p:spPr>
            <a:xfrm>
              <a:off x="4558736" y="4476762"/>
              <a:ext cx="396173" cy="330487"/>
            </a:xfrm>
            <a:prstGeom prst="rightArrow">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sp>
          <p:nvSpPr>
            <p:cNvPr id="226" name="Left-Right Arrow 225"/>
            <p:cNvSpPr/>
            <p:nvPr/>
          </p:nvSpPr>
          <p:spPr>
            <a:xfrm rot="16200000">
              <a:off x="7330855" y="3646301"/>
              <a:ext cx="593302" cy="438646"/>
            </a:xfrm>
            <a:prstGeom prst="leftRightArrow">
              <a:avLst>
                <a:gd name="adj1" fmla="val 42731"/>
                <a:gd name="adj2" fmla="val 33643"/>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sp>
          <p:nvSpPr>
            <p:cNvPr id="227" name="Right Arrow 226"/>
            <p:cNvSpPr/>
            <p:nvPr/>
          </p:nvSpPr>
          <p:spPr>
            <a:xfrm>
              <a:off x="8510711" y="4586864"/>
              <a:ext cx="805133" cy="330487"/>
            </a:xfrm>
            <a:prstGeom prst="rightArrow">
              <a:avLst/>
            </a:prstGeom>
            <a:solidFill>
              <a:schemeClr val="accent2"/>
            </a:solidFill>
            <a:ln w="25400" cap="flat" cmpd="sng" algn="ctr">
              <a:noFill/>
              <a:prstDash val="solid"/>
            </a:ln>
            <a:effectLst/>
          </p:spPr>
          <p:txBody>
            <a:bodyPr lIns="111026" tIns="55513" rIns="111026" bIns="55513" rtlCol="0" anchor="ctr"/>
            <a:lstStyle/>
            <a:p>
              <a:pPr algn="ctr" defTabSz="1110264">
                <a:defRPr/>
              </a:pPr>
              <a:endParaRPr lang="en-US" kern="0" dirty="0">
                <a:solidFill>
                  <a:sysClr val="window" lastClr="FFFFFF"/>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752" y="4122564"/>
              <a:ext cx="872889" cy="3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9490" y="4673795"/>
              <a:ext cx="1059417" cy="82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32825" y="3197750"/>
              <a:ext cx="3246399"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solidFill>
                    <a:schemeClr val="bg1"/>
                  </a:solidFill>
                </a:rPr>
                <a:t>ERP Database Platform</a:t>
              </a:r>
            </a:p>
          </p:txBody>
        </p:sp>
        <p:sp>
          <p:nvSpPr>
            <p:cNvPr id="4" name="5-Point Star 3"/>
            <p:cNvSpPr/>
            <p:nvPr/>
          </p:nvSpPr>
          <p:spPr bwMode="auto">
            <a:xfrm>
              <a:off x="4618506" y="4042999"/>
              <a:ext cx="336403" cy="272173"/>
            </a:xfrm>
            <a:prstGeom prst="star5">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2" name="5-Point Star 81"/>
            <p:cNvSpPr/>
            <p:nvPr/>
          </p:nvSpPr>
          <p:spPr bwMode="auto">
            <a:xfrm>
              <a:off x="10026683" y="4644007"/>
              <a:ext cx="336403" cy="272173"/>
            </a:xfrm>
            <a:prstGeom prst="star5">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spTree>
    <p:extLst>
      <p:ext uri="{BB962C8B-B14F-4D97-AF65-F5344CB8AC3E}">
        <p14:creationId xmlns:p14="http://schemas.microsoft.com/office/powerpoint/2010/main" val="212288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The Data Lake – a Scalable Solution for Managing Your Data World</a:t>
            </a:r>
          </a:p>
        </p:txBody>
      </p:sp>
      <p:sp>
        <p:nvSpPr>
          <p:cNvPr id="7" name="Rectangle 6"/>
          <p:cNvSpPr/>
          <p:nvPr/>
        </p:nvSpPr>
        <p:spPr>
          <a:xfrm>
            <a:off x="833125" y="1161908"/>
            <a:ext cx="4698323" cy="1406299"/>
          </a:xfrm>
          <a:prstGeom prst="rect">
            <a:avLst/>
          </a:prstGeom>
        </p:spPr>
        <p:txBody>
          <a:bodyPr wrap="square" lIns="97297" tIns="48649" rIns="97297" bIns="48649">
            <a:spAutoFit/>
          </a:bodyPr>
          <a:lstStyle/>
          <a:p>
            <a:pPr defTabSz="1109872"/>
            <a:r>
              <a:rPr lang="en-US" sz="1700" b="1" dirty="0">
                <a:solidFill>
                  <a:srgbClr val="646464"/>
                </a:solidFill>
                <a:latin typeface="EYInterstate" panose="02000503020000020004" pitchFamily="2" charset="0"/>
              </a:rPr>
              <a:t>A single location for all your business data</a:t>
            </a:r>
            <a:endParaRPr lang="en-IN" sz="1700" b="1" dirty="0">
              <a:solidFill>
                <a:srgbClr val="646464"/>
              </a:solidFill>
              <a:latin typeface="EYInterstate" panose="02000503020000020004" pitchFamily="2" charset="0"/>
            </a:endParaRPr>
          </a:p>
          <a:p>
            <a:pPr defTabSz="1109872"/>
            <a:r>
              <a:rPr lang="en-US" sz="1700" dirty="0">
                <a:solidFill>
                  <a:srgbClr val="646464"/>
                </a:solidFill>
                <a:latin typeface="EYInterstate" panose="02000503020000020004" pitchFamily="2" charset="0"/>
              </a:rPr>
              <a:t>A data lake can hold data from almost any source and in any format for client use.  Data can be put to use immediately with minimal preprocessing.</a:t>
            </a:r>
            <a:endParaRPr lang="en-IN" sz="1700" dirty="0">
              <a:solidFill>
                <a:srgbClr val="646464"/>
              </a:solidFill>
              <a:latin typeface="EYInterstate" panose="02000503020000020004" pitchFamily="2" charset="0"/>
            </a:endParaRPr>
          </a:p>
        </p:txBody>
      </p:sp>
      <p:sp>
        <p:nvSpPr>
          <p:cNvPr id="8" name="Rectangle 7"/>
          <p:cNvSpPr/>
          <p:nvPr/>
        </p:nvSpPr>
        <p:spPr>
          <a:xfrm>
            <a:off x="7245046" y="1159001"/>
            <a:ext cx="4877580" cy="1667909"/>
          </a:xfrm>
          <a:prstGeom prst="rect">
            <a:avLst/>
          </a:prstGeom>
        </p:spPr>
        <p:txBody>
          <a:bodyPr wrap="square" lIns="97297" tIns="48649" rIns="97297" bIns="48649">
            <a:spAutoFit/>
          </a:bodyPr>
          <a:lstStyle/>
          <a:p>
            <a:pPr defTabSz="1109872"/>
            <a:r>
              <a:rPr lang="en-US" sz="1700" b="1" dirty="0">
                <a:solidFill>
                  <a:srgbClr val="646464"/>
                </a:solidFill>
                <a:latin typeface="EYInterstate" panose="02000503020000020004" pitchFamily="2" charset="0"/>
              </a:rPr>
              <a:t>Open source components backed by enterprise vendor support</a:t>
            </a:r>
          </a:p>
          <a:p>
            <a:r>
              <a:rPr lang="en-US" sz="1700" dirty="0">
                <a:solidFill>
                  <a:srgbClr val="646464"/>
                </a:solidFill>
                <a:latin typeface="EYInterstate" panose="02000503020000020004" pitchFamily="2" charset="0"/>
              </a:rPr>
              <a:t>Open source software reduces acquisition costs. Commercial vendor support provides enterprise-level capabilities for critical business analytics requirements.</a:t>
            </a:r>
            <a:endParaRPr lang="en-GB" sz="1700" dirty="0">
              <a:solidFill>
                <a:srgbClr val="646464"/>
              </a:solidFill>
              <a:latin typeface="EYInterstate" panose="02000503020000020004" pitchFamily="2" charset="0"/>
            </a:endParaRPr>
          </a:p>
        </p:txBody>
      </p:sp>
      <p:pic>
        <p:nvPicPr>
          <p:cNvPr id="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008" y="4917028"/>
            <a:ext cx="452442"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245046" y="4917028"/>
            <a:ext cx="4877578" cy="1667909"/>
          </a:xfrm>
          <a:prstGeom prst="rect">
            <a:avLst/>
          </a:prstGeom>
        </p:spPr>
        <p:txBody>
          <a:bodyPr wrap="square" lIns="97297" tIns="48649" rIns="97297" bIns="48649">
            <a:spAutoFit/>
          </a:bodyPr>
          <a:lstStyle/>
          <a:p>
            <a:pPr defTabSz="1109872"/>
            <a:r>
              <a:rPr lang="en-US" sz="1700" b="1" dirty="0">
                <a:solidFill>
                  <a:srgbClr val="646464"/>
                </a:solidFill>
                <a:latin typeface="EYInterstate" panose="02000503020000020004" pitchFamily="2" charset="0"/>
              </a:rPr>
              <a:t>Variety of implementation possibilities</a:t>
            </a:r>
            <a:endParaRPr lang="en-IN" sz="1700" b="1" dirty="0">
              <a:solidFill>
                <a:srgbClr val="646464"/>
              </a:solidFill>
              <a:latin typeface="EYInterstate" panose="02000503020000020004" pitchFamily="2" charset="0"/>
            </a:endParaRPr>
          </a:p>
          <a:p>
            <a:pPr defTabSz="1109872"/>
            <a:r>
              <a:rPr lang="en-US" sz="1700" dirty="0">
                <a:solidFill>
                  <a:srgbClr val="646464"/>
                </a:solidFill>
                <a:latin typeface="EYInterstate" panose="02000503020000020004" pitchFamily="2" charset="0"/>
              </a:rPr>
              <a:t>Data lakes can be built in house, on data appliances, in the cloud or any combination. Embedded security, high availability and support tools meet the business’s toughest requirements.</a:t>
            </a:r>
          </a:p>
        </p:txBody>
      </p:sp>
      <p:pic>
        <p:nvPicPr>
          <p:cNvPr id="1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688" y="1216323"/>
            <a:ext cx="450556"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79" y="1193249"/>
            <a:ext cx="452971"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05" y="4917028"/>
            <a:ext cx="452442"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34721" y="4878478"/>
            <a:ext cx="5244281" cy="1667909"/>
          </a:xfrm>
          <a:prstGeom prst="rect">
            <a:avLst/>
          </a:prstGeom>
        </p:spPr>
        <p:txBody>
          <a:bodyPr wrap="square" lIns="97297" tIns="48649" rIns="97297" bIns="48649">
            <a:spAutoFit/>
          </a:bodyPr>
          <a:lstStyle/>
          <a:p>
            <a:pPr defTabSz="1109872"/>
            <a:r>
              <a:rPr lang="en-IN" sz="1700" b="1" dirty="0">
                <a:solidFill>
                  <a:srgbClr val="646464"/>
                </a:solidFill>
                <a:latin typeface="EYInterstate" panose="02000503020000020004" pitchFamily="2" charset="0"/>
              </a:rPr>
              <a:t>A flexible platform for any business case</a:t>
            </a:r>
            <a:endParaRPr lang="en-US" sz="1700" dirty="0">
              <a:solidFill>
                <a:srgbClr val="646464"/>
              </a:solidFill>
              <a:latin typeface="EYInterstate" panose="02000503020000020004" pitchFamily="2" charset="0"/>
            </a:endParaRPr>
          </a:p>
          <a:p>
            <a:pPr defTabSz="1109872"/>
            <a:r>
              <a:rPr lang="en-US" sz="1700" dirty="0">
                <a:solidFill>
                  <a:srgbClr val="646464"/>
                </a:solidFill>
                <a:latin typeface="EYInterstate" panose="02000503020000020004" pitchFamily="2" charset="0"/>
              </a:rPr>
              <a:t>A data lake hold can merge multiple legacy data sources with current operational data to give business users immediate access to data from newly acquired companies without costly integration.</a:t>
            </a:r>
            <a:endParaRPr lang="en-IN" sz="1700" dirty="0">
              <a:solidFill>
                <a:srgbClr val="646464"/>
              </a:solidFill>
              <a:latin typeface="EYInterstate" panose="02000503020000020004" pitchFamily="2" charset="0"/>
            </a:endParaRPr>
          </a:p>
        </p:txBody>
      </p:sp>
      <p:sp>
        <p:nvSpPr>
          <p:cNvPr id="15" name="Rectangle 14"/>
          <p:cNvSpPr/>
          <p:nvPr/>
        </p:nvSpPr>
        <p:spPr>
          <a:xfrm>
            <a:off x="549713" y="2801364"/>
            <a:ext cx="3692950" cy="2191129"/>
          </a:xfrm>
          <a:prstGeom prst="rect">
            <a:avLst/>
          </a:prstGeom>
        </p:spPr>
        <p:txBody>
          <a:bodyPr wrap="square" lIns="97297" tIns="48649" rIns="97297" bIns="48649">
            <a:spAutoFit/>
          </a:bodyPr>
          <a:lstStyle/>
          <a:p>
            <a:pPr defTabSz="1109872"/>
            <a:r>
              <a:rPr lang="en-US" sz="1700" b="1" dirty="0">
                <a:solidFill>
                  <a:srgbClr val="646464"/>
                </a:solidFill>
                <a:latin typeface="EYInterstate" panose="02000503020000020004" pitchFamily="2" charset="0"/>
              </a:rPr>
              <a:t>Data can be accessed in many ways</a:t>
            </a:r>
          </a:p>
          <a:p>
            <a:pPr defTabSz="1109872"/>
            <a:r>
              <a:rPr lang="en-US" sz="1700" dirty="0">
                <a:solidFill>
                  <a:srgbClr val="646464"/>
                </a:solidFill>
                <a:latin typeface="EYInterstate" panose="02000503020000020004" pitchFamily="2" charset="0"/>
              </a:rPr>
              <a:t>Data in a data lake can be accessed directly by users or cleansed, conformed and prepared for use by other components, such as analytics accelerators or real-time reporting packages.</a:t>
            </a:r>
          </a:p>
        </p:txBody>
      </p:sp>
      <p:sp>
        <p:nvSpPr>
          <p:cNvPr id="16" name="Rectangle 15"/>
          <p:cNvSpPr/>
          <p:nvPr/>
        </p:nvSpPr>
        <p:spPr>
          <a:xfrm>
            <a:off x="8455182" y="2887846"/>
            <a:ext cx="3851362" cy="1929519"/>
          </a:xfrm>
          <a:prstGeom prst="rect">
            <a:avLst/>
          </a:prstGeom>
        </p:spPr>
        <p:txBody>
          <a:bodyPr wrap="square" lIns="97297" tIns="48649" rIns="97297" bIns="48649">
            <a:spAutoFit/>
          </a:bodyPr>
          <a:lstStyle/>
          <a:p>
            <a:r>
              <a:rPr lang="en-US" sz="1700" b="1" dirty="0">
                <a:solidFill>
                  <a:srgbClr val="646464"/>
                </a:solidFill>
                <a:latin typeface="EYInterstate" panose="02000503020000020004" pitchFamily="2" charset="0"/>
              </a:rPr>
              <a:t>Massively scalable using commodity hardware</a:t>
            </a:r>
            <a:endParaRPr lang="en-GB" sz="1700" b="1" dirty="0">
              <a:solidFill>
                <a:srgbClr val="646464"/>
              </a:solidFill>
              <a:latin typeface="EYInterstate" panose="02000503020000020004" pitchFamily="2" charset="0"/>
            </a:endParaRPr>
          </a:p>
          <a:p>
            <a:pPr defTabSz="1109872"/>
            <a:r>
              <a:rPr lang="en-IN" sz="1700" dirty="0">
                <a:solidFill>
                  <a:srgbClr val="646464"/>
                </a:solidFill>
                <a:latin typeface="EYInterstate" panose="02000503020000020004" pitchFamily="2" charset="0"/>
              </a:rPr>
              <a:t>The data lake leverages low cost commodity hardware and rapidly scalable architectures that reduces operational cost by factors of </a:t>
            </a:r>
            <a:br>
              <a:rPr lang="en-IN" sz="1700" dirty="0">
                <a:solidFill>
                  <a:srgbClr val="646464"/>
                </a:solidFill>
                <a:latin typeface="EYInterstate" panose="02000503020000020004" pitchFamily="2" charset="0"/>
              </a:rPr>
            </a:br>
            <a:r>
              <a:rPr lang="en-IN" sz="1700" dirty="0">
                <a:solidFill>
                  <a:srgbClr val="646464"/>
                </a:solidFill>
                <a:latin typeface="EYInterstate" panose="02000503020000020004" pitchFamily="2" charset="0"/>
              </a:rPr>
              <a:t>10 to 100.</a:t>
            </a:r>
            <a:endParaRPr lang="de-DE" sz="1700" dirty="0">
              <a:solidFill>
                <a:srgbClr val="646464"/>
              </a:solidFill>
              <a:latin typeface="EYInterstate" panose="02000503020000020004" pitchFamily="2" charset="0"/>
            </a:endParaRPr>
          </a:p>
        </p:txBody>
      </p:sp>
      <p:pic>
        <p:nvPicPr>
          <p:cNvPr id="17"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63" y="2611044"/>
            <a:ext cx="478898"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2576" y="2867578"/>
            <a:ext cx="479464" cy="38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4215552" y="2801364"/>
            <a:ext cx="3726902" cy="1904519"/>
            <a:chOff x="3067050" y="3857375"/>
            <a:chExt cx="2740229" cy="1476625"/>
          </a:xfrm>
        </p:grpSpPr>
        <p:sp>
          <p:nvSpPr>
            <p:cNvPr id="38" name="Rectangle 37"/>
            <p:cNvSpPr/>
            <p:nvPr/>
          </p:nvSpPr>
          <p:spPr>
            <a:xfrm>
              <a:off x="3067050" y="3868137"/>
              <a:ext cx="2740229" cy="1465863"/>
            </a:xfrm>
            <a:prstGeom prst="rect">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9" name="Rectangle 38"/>
            <p:cNvSpPr/>
            <p:nvPr/>
          </p:nvSpPr>
          <p:spPr>
            <a:xfrm>
              <a:off x="4003626" y="497714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Data quality</a:t>
              </a:r>
            </a:p>
          </p:txBody>
        </p:sp>
        <p:sp>
          <p:nvSpPr>
            <p:cNvPr id="40" name="Rectangle 39"/>
            <p:cNvSpPr/>
            <p:nvPr/>
          </p:nvSpPr>
          <p:spPr>
            <a:xfrm>
              <a:off x="4003626" y="464587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Archive</a:t>
              </a:r>
            </a:p>
          </p:txBody>
        </p:sp>
        <p:sp>
          <p:nvSpPr>
            <p:cNvPr id="41" name="Rectangle 40"/>
            <p:cNvSpPr/>
            <p:nvPr/>
          </p:nvSpPr>
          <p:spPr>
            <a:xfrm>
              <a:off x="3178313" y="464587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Staging</a:t>
              </a:r>
            </a:p>
          </p:txBody>
        </p:sp>
        <p:sp>
          <p:nvSpPr>
            <p:cNvPr id="42" name="Rectangle 41"/>
            <p:cNvSpPr/>
            <p:nvPr/>
          </p:nvSpPr>
          <p:spPr>
            <a:xfrm>
              <a:off x="4003626" y="431460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Data </a:t>
              </a:r>
            </a:p>
            <a:p>
              <a:pPr algn="ctr" defTabSz="1110264">
                <a:defRPr/>
              </a:pPr>
              <a:r>
                <a:rPr lang="en-US" sz="1000" kern="0" dirty="0">
                  <a:solidFill>
                    <a:sysClr val="windowText" lastClr="000000">
                      <a:lumMod val="75000"/>
                    </a:sysClr>
                  </a:solidFill>
                </a:rPr>
                <a:t>integration</a:t>
              </a:r>
            </a:p>
          </p:txBody>
        </p:sp>
        <p:sp>
          <p:nvSpPr>
            <p:cNvPr id="43" name="Rectangle 42"/>
            <p:cNvSpPr/>
            <p:nvPr/>
          </p:nvSpPr>
          <p:spPr>
            <a:xfrm>
              <a:off x="3178313" y="497714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ctr" defTabSz="1110264">
                <a:defRPr/>
              </a:pPr>
              <a:r>
                <a:rPr lang="en-US" sz="1000" kern="0" dirty="0">
                  <a:solidFill>
                    <a:sysClr val="windowText" lastClr="000000">
                      <a:lumMod val="75000"/>
                    </a:sysClr>
                  </a:solidFill>
                </a:rPr>
                <a:t>Master data repository</a:t>
              </a:r>
            </a:p>
          </p:txBody>
        </p:sp>
        <p:sp>
          <p:nvSpPr>
            <p:cNvPr id="44" name="Rectangle 43"/>
            <p:cNvSpPr/>
            <p:nvPr/>
          </p:nvSpPr>
          <p:spPr>
            <a:xfrm>
              <a:off x="3178313" y="4314609"/>
              <a:ext cx="784384" cy="274320"/>
            </a:xfrm>
            <a:prstGeom prst="rect">
              <a:avLst/>
            </a:prstGeom>
            <a:solidFill>
              <a:srgbClr val="FFF27F"/>
            </a:solid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Cold data </a:t>
              </a:r>
            </a:p>
            <a:p>
              <a:pPr algn="ctr" defTabSz="1110264">
                <a:defRPr/>
              </a:pPr>
              <a:r>
                <a:rPr lang="en-US" sz="1000" kern="0" dirty="0">
                  <a:solidFill>
                    <a:sysClr val="windowText" lastClr="000000">
                      <a:lumMod val="75000"/>
                    </a:sysClr>
                  </a:solidFill>
                </a:rPr>
                <a:t>storage</a:t>
              </a:r>
            </a:p>
          </p:txBody>
        </p:sp>
        <p:sp>
          <p:nvSpPr>
            <p:cNvPr id="45" name="Rectangle 44"/>
            <p:cNvSpPr/>
            <p:nvPr/>
          </p:nvSpPr>
          <p:spPr>
            <a:xfrm>
              <a:off x="3755411" y="3857375"/>
              <a:ext cx="1190640" cy="226696"/>
            </a:xfrm>
            <a:prstGeom prst="rect">
              <a:avLst/>
            </a:prstGeom>
          </p:spPr>
          <p:txBody>
            <a:bodyPr wrap="none">
              <a:spAutoFit/>
            </a:bodyPr>
            <a:lstStyle/>
            <a:p>
              <a:pPr algn="ctr">
                <a:defRPr/>
              </a:pPr>
              <a:r>
                <a:rPr lang="en-US" sz="1300" b="1" kern="0" dirty="0"/>
                <a:t>Hadoop data lake </a:t>
              </a:r>
            </a:p>
          </p:txBody>
        </p:sp>
        <p:sp>
          <p:nvSpPr>
            <p:cNvPr id="46" name="Rectangle 45"/>
            <p:cNvSpPr/>
            <p:nvPr/>
          </p:nvSpPr>
          <p:spPr>
            <a:xfrm>
              <a:off x="4837305" y="4109136"/>
              <a:ext cx="914400" cy="11812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47" name="Rectangle 46"/>
            <p:cNvSpPr/>
            <p:nvPr/>
          </p:nvSpPr>
          <p:spPr>
            <a:xfrm>
              <a:off x="4905421" y="4293173"/>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252600">
                <a:defRPr/>
              </a:pPr>
              <a:r>
                <a:rPr lang="en-US" sz="1000" kern="0" dirty="0">
                  <a:solidFill>
                    <a:sysClr val="windowText" lastClr="000000">
                      <a:lumMod val="75000"/>
                    </a:sysClr>
                  </a:solidFill>
                </a:rPr>
                <a:t>Discovery </a:t>
              </a:r>
            </a:p>
            <a:p>
              <a:pPr algn="ctr" defTabSz="1252600">
                <a:defRPr/>
              </a:pPr>
              <a:r>
                <a:rPr lang="en-US" sz="1000" kern="0" dirty="0">
                  <a:solidFill>
                    <a:sysClr val="windowText" lastClr="000000">
                      <a:lumMod val="75000"/>
                    </a:sysClr>
                  </a:solidFill>
                </a:rPr>
                <a:t>platform</a:t>
              </a:r>
            </a:p>
          </p:txBody>
        </p:sp>
        <p:sp>
          <p:nvSpPr>
            <p:cNvPr id="48" name="Rectangle 47"/>
            <p:cNvSpPr/>
            <p:nvPr/>
          </p:nvSpPr>
          <p:spPr>
            <a:xfrm>
              <a:off x="4905421" y="4624306"/>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nchorCtr="0"/>
            <a:lstStyle/>
            <a:p>
              <a:pPr algn="ctr" defTabSz="1110264">
                <a:lnSpc>
                  <a:spcPct val="80000"/>
                </a:lnSpc>
                <a:defRPr/>
              </a:pPr>
              <a:r>
                <a:rPr lang="en-US" sz="1000" kern="0" dirty="0">
                  <a:solidFill>
                    <a:sysClr val="windowText" lastClr="000000">
                      <a:lumMod val="75000"/>
                    </a:sysClr>
                  </a:solidFill>
                </a:rPr>
                <a:t>In-platform</a:t>
              </a:r>
            </a:p>
            <a:p>
              <a:pPr algn="ctr" defTabSz="1110264">
                <a:lnSpc>
                  <a:spcPct val="80000"/>
                </a:lnSpc>
                <a:defRPr/>
              </a:pPr>
              <a:r>
                <a:rPr lang="en-US" sz="1000" kern="0" dirty="0">
                  <a:solidFill>
                    <a:sysClr val="windowText" lastClr="000000">
                      <a:lumMod val="75000"/>
                    </a:sysClr>
                  </a:solidFill>
                </a:rPr>
                <a:t>analytics</a:t>
              </a:r>
            </a:p>
          </p:txBody>
        </p:sp>
        <p:sp>
          <p:nvSpPr>
            <p:cNvPr id="49" name="Rectangle 48"/>
            <p:cNvSpPr/>
            <p:nvPr/>
          </p:nvSpPr>
          <p:spPr>
            <a:xfrm>
              <a:off x="4905421" y="4955439"/>
              <a:ext cx="784384" cy="274320"/>
            </a:xfrm>
            <a:prstGeom prst="rect">
              <a:avLst/>
            </a:prstGeom>
            <a:solidFill>
              <a:schemeClr val="accent6"/>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ysClr val="windowText" lastClr="000000">
                      <a:lumMod val="75000"/>
                    </a:sysClr>
                  </a:solidFill>
                </a:rPr>
                <a:t>Security </a:t>
              </a:r>
            </a:p>
            <a:p>
              <a:pPr algn="ctr" defTabSz="1110264">
                <a:defRPr/>
              </a:pPr>
              <a:r>
                <a:rPr lang="en-US" sz="1000" kern="0" dirty="0">
                  <a:solidFill>
                    <a:sysClr val="windowText" lastClr="000000">
                      <a:lumMod val="75000"/>
                    </a:sysClr>
                  </a:solidFill>
                </a:rPr>
                <a:t>and audit</a:t>
              </a:r>
            </a:p>
          </p:txBody>
        </p:sp>
        <p:sp>
          <p:nvSpPr>
            <p:cNvPr id="50" name="Rectangle 49"/>
            <p:cNvSpPr/>
            <p:nvPr/>
          </p:nvSpPr>
          <p:spPr>
            <a:xfrm>
              <a:off x="5057520" y="4074595"/>
              <a:ext cx="448111" cy="226696"/>
            </a:xfrm>
            <a:prstGeom prst="rect">
              <a:avLst/>
            </a:prstGeom>
          </p:spPr>
          <p:txBody>
            <a:bodyPr wrap="none">
              <a:spAutoFit/>
            </a:bodyPr>
            <a:lstStyle/>
            <a:p>
              <a:pPr algn="ctr">
                <a:defRPr/>
              </a:pPr>
              <a:r>
                <a:rPr lang="en-US" sz="1300" b="1" kern="0" dirty="0">
                  <a:solidFill>
                    <a:schemeClr val="tx2"/>
                  </a:solidFill>
                </a:rPr>
                <a:t>Tools</a:t>
              </a:r>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6877" y="3032162"/>
            <a:ext cx="723693" cy="28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86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Demo: Microsoft Power BI - </a:t>
            </a:r>
            <a:r>
              <a:rPr lang="en-US" sz="3200" dirty="0">
                <a:solidFill>
                  <a:schemeClr val="tx1"/>
                </a:solidFill>
              </a:rPr>
              <a:t>Indirect Tax Dashboard</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4550" y="1787490"/>
            <a:ext cx="4395651" cy="179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98" y="2593405"/>
            <a:ext cx="4249129" cy="165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285" y="3235852"/>
            <a:ext cx="4145492" cy="159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2758" y="1788282"/>
            <a:ext cx="6643718" cy="289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47285" y="1243472"/>
            <a:ext cx="2176383" cy="437260"/>
          </a:xfrm>
          <a:prstGeom prst="rect">
            <a:avLst/>
          </a:prstGeom>
          <a:noFill/>
        </p:spPr>
        <p:txBody>
          <a:bodyPr wrap="square" lIns="0" tIns="44411" rIns="0" bIns="0" rtlCol="0">
            <a:spAutoFit/>
          </a:bodyPr>
          <a:lstStyle/>
          <a:p>
            <a:pPr marL="346958" indent="-346958">
              <a:lnSpc>
                <a:spcPct val="85000"/>
              </a:lnSpc>
              <a:spcAft>
                <a:spcPts val="729"/>
              </a:spcAft>
              <a:buClr>
                <a:schemeClr val="accent2"/>
              </a:buClr>
              <a:buSzPct val="70000"/>
              <a:buFont typeface="Arial" pitchFamily="34" charset="0"/>
              <a:buChar char="►"/>
            </a:pPr>
            <a:r>
              <a:rPr lang="en-US" sz="1500" dirty="0"/>
              <a:t>From Transactions Data</a:t>
            </a:r>
          </a:p>
        </p:txBody>
      </p:sp>
      <p:sp>
        <p:nvSpPr>
          <p:cNvPr id="9" name="TextBox 8"/>
          <p:cNvSpPr txBox="1"/>
          <p:nvPr/>
        </p:nvSpPr>
        <p:spPr>
          <a:xfrm>
            <a:off x="7669160" y="1257602"/>
            <a:ext cx="2176383" cy="437260"/>
          </a:xfrm>
          <a:prstGeom prst="rect">
            <a:avLst/>
          </a:prstGeom>
          <a:noFill/>
        </p:spPr>
        <p:txBody>
          <a:bodyPr wrap="square" lIns="0" tIns="44411" rIns="0" bIns="0" rtlCol="0">
            <a:spAutoFit/>
          </a:bodyPr>
          <a:lstStyle/>
          <a:p>
            <a:pPr marL="346958" indent="-346958">
              <a:lnSpc>
                <a:spcPct val="85000"/>
              </a:lnSpc>
              <a:spcAft>
                <a:spcPts val="729"/>
              </a:spcAft>
              <a:buClr>
                <a:schemeClr val="accent2"/>
              </a:buClr>
              <a:buSzPct val="70000"/>
              <a:buFont typeface="Arial" pitchFamily="34" charset="0"/>
              <a:buChar char="►"/>
            </a:pPr>
            <a:r>
              <a:rPr lang="en-US" sz="1500" dirty="0"/>
              <a:t>To Information Dashboards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1815" y="4896168"/>
            <a:ext cx="7461885" cy="142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42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Agenda</a:t>
            </a:r>
          </a:p>
        </p:txBody>
      </p:sp>
      <p:sp>
        <p:nvSpPr>
          <p:cNvPr id="6" name="Text Placeholder 5"/>
          <p:cNvSpPr>
            <a:spLocks noGrp="1"/>
          </p:cNvSpPr>
          <p:nvPr>
            <p:ph type="body" sz="quarter" idx="10"/>
          </p:nvPr>
        </p:nvSpPr>
        <p:spPr>
          <a:xfrm>
            <a:off x="274638" y="1212850"/>
            <a:ext cx="11887200" cy="3108543"/>
          </a:xfrm>
        </p:spPr>
        <p:txBody>
          <a:bodyPr/>
          <a:lstStyle/>
          <a:p>
            <a:r>
              <a:rPr lang="en-US" dirty="0"/>
              <a:t>Microsoft – EY Alliance Background</a:t>
            </a:r>
          </a:p>
          <a:p>
            <a:r>
              <a:rPr lang="en-US" dirty="0"/>
              <a:t>Tax Data Management Overview</a:t>
            </a:r>
          </a:p>
          <a:p>
            <a:r>
              <a:rPr lang="en-US" dirty="0"/>
              <a:t>Illustrative Use Cases</a:t>
            </a:r>
          </a:p>
          <a:p>
            <a:r>
              <a:rPr lang="en-US" dirty="0"/>
              <a:t>Demos</a:t>
            </a:r>
          </a:p>
          <a:p>
            <a:endParaRPr lang="en-US" sz="2000" dirty="0"/>
          </a:p>
        </p:txBody>
      </p:sp>
    </p:spTree>
    <p:extLst>
      <p:ext uri="{BB962C8B-B14F-4D97-AF65-F5344CB8AC3E}">
        <p14:creationId xmlns:p14="http://schemas.microsoft.com/office/powerpoint/2010/main" val="327656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Client 2: Large Telecomm</a:t>
            </a:r>
          </a:p>
        </p:txBody>
      </p:sp>
      <p:sp>
        <p:nvSpPr>
          <p:cNvPr id="4" name="Text Placeholder 1"/>
          <p:cNvSpPr txBox="1">
            <a:spLocks/>
          </p:cNvSpPr>
          <p:nvPr/>
        </p:nvSpPr>
        <p:spPr>
          <a:xfrm>
            <a:off x="274638" y="3954463"/>
            <a:ext cx="8229599" cy="245605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Cut Spending</a:t>
            </a:r>
          </a:p>
          <a:p>
            <a:pPr marL="0" indent="0">
              <a:buNone/>
            </a:pPr>
            <a:r>
              <a:rPr lang="en-US" sz="2000" dirty="0"/>
              <a:t>Azure Data Warehouse as part of Cortana Analytics Suite</a:t>
            </a:r>
          </a:p>
          <a:p>
            <a:pPr marL="0" indent="0">
              <a:buNone/>
            </a:pPr>
            <a:r>
              <a:rPr lang="en-US" dirty="0"/>
              <a:t>Improve Processes</a:t>
            </a:r>
          </a:p>
          <a:p>
            <a:pPr marL="0" indent="0">
              <a:buNone/>
            </a:pPr>
            <a:r>
              <a:rPr lang="en-US" sz="2000" dirty="0"/>
              <a:t>Replace Aging Leasing, Fixed Asset and Leasing Accounting Systems </a:t>
            </a:r>
          </a:p>
          <a:p>
            <a:pPr marL="0" indent="0">
              <a:buNone/>
            </a:pPr>
            <a:r>
              <a:rPr lang="en-US" dirty="0"/>
              <a:t>Reduce Taxes</a:t>
            </a:r>
          </a:p>
          <a:p>
            <a:pPr marL="0" indent="0">
              <a:buNone/>
            </a:pPr>
            <a:r>
              <a:rPr lang="en-US" sz="2000" dirty="0"/>
              <a:t>Tax Transaction Details into Information Dashboards</a:t>
            </a:r>
          </a:p>
        </p:txBody>
      </p:sp>
    </p:spTree>
    <p:extLst>
      <p:ext uri="{BB962C8B-B14F-4D97-AF65-F5344CB8AC3E}">
        <p14:creationId xmlns:p14="http://schemas.microsoft.com/office/powerpoint/2010/main" val="4200530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74977" y="5821804"/>
            <a:ext cx="3397797" cy="1796889"/>
          </a:xfrm>
          <a:prstGeom prst="rect">
            <a:avLst/>
          </a:prstGeom>
        </p:spPr>
        <p:txBody>
          <a:bodyPr vert="horz" wrap="square" lIns="93260" tIns="93260" rIns="93260" bIns="93260" rtlCol="0" anchor="t">
            <a:noAutofit/>
          </a:bodyPr>
          <a:lstStyle/>
          <a:p>
            <a:pPr marL="174867" indent="-174867">
              <a:buFont typeface="Wingdings" pitchFamily="2" charset="2"/>
              <a:buChar char="§"/>
              <a:defRPr/>
            </a:pPr>
            <a:endParaRPr lang="en-US" sz="1632" dirty="0">
              <a:solidFill>
                <a:srgbClr val="505050"/>
              </a:solidFill>
              <a:ea typeface="Segoe UI" pitchFamily="34" charset="0"/>
              <a:cs typeface="Segoe UI" pitchFamily="34" charset="0"/>
            </a:endParaRPr>
          </a:p>
        </p:txBody>
      </p:sp>
      <p:sp>
        <p:nvSpPr>
          <p:cNvPr id="11" name="TextBox 10"/>
          <p:cNvSpPr txBox="1"/>
          <p:nvPr/>
        </p:nvSpPr>
        <p:spPr>
          <a:xfrm>
            <a:off x="2880465" y="5465032"/>
            <a:ext cx="2139760" cy="1796889"/>
          </a:xfrm>
          <a:prstGeom prst="rect">
            <a:avLst/>
          </a:prstGeom>
        </p:spPr>
        <p:txBody>
          <a:bodyPr vert="horz" wrap="square" lIns="93260" tIns="93260" rIns="93260" bIns="93260" rtlCol="0" anchor="t">
            <a:noAutofit/>
          </a:bodyPr>
          <a:lstStyle/>
          <a:p>
            <a:pPr>
              <a:defRPr/>
            </a:pPr>
            <a:endParaRPr lang="en-US" sz="1632" dirty="0">
              <a:solidFill>
                <a:srgbClr val="FF0000"/>
              </a:solidFill>
              <a:ea typeface="Segoe UI" pitchFamily="34" charset="0"/>
              <a:cs typeface="Segoe UI" pitchFamily="34" charset="0"/>
            </a:endParaRPr>
          </a:p>
        </p:txBody>
      </p:sp>
      <p:sp>
        <p:nvSpPr>
          <p:cNvPr id="270" name="Text Placeholder 269"/>
          <p:cNvSpPr>
            <a:spLocks noGrp="1"/>
          </p:cNvSpPr>
          <p:nvPr>
            <p:ph type="body" sz="quarter" idx="13"/>
          </p:nvPr>
        </p:nvSpPr>
        <p:spPr>
          <a:xfrm>
            <a:off x="883" y="841543"/>
            <a:ext cx="12170905" cy="487180"/>
          </a:xfrm>
        </p:spPr>
        <p:txBody>
          <a:bodyPr/>
          <a:lstStyle/>
          <a:p>
            <a:r>
              <a:rPr lang="en-US" sz="2448" dirty="0"/>
              <a:t>Lease and tax fixed asset management in the cloud </a:t>
            </a:r>
            <a:endParaRPr lang="en-US" sz="2448" dirty="0">
              <a:solidFill>
                <a:srgbClr val="FF0000"/>
              </a:solidFill>
            </a:endParaRPr>
          </a:p>
        </p:txBody>
      </p:sp>
      <p:sp>
        <p:nvSpPr>
          <p:cNvPr id="271" name="Text Placeholder 270"/>
          <p:cNvSpPr>
            <a:spLocks noGrp="1"/>
          </p:cNvSpPr>
          <p:nvPr>
            <p:ph type="body" sz="quarter" idx="15"/>
          </p:nvPr>
        </p:nvSpPr>
        <p:spPr>
          <a:xfrm>
            <a:off x="326593" y="3949990"/>
            <a:ext cx="2385223" cy="2557455"/>
          </a:xfrm>
        </p:spPr>
        <p:txBody>
          <a:bodyPr/>
          <a:lstStyle/>
          <a:p>
            <a:endParaRPr lang="en-US" sz="1220" dirty="0"/>
          </a:p>
          <a:p>
            <a:r>
              <a:rPr lang="en-US" sz="1200" dirty="0"/>
              <a:t>Azure Data Factory </a:t>
            </a:r>
          </a:p>
          <a:p>
            <a:r>
              <a:rPr lang="en-US" sz="1200" dirty="0"/>
              <a:t>Azure Batch</a:t>
            </a:r>
          </a:p>
          <a:p>
            <a:r>
              <a:rPr lang="en-US" sz="1200" dirty="0"/>
              <a:t>SQL DW</a:t>
            </a:r>
          </a:p>
          <a:p>
            <a:r>
              <a:rPr lang="en-US" sz="1200" dirty="0"/>
              <a:t>HDInsight </a:t>
            </a:r>
          </a:p>
          <a:p>
            <a:r>
              <a:rPr lang="en-US" sz="1200" dirty="0"/>
              <a:t>Data Lake Store </a:t>
            </a:r>
          </a:p>
          <a:p>
            <a:r>
              <a:rPr lang="en-US" sz="1200" dirty="0"/>
              <a:t>Web apps</a:t>
            </a:r>
          </a:p>
          <a:p>
            <a:r>
              <a:rPr lang="en-US" sz="1200" dirty="0"/>
              <a:t>Application insights</a:t>
            </a:r>
          </a:p>
        </p:txBody>
      </p:sp>
      <p:sp>
        <p:nvSpPr>
          <p:cNvPr id="272" name="Text Placeholder 271"/>
          <p:cNvSpPr>
            <a:spLocks noGrp="1"/>
          </p:cNvSpPr>
          <p:nvPr>
            <p:ph type="body" sz="quarter" idx="16"/>
          </p:nvPr>
        </p:nvSpPr>
        <p:spPr>
          <a:xfrm>
            <a:off x="1660043" y="1970250"/>
            <a:ext cx="6055387" cy="1553832"/>
          </a:xfrm>
        </p:spPr>
        <p:txBody>
          <a:bodyPr/>
          <a:lstStyle/>
          <a:p>
            <a:pPr marL="290513" indent="-290513"/>
            <a:r>
              <a:rPr lang="en-US" sz="1200" dirty="0"/>
              <a:t>Serve all the data needs for the various teams in the tax department and related finance and accounting departments</a:t>
            </a:r>
          </a:p>
          <a:p>
            <a:pPr marL="290513" indent="-290513"/>
            <a:r>
              <a:rPr lang="en-US" sz="1200" dirty="0"/>
              <a:t>Increase tax savings by improving management of internal leasing, tax fixed assets and lease accounting</a:t>
            </a:r>
          </a:p>
          <a:p>
            <a:pPr marL="290513" indent="-290513"/>
            <a:r>
              <a:rPr lang="en-US" sz="1200" dirty="0"/>
              <a:t>Replace aging leasing and tax systems with a cloud-based solution</a:t>
            </a:r>
          </a:p>
          <a:p>
            <a:pPr marL="290513" indent="-290513"/>
            <a:r>
              <a:rPr lang="en-US" sz="1200" dirty="0"/>
              <a:t>Streamline IT processes by removing burden of maintaining specialized software for tax processes</a:t>
            </a:r>
          </a:p>
        </p:txBody>
      </p:sp>
      <p:sp>
        <p:nvSpPr>
          <p:cNvPr id="273" name="Text Placeholder 272"/>
          <p:cNvSpPr>
            <a:spLocks noGrp="1"/>
          </p:cNvSpPr>
          <p:nvPr>
            <p:ph type="body" sz="quarter" idx="18"/>
          </p:nvPr>
        </p:nvSpPr>
        <p:spPr>
          <a:xfrm>
            <a:off x="2880371" y="4273492"/>
            <a:ext cx="2385223" cy="1824729"/>
          </a:xfrm>
        </p:spPr>
        <p:txBody>
          <a:bodyPr/>
          <a:lstStyle/>
          <a:p>
            <a:pPr marL="0" indent="0">
              <a:buNone/>
            </a:pPr>
            <a:endParaRPr lang="en-US" dirty="0"/>
          </a:p>
          <a:p>
            <a:endParaRPr lang="en-US" dirty="0"/>
          </a:p>
        </p:txBody>
      </p:sp>
      <p:sp>
        <p:nvSpPr>
          <p:cNvPr id="277" name="Text Placeholder 276"/>
          <p:cNvSpPr>
            <a:spLocks noGrp="1"/>
          </p:cNvSpPr>
          <p:nvPr>
            <p:ph type="body" sz="quarter" idx="22"/>
          </p:nvPr>
        </p:nvSpPr>
        <p:spPr>
          <a:xfrm>
            <a:off x="7839420" y="1872047"/>
            <a:ext cx="4388428" cy="2158641"/>
          </a:xfrm>
        </p:spPr>
        <p:txBody>
          <a:bodyPr/>
          <a:lstStyle/>
          <a:p>
            <a:pPr marL="291444" indent="-291444"/>
            <a:r>
              <a:rPr lang="en-US" sz="1072" dirty="0">
                <a:solidFill>
                  <a:schemeClr val="tx1"/>
                </a:solidFill>
              </a:rPr>
              <a:t>Client anticipates millions of dollars in tax savings by replacing legacy procedures and standardizing tracking</a:t>
            </a:r>
          </a:p>
          <a:p>
            <a:pPr marL="291444" indent="-291444"/>
            <a:r>
              <a:rPr lang="en-US" sz="1072" dirty="0">
                <a:solidFill>
                  <a:schemeClr val="tx1"/>
                </a:solidFill>
              </a:rPr>
              <a:t>Replacement/elimination of a series of existing legacy technologies and inefficient processes</a:t>
            </a:r>
          </a:p>
          <a:p>
            <a:pPr marL="291444" indent="-291444"/>
            <a:r>
              <a:rPr lang="en-US" sz="1072" dirty="0">
                <a:solidFill>
                  <a:schemeClr val="tx1"/>
                </a:solidFill>
              </a:rPr>
              <a:t>Access to more relevant, more timely information for informed decision-making</a:t>
            </a:r>
          </a:p>
        </p:txBody>
      </p:sp>
      <p:grpSp>
        <p:nvGrpSpPr>
          <p:cNvPr id="25" name="Group 24"/>
          <p:cNvGrpSpPr/>
          <p:nvPr/>
        </p:nvGrpSpPr>
        <p:grpSpPr>
          <a:xfrm>
            <a:off x="11533442" y="178019"/>
            <a:ext cx="770714" cy="798780"/>
            <a:chOff x="457200" y="1447800"/>
            <a:chExt cx="1143000" cy="1184622"/>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857250" cy="857250"/>
            </a:xfrm>
            <a:prstGeom prst="rect">
              <a:avLst/>
            </a:prstGeom>
            <a:effectLst>
              <a:outerShdw blurRad="63500" sx="102000" sy="102000" algn="ctr" rotWithShape="0">
                <a:prstClr val="black">
                  <a:alpha val="40000"/>
                </a:prstClr>
              </a:outerShdw>
            </a:effectLst>
          </p:spPr>
        </p:pic>
        <p:sp>
          <p:nvSpPr>
            <p:cNvPr id="27" name="TextBox 26"/>
            <p:cNvSpPr txBox="1"/>
            <p:nvPr/>
          </p:nvSpPr>
          <p:spPr>
            <a:xfrm>
              <a:off x="457200" y="2285999"/>
              <a:ext cx="1143000" cy="346423"/>
            </a:xfrm>
            <a:prstGeom prst="rect">
              <a:avLst/>
            </a:prstGeom>
            <a:noFill/>
          </p:spPr>
          <p:txBody>
            <a:bodyPr wrap="square" rtlCol="0">
              <a:spAutoFit/>
            </a:bodyPr>
            <a:lstStyle/>
            <a:p>
              <a:pPr algn="ctr">
                <a:defRPr/>
              </a:pPr>
              <a:r>
                <a:rPr lang="en-US" sz="918" dirty="0">
                  <a:solidFill>
                    <a:srgbClr val="505050"/>
                  </a:solidFill>
                  <a:cs typeface="Segoe UI" pitchFamily="34" charset="0"/>
                </a:rPr>
                <a:t>US</a:t>
              </a:r>
            </a:p>
          </p:txBody>
        </p:sp>
      </p:gr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61" y="64191"/>
            <a:ext cx="742906" cy="759475"/>
          </a:xfrm>
          <a:prstGeom prst="rect">
            <a:avLst/>
          </a:prstGeom>
          <a:noFill/>
        </p:spPr>
      </p:pic>
      <p:grpSp>
        <p:nvGrpSpPr>
          <p:cNvPr id="34" name="Group 33"/>
          <p:cNvGrpSpPr/>
          <p:nvPr/>
        </p:nvGrpSpPr>
        <p:grpSpPr>
          <a:xfrm>
            <a:off x="310866" y="1416591"/>
            <a:ext cx="1194012" cy="1194012"/>
            <a:chOff x="2074403" y="2721681"/>
            <a:chExt cx="1170706" cy="1170707"/>
          </a:xfrm>
          <a:noFill/>
        </p:grpSpPr>
        <p:sp>
          <p:nvSpPr>
            <p:cNvPr id="35" name="Rectangle 34"/>
            <p:cNvSpPr/>
            <p:nvPr/>
          </p:nvSpPr>
          <p:spPr bwMode="auto">
            <a:xfrm>
              <a:off x="2074403" y="2721681"/>
              <a:ext cx="1170706" cy="117070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312" fontAlgn="base">
                <a:spcBef>
                  <a:spcPct val="0"/>
                </a:spcBef>
                <a:spcAft>
                  <a:spcPct val="0"/>
                </a:spcAft>
                <a:defRPr/>
              </a:pPr>
              <a:r>
                <a:rPr lang="en-US" sz="1020" spc="-52" dirty="0">
                  <a:solidFill>
                    <a:prstClr val="white"/>
                  </a:solidFill>
                  <a:ea typeface="Segoe UI" pitchFamily="34" charset="0"/>
                  <a:cs typeface="Segoe UI" pitchFamily="34" charset="0"/>
                </a:rPr>
                <a:t>Telecommunications</a:t>
              </a:r>
            </a:p>
          </p:txBody>
        </p:sp>
        <p:pic>
          <p:nvPicPr>
            <p:cNvPr id="36" name="Picture 35"/>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2317404" y="3074201"/>
              <a:ext cx="684704" cy="684704"/>
            </a:xfrm>
            <a:prstGeom prst="rect">
              <a:avLst/>
            </a:prstGeom>
            <a:grpFill/>
            <a:extLst/>
          </p:spPr>
        </p:pic>
      </p:grpSp>
      <p:sp>
        <p:nvSpPr>
          <p:cNvPr id="37" name="Freeform 5"/>
          <p:cNvSpPr>
            <a:spLocks noEditPoints="1"/>
          </p:cNvSpPr>
          <p:nvPr/>
        </p:nvSpPr>
        <p:spPr bwMode="auto">
          <a:xfrm>
            <a:off x="505018" y="2747166"/>
            <a:ext cx="876012" cy="567218"/>
          </a:xfrm>
          <a:custGeom>
            <a:avLst/>
            <a:gdLst>
              <a:gd name="T0" fmla="*/ 381 w 1002"/>
              <a:gd name="T1" fmla="*/ 40 h 669"/>
              <a:gd name="T2" fmla="*/ 582 w 1002"/>
              <a:gd name="T3" fmla="*/ 172 h 669"/>
              <a:gd name="T4" fmla="*/ 698 w 1002"/>
              <a:gd name="T5" fmla="*/ 123 h 669"/>
              <a:gd name="T6" fmla="*/ 851 w 1002"/>
              <a:gd name="T7" fmla="*/ 264 h 669"/>
              <a:gd name="T8" fmla="*/ 851 w 1002"/>
              <a:gd name="T9" fmla="*/ 267 h 669"/>
              <a:gd name="T10" fmla="*/ 962 w 1002"/>
              <a:gd name="T11" fmla="*/ 437 h 669"/>
              <a:gd name="T12" fmla="*/ 753 w 1002"/>
              <a:gd name="T13" fmla="*/ 629 h 669"/>
              <a:gd name="T14" fmla="*/ 753 w 1002"/>
              <a:gd name="T15" fmla="*/ 629 h 669"/>
              <a:gd name="T16" fmla="*/ 230 w 1002"/>
              <a:gd name="T17" fmla="*/ 629 h 669"/>
              <a:gd name="T18" fmla="*/ 230 w 1002"/>
              <a:gd name="T19" fmla="*/ 629 h 669"/>
              <a:gd name="T20" fmla="*/ 40 w 1002"/>
              <a:gd name="T21" fmla="*/ 453 h 669"/>
              <a:gd name="T22" fmla="*/ 173 w 1002"/>
              <a:gd name="T23" fmla="*/ 287 h 669"/>
              <a:gd name="T24" fmla="*/ 166 w 1002"/>
              <a:gd name="T25" fmla="*/ 238 h 669"/>
              <a:gd name="T26" fmla="*/ 381 w 1002"/>
              <a:gd name="T27" fmla="*/ 40 h 669"/>
              <a:gd name="T28" fmla="*/ 381 w 1002"/>
              <a:gd name="T29" fmla="*/ 0 h 669"/>
              <a:gd name="T30" fmla="*/ 126 w 1002"/>
              <a:gd name="T31" fmla="*/ 238 h 669"/>
              <a:gd name="T32" fmla="*/ 127 w 1002"/>
              <a:gd name="T33" fmla="*/ 261 h 669"/>
              <a:gd name="T34" fmla="*/ 46 w 1002"/>
              <a:gd name="T35" fmla="*/ 324 h 669"/>
              <a:gd name="T36" fmla="*/ 0 w 1002"/>
              <a:gd name="T37" fmla="*/ 453 h 669"/>
              <a:gd name="T38" fmla="*/ 230 w 1002"/>
              <a:gd name="T39" fmla="*/ 669 h 669"/>
              <a:gd name="T40" fmla="*/ 753 w 1002"/>
              <a:gd name="T41" fmla="*/ 669 h 669"/>
              <a:gd name="T42" fmla="*/ 1002 w 1002"/>
              <a:gd name="T43" fmla="*/ 437 h 669"/>
              <a:gd name="T44" fmla="*/ 890 w 1002"/>
              <a:gd name="T45" fmla="*/ 243 h 669"/>
              <a:gd name="T46" fmla="*/ 698 w 1002"/>
              <a:gd name="T47" fmla="*/ 83 h 669"/>
              <a:gd name="T48" fmla="*/ 595 w 1002"/>
              <a:gd name="T49" fmla="*/ 111 h 669"/>
              <a:gd name="T50" fmla="*/ 381 w 1002"/>
              <a:gd name="T5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2" h="669">
                <a:moveTo>
                  <a:pt x="381" y="40"/>
                </a:moveTo>
                <a:cubicBezTo>
                  <a:pt x="474" y="40"/>
                  <a:pt x="553" y="95"/>
                  <a:pt x="582" y="172"/>
                </a:cubicBezTo>
                <a:cubicBezTo>
                  <a:pt x="610" y="142"/>
                  <a:pt x="651" y="123"/>
                  <a:pt x="698" y="123"/>
                </a:cubicBezTo>
                <a:cubicBezTo>
                  <a:pt x="783" y="123"/>
                  <a:pt x="851" y="186"/>
                  <a:pt x="851" y="264"/>
                </a:cubicBezTo>
                <a:cubicBezTo>
                  <a:pt x="851" y="265"/>
                  <a:pt x="851" y="266"/>
                  <a:pt x="851" y="267"/>
                </a:cubicBezTo>
                <a:cubicBezTo>
                  <a:pt x="917" y="299"/>
                  <a:pt x="962" y="363"/>
                  <a:pt x="962" y="437"/>
                </a:cubicBezTo>
                <a:cubicBezTo>
                  <a:pt x="962" y="543"/>
                  <a:pt x="868" y="629"/>
                  <a:pt x="753" y="629"/>
                </a:cubicBezTo>
                <a:cubicBezTo>
                  <a:pt x="753" y="629"/>
                  <a:pt x="753" y="629"/>
                  <a:pt x="753" y="629"/>
                </a:cubicBezTo>
                <a:cubicBezTo>
                  <a:pt x="230" y="629"/>
                  <a:pt x="230" y="629"/>
                  <a:pt x="230" y="629"/>
                </a:cubicBezTo>
                <a:cubicBezTo>
                  <a:pt x="230" y="629"/>
                  <a:pt x="230" y="629"/>
                  <a:pt x="230" y="629"/>
                </a:cubicBezTo>
                <a:cubicBezTo>
                  <a:pt x="125" y="629"/>
                  <a:pt x="40" y="551"/>
                  <a:pt x="40" y="453"/>
                </a:cubicBezTo>
                <a:cubicBezTo>
                  <a:pt x="40" y="375"/>
                  <a:pt x="96" y="308"/>
                  <a:pt x="173" y="287"/>
                </a:cubicBezTo>
                <a:cubicBezTo>
                  <a:pt x="168" y="271"/>
                  <a:pt x="166" y="255"/>
                  <a:pt x="166" y="238"/>
                </a:cubicBezTo>
                <a:cubicBezTo>
                  <a:pt x="166" y="129"/>
                  <a:pt x="262" y="40"/>
                  <a:pt x="381" y="40"/>
                </a:cubicBezTo>
                <a:moveTo>
                  <a:pt x="381" y="0"/>
                </a:moveTo>
                <a:cubicBezTo>
                  <a:pt x="240" y="0"/>
                  <a:pt x="126" y="107"/>
                  <a:pt x="126" y="238"/>
                </a:cubicBezTo>
                <a:cubicBezTo>
                  <a:pt x="126" y="246"/>
                  <a:pt x="126" y="254"/>
                  <a:pt x="127" y="261"/>
                </a:cubicBezTo>
                <a:cubicBezTo>
                  <a:pt x="96" y="276"/>
                  <a:pt x="68" y="297"/>
                  <a:pt x="46" y="324"/>
                </a:cubicBezTo>
                <a:cubicBezTo>
                  <a:pt x="16" y="361"/>
                  <a:pt x="0" y="406"/>
                  <a:pt x="0" y="453"/>
                </a:cubicBezTo>
                <a:cubicBezTo>
                  <a:pt x="0" y="573"/>
                  <a:pt x="103" y="669"/>
                  <a:pt x="230" y="669"/>
                </a:cubicBezTo>
                <a:cubicBezTo>
                  <a:pt x="753" y="669"/>
                  <a:pt x="753" y="669"/>
                  <a:pt x="753" y="669"/>
                </a:cubicBezTo>
                <a:cubicBezTo>
                  <a:pt x="890" y="669"/>
                  <a:pt x="1002" y="565"/>
                  <a:pt x="1002" y="437"/>
                </a:cubicBezTo>
                <a:cubicBezTo>
                  <a:pt x="1002" y="357"/>
                  <a:pt x="959" y="285"/>
                  <a:pt x="890" y="243"/>
                </a:cubicBezTo>
                <a:cubicBezTo>
                  <a:pt x="879" y="153"/>
                  <a:pt x="797" y="83"/>
                  <a:pt x="698" y="83"/>
                </a:cubicBezTo>
                <a:cubicBezTo>
                  <a:pt x="661" y="83"/>
                  <a:pt x="625" y="92"/>
                  <a:pt x="595" y="111"/>
                </a:cubicBezTo>
                <a:cubicBezTo>
                  <a:pt x="549" y="43"/>
                  <a:pt x="469" y="0"/>
                  <a:pt x="38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2040" dirty="0">
              <a:solidFill>
                <a:srgbClr val="505050"/>
              </a:solidFill>
            </a:endParaRPr>
          </a:p>
        </p:txBody>
      </p:sp>
      <p:sp>
        <p:nvSpPr>
          <p:cNvPr id="24" name="Title 1"/>
          <p:cNvSpPr>
            <a:spLocks noGrp="1"/>
          </p:cNvSpPr>
          <p:nvPr>
            <p:ph type="title"/>
          </p:nvPr>
        </p:nvSpPr>
        <p:spPr>
          <a:xfrm>
            <a:off x="275780" y="154152"/>
            <a:ext cx="11889564" cy="917575"/>
          </a:xfrm>
        </p:spPr>
        <p:txBody>
          <a:bodyPr/>
          <a:lstStyle/>
          <a:p>
            <a:r>
              <a:rPr lang="en-US" dirty="0"/>
              <a:t>Illustrative Use Case: </a:t>
            </a:r>
            <a:r>
              <a:rPr lang="en-US" sz="3264" dirty="0"/>
              <a:t>Large communications company</a:t>
            </a:r>
            <a:endParaRPr lang="en-US" dirty="0"/>
          </a:p>
        </p:txBody>
      </p:sp>
      <p:cxnSp>
        <p:nvCxnSpPr>
          <p:cNvPr id="29" name="Straight Connector 28"/>
          <p:cNvCxnSpPr>
            <a:stCxn id="43" idx="3"/>
            <a:endCxn id="50" idx="1"/>
          </p:cNvCxnSpPr>
          <p:nvPr/>
        </p:nvCxnSpPr>
        <p:spPr>
          <a:xfrm flipV="1">
            <a:off x="10936664" y="5385587"/>
            <a:ext cx="203339" cy="68688"/>
          </a:xfrm>
          <a:prstGeom prst="line">
            <a:avLst/>
          </a:prstGeom>
          <a:ln>
            <a:solidFill>
              <a:srgbClr val="91278F"/>
            </a:solidFill>
          </a:ln>
        </p:spPr>
        <p:style>
          <a:lnRef idx="1">
            <a:schemeClr val="accent1"/>
          </a:lnRef>
          <a:fillRef idx="0">
            <a:schemeClr val="accent1"/>
          </a:fillRef>
          <a:effectRef idx="0">
            <a:schemeClr val="accent1"/>
          </a:effectRef>
          <a:fontRef idx="minor">
            <a:schemeClr val="tx1"/>
          </a:fontRef>
        </p:style>
      </p:cxnSp>
      <p:sp>
        <p:nvSpPr>
          <p:cNvPr id="30" name="Freeform 36"/>
          <p:cNvSpPr>
            <a:spLocks noEditPoints="1"/>
          </p:cNvSpPr>
          <p:nvPr/>
        </p:nvSpPr>
        <p:spPr bwMode="auto">
          <a:xfrm>
            <a:off x="10964204" y="3876598"/>
            <a:ext cx="545892" cy="2729223"/>
          </a:xfrm>
          <a:custGeom>
            <a:avLst/>
            <a:gdLst>
              <a:gd name="T0" fmla="*/ 2147483647 w 2065"/>
              <a:gd name="T1" fmla="*/ 2147483647 h 9151"/>
              <a:gd name="T2" fmla="*/ 2147483647 w 2065"/>
              <a:gd name="T3" fmla="*/ 2147483647 h 9151"/>
              <a:gd name="T4" fmla="*/ 2147483647 w 2065"/>
              <a:gd name="T5" fmla="*/ 2147483647 h 9151"/>
              <a:gd name="T6" fmla="*/ 2147483647 w 2065"/>
              <a:gd name="T7" fmla="*/ 2147483647 h 9151"/>
              <a:gd name="T8" fmla="*/ 2147483647 w 2065"/>
              <a:gd name="T9" fmla="*/ 2147483647 h 9151"/>
              <a:gd name="T10" fmla="*/ 2147483647 w 2065"/>
              <a:gd name="T11" fmla="*/ 2147483647 h 9151"/>
              <a:gd name="T12" fmla="*/ 2147483647 w 2065"/>
              <a:gd name="T13" fmla="*/ 2147483647 h 9151"/>
              <a:gd name="T14" fmla="*/ 2147483647 w 2065"/>
              <a:gd name="T15" fmla="*/ 2147483647 h 9151"/>
              <a:gd name="T16" fmla="*/ 2147483647 w 2065"/>
              <a:gd name="T17" fmla="*/ 2147483647 h 9151"/>
              <a:gd name="T18" fmla="*/ 2147483647 w 2065"/>
              <a:gd name="T19" fmla="*/ 2147483647 h 9151"/>
              <a:gd name="T20" fmla="*/ 2147483647 w 2065"/>
              <a:gd name="T21" fmla="*/ 2147483647 h 9151"/>
              <a:gd name="T22" fmla="*/ 2147483647 w 2065"/>
              <a:gd name="T23" fmla="*/ 2147483647 h 9151"/>
              <a:gd name="T24" fmla="*/ 2147483647 w 2065"/>
              <a:gd name="T25" fmla="*/ 2147483647 h 9151"/>
              <a:gd name="T26" fmla="*/ 2147483647 w 2065"/>
              <a:gd name="T27" fmla="*/ 2147483647 h 9151"/>
              <a:gd name="T28" fmla="*/ 2147483647 w 2065"/>
              <a:gd name="T29" fmla="*/ 2147483647 h 9151"/>
              <a:gd name="T30" fmla="*/ 2147483647 w 2065"/>
              <a:gd name="T31" fmla="*/ 2147483647 h 9151"/>
              <a:gd name="T32" fmla="*/ 2147483647 w 2065"/>
              <a:gd name="T33" fmla="*/ 2147483647 h 9151"/>
              <a:gd name="T34" fmla="*/ 2147483647 w 2065"/>
              <a:gd name="T35" fmla="*/ 2147483647 h 9151"/>
              <a:gd name="T36" fmla="*/ 2147483647 w 2065"/>
              <a:gd name="T37" fmla="*/ 2147483647 h 9151"/>
              <a:gd name="T38" fmla="*/ 2147483647 w 2065"/>
              <a:gd name="T39" fmla="*/ 2147483647 h 9151"/>
              <a:gd name="T40" fmla="*/ 2147483647 w 2065"/>
              <a:gd name="T41" fmla="*/ 2147483647 h 9151"/>
              <a:gd name="T42" fmla="*/ 2147483647 w 2065"/>
              <a:gd name="T43" fmla="*/ 2147483647 h 9151"/>
              <a:gd name="T44" fmla="*/ 2147483647 w 2065"/>
              <a:gd name="T45" fmla="*/ 2147483647 h 9151"/>
              <a:gd name="T46" fmla="*/ 2147483647 w 2065"/>
              <a:gd name="T47" fmla="*/ 2147483647 h 9151"/>
              <a:gd name="T48" fmla="*/ 2147483647 w 2065"/>
              <a:gd name="T49" fmla="*/ 2147483647 h 9151"/>
              <a:gd name="T50" fmla="*/ 2147483647 w 2065"/>
              <a:gd name="T51" fmla="*/ 2147483647 h 9151"/>
              <a:gd name="T52" fmla="*/ 2147483647 w 2065"/>
              <a:gd name="T53" fmla="*/ 2147483647 h 9151"/>
              <a:gd name="T54" fmla="*/ 2147483647 w 2065"/>
              <a:gd name="T55" fmla="*/ 2147483647 h 9151"/>
              <a:gd name="T56" fmla="*/ 2147483647 w 2065"/>
              <a:gd name="T57" fmla="*/ 2147483647 h 9151"/>
              <a:gd name="T58" fmla="*/ 2147483647 w 2065"/>
              <a:gd name="T59" fmla="*/ 2147483647 h 9151"/>
              <a:gd name="T60" fmla="*/ 2147483647 w 2065"/>
              <a:gd name="T61" fmla="*/ 2147483647 h 9151"/>
              <a:gd name="T62" fmla="*/ 2147483647 w 2065"/>
              <a:gd name="T63" fmla="*/ 2147483647 h 9151"/>
              <a:gd name="T64" fmla="*/ 2147483647 w 2065"/>
              <a:gd name="T65" fmla="*/ 2147483647 h 9151"/>
              <a:gd name="T66" fmla="*/ 2147483647 w 2065"/>
              <a:gd name="T67" fmla="*/ 2147483647 h 9151"/>
              <a:gd name="T68" fmla="*/ 2147483647 w 2065"/>
              <a:gd name="T69" fmla="*/ 2147483647 h 9151"/>
              <a:gd name="T70" fmla="*/ 2147483647 w 2065"/>
              <a:gd name="T71" fmla="*/ 2147483647 h 9151"/>
              <a:gd name="T72" fmla="*/ 2147483647 w 2065"/>
              <a:gd name="T73" fmla="*/ 2147483647 h 9151"/>
              <a:gd name="T74" fmla="*/ 2147483647 w 2065"/>
              <a:gd name="T75" fmla="*/ 2147483647 h 9151"/>
              <a:gd name="T76" fmla="*/ 2147483647 w 2065"/>
              <a:gd name="T77" fmla="*/ 2147483647 h 9151"/>
              <a:gd name="T78" fmla="*/ 2147483647 w 2065"/>
              <a:gd name="T79" fmla="*/ 2147483647 h 9151"/>
              <a:gd name="T80" fmla="*/ 2147483647 w 2065"/>
              <a:gd name="T81" fmla="*/ 2147483647 h 9151"/>
              <a:gd name="T82" fmla="*/ 2147483647 w 2065"/>
              <a:gd name="T83" fmla="*/ 2147483647 h 9151"/>
              <a:gd name="T84" fmla="*/ 2147483647 w 2065"/>
              <a:gd name="T85" fmla="*/ 2147483647 h 9151"/>
              <a:gd name="T86" fmla="*/ 2147483647 w 2065"/>
              <a:gd name="T87" fmla="*/ 2147483647 h 9151"/>
              <a:gd name="T88" fmla="*/ 2147483647 w 2065"/>
              <a:gd name="T89" fmla="*/ 2147483647 h 9151"/>
              <a:gd name="T90" fmla="*/ 2147483647 w 2065"/>
              <a:gd name="T91" fmla="*/ 2147483647 h 9151"/>
              <a:gd name="T92" fmla="*/ 2147483647 w 2065"/>
              <a:gd name="T93" fmla="*/ 2147483647 h 9151"/>
              <a:gd name="T94" fmla="*/ 2147483647 w 2065"/>
              <a:gd name="T95" fmla="*/ 2147483647 h 9151"/>
              <a:gd name="T96" fmla="*/ 2147483647 w 2065"/>
              <a:gd name="T97" fmla="*/ 2147483647 h 9151"/>
              <a:gd name="T98" fmla="*/ 2147483647 w 2065"/>
              <a:gd name="T99" fmla="*/ 2147483647 h 9151"/>
              <a:gd name="T100" fmla="*/ 2147483647 w 2065"/>
              <a:gd name="T101" fmla="*/ 2147483647 h 9151"/>
              <a:gd name="T102" fmla="*/ 2147483647 w 2065"/>
              <a:gd name="T103" fmla="*/ 2147483647 h 9151"/>
              <a:gd name="T104" fmla="*/ 2147483647 w 2065"/>
              <a:gd name="T105" fmla="*/ 2147483647 h 9151"/>
              <a:gd name="T106" fmla="*/ 2147483647 w 2065"/>
              <a:gd name="T107" fmla="*/ 2147483647 h 9151"/>
              <a:gd name="T108" fmla="*/ 2147483647 w 2065"/>
              <a:gd name="T109" fmla="*/ 2147483647 h 9151"/>
              <a:gd name="T110" fmla="*/ 2147483647 w 2065"/>
              <a:gd name="T111" fmla="*/ 2147483647 h 9151"/>
              <a:gd name="T112" fmla="*/ 2147483647 w 2065"/>
              <a:gd name="T113" fmla="*/ 2147483647 h 9151"/>
              <a:gd name="T114" fmla="*/ 2147483647 w 2065"/>
              <a:gd name="T115" fmla="*/ 2147483647 h 9151"/>
              <a:gd name="T116" fmla="*/ 2147483647 w 2065"/>
              <a:gd name="T117" fmla="*/ 2147483647 h 9151"/>
              <a:gd name="T118" fmla="*/ 2147483647 w 2065"/>
              <a:gd name="T119" fmla="*/ 2147483647 h 9151"/>
              <a:gd name="T120" fmla="*/ 2147483647 w 2065"/>
              <a:gd name="T121" fmla="*/ 2147483647 h 9151"/>
              <a:gd name="T122" fmla="*/ 2147483647 w 2065"/>
              <a:gd name="T123" fmla="*/ 2147483647 h 9151"/>
              <a:gd name="T124" fmla="*/ 2147483647 w 2065"/>
              <a:gd name="T125" fmla="*/ 2147483647 h 91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65"/>
              <a:gd name="T190" fmla="*/ 0 h 9151"/>
              <a:gd name="T191" fmla="*/ 2065 w 2065"/>
              <a:gd name="T192" fmla="*/ 9151 h 91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65" h="9151">
                <a:moveTo>
                  <a:pt x="1635" y="7280"/>
                </a:moveTo>
                <a:cubicBezTo>
                  <a:pt x="1635" y="7035"/>
                  <a:pt x="1635" y="7035"/>
                  <a:pt x="1635" y="7035"/>
                </a:cubicBezTo>
                <a:cubicBezTo>
                  <a:pt x="1634" y="7035"/>
                  <a:pt x="1634" y="7035"/>
                  <a:pt x="1634" y="7035"/>
                </a:cubicBezTo>
                <a:cubicBezTo>
                  <a:pt x="1634" y="205"/>
                  <a:pt x="1634" y="205"/>
                  <a:pt x="1634" y="205"/>
                </a:cubicBezTo>
                <a:cubicBezTo>
                  <a:pt x="1633" y="205"/>
                  <a:pt x="1633" y="205"/>
                  <a:pt x="1633" y="205"/>
                </a:cubicBezTo>
                <a:cubicBezTo>
                  <a:pt x="1629" y="181"/>
                  <a:pt x="1609" y="126"/>
                  <a:pt x="1520" y="80"/>
                </a:cubicBezTo>
                <a:cubicBezTo>
                  <a:pt x="1417" y="27"/>
                  <a:pt x="1248" y="0"/>
                  <a:pt x="1018" y="0"/>
                </a:cubicBezTo>
                <a:cubicBezTo>
                  <a:pt x="726" y="0"/>
                  <a:pt x="546" y="42"/>
                  <a:pt x="469" y="127"/>
                </a:cubicBezTo>
                <a:cubicBezTo>
                  <a:pt x="435" y="165"/>
                  <a:pt x="430" y="201"/>
                  <a:pt x="430" y="219"/>
                </a:cubicBezTo>
                <a:cubicBezTo>
                  <a:pt x="430" y="220"/>
                  <a:pt x="430" y="220"/>
                  <a:pt x="430" y="220"/>
                </a:cubicBezTo>
                <a:cubicBezTo>
                  <a:pt x="430" y="220"/>
                  <a:pt x="430" y="220"/>
                  <a:pt x="430" y="220"/>
                </a:cubicBezTo>
                <a:cubicBezTo>
                  <a:pt x="430" y="220"/>
                  <a:pt x="430" y="7201"/>
                  <a:pt x="430" y="7280"/>
                </a:cubicBezTo>
                <a:cubicBezTo>
                  <a:pt x="160" y="7474"/>
                  <a:pt x="0" y="7784"/>
                  <a:pt x="0" y="8118"/>
                </a:cubicBezTo>
                <a:cubicBezTo>
                  <a:pt x="0" y="8394"/>
                  <a:pt x="107" y="8654"/>
                  <a:pt x="302" y="8849"/>
                </a:cubicBezTo>
                <a:cubicBezTo>
                  <a:pt x="497" y="9044"/>
                  <a:pt x="756" y="9151"/>
                  <a:pt x="1032" y="9151"/>
                </a:cubicBezTo>
                <a:cubicBezTo>
                  <a:pt x="1308" y="9151"/>
                  <a:pt x="1567" y="9044"/>
                  <a:pt x="1762" y="8849"/>
                </a:cubicBezTo>
                <a:cubicBezTo>
                  <a:pt x="1958" y="8654"/>
                  <a:pt x="2065" y="8394"/>
                  <a:pt x="2065" y="8118"/>
                </a:cubicBezTo>
                <a:cubicBezTo>
                  <a:pt x="2065" y="7784"/>
                  <a:pt x="1905" y="7474"/>
                  <a:pt x="1635" y="7280"/>
                </a:cubicBezTo>
                <a:close/>
                <a:moveTo>
                  <a:pt x="1018" y="153"/>
                </a:moveTo>
                <a:cubicBezTo>
                  <a:pt x="1248" y="153"/>
                  <a:pt x="1367" y="181"/>
                  <a:pt x="1427" y="205"/>
                </a:cubicBezTo>
                <a:cubicBezTo>
                  <a:pt x="621" y="205"/>
                  <a:pt x="621" y="205"/>
                  <a:pt x="621" y="205"/>
                </a:cubicBezTo>
                <a:cubicBezTo>
                  <a:pt x="671" y="182"/>
                  <a:pt x="782" y="153"/>
                  <a:pt x="1018" y="153"/>
                </a:cubicBezTo>
                <a:close/>
                <a:moveTo>
                  <a:pt x="583" y="263"/>
                </a:moveTo>
                <a:cubicBezTo>
                  <a:pt x="1482" y="263"/>
                  <a:pt x="1482" y="263"/>
                  <a:pt x="1482" y="263"/>
                </a:cubicBezTo>
                <a:cubicBezTo>
                  <a:pt x="1482" y="557"/>
                  <a:pt x="1482" y="557"/>
                  <a:pt x="1482" y="557"/>
                </a:cubicBezTo>
                <a:cubicBezTo>
                  <a:pt x="1046" y="557"/>
                  <a:pt x="1046" y="557"/>
                  <a:pt x="1046" y="557"/>
                </a:cubicBezTo>
                <a:cubicBezTo>
                  <a:pt x="1038" y="557"/>
                  <a:pt x="1032" y="563"/>
                  <a:pt x="1032" y="570"/>
                </a:cubicBezTo>
                <a:cubicBezTo>
                  <a:pt x="1032" y="578"/>
                  <a:pt x="1038" y="584"/>
                  <a:pt x="1046" y="584"/>
                </a:cubicBezTo>
                <a:cubicBezTo>
                  <a:pt x="1482" y="584"/>
                  <a:pt x="1482" y="584"/>
                  <a:pt x="1482" y="584"/>
                </a:cubicBezTo>
                <a:cubicBezTo>
                  <a:pt x="1482" y="878"/>
                  <a:pt x="1482" y="878"/>
                  <a:pt x="1482" y="878"/>
                </a:cubicBezTo>
                <a:cubicBezTo>
                  <a:pt x="583" y="878"/>
                  <a:pt x="583" y="878"/>
                  <a:pt x="583" y="878"/>
                </a:cubicBezTo>
                <a:lnTo>
                  <a:pt x="583" y="263"/>
                </a:lnTo>
                <a:close/>
                <a:moveTo>
                  <a:pt x="583" y="936"/>
                </a:moveTo>
                <a:cubicBezTo>
                  <a:pt x="1482" y="936"/>
                  <a:pt x="1482" y="936"/>
                  <a:pt x="1482" y="936"/>
                </a:cubicBezTo>
                <a:cubicBezTo>
                  <a:pt x="1482" y="1258"/>
                  <a:pt x="1482" y="1258"/>
                  <a:pt x="1482" y="1258"/>
                </a:cubicBezTo>
                <a:cubicBezTo>
                  <a:pt x="1046" y="1258"/>
                  <a:pt x="1046" y="1258"/>
                  <a:pt x="1046" y="1258"/>
                </a:cubicBezTo>
                <a:cubicBezTo>
                  <a:pt x="1038" y="1258"/>
                  <a:pt x="1032" y="1264"/>
                  <a:pt x="1032" y="1271"/>
                </a:cubicBezTo>
                <a:cubicBezTo>
                  <a:pt x="1032" y="1279"/>
                  <a:pt x="1038" y="1285"/>
                  <a:pt x="1046" y="1285"/>
                </a:cubicBezTo>
                <a:cubicBezTo>
                  <a:pt x="1482" y="1285"/>
                  <a:pt x="1482" y="1285"/>
                  <a:pt x="1482" y="1285"/>
                </a:cubicBezTo>
                <a:cubicBezTo>
                  <a:pt x="1482" y="1607"/>
                  <a:pt x="1482" y="1607"/>
                  <a:pt x="1482" y="1607"/>
                </a:cubicBezTo>
                <a:cubicBezTo>
                  <a:pt x="583" y="1607"/>
                  <a:pt x="583" y="1607"/>
                  <a:pt x="583" y="1607"/>
                </a:cubicBezTo>
                <a:lnTo>
                  <a:pt x="583" y="936"/>
                </a:lnTo>
                <a:close/>
                <a:moveTo>
                  <a:pt x="583" y="1666"/>
                </a:moveTo>
                <a:cubicBezTo>
                  <a:pt x="1482" y="1666"/>
                  <a:pt x="1482" y="1666"/>
                  <a:pt x="1482" y="1666"/>
                </a:cubicBezTo>
                <a:cubicBezTo>
                  <a:pt x="1482" y="1973"/>
                  <a:pt x="1482" y="1973"/>
                  <a:pt x="1482" y="1973"/>
                </a:cubicBezTo>
                <a:cubicBezTo>
                  <a:pt x="1046" y="1973"/>
                  <a:pt x="1046" y="1973"/>
                  <a:pt x="1046" y="1973"/>
                </a:cubicBezTo>
                <a:cubicBezTo>
                  <a:pt x="1038" y="1973"/>
                  <a:pt x="1032" y="1979"/>
                  <a:pt x="1032" y="1986"/>
                </a:cubicBezTo>
                <a:cubicBezTo>
                  <a:pt x="1032" y="1994"/>
                  <a:pt x="1038" y="2000"/>
                  <a:pt x="1046" y="2000"/>
                </a:cubicBezTo>
                <a:cubicBezTo>
                  <a:pt x="1482" y="2000"/>
                  <a:pt x="1482" y="2000"/>
                  <a:pt x="1482" y="2000"/>
                </a:cubicBezTo>
                <a:cubicBezTo>
                  <a:pt x="1482" y="2322"/>
                  <a:pt x="1482" y="2322"/>
                  <a:pt x="1482" y="2322"/>
                </a:cubicBezTo>
                <a:cubicBezTo>
                  <a:pt x="583" y="2322"/>
                  <a:pt x="583" y="2322"/>
                  <a:pt x="583" y="2322"/>
                </a:cubicBezTo>
                <a:lnTo>
                  <a:pt x="583" y="1666"/>
                </a:lnTo>
                <a:close/>
                <a:moveTo>
                  <a:pt x="583" y="2380"/>
                </a:moveTo>
                <a:cubicBezTo>
                  <a:pt x="1482" y="2380"/>
                  <a:pt x="1482" y="2380"/>
                  <a:pt x="1482" y="2380"/>
                </a:cubicBezTo>
                <a:cubicBezTo>
                  <a:pt x="1482" y="2674"/>
                  <a:pt x="1482" y="2674"/>
                  <a:pt x="1482" y="2674"/>
                </a:cubicBezTo>
                <a:cubicBezTo>
                  <a:pt x="1046" y="2674"/>
                  <a:pt x="1046" y="2674"/>
                  <a:pt x="1046" y="2674"/>
                </a:cubicBezTo>
                <a:cubicBezTo>
                  <a:pt x="1038" y="2674"/>
                  <a:pt x="1032" y="2680"/>
                  <a:pt x="1032" y="2687"/>
                </a:cubicBezTo>
                <a:cubicBezTo>
                  <a:pt x="1032" y="2695"/>
                  <a:pt x="1038" y="2700"/>
                  <a:pt x="1046" y="2700"/>
                </a:cubicBezTo>
                <a:cubicBezTo>
                  <a:pt x="1482" y="2700"/>
                  <a:pt x="1482" y="2700"/>
                  <a:pt x="1482" y="2700"/>
                </a:cubicBezTo>
                <a:cubicBezTo>
                  <a:pt x="1482" y="3023"/>
                  <a:pt x="1482" y="3023"/>
                  <a:pt x="1482" y="3023"/>
                </a:cubicBezTo>
                <a:cubicBezTo>
                  <a:pt x="583" y="3023"/>
                  <a:pt x="583" y="3023"/>
                  <a:pt x="583" y="3023"/>
                </a:cubicBezTo>
                <a:lnTo>
                  <a:pt x="583" y="2380"/>
                </a:lnTo>
                <a:close/>
                <a:moveTo>
                  <a:pt x="583" y="3081"/>
                </a:moveTo>
                <a:cubicBezTo>
                  <a:pt x="1482" y="3081"/>
                  <a:pt x="1482" y="3081"/>
                  <a:pt x="1482" y="3081"/>
                </a:cubicBezTo>
                <a:cubicBezTo>
                  <a:pt x="1482" y="3389"/>
                  <a:pt x="1482" y="3389"/>
                  <a:pt x="1482" y="3389"/>
                </a:cubicBezTo>
                <a:cubicBezTo>
                  <a:pt x="1046" y="3389"/>
                  <a:pt x="1046" y="3389"/>
                  <a:pt x="1046" y="3389"/>
                </a:cubicBezTo>
                <a:cubicBezTo>
                  <a:pt x="1038" y="3389"/>
                  <a:pt x="1032" y="3395"/>
                  <a:pt x="1032" y="3402"/>
                </a:cubicBezTo>
                <a:cubicBezTo>
                  <a:pt x="1032" y="3409"/>
                  <a:pt x="1038" y="3415"/>
                  <a:pt x="1046" y="3415"/>
                </a:cubicBezTo>
                <a:cubicBezTo>
                  <a:pt x="1482" y="3415"/>
                  <a:pt x="1482" y="3415"/>
                  <a:pt x="1482" y="3415"/>
                </a:cubicBezTo>
                <a:cubicBezTo>
                  <a:pt x="1482" y="3738"/>
                  <a:pt x="1482" y="3738"/>
                  <a:pt x="1482" y="3738"/>
                </a:cubicBezTo>
                <a:cubicBezTo>
                  <a:pt x="583" y="3738"/>
                  <a:pt x="583" y="3738"/>
                  <a:pt x="583" y="3738"/>
                </a:cubicBezTo>
                <a:lnTo>
                  <a:pt x="583" y="3081"/>
                </a:lnTo>
                <a:close/>
                <a:moveTo>
                  <a:pt x="583" y="3795"/>
                </a:moveTo>
                <a:cubicBezTo>
                  <a:pt x="1482" y="3795"/>
                  <a:pt x="1482" y="3795"/>
                  <a:pt x="1482" y="3795"/>
                </a:cubicBezTo>
                <a:cubicBezTo>
                  <a:pt x="1482" y="4090"/>
                  <a:pt x="1482" y="4090"/>
                  <a:pt x="1482" y="4090"/>
                </a:cubicBezTo>
                <a:cubicBezTo>
                  <a:pt x="1046" y="4090"/>
                  <a:pt x="1046" y="4090"/>
                  <a:pt x="1046" y="4090"/>
                </a:cubicBezTo>
                <a:cubicBezTo>
                  <a:pt x="1038" y="4090"/>
                  <a:pt x="1032" y="4096"/>
                  <a:pt x="1032" y="4103"/>
                </a:cubicBezTo>
                <a:cubicBezTo>
                  <a:pt x="1032" y="4110"/>
                  <a:pt x="1038" y="4116"/>
                  <a:pt x="1046" y="4116"/>
                </a:cubicBezTo>
                <a:cubicBezTo>
                  <a:pt x="1482" y="4116"/>
                  <a:pt x="1482" y="4116"/>
                  <a:pt x="1482" y="4116"/>
                </a:cubicBezTo>
                <a:cubicBezTo>
                  <a:pt x="1482" y="4453"/>
                  <a:pt x="1482" y="4453"/>
                  <a:pt x="1482" y="4453"/>
                </a:cubicBezTo>
                <a:cubicBezTo>
                  <a:pt x="583" y="4453"/>
                  <a:pt x="583" y="4453"/>
                  <a:pt x="583" y="4453"/>
                </a:cubicBezTo>
                <a:lnTo>
                  <a:pt x="583" y="3795"/>
                </a:lnTo>
                <a:close/>
                <a:moveTo>
                  <a:pt x="583" y="4511"/>
                </a:moveTo>
                <a:cubicBezTo>
                  <a:pt x="1482" y="4511"/>
                  <a:pt x="1482" y="4511"/>
                  <a:pt x="1482" y="4511"/>
                </a:cubicBezTo>
                <a:cubicBezTo>
                  <a:pt x="1482" y="4805"/>
                  <a:pt x="1482" y="4805"/>
                  <a:pt x="1482" y="4805"/>
                </a:cubicBezTo>
                <a:cubicBezTo>
                  <a:pt x="1046" y="4805"/>
                  <a:pt x="1046" y="4805"/>
                  <a:pt x="1046" y="4805"/>
                </a:cubicBezTo>
                <a:cubicBezTo>
                  <a:pt x="1038" y="4805"/>
                  <a:pt x="1032" y="4811"/>
                  <a:pt x="1032" y="4818"/>
                </a:cubicBezTo>
                <a:cubicBezTo>
                  <a:pt x="1032" y="4825"/>
                  <a:pt x="1038" y="4831"/>
                  <a:pt x="1046" y="4831"/>
                </a:cubicBezTo>
                <a:cubicBezTo>
                  <a:pt x="1482" y="4831"/>
                  <a:pt x="1482" y="4831"/>
                  <a:pt x="1482" y="4831"/>
                </a:cubicBezTo>
                <a:cubicBezTo>
                  <a:pt x="1482" y="5140"/>
                  <a:pt x="1482" y="5140"/>
                  <a:pt x="1482" y="5140"/>
                </a:cubicBezTo>
                <a:cubicBezTo>
                  <a:pt x="583" y="5140"/>
                  <a:pt x="583" y="5140"/>
                  <a:pt x="583" y="5140"/>
                </a:cubicBezTo>
                <a:lnTo>
                  <a:pt x="583" y="4511"/>
                </a:lnTo>
                <a:close/>
                <a:moveTo>
                  <a:pt x="583" y="5197"/>
                </a:moveTo>
                <a:cubicBezTo>
                  <a:pt x="1482" y="5197"/>
                  <a:pt x="1482" y="5197"/>
                  <a:pt x="1482" y="5197"/>
                </a:cubicBezTo>
                <a:cubicBezTo>
                  <a:pt x="1482" y="5505"/>
                  <a:pt x="1482" y="5505"/>
                  <a:pt x="1482" y="5505"/>
                </a:cubicBezTo>
                <a:cubicBezTo>
                  <a:pt x="1046" y="5505"/>
                  <a:pt x="1046" y="5505"/>
                  <a:pt x="1046" y="5505"/>
                </a:cubicBezTo>
                <a:cubicBezTo>
                  <a:pt x="1038" y="5505"/>
                  <a:pt x="1032" y="5511"/>
                  <a:pt x="1032" y="5519"/>
                </a:cubicBezTo>
                <a:cubicBezTo>
                  <a:pt x="1032" y="5526"/>
                  <a:pt x="1038" y="5532"/>
                  <a:pt x="1046" y="5532"/>
                </a:cubicBezTo>
                <a:cubicBezTo>
                  <a:pt x="1482" y="5532"/>
                  <a:pt x="1482" y="5532"/>
                  <a:pt x="1482" y="5532"/>
                </a:cubicBezTo>
                <a:cubicBezTo>
                  <a:pt x="1482" y="5869"/>
                  <a:pt x="1482" y="5869"/>
                  <a:pt x="1482" y="5869"/>
                </a:cubicBezTo>
                <a:cubicBezTo>
                  <a:pt x="583" y="5869"/>
                  <a:pt x="583" y="5869"/>
                  <a:pt x="583" y="5869"/>
                </a:cubicBezTo>
                <a:lnTo>
                  <a:pt x="583" y="5197"/>
                </a:lnTo>
                <a:close/>
                <a:moveTo>
                  <a:pt x="583" y="5927"/>
                </a:moveTo>
                <a:cubicBezTo>
                  <a:pt x="1482" y="5927"/>
                  <a:pt x="1482" y="5927"/>
                  <a:pt x="1482" y="5927"/>
                </a:cubicBezTo>
                <a:cubicBezTo>
                  <a:pt x="1482" y="6220"/>
                  <a:pt x="1482" y="6220"/>
                  <a:pt x="1482" y="6220"/>
                </a:cubicBezTo>
                <a:cubicBezTo>
                  <a:pt x="1046" y="6220"/>
                  <a:pt x="1046" y="6220"/>
                  <a:pt x="1046" y="6220"/>
                </a:cubicBezTo>
                <a:cubicBezTo>
                  <a:pt x="1038" y="6220"/>
                  <a:pt x="1032" y="6226"/>
                  <a:pt x="1032" y="6234"/>
                </a:cubicBezTo>
                <a:cubicBezTo>
                  <a:pt x="1032" y="6241"/>
                  <a:pt x="1038" y="6247"/>
                  <a:pt x="1046" y="6247"/>
                </a:cubicBezTo>
                <a:cubicBezTo>
                  <a:pt x="1482" y="6247"/>
                  <a:pt x="1482" y="6247"/>
                  <a:pt x="1482" y="6247"/>
                </a:cubicBezTo>
                <a:cubicBezTo>
                  <a:pt x="1482" y="6584"/>
                  <a:pt x="1482" y="6584"/>
                  <a:pt x="1482" y="6584"/>
                </a:cubicBezTo>
                <a:cubicBezTo>
                  <a:pt x="583" y="6584"/>
                  <a:pt x="583" y="6584"/>
                  <a:pt x="583" y="6584"/>
                </a:cubicBezTo>
                <a:lnTo>
                  <a:pt x="583" y="5927"/>
                </a:lnTo>
                <a:close/>
                <a:moveTo>
                  <a:pt x="1032" y="8998"/>
                </a:moveTo>
                <a:cubicBezTo>
                  <a:pt x="547" y="8998"/>
                  <a:pt x="152" y="8604"/>
                  <a:pt x="152" y="8118"/>
                </a:cubicBezTo>
                <a:cubicBezTo>
                  <a:pt x="152" y="7822"/>
                  <a:pt x="300" y="7547"/>
                  <a:pt x="548" y="7384"/>
                </a:cubicBezTo>
                <a:cubicBezTo>
                  <a:pt x="570" y="7369"/>
                  <a:pt x="583" y="7345"/>
                  <a:pt x="583" y="7320"/>
                </a:cubicBezTo>
                <a:cubicBezTo>
                  <a:pt x="583" y="7320"/>
                  <a:pt x="583" y="7061"/>
                  <a:pt x="583" y="6641"/>
                </a:cubicBezTo>
                <a:cubicBezTo>
                  <a:pt x="1482" y="6641"/>
                  <a:pt x="1482" y="6641"/>
                  <a:pt x="1482" y="6641"/>
                </a:cubicBezTo>
                <a:cubicBezTo>
                  <a:pt x="1482" y="6921"/>
                  <a:pt x="1482" y="6921"/>
                  <a:pt x="1482" y="6921"/>
                </a:cubicBezTo>
                <a:cubicBezTo>
                  <a:pt x="1046" y="6921"/>
                  <a:pt x="1046" y="6921"/>
                  <a:pt x="1046" y="6921"/>
                </a:cubicBezTo>
                <a:cubicBezTo>
                  <a:pt x="1038" y="6921"/>
                  <a:pt x="1032" y="6927"/>
                  <a:pt x="1032" y="6935"/>
                </a:cubicBezTo>
                <a:cubicBezTo>
                  <a:pt x="1032" y="6942"/>
                  <a:pt x="1038" y="6948"/>
                  <a:pt x="1046" y="6948"/>
                </a:cubicBezTo>
                <a:cubicBezTo>
                  <a:pt x="1482" y="6948"/>
                  <a:pt x="1482" y="6948"/>
                  <a:pt x="1482" y="6948"/>
                </a:cubicBezTo>
                <a:cubicBezTo>
                  <a:pt x="1482" y="7183"/>
                  <a:pt x="1482" y="7320"/>
                  <a:pt x="1482" y="7320"/>
                </a:cubicBezTo>
                <a:cubicBezTo>
                  <a:pt x="1482" y="7345"/>
                  <a:pt x="1495" y="7369"/>
                  <a:pt x="1516" y="7384"/>
                </a:cubicBezTo>
                <a:cubicBezTo>
                  <a:pt x="1764" y="7547"/>
                  <a:pt x="1912" y="7822"/>
                  <a:pt x="1912" y="8118"/>
                </a:cubicBezTo>
                <a:cubicBezTo>
                  <a:pt x="1912" y="8604"/>
                  <a:pt x="1517" y="8998"/>
                  <a:pt x="1032" y="8998"/>
                </a:cubicBezTo>
                <a:close/>
              </a:path>
            </a:pathLst>
          </a:custGeom>
          <a:solidFill>
            <a:srgbClr val="04877B"/>
          </a:solidFill>
          <a:ln w="9525">
            <a:noFill/>
            <a:round/>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32" name="Oval 35"/>
          <p:cNvSpPr>
            <a:spLocks noChangeArrowheads="1"/>
          </p:cNvSpPr>
          <p:nvPr/>
        </p:nvSpPr>
        <p:spPr bwMode="auto">
          <a:xfrm>
            <a:off x="11030306" y="6088193"/>
            <a:ext cx="415174" cy="440413"/>
          </a:xfrm>
          <a:prstGeom prst="ellipse">
            <a:avLst/>
          </a:prstGeom>
          <a:solidFill>
            <a:srgbClr val="04877B"/>
          </a:solidFill>
          <a:ln w="9525">
            <a:noFill/>
            <a:round/>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43" name="Rectangle 42"/>
          <p:cNvSpPr/>
          <p:nvPr/>
        </p:nvSpPr>
        <p:spPr>
          <a:xfrm>
            <a:off x="10153819" y="5287261"/>
            <a:ext cx="782845" cy="334027"/>
          </a:xfrm>
          <a:prstGeom prst="rect">
            <a:avLst/>
          </a:prstGeom>
          <a:solidFill>
            <a:schemeClr val="tx2"/>
          </a:solid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68555" tIns="34278" rIns="68555" bIns="34278" anchor="ctr"/>
          <a:lstStyle/>
          <a:p>
            <a:pPr algn="ctr">
              <a:defRPr/>
            </a:pPr>
            <a:r>
              <a:rPr lang="en-US" sz="1050" dirty="0">
                <a:solidFill>
                  <a:schemeClr val="bg1"/>
                </a:solidFill>
                <a:latin typeface="EYInterstate" panose="02000503020000020004" pitchFamily="2" charset="0"/>
              </a:rPr>
              <a:t>Use tax</a:t>
            </a:r>
          </a:p>
        </p:txBody>
      </p:sp>
      <p:sp>
        <p:nvSpPr>
          <p:cNvPr id="44" name="Rectangle 43"/>
          <p:cNvSpPr/>
          <p:nvPr/>
        </p:nvSpPr>
        <p:spPr>
          <a:xfrm>
            <a:off x="10153819" y="5706945"/>
            <a:ext cx="777283" cy="381248"/>
          </a:xfrm>
          <a:prstGeom prst="rect">
            <a:avLst/>
          </a:prstGeom>
          <a:solidFill>
            <a:schemeClr val="tx2"/>
          </a:solid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68555" tIns="34278" rIns="68555" bIns="34278" anchor="ctr"/>
          <a:lstStyle/>
          <a:p>
            <a:pPr algn="ctr"/>
            <a:r>
              <a:rPr lang="en-US" sz="1050" dirty="0">
                <a:solidFill>
                  <a:schemeClr val="bg1"/>
                </a:solidFill>
                <a:latin typeface="EYInterstate" panose="02000503020000020004" pitchFamily="2" charset="0"/>
              </a:rPr>
              <a:t>Property tax</a:t>
            </a:r>
          </a:p>
        </p:txBody>
      </p:sp>
      <p:cxnSp>
        <p:nvCxnSpPr>
          <p:cNvPr id="45" name="Straight Connector 44"/>
          <p:cNvCxnSpPr>
            <a:stCxn id="44" idx="3"/>
            <a:endCxn id="48" idx="1"/>
          </p:cNvCxnSpPr>
          <p:nvPr/>
        </p:nvCxnSpPr>
        <p:spPr>
          <a:xfrm flipV="1">
            <a:off x="10931102" y="5816771"/>
            <a:ext cx="208901" cy="807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153819" y="4723022"/>
            <a:ext cx="782845" cy="367124"/>
          </a:xfrm>
          <a:prstGeom prst="rect">
            <a:avLst/>
          </a:prstGeom>
          <a:solidFill>
            <a:schemeClr val="tx2"/>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lIns="68555" tIns="34278" rIns="68555" bIns="34278" anchor="ctr"/>
          <a:lstStyle/>
          <a:p>
            <a:pPr algn="ctr">
              <a:defRPr/>
            </a:pPr>
            <a:r>
              <a:rPr lang="en-US" sz="1050" dirty="0">
                <a:solidFill>
                  <a:schemeClr val="bg1"/>
                </a:solidFill>
                <a:latin typeface="EYInterstate" panose="02000503020000020004" pitchFamily="2" charset="0"/>
              </a:rPr>
              <a:t>Dept. savings</a:t>
            </a:r>
          </a:p>
        </p:txBody>
      </p:sp>
      <p:cxnSp>
        <p:nvCxnSpPr>
          <p:cNvPr id="47" name="Straight Connector 46"/>
          <p:cNvCxnSpPr>
            <a:stCxn id="46" idx="3"/>
          </p:cNvCxnSpPr>
          <p:nvPr/>
        </p:nvCxnSpPr>
        <p:spPr>
          <a:xfrm flipV="1">
            <a:off x="10936664" y="4818182"/>
            <a:ext cx="341551" cy="88402"/>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noChangeArrowheads="1"/>
          </p:cNvSpPr>
          <p:nvPr/>
        </p:nvSpPr>
        <p:spPr bwMode="auto">
          <a:xfrm>
            <a:off x="11140003" y="5585245"/>
            <a:ext cx="192176" cy="463052"/>
          </a:xfrm>
          <a:prstGeom prst="rect">
            <a:avLst/>
          </a:prstGeom>
          <a:solidFill>
            <a:srgbClr val="FFFF00"/>
          </a:solidFill>
          <a:ln w="9525">
            <a:noFill/>
            <a:miter lim="800000"/>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49" name="Rectangle 34"/>
          <p:cNvSpPr>
            <a:spLocks noChangeArrowheads="1"/>
          </p:cNvSpPr>
          <p:nvPr/>
        </p:nvSpPr>
        <p:spPr bwMode="auto">
          <a:xfrm>
            <a:off x="11140003" y="4431015"/>
            <a:ext cx="192176" cy="731520"/>
          </a:xfrm>
          <a:prstGeom prst="rect">
            <a:avLst/>
          </a:prstGeom>
          <a:solidFill>
            <a:srgbClr val="CCECFF"/>
          </a:solidFill>
          <a:ln w="9525">
            <a:noFill/>
            <a:miter lim="800000"/>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50" name="Rectangle 49"/>
          <p:cNvSpPr>
            <a:spLocks noChangeArrowheads="1"/>
          </p:cNvSpPr>
          <p:nvPr/>
        </p:nvSpPr>
        <p:spPr bwMode="auto">
          <a:xfrm>
            <a:off x="11140003" y="5180077"/>
            <a:ext cx="192176" cy="411020"/>
          </a:xfrm>
          <a:prstGeom prst="rect">
            <a:avLst/>
          </a:prstGeom>
          <a:solidFill>
            <a:srgbClr val="91278F"/>
          </a:solidFill>
          <a:ln w="9525">
            <a:noFill/>
            <a:miter lim="800000"/>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51" name="Rectangle 50"/>
          <p:cNvSpPr/>
          <p:nvPr/>
        </p:nvSpPr>
        <p:spPr>
          <a:xfrm>
            <a:off x="7817386" y="3700292"/>
            <a:ext cx="1907099" cy="50834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55" tIns="34278" rIns="68555" bIns="34278" anchor="ctr"/>
          <a:lstStyle/>
          <a:p>
            <a:pPr algn="ctr">
              <a:defRPr/>
            </a:pPr>
            <a:r>
              <a:rPr lang="en-US" sz="1050" b="1" dirty="0">
                <a:solidFill>
                  <a:schemeClr val="bg1"/>
                </a:solidFill>
                <a:latin typeface="EYInterstate" panose="02000503020000020004" pitchFamily="2" charset="0"/>
              </a:rPr>
              <a:t>Value to client: </a:t>
            </a:r>
            <a:br>
              <a:rPr lang="en-US" sz="1050" b="1" dirty="0">
                <a:solidFill>
                  <a:schemeClr val="bg1"/>
                </a:solidFill>
                <a:latin typeface="EYInterstate" panose="02000503020000020004" pitchFamily="2" charset="0"/>
              </a:rPr>
            </a:br>
            <a:r>
              <a:rPr lang="en-US" sz="1050" dirty="0">
                <a:solidFill>
                  <a:schemeClr val="bg1"/>
                </a:solidFill>
                <a:latin typeface="EYInterstate" panose="02000503020000020004" pitchFamily="2" charset="0"/>
              </a:rPr>
              <a:t>Significant value enabled</a:t>
            </a:r>
          </a:p>
        </p:txBody>
      </p:sp>
      <p:sp>
        <p:nvSpPr>
          <p:cNvPr id="52" name="Rectangle 34"/>
          <p:cNvSpPr>
            <a:spLocks noChangeArrowheads="1"/>
          </p:cNvSpPr>
          <p:nvPr/>
        </p:nvSpPr>
        <p:spPr bwMode="auto">
          <a:xfrm>
            <a:off x="11138760" y="4328682"/>
            <a:ext cx="192176" cy="91440"/>
          </a:xfrm>
          <a:prstGeom prst="rect">
            <a:avLst/>
          </a:prstGeom>
          <a:solidFill>
            <a:schemeClr val="bg1">
              <a:lumMod val="60000"/>
              <a:lumOff val="40000"/>
            </a:schemeClr>
          </a:solidFill>
          <a:ln w="9525">
            <a:noFill/>
            <a:miter lim="800000"/>
            <a:headEnd/>
            <a:tailEnd/>
          </a:ln>
        </p:spPr>
        <p:txBody>
          <a:bodyPr lIns="68555" tIns="34278" rIns="68555" bIns="34278"/>
          <a:lstStyle/>
          <a:p>
            <a:endParaRPr lang="en-US" sz="2100" dirty="0">
              <a:solidFill>
                <a:srgbClr val="646464"/>
              </a:solidFill>
              <a:latin typeface="EYInterstate" panose="02000503020000020004" pitchFamily="2" charset="0"/>
            </a:endParaRPr>
          </a:p>
        </p:txBody>
      </p:sp>
      <p:sp>
        <p:nvSpPr>
          <p:cNvPr id="53" name="Rectangle 52"/>
          <p:cNvSpPr/>
          <p:nvPr/>
        </p:nvSpPr>
        <p:spPr>
          <a:xfrm>
            <a:off x="10153819" y="4273492"/>
            <a:ext cx="784368" cy="329624"/>
          </a:xfrm>
          <a:prstGeom prst="rect">
            <a:avLst/>
          </a:prstGeom>
          <a:solidFill>
            <a:schemeClr val="tx2"/>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5" tIns="34278" rIns="68555" bIns="34278" anchor="ctr"/>
          <a:lstStyle/>
          <a:p>
            <a:pPr algn="ctr">
              <a:defRPr/>
            </a:pPr>
            <a:r>
              <a:rPr lang="en-US" sz="1050" dirty="0">
                <a:solidFill>
                  <a:schemeClr val="bg1"/>
                </a:solidFill>
                <a:latin typeface="EYInterstate" panose="02000503020000020004" pitchFamily="2" charset="0"/>
              </a:rPr>
              <a:t>Synergy savings</a:t>
            </a:r>
          </a:p>
        </p:txBody>
      </p:sp>
      <p:cxnSp>
        <p:nvCxnSpPr>
          <p:cNvPr id="54" name="Straight Connector 53"/>
          <p:cNvCxnSpPr>
            <a:stCxn id="53" idx="3"/>
          </p:cNvCxnSpPr>
          <p:nvPr/>
        </p:nvCxnSpPr>
        <p:spPr>
          <a:xfrm flipV="1">
            <a:off x="10938187" y="4368654"/>
            <a:ext cx="341551" cy="69650"/>
          </a:xfrm>
          <a:prstGeom prst="line">
            <a:avLst/>
          </a:prstGeom>
          <a:ln>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nvPr>
        </p:nvGraphicFramePr>
        <p:xfrm>
          <a:off x="3017837" y="4194875"/>
          <a:ext cx="4639345" cy="1860804"/>
        </p:xfrm>
        <a:graphic>
          <a:graphicData uri="http://schemas.openxmlformats.org/drawingml/2006/table">
            <a:tbl>
              <a:tblPr firstRow="1" bandRow="1"/>
              <a:tblGrid>
                <a:gridCol w="760366">
                  <a:extLst>
                    <a:ext uri="{9D8B030D-6E8A-4147-A177-3AD203B41FA5}">
                      <a16:colId xmlns:a16="http://schemas.microsoft.com/office/drawing/2014/main" val="20000"/>
                    </a:ext>
                  </a:extLst>
                </a:gridCol>
                <a:gridCol w="3878979">
                  <a:extLst>
                    <a:ext uri="{9D8B030D-6E8A-4147-A177-3AD203B41FA5}">
                      <a16:colId xmlns:a16="http://schemas.microsoft.com/office/drawing/2014/main" val="20001"/>
                    </a:ext>
                  </a:extLst>
                </a:gridCol>
              </a:tblGrid>
              <a:tr h="788670">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r>
                        <a:rPr lang="en-US" sz="920" b="1" dirty="0">
                          <a:solidFill>
                            <a:schemeClr val="bg1"/>
                          </a:solidFill>
                          <a:latin typeface="+mn-lt"/>
                          <a:cs typeface="Calibri" panose="020F0502020204030204" pitchFamily="34" charset="0"/>
                        </a:rPr>
                        <a:t>Technology</a:t>
                      </a:r>
                      <a:br>
                        <a:rPr lang="en-US" sz="920" b="1" dirty="0">
                          <a:solidFill>
                            <a:schemeClr val="bg1"/>
                          </a:solidFill>
                          <a:latin typeface="+mn-lt"/>
                          <a:cs typeface="Calibri" panose="020F0502020204030204" pitchFamily="34" charset="0"/>
                        </a:rPr>
                      </a:br>
                      <a:endParaRPr lang="en-US" sz="920" b="1" dirty="0">
                        <a:solidFill>
                          <a:schemeClr val="bg1"/>
                        </a:solidFill>
                        <a:latin typeface="+mn-lt"/>
                        <a:cs typeface="Calibri" panose="020F0502020204030204" pitchFamily="34" charset="0"/>
                      </a:endParaRPr>
                    </a:p>
                  </a:txBody>
                  <a:tcPr marL="68580" marR="0" marT="34290" marB="34290">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pPr marL="171450" indent="-171450">
                        <a:buFont typeface="Arial" panose="020B0604020202020204" pitchFamily="34" charset="0"/>
                        <a:buChar char="•"/>
                      </a:pPr>
                      <a:r>
                        <a:rPr lang="en-US" sz="920" b="0" dirty="0">
                          <a:solidFill>
                            <a:schemeClr val="bg1"/>
                          </a:solidFill>
                          <a:latin typeface="+mn-lt"/>
                          <a:cs typeface="Calibri" panose="020F0502020204030204" pitchFamily="34" charset="0"/>
                        </a:rPr>
                        <a:t>Experience with</a:t>
                      </a:r>
                      <a:r>
                        <a:rPr lang="en-US" sz="920" b="0" baseline="0" dirty="0">
                          <a:solidFill>
                            <a:schemeClr val="bg1"/>
                          </a:solidFill>
                          <a:latin typeface="+mn-lt"/>
                          <a:cs typeface="Calibri" panose="020F0502020204030204" pitchFamily="34" charset="0"/>
                        </a:rPr>
                        <a:t> extremely high data volumes and high responsiveness using Cortana Intelligence Suite and other Azure technologies, in particular Azure Data Warehouse as a part of the CAS</a:t>
                      </a:r>
                    </a:p>
                    <a:p>
                      <a:pPr marL="171450" indent="-171450">
                        <a:buFont typeface="Arial" panose="020B0604020202020204" pitchFamily="34" charset="0"/>
                        <a:buChar char="•"/>
                      </a:pPr>
                      <a:r>
                        <a:rPr lang="en-US" sz="920" b="0" baseline="0" dirty="0">
                          <a:solidFill>
                            <a:schemeClr val="bg1"/>
                          </a:solidFill>
                          <a:latin typeface="+mn-lt"/>
                          <a:cs typeface="Calibri" panose="020F0502020204030204" pitchFamily="34" charset="0"/>
                        </a:rPr>
                        <a:t>Ability to leverage client Azure subscriptions or EY subscriptions for dev/test and production deployments</a:t>
                      </a:r>
                      <a:endParaRPr lang="en-US" sz="920" b="0" dirty="0">
                        <a:solidFill>
                          <a:schemeClr val="bg1"/>
                        </a:solidFill>
                        <a:latin typeface="+mn-lt"/>
                        <a:cs typeface="Calibri" panose="020F0502020204030204" pitchFamily="34" charset="0"/>
                      </a:endParaRPr>
                    </a:p>
                  </a:txBody>
                  <a:tcPr marL="68580" marR="0" marT="34290" marB="34290">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060">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r>
                        <a:rPr lang="en-US" sz="920" b="1" dirty="0">
                          <a:solidFill>
                            <a:schemeClr val="bg1"/>
                          </a:solidFill>
                          <a:latin typeface="+mn-lt"/>
                          <a:cs typeface="Calibri" panose="020F0502020204030204" pitchFamily="34" charset="0"/>
                        </a:rPr>
                        <a:t>Team</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0" b="0" dirty="0">
                          <a:solidFill>
                            <a:schemeClr val="bg1"/>
                          </a:solidFill>
                          <a:latin typeface="+mn-lt"/>
                          <a:cs typeface="Calibri" panose="020F0502020204030204" pitchFamily="34" charset="0"/>
                        </a:rPr>
                        <a:t>Large</a:t>
                      </a:r>
                      <a:r>
                        <a:rPr lang="en-US" sz="920" b="0" baseline="0" dirty="0">
                          <a:solidFill>
                            <a:schemeClr val="bg1"/>
                          </a:solidFill>
                          <a:latin typeface="+mn-lt"/>
                          <a:cs typeface="Calibri" panose="020F0502020204030204" pitchFamily="34" charset="0"/>
                        </a:rPr>
                        <a:t> team of technologists certified in Azure technologies while also providing business and sector-relevant specialty skills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0" b="0" baseline="0" dirty="0">
                          <a:solidFill>
                            <a:schemeClr val="bg1"/>
                          </a:solidFill>
                          <a:latin typeface="+mn-lt"/>
                          <a:cs typeface="Calibri" panose="020F0502020204030204" pitchFamily="34" charset="0"/>
                        </a:rPr>
                        <a:t>Agile team strategy with many iterative releases</a:t>
                      </a:r>
                      <a:endParaRPr lang="en-US" sz="920" b="0" dirty="0">
                        <a:solidFill>
                          <a:schemeClr val="bg1"/>
                        </a:solidFill>
                        <a:latin typeface="+mn-lt"/>
                        <a:cs typeface="Calibri" panose="020F0502020204030204" pitchFamily="34" charset="0"/>
                      </a:endParaRPr>
                    </a:p>
                  </a:txBody>
                  <a:tcPr marL="68580" marR="0" marT="34290" marB="34290">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2930">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pPr marL="0" marR="0" indent="0" algn="l" defTabSz="914030" rtl="0" eaLnBrk="1" fontAlgn="auto" latinLnBrk="0" hangingPunct="1">
                        <a:lnSpc>
                          <a:spcPct val="100000"/>
                        </a:lnSpc>
                        <a:spcBef>
                          <a:spcPts val="0"/>
                        </a:spcBef>
                        <a:spcAft>
                          <a:spcPts val="0"/>
                        </a:spcAft>
                        <a:buClrTx/>
                        <a:buSzTx/>
                        <a:buFontTx/>
                        <a:buNone/>
                        <a:tabLst/>
                        <a:defRPr/>
                      </a:pPr>
                      <a:r>
                        <a:rPr lang="en-US" sz="920" b="1" dirty="0">
                          <a:solidFill>
                            <a:schemeClr val="bg1"/>
                          </a:solidFill>
                          <a:latin typeface="+mn-lt"/>
                          <a:cs typeface="Calibri" panose="020F0502020204030204" pitchFamily="34" charset="0"/>
                        </a:rPr>
                        <a:t>Alliance</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Arial"/>
                        </a:defRPr>
                      </a:lvl1pPr>
                      <a:lvl2pPr marL="466371" algn="l" defTabSz="932742" rtl="0" eaLnBrk="1" latinLnBrk="0" hangingPunct="1">
                        <a:defRPr sz="1800" kern="1200">
                          <a:solidFill>
                            <a:schemeClr val="tx1"/>
                          </a:solidFill>
                          <a:latin typeface="Arial"/>
                        </a:defRPr>
                      </a:lvl2pPr>
                      <a:lvl3pPr marL="932742" algn="l" defTabSz="932742" rtl="0" eaLnBrk="1" latinLnBrk="0" hangingPunct="1">
                        <a:defRPr sz="1800" kern="1200">
                          <a:solidFill>
                            <a:schemeClr val="tx1"/>
                          </a:solidFill>
                          <a:latin typeface="Arial"/>
                        </a:defRPr>
                      </a:lvl3pPr>
                      <a:lvl4pPr marL="1399113" algn="l" defTabSz="932742" rtl="0" eaLnBrk="1" latinLnBrk="0" hangingPunct="1">
                        <a:defRPr sz="1800" kern="1200">
                          <a:solidFill>
                            <a:schemeClr val="tx1"/>
                          </a:solidFill>
                          <a:latin typeface="Arial"/>
                        </a:defRPr>
                      </a:lvl4pPr>
                      <a:lvl5pPr marL="1865484" algn="l" defTabSz="932742" rtl="0" eaLnBrk="1" latinLnBrk="0" hangingPunct="1">
                        <a:defRPr sz="1800" kern="1200">
                          <a:solidFill>
                            <a:schemeClr val="tx1"/>
                          </a:solidFill>
                          <a:latin typeface="Arial"/>
                        </a:defRPr>
                      </a:lvl5pPr>
                      <a:lvl6pPr marL="2331856" algn="l" defTabSz="932742" rtl="0" eaLnBrk="1" latinLnBrk="0" hangingPunct="1">
                        <a:defRPr sz="1800" kern="1200">
                          <a:solidFill>
                            <a:schemeClr val="tx1"/>
                          </a:solidFill>
                          <a:latin typeface="Arial"/>
                        </a:defRPr>
                      </a:lvl6pPr>
                      <a:lvl7pPr marL="2798226" algn="l" defTabSz="932742" rtl="0" eaLnBrk="1" latinLnBrk="0" hangingPunct="1">
                        <a:defRPr sz="1800" kern="1200">
                          <a:solidFill>
                            <a:schemeClr val="tx1"/>
                          </a:solidFill>
                          <a:latin typeface="Arial"/>
                        </a:defRPr>
                      </a:lvl7pPr>
                      <a:lvl8pPr marL="3264597" algn="l" defTabSz="932742" rtl="0" eaLnBrk="1" latinLnBrk="0" hangingPunct="1">
                        <a:defRPr sz="1800" kern="1200">
                          <a:solidFill>
                            <a:schemeClr val="tx1"/>
                          </a:solidFill>
                          <a:latin typeface="Arial"/>
                        </a:defRPr>
                      </a:lvl8pPr>
                      <a:lvl9pPr marL="3730969" algn="l" defTabSz="932742" rtl="0" eaLnBrk="1" latinLnBrk="0" hangingPunct="1">
                        <a:defRPr sz="1800" kern="1200">
                          <a:solidFill>
                            <a:schemeClr val="tx1"/>
                          </a:solidFill>
                          <a:latin typeface="Arial"/>
                        </a:defRPr>
                      </a:lvl9pPr>
                    </a:lstStyle>
                    <a:p>
                      <a:pPr marL="171450" indent="-171450">
                        <a:buFont typeface="Arial" panose="020B0604020202020204" pitchFamily="34" charset="0"/>
                        <a:buChar char="•"/>
                      </a:pPr>
                      <a:r>
                        <a:rPr lang="en-US" sz="920" b="0" dirty="0">
                          <a:solidFill>
                            <a:schemeClr val="bg1"/>
                          </a:solidFill>
                          <a:latin typeface="+mn-lt"/>
                          <a:cs typeface="Calibri" panose="020F0502020204030204" pitchFamily="34" charset="0"/>
                        </a:rPr>
                        <a:t>Unique EY-Microsoft</a:t>
                      </a:r>
                      <a:r>
                        <a:rPr lang="en-US" sz="920" b="0" baseline="0" dirty="0">
                          <a:solidFill>
                            <a:schemeClr val="bg1"/>
                          </a:solidFill>
                          <a:latin typeface="+mn-lt"/>
                          <a:cs typeface="Calibri" panose="020F0502020204030204" pitchFamily="34" charset="0"/>
                        </a:rPr>
                        <a:t> digital alliance relationship</a:t>
                      </a:r>
                      <a:endParaRPr lang="en-US" sz="920" b="0" dirty="0">
                        <a:solidFill>
                          <a:schemeClr val="bg1"/>
                        </a:solidFill>
                        <a:latin typeface="+mn-lt"/>
                        <a:cs typeface="Calibri" panose="020F0502020204030204" pitchFamily="34" charset="0"/>
                      </a:endParaRPr>
                    </a:p>
                  </a:txBody>
                  <a:tcPr marL="68580" marR="0" marT="34290" marB="34290">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87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55" y="168609"/>
            <a:ext cx="11197146" cy="821958"/>
          </a:xfrm>
        </p:spPr>
        <p:txBody>
          <a:bodyPr/>
          <a:lstStyle/>
          <a:p>
            <a:r>
              <a:rPr lang="en-US" sz="3200" dirty="0">
                <a:solidFill>
                  <a:schemeClr val="tx1"/>
                </a:solidFill>
              </a:rPr>
              <a:t>Processing large-scale datasets using Data Factory and Batch</a:t>
            </a:r>
            <a:br>
              <a:rPr lang="en-US" sz="3200" dirty="0">
                <a:solidFill>
                  <a:schemeClr val="tx1"/>
                </a:solidFill>
              </a:rPr>
            </a:br>
            <a:br>
              <a:rPr lang="en-US" sz="3200" dirty="0">
                <a:solidFill>
                  <a:schemeClr val="tx1"/>
                </a:solidFill>
              </a:rPr>
            </a:br>
            <a:br>
              <a:rPr lang="en-US" sz="2400" dirty="0">
                <a:solidFill>
                  <a:schemeClr val="tx1"/>
                </a:solidFill>
              </a:rPr>
            </a:br>
            <a:endParaRPr lang="en-US" sz="3200" dirty="0">
              <a:solidFill>
                <a:schemeClr val="tx1"/>
              </a:solidFill>
            </a:endParaRPr>
          </a:p>
        </p:txBody>
      </p:sp>
      <p:sp>
        <p:nvSpPr>
          <p:cNvPr id="56" name="Content Placeholder 43"/>
          <p:cNvSpPr>
            <a:spLocks noGrp="1"/>
          </p:cNvSpPr>
          <p:nvPr>
            <p:ph idx="1"/>
          </p:nvPr>
        </p:nvSpPr>
        <p:spPr>
          <a:xfrm>
            <a:off x="594429" y="1132826"/>
            <a:ext cx="11192828" cy="1366528"/>
          </a:xfrm>
        </p:spPr>
        <p:txBody>
          <a:bodyPr/>
          <a:lstStyle/>
          <a:p>
            <a:pPr>
              <a:buFont typeface="Wingdings" panose="05000000000000000000" pitchFamily="2" charset="2"/>
              <a:buChar char="Ø"/>
            </a:pPr>
            <a:r>
              <a:rPr lang="en-IN" sz="1200" b="1" dirty="0">
                <a:solidFill>
                  <a:schemeClr val="tx1"/>
                </a:solidFill>
              </a:rPr>
              <a:t>Azure Data Factory </a:t>
            </a:r>
            <a:r>
              <a:rPr lang="en-IN" sz="1200" dirty="0">
                <a:solidFill>
                  <a:schemeClr val="tx1"/>
                </a:solidFill>
              </a:rPr>
              <a:t>- </a:t>
            </a:r>
            <a:r>
              <a:rPr lang="en-US" sz="1200" dirty="0">
                <a:solidFill>
                  <a:schemeClr val="tx1"/>
                </a:solidFill>
              </a:rPr>
              <a:t>orchestrates and automates the </a:t>
            </a:r>
            <a:r>
              <a:rPr lang="en-US" sz="1200" i="1" dirty="0">
                <a:solidFill>
                  <a:schemeClr val="tx1"/>
                </a:solidFill>
              </a:rPr>
              <a:t>movement</a:t>
            </a:r>
            <a:r>
              <a:rPr lang="en-US" sz="1200" dirty="0">
                <a:solidFill>
                  <a:schemeClr val="tx1"/>
                </a:solidFill>
              </a:rPr>
              <a:t> and </a:t>
            </a:r>
            <a:r>
              <a:rPr lang="en-US" sz="1200" i="1" dirty="0">
                <a:solidFill>
                  <a:schemeClr val="tx1"/>
                </a:solidFill>
              </a:rPr>
              <a:t>transformation</a:t>
            </a:r>
            <a:r>
              <a:rPr lang="en-US" sz="1200" dirty="0">
                <a:solidFill>
                  <a:schemeClr val="tx1"/>
                </a:solidFill>
              </a:rPr>
              <a:t> of data.</a:t>
            </a:r>
            <a:endParaRPr lang="en-IN" sz="1200" dirty="0">
              <a:solidFill>
                <a:schemeClr val="tx1"/>
              </a:solidFill>
            </a:endParaRPr>
          </a:p>
          <a:p>
            <a:pPr>
              <a:buFont typeface="Wingdings" panose="05000000000000000000" pitchFamily="2" charset="2"/>
              <a:buChar char="Ø"/>
            </a:pPr>
            <a:r>
              <a:rPr lang="en-IN" sz="1200" b="1" dirty="0">
                <a:solidFill>
                  <a:schemeClr val="tx1"/>
                </a:solidFill>
              </a:rPr>
              <a:t>Azure Data lake </a:t>
            </a:r>
            <a:r>
              <a:rPr lang="en-IN" sz="1200" dirty="0">
                <a:solidFill>
                  <a:schemeClr val="tx1"/>
                </a:solidFill>
              </a:rPr>
              <a:t>- used for data archival and audit purposes.</a:t>
            </a:r>
          </a:p>
          <a:p>
            <a:pPr>
              <a:buFont typeface="Wingdings" panose="05000000000000000000" pitchFamily="2" charset="2"/>
              <a:buChar char="Ø"/>
            </a:pPr>
            <a:r>
              <a:rPr lang="en-US" sz="1200" b="1" dirty="0">
                <a:solidFill>
                  <a:schemeClr val="tx1"/>
                </a:solidFill>
              </a:rPr>
              <a:t>Azure Batch </a:t>
            </a:r>
            <a:r>
              <a:rPr lang="en-US" sz="1200" i="1" dirty="0">
                <a:solidFill>
                  <a:schemeClr val="tx1"/>
                </a:solidFill>
              </a:rPr>
              <a:t>-</a:t>
            </a:r>
            <a:r>
              <a:rPr lang="en-US" sz="1200" b="1" dirty="0">
                <a:solidFill>
                  <a:schemeClr val="tx1"/>
                </a:solidFill>
              </a:rPr>
              <a:t> </a:t>
            </a:r>
            <a:r>
              <a:rPr lang="en-US" sz="1200" dirty="0">
                <a:solidFill>
                  <a:schemeClr val="tx1"/>
                </a:solidFill>
              </a:rPr>
              <a:t>enables large-scale parallel and high-performance computing (HPC) applications efficiently in the cloud</a:t>
            </a:r>
          </a:p>
          <a:p>
            <a:pPr>
              <a:buFont typeface="Wingdings" panose="05000000000000000000" pitchFamily="2" charset="2"/>
              <a:buChar char="Ø"/>
            </a:pPr>
            <a:r>
              <a:rPr lang="en-IN" sz="1200" b="1" dirty="0">
                <a:solidFill>
                  <a:schemeClr val="tx1"/>
                </a:solidFill>
              </a:rPr>
              <a:t>SQL Data Warehouse </a:t>
            </a:r>
            <a:r>
              <a:rPr lang="en-IN" sz="1200" dirty="0">
                <a:solidFill>
                  <a:schemeClr val="tx1"/>
                </a:solidFill>
              </a:rPr>
              <a:t>- provides blazing fast cloud data warehouse</a:t>
            </a:r>
          </a:p>
          <a:p>
            <a:pPr>
              <a:buFont typeface="Wingdings" panose="05000000000000000000" pitchFamily="2" charset="2"/>
              <a:buChar char="Ø"/>
            </a:pPr>
            <a:r>
              <a:rPr lang="en-IN" sz="1200" b="1" dirty="0">
                <a:solidFill>
                  <a:schemeClr val="tx1"/>
                </a:solidFill>
              </a:rPr>
              <a:t>Power BI </a:t>
            </a:r>
            <a:r>
              <a:rPr lang="en-IN" sz="1200" dirty="0">
                <a:solidFill>
                  <a:schemeClr val="tx1"/>
                </a:solidFill>
              </a:rPr>
              <a:t>-</a:t>
            </a:r>
            <a:r>
              <a:rPr lang="en-IN" sz="1200" b="1" dirty="0">
                <a:solidFill>
                  <a:schemeClr val="tx1"/>
                </a:solidFill>
              </a:rPr>
              <a:t> </a:t>
            </a:r>
            <a:r>
              <a:rPr lang="en-IN" sz="1200" dirty="0">
                <a:solidFill>
                  <a:schemeClr val="tx1"/>
                </a:solidFill>
              </a:rPr>
              <a:t>Self Service BI and Analytics</a:t>
            </a:r>
          </a:p>
          <a:p>
            <a:endParaRPr lang="en-IN" sz="1200" dirty="0">
              <a:solidFill>
                <a:schemeClr val="tx1"/>
              </a:solidFill>
            </a:endParaRPr>
          </a:p>
        </p:txBody>
      </p:sp>
      <p:sp>
        <p:nvSpPr>
          <p:cNvPr id="115" name="Rectangle 114"/>
          <p:cNvSpPr/>
          <p:nvPr/>
        </p:nvSpPr>
        <p:spPr>
          <a:xfrm>
            <a:off x="614879" y="5776782"/>
            <a:ext cx="11192828" cy="2331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500" b="1" dirty="0">
                <a:solidFill>
                  <a:schemeClr val="tx1"/>
                </a:solidFill>
              </a:rPr>
              <a:t>Cloud Based Data Orchestration </a:t>
            </a:r>
          </a:p>
        </p:txBody>
      </p:sp>
      <p:sp>
        <p:nvSpPr>
          <p:cNvPr id="116" name="Rectangle 115"/>
          <p:cNvSpPr/>
          <p:nvPr/>
        </p:nvSpPr>
        <p:spPr>
          <a:xfrm>
            <a:off x="614878" y="6050047"/>
            <a:ext cx="11192828" cy="23315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500" b="1" dirty="0">
                <a:solidFill>
                  <a:schemeClr val="tx1"/>
                </a:solidFill>
              </a:rPr>
              <a:t>Lease/Fixed Assets Lifecycle Management</a:t>
            </a:r>
          </a:p>
        </p:txBody>
      </p:sp>
      <p:sp>
        <p:nvSpPr>
          <p:cNvPr id="125" name="Rectangle 124"/>
          <p:cNvSpPr/>
          <p:nvPr/>
        </p:nvSpPr>
        <p:spPr>
          <a:xfrm>
            <a:off x="4259035" y="2808840"/>
            <a:ext cx="3657600" cy="365760"/>
          </a:xfrm>
          <a:prstGeom prst="rect">
            <a:avLst/>
          </a:prstGeom>
          <a:solidFill>
            <a:srgbClr val="505050"/>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chemeClr val="bg1"/>
                </a:solidFill>
              </a:rPr>
              <a:t>Azure Storage</a:t>
            </a:r>
          </a:p>
        </p:txBody>
      </p:sp>
      <p:sp>
        <p:nvSpPr>
          <p:cNvPr id="134" name="Rectangle 133"/>
          <p:cNvSpPr/>
          <p:nvPr/>
        </p:nvSpPr>
        <p:spPr>
          <a:xfrm>
            <a:off x="2707478" y="4128817"/>
            <a:ext cx="1109979" cy="278355"/>
          </a:xfrm>
          <a:prstGeom prst="rect">
            <a:avLst/>
          </a:prstGeom>
          <a:solidFill>
            <a:srgbClr val="505050"/>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r>
              <a:rPr lang="en-US" sz="1000" kern="0" dirty="0">
                <a:solidFill>
                  <a:schemeClr val="bg1"/>
                </a:solidFill>
              </a:rPr>
              <a:t>Azure Data Lake </a:t>
            </a:r>
          </a:p>
        </p:txBody>
      </p:sp>
      <p:sp>
        <p:nvSpPr>
          <p:cNvPr id="83" name="Rectangle 82"/>
          <p:cNvSpPr/>
          <p:nvPr/>
        </p:nvSpPr>
        <p:spPr>
          <a:xfrm>
            <a:off x="4250090" y="3979067"/>
            <a:ext cx="3657600" cy="365760"/>
          </a:xfrm>
          <a:prstGeom prst="rect">
            <a:avLst/>
          </a:prstGeom>
          <a:solidFill>
            <a:srgbClr val="505050"/>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chemeClr val="bg1"/>
                </a:solidFill>
              </a:rPr>
              <a:t>Business Rules Engine</a:t>
            </a:r>
          </a:p>
        </p:txBody>
      </p:sp>
      <p:sp>
        <p:nvSpPr>
          <p:cNvPr id="88" name="Rectangle 87"/>
          <p:cNvSpPr/>
          <p:nvPr/>
        </p:nvSpPr>
        <p:spPr>
          <a:xfrm>
            <a:off x="4250090" y="4292430"/>
            <a:ext cx="3657600" cy="365760"/>
          </a:xfrm>
          <a:prstGeom prst="rect">
            <a:avLst/>
          </a:prstGeom>
          <a:solidFill>
            <a:srgbClr val="0078D7"/>
          </a:solidFill>
          <a:ln/>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defTabSz="1110264">
              <a:defRPr/>
            </a:pPr>
            <a:r>
              <a:rPr lang="en-US" sz="1000" b="1" kern="0" dirty="0">
                <a:solidFill>
                  <a:schemeClr val="bg1"/>
                </a:solidFill>
              </a:rPr>
              <a:t>Azure Batch 200X </a:t>
            </a:r>
          </a:p>
        </p:txBody>
      </p:sp>
      <p:sp>
        <p:nvSpPr>
          <p:cNvPr id="91" name="Rectangle 90"/>
          <p:cNvSpPr/>
          <p:nvPr/>
        </p:nvSpPr>
        <p:spPr>
          <a:xfrm>
            <a:off x="4250090" y="3379310"/>
            <a:ext cx="3657600" cy="365760"/>
          </a:xfrm>
          <a:prstGeom prst="rect">
            <a:avLst/>
          </a:prstGeom>
          <a:solidFill>
            <a:srgbClr val="505050"/>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chemeClr val="bg1"/>
                </a:solidFill>
              </a:rPr>
              <a:t>Staging</a:t>
            </a:r>
          </a:p>
        </p:txBody>
      </p:sp>
      <p:sp>
        <p:nvSpPr>
          <p:cNvPr id="93" name="Rectangle 92"/>
          <p:cNvSpPr/>
          <p:nvPr/>
        </p:nvSpPr>
        <p:spPr>
          <a:xfrm>
            <a:off x="2707478" y="2425613"/>
            <a:ext cx="5581961" cy="333593"/>
          </a:xfrm>
          <a:prstGeom prst="rect">
            <a:avLst/>
          </a:prstGeom>
          <a:solidFill>
            <a:schemeClr val="tx2"/>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defTabSz="1110264">
              <a:defRPr/>
            </a:pPr>
            <a:r>
              <a:rPr lang="en-US" sz="1100" b="1" kern="0" dirty="0">
                <a:solidFill>
                  <a:schemeClr val="bg1"/>
                </a:solidFill>
              </a:rPr>
              <a:t> Azure Data Factory</a:t>
            </a:r>
          </a:p>
        </p:txBody>
      </p:sp>
      <p:sp>
        <p:nvSpPr>
          <p:cNvPr id="12" name="Down Arrow 11"/>
          <p:cNvSpPr/>
          <p:nvPr/>
        </p:nvSpPr>
        <p:spPr bwMode="auto">
          <a:xfrm>
            <a:off x="5929149" y="3158606"/>
            <a:ext cx="228600" cy="228600"/>
          </a:xfrm>
          <a:prstGeom prst="downArrow">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97" name="Down Arrow 96"/>
          <p:cNvSpPr/>
          <p:nvPr/>
        </p:nvSpPr>
        <p:spPr bwMode="auto">
          <a:xfrm>
            <a:off x="5913437" y="3725862"/>
            <a:ext cx="244312" cy="286449"/>
          </a:xfrm>
          <a:prstGeom prst="downArrow">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255" y="2463290"/>
            <a:ext cx="465415" cy="24434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50" y="3760382"/>
            <a:ext cx="695823" cy="365307"/>
          </a:xfrm>
          <a:prstGeom prst="rect">
            <a:avLst/>
          </a:prstGeom>
        </p:spPr>
      </p:pic>
      <p:sp>
        <p:nvSpPr>
          <p:cNvPr id="107" name="Down Arrow 106"/>
          <p:cNvSpPr/>
          <p:nvPr/>
        </p:nvSpPr>
        <p:spPr bwMode="auto">
          <a:xfrm rot="16200000">
            <a:off x="8623395" y="3786217"/>
            <a:ext cx="409758" cy="723530"/>
          </a:xfrm>
          <a:prstGeom prst="downArrow">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14" name="Rectangle 113"/>
          <p:cNvSpPr/>
          <p:nvPr/>
        </p:nvSpPr>
        <p:spPr>
          <a:xfrm>
            <a:off x="4238556" y="4967676"/>
            <a:ext cx="3657600" cy="365760"/>
          </a:xfrm>
          <a:prstGeom prst="rect">
            <a:avLst/>
          </a:prstGeom>
          <a:solidFill>
            <a:srgbClr val="505050"/>
          </a:solidFill>
          <a:ln>
            <a:noFill/>
          </a:ln>
          <a:effectLst/>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defTabSz="1110264">
              <a:defRPr/>
            </a:pPr>
            <a:r>
              <a:rPr lang="en-US" sz="1000" kern="0" dirty="0">
                <a:solidFill>
                  <a:schemeClr val="bg1"/>
                </a:solidFill>
              </a:rPr>
              <a:t>SQL Data Warehouse</a:t>
            </a:r>
          </a:p>
        </p:txBody>
      </p:sp>
      <p:sp>
        <p:nvSpPr>
          <p:cNvPr id="117" name="Down Arrow 116"/>
          <p:cNvSpPr/>
          <p:nvPr/>
        </p:nvSpPr>
        <p:spPr bwMode="auto">
          <a:xfrm>
            <a:off x="5929149" y="4666364"/>
            <a:ext cx="228600" cy="301314"/>
          </a:xfrm>
          <a:prstGeom prst="downArrow">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18" name="Rectangle 117"/>
          <p:cNvSpPr/>
          <p:nvPr/>
        </p:nvSpPr>
        <p:spPr>
          <a:xfrm>
            <a:off x="9266912" y="2405868"/>
            <a:ext cx="2285644" cy="268900"/>
          </a:xfrm>
          <a:prstGeom prst="rect">
            <a:avLst/>
          </a:prstGeom>
          <a:solidFill>
            <a:schemeClr val="tx2"/>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defTabSz="1110264">
              <a:defRPr/>
            </a:pPr>
            <a:r>
              <a:rPr lang="en-US" sz="1100" b="1" kern="0" dirty="0">
                <a:solidFill>
                  <a:schemeClr val="bg1"/>
                </a:solidFill>
              </a:rPr>
              <a:t>Business Intelligence</a:t>
            </a:r>
          </a:p>
        </p:txBody>
      </p:sp>
      <p:sp>
        <p:nvSpPr>
          <p:cNvPr id="120" name="Rectangle 119"/>
          <p:cNvSpPr/>
          <p:nvPr/>
        </p:nvSpPr>
        <p:spPr bwMode="auto">
          <a:xfrm>
            <a:off x="9266912" y="2672948"/>
            <a:ext cx="2285643" cy="2917179"/>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27" name="Rectangle 126"/>
          <p:cNvSpPr/>
          <p:nvPr/>
        </p:nvSpPr>
        <p:spPr>
          <a:xfrm>
            <a:off x="9266911" y="3613351"/>
            <a:ext cx="2285644" cy="515545"/>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20" name="TextBox 19"/>
          <p:cNvSpPr txBox="1"/>
          <p:nvPr/>
        </p:nvSpPr>
        <p:spPr>
          <a:xfrm>
            <a:off x="9670955" y="3144474"/>
            <a:ext cx="2285645"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Finance Reporting</a:t>
            </a:r>
          </a:p>
        </p:txBody>
      </p:sp>
      <p:sp>
        <p:nvSpPr>
          <p:cNvPr id="131" name="TextBox 130"/>
          <p:cNvSpPr txBox="1"/>
          <p:nvPr/>
        </p:nvSpPr>
        <p:spPr>
          <a:xfrm>
            <a:off x="9729459" y="3586772"/>
            <a:ext cx="1272145"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Analytics</a:t>
            </a:r>
          </a:p>
        </p:txBody>
      </p:sp>
      <p:grpSp>
        <p:nvGrpSpPr>
          <p:cNvPr id="145" name="Group 85"/>
          <p:cNvGrpSpPr/>
          <p:nvPr/>
        </p:nvGrpSpPr>
        <p:grpSpPr>
          <a:xfrm>
            <a:off x="9368176" y="3707446"/>
            <a:ext cx="411708" cy="338169"/>
            <a:chOff x="8550275" y="1600200"/>
            <a:chExt cx="571500" cy="357188"/>
          </a:xfrm>
        </p:grpSpPr>
        <p:sp>
          <p:nvSpPr>
            <p:cNvPr id="146" name="Freeform 31"/>
            <p:cNvSpPr>
              <a:spLocks/>
            </p:cNvSpPr>
            <p:nvPr/>
          </p:nvSpPr>
          <p:spPr bwMode="auto">
            <a:xfrm>
              <a:off x="8602663" y="1690688"/>
              <a:ext cx="431800" cy="187325"/>
            </a:xfrm>
            <a:custGeom>
              <a:avLst/>
              <a:gdLst/>
              <a:ahLst/>
              <a:cxnLst>
                <a:cxn ang="0">
                  <a:pos x="272" y="118"/>
                </a:cxn>
                <a:cxn ang="0">
                  <a:pos x="249" y="118"/>
                </a:cxn>
                <a:cxn ang="0">
                  <a:pos x="244" y="118"/>
                </a:cxn>
                <a:cxn ang="0">
                  <a:pos x="244" y="0"/>
                </a:cxn>
                <a:cxn ang="0">
                  <a:pos x="223" y="0"/>
                </a:cxn>
                <a:cxn ang="0">
                  <a:pos x="223" y="118"/>
                </a:cxn>
                <a:cxn ang="0">
                  <a:pos x="201" y="118"/>
                </a:cxn>
                <a:cxn ang="0">
                  <a:pos x="201" y="43"/>
                </a:cxn>
                <a:cxn ang="0">
                  <a:pos x="180" y="43"/>
                </a:cxn>
                <a:cxn ang="0">
                  <a:pos x="180" y="118"/>
                </a:cxn>
                <a:cxn ang="0">
                  <a:pos x="159" y="118"/>
                </a:cxn>
                <a:cxn ang="0">
                  <a:pos x="159" y="69"/>
                </a:cxn>
                <a:cxn ang="0">
                  <a:pos x="137" y="69"/>
                </a:cxn>
                <a:cxn ang="0">
                  <a:pos x="137" y="118"/>
                </a:cxn>
                <a:cxn ang="0">
                  <a:pos x="116" y="118"/>
                </a:cxn>
                <a:cxn ang="0">
                  <a:pos x="116" y="83"/>
                </a:cxn>
                <a:cxn ang="0">
                  <a:pos x="97" y="83"/>
                </a:cxn>
                <a:cxn ang="0">
                  <a:pos x="97" y="118"/>
                </a:cxn>
                <a:cxn ang="0">
                  <a:pos x="76" y="118"/>
                </a:cxn>
                <a:cxn ang="0">
                  <a:pos x="76" y="92"/>
                </a:cxn>
                <a:cxn ang="0">
                  <a:pos x="55" y="92"/>
                </a:cxn>
                <a:cxn ang="0">
                  <a:pos x="55" y="118"/>
                </a:cxn>
                <a:cxn ang="0">
                  <a:pos x="48" y="118"/>
                </a:cxn>
                <a:cxn ang="0">
                  <a:pos x="0" y="118"/>
                </a:cxn>
              </a:cxnLst>
              <a:rect l="0" t="0" r="r" b="b"/>
              <a:pathLst>
                <a:path w="272" h="118">
                  <a:moveTo>
                    <a:pt x="272" y="118"/>
                  </a:moveTo>
                  <a:lnTo>
                    <a:pt x="249" y="118"/>
                  </a:lnTo>
                  <a:lnTo>
                    <a:pt x="244" y="118"/>
                  </a:lnTo>
                  <a:lnTo>
                    <a:pt x="244" y="0"/>
                  </a:lnTo>
                  <a:lnTo>
                    <a:pt x="223" y="0"/>
                  </a:lnTo>
                  <a:lnTo>
                    <a:pt x="223" y="118"/>
                  </a:lnTo>
                  <a:lnTo>
                    <a:pt x="201" y="118"/>
                  </a:lnTo>
                  <a:lnTo>
                    <a:pt x="201" y="43"/>
                  </a:lnTo>
                  <a:lnTo>
                    <a:pt x="180" y="43"/>
                  </a:lnTo>
                  <a:lnTo>
                    <a:pt x="180" y="118"/>
                  </a:lnTo>
                  <a:lnTo>
                    <a:pt x="159" y="118"/>
                  </a:lnTo>
                  <a:lnTo>
                    <a:pt x="159" y="69"/>
                  </a:lnTo>
                  <a:lnTo>
                    <a:pt x="137" y="69"/>
                  </a:lnTo>
                  <a:lnTo>
                    <a:pt x="137" y="118"/>
                  </a:lnTo>
                  <a:lnTo>
                    <a:pt x="116" y="118"/>
                  </a:lnTo>
                  <a:lnTo>
                    <a:pt x="116" y="83"/>
                  </a:lnTo>
                  <a:lnTo>
                    <a:pt x="97" y="83"/>
                  </a:lnTo>
                  <a:lnTo>
                    <a:pt x="97" y="118"/>
                  </a:lnTo>
                  <a:lnTo>
                    <a:pt x="76" y="118"/>
                  </a:lnTo>
                  <a:lnTo>
                    <a:pt x="76" y="92"/>
                  </a:lnTo>
                  <a:lnTo>
                    <a:pt x="55" y="92"/>
                  </a:lnTo>
                  <a:lnTo>
                    <a:pt x="55" y="118"/>
                  </a:lnTo>
                  <a:lnTo>
                    <a:pt x="48" y="118"/>
                  </a:lnTo>
                  <a:lnTo>
                    <a:pt x="0" y="118"/>
                  </a:ln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48" name="Freeform 32"/>
            <p:cNvSpPr>
              <a:spLocks/>
            </p:cNvSpPr>
            <p:nvPr/>
          </p:nvSpPr>
          <p:spPr bwMode="auto">
            <a:xfrm>
              <a:off x="8550275" y="1600200"/>
              <a:ext cx="571500" cy="357188"/>
            </a:xfrm>
            <a:custGeom>
              <a:avLst/>
              <a:gdLst/>
              <a:ahLst/>
              <a:cxnLst>
                <a:cxn ang="0">
                  <a:pos x="152" y="85"/>
                </a:cxn>
                <a:cxn ang="0">
                  <a:pos x="142" y="95"/>
                </a:cxn>
                <a:cxn ang="0">
                  <a:pos x="10" y="95"/>
                </a:cxn>
                <a:cxn ang="0">
                  <a:pos x="0" y="85"/>
                </a:cxn>
                <a:cxn ang="0">
                  <a:pos x="139" y="85"/>
                </a:cxn>
                <a:cxn ang="0">
                  <a:pos x="139" y="0"/>
                </a:cxn>
                <a:cxn ang="0">
                  <a:pos x="14" y="0"/>
                </a:cxn>
                <a:cxn ang="0">
                  <a:pos x="14" y="73"/>
                </a:cxn>
              </a:cxnLst>
              <a:rect l="0" t="0" r="r" b="b"/>
              <a:pathLst>
                <a:path w="152" h="95">
                  <a:moveTo>
                    <a:pt x="152" y="85"/>
                  </a:moveTo>
                  <a:cubicBezTo>
                    <a:pt x="152" y="90"/>
                    <a:pt x="148" y="95"/>
                    <a:pt x="142" y="95"/>
                  </a:cubicBezTo>
                  <a:cubicBezTo>
                    <a:pt x="10" y="95"/>
                    <a:pt x="10" y="95"/>
                    <a:pt x="10" y="95"/>
                  </a:cubicBezTo>
                  <a:cubicBezTo>
                    <a:pt x="5" y="95"/>
                    <a:pt x="0" y="90"/>
                    <a:pt x="0" y="85"/>
                  </a:cubicBezTo>
                  <a:cubicBezTo>
                    <a:pt x="139" y="85"/>
                    <a:pt x="139" y="85"/>
                    <a:pt x="139" y="85"/>
                  </a:cubicBezTo>
                  <a:cubicBezTo>
                    <a:pt x="139" y="0"/>
                    <a:pt x="139" y="0"/>
                    <a:pt x="139" y="0"/>
                  </a:cubicBezTo>
                  <a:cubicBezTo>
                    <a:pt x="14" y="0"/>
                    <a:pt x="14" y="0"/>
                    <a:pt x="14" y="0"/>
                  </a:cubicBezTo>
                  <a:cubicBezTo>
                    <a:pt x="14" y="73"/>
                    <a:pt x="14" y="73"/>
                    <a:pt x="14" y="73"/>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49" name="Freeform 33"/>
            <p:cNvSpPr>
              <a:spLocks/>
            </p:cNvSpPr>
            <p:nvPr/>
          </p:nvSpPr>
          <p:spPr bwMode="auto">
            <a:xfrm>
              <a:off x="8640763" y="1671638"/>
              <a:ext cx="225425" cy="139700"/>
            </a:xfrm>
            <a:custGeom>
              <a:avLst/>
              <a:gdLst/>
              <a:ahLst/>
              <a:cxnLst>
                <a:cxn ang="0">
                  <a:pos x="0" y="37"/>
                </a:cxn>
                <a:cxn ang="0">
                  <a:pos x="25" y="28"/>
                </a:cxn>
                <a:cxn ang="0">
                  <a:pos x="44" y="10"/>
                </a:cxn>
                <a:cxn ang="0">
                  <a:pos x="37" y="0"/>
                </a:cxn>
                <a:cxn ang="0">
                  <a:pos x="60" y="0"/>
                </a:cxn>
                <a:cxn ang="0">
                  <a:pos x="55" y="18"/>
                </a:cxn>
              </a:cxnLst>
              <a:rect l="0" t="0" r="r" b="b"/>
              <a:pathLst>
                <a:path w="60" h="37">
                  <a:moveTo>
                    <a:pt x="0" y="37"/>
                  </a:moveTo>
                  <a:cubicBezTo>
                    <a:pt x="0" y="37"/>
                    <a:pt x="13" y="36"/>
                    <a:pt x="25" y="28"/>
                  </a:cubicBezTo>
                  <a:cubicBezTo>
                    <a:pt x="41" y="20"/>
                    <a:pt x="44" y="10"/>
                    <a:pt x="44" y="10"/>
                  </a:cubicBezTo>
                  <a:cubicBezTo>
                    <a:pt x="37" y="0"/>
                    <a:pt x="37" y="0"/>
                    <a:pt x="37" y="0"/>
                  </a:cubicBezTo>
                  <a:cubicBezTo>
                    <a:pt x="60" y="0"/>
                    <a:pt x="60" y="0"/>
                    <a:pt x="60" y="0"/>
                  </a:cubicBezTo>
                  <a:cubicBezTo>
                    <a:pt x="55" y="18"/>
                    <a:pt x="55" y="18"/>
                    <a:pt x="55" y="18"/>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grpSp>
        <p:nvGrpSpPr>
          <p:cNvPr id="150" name="Group 97"/>
          <p:cNvGrpSpPr>
            <a:grpSpLocks noChangeAspect="1"/>
          </p:cNvGrpSpPr>
          <p:nvPr/>
        </p:nvGrpSpPr>
        <p:grpSpPr>
          <a:xfrm>
            <a:off x="9415393" y="3222933"/>
            <a:ext cx="295035" cy="314103"/>
            <a:chOff x="8645525" y="1528763"/>
            <a:chExt cx="292100" cy="412750"/>
          </a:xfrm>
        </p:grpSpPr>
        <p:sp>
          <p:nvSpPr>
            <p:cNvPr id="151" name="Freeform 38"/>
            <p:cNvSpPr>
              <a:spLocks/>
            </p:cNvSpPr>
            <p:nvPr/>
          </p:nvSpPr>
          <p:spPr bwMode="auto">
            <a:xfrm>
              <a:off x="8645525" y="1528763"/>
              <a:ext cx="292100" cy="412750"/>
            </a:xfrm>
            <a:custGeom>
              <a:avLst/>
              <a:gdLst/>
              <a:ahLst/>
              <a:cxnLst>
                <a:cxn ang="0">
                  <a:pos x="69" y="110"/>
                </a:cxn>
                <a:cxn ang="0">
                  <a:pos x="76" y="110"/>
                </a:cxn>
                <a:cxn ang="0">
                  <a:pos x="78" y="107"/>
                </a:cxn>
                <a:cxn ang="0">
                  <a:pos x="78" y="14"/>
                </a:cxn>
                <a:cxn ang="0">
                  <a:pos x="76" y="11"/>
                </a:cxn>
                <a:cxn ang="0">
                  <a:pos x="56" y="11"/>
                </a:cxn>
                <a:cxn ang="0">
                  <a:pos x="56" y="3"/>
                </a:cxn>
                <a:cxn ang="0">
                  <a:pos x="52" y="0"/>
                </a:cxn>
                <a:cxn ang="0">
                  <a:pos x="26" y="0"/>
                </a:cxn>
                <a:cxn ang="0">
                  <a:pos x="22" y="3"/>
                </a:cxn>
                <a:cxn ang="0">
                  <a:pos x="22" y="11"/>
                </a:cxn>
                <a:cxn ang="0">
                  <a:pos x="3" y="11"/>
                </a:cxn>
                <a:cxn ang="0">
                  <a:pos x="0" y="14"/>
                </a:cxn>
                <a:cxn ang="0">
                  <a:pos x="0" y="107"/>
                </a:cxn>
                <a:cxn ang="0">
                  <a:pos x="3" y="110"/>
                </a:cxn>
                <a:cxn ang="0">
                  <a:pos x="42" y="110"/>
                </a:cxn>
              </a:cxnLst>
              <a:rect l="0" t="0" r="r" b="b"/>
              <a:pathLst>
                <a:path w="78" h="110">
                  <a:moveTo>
                    <a:pt x="69" y="110"/>
                  </a:moveTo>
                  <a:cubicBezTo>
                    <a:pt x="76" y="110"/>
                    <a:pt x="76" y="110"/>
                    <a:pt x="76" y="110"/>
                  </a:cubicBezTo>
                  <a:cubicBezTo>
                    <a:pt x="77" y="110"/>
                    <a:pt x="78" y="109"/>
                    <a:pt x="78" y="107"/>
                  </a:cubicBezTo>
                  <a:cubicBezTo>
                    <a:pt x="78" y="14"/>
                    <a:pt x="78" y="14"/>
                    <a:pt x="78" y="14"/>
                  </a:cubicBezTo>
                  <a:cubicBezTo>
                    <a:pt x="78" y="12"/>
                    <a:pt x="77" y="11"/>
                    <a:pt x="76" y="11"/>
                  </a:cubicBezTo>
                  <a:cubicBezTo>
                    <a:pt x="56" y="11"/>
                    <a:pt x="56" y="11"/>
                    <a:pt x="56" y="11"/>
                  </a:cubicBezTo>
                  <a:cubicBezTo>
                    <a:pt x="56" y="3"/>
                    <a:pt x="56" y="3"/>
                    <a:pt x="56" y="3"/>
                  </a:cubicBezTo>
                  <a:cubicBezTo>
                    <a:pt x="56" y="2"/>
                    <a:pt x="54" y="0"/>
                    <a:pt x="52" y="0"/>
                  </a:cubicBezTo>
                  <a:cubicBezTo>
                    <a:pt x="26" y="0"/>
                    <a:pt x="26" y="0"/>
                    <a:pt x="26" y="0"/>
                  </a:cubicBezTo>
                  <a:cubicBezTo>
                    <a:pt x="24" y="0"/>
                    <a:pt x="22" y="2"/>
                    <a:pt x="22" y="3"/>
                  </a:cubicBezTo>
                  <a:cubicBezTo>
                    <a:pt x="22" y="11"/>
                    <a:pt x="22" y="11"/>
                    <a:pt x="22" y="11"/>
                  </a:cubicBezTo>
                  <a:cubicBezTo>
                    <a:pt x="3" y="11"/>
                    <a:pt x="3" y="11"/>
                    <a:pt x="3" y="11"/>
                  </a:cubicBezTo>
                  <a:cubicBezTo>
                    <a:pt x="1" y="11"/>
                    <a:pt x="0" y="12"/>
                    <a:pt x="0" y="14"/>
                  </a:cubicBezTo>
                  <a:cubicBezTo>
                    <a:pt x="0" y="107"/>
                    <a:pt x="0" y="107"/>
                    <a:pt x="0" y="107"/>
                  </a:cubicBezTo>
                  <a:cubicBezTo>
                    <a:pt x="0" y="109"/>
                    <a:pt x="1" y="110"/>
                    <a:pt x="3" y="110"/>
                  </a:cubicBezTo>
                  <a:cubicBezTo>
                    <a:pt x="42" y="110"/>
                    <a:pt x="42" y="110"/>
                    <a:pt x="42" y="110"/>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52" name="Oval 39"/>
            <p:cNvSpPr>
              <a:spLocks noChangeArrowheads="1"/>
            </p:cNvSpPr>
            <p:nvPr/>
          </p:nvSpPr>
          <p:spPr bwMode="auto">
            <a:xfrm>
              <a:off x="8709025" y="1655763"/>
              <a:ext cx="57150" cy="57150"/>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67" name="Oval 40"/>
            <p:cNvSpPr>
              <a:spLocks noChangeArrowheads="1"/>
            </p:cNvSpPr>
            <p:nvPr/>
          </p:nvSpPr>
          <p:spPr bwMode="auto">
            <a:xfrm>
              <a:off x="8709025" y="1735138"/>
              <a:ext cx="57150" cy="60325"/>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68" name="Oval 41"/>
            <p:cNvSpPr>
              <a:spLocks noChangeArrowheads="1"/>
            </p:cNvSpPr>
            <p:nvPr/>
          </p:nvSpPr>
          <p:spPr bwMode="auto">
            <a:xfrm>
              <a:off x="8709025" y="1817688"/>
              <a:ext cx="57150" cy="60325"/>
            </a:xfrm>
            <a:prstGeom prst="ellips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69" name="Freeform 42"/>
            <p:cNvSpPr>
              <a:spLocks/>
            </p:cNvSpPr>
            <p:nvPr/>
          </p:nvSpPr>
          <p:spPr bwMode="auto">
            <a:xfrm>
              <a:off x="8728075" y="1589088"/>
              <a:ext cx="127000" cy="25400"/>
            </a:xfrm>
            <a:custGeom>
              <a:avLst/>
              <a:gdLst/>
              <a:ahLst/>
              <a:cxnLst>
                <a:cxn ang="0">
                  <a:pos x="34" y="0"/>
                </a:cxn>
                <a:cxn ang="0">
                  <a:pos x="34" y="3"/>
                </a:cxn>
                <a:cxn ang="0">
                  <a:pos x="30" y="7"/>
                </a:cxn>
                <a:cxn ang="0">
                  <a:pos x="4" y="7"/>
                </a:cxn>
                <a:cxn ang="0">
                  <a:pos x="0" y="3"/>
                </a:cxn>
                <a:cxn ang="0">
                  <a:pos x="0" y="1"/>
                </a:cxn>
              </a:cxnLst>
              <a:rect l="0" t="0" r="r" b="b"/>
              <a:pathLst>
                <a:path w="34" h="7">
                  <a:moveTo>
                    <a:pt x="34" y="0"/>
                  </a:moveTo>
                  <a:cubicBezTo>
                    <a:pt x="34" y="3"/>
                    <a:pt x="34" y="3"/>
                    <a:pt x="34" y="3"/>
                  </a:cubicBezTo>
                  <a:cubicBezTo>
                    <a:pt x="34" y="5"/>
                    <a:pt x="32" y="7"/>
                    <a:pt x="30" y="7"/>
                  </a:cubicBezTo>
                  <a:cubicBezTo>
                    <a:pt x="4" y="7"/>
                    <a:pt x="4" y="7"/>
                    <a:pt x="4" y="7"/>
                  </a:cubicBezTo>
                  <a:cubicBezTo>
                    <a:pt x="2" y="7"/>
                    <a:pt x="0" y="5"/>
                    <a:pt x="0" y="3"/>
                  </a:cubicBezTo>
                  <a:cubicBezTo>
                    <a:pt x="0" y="1"/>
                    <a:pt x="0" y="1"/>
                    <a:pt x="0" y="1"/>
                  </a:cubicBezTo>
                </a:path>
              </a:pathLst>
            </a:cu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70" name="Line 43"/>
            <p:cNvSpPr>
              <a:spLocks noChangeShapeType="1"/>
            </p:cNvSpPr>
            <p:nvPr/>
          </p:nvSpPr>
          <p:spPr bwMode="auto">
            <a:xfrm>
              <a:off x="8796338" y="1663700"/>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71" name="Line 44"/>
            <p:cNvSpPr>
              <a:spLocks noChangeShapeType="1"/>
            </p:cNvSpPr>
            <p:nvPr/>
          </p:nvSpPr>
          <p:spPr bwMode="auto">
            <a:xfrm>
              <a:off x="8796338" y="1765300"/>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sp>
          <p:nvSpPr>
            <p:cNvPr id="172" name="Line 45"/>
            <p:cNvSpPr>
              <a:spLocks noChangeShapeType="1"/>
            </p:cNvSpPr>
            <p:nvPr/>
          </p:nvSpPr>
          <p:spPr bwMode="auto">
            <a:xfrm>
              <a:off x="8796338" y="1851025"/>
              <a:ext cx="66675" cy="1588"/>
            </a:xfrm>
            <a:prstGeom prst="line">
              <a:avLst/>
            </a:prstGeom>
            <a:no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1110264">
                <a:defRPr/>
              </a:pPr>
              <a:endParaRPr lang="en-US" kern="0" dirty="0">
                <a:ln>
                  <a:solidFill>
                    <a:prstClr val="white"/>
                  </a:solidFill>
                </a:ln>
                <a:solidFill>
                  <a:prstClr val="white"/>
                </a:solidFill>
              </a:endParaRPr>
            </a:p>
          </p:txBody>
        </p:sp>
      </p:grpSp>
      <p:sp>
        <p:nvSpPr>
          <p:cNvPr id="173" name="Rectangle 172"/>
          <p:cNvSpPr/>
          <p:nvPr/>
        </p:nvSpPr>
        <p:spPr>
          <a:xfrm>
            <a:off x="9266237" y="3192462"/>
            <a:ext cx="2285644" cy="41731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cxnSp>
        <p:nvCxnSpPr>
          <p:cNvPr id="13" name="Straight Arrow Connector 12"/>
          <p:cNvCxnSpPr/>
          <p:nvPr/>
        </p:nvCxnSpPr>
        <p:spPr>
          <a:xfrm flipH="1">
            <a:off x="3586330" y="3524786"/>
            <a:ext cx="622817" cy="380846"/>
          </a:xfrm>
          <a:prstGeom prst="straightConnector1">
            <a:avLst/>
          </a:prstGeom>
          <a:ln w="57150">
            <a:solidFill>
              <a:srgbClr val="FF8C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586330" y="4569035"/>
            <a:ext cx="622818" cy="545645"/>
          </a:xfrm>
          <a:prstGeom prst="straightConnector1">
            <a:avLst/>
          </a:prstGeom>
          <a:ln w="57150">
            <a:solidFill>
              <a:srgbClr val="FF8C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2707478" y="2759206"/>
            <a:ext cx="5581961" cy="2830921"/>
          </a:xfrm>
          <a:prstGeom prst="rect">
            <a:avLst/>
          </a:prstGeom>
          <a:noFill/>
          <a:ln>
            <a:solidFill>
              <a:srgbClr val="A8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9" name="Rectangle 68"/>
          <p:cNvSpPr/>
          <p:nvPr/>
        </p:nvSpPr>
        <p:spPr>
          <a:xfrm>
            <a:off x="810764" y="3764665"/>
            <a:ext cx="1287751" cy="688517"/>
          </a:xfrm>
          <a:prstGeom prst="rect">
            <a:avLst/>
          </a:prstGeom>
          <a:solidFill>
            <a:schemeClr val="accent4"/>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70" name="Rectangle 69"/>
          <p:cNvSpPr/>
          <p:nvPr/>
        </p:nvSpPr>
        <p:spPr>
          <a:xfrm>
            <a:off x="1208511" y="3984859"/>
            <a:ext cx="964495" cy="215444"/>
          </a:xfrm>
          <a:prstGeom prst="rect">
            <a:avLst/>
          </a:prstGeom>
        </p:spPr>
        <p:txBody>
          <a:bodyPr wrap="square" lIns="0" tIns="0" rIns="0" bIns="0">
            <a:spAutoFit/>
          </a:bodyPr>
          <a:lstStyle/>
          <a:p>
            <a:pPr>
              <a:defRPr/>
            </a:pPr>
            <a:r>
              <a:rPr lang="en-US" sz="1400" b="1" kern="0" dirty="0">
                <a:solidFill>
                  <a:sysClr val="windowText" lastClr="000000"/>
                </a:solidFill>
              </a:rPr>
              <a:t>Structured</a:t>
            </a:r>
          </a:p>
        </p:txBody>
      </p:sp>
      <p:sp>
        <p:nvSpPr>
          <p:cNvPr id="71" name="Can 70"/>
          <p:cNvSpPr/>
          <p:nvPr/>
        </p:nvSpPr>
        <p:spPr>
          <a:xfrm>
            <a:off x="861607" y="3955456"/>
            <a:ext cx="174184" cy="260417"/>
          </a:xfrm>
          <a:prstGeom prst="can">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defTabSz="1110264"/>
            <a:endParaRPr lang="en-US" dirty="0">
              <a:solidFill>
                <a:prstClr val="white"/>
              </a:solidFill>
            </a:endParaRPr>
          </a:p>
        </p:txBody>
      </p:sp>
      <p:sp>
        <p:nvSpPr>
          <p:cNvPr id="72" name="Can 71"/>
          <p:cNvSpPr/>
          <p:nvPr/>
        </p:nvSpPr>
        <p:spPr>
          <a:xfrm>
            <a:off x="1014007" y="4107856"/>
            <a:ext cx="174184" cy="260417"/>
          </a:xfrm>
          <a:prstGeom prst="can">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defTabSz="1110264"/>
            <a:endParaRPr lang="en-US" dirty="0">
              <a:solidFill>
                <a:prstClr val="white"/>
              </a:solidFill>
            </a:endParaRPr>
          </a:p>
        </p:txBody>
      </p:sp>
      <p:sp>
        <p:nvSpPr>
          <p:cNvPr id="73" name="Down Arrow 72"/>
          <p:cNvSpPr/>
          <p:nvPr/>
        </p:nvSpPr>
        <p:spPr bwMode="auto">
          <a:xfrm rot="16200000">
            <a:off x="2228390" y="3950635"/>
            <a:ext cx="396663" cy="406304"/>
          </a:xfrm>
          <a:prstGeom prst="downArrow">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388935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528" y="1521058"/>
            <a:ext cx="8228299" cy="1181862"/>
          </a:xfrm>
        </p:spPr>
        <p:txBody>
          <a:bodyPr/>
          <a:lstStyle/>
          <a:p>
            <a:r>
              <a:rPr lang="en-US" dirty="0"/>
              <a:t>Demo</a:t>
            </a:r>
          </a:p>
        </p:txBody>
      </p:sp>
    </p:spTree>
    <p:extLst>
      <p:ext uri="{BB962C8B-B14F-4D97-AF65-F5344CB8AC3E}">
        <p14:creationId xmlns:p14="http://schemas.microsoft.com/office/powerpoint/2010/main" val="1745793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Video</a:t>
            </a:r>
          </a:p>
        </p:txBody>
      </p:sp>
      <p:sp>
        <p:nvSpPr>
          <p:cNvPr id="2" name="Rectangle 1"/>
          <p:cNvSpPr/>
          <p:nvPr/>
        </p:nvSpPr>
        <p:spPr>
          <a:xfrm>
            <a:off x="4608887" y="3312597"/>
            <a:ext cx="3218702" cy="369332"/>
          </a:xfrm>
          <a:prstGeom prst="rect">
            <a:avLst/>
          </a:prstGeom>
        </p:spPr>
        <p:txBody>
          <a:bodyPr wrap="none">
            <a:spAutoFit/>
          </a:bodyPr>
          <a:lstStyle/>
          <a:p>
            <a:r>
              <a:rPr lang="en-US" dirty="0"/>
              <a:t> </a:t>
            </a:r>
            <a:r>
              <a:rPr lang="en-US" u="sng" dirty="0">
                <a:solidFill>
                  <a:schemeClr val="tx2"/>
                </a:solidFill>
                <a:hlinkClick r:id="rId3"/>
              </a:rPr>
              <a:t>http://youtu.be/bP80APYTSyI</a:t>
            </a:r>
            <a:endParaRPr lang="en-US" dirty="0">
              <a:solidFill>
                <a:schemeClr val="tx2"/>
              </a:solidFill>
            </a:endParaRPr>
          </a:p>
        </p:txBody>
      </p:sp>
    </p:spTree>
    <p:extLst>
      <p:ext uri="{BB962C8B-B14F-4D97-AF65-F5344CB8AC3E}">
        <p14:creationId xmlns:p14="http://schemas.microsoft.com/office/powerpoint/2010/main" val="2629404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421630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96925"/>
            <a:ext cx="3124200" cy="4062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pPr>
            <a:r>
              <a:rPr lang="en-US" sz="1000" b="1" dirty="0">
                <a:solidFill>
                  <a:schemeClr val="tx1"/>
                </a:solidFill>
                <a:latin typeface="Arial" panose="020B0604020202020204" pitchFamily="34" charset="0"/>
                <a:cs typeface="Arial" panose="020B0604020202020204" pitchFamily="34" charset="0"/>
              </a:rPr>
              <a:t>EY  </a:t>
            </a:r>
            <a:r>
              <a:rPr lang="en-US" sz="1000" dirty="0">
                <a:solidFill>
                  <a:schemeClr val="tx1"/>
                </a:solidFill>
                <a:latin typeface="Arial" panose="020B0604020202020204" pitchFamily="34" charset="0"/>
                <a:cs typeface="Arial" panose="020B0604020202020204" pitchFamily="34" charset="0"/>
              </a:rPr>
              <a:t>|  Assurance | Tax | Transactions | Advisory</a:t>
            </a:r>
          </a:p>
          <a:p>
            <a:endParaRPr lang="en-US" sz="800" dirty="0">
              <a:solidFill>
                <a:schemeClr val="tx1"/>
              </a:solidFill>
              <a:latin typeface="Arial" panose="020B0604020202020204" pitchFamily="34" charset="0"/>
              <a:cs typeface="Arial" panose="020B0604020202020204" pitchFamily="34" charset="0"/>
            </a:endParaRPr>
          </a:p>
          <a:p>
            <a:r>
              <a:rPr lang="en-US" sz="800" b="1" dirty="0">
                <a:solidFill>
                  <a:schemeClr val="tx1"/>
                </a:solidFill>
                <a:latin typeface="Arial" panose="020B0604020202020204" pitchFamily="34" charset="0"/>
                <a:cs typeface="Arial" panose="020B0604020202020204" pitchFamily="34" charset="0"/>
              </a:rPr>
              <a:t>About EY</a:t>
            </a:r>
          </a:p>
          <a:p>
            <a:r>
              <a:rPr lang="en-IN" sz="800" dirty="0">
                <a:solidFill>
                  <a:schemeClr val="tx1"/>
                </a:solidFill>
                <a:latin typeface="Arial" panose="020B0604020202020204" pitchFamily="34" charset="0"/>
                <a:cs typeface="Arial" panose="020B0604020202020204" pitchFamily="34"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r>
              <a:rPr lang="en-IN" sz="800" dirty="0">
                <a:solidFill>
                  <a:schemeClr val="tx1"/>
                </a:solidFill>
                <a:latin typeface="Arial" panose="020B0604020202020204" pitchFamily="34" charset="0"/>
                <a:cs typeface="Arial" panose="020B0604020202020204" pitchFamily="34" charset="0"/>
              </a:rPr>
              <a:t>EY refers to the global organization, and may refer to one </a:t>
            </a:r>
            <a:br>
              <a:rPr lang="en-IN" sz="800" dirty="0">
                <a:solidFill>
                  <a:schemeClr val="tx1"/>
                </a:solidFill>
                <a:latin typeface="Arial" panose="020B0604020202020204" pitchFamily="34" charset="0"/>
                <a:cs typeface="Arial" panose="020B0604020202020204" pitchFamily="34" charset="0"/>
              </a:rPr>
            </a:br>
            <a:r>
              <a:rPr lang="en-IN" sz="800" dirty="0">
                <a:solidFill>
                  <a:schemeClr val="tx1"/>
                </a:solidFill>
                <a:latin typeface="Arial" panose="020B0604020202020204" pitchFamily="34" charset="0"/>
                <a:cs typeface="Arial" panose="020B0604020202020204" pitchFamily="34" charset="0"/>
              </a:rPr>
              <a:t>or more, of the member firms of Ernst &amp; Young Global Limited, each of which is a separate legal entity. Ernst &amp; Young </a:t>
            </a:r>
            <a:br>
              <a:rPr lang="en-IN" sz="800" dirty="0">
                <a:solidFill>
                  <a:schemeClr val="tx1"/>
                </a:solidFill>
                <a:latin typeface="Arial" panose="020B0604020202020204" pitchFamily="34" charset="0"/>
                <a:cs typeface="Arial" panose="020B0604020202020204" pitchFamily="34" charset="0"/>
              </a:rPr>
            </a:br>
            <a:r>
              <a:rPr lang="en-IN" sz="800" dirty="0">
                <a:solidFill>
                  <a:schemeClr val="tx1"/>
                </a:solidFill>
                <a:latin typeface="Arial" panose="020B0604020202020204" pitchFamily="34" charset="0"/>
                <a:cs typeface="Arial" panose="020B0604020202020204" pitchFamily="34" charset="0"/>
              </a:rPr>
              <a:t>Global Limited, a UK company limited by guarantee, does not provide services to clients. For more information about our organization, please visit ey.com.</a:t>
            </a:r>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r>
              <a:rPr lang="en-IN" sz="800" dirty="0">
                <a:solidFill>
                  <a:schemeClr val="tx1"/>
                </a:solidFill>
                <a:latin typeface="Arial" panose="020B0604020202020204" pitchFamily="34" charset="0"/>
                <a:cs typeface="Arial" panose="020B0604020202020204" pitchFamily="34" charset="0"/>
              </a:rPr>
              <a:t>Ernst &amp; Young LLP is a client-serving member firm of</a:t>
            </a:r>
          </a:p>
          <a:p>
            <a:r>
              <a:rPr lang="en-IN" sz="800" dirty="0">
                <a:solidFill>
                  <a:schemeClr val="tx1"/>
                </a:solidFill>
                <a:latin typeface="Arial" panose="020B0604020202020204" pitchFamily="34" charset="0"/>
                <a:cs typeface="Arial" panose="020B0604020202020204" pitchFamily="34" charset="0"/>
              </a:rPr>
              <a:t>Ernst &amp; Young Global Limited operating in the US.</a:t>
            </a:r>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r>
              <a:rPr lang="en-US" sz="800" dirty="0">
                <a:solidFill>
                  <a:schemeClr val="tx1"/>
                </a:solidFill>
                <a:latin typeface="Arial" panose="020B0604020202020204" pitchFamily="34" charset="0"/>
                <a:cs typeface="Arial" panose="020B0604020202020204" pitchFamily="34" charset="0"/>
              </a:rPr>
              <a:t>© 2016 Ernst &amp; Young LLP.</a:t>
            </a:r>
          </a:p>
          <a:p>
            <a:r>
              <a:rPr lang="en-US" sz="800" dirty="0">
                <a:solidFill>
                  <a:schemeClr val="tx1"/>
                </a:solidFill>
                <a:latin typeface="Arial" panose="020B0604020202020204" pitchFamily="34" charset="0"/>
                <a:cs typeface="Arial" panose="020B0604020202020204" pitchFamily="34" charset="0"/>
              </a:rPr>
              <a:t>All Rights Reserved.</a:t>
            </a:r>
          </a:p>
          <a:p>
            <a:endParaRPr lang="en-US" sz="800" dirty="0">
              <a:solidFill>
                <a:schemeClr val="tx1"/>
              </a:solidFill>
              <a:latin typeface="Arial" panose="020B0604020202020204" pitchFamily="34" charset="0"/>
              <a:cs typeface="Arial" panose="020B0604020202020204" pitchFamily="34" charset="0"/>
            </a:endParaRPr>
          </a:p>
          <a:p>
            <a:r>
              <a:rPr lang="en-US" sz="800" dirty="0">
                <a:solidFill>
                  <a:schemeClr val="tx1"/>
                </a:solidFill>
                <a:latin typeface="Arial" panose="020B0604020202020204" pitchFamily="34" charset="0"/>
                <a:cs typeface="Arial" panose="020B0604020202020204" pitchFamily="34" charset="0"/>
              </a:rPr>
              <a:t>1609-2053938</a:t>
            </a:r>
          </a:p>
          <a:p>
            <a:r>
              <a:rPr lang="en-US" sz="800" dirty="0">
                <a:solidFill>
                  <a:schemeClr val="tx1"/>
                </a:solidFill>
                <a:latin typeface="Arial" panose="020B0604020202020204" pitchFamily="34" charset="0"/>
                <a:cs typeface="Arial" panose="020B0604020202020204" pitchFamily="34" charset="0"/>
              </a:rPr>
              <a:t>ED None</a:t>
            </a:r>
          </a:p>
          <a:p>
            <a:endParaRPr lang="en-US" sz="800" dirty="0">
              <a:solidFill>
                <a:schemeClr val="tx1"/>
              </a:solidFill>
              <a:latin typeface="Arial" panose="020B0604020202020204" pitchFamily="34" charset="0"/>
              <a:cs typeface="Arial" panose="020B0604020202020204" pitchFamily="34" charset="0"/>
            </a:endParaRPr>
          </a:p>
          <a:p>
            <a:r>
              <a:rPr lang="en-IN" sz="600" dirty="0">
                <a:solidFill>
                  <a:schemeClr val="tx1"/>
                </a:solidFill>
                <a:latin typeface="Arial" panose="020B0604020202020204" pitchFamily="34" charset="0"/>
                <a:cs typeface="Arial" panose="020B0604020202020204" pitchFamily="34" charset="0"/>
              </a:rPr>
              <a:t>This material has been prepared for general informational purposes</a:t>
            </a:r>
          </a:p>
          <a:p>
            <a:r>
              <a:rPr lang="en-IN" sz="600" dirty="0">
                <a:solidFill>
                  <a:schemeClr val="tx1"/>
                </a:solidFill>
                <a:latin typeface="Arial" panose="020B0604020202020204" pitchFamily="34" charset="0"/>
                <a:cs typeface="Arial" panose="020B0604020202020204" pitchFamily="34" charset="0"/>
              </a:rPr>
              <a:t>only and is not intended to be relied upon as accounting, tax or other</a:t>
            </a:r>
          </a:p>
          <a:p>
            <a:r>
              <a:rPr lang="en-IN" sz="600" dirty="0">
                <a:solidFill>
                  <a:schemeClr val="tx1"/>
                </a:solidFill>
                <a:latin typeface="Arial" panose="020B0604020202020204" pitchFamily="34" charset="0"/>
                <a:cs typeface="Arial" panose="020B0604020202020204" pitchFamily="34" charset="0"/>
              </a:rPr>
              <a:t>professional advice. Please refer to your advisors for specific advice.</a:t>
            </a:r>
          </a:p>
          <a:p>
            <a:endParaRPr lang="en-IN" sz="600" dirty="0">
              <a:solidFill>
                <a:schemeClr val="tx1"/>
              </a:solidFill>
              <a:latin typeface="Arial" panose="020B0604020202020204" pitchFamily="34" charset="0"/>
              <a:cs typeface="Arial" panose="020B0604020202020204" pitchFamily="34" charset="0"/>
            </a:endParaRPr>
          </a:p>
          <a:p>
            <a:r>
              <a:rPr lang="en-US" sz="1000" b="1" dirty="0">
                <a:solidFill>
                  <a:schemeClr val="tx1"/>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Microsoft – EY </a:t>
            </a:r>
            <a:r>
              <a:rPr lang="en-US" dirty="0"/>
              <a:t>Alliance Background</a:t>
            </a:r>
            <a:endParaRPr lang="en-US" sz="7200" dirty="0"/>
          </a:p>
        </p:txBody>
      </p:sp>
    </p:spTree>
    <p:extLst>
      <p:ext uri="{BB962C8B-B14F-4D97-AF65-F5344CB8AC3E}">
        <p14:creationId xmlns:p14="http://schemas.microsoft.com/office/powerpoint/2010/main" val="1128478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About EY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7" y="1516062"/>
            <a:ext cx="10126778" cy="528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4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29" y="204007"/>
            <a:ext cx="11619507" cy="880792"/>
          </a:xfrm>
        </p:spPr>
        <p:txBody>
          <a:bodyPr/>
          <a:lstStyle/>
          <a:p>
            <a:r>
              <a:rPr lang="en-US" dirty="0"/>
              <a:t>Why EY and Microsoft</a:t>
            </a:r>
            <a:br>
              <a:rPr lang="en-US" dirty="0"/>
            </a:br>
            <a:r>
              <a:rPr lang="en-US" sz="2200" dirty="0"/>
              <a:t>A powerful combination of business and IT helping to realize the promise of digital</a:t>
            </a:r>
            <a:br>
              <a:rPr lang="en-US" sz="2200" dirty="0"/>
            </a:br>
            <a:endParaRPr lang="en-US" sz="2200" dirty="0"/>
          </a:p>
        </p:txBody>
      </p:sp>
      <p:sp>
        <p:nvSpPr>
          <p:cNvPr id="13" name="TextBox 12"/>
          <p:cNvSpPr txBox="1"/>
          <p:nvPr/>
        </p:nvSpPr>
        <p:spPr>
          <a:xfrm>
            <a:off x="433580" y="2489840"/>
            <a:ext cx="5624321" cy="2548376"/>
          </a:xfrm>
          <a:prstGeom prst="rect">
            <a:avLst/>
          </a:prstGeom>
          <a:noFill/>
        </p:spPr>
        <p:txBody>
          <a:bodyPr wrap="square" lIns="146288" tIns="73145" rIns="146288" bIns="73145" rtlCol="0">
            <a:spAutoFit/>
          </a:bodyPr>
          <a:lstStyle/>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EY clients are going digital, exploring how to leverage the cloud.</a:t>
            </a:r>
          </a:p>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EY has C-suite credibility as a  business </a:t>
            </a:r>
            <a:r>
              <a:rPr lang="en-US" sz="1700">
                <a:solidFill>
                  <a:srgbClr val="646464"/>
                </a:solidFill>
              </a:rPr>
              <a:t>transformation leader, </a:t>
            </a:r>
            <a:r>
              <a:rPr lang="en-US" sz="1700" dirty="0">
                <a:solidFill>
                  <a:srgbClr val="646464"/>
                </a:solidFill>
              </a:rPr>
              <a:t>yet transformations are increasingly inspired by technology.</a:t>
            </a:r>
          </a:p>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An alliance with Microsoft enhances EY’s ability to deliver more tailored digital enterprise solutions and outcomes across sectors.</a:t>
            </a:r>
          </a:p>
        </p:txBody>
      </p:sp>
      <p:sp>
        <p:nvSpPr>
          <p:cNvPr id="14" name="TextBox 13"/>
          <p:cNvSpPr txBox="1"/>
          <p:nvPr/>
        </p:nvSpPr>
        <p:spPr>
          <a:xfrm>
            <a:off x="6065837" y="2489841"/>
            <a:ext cx="5968283" cy="2809986"/>
          </a:xfrm>
          <a:prstGeom prst="rect">
            <a:avLst/>
          </a:prstGeom>
          <a:noFill/>
        </p:spPr>
        <p:txBody>
          <a:bodyPr wrap="square" lIns="146288" tIns="73145" rIns="146288" bIns="73145" rtlCol="0">
            <a:spAutoFit/>
          </a:bodyPr>
          <a:lstStyle/>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Microsoft provides the cloud infrastructure and enterprise tools that power next generation business models (such as the Internet of Things).</a:t>
            </a:r>
          </a:p>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Harnessing this potential requires more than technology: it requires end-to-end business transformation and outcome-centricity.</a:t>
            </a:r>
          </a:p>
          <a:p>
            <a:pPr marL="285719" indent="-285719">
              <a:spcBef>
                <a:spcPts val="607"/>
              </a:spcBef>
              <a:spcAft>
                <a:spcPts val="607"/>
              </a:spcAft>
              <a:buSzPct val="70000"/>
              <a:buFont typeface="Arial" panose="020B0604020202020204" pitchFamily="34" charset="0"/>
              <a:buChar char="►"/>
            </a:pPr>
            <a:r>
              <a:rPr lang="en-US" sz="1700" dirty="0">
                <a:solidFill>
                  <a:srgbClr val="646464"/>
                </a:solidFill>
              </a:rPr>
              <a:t>An alliance with EY elevates the conversation on how Microsoft platforms can help launch sustainable cloud business models.</a:t>
            </a:r>
          </a:p>
        </p:txBody>
      </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97" y="1398547"/>
            <a:ext cx="1124845" cy="95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53304" y="5261479"/>
            <a:ext cx="11988032" cy="1024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46288" tIns="73145" rIns="146288" bIns="73145" rtlCol="0">
            <a:spAutoFit/>
          </a:bodyPr>
          <a:lstStyle/>
          <a:p>
            <a:r>
              <a:rPr lang="en-US" sz="1900" i="1" dirty="0">
                <a:solidFill>
                  <a:schemeClr val="bg1"/>
                </a:solidFill>
              </a:rPr>
              <a:t>At the highest level, the alignment of purpose between EY’s “Building a Better Working World” and Microsoft’s “Helping People and Businesses Throughout the World Reach Their Full Potential” forms the basis for a truly strategic, sustainable, go-to-market partnership.</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8210" y="1497898"/>
            <a:ext cx="742906" cy="759475"/>
          </a:xfrm>
          <a:prstGeom prst="rect">
            <a:avLst/>
          </a:prstGeom>
          <a:noFill/>
        </p:spPr>
      </p:pic>
    </p:spTree>
    <p:extLst>
      <p:ext uri="{BB962C8B-B14F-4D97-AF65-F5344CB8AC3E}">
        <p14:creationId xmlns:p14="http://schemas.microsoft.com/office/powerpoint/2010/main" val="139347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Current Alliance Offerings</a:t>
            </a:r>
            <a:br>
              <a:rPr lang="en-US" sz="3600" dirty="0"/>
            </a:br>
            <a:r>
              <a:rPr lang="en-US" sz="2200" dirty="0"/>
              <a:t>Transforming your business, one digital innovation at a time</a:t>
            </a:r>
          </a:p>
        </p:txBody>
      </p:sp>
      <p:grpSp>
        <p:nvGrpSpPr>
          <p:cNvPr id="32" name="Group 31"/>
          <p:cNvGrpSpPr/>
          <p:nvPr/>
        </p:nvGrpSpPr>
        <p:grpSpPr>
          <a:xfrm>
            <a:off x="9069979" y="1319231"/>
            <a:ext cx="3555957" cy="1501340"/>
            <a:chOff x="5808987" y="1441690"/>
            <a:chExt cx="2614541" cy="1472035"/>
          </a:xfrm>
        </p:grpSpPr>
        <p:sp>
          <p:nvSpPr>
            <p:cNvPr id="34" name="TextBox 33"/>
            <p:cNvSpPr txBox="1"/>
            <p:nvPr/>
          </p:nvSpPr>
          <p:spPr>
            <a:xfrm>
              <a:off x="5808987" y="1441690"/>
              <a:ext cx="2031330" cy="300878"/>
            </a:xfrm>
            <a:prstGeom prst="rect">
              <a:avLst/>
            </a:prstGeom>
            <a:noFill/>
          </p:spPr>
          <p:txBody>
            <a:bodyPr wrap="square" lIns="75301" tIns="37650" rIns="75301" bIns="37650" rtlCol="0">
              <a:spAutoFit/>
            </a:bodyPr>
            <a:lstStyle/>
            <a:p>
              <a:pPr>
                <a:spcAft>
                  <a:spcPts val="408"/>
                </a:spcAft>
              </a:pPr>
              <a:r>
                <a:rPr lang="en-CA" sz="1500" b="1" dirty="0"/>
                <a:t>ANALYTICS</a:t>
              </a:r>
            </a:p>
          </p:txBody>
        </p:sp>
        <p:sp>
          <p:nvSpPr>
            <p:cNvPr id="35" name="TextBox 34"/>
            <p:cNvSpPr txBox="1"/>
            <p:nvPr/>
          </p:nvSpPr>
          <p:spPr>
            <a:xfrm>
              <a:off x="5808987" y="1706909"/>
              <a:ext cx="2614541" cy="854121"/>
            </a:xfrm>
            <a:prstGeom prst="rect">
              <a:avLst/>
            </a:prstGeom>
            <a:noFill/>
          </p:spPr>
          <p:txBody>
            <a:bodyPr wrap="square" lIns="75301" tIns="37650" rIns="75301" bIns="37650" rtlCol="0">
              <a:spAutoFit/>
            </a:bodyPr>
            <a:lstStyle/>
            <a:p>
              <a:pPr marL="208175" indent="-208175">
                <a:spcAft>
                  <a:spcPts val="408"/>
                </a:spcAft>
                <a:buFont typeface="Arial" panose="020B0604020202020204" pitchFamily="34" charset="0"/>
                <a:buChar char="•"/>
              </a:pPr>
              <a:r>
                <a:rPr lang="en-CA" sz="1500" dirty="0"/>
                <a:t>3-D Spend Analytics </a:t>
              </a:r>
            </a:p>
            <a:p>
              <a:pPr marL="208175" indent="-208175">
                <a:spcAft>
                  <a:spcPts val="408"/>
                </a:spcAft>
                <a:buFont typeface="Arial" panose="020B0604020202020204" pitchFamily="34" charset="0"/>
                <a:buChar char="•"/>
              </a:pPr>
              <a:r>
                <a:rPr lang="en-CA" sz="1500" dirty="0"/>
                <a:t>Data Quality and Cleansing</a:t>
              </a:r>
            </a:p>
            <a:p>
              <a:pPr marL="208175" indent="-208175">
                <a:spcAft>
                  <a:spcPts val="408"/>
                </a:spcAft>
                <a:buFont typeface="Arial" panose="020B0604020202020204" pitchFamily="34" charset="0"/>
                <a:buChar char="•"/>
              </a:pPr>
              <a:r>
                <a:rPr lang="en-CA" sz="1500" dirty="0"/>
                <a:t>SAP Performance and Optimization</a:t>
              </a:r>
            </a:p>
          </p:txBody>
        </p:sp>
        <p:sp>
          <p:nvSpPr>
            <p:cNvPr id="38" name="Rectangle 37"/>
            <p:cNvSpPr/>
            <p:nvPr/>
          </p:nvSpPr>
          <p:spPr>
            <a:xfrm>
              <a:off x="6090004" y="2582671"/>
              <a:ext cx="1628411" cy="331054"/>
            </a:xfrm>
            <a:prstGeom prst="rect">
              <a:avLst/>
            </a:prstGeom>
          </p:spPr>
          <p:txBody>
            <a:bodyPr wrap="none" lIns="75301" tIns="37650" rIns="75301" bIns="37650">
              <a:spAutoFit/>
            </a:bodyPr>
            <a:lstStyle/>
            <a:p>
              <a:pPr algn="ctr" defTabSz="932520">
                <a:spcAft>
                  <a:spcPts val="408"/>
                </a:spcAft>
              </a:pPr>
              <a:r>
                <a:rPr lang="en-CA" sz="1700" b="1" dirty="0">
                  <a:solidFill>
                    <a:srgbClr val="92D050"/>
                  </a:solidFill>
                </a:rPr>
                <a:t>Azure, ML, Power BI</a:t>
              </a:r>
            </a:p>
          </p:txBody>
        </p:sp>
      </p:grpSp>
      <p:grpSp>
        <p:nvGrpSpPr>
          <p:cNvPr id="39" name="Group 38"/>
          <p:cNvGrpSpPr/>
          <p:nvPr/>
        </p:nvGrpSpPr>
        <p:grpSpPr>
          <a:xfrm>
            <a:off x="323978" y="3914645"/>
            <a:ext cx="3555957" cy="1071899"/>
            <a:chOff x="6105636" y="1448056"/>
            <a:chExt cx="2614541" cy="1050977"/>
          </a:xfrm>
        </p:grpSpPr>
        <p:sp>
          <p:nvSpPr>
            <p:cNvPr id="41" name="TextBox 40"/>
            <p:cNvSpPr txBox="1"/>
            <p:nvPr/>
          </p:nvSpPr>
          <p:spPr>
            <a:xfrm>
              <a:off x="6105636" y="1448056"/>
              <a:ext cx="2031330" cy="300878"/>
            </a:xfrm>
            <a:prstGeom prst="rect">
              <a:avLst/>
            </a:prstGeom>
            <a:noFill/>
          </p:spPr>
          <p:txBody>
            <a:bodyPr wrap="square" lIns="75301" tIns="37650" rIns="75301" bIns="37650" rtlCol="0">
              <a:spAutoFit/>
            </a:bodyPr>
            <a:lstStyle/>
            <a:p>
              <a:pPr>
                <a:spcAft>
                  <a:spcPts val="408"/>
                </a:spcAft>
              </a:pPr>
              <a:r>
                <a:rPr lang="en-CA" sz="1500" b="1" dirty="0">
                  <a:solidFill>
                    <a:schemeClr val="tx1">
                      <a:lumMod val="50000"/>
                    </a:schemeClr>
                  </a:solidFill>
                </a:rPr>
                <a:t>TRUSTED CLOUD</a:t>
              </a:r>
            </a:p>
          </p:txBody>
        </p:sp>
        <p:sp>
          <p:nvSpPr>
            <p:cNvPr id="42" name="TextBox 41"/>
            <p:cNvSpPr txBox="1"/>
            <p:nvPr/>
          </p:nvSpPr>
          <p:spPr>
            <a:xfrm>
              <a:off x="6105636" y="1684139"/>
              <a:ext cx="2614541" cy="577500"/>
            </a:xfrm>
            <a:prstGeom prst="rect">
              <a:avLst/>
            </a:prstGeom>
            <a:noFill/>
          </p:spPr>
          <p:txBody>
            <a:bodyPr wrap="square" lIns="75301" tIns="37650" rIns="75301" bIns="37650" rtlCol="0">
              <a:spAutoFit/>
            </a:bodyPr>
            <a:lstStyle/>
            <a:p>
              <a:pPr marL="146493" indent="-146493">
                <a:spcAft>
                  <a:spcPts val="408"/>
                </a:spcAft>
                <a:buFont typeface="Arial" panose="020B0604020202020204" pitchFamily="34" charset="0"/>
                <a:buChar char="•"/>
              </a:pPr>
              <a:r>
                <a:rPr lang="en-CA" sz="1500" dirty="0">
                  <a:solidFill>
                    <a:schemeClr val="tx1">
                      <a:lumMod val="50000"/>
                    </a:schemeClr>
                  </a:solidFill>
                </a:rPr>
                <a:t>Trusted Cloud Diagnostic</a:t>
              </a:r>
            </a:p>
            <a:p>
              <a:pPr marL="146493" indent="-146493">
                <a:spcAft>
                  <a:spcPts val="408"/>
                </a:spcAft>
                <a:buFont typeface="Arial" panose="020B0604020202020204" pitchFamily="34" charset="0"/>
                <a:buChar char="•"/>
              </a:pPr>
              <a:r>
                <a:rPr lang="en-CA" sz="1500" dirty="0">
                  <a:solidFill>
                    <a:schemeClr val="tx1">
                      <a:lumMod val="50000"/>
                    </a:schemeClr>
                  </a:solidFill>
                </a:rPr>
                <a:t>Trusted Cloud Migration</a:t>
              </a:r>
            </a:p>
          </p:txBody>
        </p:sp>
        <p:sp>
          <p:nvSpPr>
            <p:cNvPr id="43" name="Rectangle 42"/>
            <p:cNvSpPr/>
            <p:nvPr/>
          </p:nvSpPr>
          <p:spPr>
            <a:xfrm>
              <a:off x="6177378" y="2167978"/>
              <a:ext cx="1411216" cy="331055"/>
            </a:xfrm>
            <a:prstGeom prst="rect">
              <a:avLst/>
            </a:prstGeom>
          </p:spPr>
          <p:txBody>
            <a:bodyPr wrap="none" lIns="75301" tIns="37650" rIns="75301" bIns="37650">
              <a:spAutoFit/>
            </a:bodyPr>
            <a:lstStyle/>
            <a:p>
              <a:pPr algn="ctr" defTabSz="932520">
                <a:spcAft>
                  <a:spcPts val="408"/>
                </a:spcAft>
              </a:pPr>
              <a:r>
                <a:rPr lang="en-CA" sz="1700" b="1" dirty="0">
                  <a:solidFill>
                    <a:srgbClr val="92D050"/>
                  </a:solidFill>
                </a:rPr>
                <a:t>Azure, Office 365</a:t>
              </a:r>
            </a:p>
          </p:txBody>
        </p:sp>
      </p:grpSp>
      <p:grpSp>
        <p:nvGrpSpPr>
          <p:cNvPr id="44" name="Group 43"/>
          <p:cNvGrpSpPr/>
          <p:nvPr/>
        </p:nvGrpSpPr>
        <p:grpSpPr>
          <a:xfrm>
            <a:off x="619751" y="5591156"/>
            <a:ext cx="4231519" cy="531615"/>
            <a:chOff x="5602019" y="1448056"/>
            <a:chExt cx="3111252" cy="521238"/>
          </a:xfrm>
        </p:grpSpPr>
        <p:sp>
          <p:nvSpPr>
            <p:cNvPr id="46" name="TextBox 45"/>
            <p:cNvSpPr txBox="1"/>
            <p:nvPr/>
          </p:nvSpPr>
          <p:spPr>
            <a:xfrm>
              <a:off x="5604707" y="1448056"/>
              <a:ext cx="2786860" cy="300878"/>
            </a:xfrm>
            <a:prstGeom prst="rect">
              <a:avLst/>
            </a:prstGeom>
            <a:noFill/>
          </p:spPr>
          <p:txBody>
            <a:bodyPr wrap="square" lIns="75301" tIns="37650" rIns="75301" bIns="37650" rtlCol="0">
              <a:spAutoFit/>
            </a:bodyPr>
            <a:lstStyle/>
            <a:p>
              <a:pPr>
                <a:spcAft>
                  <a:spcPts val="408"/>
                </a:spcAft>
              </a:pPr>
              <a:r>
                <a:rPr lang="en-CA" sz="1500" b="1" dirty="0">
                  <a:solidFill>
                    <a:schemeClr val="tx1">
                      <a:lumMod val="50000"/>
                    </a:schemeClr>
                  </a:solidFill>
                </a:rPr>
                <a:t>SECTOR-SPECIFIC OFFERINGS</a:t>
              </a:r>
            </a:p>
          </p:txBody>
        </p:sp>
        <p:sp>
          <p:nvSpPr>
            <p:cNvPr id="47" name="TextBox 46"/>
            <p:cNvSpPr txBox="1"/>
            <p:nvPr/>
          </p:nvSpPr>
          <p:spPr>
            <a:xfrm>
              <a:off x="5602019" y="1668416"/>
              <a:ext cx="3111252" cy="300878"/>
            </a:xfrm>
            <a:prstGeom prst="rect">
              <a:avLst/>
            </a:prstGeom>
            <a:noFill/>
          </p:spPr>
          <p:txBody>
            <a:bodyPr wrap="square" lIns="75301" tIns="37650" rIns="75301" bIns="37650" rtlCol="0">
              <a:spAutoFit/>
            </a:bodyPr>
            <a:lstStyle/>
            <a:p>
              <a:pPr marL="208175" indent="-208175">
                <a:spcAft>
                  <a:spcPts val="408"/>
                </a:spcAft>
                <a:buFont typeface="Arial" panose="020B0604020202020204" pitchFamily="34" charset="0"/>
                <a:buChar char="•"/>
              </a:pPr>
              <a:r>
                <a:rPr lang="en-CA" sz="1500" dirty="0">
                  <a:solidFill>
                    <a:schemeClr val="tx1">
                      <a:lumMod val="50000"/>
                    </a:schemeClr>
                  </a:solidFill>
                </a:rPr>
                <a:t>Commercial Analytics Services Hub - CPR</a:t>
              </a:r>
            </a:p>
          </p:txBody>
        </p:sp>
      </p:grpSp>
      <p:grpSp>
        <p:nvGrpSpPr>
          <p:cNvPr id="49" name="Group 48"/>
          <p:cNvGrpSpPr/>
          <p:nvPr/>
        </p:nvGrpSpPr>
        <p:grpSpPr>
          <a:xfrm>
            <a:off x="460685" y="1273058"/>
            <a:ext cx="3593459" cy="1696619"/>
            <a:chOff x="6183873" y="1448056"/>
            <a:chExt cx="2642114" cy="1663503"/>
          </a:xfrm>
        </p:grpSpPr>
        <p:sp>
          <p:nvSpPr>
            <p:cNvPr id="51" name="TextBox 50"/>
            <p:cNvSpPr txBox="1"/>
            <p:nvPr/>
          </p:nvSpPr>
          <p:spPr>
            <a:xfrm>
              <a:off x="6183873" y="1448056"/>
              <a:ext cx="2158756" cy="300878"/>
            </a:xfrm>
            <a:prstGeom prst="rect">
              <a:avLst/>
            </a:prstGeom>
            <a:noFill/>
          </p:spPr>
          <p:txBody>
            <a:bodyPr wrap="square" lIns="75301" tIns="37650" rIns="75301" bIns="37650" rtlCol="0">
              <a:spAutoFit/>
            </a:bodyPr>
            <a:lstStyle/>
            <a:p>
              <a:pPr algn="ctr">
                <a:spcAft>
                  <a:spcPts val="408"/>
                </a:spcAft>
              </a:pPr>
              <a:r>
                <a:rPr lang="en-CA" sz="1500" b="1" dirty="0"/>
                <a:t>PROGRAM MANAGEMENT</a:t>
              </a:r>
            </a:p>
          </p:txBody>
        </p:sp>
        <p:sp>
          <p:nvSpPr>
            <p:cNvPr id="52" name="TextBox 51"/>
            <p:cNvSpPr txBox="1"/>
            <p:nvPr/>
          </p:nvSpPr>
          <p:spPr>
            <a:xfrm>
              <a:off x="6211446" y="1704194"/>
              <a:ext cx="2614541" cy="1407365"/>
            </a:xfrm>
            <a:prstGeom prst="rect">
              <a:avLst/>
            </a:prstGeom>
            <a:noFill/>
          </p:spPr>
          <p:txBody>
            <a:bodyPr wrap="square" lIns="75301" tIns="37650" rIns="75301" bIns="37650" rtlCol="0">
              <a:spAutoFit/>
            </a:bodyPr>
            <a:lstStyle/>
            <a:p>
              <a:pPr marL="208175" indent="-208175">
                <a:spcAft>
                  <a:spcPts val="408"/>
                </a:spcAft>
                <a:buFont typeface="Arial" panose="020B0604020202020204" pitchFamily="34" charset="0"/>
                <a:buChar char="•"/>
              </a:pPr>
              <a:r>
                <a:rPr lang="en-CA" sz="1500" dirty="0"/>
                <a:t>Program Performance Center </a:t>
              </a:r>
            </a:p>
            <a:p>
              <a:pPr marL="208175" indent="-208175">
                <a:spcAft>
                  <a:spcPts val="408"/>
                </a:spcAft>
                <a:buFont typeface="Arial" panose="020B0604020202020204" pitchFamily="34" charset="0"/>
                <a:buChar char="•"/>
              </a:pPr>
              <a:r>
                <a:rPr lang="en-US" sz="1500" dirty="0"/>
                <a:t>Project Portfolio Management</a:t>
              </a:r>
            </a:p>
            <a:p>
              <a:pPr marL="208175" indent="-208175">
                <a:spcAft>
                  <a:spcPts val="408"/>
                </a:spcAft>
                <a:buFont typeface="Arial" panose="020B0604020202020204" pitchFamily="34" charset="0"/>
                <a:buChar char="•"/>
              </a:pPr>
              <a:r>
                <a:rPr lang="en-US" sz="1500" dirty="0"/>
                <a:t>ePlaybook</a:t>
              </a:r>
            </a:p>
            <a:p>
              <a:pPr>
                <a:spcAft>
                  <a:spcPts val="408"/>
                </a:spcAft>
              </a:pPr>
              <a:endParaRPr lang="en-CA" sz="1500" dirty="0"/>
            </a:p>
            <a:p>
              <a:pPr>
                <a:spcAft>
                  <a:spcPts val="408"/>
                </a:spcAft>
              </a:pPr>
              <a:endParaRPr lang="en-CA" sz="1500" dirty="0"/>
            </a:p>
          </p:txBody>
        </p:sp>
        <p:sp>
          <p:nvSpPr>
            <p:cNvPr id="53" name="Rectangle 52"/>
            <p:cNvSpPr/>
            <p:nvPr/>
          </p:nvSpPr>
          <p:spPr>
            <a:xfrm>
              <a:off x="6317748" y="2413745"/>
              <a:ext cx="1506354" cy="331055"/>
            </a:xfrm>
            <a:prstGeom prst="rect">
              <a:avLst/>
            </a:prstGeom>
          </p:spPr>
          <p:txBody>
            <a:bodyPr wrap="none" lIns="75301" tIns="37650" rIns="75301" bIns="37650">
              <a:spAutoFit/>
            </a:bodyPr>
            <a:lstStyle/>
            <a:p>
              <a:pPr algn="ctr" defTabSz="932520">
                <a:spcAft>
                  <a:spcPts val="408"/>
                </a:spcAft>
              </a:pPr>
              <a:r>
                <a:rPr lang="en-CA" sz="1700" b="1" dirty="0">
                  <a:solidFill>
                    <a:srgbClr val="92D050"/>
                  </a:solidFill>
                </a:rPr>
                <a:t>Project, Office 365</a:t>
              </a:r>
            </a:p>
          </p:txBody>
        </p:sp>
      </p:grpSp>
      <p:grpSp>
        <p:nvGrpSpPr>
          <p:cNvPr id="54" name="Group 53"/>
          <p:cNvGrpSpPr/>
          <p:nvPr/>
        </p:nvGrpSpPr>
        <p:grpSpPr>
          <a:xfrm>
            <a:off x="9107349" y="4568853"/>
            <a:ext cx="3329131" cy="1732603"/>
            <a:chOff x="5857913" y="1448056"/>
            <a:chExt cx="2521951" cy="1698784"/>
          </a:xfrm>
        </p:grpSpPr>
        <p:sp>
          <p:nvSpPr>
            <p:cNvPr id="56" name="TextBox 55"/>
            <p:cNvSpPr txBox="1"/>
            <p:nvPr/>
          </p:nvSpPr>
          <p:spPr>
            <a:xfrm>
              <a:off x="5862647" y="1448056"/>
              <a:ext cx="2517217" cy="300878"/>
            </a:xfrm>
            <a:prstGeom prst="rect">
              <a:avLst/>
            </a:prstGeom>
            <a:noFill/>
          </p:spPr>
          <p:txBody>
            <a:bodyPr wrap="square" lIns="75301" tIns="37650" rIns="75301" bIns="37650" rtlCol="0">
              <a:spAutoFit/>
            </a:bodyPr>
            <a:lstStyle/>
            <a:p>
              <a:pPr>
                <a:spcAft>
                  <a:spcPts val="408"/>
                </a:spcAft>
              </a:pPr>
              <a:r>
                <a:rPr lang="en-CA" sz="1500" b="1" dirty="0">
                  <a:solidFill>
                    <a:schemeClr val="tx1">
                      <a:lumMod val="50000"/>
                    </a:schemeClr>
                  </a:solidFill>
                </a:rPr>
                <a:t>DIGITAL PROGRAM ACTIVATION</a:t>
              </a:r>
            </a:p>
          </p:txBody>
        </p:sp>
        <p:sp>
          <p:nvSpPr>
            <p:cNvPr id="57" name="TextBox 56"/>
            <p:cNvSpPr txBox="1"/>
            <p:nvPr/>
          </p:nvSpPr>
          <p:spPr>
            <a:xfrm>
              <a:off x="5857945" y="1818018"/>
              <a:ext cx="2420576" cy="1037837"/>
            </a:xfrm>
            <a:prstGeom prst="rect">
              <a:avLst/>
            </a:prstGeom>
            <a:noFill/>
          </p:spPr>
          <p:txBody>
            <a:bodyPr wrap="square" lIns="75301" tIns="37650" rIns="75301" bIns="37650" rtlCol="0">
              <a:spAutoFit/>
            </a:bodyPr>
            <a:lstStyle/>
            <a:p>
              <a:pPr marL="208175" indent="-208175">
                <a:spcAft>
                  <a:spcPts val="408"/>
                </a:spcAft>
                <a:buFont typeface="Arial" panose="020B0604020202020204" pitchFamily="34" charset="0"/>
                <a:buChar char="•"/>
              </a:pPr>
              <a:r>
                <a:rPr lang="en-CA" sz="1500" dirty="0">
                  <a:solidFill>
                    <a:schemeClr val="tx1">
                      <a:lumMod val="50000"/>
                    </a:schemeClr>
                  </a:solidFill>
                </a:rPr>
                <a:t>Digital Program Activation -adoption and benefit realization of Microsoft solutions</a:t>
              </a:r>
            </a:p>
            <a:p>
              <a:pPr marL="208175" indent="-208175">
                <a:spcAft>
                  <a:spcPts val="408"/>
                </a:spcAft>
                <a:buFont typeface="Arial" panose="020B0604020202020204" pitchFamily="34" charset="0"/>
                <a:buChar char="•"/>
              </a:pPr>
              <a:r>
                <a:rPr lang="en-CA" sz="1500" dirty="0">
                  <a:solidFill>
                    <a:schemeClr val="tx1">
                      <a:lumMod val="50000"/>
                    </a:schemeClr>
                  </a:solidFill>
                </a:rPr>
                <a:t>Portals and Collaboration</a:t>
              </a:r>
            </a:p>
          </p:txBody>
        </p:sp>
        <p:sp>
          <p:nvSpPr>
            <p:cNvPr id="58" name="Rectangle 57"/>
            <p:cNvSpPr/>
            <p:nvPr/>
          </p:nvSpPr>
          <p:spPr>
            <a:xfrm>
              <a:off x="5857913" y="2815786"/>
              <a:ext cx="913022" cy="331054"/>
            </a:xfrm>
            <a:prstGeom prst="rect">
              <a:avLst/>
            </a:prstGeom>
          </p:spPr>
          <p:txBody>
            <a:bodyPr wrap="none" lIns="75301" tIns="37650" rIns="75301" bIns="37650">
              <a:spAutoFit/>
            </a:bodyPr>
            <a:lstStyle/>
            <a:p>
              <a:pPr algn="ctr" defTabSz="932520">
                <a:spcAft>
                  <a:spcPts val="408"/>
                </a:spcAft>
              </a:pPr>
              <a:r>
                <a:rPr lang="en-CA" sz="1700" b="1" dirty="0">
                  <a:solidFill>
                    <a:srgbClr val="92D050"/>
                  </a:solidFill>
                </a:rPr>
                <a:t>Office 365</a:t>
              </a:r>
            </a:p>
          </p:txBody>
        </p:sp>
      </p:grpSp>
      <p:grpSp>
        <p:nvGrpSpPr>
          <p:cNvPr id="4" name="Group 3"/>
          <p:cNvGrpSpPr/>
          <p:nvPr/>
        </p:nvGrpSpPr>
        <p:grpSpPr>
          <a:xfrm>
            <a:off x="2880933" y="1167791"/>
            <a:ext cx="6466967" cy="4849537"/>
            <a:chOff x="2118225" y="1560257"/>
            <a:chExt cx="4754880" cy="4754880"/>
          </a:xfrm>
        </p:grpSpPr>
        <p:sp>
          <p:nvSpPr>
            <p:cNvPr id="2" name="Oval 1"/>
            <p:cNvSpPr/>
            <p:nvPr/>
          </p:nvSpPr>
          <p:spPr>
            <a:xfrm>
              <a:off x="2118225" y="1560257"/>
              <a:ext cx="4754880" cy="4754880"/>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sp>
          <p:nvSpPr>
            <p:cNvPr id="3" name="Oval 2"/>
            <p:cNvSpPr/>
            <p:nvPr/>
          </p:nvSpPr>
          <p:spPr>
            <a:xfrm>
              <a:off x="3283961" y="2759213"/>
              <a:ext cx="2514600" cy="227673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solidFill>
              </a:endParaRPr>
            </a:p>
          </p:txBody>
        </p:sp>
        <p:graphicFrame>
          <p:nvGraphicFramePr>
            <p:cNvPr id="27" name="Chart 26"/>
            <p:cNvGraphicFramePr/>
            <p:nvPr>
              <p:extLst>
                <p:ext uri="{D42A27DB-BD31-4B8C-83A1-F6EECF244321}">
                  <p14:modId xmlns:p14="http://schemas.microsoft.com/office/powerpoint/2010/main" val="3364615407"/>
                </p:ext>
              </p:extLst>
            </p:nvPr>
          </p:nvGraphicFramePr>
          <p:xfrm>
            <a:off x="2229918" y="1862513"/>
            <a:ext cx="4596415" cy="405840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87076" y="3202732"/>
              <a:ext cx="1329046" cy="1523043"/>
            </a:xfrm>
            <a:prstGeom prst="rect">
              <a:avLst/>
            </a:prstGeom>
            <a:noFill/>
          </p:spPr>
          <p:txBody>
            <a:bodyPr wrap="square" lIns="75301" tIns="37650" rIns="75301" bIns="37650" rtlCol="0">
              <a:spAutoFit/>
            </a:bodyPr>
            <a:lstStyle/>
            <a:p>
              <a:pPr algn="ctr">
                <a:spcAft>
                  <a:spcPts val="408"/>
                </a:spcAft>
              </a:pPr>
              <a:r>
                <a:rPr lang="en-CA" sz="2400" b="1" dirty="0">
                  <a:solidFill>
                    <a:schemeClr val="bg1"/>
                  </a:solidFill>
                </a:rPr>
                <a:t>Your Digital World.  Realized.</a:t>
              </a:r>
            </a:p>
          </p:txBody>
        </p:sp>
        <p:sp>
          <p:nvSpPr>
            <p:cNvPr id="36" name="TextBox 1"/>
            <p:cNvSpPr txBox="1"/>
            <p:nvPr/>
          </p:nvSpPr>
          <p:spPr>
            <a:xfrm>
              <a:off x="4187586" y="5918829"/>
              <a:ext cx="908849" cy="2647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tx1">
                      <a:lumMod val="50000"/>
                    </a:schemeClr>
                  </a:solidFill>
                </a:rPr>
                <a:t>Sector</a:t>
              </a:r>
            </a:p>
          </p:txBody>
        </p:sp>
      </p:grpSp>
    </p:spTree>
    <p:extLst>
      <p:ext uri="{BB962C8B-B14F-4D97-AF65-F5344CB8AC3E}">
        <p14:creationId xmlns:p14="http://schemas.microsoft.com/office/powerpoint/2010/main" val="1143673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Tax Data Management Overview</a:t>
            </a:r>
          </a:p>
        </p:txBody>
      </p:sp>
    </p:spTree>
    <p:extLst>
      <p:ext uri="{BB962C8B-B14F-4D97-AF65-F5344CB8AC3E}">
        <p14:creationId xmlns:p14="http://schemas.microsoft.com/office/powerpoint/2010/main" val="25314249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2111555"/>
            <a:ext cx="12272219" cy="488297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t" anchorCtr="0"/>
          <a:lstStyle/>
          <a:p>
            <a:pPr algn="ctr"/>
            <a:endParaRPr lang="en-US" sz="1500" dirty="0">
              <a:solidFill>
                <a:schemeClr val="tx1"/>
              </a:solidFill>
            </a:endParaRPr>
          </a:p>
        </p:txBody>
      </p:sp>
      <p:sp>
        <p:nvSpPr>
          <p:cNvPr id="2" name="Title 1"/>
          <p:cNvSpPr>
            <a:spLocks noGrp="1"/>
          </p:cNvSpPr>
          <p:nvPr>
            <p:ph type="title"/>
          </p:nvPr>
        </p:nvSpPr>
        <p:spPr/>
        <p:txBody>
          <a:bodyPr/>
          <a:lstStyle/>
          <a:p>
            <a:r>
              <a:rPr lang="en-GB" sz="3200" dirty="0">
                <a:solidFill>
                  <a:schemeClr val="tx1"/>
                </a:solidFill>
              </a:rPr>
              <a:t>Tax Data and Information Management: </a:t>
            </a:r>
            <a:r>
              <a:rPr lang="en-GB" sz="3200" b="0" dirty="0">
                <a:solidFill>
                  <a:schemeClr val="tx1"/>
                </a:solidFill>
              </a:rPr>
              <a:t>An important strategic driver </a:t>
            </a:r>
          </a:p>
        </p:txBody>
      </p:sp>
      <p:sp>
        <p:nvSpPr>
          <p:cNvPr id="3" name="Content Placeholder 2"/>
          <p:cNvSpPr>
            <a:spLocks noGrp="1"/>
          </p:cNvSpPr>
          <p:nvPr>
            <p:ph idx="1"/>
          </p:nvPr>
        </p:nvSpPr>
        <p:spPr>
          <a:xfrm>
            <a:off x="621824" y="1315510"/>
            <a:ext cx="11192828" cy="1231106"/>
          </a:xfrm>
        </p:spPr>
        <p:txBody>
          <a:bodyPr/>
          <a:lstStyle/>
          <a:p>
            <a:r>
              <a:rPr lang="en-US" sz="3400" dirty="0"/>
              <a:t>…</a:t>
            </a:r>
            <a:r>
              <a:rPr lang="en-US" sz="3400" dirty="0">
                <a:solidFill>
                  <a:schemeClr val="tx1"/>
                </a:solidFill>
              </a:rPr>
              <a:t>but it’s a challenge to get and manage your tax data</a:t>
            </a:r>
          </a:p>
          <a:p>
            <a:endParaRPr lang="en-GB" sz="3400" dirty="0">
              <a:solidFill>
                <a:schemeClr val="tx1"/>
              </a:solidFill>
            </a:endParaRPr>
          </a:p>
        </p:txBody>
      </p:sp>
      <p:grpSp>
        <p:nvGrpSpPr>
          <p:cNvPr id="4" name="Group 3"/>
          <p:cNvGrpSpPr/>
          <p:nvPr/>
        </p:nvGrpSpPr>
        <p:grpSpPr>
          <a:xfrm>
            <a:off x="606607" y="2316608"/>
            <a:ext cx="11173963" cy="4343842"/>
            <a:chOff x="458511" y="1161412"/>
            <a:chExt cx="11333775" cy="4259055"/>
          </a:xfrm>
        </p:grpSpPr>
        <p:sp>
          <p:nvSpPr>
            <p:cNvPr id="5" name="Pentagon 4"/>
            <p:cNvSpPr/>
            <p:nvPr/>
          </p:nvSpPr>
          <p:spPr bwMode="auto">
            <a:xfrm rot="5400000">
              <a:off x="2607557" y="1935566"/>
              <a:ext cx="4259052" cy="2710744"/>
            </a:xfrm>
            <a:prstGeom prst="homePlate">
              <a:avLst>
                <a:gd name="adj" fmla="val 12500"/>
              </a:avLst>
            </a:prstGeom>
            <a:solidFill>
              <a:srgbClr val="FFFFFF"/>
            </a:solidFill>
            <a:ln w="9525" cap="flat" cmpd="sng" algn="ctr">
              <a:solidFill>
                <a:srgbClr val="99CCFF">
                  <a:lumMod val="90000"/>
                </a:srgbClr>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1069787" fontAlgn="base">
                <a:spcBef>
                  <a:spcPct val="0"/>
                </a:spcBef>
                <a:spcAft>
                  <a:spcPct val="0"/>
                </a:spcAft>
                <a:defRPr/>
              </a:pPr>
              <a:endParaRPr lang="en-US" sz="1500" b="1" kern="0" dirty="0">
                <a:solidFill>
                  <a:srgbClr val="FFFFFF"/>
                </a:solidFill>
              </a:endParaRPr>
            </a:p>
          </p:txBody>
        </p:sp>
        <p:sp>
          <p:nvSpPr>
            <p:cNvPr id="6" name="Pentagon 5"/>
            <p:cNvSpPr/>
            <p:nvPr/>
          </p:nvSpPr>
          <p:spPr bwMode="auto">
            <a:xfrm rot="5400000">
              <a:off x="5452625" y="1935568"/>
              <a:ext cx="4259051" cy="2710744"/>
            </a:xfrm>
            <a:prstGeom prst="homePlate">
              <a:avLst>
                <a:gd name="adj" fmla="val 13750"/>
              </a:avLst>
            </a:prstGeom>
            <a:solidFill>
              <a:srgbClr val="FFFFFF"/>
            </a:solidFill>
            <a:ln w="9525" cap="flat" cmpd="sng" algn="ctr">
              <a:solidFill>
                <a:srgbClr val="99CCFF">
                  <a:lumMod val="90000"/>
                </a:srgbClr>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1069787" fontAlgn="base">
                <a:spcBef>
                  <a:spcPct val="0"/>
                </a:spcBef>
                <a:spcAft>
                  <a:spcPct val="0"/>
                </a:spcAft>
                <a:defRPr/>
              </a:pPr>
              <a:endParaRPr lang="en-US" sz="1500" b="1" kern="0" dirty="0">
                <a:solidFill>
                  <a:srgbClr val="FFFFFF"/>
                </a:solidFill>
              </a:endParaRPr>
            </a:p>
          </p:txBody>
        </p:sp>
        <p:sp>
          <p:nvSpPr>
            <p:cNvPr id="7" name="Pentagon 6"/>
            <p:cNvSpPr/>
            <p:nvPr/>
          </p:nvSpPr>
          <p:spPr bwMode="auto">
            <a:xfrm rot="5400000">
              <a:off x="8281312" y="1935568"/>
              <a:ext cx="4259055" cy="2710744"/>
            </a:xfrm>
            <a:prstGeom prst="homePlate">
              <a:avLst>
                <a:gd name="adj" fmla="val 13750"/>
              </a:avLst>
            </a:prstGeom>
            <a:solidFill>
              <a:srgbClr val="FFFFFF"/>
            </a:solidFill>
            <a:ln w="9525" cap="flat" cmpd="sng" algn="ctr">
              <a:solidFill>
                <a:srgbClr val="99CCFF">
                  <a:lumMod val="90000"/>
                </a:srgbClr>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1069787" fontAlgn="base">
                <a:spcBef>
                  <a:spcPct val="0"/>
                </a:spcBef>
                <a:spcAft>
                  <a:spcPct val="0"/>
                </a:spcAft>
                <a:defRPr/>
              </a:pPr>
              <a:endParaRPr lang="en-US" sz="1500" b="1" kern="0" dirty="0">
                <a:solidFill>
                  <a:srgbClr val="FFFFFF"/>
                </a:solidFill>
              </a:endParaRPr>
            </a:p>
          </p:txBody>
        </p:sp>
        <p:sp>
          <p:nvSpPr>
            <p:cNvPr id="8" name="Pentagon 7"/>
            <p:cNvSpPr/>
            <p:nvPr/>
          </p:nvSpPr>
          <p:spPr bwMode="auto">
            <a:xfrm rot="5400000">
              <a:off x="-237510" y="1935566"/>
              <a:ext cx="4259052" cy="2710744"/>
            </a:xfrm>
            <a:prstGeom prst="homePlate">
              <a:avLst>
                <a:gd name="adj" fmla="val 12500"/>
              </a:avLst>
            </a:prstGeom>
            <a:solidFill>
              <a:srgbClr val="FFFFFF"/>
            </a:solidFill>
            <a:ln w="9525" cap="flat" cmpd="sng" algn="ctr">
              <a:solidFill>
                <a:srgbClr val="99CCFF">
                  <a:lumMod val="90000"/>
                </a:srgbClr>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1069787" fontAlgn="base">
                <a:spcBef>
                  <a:spcPct val="0"/>
                </a:spcBef>
                <a:spcAft>
                  <a:spcPct val="0"/>
                </a:spcAft>
                <a:defRPr/>
              </a:pPr>
              <a:endParaRPr lang="en-US" sz="1500" b="1" kern="0" dirty="0">
                <a:solidFill>
                  <a:srgbClr val="FFFFFF"/>
                </a:solidFill>
              </a:endParaRPr>
            </a:p>
          </p:txBody>
        </p:sp>
        <p:sp>
          <p:nvSpPr>
            <p:cNvPr id="9" name="Pentagon 8"/>
            <p:cNvSpPr/>
            <p:nvPr/>
          </p:nvSpPr>
          <p:spPr bwMode="auto">
            <a:xfrm rot="5400000">
              <a:off x="1724552" y="210966"/>
              <a:ext cx="334925" cy="2439670"/>
            </a:xfrm>
            <a:prstGeom prst="homePlate">
              <a:avLst/>
            </a:prstGeom>
            <a:solidFill>
              <a:srgbClr val="99CCFF">
                <a:lumMod val="25000"/>
              </a:srgbClr>
            </a:solidFill>
            <a:ln w="9525" cap="flat" cmpd="sng" algn="ctr">
              <a:noFill/>
              <a:prstDash val="solid"/>
              <a:round/>
              <a:headEnd type="none" w="med" len="med"/>
              <a:tailEnd type="none" w="med" len="med"/>
            </a:ln>
            <a:effectLst/>
          </p:spPr>
          <p:txBody>
            <a:bodyPr vert="vert270" wrap="square" lIns="0" tIns="91440" rIns="0" bIns="91440" numCol="1" rtlCol="0" anchor="t" anchorCtr="0" compatLnSpc="1">
              <a:prstTxWarp prst="textNoShape">
                <a:avLst/>
              </a:prstTxWarp>
            </a:bodyPr>
            <a:lstStyle/>
            <a:p>
              <a:pPr algn="ctr" defTabSz="1069787" fontAlgn="base">
                <a:spcBef>
                  <a:spcPct val="0"/>
                </a:spcBef>
                <a:spcAft>
                  <a:spcPct val="0"/>
                </a:spcAft>
                <a:defRPr/>
              </a:pPr>
              <a:r>
                <a:rPr lang="en-US" sz="1500" b="1" kern="0" dirty="0">
                  <a:solidFill>
                    <a:srgbClr val="FFFFFF"/>
                  </a:solidFill>
                  <a:latin typeface="Arial Narrow" pitchFamily="34" charset="0"/>
                </a:rPr>
                <a:t>Reporting &amp; Analytics</a:t>
              </a:r>
            </a:p>
          </p:txBody>
        </p:sp>
        <p:grpSp>
          <p:nvGrpSpPr>
            <p:cNvPr id="10" name="Group 11"/>
            <p:cNvGrpSpPr>
              <a:grpSpLocks/>
            </p:cNvGrpSpPr>
            <p:nvPr/>
          </p:nvGrpSpPr>
          <p:grpSpPr bwMode="auto">
            <a:xfrm>
              <a:off x="473375" y="3114404"/>
              <a:ext cx="2829261" cy="817087"/>
              <a:chOff x="1190" y="950"/>
              <a:chExt cx="5969" cy="1353"/>
            </a:xfrm>
          </p:grpSpPr>
          <p:pic>
            <p:nvPicPr>
              <p:cNvPr id="11" name="Picture 10"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950"/>
                <a:ext cx="5969" cy="1353"/>
              </a:xfrm>
              <a:prstGeom prst="rect">
                <a:avLst/>
              </a:prstGeom>
              <a:noFill/>
              <a:effectLst/>
            </p:spPr>
          </p:pic>
          <p:sp>
            <p:nvSpPr>
              <p:cNvPr id="12" name="Text Box 5"/>
              <p:cNvSpPr txBox="1">
                <a:spLocks noChangeArrowheads="1"/>
              </p:cNvSpPr>
              <p:nvPr/>
            </p:nvSpPr>
            <p:spPr bwMode="auto">
              <a:xfrm rot="21446068">
                <a:off x="1649" y="1065"/>
                <a:ext cx="5064" cy="1117"/>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“We have created </a:t>
                </a:r>
                <a:r>
                  <a:rPr lang="en-US" sz="1300" b="1" i="1" dirty="0">
                    <a:latin typeface="Arial Narrow" pitchFamily="34" charset="0"/>
                  </a:rPr>
                  <a:t>thousands of mini gods</a:t>
                </a:r>
                <a:r>
                  <a:rPr lang="en-US" sz="1300" i="1" dirty="0">
                    <a:latin typeface="Arial Narrow" pitchFamily="34" charset="0"/>
                  </a:rPr>
                  <a:t> that say I want data this way, not that way…”</a:t>
                </a:r>
              </a:p>
            </p:txBody>
          </p:sp>
        </p:grpSp>
        <p:grpSp>
          <p:nvGrpSpPr>
            <p:cNvPr id="13" name="Group 44"/>
            <p:cNvGrpSpPr>
              <a:grpSpLocks/>
            </p:cNvGrpSpPr>
            <p:nvPr/>
          </p:nvGrpSpPr>
          <p:grpSpPr bwMode="auto">
            <a:xfrm rot="330117">
              <a:off x="512855" y="1696325"/>
              <a:ext cx="2796490" cy="627203"/>
              <a:chOff x="1195" y="1447"/>
              <a:chExt cx="6499" cy="1565"/>
            </a:xfrm>
          </p:grpSpPr>
          <p:pic>
            <p:nvPicPr>
              <p:cNvPr id="14" name="Picture 13"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5" y="1447"/>
                <a:ext cx="6499" cy="1565"/>
              </a:xfrm>
              <a:prstGeom prst="rect">
                <a:avLst/>
              </a:prstGeom>
              <a:noFill/>
              <a:effectLst/>
            </p:spPr>
          </p:pic>
          <p:sp>
            <p:nvSpPr>
              <p:cNvPr id="15" name="Text Box 5"/>
              <p:cNvSpPr txBox="1">
                <a:spLocks noChangeArrowheads="1"/>
              </p:cNvSpPr>
              <p:nvPr/>
            </p:nvSpPr>
            <p:spPr bwMode="auto">
              <a:xfrm rot="21446068">
                <a:off x="1794" y="1502"/>
                <a:ext cx="5134" cy="907"/>
              </a:xfrm>
              <a:prstGeom prst="rect">
                <a:avLst/>
              </a:prstGeom>
              <a:noFill/>
              <a:ln w="6350">
                <a:noFill/>
                <a:miter lim="800000"/>
                <a:headEnd/>
                <a:tailEnd/>
              </a:ln>
              <a:effectLst/>
            </p:spPr>
            <p:txBody>
              <a:bodyPr lIns="45720" rIns="45720"/>
              <a:lstStyle/>
              <a:p>
                <a:pPr>
                  <a:spcAft>
                    <a:spcPts val="729"/>
                  </a:spcAft>
                </a:pPr>
                <a:r>
                  <a:rPr lang="en-US" sz="1500" i="1" dirty="0">
                    <a:latin typeface="Arial Narrow" pitchFamily="34" charset="0"/>
                  </a:rPr>
                  <a:t>“There is a lack of a </a:t>
                </a:r>
                <a:r>
                  <a:rPr lang="en-US" sz="1500" b="1" i="1" dirty="0">
                    <a:latin typeface="Arial Narrow" pitchFamily="34" charset="0"/>
                  </a:rPr>
                  <a:t>reporting and analytics vision</a:t>
                </a:r>
                <a:r>
                  <a:rPr lang="en-US" sz="1500" i="1" dirty="0">
                    <a:latin typeface="Arial Narrow" pitchFamily="34" charset="0"/>
                  </a:rPr>
                  <a:t>…“</a:t>
                </a:r>
              </a:p>
            </p:txBody>
          </p:sp>
        </p:grpSp>
        <p:grpSp>
          <p:nvGrpSpPr>
            <p:cNvPr id="16" name="Group 47"/>
            <p:cNvGrpSpPr>
              <a:grpSpLocks/>
            </p:cNvGrpSpPr>
            <p:nvPr/>
          </p:nvGrpSpPr>
          <p:grpSpPr bwMode="auto">
            <a:xfrm rot="213217">
              <a:off x="458511" y="2409732"/>
              <a:ext cx="2552704" cy="577596"/>
              <a:chOff x="1100" y="985"/>
              <a:chExt cx="6231" cy="1040"/>
            </a:xfrm>
            <a:scene3d>
              <a:camera prst="orthographicFront">
                <a:rot lat="0" lon="0" rev="0"/>
              </a:camera>
              <a:lightRig rig="threePt" dir="t"/>
            </a:scene3d>
          </p:grpSpPr>
          <p:pic>
            <p:nvPicPr>
              <p:cNvPr id="17" name="Picture 16" descr="Newspaper clipping_Small"/>
              <p:cNvPicPr preferRelativeResize="0">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00" y="985"/>
                <a:ext cx="6231" cy="1040"/>
              </a:xfrm>
              <a:prstGeom prst="rect">
                <a:avLst/>
              </a:prstGeom>
              <a:noFill/>
              <a:effectLst/>
              <a:sp3d/>
            </p:spPr>
          </p:pic>
          <p:sp>
            <p:nvSpPr>
              <p:cNvPr id="18" name="Text Box 5"/>
              <p:cNvSpPr txBox="1">
                <a:spLocks noChangeArrowheads="1"/>
              </p:cNvSpPr>
              <p:nvPr/>
            </p:nvSpPr>
            <p:spPr bwMode="auto">
              <a:xfrm rot="21446068">
                <a:off x="1769" y="1082"/>
                <a:ext cx="5038" cy="429"/>
              </a:xfrm>
              <a:prstGeom prst="rect">
                <a:avLst/>
              </a:prstGeom>
              <a:noFill/>
              <a:ln w="6350">
                <a:noFill/>
                <a:miter lim="800000"/>
                <a:headEnd/>
                <a:tailEnd/>
              </a:ln>
              <a:effectLst/>
              <a:sp3d/>
            </p:spPr>
            <p:txBody>
              <a:bodyPr lIns="45720" rIns="45720"/>
              <a:lstStyle/>
              <a:p>
                <a:r>
                  <a:rPr lang="en-US" sz="1300" dirty="0">
                    <a:latin typeface="Arial Narrow" pitchFamily="34" charset="0"/>
                  </a:rPr>
                  <a:t>“Everybody loves Excel… we have got ‘</a:t>
                </a:r>
                <a:r>
                  <a:rPr lang="en-US" sz="1300" b="1" dirty="0">
                    <a:latin typeface="Arial Narrow" pitchFamily="34" charset="0"/>
                  </a:rPr>
                  <a:t>Excelitis</a:t>
                </a:r>
                <a:r>
                  <a:rPr lang="en-US" sz="1300" dirty="0">
                    <a:latin typeface="Arial Narrow" pitchFamily="34" charset="0"/>
                  </a:rPr>
                  <a:t>’” </a:t>
                </a:r>
              </a:p>
            </p:txBody>
          </p:sp>
        </p:grpSp>
        <p:grpSp>
          <p:nvGrpSpPr>
            <p:cNvPr id="19" name="Group 14"/>
            <p:cNvGrpSpPr>
              <a:grpSpLocks/>
            </p:cNvGrpSpPr>
            <p:nvPr/>
          </p:nvGrpSpPr>
          <p:grpSpPr bwMode="auto">
            <a:xfrm rot="396894">
              <a:off x="9036807" y="2607172"/>
              <a:ext cx="2667621" cy="668328"/>
              <a:chOff x="1190" y="1450"/>
              <a:chExt cx="6499" cy="1565"/>
            </a:xfrm>
          </p:grpSpPr>
          <p:pic>
            <p:nvPicPr>
              <p:cNvPr id="20" name="Picture 19"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21" name="Text Box 5"/>
              <p:cNvSpPr txBox="1">
                <a:spLocks noChangeArrowheads="1"/>
              </p:cNvSpPr>
              <p:nvPr/>
            </p:nvSpPr>
            <p:spPr bwMode="auto">
              <a:xfrm rot="21446068">
                <a:off x="1839" y="1537"/>
                <a:ext cx="5013" cy="475"/>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“There are </a:t>
                </a:r>
                <a:r>
                  <a:rPr lang="en-US" sz="1300" b="1" i="1" dirty="0">
                    <a:latin typeface="Arial Narrow" pitchFamily="34" charset="0"/>
                  </a:rPr>
                  <a:t>disconnects in our data</a:t>
                </a:r>
                <a:r>
                  <a:rPr lang="en-US" sz="1300" i="1" dirty="0">
                    <a:latin typeface="Arial Narrow" pitchFamily="34" charset="0"/>
                  </a:rPr>
                  <a:t> across a lot of our systems”</a:t>
                </a:r>
              </a:p>
            </p:txBody>
          </p:sp>
        </p:grpSp>
        <p:grpSp>
          <p:nvGrpSpPr>
            <p:cNvPr id="22" name="Group 31"/>
            <p:cNvGrpSpPr>
              <a:grpSpLocks/>
            </p:cNvGrpSpPr>
            <p:nvPr/>
          </p:nvGrpSpPr>
          <p:grpSpPr bwMode="auto">
            <a:xfrm rot="222144">
              <a:off x="6169966" y="4289116"/>
              <a:ext cx="2802663" cy="881242"/>
              <a:chOff x="1190" y="1450"/>
              <a:chExt cx="6499" cy="1565"/>
            </a:xfrm>
          </p:grpSpPr>
          <p:pic>
            <p:nvPicPr>
              <p:cNvPr id="23" name="Picture 22"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24" name="Text Box 5"/>
              <p:cNvSpPr txBox="1">
                <a:spLocks noChangeArrowheads="1"/>
              </p:cNvSpPr>
              <p:nvPr/>
            </p:nvSpPr>
            <p:spPr bwMode="auto">
              <a:xfrm rot="21446068">
                <a:off x="1712" y="1525"/>
                <a:ext cx="5524"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“Since we are more experienced, we </a:t>
                </a:r>
                <a:r>
                  <a:rPr lang="en-US" sz="1300" b="1" i="1" dirty="0">
                    <a:latin typeface="Arial Narrow" pitchFamily="34" charset="0"/>
                  </a:rPr>
                  <a:t>do not really need metrics</a:t>
                </a:r>
                <a:r>
                  <a:rPr lang="en-US" sz="1300" i="1" dirty="0">
                    <a:latin typeface="Arial Narrow" pitchFamily="34" charset="0"/>
                  </a:rPr>
                  <a:t> on paper to tell us where to go or what to do”</a:t>
                </a:r>
              </a:p>
            </p:txBody>
          </p:sp>
        </p:grpSp>
        <p:grpSp>
          <p:nvGrpSpPr>
            <p:cNvPr id="25" name="Group 3"/>
            <p:cNvGrpSpPr>
              <a:grpSpLocks/>
            </p:cNvGrpSpPr>
            <p:nvPr/>
          </p:nvGrpSpPr>
          <p:grpSpPr bwMode="auto">
            <a:xfrm rot="226064">
              <a:off x="8986665" y="1693268"/>
              <a:ext cx="2805621" cy="871694"/>
              <a:chOff x="1190" y="1450"/>
              <a:chExt cx="6499" cy="1229"/>
            </a:xfrm>
          </p:grpSpPr>
          <p:pic>
            <p:nvPicPr>
              <p:cNvPr id="26" name="Picture 25"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229"/>
              </a:xfrm>
              <a:prstGeom prst="rect">
                <a:avLst/>
              </a:prstGeom>
              <a:noFill/>
              <a:effectLst/>
            </p:spPr>
          </p:pic>
          <p:sp>
            <p:nvSpPr>
              <p:cNvPr id="27" name="Text Box 5"/>
              <p:cNvSpPr txBox="1">
                <a:spLocks noChangeArrowheads="1"/>
              </p:cNvSpPr>
              <p:nvPr/>
            </p:nvSpPr>
            <p:spPr bwMode="auto">
              <a:xfrm rot="21446068">
                <a:off x="1862" y="1507"/>
                <a:ext cx="5134"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“We have </a:t>
                </a:r>
                <a:r>
                  <a:rPr lang="en-US" sz="1300" b="1" i="1" dirty="0">
                    <a:latin typeface="Arial Narrow" pitchFamily="34" charset="0"/>
                  </a:rPr>
                  <a:t>big cracks all over our walls</a:t>
                </a:r>
                <a:r>
                  <a:rPr lang="en-US" sz="1300" i="1" dirty="0">
                    <a:latin typeface="Arial Narrow" pitchFamily="34" charset="0"/>
                  </a:rPr>
                  <a:t> but choose to paint over them rather than rebuild the walls”</a:t>
                </a:r>
              </a:p>
            </p:txBody>
          </p:sp>
        </p:grpSp>
        <p:grpSp>
          <p:nvGrpSpPr>
            <p:cNvPr id="28" name="Group 53"/>
            <p:cNvGrpSpPr>
              <a:grpSpLocks/>
            </p:cNvGrpSpPr>
            <p:nvPr/>
          </p:nvGrpSpPr>
          <p:grpSpPr bwMode="auto">
            <a:xfrm rot="330117">
              <a:off x="6230359" y="1642479"/>
              <a:ext cx="2767657" cy="715178"/>
              <a:chOff x="1190" y="1450"/>
              <a:chExt cx="6499" cy="934"/>
            </a:xfrm>
          </p:grpSpPr>
          <p:pic>
            <p:nvPicPr>
              <p:cNvPr id="29" name="Picture 28"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934"/>
              </a:xfrm>
              <a:prstGeom prst="rect">
                <a:avLst/>
              </a:prstGeom>
              <a:noFill/>
              <a:effectLst/>
            </p:spPr>
          </p:pic>
          <p:sp>
            <p:nvSpPr>
              <p:cNvPr id="30" name="Text Box 5"/>
              <p:cNvSpPr txBox="1">
                <a:spLocks noChangeArrowheads="1"/>
              </p:cNvSpPr>
              <p:nvPr/>
            </p:nvSpPr>
            <p:spPr bwMode="auto">
              <a:xfrm rot="21446068">
                <a:off x="1763" y="1573"/>
                <a:ext cx="5134" cy="616"/>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“All my quality control is based on </a:t>
                </a:r>
                <a:r>
                  <a:rPr lang="en-US" sz="1300" b="1" i="1" dirty="0">
                    <a:latin typeface="Arial Narrow" pitchFamily="34" charset="0"/>
                  </a:rPr>
                  <a:t>manual reconciliation</a:t>
                </a:r>
                <a:r>
                  <a:rPr lang="en-US" sz="1300" i="1" dirty="0">
                    <a:latin typeface="Arial Narrow" pitchFamily="34" charset="0"/>
                  </a:rPr>
                  <a:t>”</a:t>
                </a:r>
              </a:p>
            </p:txBody>
          </p:sp>
        </p:grpSp>
        <p:grpSp>
          <p:nvGrpSpPr>
            <p:cNvPr id="31" name="Group 3"/>
            <p:cNvGrpSpPr>
              <a:grpSpLocks/>
            </p:cNvGrpSpPr>
            <p:nvPr/>
          </p:nvGrpSpPr>
          <p:grpSpPr bwMode="auto">
            <a:xfrm>
              <a:off x="6258462" y="2364624"/>
              <a:ext cx="2805621" cy="711371"/>
              <a:chOff x="1190" y="1450"/>
              <a:chExt cx="6499" cy="991"/>
            </a:xfrm>
          </p:grpSpPr>
          <p:pic>
            <p:nvPicPr>
              <p:cNvPr id="32" name="Picture 31"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991"/>
              </a:xfrm>
              <a:prstGeom prst="rect">
                <a:avLst/>
              </a:prstGeom>
              <a:noFill/>
              <a:effectLst/>
            </p:spPr>
          </p:pic>
          <p:sp>
            <p:nvSpPr>
              <p:cNvPr id="33" name="Text Box 5"/>
              <p:cNvSpPr txBox="1">
                <a:spLocks noChangeArrowheads="1"/>
              </p:cNvSpPr>
              <p:nvPr/>
            </p:nvSpPr>
            <p:spPr bwMode="auto">
              <a:xfrm rot="21446068">
                <a:off x="1862" y="1504"/>
                <a:ext cx="5134"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“People are </a:t>
                </a:r>
                <a:r>
                  <a:rPr lang="en-US" sz="1300" b="1" i="1" dirty="0">
                    <a:latin typeface="Arial Narrow" pitchFamily="34" charset="0"/>
                  </a:rPr>
                  <a:t>measured by what they get done </a:t>
                </a:r>
                <a:r>
                  <a:rPr lang="en-US" sz="1300" i="1" dirty="0">
                    <a:latin typeface="Arial Narrow" pitchFamily="34" charset="0"/>
                  </a:rPr>
                  <a:t>rather than how they get things done”</a:t>
                </a:r>
              </a:p>
            </p:txBody>
          </p:sp>
        </p:grpSp>
        <p:sp>
          <p:nvSpPr>
            <p:cNvPr id="34" name="Pentagon 33"/>
            <p:cNvSpPr/>
            <p:nvPr/>
          </p:nvSpPr>
          <p:spPr bwMode="auto">
            <a:xfrm rot="5400000">
              <a:off x="4580960" y="223375"/>
              <a:ext cx="312243" cy="2439670"/>
            </a:xfrm>
            <a:prstGeom prst="homePlate">
              <a:avLst/>
            </a:prstGeom>
            <a:solidFill>
              <a:srgbClr val="336699"/>
            </a:solidFill>
            <a:ln w="9525" cap="flat" cmpd="sng" algn="ctr">
              <a:noFill/>
              <a:prstDash val="solid"/>
              <a:round/>
              <a:headEnd type="none" w="med" len="med"/>
              <a:tailEnd type="none" w="med" len="med"/>
            </a:ln>
            <a:effectLst/>
          </p:spPr>
          <p:txBody>
            <a:bodyPr vert="vert270" wrap="square" lIns="0" tIns="91440" rIns="0" bIns="91440" numCol="1" rtlCol="0" anchor="t" anchorCtr="0" compatLnSpc="1">
              <a:prstTxWarp prst="textNoShape">
                <a:avLst/>
              </a:prstTxWarp>
            </a:bodyPr>
            <a:lstStyle/>
            <a:p>
              <a:pPr algn="ctr" defTabSz="1069787" fontAlgn="base">
                <a:spcBef>
                  <a:spcPct val="0"/>
                </a:spcBef>
                <a:spcAft>
                  <a:spcPct val="0"/>
                </a:spcAft>
                <a:defRPr/>
              </a:pPr>
              <a:r>
                <a:rPr lang="en-US" sz="1500" b="1" kern="0" dirty="0">
                  <a:solidFill>
                    <a:srgbClr val="FFFFFF"/>
                  </a:solidFill>
                  <a:latin typeface="Arial Narrow" pitchFamily="34" charset="0"/>
                </a:rPr>
                <a:t>Data Governance</a:t>
              </a:r>
            </a:p>
          </p:txBody>
        </p:sp>
        <p:sp>
          <p:nvSpPr>
            <p:cNvPr id="35" name="Pentagon 34"/>
            <p:cNvSpPr/>
            <p:nvPr/>
          </p:nvSpPr>
          <p:spPr bwMode="auto">
            <a:xfrm rot="5400000">
              <a:off x="7418444" y="242834"/>
              <a:ext cx="327412" cy="2439670"/>
            </a:xfrm>
            <a:prstGeom prst="homePlate">
              <a:avLst/>
            </a:prstGeom>
            <a:solidFill>
              <a:srgbClr val="99CCFF">
                <a:lumMod val="25000"/>
              </a:srgbClr>
            </a:solidFill>
            <a:ln w="9525" cap="flat" cmpd="sng" algn="ctr">
              <a:noFill/>
              <a:prstDash val="solid"/>
              <a:round/>
              <a:headEnd type="none" w="med" len="med"/>
              <a:tailEnd type="none" w="med" len="med"/>
            </a:ln>
            <a:effectLst/>
          </p:spPr>
          <p:txBody>
            <a:bodyPr vert="vert270" wrap="square" lIns="0" tIns="91440" rIns="0" bIns="91440" numCol="1" rtlCol="0" anchor="t" anchorCtr="0" compatLnSpc="1">
              <a:prstTxWarp prst="textNoShape">
                <a:avLst/>
              </a:prstTxWarp>
            </a:bodyPr>
            <a:lstStyle/>
            <a:p>
              <a:pPr algn="ctr" defTabSz="1069787" fontAlgn="base">
                <a:spcBef>
                  <a:spcPct val="0"/>
                </a:spcBef>
                <a:spcAft>
                  <a:spcPct val="0"/>
                </a:spcAft>
                <a:defRPr/>
              </a:pPr>
              <a:r>
                <a:rPr lang="en-US" sz="1500" b="1" kern="0" dirty="0">
                  <a:solidFill>
                    <a:srgbClr val="FFFFFF"/>
                  </a:solidFill>
                  <a:latin typeface="Arial Narrow" pitchFamily="34" charset="0"/>
                </a:rPr>
                <a:t>Data Quality</a:t>
              </a:r>
            </a:p>
          </p:txBody>
        </p:sp>
        <p:sp>
          <p:nvSpPr>
            <p:cNvPr id="36" name="Pentagon 35"/>
            <p:cNvSpPr/>
            <p:nvPr/>
          </p:nvSpPr>
          <p:spPr bwMode="auto">
            <a:xfrm rot="5400000">
              <a:off x="10244963" y="273256"/>
              <a:ext cx="364506" cy="2439670"/>
            </a:xfrm>
            <a:prstGeom prst="homePlate">
              <a:avLst/>
            </a:prstGeom>
            <a:solidFill>
              <a:srgbClr val="336699"/>
            </a:solidFill>
            <a:ln w="9525" cap="flat" cmpd="sng" algn="ctr">
              <a:noFill/>
              <a:prstDash val="solid"/>
              <a:round/>
              <a:headEnd type="none" w="med" len="med"/>
              <a:tailEnd type="none" w="med" len="med"/>
            </a:ln>
            <a:effectLst/>
          </p:spPr>
          <p:txBody>
            <a:bodyPr vert="vert270" wrap="square" lIns="0" tIns="91440" rIns="0" bIns="91440" numCol="1" rtlCol="0" anchor="t" anchorCtr="0" compatLnSpc="1">
              <a:prstTxWarp prst="textNoShape">
                <a:avLst/>
              </a:prstTxWarp>
            </a:bodyPr>
            <a:lstStyle/>
            <a:p>
              <a:pPr algn="ctr" defTabSz="1069787" fontAlgn="base">
                <a:spcBef>
                  <a:spcPct val="0"/>
                </a:spcBef>
                <a:spcAft>
                  <a:spcPct val="0"/>
                </a:spcAft>
                <a:defRPr/>
              </a:pPr>
              <a:r>
                <a:rPr lang="en-US" sz="1300" b="1" kern="0" dirty="0">
                  <a:solidFill>
                    <a:srgbClr val="FFFFFF"/>
                  </a:solidFill>
                  <a:latin typeface="Arial Narrow" pitchFamily="34" charset="0"/>
                </a:rPr>
                <a:t>Data Management / Architecture</a:t>
              </a:r>
            </a:p>
          </p:txBody>
        </p:sp>
        <p:grpSp>
          <p:nvGrpSpPr>
            <p:cNvPr id="37" name="Group 14"/>
            <p:cNvGrpSpPr>
              <a:grpSpLocks/>
            </p:cNvGrpSpPr>
            <p:nvPr/>
          </p:nvGrpSpPr>
          <p:grpSpPr bwMode="auto">
            <a:xfrm rot="396894">
              <a:off x="3386750" y="1591642"/>
              <a:ext cx="2702416" cy="875566"/>
              <a:chOff x="1144" y="1384"/>
              <a:chExt cx="6499" cy="1565"/>
            </a:xfrm>
          </p:grpSpPr>
          <p:pic>
            <p:nvPicPr>
              <p:cNvPr id="38" name="Picture 37"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4" y="1384"/>
                <a:ext cx="6499" cy="1565"/>
              </a:xfrm>
              <a:prstGeom prst="rect">
                <a:avLst/>
              </a:prstGeom>
              <a:noFill/>
              <a:effectLst/>
            </p:spPr>
          </p:pic>
          <p:sp>
            <p:nvSpPr>
              <p:cNvPr id="39" name="Text Box 5"/>
              <p:cNvSpPr txBox="1">
                <a:spLocks noChangeArrowheads="1"/>
              </p:cNvSpPr>
              <p:nvPr/>
            </p:nvSpPr>
            <p:spPr bwMode="auto">
              <a:xfrm rot="21446068">
                <a:off x="1703" y="1487"/>
                <a:ext cx="5498" cy="424"/>
              </a:xfrm>
              <a:prstGeom prst="rect">
                <a:avLst/>
              </a:prstGeom>
              <a:noFill/>
              <a:ln w="6350">
                <a:noFill/>
                <a:miter lim="800000"/>
                <a:headEnd/>
                <a:tailEnd/>
              </a:ln>
              <a:effectLst/>
            </p:spPr>
            <p:txBody>
              <a:bodyPr lIns="45720" rIns="45720"/>
              <a:lstStyle/>
              <a:p>
                <a:r>
                  <a:rPr lang="en-US" sz="1300" i="1" dirty="0">
                    <a:latin typeface="Arial Narrow" pitchFamily="34" charset="0"/>
                  </a:rPr>
                  <a:t>“Our change request process is </a:t>
                </a:r>
                <a:r>
                  <a:rPr lang="en-US" sz="1300" b="1" i="1" dirty="0">
                    <a:latin typeface="Arial Narrow" pitchFamily="34" charset="0"/>
                  </a:rPr>
                  <a:t>horrendous</a:t>
                </a:r>
                <a:r>
                  <a:rPr lang="en-US" sz="1300" i="1" dirty="0">
                    <a:latin typeface="Arial Narrow" pitchFamily="34" charset="0"/>
                  </a:rPr>
                  <a:t>… It’s pretty much horrendous for every system we use”</a:t>
                </a:r>
              </a:p>
            </p:txBody>
          </p:sp>
        </p:grpSp>
        <p:grpSp>
          <p:nvGrpSpPr>
            <p:cNvPr id="40" name="Group 3"/>
            <p:cNvGrpSpPr>
              <a:grpSpLocks/>
            </p:cNvGrpSpPr>
            <p:nvPr/>
          </p:nvGrpSpPr>
          <p:grpSpPr bwMode="auto">
            <a:xfrm rot="378421">
              <a:off x="6272596" y="3139859"/>
              <a:ext cx="2745661" cy="585511"/>
              <a:chOff x="1838" y="2585"/>
              <a:chExt cx="5386" cy="1229"/>
            </a:xfrm>
          </p:grpSpPr>
          <p:pic>
            <p:nvPicPr>
              <p:cNvPr id="41" name="Picture 40"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8" y="2585"/>
                <a:ext cx="5386" cy="1229"/>
              </a:xfrm>
              <a:prstGeom prst="rect">
                <a:avLst/>
              </a:prstGeom>
              <a:noFill/>
              <a:effectLst/>
            </p:spPr>
          </p:pic>
          <p:sp>
            <p:nvSpPr>
              <p:cNvPr id="42" name="Text Box 5"/>
              <p:cNvSpPr txBox="1">
                <a:spLocks noChangeArrowheads="1"/>
              </p:cNvSpPr>
              <p:nvPr/>
            </p:nvSpPr>
            <p:spPr bwMode="auto">
              <a:xfrm rot="21446068">
                <a:off x="2229" y="2620"/>
                <a:ext cx="4620"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“Forecast </a:t>
                </a:r>
                <a:r>
                  <a:rPr lang="en-US" sz="1300" b="1" i="1" dirty="0">
                    <a:latin typeface="Arial Narrow" pitchFamily="34" charset="0"/>
                  </a:rPr>
                  <a:t>accuracy is terrible</a:t>
                </a:r>
                <a:r>
                  <a:rPr lang="en-US" sz="1300" i="1" dirty="0">
                    <a:latin typeface="Arial Narrow" pitchFamily="34" charset="0"/>
                  </a:rPr>
                  <a:t>, we embarrass ourselves”</a:t>
                </a:r>
              </a:p>
            </p:txBody>
          </p:sp>
        </p:grpSp>
        <p:grpSp>
          <p:nvGrpSpPr>
            <p:cNvPr id="43" name="Group 14"/>
            <p:cNvGrpSpPr>
              <a:grpSpLocks/>
            </p:cNvGrpSpPr>
            <p:nvPr/>
          </p:nvGrpSpPr>
          <p:grpSpPr bwMode="auto">
            <a:xfrm rot="392140">
              <a:off x="9187537" y="3268324"/>
              <a:ext cx="2439670" cy="746024"/>
              <a:chOff x="1190" y="1450"/>
              <a:chExt cx="6499" cy="1565"/>
            </a:xfrm>
          </p:grpSpPr>
          <p:pic>
            <p:nvPicPr>
              <p:cNvPr id="44" name="Picture 43"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45" name="Text Box 5"/>
              <p:cNvSpPr txBox="1">
                <a:spLocks noChangeArrowheads="1"/>
              </p:cNvSpPr>
              <p:nvPr/>
            </p:nvSpPr>
            <p:spPr bwMode="auto">
              <a:xfrm rot="21446068">
                <a:off x="1774" y="1530"/>
                <a:ext cx="5524"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“We didn’t get to the 29 systems by design, we did it </a:t>
                </a:r>
                <a:r>
                  <a:rPr lang="en-US" sz="1300" b="1" i="1" dirty="0">
                    <a:latin typeface="Arial Narrow" pitchFamily="34" charset="0"/>
                  </a:rPr>
                  <a:t>because we could</a:t>
                </a:r>
                <a:r>
                  <a:rPr lang="en-US" sz="1300" i="1" dirty="0">
                    <a:latin typeface="Arial Narrow" pitchFamily="34" charset="0"/>
                  </a:rPr>
                  <a:t>”</a:t>
                </a:r>
              </a:p>
            </p:txBody>
          </p:sp>
        </p:grpSp>
        <p:grpSp>
          <p:nvGrpSpPr>
            <p:cNvPr id="46" name="Group 11"/>
            <p:cNvGrpSpPr>
              <a:grpSpLocks/>
            </p:cNvGrpSpPr>
            <p:nvPr/>
          </p:nvGrpSpPr>
          <p:grpSpPr bwMode="auto">
            <a:xfrm>
              <a:off x="526470" y="3943610"/>
              <a:ext cx="2722924" cy="462075"/>
              <a:chOff x="1190" y="1450"/>
              <a:chExt cx="6783" cy="1565"/>
            </a:xfrm>
          </p:grpSpPr>
          <p:pic>
            <p:nvPicPr>
              <p:cNvPr id="47" name="Picture 46"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48" name="Text Box 5"/>
              <p:cNvSpPr txBox="1">
                <a:spLocks noChangeArrowheads="1"/>
              </p:cNvSpPr>
              <p:nvPr/>
            </p:nvSpPr>
            <p:spPr bwMode="auto">
              <a:xfrm rot="21446068">
                <a:off x="2356" y="1451"/>
                <a:ext cx="5617" cy="424"/>
              </a:xfrm>
              <a:prstGeom prst="rect">
                <a:avLst/>
              </a:prstGeom>
              <a:noFill/>
              <a:ln w="6350">
                <a:noFill/>
                <a:miter lim="800000"/>
                <a:headEnd/>
                <a:tailEnd/>
              </a:ln>
              <a:effectLst/>
            </p:spPr>
            <p:txBody>
              <a:bodyPr lIns="45720" rIns="45720"/>
              <a:lstStyle/>
              <a:p>
                <a:r>
                  <a:rPr lang="en-AU" sz="1300" i="1" dirty="0">
                    <a:latin typeface="Arial Narrow" panose="020B0606020202030204" pitchFamily="34" charset="0"/>
                  </a:rPr>
                  <a:t>“If we could </a:t>
                </a:r>
                <a:r>
                  <a:rPr lang="en-AU" sz="1300" b="1" i="1" dirty="0">
                    <a:latin typeface="Arial Narrow" panose="020B0606020202030204" pitchFamily="34" charset="0"/>
                  </a:rPr>
                  <a:t>standardize leaders</a:t>
                </a:r>
                <a:r>
                  <a:rPr lang="en-AU" sz="1300" i="1" dirty="0">
                    <a:latin typeface="Arial Narrow" panose="020B0606020202030204" pitchFamily="34" charset="0"/>
                  </a:rPr>
                  <a:t>….”</a:t>
                </a:r>
                <a:endParaRPr lang="en-US" sz="1300" i="1" dirty="0">
                  <a:latin typeface="Arial Narrow" panose="020B0606020202030204" pitchFamily="34" charset="0"/>
                </a:endParaRPr>
              </a:p>
            </p:txBody>
          </p:sp>
        </p:grpSp>
        <p:grpSp>
          <p:nvGrpSpPr>
            <p:cNvPr id="49" name="Group 11"/>
            <p:cNvGrpSpPr>
              <a:grpSpLocks/>
            </p:cNvGrpSpPr>
            <p:nvPr/>
          </p:nvGrpSpPr>
          <p:grpSpPr bwMode="auto">
            <a:xfrm rot="344286">
              <a:off x="3379491" y="3585921"/>
              <a:ext cx="2729928" cy="586324"/>
              <a:chOff x="1190" y="1450"/>
              <a:chExt cx="6499" cy="1402"/>
            </a:xfrm>
          </p:grpSpPr>
          <p:pic>
            <p:nvPicPr>
              <p:cNvPr id="50" name="Picture 49"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402"/>
              </a:xfrm>
              <a:prstGeom prst="rect">
                <a:avLst/>
              </a:prstGeom>
              <a:noFill/>
              <a:effectLst/>
            </p:spPr>
          </p:pic>
          <p:sp>
            <p:nvSpPr>
              <p:cNvPr id="51" name="Text Box 5"/>
              <p:cNvSpPr txBox="1">
                <a:spLocks noChangeArrowheads="1"/>
              </p:cNvSpPr>
              <p:nvPr/>
            </p:nvSpPr>
            <p:spPr bwMode="auto">
              <a:xfrm rot="21446068">
                <a:off x="1684" y="1497"/>
                <a:ext cx="5248" cy="424"/>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“Letting IT control Business rules is</a:t>
                </a:r>
                <a:r>
                  <a:rPr lang="en-US" sz="1300" b="1" i="1" dirty="0">
                    <a:latin typeface="Arial Narrow" pitchFamily="34" charset="0"/>
                  </a:rPr>
                  <a:t> very dangerous</a:t>
                </a:r>
                <a:r>
                  <a:rPr lang="en-US" sz="1300" i="1" dirty="0">
                    <a:latin typeface="Arial Narrow" pitchFamily="34" charset="0"/>
                  </a:rPr>
                  <a:t>” </a:t>
                </a:r>
              </a:p>
            </p:txBody>
          </p:sp>
        </p:grpSp>
        <p:grpSp>
          <p:nvGrpSpPr>
            <p:cNvPr id="52" name="Group 11"/>
            <p:cNvGrpSpPr>
              <a:grpSpLocks/>
            </p:cNvGrpSpPr>
            <p:nvPr/>
          </p:nvGrpSpPr>
          <p:grpSpPr bwMode="auto">
            <a:xfrm rot="200630">
              <a:off x="742501" y="4530277"/>
              <a:ext cx="2265091" cy="620588"/>
              <a:chOff x="1765" y="1450"/>
              <a:chExt cx="5322" cy="1327"/>
            </a:xfrm>
          </p:grpSpPr>
          <p:pic>
            <p:nvPicPr>
              <p:cNvPr id="53" name="Picture 52"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5" y="1450"/>
                <a:ext cx="5322" cy="1327"/>
              </a:xfrm>
              <a:prstGeom prst="rect">
                <a:avLst/>
              </a:prstGeom>
              <a:noFill/>
              <a:effectLst/>
            </p:spPr>
          </p:pic>
          <p:sp>
            <p:nvSpPr>
              <p:cNvPr id="54" name="Text Box 5"/>
              <p:cNvSpPr txBox="1">
                <a:spLocks noChangeArrowheads="1"/>
              </p:cNvSpPr>
              <p:nvPr/>
            </p:nvSpPr>
            <p:spPr bwMode="auto">
              <a:xfrm rot="21446068">
                <a:off x="2380" y="1521"/>
                <a:ext cx="4652" cy="515"/>
              </a:xfrm>
              <a:prstGeom prst="rect">
                <a:avLst/>
              </a:prstGeom>
              <a:noFill/>
              <a:ln w="6350">
                <a:noFill/>
                <a:miter lim="800000"/>
                <a:headEnd/>
                <a:tailEnd/>
              </a:ln>
              <a:effectLst/>
            </p:spPr>
            <p:txBody>
              <a:bodyPr lIns="45720" rIns="45720"/>
              <a:lstStyle/>
              <a:p>
                <a:r>
                  <a:rPr lang="en-US" sz="1300" i="1" dirty="0">
                    <a:latin typeface="Arial Narrow" panose="020B0606020202030204" pitchFamily="34" charset="0"/>
                  </a:rPr>
                  <a:t>“Silos within silos within silos. It’s </a:t>
                </a:r>
                <a:r>
                  <a:rPr lang="en-US" sz="1300" b="1" i="1" dirty="0">
                    <a:latin typeface="Arial Narrow" panose="020B0606020202030204" pitchFamily="34" charset="0"/>
                  </a:rPr>
                  <a:t>Silod cubed</a:t>
                </a:r>
                <a:r>
                  <a:rPr lang="en-US" sz="1300" i="1" dirty="0">
                    <a:latin typeface="Arial Narrow" panose="020B0606020202030204" pitchFamily="34" charset="0"/>
                  </a:rPr>
                  <a:t>”</a:t>
                </a:r>
              </a:p>
            </p:txBody>
          </p:sp>
        </p:grpSp>
        <p:grpSp>
          <p:nvGrpSpPr>
            <p:cNvPr id="55" name="Group 11"/>
            <p:cNvGrpSpPr>
              <a:grpSpLocks/>
            </p:cNvGrpSpPr>
            <p:nvPr/>
          </p:nvGrpSpPr>
          <p:grpSpPr bwMode="auto">
            <a:xfrm rot="399925">
              <a:off x="9298014" y="4029628"/>
              <a:ext cx="2488894" cy="545474"/>
              <a:chOff x="1190" y="1450"/>
              <a:chExt cx="6564" cy="1565"/>
            </a:xfrm>
          </p:grpSpPr>
          <p:pic>
            <p:nvPicPr>
              <p:cNvPr id="56" name="Picture 55"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57" name="Text Box 5"/>
              <p:cNvSpPr txBox="1">
                <a:spLocks noChangeArrowheads="1"/>
              </p:cNvSpPr>
              <p:nvPr/>
            </p:nvSpPr>
            <p:spPr bwMode="auto">
              <a:xfrm rot="21446068">
                <a:off x="2137" y="1616"/>
                <a:ext cx="5617" cy="424"/>
              </a:xfrm>
              <a:prstGeom prst="rect">
                <a:avLst/>
              </a:prstGeom>
              <a:noFill/>
              <a:ln w="6350">
                <a:noFill/>
                <a:miter lim="800000"/>
                <a:headEnd/>
                <a:tailEnd/>
              </a:ln>
              <a:effectLst/>
            </p:spPr>
            <p:txBody>
              <a:bodyPr lIns="45720" rIns="45720"/>
              <a:lstStyle/>
              <a:p>
                <a:r>
                  <a:rPr lang="en-US" sz="1300" i="1" dirty="0">
                    <a:latin typeface="Arial Narrow" panose="020B0606020202030204" pitchFamily="34" charset="0"/>
                  </a:rPr>
                  <a:t>“A functional need, a </a:t>
                </a:r>
                <a:r>
                  <a:rPr lang="en-US" sz="1300" b="1" i="1" dirty="0">
                    <a:latin typeface="Arial Narrow" panose="020B0606020202030204" pitchFamily="34" charset="0"/>
                  </a:rPr>
                  <a:t>new system</a:t>
                </a:r>
                <a:r>
                  <a:rPr lang="en-US" sz="1300" i="1" dirty="0">
                    <a:latin typeface="Arial Narrow" panose="020B0606020202030204" pitchFamily="34" charset="0"/>
                  </a:rPr>
                  <a:t>” </a:t>
                </a:r>
              </a:p>
            </p:txBody>
          </p:sp>
        </p:grpSp>
        <p:grpSp>
          <p:nvGrpSpPr>
            <p:cNvPr id="58" name="Group 11"/>
            <p:cNvGrpSpPr>
              <a:grpSpLocks/>
            </p:cNvGrpSpPr>
            <p:nvPr/>
          </p:nvGrpSpPr>
          <p:grpSpPr bwMode="auto">
            <a:xfrm>
              <a:off x="9180839" y="4595187"/>
              <a:ext cx="2587835" cy="599202"/>
              <a:chOff x="1190" y="1450"/>
              <a:chExt cx="6499" cy="1565"/>
            </a:xfrm>
          </p:grpSpPr>
          <p:pic>
            <p:nvPicPr>
              <p:cNvPr id="59" name="Picture 58"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499" cy="1565"/>
              </a:xfrm>
              <a:prstGeom prst="rect">
                <a:avLst/>
              </a:prstGeom>
              <a:noFill/>
              <a:effectLst/>
            </p:spPr>
          </p:pic>
          <p:sp>
            <p:nvSpPr>
              <p:cNvPr id="60" name="Text Box 5"/>
              <p:cNvSpPr txBox="1">
                <a:spLocks noChangeArrowheads="1"/>
              </p:cNvSpPr>
              <p:nvPr/>
            </p:nvSpPr>
            <p:spPr bwMode="auto">
              <a:xfrm rot="21446068">
                <a:off x="2138" y="1630"/>
                <a:ext cx="4872" cy="444"/>
              </a:xfrm>
              <a:prstGeom prst="rect">
                <a:avLst/>
              </a:prstGeom>
              <a:noFill/>
              <a:ln w="6350">
                <a:noFill/>
                <a:miter lim="800000"/>
                <a:headEnd/>
                <a:tailEnd/>
              </a:ln>
              <a:effectLst/>
            </p:spPr>
            <p:txBody>
              <a:bodyPr lIns="45720" rIns="45720"/>
              <a:lstStyle/>
              <a:p>
                <a:r>
                  <a:rPr lang="en-US" sz="1300" i="1" dirty="0">
                    <a:latin typeface="Arial Narrow" panose="020B0606020202030204" pitchFamily="34" charset="0"/>
                  </a:rPr>
                  <a:t>“we have a lot of </a:t>
                </a:r>
                <a:r>
                  <a:rPr lang="en-US" sz="1300" b="1" i="1" dirty="0">
                    <a:latin typeface="Arial Narrow" panose="020B0606020202030204" pitchFamily="34" charset="0"/>
                  </a:rPr>
                  <a:t>Band-Aids</a:t>
                </a:r>
                <a:r>
                  <a:rPr lang="en-US" sz="1300" i="1" dirty="0">
                    <a:latin typeface="Arial Narrow" panose="020B0606020202030204" pitchFamily="34" charset="0"/>
                  </a:rPr>
                  <a:t> and </a:t>
                </a:r>
                <a:r>
                  <a:rPr lang="en-US" sz="1300" b="1" i="1" dirty="0">
                    <a:latin typeface="Arial Narrow" panose="020B0606020202030204" pitchFamily="34" charset="0"/>
                  </a:rPr>
                  <a:t>translators</a:t>
                </a:r>
                <a:r>
                  <a:rPr lang="en-US" sz="1300" i="1" dirty="0">
                    <a:latin typeface="Arial Narrow" panose="020B0606020202030204" pitchFamily="34" charset="0"/>
                  </a:rPr>
                  <a:t>”</a:t>
                </a:r>
              </a:p>
            </p:txBody>
          </p:sp>
        </p:grpSp>
        <p:grpSp>
          <p:nvGrpSpPr>
            <p:cNvPr id="61" name="Group 11"/>
            <p:cNvGrpSpPr>
              <a:grpSpLocks/>
            </p:cNvGrpSpPr>
            <p:nvPr/>
          </p:nvGrpSpPr>
          <p:grpSpPr bwMode="auto">
            <a:xfrm rot="220428">
              <a:off x="6181411" y="3753994"/>
              <a:ext cx="2846282" cy="555102"/>
              <a:chOff x="1190" y="602"/>
              <a:chExt cx="6499" cy="1416"/>
            </a:xfrm>
          </p:grpSpPr>
          <p:pic>
            <p:nvPicPr>
              <p:cNvPr id="62" name="Picture 61"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602"/>
                <a:ext cx="6499" cy="1416"/>
              </a:xfrm>
              <a:prstGeom prst="rect">
                <a:avLst/>
              </a:prstGeom>
              <a:noFill/>
              <a:effectLst/>
            </p:spPr>
          </p:pic>
          <p:sp>
            <p:nvSpPr>
              <p:cNvPr id="63" name="Text Box 5"/>
              <p:cNvSpPr txBox="1">
                <a:spLocks noChangeArrowheads="1"/>
              </p:cNvSpPr>
              <p:nvPr/>
            </p:nvSpPr>
            <p:spPr bwMode="auto">
              <a:xfrm rot="21446068">
                <a:off x="1977" y="646"/>
                <a:ext cx="5180" cy="358"/>
              </a:xfrm>
              <a:prstGeom prst="rect">
                <a:avLst/>
              </a:prstGeom>
              <a:noFill/>
              <a:ln w="6350">
                <a:noFill/>
                <a:miter lim="800000"/>
                <a:headEnd/>
                <a:tailEnd/>
              </a:ln>
              <a:effectLst/>
            </p:spPr>
            <p:txBody>
              <a:bodyPr lIns="45720" rIns="45720"/>
              <a:lstStyle/>
              <a:p>
                <a:r>
                  <a:rPr lang="en-US" sz="1300" i="1" dirty="0">
                    <a:latin typeface="Arial Narrow" panose="020B0606020202030204" pitchFamily="34" charset="0"/>
                  </a:rPr>
                  <a:t>“</a:t>
                </a:r>
                <a:r>
                  <a:rPr lang="en-US" sz="1300" b="1" i="1" dirty="0">
                    <a:latin typeface="Arial Narrow" panose="020B0606020202030204" pitchFamily="34" charset="0"/>
                  </a:rPr>
                  <a:t>One plus one does not always equal two</a:t>
                </a:r>
                <a:r>
                  <a:rPr lang="en-US" sz="1300" i="1" dirty="0">
                    <a:latin typeface="Arial Narrow" panose="020B0606020202030204" pitchFamily="34" charset="0"/>
                  </a:rPr>
                  <a:t>” </a:t>
                </a:r>
              </a:p>
            </p:txBody>
          </p:sp>
        </p:grpSp>
        <p:grpSp>
          <p:nvGrpSpPr>
            <p:cNvPr id="64" name="Group 11"/>
            <p:cNvGrpSpPr>
              <a:grpSpLocks/>
            </p:cNvGrpSpPr>
            <p:nvPr/>
          </p:nvGrpSpPr>
          <p:grpSpPr bwMode="auto">
            <a:xfrm rot="154826">
              <a:off x="3270819" y="2645886"/>
              <a:ext cx="2837925" cy="761359"/>
              <a:chOff x="1190" y="1450"/>
              <a:chExt cx="6803" cy="1369"/>
            </a:xfrm>
          </p:grpSpPr>
          <p:pic>
            <p:nvPicPr>
              <p:cNvPr id="65" name="Picture 64" descr="Newspaper clipping_Small"/>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0" y="1450"/>
                <a:ext cx="6803" cy="1369"/>
              </a:xfrm>
              <a:prstGeom prst="rect">
                <a:avLst/>
              </a:prstGeom>
              <a:noFill/>
              <a:effectLst/>
            </p:spPr>
          </p:pic>
          <p:sp>
            <p:nvSpPr>
              <p:cNvPr id="66" name="Text Box 5"/>
              <p:cNvSpPr txBox="1">
                <a:spLocks noChangeArrowheads="1"/>
              </p:cNvSpPr>
              <p:nvPr/>
            </p:nvSpPr>
            <p:spPr bwMode="auto">
              <a:xfrm rot="21446068">
                <a:off x="2067" y="1496"/>
                <a:ext cx="5183" cy="383"/>
              </a:xfrm>
              <a:prstGeom prst="rect">
                <a:avLst/>
              </a:prstGeom>
              <a:noFill/>
              <a:ln w="6350">
                <a:noFill/>
                <a:miter lim="800000"/>
                <a:headEnd/>
                <a:tailEnd/>
              </a:ln>
              <a:effectLst/>
            </p:spPr>
            <p:txBody>
              <a:bodyPr lIns="45720" rIns="45720"/>
              <a:lstStyle/>
              <a:p>
                <a:pPr>
                  <a:spcAft>
                    <a:spcPts val="729"/>
                  </a:spcAft>
                </a:pPr>
                <a:r>
                  <a:rPr lang="en-US" sz="1300" i="1" dirty="0">
                    <a:latin typeface="Arial Narrow" pitchFamily="34" charset="0"/>
                  </a:rPr>
                  <a:t>“I don’t think we have </a:t>
                </a:r>
                <a:r>
                  <a:rPr lang="en-US" sz="1300" b="1" i="1" dirty="0">
                    <a:latin typeface="Arial Narrow" pitchFamily="34" charset="0"/>
                  </a:rPr>
                  <a:t>a common definition of what a common system is</a:t>
                </a:r>
                <a:r>
                  <a:rPr lang="en-US" sz="1300" i="1" dirty="0">
                    <a:latin typeface="Arial Narrow" pitchFamily="34" charset="0"/>
                  </a:rPr>
                  <a:t>”</a:t>
                </a:r>
              </a:p>
            </p:txBody>
          </p:sp>
        </p:grpSp>
      </p:grpSp>
    </p:spTree>
    <p:extLst>
      <p:ext uri="{BB962C8B-B14F-4D97-AF65-F5344CB8AC3E}">
        <p14:creationId xmlns:p14="http://schemas.microsoft.com/office/powerpoint/2010/main" val="250325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Tax Data and Information Management: </a:t>
            </a:r>
            <a:r>
              <a:rPr lang="en-US" sz="3200" b="0" dirty="0">
                <a:solidFill>
                  <a:schemeClr val="tx1"/>
                </a:solidFill>
              </a:rPr>
              <a:t>Root cause challenges</a:t>
            </a:r>
            <a:endParaRPr lang="en-US" sz="3200" dirty="0">
              <a:solidFill>
                <a:schemeClr val="tx1"/>
              </a:solidFill>
            </a:endParaRPr>
          </a:p>
        </p:txBody>
      </p:sp>
      <p:sp>
        <p:nvSpPr>
          <p:cNvPr id="6" name="Text Placeholder 4"/>
          <p:cNvSpPr txBox="1">
            <a:spLocks/>
          </p:cNvSpPr>
          <p:nvPr/>
        </p:nvSpPr>
        <p:spPr>
          <a:xfrm>
            <a:off x="638329" y="1165754"/>
            <a:ext cx="11192828" cy="1243471"/>
          </a:xfrm>
          <a:prstGeom prst="rect">
            <a:avLst/>
          </a:prstGeom>
        </p:spPr>
        <p:style>
          <a:lnRef idx="2">
            <a:schemeClr val="accent3"/>
          </a:lnRef>
          <a:fillRef idx="1">
            <a:schemeClr val="lt1"/>
          </a:fillRef>
          <a:effectRef idx="0">
            <a:schemeClr val="accent3"/>
          </a:effectRef>
          <a:fontRef idx="minor">
            <a:schemeClr val="dk1"/>
          </a:fontRef>
        </p:style>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dk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dk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dk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dk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75639" indent="-275639">
              <a:spcBef>
                <a:spcPts val="1457"/>
              </a:spcBef>
              <a:defRPr/>
            </a:pPr>
            <a:r>
              <a:rPr lang="en-US" sz="1700" dirty="0">
                <a:solidFill>
                  <a:schemeClr val="tx2"/>
                </a:solidFill>
                <a:cs typeface="Arial" pitchFamily="34" charset="0"/>
              </a:rPr>
              <a:t>In most companies, the availability of tax-relevant financial data is the single largest factor impacting efficiency and effectiveness of tax accounting, compliance, planning and audit support.</a:t>
            </a:r>
          </a:p>
          <a:p>
            <a:pPr marL="275639" indent="-275639">
              <a:spcBef>
                <a:spcPts val="1457"/>
              </a:spcBef>
              <a:defRPr/>
            </a:pPr>
            <a:r>
              <a:rPr lang="en-US" sz="1700" dirty="0">
                <a:solidFill>
                  <a:schemeClr val="tx2"/>
                </a:solidFill>
                <a:cs typeface="Arial" pitchFamily="34" charset="0"/>
              </a:rPr>
              <a:t>The more systems, processes and manual manipulations, the more difficult it becomes to ensure the integrity and accessibility of the data.</a:t>
            </a:r>
          </a:p>
        </p:txBody>
      </p:sp>
      <p:sp>
        <p:nvSpPr>
          <p:cNvPr id="7" name="Content Placeholder 5"/>
          <p:cNvSpPr>
            <a:spLocks noGrp="1"/>
          </p:cNvSpPr>
          <p:nvPr>
            <p:ph sz="half" idx="4294967295"/>
          </p:nvPr>
        </p:nvSpPr>
        <p:spPr>
          <a:xfrm>
            <a:off x="880455" y="2545927"/>
            <a:ext cx="5494936" cy="4134978"/>
          </a:xfrm>
        </p:spPr>
        <p:txBody>
          <a:bodyPr/>
          <a:lstStyle/>
          <a:p>
            <a:r>
              <a:rPr lang="en-US" sz="1700" b="1" dirty="0"/>
              <a:t>Shadow accounting</a:t>
            </a:r>
            <a:r>
              <a:rPr lang="en-US" sz="1700" dirty="0"/>
              <a:t> </a:t>
            </a:r>
          </a:p>
          <a:p>
            <a:pPr lvl="1"/>
            <a:r>
              <a:rPr lang="en-US" sz="1700" dirty="0"/>
              <a:t>Excessive manual effort and rework because data not available at right level </a:t>
            </a:r>
          </a:p>
          <a:p>
            <a:r>
              <a:rPr lang="en-US" sz="1700" b="1" dirty="0"/>
              <a:t>Information deficits</a:t>
            </a:r>
            <a:r>
              <a:rPr lang="en-US" sz="1700" dirty="0"/>
              <a:t> </a:t>
            </a:r>
          </a:p>
          <a:p>
            <a:pPr lvl="1"/>
            <a:r>
              <a:rPr lang="en-US" sz="1700" dirty="0"/>
              <a:t>Untimely access to reliable data for provisions, returns, planning and analysis</a:t>
            </a:r>
          </a:p>
          <a:p>
            <a:r>
              <a:rPr lang="en-US" sz="1700" b="1" dirty="0"/>
              <a:t>Fragmented processes</a:t>
            </a:r>
            <a:r>
              <a:rPr lang="en-US" sz="1700" dirty="0"/>
              <a:t> </a:t>
            </a:r>
          </a:p>
          <a:p>
            <a:pPr lvl="1"/>
            <a:r>
              <a:rPr lang="en-US" sz="1700" dirty="0"/>
              <a:t>Inconsistencies within tax, fragmented and manual-intensive processes for provisions, returns and basis calculations; lack of integration with finance, business units and IT</a:t>
            </a:r>
          </a:p>
          <a:p>
            <a:r>
              <a:rPr lang="en-US" sz="1700" b="1" dirty="0"/>
              <a:t>Rearview mirror focus</a:t>
            </a:r>
            <a:r>
              <a:rPr lang="en-US" sz="1700" dirty="0"/>
              <a:t> </a:t>
            </a:r>
          </a:p>
          <a:p>
            <a:pPr lvl="1"/>
            <a:r>
              <a:rPr lang="en-US" sz="1700" dirty="0"/>
              <a:t>Excessive time analyzing and reporting on past events </a:t>
            </a:r>
          </a:p>
          <a:p>
            <a:endParaRPr lang="en-US" sz="1700" dirty="0"/>
          </a:p>
        </p:txBody>
      </p:sp>
      <p:sp>
        <p:nvSpPr>
          <p:cNvPr id="8" name="Content Placeholder 7"/>
          <p:cNvSpPr>
            <a:spLocks noGrp="1"/>
          </p:cNvSpPr>
          <p:nvPr>
            <p:ph sz="quarter" idx="4294967295"/>
          </p:nvPr>
        </p:nvSpPr>
        <p:spPr>
          <a:xfrm>
            <a:off x="6598205" y="2545927"/>
            <a:ext cx="5497095" cy="4134978"/>
          </a:xfrm>
        </p:spPr>
        <p:txBody>
          <a:bodyPr/>
          <a:lstStyle/>
          <a:p>
            <a:r>
              <a:rPr lang="en-US" sz="1700" b="1" dirty="0"/>
              <a:t>Reliance on spreadsheets</a:t>
            </a:r>
            <a:r>
              <a:rPr lang="en-US" sz="1700" dirty="0"/>
              <a:t> </a:t>
            </a:r>
          </a:p>
          <a:p>
            <a:pPr lvl="1"/>
            <a:r>
              <a:rPr lang="en-US" sz="1700" dirty="0"/>
              <a:t>Manual-intensive data manipulation within individual spreadsheets</a:t>
            </a:r>
          </a:p>
          <a:p>
            <a:r>
              <a:rPr lang="en-US" sz="1700" b="1" dirty="0"/>
              <a:t>Capacity allocation</a:t>
            </a:r>
            <a:r>
              <a:rPr lang="en-US" sz="1700" dirty="0"/>
              <a:t> </a:t>
            </a:r>
          </a:p>
          <a:p>
            <a:pPr lvl="1"/>
            <a:r>
              <a:rPr lang="en-US" sz="1700" dirty="0"/>
              <a:t>Ineffective use of limited resources; people not spending right amount of time on the right things due to manual, cumbersome processes</a:t>
            </a:r>
          </a:p>
          <a:p>
            <a:r>
              <a:rPr lang="en-US" sz="1700" b="1" dirty="0"/>
              <a:t>Understanding data sources</a:t>
            </a:r>
            <a:r>
              <a:rPr lang="en-US" sz="1700" dirty="0"/>
              <a:t> </a:t>
            </a:r>
          </a:p>
          <a:p>
            <a:pPr lvl="1"/>
            <a:r>
              <a:rPr lang="en-US" sz="1700" dirty="0"/>
              <a:t>Knowing how data is captured, what is needed and/or available</a:t>
            </a:r>
          </a:p>
          <a:p>
            <a:r>
              <a:rPr lang="en-US" sz="1700" b="1" dirty="0"/>
              <a:t>Tax/supplier relationships</a:t>
            </a:r>
            <a:r>
              <a:rPr lang="en-US" sz="1700" dirty="0"/>
              <a:t> </a:t>
            </a:r>
          </a:p>
          <a:p>
            <a:pPr lvl="1"/>
            <a:r>
              <a:rPr lang="en-US" sz="1700" dirty="0"/>
              <a:t>Explaining what tax data is needed and why; accountability for timely response to information requests made by tax</a:t>
            </a:r>
          </a:p>
          <a:p>
            <a:endParaRPr lang="en-US" sz="1700" dirty="0"/>
          </a:p>
        </p:txBody>
      </p:sp>
      <p:cxnSp>
        <p:nvCxnSpPr>
          <p:cNvPr id="9" name="Straight Connector 9"/>
          <p:cNvCxnSpPr>
            <a:cxnSpLocks noChangeShapeType="1"/>
          </p:cNvCxnSpPr>
          <p:nvPr/>
        </p:nvCxnSpPr>
        <p:spPr bwMode="auto">
          <a:xfrm>
            <a:off x="621825" y="2486942"/>
            <a:ext cx="11192828" cy="1620"/>
          </a:xfrm>
          <a:prstGeom prst="line">
            <a:avLst/>
          </a:prstGeom>
          <a:noFill/>
          <a:ln w="28575" algn="ctr">
            <a:solidFill>
              <a:schemeClr val="accent2"/>
            </a:solidFill>
            <a:round/>
            <a:headEnd/>
            <a:tailEnd/>
          </a:ln>
        </p:spPr>
      </p:cxnSp>
    </p:spTree>
    <p:extLst>
      <p:ext uri="{BB962C8B-B14F-4D97-AF65-F5344CB8AC3E}">
        <p14:creationId xmlns:p14="http://schemas.microsoft.com/office/powerpoint/2010/main" val="3390767560"/>
      </p:ext>
    </p:extLst>
  </p:cSld>
  <p:clrMapOvr>
    <a:masterClrMapping/>
  </p:clrMapOvr>
</p:sld>
</file>

<file path=ppt/theme/theme1.xml><?xml version="1.0" encoding="utf-8"?>
<a:theme xmlns:a="http://schemas.openxmlformats.org/drawingml/2006/main" name="Microsoft_Ignite_2016_16x9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5.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T_2014_WHITE with BLUE accent">
    <a:dk1>
      <a:srgbClr val="505050"/>
    </a:dk1>
    <a:lt1>
      <a:srgbClr val="FFFFFF"/>
    </a:lt1>
    <a:dk2>
      <a:srgbClr val="0078D7"/>
    </a:dk2>
    <a:lt2>
      <a:srgbClr val="00BCF2"/>
    </a:lt2>
    <a:accent1>
      <a:srgbClr val="0078D7"/>
    </a:accent1>
    <a:accent2>
      <a:srgbClr val="B4009E"/>
    </a:accent2>
    <a:accent3>
      <a:srgbClr val="008272"/>
    </a:accent3>
    <a:accent4>
      <a:srgbClr val="5C2D91"/>
    </a:accent4>
    <a:accent5>
      <a:srgbClr val="D83B01"/>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Michelle  Wallig </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BRK3287</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 ds:uri="http://schemas.microsoft.com/sharepoint/v3"/>
    <ds:schemaRef ds:uri="http://purl.org/dc/terms/"/>
    <ds:schemaRef ds:uri="8ff673fc-3231-4e3a-893b-6d7f7cd32766"/>
    <ds:schemaRef ds:uri="http://schemas.microsoft.com/office/2006/documentManagement/types"/>
    <ds:schemaRef ds:uri="230e9df3-be65-4c73-a93b-d1236ebd677e"/>
    <ds:schemaRef ds:uri="01c77077-aee4-4b5f-bd4e-9cd40a6fff29"/>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605</TotalTime>
  <Words>3524</Words>
  <Application>Microsoft Office PowerPoint</Application>
  <PresentationFormat>Custom</PresentationFormat>
  <Paragraphs>583</Paragraphs>
  <Slides>27</Slides>
  <Notes>27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Arial Narrow</vt:lpstr>
      <vt:lpstr>Calibri</vt:lpstr>
      <vt:lpstr>Consolas</vt:lpstr>
      <vt:lpstr>EYInterstate</vt:lpstr>
      <vt:lpstr>EYInterstate Light</vt:lpstr>
      <vt:lpstr>Segoe UI</vt:lpstr>
      <vt:lpstr>Segoe UI Light</vt:lpstr>
      <vt:lpstr>Wingdings</vt:lpstr>
      <vt:lpstr>Microsoft_Ignite_2016_16x9_Template</vt:lpstr>
      <vt:lpstr>6-30537_Envision 2016 Concurrent Template_Dark</vt:lpstr>
      <vt:lpstr>1_5-50002_Ignite_Breakout_Template</vt:lpstr>
      <vt:lpstr>5-50002_Ignite_Breakout_Template</vt:lpstr>
      <vt:lpstr>2_5-50002_Ignite_Breakout_Template</vt:lpstr>
      <vt:lpstr>Helping Businesses Cut Spending,  Improve Processes, and Reduce Taxes Using Machine Learning and Cortana Analytics Suite</vt:lpstr>
      <vt:lpstr>Agenda</vt:lpstr>
      <vt:lpstr>Microsoft – EY Alliance Background</vt:lpstr>
      <vt:lpstr>About EY </vt:lpstr>
      <vt:lpstr>Why EY and Microsoft A powerful combination of business and IT helping to realize the promise of digital </vt:lpstr>
      <vt:lpstr>Current Alliance Offerings Transforming your business, one digital innovation at a time</vt:lpstr>
      <vt:lpstr>Tax Data Management Overview</vt:lpstr>
      <vt:lpstr>Tax Data and Information Management: An important strategic driver </vt:lpstr>
      <vt:lpstr>Tax Data and Information Management: Root cause challenges</vt:lpstr>
      <vt:lpstr>Tax Data and Information Management: How EY can help</vt:lpstr>
      <vt:lpstr>Tax Data Management and Analytics</vt:lpstr>
      <vt:lpstr>Tax Data Management: Big data benefits</vt:lpstr>
      <vt:lpstr>Tax Data Management: Big data benefits outside of tax</vt:lpstr>
      <vt:lpstr>PowerPoint Presentation</vt:lpstr>
      <vt:lpstr>Illustrative Use Case: Multimedia Agency</vt:lpstr>
      <vt:lpstr>Illustrative Use Case: Large multimedia company The data lake as part of the integrated data platform architecture</vt:lpstr>
      <vt:lpstr>The Data Lake as Part of the Integrated Data Platform Architecture  </vt:lpstr>
      <vt:lpstr>The Data Lake – a Scalable Solution for Managing Your Data World</vt:lpstr>
      <vt:lpstr>Demo: Microsoft Power BI - Indirect Tax Dashboard</vt:lpstr>
      <vt:lpstr>Client 2: Large Telecomm</vt:lpstr>
      <vt:lpstr>Illustrative Use Case: Large communications company</vt:lpstr>
      <vt:lpstr>Processing large-scale datasets using Data Factory and Batch   </vt:lpstr>
      <vt:lpstr>Demo</vt:lpstr>
      <vt:lpstr>Video</vt:lpstr>
      <vt:lpstr>Free IT Pro resources To advance your career in cloud technology</vt:lpstr>
      <vt:lpstr>PowerPoint Presentation</vt:lpstr>
      <vt:lpstr>PowerPoint Presentation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 spending, improve processes, reduce taxes with Azure Machine Learning &amp; Cortana Analytics Suite</dc:title>
  <dc:subject>&lt;Speech title here&gt;</dc:subject>
  <dc:creator>Maria C Wallig</dc:creator>
  <cp:keywords>Microsoft Ignite 2016</cp:keywords>
  <dc:description>Template: Mitchell Derrey, Silverfox Productions_x000d_
Formatting: _x000d_
Audience Type:</dc:description>
  <cp:lastModifiedBy>MS Events 0081</cp:lastModifiedBy>
  <cp:revision>76</cp:revision>
  <cp:lastPrinted>2016-09-26T20:29:32Z</cp:lastPrinted>
  <dcterms:created xsi:type="dcterms:W3CDTF">2016-09-08T18:17:09Z</dcterms:created>
  <dcterms:modified xsi:type="dcterms:W3CDTF">2016-09-30T16:31:52Z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