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5" r:id="rId6"/>
  </p:sldMasterIdLst>
  <p:notesMasterIdLst>
    <p:notesMasterId r:id="rId62"/>
  </p:notesMasterIdLst>
  <p:handoutMasterIdLst>
    <p:handoutMasterId r:id="rId63"/>
  </p:handoutMasterIdLst>
  <p:sldIdLst>
    <p:sldId id="1393" r:id="rId7"/>
    <p:sldId id="1410" r:id="rId8"/>
    <p:sldId id="1411" r:id="rId9"/>
    <p:sldId id="1412" r:id="rId10"/>
    <p:sldId id="1413" r:id="rId11"/>
    <p:sldId id="1415" r:id="rId12"/>
    <p:sldId id="1416" r:id="rId13"/>
    <p:sldId id="1417" r:id="rId14"/>
    <p:sldId id="1418" r:id="rId15"/>
    <p:sldId id="1419" r:id="rId16"/>
    <p:sldId id="1420" r:id="rId17"/>
    <p:sldId id="1423" r:id="rId18"/>
    <p:sldId id="1424" r:id="rId19"/>
    <p:sldId id="1425" r:id="rId20"/>
    <p:sldId id="1426" r:id="rId21"/>
    <p:sldId id="1427" r:id="rId22"/>
    <p:sldId id="1428" r:id="rId23"/>
    <p:sldId id="1429" r:id="rId24"/>
    <p:sldId id="1430" r:id="rId25"/>
    <p:sldId id="1431" r:id="rId26"/>
    <p:sldId id="1432" r:id="rId27"/>
    <p:sldId id="1433" r:id="rId28"/>
    <p:sldId id="1434" r:id="rId29"/>
    <p:sldId id="1435" r:id="rId30"/>
    <p:sldId id="1436" r:id="rId31"/>
    <p:sldId id="1437" r:id="rId32"/>
    <p:sldId id="1438" r:id="rId33"/>
    <p:sldId id="1439" r:id="rId34"/>
    <p:sldId id="1440" r:id="rId35"/>
    <p:sldId id="1441" r:id="rId36"/>
    <p:sldId id="1442" r:id="rId37"/>
    <p:sldId id="1443" r:id="rId38"/>
    <p:sldId id="1444" r:id="rId39"/>
    <p:sldId id="1445" r:id="rId40"/>
    <p:sldId id="1446" r:id="rId41"/>
    <p:sldId id="1489" r:id="rId42"/>
    <p:sldId id="1447" r:id="rId43"/>
    <p:sldId id="1448" r:id="rId44"/>
    <p:sldId id="1449" r:id="rId45"/>
    <p:sldId id="1450" r:id="rId46"/>
    <p:sldId id="1451" r:id="rId47"/>
    <p:sldId id="1491" r:id="rId48"/>
    <p:sldId id="1452" r:id="rId49"/>
    <p:sldId id="1454" r:id="rId50"/>
    <p:sldId id="1455" r:id="rId51"/>
    <p:sldId id="1456" r:id="rId52"/>
    <p:sldId id="1457" r:id="rId53"/>
    <p:sldId id="1458" r:id="rId54"/>
    <p:sldId id="1459" r:id="rId55"/>
    <p:sldId id="1492" r:id="rId56"/>
    <p:sldId id="1490" r:id="rId57"/>
    <p:sldId id="1461" r:id="rId58"/>
    <p:sldId id="1462" r:id="rId59"/>
    <p:sldId id="1463" r:id="rId60"/>
    <p:sldId id="1464" r:id="rId6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gnite 2016 Template Light" id="{A073DAE3-B461-442F-A3D3-6642BD875E45}">
          <p14:sldIdLst>
            <p14:sldId id="1393"/>
            <p14:sldId id="1410"/>
            <p14:sldId id="1411"/>
            <p14:sldId id="1412"/>
            <p14:sldId id="1413"/>
            <p14:sldId id="1415"/>
            <p14:sldId id="1416"/>
            <p14:sldId id="1417"/>
            <p14:sldId id="1418"/>
            <p14:sldId id="1419"/>
            <p14:sldId id="1420"/>
            <p14:sldId id="1423"/>
            <p14:sldId id="1424"/>
            <p14:sldId id="1425"/>
            <p14:sldId id="1426"/>
            <p14:sldId id="1427"/>
            <p14:sldId id="1428"/>
            <p14:sldId id="1429"/>
            <p14:sldId id="1430"/>
            <p14:sldId id="1431"/>
            <p14:sldId id="1432"/>
            <p14:sldId id="1433"/>
            <p14:sldId id="1434"/>
            <p14:sldId id="1435"/>
            <p14:sldId id="1436"/>
            <p14:sldId id="1437"/>
            <p14:sldId id="1438"/>
            <p14:sldId id="1439"/>
            <p14:sldId id="1440"/>
            <p14:sldId id="1441"/>
            <p14:sldId id="1442"/>
            <p14:sldId id="1443"/>
            <p14:sldId id="1444"/>
            <p14:sldId id="1445"/>
            <p14:sldId id="1446"/>
            <p14:sldId id="1489"/>
            <p14:sldId id="1447"/>
            <p14:sldId id="1448"/>
            <p14:sldId id="1449"/>
            <p14:sldId id="1450"/>
            <p14:sldId id="1451"/>
            <p14:sldId id="1491"/>
            <p14:sldId id="1452"/>
            <p14:sldId id="1454"/>
            <p14:sldId id="1455"/>
            <p14:sldId id="1456"/>
            <p14:sldId id="1457"/>
            <p14:sldId id="1458"/>
            <p14:sldId id="1459"/>
            <p14:sldId id="1492"/>
            <p14:sldId id="1490"/>
            <p14:sldId id="1461"/>
            <p14:sldId id="1462"/>
            <p14:sldId id="1463"/>
            <p14:sldId id="146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Keith Mayer" initials="KM" lastIdx="3" clrIdx="4">
    <p:extLst>
      <p:ext uri="{19B8F6BF-5375-455C-9EA6-DF929625EA0E}">
        <p15:presenceInfo xmlns:p15="http://schemas.microsoft.com/office/powerpoint/2012/main" userId="S-1-12-1-152302294-1247047277-3619537578-23713288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6215" autoAdjust="0"/>
  </p:normalViewPr>
  <p:slideViewPr>
    <p:cSldViewPr>
      <p:cViewPr varScale="1">
        <p:scale>
          <a:sx n="108" d="100"/>
          <a:sy n="108" d="100"/>
        </p:scale>
        <p:origin x="78"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3" d="100"/>
          <a:sy n="83" d="100"/>
        </p:scale>
        <p:origin x="232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Ignite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9/27/2016 1:41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Ignite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9/27/2016 1:26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666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59364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26753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102459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48454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471920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998129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TechReady 23</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1:41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48627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a:t>
            </a:fld>
            <a:endParaRPr kumimoji="0" lang="en-US" sz="1800" b="0" i="0" u="none" strike="noStrike" kern="0" cap="none" spc="0" normalizeH="0" baseline="0" noProof="0" dirty="0">
              <a:ln>
                <a:noFill/>
              </a:ln>
              <a:solidFill>
                <a:prstClr val="black"/>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747782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304136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258613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9/27/2016</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854497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185398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TechReady 23</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1:41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07589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536811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TechReady 23</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1:41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20335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TechReady 23</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1:41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88380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EC64DE5-4A80-4049-BDC7-E36CCA811281}"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 name="Footer Placeholder 8"/>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b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1" name="Header Placeholder 10"/>
          <p:cNvSpPr>
            <a:spLocks noGrp="1"/>
          </p:cNvSpPr>
          <p:nvPr>
            <p:ph type="hdr"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Tech Ready 15</a:t>
            </a:r>
          </a:p>
        </p:txBody>
      </p:sp>
    </p:spTree>
    <p:extLst>
      <p:ext uri="{BB962C8B-B14F-4D97-AF65-F5344CB8AC3E}">
        <p14:creationId xmlns:p14="http://schemas.microsoft.com/office/powerpoint/2010/main" val="945051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1:41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74193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9/27/2016 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1143688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1:41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4271914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74822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151258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1:41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238198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TechReady 23</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1:26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35276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383369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TechReady 23</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1:41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7310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378321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59431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86178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872178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088587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Quote Layout_Accent Color 2">
    <p:bg>
      <p:bgRef idx="1001">
        <a:schemeClr val="bg2"/>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lgn="r">
              <a:spcBef>
                <a:spcPts val="0"/>
              </a:spcBef>
              <a:buNone/>
              <a:defRPr sz="3200" baseline="0">
                <a:latin typeface="+mj-lt"/>
              </a:defRPr>
            </a:lvl1pPr>
          </a:lstStyle>
          <a:p>
            <a:pPr lvl="0"/>
            <a:r>
              <a:rPr lang="en-US" dirty="0"/>
              <a:t>Author’s Name</a:t>
            </a:r>
          </a:p>
          <a:p>
            <a:pPr lvl="0"/>
            <a:r>
              <a:rPr lang="en-US" dirty="0"/>
              <a:t>Title</a:t>
            </a:r>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177356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29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10" name="Picture 9"/>
          <p:cNvPicPr>
            <a:picLocks noChangeAspect="1"/>
          </p:cNvPicPr>
          <p:nvPr userDrawn="1"/>
        </p:nvPicPr>
        <p:blipFill>
          <a:blip r:embed="rId3"/>
          <a:stretch>
            <a:fillRect/>
          </a:stretch>
        </p:blipFill>
        <p:spPr>
          <a:xfrm>
            <a:off x="-246501" y="1965643"/>
            <a:ext cx="7899548"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0951275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2995709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79615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66797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25990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4679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48525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5951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3392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99862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001640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4090374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1716297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4752251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9236581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354017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215147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359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9614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167781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2299213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94714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theme" Target="../theme/theme3.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38" r:id="rId1"/>
    <p:sldLayoutId id="2147484300" r:id="rId2"/>
    <p:sldLayoutId id="2147484295" r:id="rId3"/>
    <p:sldLayoutId id="2147484240" r:id="rId4"/>
    <p:sldLayoutId id="2147484296" r:id="rId5"/>
    <p:sldLayoutId id="2147484241" r:id="rId6"/>
    <p:sldLayoutId id="2147484297" r:id="rId7"/>
    <p:sldLayoutId id="2147484244" r:id="rId8"/>
    <p:sldLayoutId id="2147484298" r:id="rId9"/>
    <p:sldLayoutId id="2147484245" r:id="rId10"/>
    <p:sldLayoutId id="2147484247" r:id="rId11"/>
    <p:sldLayoutId id="2147484331" r:id="rId12"/>
    <p:sldLayoutId id="2147484249" r:id="rId13"/>
    <p:sldLayoutId id="2147484301" r:id="rId14"/>
    <p:sldLayoutId id="2147484251" r:id="rId15"/>
    <p:sldLayoutId id="2147484252" r:id="rId16"/>
    <p:sldLayoutId id="2147484254" r:id="rId17"/>
    <p:sldLayoutId id="2147484257" r:id="rId18"/>
    <p:sldLayoutId id="2147484258" r:id="rId19"/>
    <p:sldLayoutId id="2147484260" r:id="rId20"/>
    <p:sldLayoutId id="2147484299" r:id="rId21"/>
    <p:sldLayoutId id="2147484263" r:id="rId22"/>
    <p:sldLayoutId id="2147484343" r:id="rId23"/>
    <p:sldLayoutId id="2147484344" r:id="rId24"/>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24" r:id="rId14"/>
    <p:sldLayoutId id="2147484325" r:id="rId15"/>
    <p:sldLayoutId id="2147484326" r:id="rId16"/>
    <p:sldLayoutId id="2147484327" r:id="rId17"/>
    <p:sldLayoutId id="2147484328"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009725458"/>
      </p:ext>
    </p:extLst>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7" r:id="rId12"/>
    <p:sldLayoutId id="2147484358" r:id="rId13"/>
    <p:sldLayoutId id="2147484359" r:id="rId14"/>
    <p:sldLayoutId id="2147484360" r:id="rId15"/>
    <p:sldLayoutId id="2147484361" r:id="rId16"/>
    <p:sldLayoutId id="2147484362" r:id="rId17"/>
    <p:sldLayoutId id="2147484363" r:id="rId18"/>
    <p:sldLayoutId id="2147484364" r:id="rId19"/>
    <p:sldLayoutId id="2147484365" r:id="rId20"/>
    <p:sldLayoutId id="2147484366" r:id="rId21"/>
    <p:sldLayoutId id="2147484367"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Recovery_point_objective" TargetMode="External"/><Relationship Id="rId2" Type="http://schemas.openxmlformats.org/officeDocument/2006/relationships/hyperlink" Target="https://en.wikipedia.org/wiki/Recovery_time_objective"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0.emf"/><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azure.microsoft.com/en-us/documentation/articles/site-recovery-capacity-planner/"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emf"/><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46.emf"/><Relationship Id="rId17" Type="http://schemas.openxmlformats.org/officeDocument/2006/relationships/image" Target="../media/image51.png"/><Relationship Id="rId2" Type="http://schemas.openxmlformats.org/officeDocument/2006/relationships/notesSlide" Target="../notesSlides/notesSlide17.xml"/><Relationship Id="rId16" Type="http://schemas.openxmlformats.org/officeDocument/2006/relationships/image" Target="../media/image50.png"/><Relationship Id="rId1" Type="http://schemas.openxmlformats.org/officeDocument/2006/relationships/slideLayout" Target="../slideLayouts/slideLayout24.xml"/><Relationship Id="rId6" Type="http://schemas.openxmlformats.org/officeDocument/2006/relationships/image" Target="../media/image41.png"/><Relationship Id="rId11" Type="http://schemas.openxmlformats.org/officeDocument/2006/relationships/image" Target="../media/image45.emf"/><Relationship Id="rId5" Type="http://schemas.microsoft.com/office/2007/relationships/hdphoto" Target="../media/hdphoto2.wdp"/><Relationship Id="rId15" Type="http://schemas.openxmlformats.org/officeDocument/2006/relationships/image" Target="../media/image49.emf"/><Relationship Id="rId10" Type="http://schemas.openxmlformats.org/officeDocument/2006/relationships/image" Target="../media/image44.emf"/><Relationship Id="rId4" Type="http://schemas.openxmlformats.org/officeDocument/2006/relationships/image" Target="../media/image40.png"/><Relationship Id="rId9" Type="http://schemas.microsoft.com/office/2007/relationships/hdphoto" Target="../media/hdphoto3.wdp"/><Relationship Id="rId14" Type="http://schemas.openxmlformats.org/officeDocument/2006/relationships/image" Target="../media/image48.emf"/></Relationships>
</file>

<file path=ppt/slides/_rels/slide39.xml.rels><?xml version="1.0" encoding="UTF-8" standalone="yes"?>
<Relationships xmlns="http://schemas.openxmlformats.org/package/2006/relationships"><Relationship Id="rId3" Type="http://schemas.openxmlformats.org/officeDocument/2006/relationships/hyperlink" Target="https://azure.microsoft.com/en-us/blog/azure-site-recovery-wan-optimization-with-riverbed/"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hyperlink" Target="https://azure.microsoft.com/en-us/documentation/articles/site-recovery-faq/"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upport.gliffy.com/hc/en-us/articles/217896028-RESOLVED-Gliffy-Online-System-Outage"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azure.microsoft.com/en-us/documentation/articles/site-recovery-capacity-planner/" TargetMode="External"/><Relationship Id="rId2" Type="http://schemas.openxmlformats.org/officeDocument/2006/relationships/hyperlink" Target="https://azure.microsoft.com/en-us/documentation/articles/site-recovery-best-practices/" TargetMode="External"/><Relationship Id="rId1" Type="http://schemas.openxmlformats.org/officeDocument/2006/relationships/slideLayout" Target="../slideLayouts/slideLayout3.xml"/><Relationship Id="rId5" Type="http://schemas.openxmlformats.org/officeDocument/2006/relationships/hyperlink" Target="http://aka.ms/drtechguide" TargetMode="External"/><Relationship Id="rId4" Type="http://schemas.openxmlformats.org/officeDocument/2006/relationships/hyperlink" Target="https://azure.microsoft.com/en-us/documentation/articles/site-recovery-faq/"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emf"/></Relationships>
</file>

<file path=ppt/slides/_rels/slide50.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26.xml"/><Relationship Id="rId1" Type="http://schemas.openxmlformats.org/officeDocument/2006/relationships/slideLayout" Target="../slideLayouts/slideLayout53.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55.png"/><Relationship Id="rId5" Type="http://schemas.openxmlformats.org/officeDocument/2006/relationships/image" Target="../media/image54.jpg"/><Relationship Id="rId4" Type="http://schemas.openxmlformats.org/officeDocument/2006/relationships/hyperlink" Target="https://aka.ms/ignite.mobileapp"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hyperlink" Target="https://dev.mysql.com/get/archives/mysql-5.5/mysql-5.5.37-win32.msi"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679645"/>
            <a:ext cx="12436474" cy="1828786"/>
          </a:xfrm>
        </p:spPr>
        <p:txBody>
          <a:bodyPr/>
          <a:lstStyle/>
          <a:p>
            <a:r>
              <a:rPr lang="en-US" sz="5100" dirty="0"/>
              <a:t>Best practices for disaster recovery using Azure</a:t>
            </a:r>
          </a:p>
        </p:txBody>
      </p:sp>
      <p:sp>
        <p:nvSpPr>
          <p:cNvPr id="5" name="Text Placeholder 4"/>
          <p:cNvSpPr>
            <a:spLocks noGrp="1"/>
          </p:cNvSpPr>
          <p:nvPr>
            <p:ph type="body" sz="quarter" idx="12"/>
          </p:nvPr>
        </p:nvSpPr>
        <p:spPr/>
        <p:txBody>
          <a:bodyPr/>
          <a:lstStyle/>
          <a:p>
            <a:r>
              <a:rPr lang="en-US" dirty="0"/>
              <a:t>Adam Glick</a:t>
            </a:r>
          </a:p>
          <a:p>
            <a:r>
              <a:rPr lang="en-US" dirty="0"/>
              <a:t>Sr. Program Manager – Azure Resiliency</a:t>
            </a:r>
          </a:p>
        </p:txBody>
      </p:sp>
      <p:pic>
        <p:nvPicPr>
          <p:cNvPr id="6" name="Picture 5"/>
          <p:cNvPicPr>
            <a:picLocks noChangeAspect="1"/>
          </p:cNvPicPr>
          <p:nvPr/>
        </p:nvPicPr>
        <p:blipFill>
          <a:blip r:embed="rId3">
            <a:clrChange>
              <a:clrFrom>
                <a:srgbClr val="22B14C"/>
              </a:clrFrom>
              <a:clrTo>
                <a:srgbClr val="22B14C">
                  <a:alpha val="0"/>
                </a:srgbClr>
              </a:clrTo>
            </a:clrChange>
          </a:blip>
          <a:stretch>
            <a:fillRect/>
          </a:stretch>
        </p:blipFill>
        <p:spPr>
          <a:xfrm>
            <a:off x="413937" y="5062696"/>
            <a:ext cx="545098" cy="545098"/>
          </a:xfrm>
          <a:prstGeom prst="rect">
            <a:avLst/>
          </a:prstGeom>
        </p:spPr>
      </p:pic>
      <p:pic>
        <p:nvPicPr>
          <p:cNvPr id="7" name="Picture 6"/>
          <p:cNvPicPr>
            <a:picLocks noChangeAspect="1"/>
          </p:cNvPicPr>
          <p:nvPr/>
        </p:nvPicPr>
        <p:blipFill>
          <a:blip r:embed="rId4">
            <a:clrChange>
              <a:clrFrom>
                <a:srgbClr val="22B14C"/>
              </a:clrFrom>
              <a:clrTo>
                <a:srgbClr val="22B14C">
                  <a:alpha val="0"/>
                </a:srgbClr>
              </a:clrTo>
            </a:clrChange>
          </a:blip>
          <a:stretch>
            <a:fillRect/>
          </a:stretch>
        </p:blipFill>
        <p:spPr>
          <a:xfrm>
            <a:off x="336442" y="4522628"/>
            <a:ext cx="700088" cy="540068"/>
          </a:xfrm>
          <a:prstGeom prst="rect">
            <a:avLst/>
          </a:prstGeom>
        </p:spPr>
      </p:pic>
      <p:sp>
        <p:nvSpPr>
          <p:cNvPr id="8" name="TextBox 7"/>
          <p:cNvSpPr txBox="1"/>
          <p:nvPr/>
        </p:nvSpPr>
        <p:spPr>
          <a:xfrm>
            <a:off x="959035" y="4478730"/>
            <a:ext cx="3459858"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AGlick@Microsoft.com</a:t>
            </a:r>
          </a:p>
        </p:txBody>
      </p:sp>
      <p:sp>
        <p:nvSpPr>
          <p:cNvPr id="9" name="TextBox 8"/>
          <p:cNvSpPr txBox="1"/>
          <p:nvPr/>
        </p:nvSpPr>
        <p:spPr>
          <a:xfrm>
            <a:off x="962163" y="5021313"/>
            <a:ext cx="550721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FFFFFF"/>
                </a:solidFill>
              </a:rPr>
              <a:t>https://linkedin.com/in/MrAdamGlick </a:t>
            </a:r>
          </a:p>
        </p:txBody>
      </p:sp>
      <p:pic>
        <p:nvPicPr>
          <p:cNvPr id="10" name="Picture 4" descr="Image result for twi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6622" y="4564867"/>
            <a:ext cx="513226" cy="4175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clrChange>
              <a:clrFrom>
                <a:srgbClr val="ED1C24"/>
              </a:clrFrom>
              <a:clrTo>
                <a:srgbClr val="ED1C24">
                  <a:alpha val="0"/>
                </a:srgbClr>
              </a:clrTo>
            </a:clrChange>
          </a:blip>
          <a:stretch>
            <a:fillRect/>
          </a:stretch>
        </p:blipFill>
        <p:spPr>
          <a:xfrm>
            <a:off x="6454135" y="4916145"/>
            <a:ext cx="838200" cy="838200"/>
          </a:xfrm>
          <a:prstGeom prst="rect">
            <a:avLst/>
          </a:prstGeom>
        </p:spPr>
      </p:pic>
      <p:sp>
        <p:nvSpPr>
          <p:cNvPr id="12" name="TextBox 11"/>
          <p:cNvSpPr txBox="1"/>
          <p:nvPr/>
        </p:nvSpPr>
        <p:spPr>
          <a:xfrm>
            <a:off x="7096052" y="5021262"/>
            <a:ext cx="1755930"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a:gradFill>
                  <a:gsLst>
                    <a:gs pos="2917">
                      <a:schemeClr val="tx1"/>
                    </a:gs>
                    <a:gs pos="30000">
                      <a:schemeClr val="tx1"/>
                    </a:gs>
                  </a:gsLst>
                  <a:lin ang="5400000" scaled="0"/>
                </a:gradFill>
              </a:rPr>
              <a:t>adamglick</a:t>
            </a:r>
            <a:endParaRPr lang="en-US" sz="2400" dirty="0">
              <a:gradFill>
                <a:gsLst>
                  <a:gs pos="2917">
                    <a:schemeClr val="tx1"/>
                  </a:gs>
                  <a:gs pos="30000">
                    <a:schemeClr val="tx1"/>
                  </a:gs>
                </a:gsLst>
                <a:lin ang="5400000" scaled="0"/>
              </a:gradFill>
            </a:endParaRPr>
          </a:p>
        </p:txBody>
      </p:sp>
      <p:sp>
        <p:nvSpPr>
          <p:cNvPr id="13" name="TextBox 12"/>
          <p:cNvSpPr txBox="1"/>
          <p:nvPr/>
        </p:nvSpPr>
        <p:spPr>
          <a:xfrm>
            <a:off x="7073546" y="4459732"/>
            <a:ext cx="22688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a:t>
            </a:r>
            <a:r>
              <a:rPr lang="en-US" sz="2400" dirty="0" err="1">
                <a:gradFill>
                  <a:gsLst>
                    <a:gs pos="2917">
                      <a:schemeClr val="tx1"/>
                    </a:gs>
                    <a:gs pos="30000">
                      <a:schemeClr val="tx1"/>
                    </a:gs>
                  </a:gsLst>
                  <a:lin ang="5400000" scaled="0"/>
                </a:gradFill>
              </a:rPr>
              <a:t>MobileGlick</a:t>
            </a:r>
            <a:endParaRPr lang="en-US" sz="2400" dirty="0">
              <a:gradFill>
                <a:gsLst>
                  <a:gs pos="2917">
                    <a:schemeClr val="tx1"/>
                  </a:gs>
                  <a:gs pos="30000">
                    <a:schemeClr val="tx1"/>
                  </a:gs>
                </a:gsLst>
                <a:lin ang="5400000" scaled="0"/>
              </a:gradFill>
            </a:endParaRPr>
          </a:p>
        </p:txBody>
      </p:sp>
      <p:sp>
        <p:nvSpPr>
          <p:cNvPr id="14" name="TextBox 13"/>
          <p:cNvSpPr txBox="1"/>
          <p:nvPr/>
        </p:nvSpPr>
        <p:spPr>
          <a:xfrm>
            <a:off x="10587048" y="309641"/>
            <a:ext cx="157479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BRK3284</a:t>
            </a:r>
          </a:p>
        </p:txBody>
      </p:sp>
    </p:spTree>
    <p:extLst>
      <p:ext uri="{BB962C8B-B14F-4D97-AF65-F5344CB8AC3E}">
        <p14:creationId xmlns:p14="http://schemas.microsoft.com/office/powerpoint/2010/main" val="276075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1181862"/>
          </a:xfrm>
        </p:spPr>
        <p:txBody>
          <a:bodyPr/>
          <a:lstStyle/>
          <a:p>
            <a:r>
              <a:rPr lang="en-US" dirty="0"/>
              <a:t>Pick appropriate RPO and RTO</a:t>
            </a:r>
          </a:p>
        </p:txBody>
      </p:sp>
    </p:spTree>
    <p:extLst>
      <p:ext uri="{BB962C8B-B14F-4D97-AF65-F5344CB8AC3E}">
        <p14:creationId xmlns:p14="http://schemas.microsoft.com/office/powerpoint/2010/main" val="1867632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RTO and RPO</a:t>
            </a:r>
          </a:p>
        </p:txBody>
      </p:sp>
      <p:sp>
        <p:nvSpPr>
          <p:cNvPr id="3" name="Text Placeholder 2"/>
          <p:cNvSpPr>
            <a:spLocks noGrp="1"/>
          </p:cNvSpPr>
          <p:nvPr>
            <p:ph type="body" sz="quarter" idx="10"/>
          </p:nvPr>
        </p:nvSpPr>
        <p:spPr>
          <a:xfrm>
            <a:off x="274638" y="1212850"/>
            <a:ext cx="11887200" cy="3111621"/>
          </a:xfrm>
        </p:spPr>
        <p:txBody>
          <a:bodyPr/>
          <a:lstStyle/>
          <a:p>
            <a:r>
              <a:rPr lang="en-US" dirty="0"/>
              <a:t>Recovery Time Objective (RTO)</a:t>
            </a:r>
          </a:p>
          <a:p>
            <a:pPr lvl="1"/>
            <a:r>
              <a:rPr lang="en-US" sz="1800" dirty="0"/>
              <a:t>“The recovery time objective (RTO) is the targeted duration of time and a service level within which a business process must be restored after a disaster (or disruption) in order to avoid unacceptable consequences associated with a break in business continuity.”, </a:t>
            </a:r>
            <a:r>
              <a:rPr lang="en-US" sz="1800" dirty="0">
                <a:hlinkClick r:id="rId2"/>
              </a:rPr>
              <a:t>https://en.wikipedia.org/wiki/Recovery_time_objective</a:t>
            </a:r>
            <a:r>
              <a:rPr lang="en-US" sz="1800" dirty="0"/>
              <a:t> </a:t>
            </a:r>
          </a:p>
          <a:p>
            <a:r>
              <a:rPr lang="en-US" dirty="0"/>
              <a:t>Recovery Point Objective (RPO)</a:t>
            </a:r>
          </a:p>
          <a:p>
            <a:pPr lvl="1"/>
            <a:r>
              <a:rPr lang="en-US" sz="1800" dirty="0"/>
              <a:t>“A recovery point objective, or “RPO”, is defined by business continuity planning. It is the maximum targeted period in which data might be lost from an IT service due to a major incident. The RPO gives systems designers a limit to work to.”, </a:t>
            </a:r>
            <a:r>
              <a:rPr lang="en-US" sz="1800" dirty="0">
                <a:hlinkClick r:id="rId3"/>
              </a:rPr>
              <a:t>https://en.wikipedia.org/wiki/Recovery_point_objective</a:t>
            </a:r>
            <a:r>
              <a:rPr lang="en-US" sz="1800" dirty="0"/>
              <a:t> </a:t>
            </a:r>
          </a:p>
        </p:txBody>
      </p:sp>
      <p:cxnSp>
        <p:nvCxnSpPr>
          <p:cNvPr id="5" name="Straight Arrow Connector 4"/>
          <p:cNvCxnSpPr/>
          <p:nvPr/>
        </p:nvCxnSpPr>
        <p:spPr>
          <a:xfrm>
            <a:off x="655637" y="4993744"/>
            <a:ext cx="10972800" cy="0"/>
          </a:xfrm>
          <a:prstGeom prst="straightConnector1">
            <a:avLst/>
          </a:prstGeom>
          <a:ln w="136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Explosion: 8 Points 5"/>
          <p:cNvSpPr/>
          <p:nvPr/>
        </p:nvSpPr>
        <p:spPr bwMode="auto">
          <a:xfrm>
            <a:off x="5265737" y="4536544"/>
            <a:ext cx="1752600" cy="914400"/>
          </a:xfrm>
          <a:prstGeom prst="irregularSeal1">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Disaster </a:t>
            </a:r>
          </a:p>
        </p:txBody>
      </p:sp>
      <p:sp>
        <p:nvSpPr>
          <p:cNvPr id="7" name="TextBox 6"/>
          <p:cNvSpPr txBox="1"/>
          <p:nvPr/>
        </p:nvSpPr>
        <p:spPr>
          <a:xfrm>
            <a:off x="3094034" y="5298614"/>
            <a:ext cx="3047999" cy="5724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Lost Data</a:t>
            </a:r>
          </a:p>
        </p:txBody>
      </p:sp>
      <p:sp>
        <p:nvSpPr>
          <p:cNvPr id="8" name="TextBox 7"/>
          <p:cNvSpPr txBox="1"/>
          <p:nvPr/>
        </p:nvSpPr>
        <p:spPr>
          <a:xfrm>
            <a:off x="6256333" y="5301183"/>
            <a:ext cx="3810001" cy="5724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Down Time</a:t>
            </a:r>
          </a:p>
        </p:txBody>
      </p:sp>
      <p:grpSp>
        <p:nvGrpSpPr>
          <p:cNvPr id="9" name="Group 8"/>
          <p:cNvGrpSpPr/>
          <p:nvPr/>
        </p:nvGrpSpPr>
        <p:grpSpPr>
          <a:xfrm>
            <a:off x="3094035" y="5490148"/>
            <a:ext cx="3047999" cy="457200"/>
            <a:chOff x="1646237" y="5326062"/>
            <a:chExt cx="1752600" cy="457200"/>
          </a:xfrm>
        </p:grpSpPr>
        <p:cxnSp>
          <p:nvCxnSpPr>
            <p:cNvPr id="10" name="Straight Connector 9"/>
            <p:cNvCxnSpPr/>
            <p:nvPr/>
          </p:nvCxnSpPr>
          <p:spPr>
            <a:xfrm>
              <a:off x="1646237" y="5326062"/>
              <a:ext cx="0" cy="4572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46237" y="5554662"/>
              <a:ext cx="175260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98837" y="5326062"/>
              <a:ext cx="0" cy="4572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142033" y="5490148"/>
            <a:ext cx="3962403" cy="457200"/>
            <a:chOff x="1646237" y="5326062"/>
            <a:chExt cx="1752600" cy="457200"/>
          </a:xfrm>
        </p:grpSpPr>
        <p:cxnSp>
          <p:nvCxnSpPr>
            <p:cNvPr id="14" name="Straight Connector 13"/>
            <p:cNvCxnSpPr/>
            <p:nvPr/>
          </p:nvCxnSpPr>
          <p:spPr>
            <a:xfrm>
              <a:off x="1646237" y="5326062"/>
              <a:ext cx="0" cy="4572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46237" y="5554662"/>
              <a:ext cx="175260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98837" y="5326062"/>
              <a:ext cx="0" cy="4572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7" name="Speech Bubble: Rectangle with Corners Rounded 16"/>
          <p:cNvSpPr/>
          <p:nvPr/>
        </p:nvSpPr>
        <p:spPr bwMode="auto">
          <a:xfrm>
            <a:off x="2789237" y="4342871"/>
            <a:ext cx="990600" cy="356188"/>
          </a:xfrm>
          <a:prstGeom prst="wedgeRoundRectCallout">
            <a:avLst>
              <a:gd name="adj1" fmla="val -20903"/>
              <a:gd name="adj2" fmla="val 108492"/>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5439">
                      <a:srgbClr val="F8F8F8"/>
                    </a:gs>
                    <a:gs pos="10000">
                      <a:srgbClr val="F8F8F8"/>
                    </a:gs>
                  </a:gsLst>
                  <a:lin ang="5400000" scaled="0"/>
                </a:gradFill>
                <a:effectLst/>
                <a:uLnTx/>
                <a:uFillTx/>
              </a:rPr>
              <a:t>RPO</a:t>
            </a:r>
          </a:p>
        </p:txBody>
      </p:sp>
      <p:sp>
        <p:nvSpPr>
          <p:cNvPr id="18" name="Speech Bubble: Rectangle with Corners Rounded 17"/>
          <p:cNvSpPr/>
          <p:nvPr/>
        </p:nvSpPr>
        <p:spPr bwMode="auto">
          <a:xfrm>
            <a:off x="9456737" y="4330118"/>
            <a:ext cx="990600" cy="356188"/>
          </a:xfrm>
          <a:prstGeom prst="wedgeRoundRectCallout">
            <a:avLst>
              <a:gd name="adj1" fmla="val 9866"/>
              <a:gd name="adj2" fmla="val 119534"/>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5439">
                      <a:srgbClr val="F8F8F8"/>
                    </a:gs>
                    <a:gs pos="10000">
                      <a:srgbClr val="F8F8F8"/>
                    </a:gs>
                  </a:gsLst>
                  <a:lin ang="5400000" scaled="0"/>
                </a:gradFill>
                <a:effectLst/>
                <a:uLnTx/>
                <a:uFillTx/>
              </a:rPr>
              <a:t>RTO</a:t>
            </a:r>
          </a:p>
        </p:txBody>
      </p:sp>
      <p:sp>
        <p:nvSpPr>
          <p:cNvPr id="19" name="Speech Bubble: Rectangle with Corners Rounded 18"/>
          <p:cNvSpPr/>
          <p:nvPr/>
        </p:nvSpPr>
        <p:spPr bwMode="auto">
          <a:xfrm>
            <a:off x="10637837" y="4301785"/>
            <a:ext cx="990600" cy="356188"/>
          </a:xfrm>
          <a:prstGeom prst="wedgeRoundRectCallout">
            <a:avLst>
              <a:gd name="adj1" fmla="val -60"/>
              <a:gd name="adj2" fmla="val 125055"/>
              <a:gd name="adj3" fmla="val 16667"/>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5439">
                      <a:srgbClr val="F8F8F8"/>
                    </a:gs>
                    <a:gs pos="10000">
                      <a:srgbClr val="F8F8F8"/>
                    </a:gs>
                  </a:gsLst>
                  <a:lin ang="5400000" scaled="0"/>
                </a:gradFill>
                <a:effectLst/>
                <a:uLnTx/>
                <a:uFillTx/>
              </a:rPr>
              <a:t>PTO*</a:t>
            </a:r>
          </a:p>
        </p:txBody>
      </p:sp>
      <p:sp>
        <p:nvSpPr>
          <p:cNvPr id="20" name="Rectangle 19"/>
          <p:cNvSpPr/>
          <p:nvPr/>
        </p:nvSpPr>
        <p:spPr>
          <a:xfrm>
            <a:off x="400538" y="6387083"/>
            <a:ext cx="4777398" cy="341632"/>
          </a:xfrm>
          <a:prstGeom prst="rect">
            <a:avLst/>
          </a:prstGeom>
        </p:spPr>
        <p:txBody>
          <a:bodyPr wrap="none">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1" i="0" u="none" strike="noStrike" kern="0" cap="none" spc="0" normalizeH="0" baseline="0" noProof="0" dirty="0">
                <a:ln>
                  <a:noFill/>
                </a:ln>
                <a:gradFill>
                  <a:gsLst>
                    <a:gs pos="2917">
                      <a:schemeClr val="tx1"/>
                    </a:gs>
                    <a:gs pos="30000">
                      <a:schemeClr val="tx1"/>
                    </a:gs>
                  </a:gsLst>
                  <a:lin ang="5400000" scaled="0"/>
                </a:gradFill>
                <a:effectLst/>
                <a:uLnTx/>
                <a:uFillTx/>
              </a:rPr>
              <a:t>*PTO</a:t>
            </a: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 Take some time off. You’ve earned it. </a:t>
            </a: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sym typeface="Wingdings" panose="05000000000000000000" pitchFamily="2" charset="2"/>
              </a:rPr>
              <a:t></a:t>
            </a:r>
            <a:endPar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spTree>
    <p:extLst>
      <p:ext uri="{BB962C8B-B14F-4D97-AF65-F5344CB8AC3E}">
        <p14:creationId xmlns:p14="http://schemas.microsoft.com/office/powerpoint/2010/main" val="2878613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05050"/>
                </a:solidFill>
              </a:rPr>
              <a:t>Picking RPO and RTO</a:t>
            </a:r>
          </a:p>
        </p:txBody>
      </p:sp>
      <p:sp>
        <p:nvSpPr>
          <p:cNvPr id="3" name="Text Placeholder 2"/>
          <p:cNvSpPr txBox="1">
            <a:spLocks/>
          </p:cNvSpPr>
          <p:nvPr/>
        </p:nvSpPr>
        <p:spPr>
          <a:xfrm>
            <a:off x="274638" y="1212850"/>
            <a:ext cx="11887200" cy="311162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32742" rtl="0" eaLnBrk="1" fontAlgn="auto" latinLnBrk="0" hangingPunct="1">
              <a:lnSpc>
                <a:spcPct val="90000"/>
              </a:lnSpc>
              <a:spcBef>
                <a:spcPct val="20000"/>
              </a:spcBef>
              <a:spcAft>
                <a:spcPts val="0"/>
              </a:spcAft>
              <a:buClrTx/>
              <a:buSzPct val="90000"/>
              <a:buFont typeface="+mj-lt"/>
              <a:buAutoNum type="arabicPeriod"/>
              <a:tabLst/>
              <a:defRPr/>
            </a:pPr>
            <a:r>
              <a:rPr kumimoji="0" lang="en-US" sz="3200" b="0" i="0" u="none" strike="noStrike" kern="1200" cap="none" spc="0" normalizeH="0" baseline="0" noProof="0" dirty="0">
                <a:ln>
                  <a:noFill/>
                </a:ln>
                <a:solidFill>
                  <a:srgbClr val="0078D7"/>
                </a:solidFill>
                <a:effectLst/>
                <a:uLnTx/>
                <a:uFillTx/>
                <a:latin typeface="+mj-lt"/>
                <a:ea typeface="+mn-ea"/>
                <a:cs typeface="+mn-cs"/>
              </a:rPr>
              <a:t>RPO and RTO are a business decision</a:t>
            </a:r>
          </a:p>
          <a:p>
            <a:pPr marL="514350" marR="0" lvl="0" indent="-514350" algn="l" defTabSz="932742" rtl="0" eaLnBrk="1" fontAlgn="auto" latinLnBrk="0" hangingPunct="1">
              <a:lnSpc>
                <a:spcPct val="90000"/>
              </a:lnSpc>
              <a:spcBef>
                <a:spcPct val="20000"/>
              </a:spcBef>
              <a:spcAft>
                <a:spcPts val="0"/>
              </a:spcAft>
              <a:buClrTx/>
              <a:buSzPct val="90000"/>
              <a:buFont typeface="+mj-lt"/>
              <a:buAutoNum type="arabicPeriod"/>
              <a:tabLst/>
              <a:defRPr/>
            </a:pPr>
            <a:r>
              <a:rPr kumimoji="0" lang="en-US" sz="3200" b="0" i="0" u="none" strike="noStrike" kern="1200" cap="none" spc="0" normalizeH="0" baseline="0" noProof="0" dirty="0">
                <a:ln>
                  <a:noFill/>
                </a:ln>
                <a:solidFill>
                  <a:srgbClr val="0078D7"/>
                </a:solidFill>
                <a:effectLst/>
                <a:uLnTx/>
                <a:uFillTx/>
                <a:latin typeface="+mj-lt"/>
                <a:ea typeface="+mn-ea"/>
                <a:cs typeface="+mn-cs"/>
              </a:rPr>
              <a:t>Get your current RPO and RTO</a:t>
            </a:r>
          </a:p>
          <a:p>
            <a:pPr marL="514350" marR="0" lvl="0" indent="-514350" algn="l" defTabSz="932742" rtl="0" eaLnBrk="1" fontAlgn="auto" latinLnBrk="0" hangingPunct="1">
              <a:lnSpc>
                <a:spcPct val="90000"/>
              </a:lnSpc>
              <a:spcBef>
                <a:spcPct val="20000"/>
              </a:spcBef>
              <a:spcAft>
                <a:spcPts val="0"/>
              </a:spcAft>
              <a:buClrTx/>
              <a:buSzPct val="90000"/>
              <a:buFont typeface="+mj-lt"/>
              <a:buAutoNum type="arabicPeriod"/>
              <a:tabLst/>
              <a:defRPr/>
            </a:pPr>
            <a:r>
              <a:rPr kumimoji="0" lang="en-US" sz="3200" b="0" i="0" u="none" strike="noStrike" kern="1200" cap="none" spc="0" normalizeH="0" baseline="0" noProof="0" dirty="0">
                <a:ln>
                  <a:noFill/>
                </a:ln>
                <a:solidFill>
                  <a:srgbClr val="0078D7"/>
                </a:solidFill>
                <a:effectLst/>
                <a:uLnTx/>
                <a:uFillTx/>
                <a:latin typeface="+mj-lt"/>
                <a:ea typeface="+mn-ea"/>
                <a:cs typeface="+mn-cs"/>
              </a:rPr>
              <a:t>Test options and estimate costs</a:t>
            </a:r>
          </a:p>
          <a:p>
            <a:pPr marL="514350" marR="0" lvl="0" indent="-514350" algn="l" defTabSz="932742" rtl="0" eaLnBrk="1" fontAlgn="auto" latinLnBrk="0" hangingPunct="1">
              <a:lnSpc>
                <a:spcPct val="90000"/>
              </a:lnSpc>
              <a:spcBef>
                <a:spcPct val="20000"/>
              </a:spcBef>
              <a:spcAft>
                <a:spcPts val="0"/>
              </a:spcAft>
              <a:buClrTx/>
              <a:buSzPct val="90000"/>
              <a:buFont typeface="+mj-lt"/>
              <a:buAutoNum type="arabicPeriod"/>
              <a:tabLst/>
              <a:defRPr/>
            </a:pPr>
            <a:r>
              <a:rPr kumimoji="0" lang="en-US" sz="3200" b="0" i="0" u="none" strike="noStrike" kern="1200" cap="none" spc="0" normalizeH="0" baseline="0" noProof="0" dirty="0">
                <a:ln>
                  <a:noFill/>
                </a:ln>
                <a:solidFill>
                  <a:srgbClr val="0078D7"/>
                </a:solidFill>
                <a:effectLst/>
                <a:uLnTx/>
                <a:uFillTx/>
                <a:latin typeface="+mj-lt"/>
                <a:ea typeface="+mn-ea"/>
                <a:cs typeface="+mn-cs"/>
              </a:rPr>
              <a:t>Get business owner agreement on RPO and RTO</a:t>
            </a:r>
          </a:p>
          <a:p>
            <a:pPr marL="514350" marR="0" lvl="0" indent="-514350" algn="l" defTabSz="932742" rtl="0" eaLnBrk="1" fontAlgn="auto" latinLnBrk="0" hangingPunct="1">
              <a:lnSpc>
                <a:spcPct val="90000"/>
              </a:lnSpc>
              <a:spcBef>
                <a:spcPct val="20000"/>
              </a:spcBef>
              <a:spcAft>
                <a:spcPts val="0"/>
              </a:spcAft>
              <a:buClrTx/>
              <a:buSzPct val="90000"/>
              <a:buFont typeface="+mj-lt"/>
              <a:buAutoNum type="arabicPeriod"/>
              <a:tabLst/>
              <a:defRPr/>
            </a:pPr>
            <a:r>
              <a:rPr kumimoji="0" lang="en-US" sz="3200" b="0" i="0" u="none" strike="noStrike" kern="1200" cap="none" spc="0" normalizeH="0" baseline="0" noProof="0" dirty="0">
                <a:ln>
                  <a:noFill/>
                </a:ln>
                <a:solidFill>
                  <a:srgbClr val="0078D7"/>
                </a:solidFill>
                <a:effectLst/>
                <a:uLnTx/>
                <a:uFillTx/>
                <a:latin typeface="+mj-lt"/>
                <a:ea typeface="+mn-ea"/>
                <a:cs typeface="+mn-cs"/>
              </a:rPr>
              <a:t>Implement &amp; measure</a:t>
            </a:r>
          </a:p>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endParaRPr kumimoji="0" lang="en-US" sz="32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endParaRPr kumimoji="0" lang="en-US" sz="18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endParaRPr>
          </a:p>
        </p:txBody>
      </p:sp>
      <p:pic>
        <p:nvPicPr>
          <p:cNvPr id="6" name="Picture 5"/>
          <p:cNvPicPr>
            <a:picLocks noChangeAspect="1"/>
          </p:cNvPicPr>
          <p:nvPr/>
        </p:nvPicPr>
        <p:blipFill>
          <a:blip r:embed="rId2"/>
          <a:stretch>
            <a:fillRect/>
          </a:stretch>
        </p:blipFill>
        <p:spPr>
          <a:xfrm>
            <a:off x="10104437" y="3268662"/>
            <a:ext cx="1939665" cy="3381539"/>
          </a:xfrm>
          <a:prstGeom prst="rect">
            <a:avLst/>
          </a:prstGeom>
        </p:spPr>
      </p:pic>
    </p:spTree>
    <p:extLst>
      <p:ext uri="{BB962C8B-B14F-4D97-AF65-F5344CB8AC3E}">
        <p14:creationId xmlns:p14="http://schemas.microsoft.com/office/powerpoint/2010/main" val="1930435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7" y="2125662"/>
            <a:ext cx="12115799" cy="1181862"/>
          </a:xfrm>
        </p:spPr>
        <p:txBody>
          <a:bodyPr/>
          <a:lstStyle/>
          <a:p>
            <a:r>
              <a:rPr lang="en-US" dirty="0"/>
              <a:t>How does Azure help with DR?</a:t>
            </a:r>
          </a:p>
        </p:txBody>
      </p:sp>
    </p:spTree>
    <p:extLst>
      <p:ext uri="{BB962C8B-B14F-4D97-AF65-F5344CB8AC3E}">
        <p14:creationId xmlns:p14="http://schemas.microsoft.com/office/powerpoint/2010/main" val="1588205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recovery in “the cloud”</a:t>
            </a:r>
          </a:p>
        </p:txBody>
      </p:sp>
      <p:grpSp>
        <p:nvGrpSpPr>
          <p:cNvPr id="18" name="Group 17"/>
          <p:cNvGrpSpPr/>
          <p:nvPr/>
        </p:nvGrpSpPr>
        <p:grpSpPr>
          <a:xfrm>
            <a:off x="-4023" y="2570008"/>
            <a:ext cx="2743200" cy="1905000"/>
            <a:chOff x="274639" y="2582862"/>
            <a:chExt cx="2743200" cy="1905000"/>
          </a:xfrm>
        </p:grpSpPr>
        <p:sp>
          <p:nvSpPr>
            <p:cNvPr id="6" name="Rectangle 5"/>
            <p:cNvSpPr/>
            <p:nvPr/>
          </p:nvSpPr>
          <p:spPr bwMode="auto">
            <a:xfrm>
              <a:off x="274639" y="2582862"/>
              <a:ext cx="2743200" cy="1905000"/>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lang="en-US" sz="2000" kern="0" dirty="0">
                  <a:gradFill>
                    <a:gsLst>
                      <a:gs pos="5439">
                        <a:srgbClr val="F8F8F8"/>
                      </a:gs>
                      <a:gs pos="10000">
                        <a:srgbClr val="F8F8F8"/>
                      </a:gs>
                    </a:gsLst>
                    <a:lin ang="5400000" scaled="0"/>
                  </a:gradFill>
                </a:rPr>
                <a:t>No-loss data</a:t>
              </a: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pic>
          <p:nvPicPr>
            <p:cNvPr id="10" name="Picture 9"/>
            <p:cNvPicPr>
              <a:picLocks noChangeAspect="1"/>
            </p:cNvPicPr>
            <p:nvPr/>
          </p:nvPicPr>
          <p:blipFill>
            <a:blip r:embed="rId3">
              <a:biLevel thresh="25000"/>
            </a:blip>
            <a:stretch>
              <a:fillRect/>
            </a:stretch>
          </p:blipFill>
          <p:spPr>
            <a:xfrm>
              <a:off x="1150939" y="3217710"/>
              <a:ext cx="1257298" cy="1257298"/>
            </a:xfrm>
            <a:prstGeom prst="rect">
              <a:avLst/>
            </a:prstGeom>
          </p:spPr>
        </p:pic>
      </p:grpSp>
      <p:grpSp>
        <p:nvGrpSpPr>
          <p:cNvPr id="19" name="Group 18"/>
          <p:cNvGrpSpPr/>
          <p:nvPr/>
        </p:nvGrpSpPr>
        <p:grpSpPr>
          <a:xfrm>
            <a:off x="2967775" y="2570008"/>
            <a:ext cx="3018482" cy="1905000"/>
            <a:chOff x="3322637" y="2570008"/>
            <a:chExt cx="2743200" cy="1905000"/>
          </a:xfrm>
        </p:grpSpPr>
        <p:sp>
          <p:nvSpPr>
            <p:cNvPr id="7" name="Rectangle 6"/>
            <p:cNvSpPr/>
            <p:nvPr/>
          </p:nvSpPr>
          <p:spPr bwMode="auto">
            <a:xfrm>
              <a:off x="3322637" y="2570008"/>
              <a:ext cx="2743200" cy="1905000"/>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On-demand in</a:t>
              </a:r>
              <a:r>
                <a:rPr kumimoji="0" lang="en-US" sz="2000" b="0" i="0" u="none" strike="noStrike" kern="0" cap="none" spc="0" normalizeH="0" baseline="0" noProof="0" dirty="0" err="1">
                  <a:ln>
                    <a:noFill/>
                  </a:ln>
                  <a:gradFill>
                    <a:gsLst>
                      <a:gs pos="5439">
                        <a:srgbClr val="F8F8F8"/>
                      </a:gs>
                      <a:gs pos="10000">
                        <a:srgbClr val="F8F8F8"/>
                      </a:gs>
                    </a:gsLst>
                    <a:lin ang="5400000" scaled="0"/>
                  </a:gradFill>
                  <a:effectLst/>
                  <a:uLnTx/>
                  <a:uFillTx/>
                </a:rPr>
                <a:t>frastructure</a:t>
              </a: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pic>
          <p:nvPicPr>
            <p:cNvPr id="11" name="Picture 10"/>
            <p:cNvPicPr>
              <a:picLocks noChangeAspect="1"/>
            </p:cNvPicPr>
            <p:nvPr/>
          </p:nvPicPr>
          <p:blipFill>
            <a:blip r:embed="rId4">
              <a:biLevel thresh="25000"/>
            </a:blip>
            <a:stretch>
              <a:fillRect/>
            </a:stretch>
          </p:blipFill>
          <p:spPr>
            <a:xfrm>
              <a:off x="4160837" y="3297617"/>
              <a:ext cx="1079067" cy="1079067"/>
            </a:xfrm>
            <a:prstGeom prst="rect">
              <a:avLst/>
            </a:prstGeom>
          </p:spPr>
        </p:pic>
      </p:grpSp>
      <p:grpSp>
        <p:nvGrpSpPr>
          <p:cNvPr id="20" name="Group 19"/>
          <p:cNvGrpSpPr/>
          <p:nvPr/>
        </p:nvGrpSpPr>
        <p:grpSpPr>
          <a:xfrm>
            <a:off x="6181759" y="2570008"/>
            <a:ext cx="3084480" cy="1917854"/>
            <a:chOff x="6523039" y="2570008"/>
            <a:chExt cx="2743200" cy="1917854"/>
          </a:xfrm>
        </p:grpSpPr>
        <p:sp>
          <p:nvSpPr>
            <p:cNvPr id="8" name="Rectangle 7"/>
            <p:cNvSpPr/>
            <p:nvPr/>
          </p:nvSpPr>
          <p:spPr bwMode="auto">
            <a:xfrm>
              <a:off x="6523039" y="2570008"/>
              <a:ext cx="2743200" cy="191785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Geographically dispersed</a:t>
              </a:r>
            </a:p>
          </p:txBody>
        </p:sp>
        <p:pic>
          <p:nvPicPr>
            <p:cNvPr id="12" name="Picture 11"/>
            <p:cNvPicPr>
              <a:picLocks noChangeAspect="1"/>
            </p:cNvPicPr>
            <p:nvPr/>
          </p:nvPicPr>
          <p:blipFill rotWithShape="1">
            <a:blip r:embed="rId5"/>
            <a:srcRect t="22544" b="25926"/>
            <a:stretch/>
          </p:blipFill>
          <p:spPr>
            <a:xfrm>
              <a:off x="6980239" y="3040062"/>
              <a:ext cx="1828800" cy="1219200"/>
            </a:xfrm>
            <a:prstGeom prst="rect">
              <a:avLst/>
            </a:prstGeom>
          </p:spPr>
        </p:pic>
      </p:grpSp>
      <p:sp>
        <p:nvSpPr>
          <p:cNvPr id="9" name="Rectangle 8"/>
          <p:cNvSpPr/>
          <p:nvPr/>
        </p:nvSpPr>
        <p:spPr bwMode="auto">
          <a:xfrm>
            <a:off x="9494837" y="2570008"/>
            <a:ext cx="2890872" cy="190500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Pay only for what you use</a:t>
            </a:r>
          </a:p>
        </p:txBody>
      </p:sp>
      <p:sp>
        <p:nvSpPr>
          <p:cNvPr id="14" name="TextBox 13"/>
          <p:cNvSpPr txBox="1"/>
          <p:nvPr/>
        </p:nvSpPr>
        <p:spPr>
          <a:xfrm>
            <a:off x="10278247" y="2966600"/>
            <a:ext cx="609600" cy="1292662"/>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7200" b="1" i="0" u="none" strike="noStrike" kern="0" cap="none" spc="0" normalizeH="0" baseline="0" noProof="0" dirty="0">
                <a:ln>
                  <a:noFill/>
                </a:ln>
                <a:solidFill>
                  <a:schemeClr val="bg1"/>
                </a:solidFill>
                <a:effectLst/>
                <a:uLnTx/>
                <a:uFillTx/>
              </a:rPr>
              <a:t>$</a:t>
            </a:r>
          </a:p>
        </p:txBody>
      </p:sp>
      <p:sp>
        <p:nvSpPr>
          <p:cNvPr id="15" name="TextBox 14"/>
          <p:cNvSpPr txBox="1"/>
          <p:nvPr/>
        </p:nvSpPr>
        <p:spPr>
          <a:xfrm>
            <a:off x="10722378" y="3185562"/>
            <a:ext cx="609600" cy="1043363"/>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5400" b="1" i="0" u="none" strike="noStrike" kern="0" cap="none" spc="0" normalizeH="0" baseline="0" noProof="0" dirty="0">
                <a:ln>
                  <a:noFill/>
                </a:ln>
                <a:solidFill>
                  <a:schemeClr val="bg1"/>
                </a:solidFill>
                <a:effectLst/>
                <a:uLnTx/>
                <a:uFillTx/>
              </a:rPr>
              <a:t>$</a:t>
            </a:r>
          </a:p>
        </p:txBody>
      </p:sp>
      <p:sp>
        <p:nvSpPr>
          <p:cNvPr id="16" name="TextBox 15"/>
          <p:cNvSpPr txBox="1"/>
          <p:nvPr/>
        </p:nvSpPr>
        <p:spPr>
          <a:xfrm>
            <a:off x="11087068" y="3362780"/>
            <a:ext cx="609600" cy="849463"/>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4000" b="1" i="0" u="none" strike="noStrike" kern="0" cap="none" spc="0" normalizeH="0" baseline="0" noProof="0" dirty="0">
                <a:ln>
                  <a:noFill/>
                </a:ln>
                <a:solidFill>
                  <a:schemeClr val="bg1"/>
                </a:solidFill>
                <a:effectLst/>
                <a:uLnTx/>
                <a:uFillTx/>
              </a:rPr>
              <a:t>$</a:t>
            </a:r>
          </a:p>
        </p:txBody>
      </p:sp>
      <p:sp>
        <p:nvSpPr>
          <p:cNvPr id="17" name="TextBox 16"/>
          <p:cNvSpPr txBox="1"/>
          <p:nvPr/>
        </p:nvSpPr>
        <p:spPr>
          <a:xfrm>
            <a:off x="11371698" y="3467818"/>
            <a:ext cx="609600" cy="7386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3200" b="1" i="0" u="none" strike="noStrike" kern="0" cap="none" spc="0" normalizeH="0" baseline="0" noProof="0" dirty="0">
                <a:ln>
                  <a:noFill/>
                </a:ln>
                <a:solidFill>
                  <a:schemeClr val="bg1"/>
                </a:solidFill>
                <a:effectLst/>
                <a:uLnTx/>
                <a:uFillTx/>
              </a:rPr>
              <a:t>$</a:t>
            </a:r>
          </a:p>
        </p:txBody>
      </p:sp>
    </p:spTree>
    <p:extLst>
      <p:ext uri="{BB962C8B-B14F-4D97-AF65-F5344CB8AC3E}">
        <p14:creationId xmlns:p14="http://schemas.microsoft.com/office/powerpoint/2010/main" val="350769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in Azure - challenges</a:t>
            </a:r>
          </a:p>
        </p:txBody>
      </p:sp>
      <p:sp>
        <p:nvSpPr>
          <p:cNvPr id="3" name="Text Placeholder 2"/>
          <p:cNvSpPr>
            <a:spLocks noGrp="1"/>
          </p:cNvSpPr>
          <p:nvPr>
            <p:ph type="body" sz="quarter" idx="10"/>
          </p:nvPr>
        </p:nvSpPr>
        <p:spPr>
          <a:xfrm>
            <a:off x="274638" y="1212850"/>
            <a:ext cx="11887200" cy="5139869"/>
          </a:xfrm>
        </p:spPr>
        <p:txBody>
          <a:bodyPr/>
          <a:lstStyle/>
          <a:p>
            <a:r>
              <a:rPr lang="en-US" dirty="0"/>
              <a:t>Bandwidth / network constraints</a:t>
            </a:r>
          </a:p>
          <a:p>
            <a:pPr lvl="1"/>
            <a:r>
              <a:rPr lang="en-US" dirty="0"/>
              <a:t>De-duplication, compression, time-of-day, impact to normal business operations, etc.</a:t>
            </a:r>
          </a:p>
          <a:p>
            <a:r>
              <a:rPr lang="en-US" dirty="0"/>
              <a:t>Security</a:t>
            </a:r>
          </a:p>
          <a:p>
            <a:pPr lvl="1"/>
            <a:r>
              <a:rPr lang="en-US" dirty="0"/>
              <a:t>Encryption, vendor/provider trust, identity management, key management, etc.</a:t>
            </a:r>
          </a:p>
          <a:p>
            <a:r>
              <a:rPr lang="en-US" dirty="0"/>
              <a:t>Compliance / regulatory</a:t>
            </a:r>
          </a:p>
          <a:p>
            <a:pPr lvl="1"/>
            <a:r>
              <a:rPr lang="en-US" dirty="0"/>
              <a:t>Government, legal, or industry approval</a:t>
            </a:r>
          </a:p>
          <a:p>
            <a:r>
              <a:rPr lang="en-US" dirty="0"/>
              <a:t>Capacity</a:t>
            </a:r>
          </a:p>
          <a:p>
            <a:pPr lvl="1"/>
            <a:r>
              <a:rPr lang="en-US" dirty="0"/>
              <a:t>Placement guarantees, quotas, regional resource availability</a:t>
            </a:r>
          </a:p>
          <a:p>
            <a:r>
              <a:rPr lang="en-US" dirty="0"/>
              <a:t>Vendor support</a:t>
            </a:r>
          </a:p>
          <a:p>
            <a:pPr lvl="1"/>
            <a:r>
              <a:rPr lang="en-US" dirty="0"/>
              <a:t>SLA, network connectivity points, production support, and control</a:t>
            </a:r>
          </a:p>
        </p:txBody>
      </p:sp>
    </p:spTree>
    <p:extLst>
      <p:ext uri="{BB962C8B-B14F-4D97-AF65-F5344CB8AC3E}">
        <p14:creationId xmlns:p14="http://schemas.microsoft.com/office/powerpoint/2010/main" val="2502810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Azure Storage</a:t>
            </a:r>
          </a:p>
        </p:txBody>
      </p:sp>
      <p:sp>
        <p:nvSpPr>
          <p:cNvPr id="5" name="TextBox 4"/>
          <p:cNvSpPr txBox="1"/>
          <p:nvPr/>
        </p:nvSpPr>
        <p:spPr>
          <a:xfrm>
            <a:off x="274637" y="3116262"/>
            <a:ext cx="9220199" cy="7940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3600" b="0" i="1" u="none" strike="noStrike" kern="0" cap="none" spc="0" normalizeH="0" baseline="0" noProof="0" dirty="0">
                <a:ln>
                  <a:noFill/>
                </a:ln>
                <a:gradFill>
                  <a:gsLst>
                    <a:gs pos="2917">
                      <a:schemeClr val="tx1"/>
                    </a:gs>
                    <a:gs pos="30000">
                      <a:schemeClr val="tx1"/>
                    </a:gs>
                  </a:gsLst>
                  <a:lin ang="5400000" scaled="0"/>
                </a:gradFill>
                <a:effectLst/>
                <a:uLnTx/>
                <a:uFillTx/>
              </a:rPr>
              <a:t>From a </a:t>
            </a:r>
            <a:r>
              <a:rPr lang="en-US" sz="3600" i="1" kern="0" dirty="0">
                <a:gradFill>
                  <a:gsLst>
                    <a:gs pos="2917">
                      <a:schemeClr val="tx1"/>
                    </a:gs>
                    <a:gs pos="30000">
                      <a:schemeClr val="tx1"/>
                    </a:gs>
                  </a:gsLst>
                  <a:lin ang="5400000" scaled="0"/>
                </a:gradFill>
              </a:rPr>
              <a:t>d</a:t>
            </a:r>
            <a:r>
              <a:rPr kumimoji="0" lang="en-US" sz="3600" b="0" i="1" u="none" strike="noStrike" kern="0" cap="none" spc="0" normalizeH="0" baseline="0" noProof="0" dirty="0" err="1">
                <a:ln>
                  <a:noFill/>
                </a:ln>
                <a:gradFill>
                  <a:gsLst>
                    <a:gs pos="2917">
                      <a:schemeClr val="tx1"/>
                    </a:gs>
                    <a:gs pos="30000">
                      <a:schemeClr val="tx1"/>
                    </a:gs>
                  </a:gsLst>
                  <a:lin ang="5400000" scaled="0"/>
                </a:gradFill>
                <a:effectLst/>
                <a:uLnTx/>
                <a:uFillTx/>
              </a:rPr>
              <a:t>isaster</a:t>
            </a:r>
            <a:r>
              <a:rPr kumimoji="0" lang="en-US" sz="3600" b="0" i="1" u="none" strike="noStrike" kern="0" cap="none" spc="0" normalizeH="0" baseline="0" noProof="0" dirty="0">
                <a:ln>
                  <a:noFill/>
                </a:ln>
                <a:gradFill>
                  <a:gsLst>
                    <a:gs pos="2917">
                      <a:schemeClr val="tx1"/>
                    </a:gs>
                    <a:gs pos="30000">
                      <a:schemeClr val="tx1"/>
                    </a:gs>
                  </a:gsLst>
                  <a:lin ang="5400000" scaled="0"/>
                </a:gradFill>
                <a:effectLst/>
                <a:uLnTx/>
                <a:uFillTx/>
              </a:rPr>
              <a:t> recovery perspective</a:t>
            </a:r>
          </a:p>
        </p:txBody>
      </p:sp>
    </p:spTree>
    <p:extLst>
      <p:ext uri="{BB962C8B-B14F-4D97-AF65-F5344CB8AC3E}">
        <p14:creationId xmlns:p14="http://schemas.microsoft.com/office/powerpoint/2010/main" val="3440864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Trivia time</a:t>
            </a:r>
          </a:p>
        </p:txBody>
      </p:sp>
      <p:sp>
        <p:nvSpPr>
          <p:cNvPr id="3" name="Text Placeholder 2"/>
          <p:cNvSpPr>
            <a:spLocks noGrp="1"/>
          </p:cNvSpPr>
          <p:nvPr>
            <p:ph type="body" sz="quarter" idx="10"/>
          </p:nvPr>
        </p:nvSpPr>
        <p:spPr>
          <a:xfrm>
            <a:off x="274638" y="1212850"/>
            <a:ext cx="11887200" cy="738664"/>
          </a:xfrm>
        </p:spPr>
        <p:txBody>
          <a:bodyPr/>
          <a:lstStyle/>
          <a:p>
            <a:r>
              <a:rPr lang="en-US" dirty="0"/>
              <a:t>When should you use GRS storage?</a:t>
            </a:r>
          </a:p>
        </p:txBody>
      </p:sp>
      <p:sp>
        <p:nvSpPr>
          <p:cNvPr id="4" name="TextBox 3"/>
          <p:cNvSpPr txBox="1"/>
          <p:nvPr/>
        </p:nvSpPr>
        <p:spPr>
          <a:xfrm>
            <a:off x="40581" y="2735262"/>
            <a:ext cx="12181092" cy="3228576"/>
          </a:xfrm>
          <a:prstGeom prst="rect">
            <a:avLst/>
          </a:prstGeom>
          <a:noFill/>
        </p:spPr>
        <p:txBody>
          <a:bodyPr wrap="none" lIns="182880" tIns="146304" rIns="182880" bIns="146304" rtlCol="0">
            <a:spAutoFit/>
          </a:bodyPr>
          <a:lstStyle/>
          <a:p>
            <a:pPr marL="457200" indent="-457200">
              <a:lnSpc>
                <a:spcPct val="90000"/>
              </a:lnSpc>
              <a:spcAft>
                <a:spcPts val="600"/>
              </a:spcAft>
              <a:buAutoNum type="alphaLcParenR"/>
            </a:pPr>
            <a:r>
              <a:rPr lang="en-US" sz="3200" dirty="0">
                <a:gradFill>
                  <a:gsLst>
                    <a:gs pos="2917">
                      <a:schemeClr val="tx1"/>
                    </a:gs>
                    <a:gs pos="30000">
                      <a:schemeClr val="tx1"/>
                    </a:gs>
                  </a:gsLst>
                  <a:lin ang="5400000" scaled="0"/>
                </a:gradFill>
              </a:rPr>
              <a:t>Always</a:t>
            </a:r>
          </a:p>
          <a:p>
            <a:pPr marL="457200" indent="-457200">
              <a:lnSpc>
                <a:spcPct val="90000"/>
              </a:lnSpc>
              <a:spcAft>
                <a:spcPts val="600"/>
              </a:spcAft>
              <a:buAutoNum type="alphaLcParenR"/>
            </a:pPr>
            <a:r>
              <a:rPr lang="en-US" sz="3200" dirty="0">
                <a:gradFill>
                  <a:gsLst>
                    <a:gs pos="2917">
                      <a:schemeClr val="tx1"/>
                    </a:gs>
                    <a:gs pos="30000">
                      <a:schemeClr val="tx1"/>
                    </a:gs>
                  </a:gsLst>
                  <a:lin ang="5400000" scaled="0"/>
                </a:gradFill>
              </a:rPr>
              <a:t>When you want to have storage resiliency across fault domains</a:t>
            </a:r>
          </a:p>
          <a:p>
            <a:pPr marL="457200" indent="-457200">
              <a:lnSpc>
                <a:spcPct val="90000"/>
              </a:lnSpc>
              <a:spcAft>
                <a:spcPts val="600"/>
              </a:spcAft>
              <a:buAutoNum type="alphaLcParenR"/>
            </a:pPr>
            <a:r>
              <a:rPr lang="en-US" sz="3200" dirty="0">
                <a:gradFill>
                  <a:gsLst>
                    <a:gs pos="2917">
                      <a:schemeClr val="tx1"/>
                    </a:gs>
                    <a:gs pos="30000">
                      <a:schemeClr val="tx1"/>
                    </a:gs>
                  </a:gsLst>
                  <a:lin ang="5400000" scaled="0"/>
                </a:gradFill>
              </a:rPr>
              <a:t>When you want to be able to failover to a secondary site</a:t>
            </a:r>
          </a:p>
          <a:p>
            <a:pPr marL="457200" indent="-457200">
              <a:lnSpc>
                <a:spcPct val="90000"/>
              </a:lnSpc>
              <a:spcAft>
                <a:spcPts val="600"/>
              </a:spcAft>
              <a:buAutoNum type="alphaLcParenR"/>
            </a:pPr>
            <a:r>
              <a:rPr lang="en-US" sz="3200" dirty="0">
                <a:gradFill>
                  <a:gsLst>
                    <a:gs pos="2917">
                      <a:schemeClr val="tx1"/>
                    </a:gs>
                    <a:gs pos="30000">
                      <a:schemeClr val="tx1"/>
                    </a:gs>
                  </a:gsLst>
                  <a:lin ang="5400000" scaled="0"/>
                </a:gradFill>
              </a:rPr>
              <a:t>When you want to enable a multi-region deployment</a:t>
            </a:r>
          </a:p>
          <a:p>
            <a:pPr marL="457200" indent="-457200">
              <a:lnSpc>
                <a:spcPct val="90000"/>
              </a:lnSpc>
              <a:spcAft>
                <a:spcPts val="600"/>
              </a:spcAft>
              <a:buAutoNum type="alphaLcParenR"/>
            </a:pPr>
            <a:r>
              <a:rPr lang="en-US" sz="3200" dirty="0">
                <a:gradFill>
                  <a:gsLst>
                    <a:gs pos="2917">
                      <a:schemeClr val="tx1"/>
                    </a:gs>
                    <a:gs pos="30000">
                      <a:schemeClr val="tx1"/>
                    </a:gs>
                  </a:gsLst>
                  <a:lin ang="5400000" scaled="0"/>
                </a:gradFill>
              </a:rPr>
              <a:t>Never</a:t>
            </a:r>
          </a:p>
          <a:p>
            <a:pPr marL="457200" indent="-457200">
              <a:lnSpc>
                <a:spcPct val="90000"/>
              </a:lnSpc>
              <a:spcAft>
                <a:spcPts val="600"/>
              </a:spcAft>
              <a:buAutoNum type="alphaLcParenR"/>
            </a:pPr>
            <a:endParaRPr lang="en-US" sz="2400" dirty="0" err="1">
              <a:gradFill>
                <a:gsLst>
                  <a:gs pos="2917">
                    <a:schemeClr val="tx1"/>
                  </a:gs>
                  <a:gs pos="30000">
                    <a:schemeClr val="tx1"/>
                  </a:gs>
                </a:gsLst>
                <a:lin ang="5400000" scaled="0"/>
              </a:gradFill>
            </a:endParaRPr>
          </a:p>
        </p:txBody>
      </p:sp>
      <p:sp>
        <p:nvSpPr>
          <p:cNvPr id="5" name="Rounded Rectangle 4"/>
          <p:cNvSpPr/>
          <p:nvPr/>
        </p:nvSpPr>
        <p:spPr bwMode="auto">
          <a:xfrm>
            <a:off x="122237" y="4868862"/>
            <a:ext cx="1828800" cy="685800"/>
          </a:xfrm>
          <a:prstGeom prst="roundRect">
            <a:avLst/>
          </a:prstGeom>
          <a:noFill/>
          <a:ln w="7620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999726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Storage</a:t>
            </a:r>
          </a:p>
        </p:txBody>
      </p:sp>
      <p:sp>
        <p:nvSpPr>
          <p:cNvPr id="5" name="Text Placeholder 4"/>
          <p:cNvSpPr>
            <a:spLocks noGrp="1"/>
          </p:cNvSpPr>
          <p:nvPr>
            <p:ph type="body" sz="quarter" idx="10"/>
          </p:nvPr>
        </p:nvSpPr>
        <p:spPr>
          <a:xfrm>
            <a:off x="274638" y="1212850"/>
            <a:ext cx="11887200" cy="5410712"/>
          </a:xfrm>
        </p:spPr>
        <p:txBody>
          <a:bodyPr/>
          <a:lstStyle/>
          <a:p>
            <a:r>
              <a:rPr lang="en-US" dirty="0"/>
              <a:t>GRS challenges for DR</a:t>
            </a:r>
          </a:p>
          <a:p>
            <a:pPr lvl="1"/>
            <a:r>
              <a:rPr lang="en-US" sz="2400" dirty="0"/>
              <a:t>Not suitable for application consistent workloads</a:t>
            </a:r>
          </a:p>
          <a:p>
            <a:pPr lvl="1"/>
            <a:r>
              <a:rPr lang="en-US" sz="2400" dirty="0"/>
              <a:t>No disk / VM consistency. Replication is </a:t>
            </a:r>
            <a:r>
              <a:rPr lang="en-US" sz="2400" dirty="0" err="1"/>
              <a:t>async</a:t>
            </a:r>
            <a:r>
              <a:rPr lang="en-US" sz="2400" dirty="0"/>
              <a:t> at the blob level (partition)</a:t>
            </a:r>
          </a:p>
          <a:p>
            <a:pPr lvl="1"/>
            <a:r>
              <a:rPr lang="en-US" sz="2400" dirty="0"/>
              <a:t>No tenant / user control</a:t>
            </a:r>
          </a:p>
          <a:p>
            <a:pPr lvl="1"/>
            <a:r>
              <a:rPr lang="en-US" sz="2400" dirty="0"/>
              <a:t>No SLA</a:t>
            </a:r>
          </a:p>
          <a:p>
            <a:pPr lvl="1"/>
            <a:r>
              <a:rPr lang="en-US" sz="2400" dirty="0"/>
              <a:t>No ability to test</a:t>
            </a:r>
          </a:p>
          <a:p>
            <a:pPr lvl="1"/>
            <a:r>
              <a:rPr lang="en-US" sz="2400" dirty="0"/>
              <a:t>No ability to view the data</a:t>
            </a:r>
          </a:p>
          <a:p>
            <a:pPr lvl="1"/>
            <a:r>
              <a:rPr lang="en-US" sz="2400" dirty="0"/>
              <a:t>No orchestration</a:t>
            </a:r>
          </a:p>
          <a:p>
            <a:pPr lvl="1"/>
            <a:endParaRPr lang="en-US" sz="900" dirty="0"/>
          </a:p>
          <a:p>
            <a:r>
              <a:rPr lang="en-US" dirty="0"/>
              <a:t>Guidance</a:t>
            </a:r>
          </a:p>
          <a:p>
            <a:pPr lvl="1"/>
            <a:r>
              <a:rPr lang="en-US" sz="2400" dirty="0"/>
              <a:t>Custom sync code may be necessary. Access to the code? Strategic to the business?</a:t>
            </a:r>
          </a:p>
          <a:p>
            <a:pPr lvl="1"/>
            <a:r>
              <a:rPr lang="en-US" sz="2400" dirty="0"/>
              <a:t>Preparing for something that will never (hopefully) happen.</a:t>
            </a:r>
          </a:p>
        </p:txBody>
      </p:sp>
      <p:grpSp>
        <p:nvGrpSpPr>
          <p:cNvPr id="4" name="Group 3"/>
          <p:cNvGrpSpPr/>
          <p:nvPr/>
        </p:nvGrpSpPr>
        <p:grpSpPr>
          <a:xfrm>
            <a:off x="9266237" y="2735262"/>
            <a:ext cx="2895601" cy="2800122"/>
            <a:chOff x="8580437" y="1744662"/>
            <a:chExt cx="3739843" cy="3562122"/>
          </a:xfrm>
        </p:grpSpPr>
        <p:sp>
          <p:nvSpPr>
            <p:cNvPr id="6" name="&quot;Not Allowed&quot; Symbol 5"/>
            <p:cNvSpPr/>
            <p:nvPr/>
          </p:nvSpPr>
          <p:spPr bwMode="auto">
            <a:xfrm>
              <a:off x="8580437" y="1744662"/>
              <a:ext cx="3739843" cy="3562122"/>
            </a:xfrm>
            <a:prstGeom prst="noSmoking">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3" name="TextBox 2"/>
            <p:cNvSpPr txBox="1"/>
            <p:nvPr/>
          </p:nvSpPr>
          <p:spPr>
            <a:xfrm rot="2539657">
              <a:off x="9582125" y="3020646"/>
              <a:ext cx="1736470" cy="1010153"/>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3600" b="0" i="0" u="none" strike="noStrike" kern="0" cap="none" spc="0" normalizeH="0" baseline="0" noProof="0" dirty="0">
                  <a:ln>
                    <a:noFill/>
                  </a:ln>
                  <a:solidFill>
                    <a:schemeClr val="bg1"/>
                  </a:solidFill>
                  <a:effectLst/>
                  <a:uLnTx/>
                  <a:uFillTx/>
                </a:rPr>
                <a:t>GRS</a:t>
              </a:r>
            </a:p>
          </p:txBody>
        </p:sp>
      </p:grpSp>
      <p:sp>
        <p:nvSpPr>
          <p:cNvPr id="7" name="TextBox 6"/>
          <p:cNvSpPr txBox="1"/>
          <p:nvPr/>
        </p:nvSpPr>
        <p:spPr>
          <a:xfrm>
            <a:off x="0" y="6164262"/>
            <a:ext cx="12396479" cy="683264"/>
          </a:xfrm>
          <a:prstGeom prst="rect">
            <a:avLst/>
          </a:prstGeom>
          <a:noFill/>
        </p:spPr>
        <p:txBody>
          <a:bodyPr wrap="square" lIns="182880" tIns="146304" rIns="182880" bIns="146304" rtlCol="0">
            <a:spAutoFit/>
          </a:bodyPr>
          <a:lstStyle/>
          <a:p>
            <a:pPr algn="ctr">
              <a:lnSpc>
                <a:spcPct val="90000"/>
              </a:lnSpc>
              <a:spcAft>
                <a:spcPts val="600"/>
              </a:spcAft>
            </a:pPr>
            <a:r>
              <a:rPr lang="en-US" sz="2800" dirty="0">
                <a:solidFill>
                  <a:schemeClr val="tx2"/>
                </a:solidFill>
              </a:rPr>
              <a:t>You want DR on </a:t>
            </a:r>
            <a:r>
              <a:rPr lang="en-US" sz="2800" b="1" i="1" dirty="0">
                <a:solidFill>
                  <a:schemeClr val="tx2"/>
                </a:solidFill>
              </a:rPr>
              <a:t>your</a:t>
            </a:r>
            <a:r>
              <a:rPr lang="en-US" sz="2800" dirty="0">
                <a:solidFill>
                  <a:schemeClr val="tx2"/>
                </a:solidFill>
              </a:rPr>
              <a:t> terms!</a:t>
            </a:r>
          </a:p>
        </p:txBody>
      </p:sp>
    </p:spTree>
    <p:extLst>
      <p:ext uri="{BB962C8B-B14F-4D97-AF65-F5344CB8AC3E}">
        <p14:creationId xmlns:p14="http://schemas.microsoft.com/office/powerpoint/2010/main" val="1496009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Storage</a:t>
            </a:r>
          </a:p>
        </p:txBody>
      </p:sp>
      <p:sp>
        <p:nvSpPr>
          <p:cNvPr id="3" name="Text Placeholder 2"/>
          <p:cNvSpPr>
            <a:spLocks noGrp="1"/>
          </p:cNvSpPr>
          <p:nvPr>
            <p:ph type="body" sz="quarter" idx="10"/>
          </p:nvPr>
        </p:nvSpPr>
        <p:spPr>
          <a:xfrm>
            <a:off x="274638" y="1212850"/>
            <a:ext cx="10439399" cy="4807470"/>
          </a:xfrm>
        </p:spPr>
        <p:txBody>
          <a:bodyPr/>
          <a:lstStyle/>
          <a:p>
            <a:r>
              <a:rPr lang="en-US" dirty="0"/>
              <a:t>RA-GRS challenges for DR</a:t>
            </a:r>
          </a:p>
          <a:p>
            <a:pPr lvl="1"/>
            <a:r>
              <a:rPr lang="en-US" sz="3200" dirty="0"/>
              <a:t>No SLA on replication. </a:t>
            </a:r>
            <a:r>
              <a:rPr lang="en-US" sz="3200" b="1" dirty="0"/>
              <a:t>Target</a:t>
            </a:r>
            <a:r>
              <a:rPr lang="en-US" sz="3200" dirty="0"/>
              <a:t> of 15 minutes.</a:t>
            </a:r>
          </a:p>
          <a:p>
            <a:pPr lvl="1"/>
            <a:r>
              <a:rPr lang="en-US" sz="3200" dirty="0"/>
              <a:t>You need to monitor replication latency. How does this impact your RPO?</a:t>
            </a:r>
          </a:p>
          <a:p>
            <a:pPr lvl="1"/>
            <a:r>
              <a:rPr lang="en-US" sz="3200" b="1" dirty="0"/>
              <a:t>Read Only </a:t>
            </a:r>
            <a:r>
              <a:rPr lang="en-US" sz="3200" dirty="0"/>
              <a:t>– How do you use it?  RTO impact?</a:t>
            </a:r>
          </a:p>
          <a:p>
            <a:pPr lvl="1"/>
            <a:endParaRPr lang="en-US" dirty="0"/>
          </a:p>
          <a:p>
            <a:r>
              <a:rPr lang="en-US" dirty="0"/>
              <a:t>LRS</a:t>
            </a:r>
          </a:p>
          <a:p>
            <a:pPr lvl="1"/>
            <a:r>
              <a:rPr lang="en-US" sz="3200" dirty="0"/>
              <a:t>Only use as part of a self-managed storage replication plan in multiple regions</a:t>
            </a:r>
          </a:p>
        </p:txBody>
      </p:sp>
      <p:pic>
        <p:nvPicPr>
          <p:cNvPr id="7" name="Picture 6"/>
          <p:cNvPicPr>
            <a:picLocks noChangeAspect="1"/>
          </p:cNvPicPr>
          <p:nvPr/>
        </p:nvPicPr>
        <p:blipFill>
          <a:blip r:embed="rId3"/>
          <a:stretch>
            <a:fillRect/>
          </a:stretch>
        </p:blipFill>
        <p:spPr>
          <a:xfrm>
            <a:off x="8732837" y="2201862"/>
            <a:ext cx="5393566" cy="5393566"/>
          </a:xfrm>
          <a:prstGeom prst="rect">
            <a:avLst/>
          </a:prstGeom>
        </p:spPr>
      </p:pic>
    </p:spTree>
    <p:extLst>
      <p:ext uri="{BB962C8B-B14F-4D97-AF65-F5344CB8AC3E}">
        <p14:creationId xmlns:p14="http://schemas.microsoft.com/office/powerpoint/2010/main" val="1497302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658" y="0"/>
            <a:ext cx="11889564" cy="917575"/>
          </a:xfrm>
        </p:spPr>
        <p:txBody>
          <a:bodyPr/>
          <a:lstStyle/>
          <a:p>
            <a:r>
              <a:rPr lang="en-US" dirty="0"/>
              <a:t>Session objectives and takeaways</a:t>
            </a:r>
          </a:p>
        </p:txBody>
      </p:sp>
      <p:sp>
        <p:nvSpPr>
          <p:cNvPr id="5" name="Text Placeholder 4"/>
          <p:cNvSpPr>
            <a:spLocks noGrp="1"/>
          </p:cNvSpPr>
          <p:nvPr>
            <p:ph type="body" sz="quarter" idx="10"/>
          </p:nvPr>
        </p:nvSpPr>
        <p:spPr>
          <a:xfrm>
            <a:off x="0" y="982662"/>
            <a:ext cx="12436475" cy="6053965"/>
          </a:xfrm>
        </p:spPr>
        <p:txBody>
          <a:bodyPr/>
          <a:lstStyle/>
          <a:p>
            <a:r>
              <a:rPr lang="en-US" dirty="0"/>
              <a:t>Session objective(s): </a:t>
            </a:r>
          </a:p>
          <a:p>
            <a:pPr lvl="1"/>
            <a:r>
              <a:rPr lang="en-US" sz="2200" dirty="0"/>
              <a:t>Ability to discuss disaster recovery options available via the Azure platform</a:t>
            </a:r>
          </a:p>
          <a:p>
            <a:pPr lvl="1"/>
            <a:r>
              <a:rPr lang="en-US" sz="2200" dirty="0"/>
              <a:t>Ability to apply best practices to achieve solution RPO and RTO targets</a:t>
            </a:r>
          </a:p>
          <a:p>
            <a:pPr lvl="1"/>
            <a:r>
              <a:rPr lang="en-US" sz="2200" dirty="0"/>
              <a:t>Ability to recommend an effective and efficient DR strategy spanning the cloud and on-premises</a:t>
            </a:r>
          </a:p>
          <a:p>
            <a:pPr lvl="1"/>
            <a:endParaRPr lang="en-US" sz="1600" dirty="0"/>
          </a:p>
          <a:p>
            <a:r>
              <a:rPr lang="en-US" b="1" dirty="0"/>
              <a:t>Best practices:</a:t>
            </a:r>
          </a:p>
          <a:p>
            <a:r>
              <a:rPr lang="en-US" sz="3200" dirty="0"/>
              <a:t>Pick appropriate RPO and RTO</a:t>
            </a:r>
          </a:p>
          <a:p>
            <a:r>
              <a:rPr lang="en-US" sz="3200" dirty="0"/>
              <a:t>Plan for DR bandwidth</a:t>
            </a:r>
          </a:p>
          <a:p>
            <a:r>
              <a:rPr lang="en-US" sz="3200" dirty="0"/>
              <a:t>Code for deployment</a:t>
            </a:r>
          </a:p>
          <a:p>
            <a:r>
              <a:rPr lang="en-US" sz="3200" dirty="0"/>
              <a:t>Prepare your DR environment</a:t>
            </a:r>
          </a:p>
          <a:p>
            <a:r>
              <a:rPr lang="en-US" sz="3200" dirty="0"/>
              <a:t>Use the right tool for the job</a:t>
            </a:r>
          </a:p>
          <a:p>
            <a:r>
              <a:rPr lang="en-US" sz="3200" dirty="0"/>
              <a:t>Test and verify</a:t>
            </a:r>
          </a:p>
        </p:txBody>
      </p:sp>
    </p:spTree>
    <p:extLst>
      <p:ext uri="{BB962C8B-B14F-4D97-AF65-F5344CB8AC3E}">
        <p14:creationId xmlns:p14="http://schemas.microsoft.com/office/powerpoint/2010/main" val="3117848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1181862"/>
          </a:xfrm>
        </p:spPr>
        <p:txBody>
          <a:bodyPr/>
          <a:lstStyle/>
          <a:p>
            <a:r>
              <a:rPr lang="en-US" dirty="0"/>
              <a:t>Plan your bandwidth</a:t>
            </a:r>
          </a:p>
        </p:txBody>
      </p:sp>
    </p:spTree>
    <p:extLst>
      <p:ext uri="{BB962C8B-B14F-4D97-AF65-F5344CB8AC3E}">
        <p14:creationId xmlns:p14="http://schemas.microsoft.com/office/powerpoint/2010/main" val="2799890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Bandwidth matters</a:t>
            </a:r>
            <a:endParaRPr lang="en-US" dirty="0"/>
          </a:p>
        </p:txBody>
      </p:sp>
      <p:sp>
        <p:nvSpPr>
          <p:cNvPr id="3" name="Text Placeholder 2"/>
          <p:cNvSpPr>
            <a:spLocks noGrp="1"/>
          </p:cNvSpPr>
          <p:nvPr>
            <p:ph type="body" sz="quarter" idx="10"/>
          </p:nvPr>
        </p:nvSpPr>
        <p:spPr>
          <a:xfrm>
            <a:off x="274638" y="1212850"/>
            <a:ext cx="11887200" cy="5309146"/>
          </a:xfrm>
        </p:spPr>
        <p:txBody>
          <a:bodyPr/>
          <a:lstStyle/>
          <a:p>
            <a:r>
              <a:rPr lang="en-US" dirty="0"/>
              <a:t>Initial upload</a:t>
            </a:r>
          </a:p>
          <a:p>
            <a:pPr lvl="1"/>
            <a:r>
              <a:rPr lang="en-US" sz="3000" dirty="0"/>
              <a:t>Largest bandwidth used</a:t>
            </a:r>
          </a:p>
          <a:p>
            <a:pPr lvl="1"/>
            <a:r>
              <a:rPr lang="en-US" sz="3000" dirty="0"/>
              <a:t>Not time-sensitive</a:t>
            </a:r>
          </a:p>
          <a:p>
            <a:pPr lvl="1"/>
            <a:r>
              <a:rPr lang="en-US" sz="3000" dirty="0"/>
              <a:t>Can be a phased approach</a:t>
            </a:r>
          </a:p>
          <a:p>
            <a:endParaRPr lang="en-US" dirty="0"/>
          </a:p>
          <a:p>
            <a:r>
              <a:rPr lang="en-US" dirty="0"/>
              <a:t>Ongoing usage</a:t>
            </a:r>
          </a:p>
          <a:p>
            <a:pPr lvl="1"/>
            <a:r>
              <a:rPr lang="en-US" sz="3000" dirty="0"/>
              <a:t>Largest continuing cost</a:t>
            </a:r>
          </a:p>
          <a:p>
            <a:pPr lvl="1"/>
            <a:r>
              <a:rPr lang="en-US" sz="3000" dirty="0"/>
              <a:t>Most critical to your operations</a:t>
            </a:r>
          </a:p>
          <a:p>
            <a:endParaRPr lang="en-US" dirty="0"/>
          </a:p>
        </p:txBody>
      </p:sp>
      <p:pic>
        <p:nvPicPr>
          <p:cNvPr id="90" name="Picture 89"/>
          <p:cNvPicPr>
            <a:picLocks noChangeAspect="1"/>
          </p:cNvPicPr>
          <p:nvPr/>
        </p:nvPicPr>
        <p:blipFill rotWithShape="1">
          <a:blip r:embed="rId2"/>
          <a:srcRect l="23164" t="8935" r="21443" b="48756"/>
          <a:stretch/>
        </p:blipFill>
        <p:spPr>
          <a:xfrm>
            <a:off x="7967925" y="3573462"/>
            <a:ext cx="4468550" cy="3413125"/>
          </a:xfrm>
          <a:prstGeom prst="rect">
            <a:avLst/>
          </a:prstGeom>
        </p:spPr>
      </p:pic>
    </p:spTree>
    <p:extLst>
      <p:ext uri="{BB962C8B-B14F-4D97-AF65-F5344CB8AC3E}">
        <p14:creationId xmlns:p14="http://schemas.microsoft.com/office/powerpoint/2010/main" val="1964611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a:t>
            </a:r>
            <a:r>
              <a:rPr lang="en-US" dirty="0"/>
              <a:t> bandwidth calculation</a:t>
            </a:r>
          </a:p>
        </p:txBody>
      </p:sp>
      <p:sp>
        <p:nvSpPr>
          <p:cNvPr id="3" name="Text Placeholder 2"/>
          <p:cNvSpPr>
            <a:spLocks noGrp="1"/>
          </p:cNvSpPr>
          <p:nvPr>
            <p:ph type="body" sz="quarter" idx="10"/>
          </p:nvPr>
        </p:nvSpPr>
        <p:spPr>
          <a:xfrm>
            <a:off x="274638" y="1135062"/>
            <a:ext cx="11887200" cy="2646878"/>
          </a:xfrm>
        </p:spPr>
        <p:txBody>
          <a:bodyPr/>
          <a:lstStyle/>
          <a:p>
            <a:r>
              <a:rPr lang="en-US" dirty="0">
                <a:solidFill>
                  <a:srgbClr val="00188F"/>
                </a:solidFill>
              </a:rPr>
              <a:t>1 Hyper-V machine to Azure</a:t>
            </a:r>
          </a:p>
          <a:p>
            <a:r>
              <a:rPr lang="en-US" dirty="0">
                <a:solidFill>
                  <a:srgbClr val="00188F"/>
                </a:solidFill>
              </a:rPr>
              <a:t>1Mbps = 1 VM, 300 GB drive, 70% of drive used, 5% daily change rate, no compression</a:t>
            </a:r>
          </a:p>
          <a:p>
            <a:endParaRPr lang="en-US" dirty="0"/>
          </a:p>
        </p:txBody>
      </p:sp>
      <p:pic>
        <p:nvPicPr>
          <p:cNvPr id="2050" name="Picture 2" descr="https://azurecomcdn.azureedge.net/cvt-63ceced76e618573d58ccef62d361ffd0ed73b50e0f61c830137f4486859105a/css/images/hero/calcula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475" y="4384674"/>
            <a:ext cx="9144000" cy="26098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373697" y="3497262"/>
            <a:ext cx="11689082" cy="7940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3600" b="0" i="0" u="none" strike="noStrike" kern="0" cap="none" spc="0" normalizeH="0" baseline="0" noProof="0" dirty="0">
                <a:ln>
                  <a:noFill/>
                </a:ln>
                <a:solidFill>
                  <a:srgbClr val="00188F"/>
                </a:solidFill>
                <a:effectLst/>
                <a:uLnTx/>
                <a:uFillTx/>
              </a:rPr>
              <a:t>100 VMs = </a:t>
            </a:r>
            <a:r>
              <a:rPr kumimoji="0" lang="en-US" sz="3600" b="1" i="0" u="none" strike="noStrike" kern="0" cap="none" spc="0" normalizeH="0" baseline="0" noProof="0" dirty="0">
                <a:ln>
                  <a:noFill/>
                </a:ln>
                <a:solidFill>
                  <a:srgbClr val="D83B01"/>
                </a:solidFill>
                <a:effectLst/>
                <a:uLnTx/>
                <a:uFillTx/>
              </a:rPr>
              <a:t>100%</a:t>
            </a:r>
            <a:r>
              <a:rPr kumimoji="0" lang="en-US" sz="3600" b="0" i="0" u="none" strike="noStrike" kern="0" cap="none" spc="0" normalizeH="0" baseline="0" noProof="0" dirty="0">
                <a:ln>
                  <a:noFill/>
                </a:ln>
                <a:solidFill>
                  <a:srgbClr val="D83B01"/>
                </a:solidFill>
                <a:effectLst/>
                <a:uLnTx/>
                <a:uFillTx/>
              </a:rPr>
              <a:t> </a:t>
            </a:r>
            <a:r>
              <a:rPr kumimoji="0" lang="en-US" sz="3600" b="1" i="0" u="none" strike="noStrike" kern="0" cap="none" spc="0" normalizeH="0" baseline="0" noProof="0" dirty="0">
                <a:ln>
                  <a:noFill/>
                </a:ln>
                <a:solidFill>
                  <a:srgbClr val="D83B01"/>
                </a:solidFill>
                <a:effectLst/>
                <a:uLnTx/>
                <a:uFillTx/>
              </a:rPr>
              <a:t>saturated</a:t>
            </a:r>
            <a:r>
              <a:rPr kumimoji="0" lang="en-US" sz="3600" b="0" i="0" u="none" strike="noStrike" kern="0" cap="none" spc="0" normalizeH="0" baseline="0" noProof="0" dirty="0">
                <a:ln>
                  <a:noFill/>
                </a:ln>
                <a:solidFill>
                  <a:srgbClr val="D83B01"/>
                </a:solidFill>
                <a:effectLst/>
                <a:uLnTx/>
                <a:uFillTx/>
              </a:rPr>
              <a:t> </a:t>
            </a:r>
            <a:r>
              <a:rPr kumimoji="0" lang="en-US" sz="3600" b="0" i="0" u="none" strike="noStrike" kern="0" cap="none" spc="0" normalizeH="0" baseline="0" noProof="0" dirty="0">
                <a:ln>
                  <a:noFill/>
                </a:ln>
                <a:solidFill>
                  <a:srgbClr val="00188F"/>
                </a:solidFill>
                <a:effectLst/>
                <a:uLnTx/>
                <a:uFillTx/>
              </a:rPr>
              <a:t>Azure S2S VPN Gateway</a:t>
            </a:r>
          </a:p>
        </p:txBody>
      </p:sp>
    </p:spTree>
    <p:extLst>
      <p:ext uri="{BB962C8B-B14F-4D97-AF65-F5344CB8AC3E}">
        <p14:creationId xmlns:p14="http://schemas.microsoft.com/office/powerpoint/2010/main" val="4119470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ASR Capacity Planner</a:t>
            </a:r>
          </a:p>
        </p:txBody>
      </p:sp>
      <p:sp>
        <p:nvSpPr>
          <p:cNvPr id="3" name="Text Placeholder 2"/>
          <p:cNvSpPr>
            <a:spLocks noGrp="1"/>
          </p:cNvSpPr>
          <p:nvPr>
            <p:ph type="body" sz="quarter" idx="10"/>
          </p:nvPr>
        </p:nvSpPr>
        <p:spPr>
          <a:xfrm>
            <a:off x="274638" y="1212850"/>
            <a:ext cx="11887200" cy="5201424"/>
          </a:xfrm>
        </p:spPr>
        <p:txBody>
          <a:bodyPr/>
          <a:lstStyle/>
          <a:p>
            <a:pPr lvl="1"/>
            <a:r>
              <a:rPr lang="en-US" dirty="0">
                <a:hlinkClick r:id="rId3"/>
              </a:rPr>
              <a:t>https://azure.microsoft.com/en-us/documentation/articles/site-recovery-capacity-planner/</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Quick or Detailed mode</a:t>
            </a:r>
          </a:p>
          <a:p>
            <a:pPr lvl="1"/>
            <a:r>
              <a:rPr lang="en-US" dirty="0"/>
              <a:t>Single or Multiple Machines</a:t>
            </a:r>
          </a:p>
          <a:p>
            <a:pPr lvl="1"/>
            <a:r>
              <a:rPr lang="en-US" dirty="0"/>
              <a:t>Are you REALLY prepared?</a:t>
            </a:r>
          </a:p>
        </p:txBody>
      </p:sp>
      <p:pic>
        <p:nvPicPr>
          <p:cNvPr id="6" name="Picture 5"/>
          <p:cNvPicPr>
            <a:picLocks noChangeAspect="1"/>
          </p:cNvPicPr>
          <p:nvPr/>
        </p:nvPicPr>
        <p:blipFill>
          <a:blip r:embed="rId4"/>
          <a:stretch>
            <a:fillRect/>
          </a:stretch>
        </p:blipFill>
        <p:spPr>
          <a:xfrm>
            <a:off x="1499190" y="1592262"/>
            <a:ext cx="9438095" cy="3695238"/>
          </a:xfrm>
          <a:prstGeom prst="rect">
            <a:avLst/>
          </a:prstGeom>
        </p:spPr>
      </p:pic>
    </p:spTree>
    <p:extLst>
      <p:ext uri="{BB962C8B-B14F-4D97-AF65-F5344CB8AC3E}">
        <p14:creationId xmlns:p14="http://schemas.microsoft.com/office/powerpoint/2010/main" val="496116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1181862"/>
          </a:xfrm>
        </p:spPr>
        <p:txBody>
          <a:bodyPr/>
          <a:lstStyle/>
          <a:p>
            <a:r>
              <a:rPr lang="en-US" dirty="0"/>
              <a:t>Code for deployment</a:t>
            </a:r>
          </a:p>
        </p:txBody>
      </p:sp>
    </p:spTree>
    <p:extLst>
      <p:ext uri="{BB962C8B-B14F-4D97-AF65-F5344CB8AC3E}">
        <p14:creationId xmlns:p14="http://schemas.microsoft.com/office/powerpoint/2010/main" val="2325297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tiers</a:t>
            </a:r>
          </a:p>
        </p:txBody>
      </p:sp>
      <p:sp>
        <p:nvSpPr>
          <p:cNvPr id="3" name="Text Placeholder 2"/>
          <p:cNvSpPr>
            <a:spLocks noGrp="1"/>
          </p:cNvSpPr>
          <p:nvPr>
            <p:ph type="body" sz="quarter" idx="10"/>
          </p:nvPr>
        </p:nvSpPr>
        <p:spPr>
          <a:xfrm>
            <a:off x="274638" y="1212850"/>
            <a:ext cx="11887200" cy="4124206"/>
          </a:xfrm>
        </p:spPr>
        <p:txBody>
          <a:bodyPr/>
          <a:lstStyle/>
          <a:p>
            <a:r>
              <a:rPr lang="en-US" dirty="0"/>
              <a:t>Infrastructure - ARM templates</a:t>
            </a:r>
          </a:p>
          <a:p>
            <a:endParaRPr lang="en-US" dirty="0"/>
          </a:p>
          <a:p>
            <a:r>
              <a:rPr lang="en-US" dirty="0"/>
              <a:t>Applications - configuration scripts</a:t>
            </a:r>
          </a:p>
          <a:p>
            <a:endParaRPr lang="en-US" dirty="0"/>
          </a:p>
          <a:p>
            <a:r>
              <a:rPr lang="en-US" dirty="0"/>
              <a:t>Data – load (ETL)</a:t>
            </a:r>
          </a:p>
          <a:p>
            <a:endParaRPr lang="en-US" dirty="0"/>
          </a:p>
        </p:txBody>
      </p:sp>
      <p:pic>
        <p:nvPicPr>
          <p:cNvPr id="4" name="Picture 3"/>
          <p:cNvPicPr>
            <a:picLocks noChangeAspect="1"/>
          </p:cNvPicPr>
          <p:nvPr/>
        </p:nvPicPr>
        <p:blipFill>
          <a:blip r:embed="rId2"/>
          <a:stretch>
            <a:fillRect/>
          </a:stretch>
        </p:blipFill>
        <p:spPr>
          <a:xfrm>
            <a:off x="8351837" y="2582862"/>
            <a:ext cx="4572000" cy="4572000"/>
          </a:xfrm>
          <a:prstGeom prst="rect">
            <a:avLst/>
          </a:prstGeom>
        </p:spPr>
      </p:pic>
    </p:spTree>
    <p:extLst>
      <p:ext uri="{BB962C8B-B14F-4D97-AF65-F5344CB8AC3E}">
        <p14:creationId xmlns:p14="http://schemas.microsoft.com/office/powerpoint/2010/main" val="3876527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ARM templates</a:t>
            </a:r>
          </a:p>
        </p:txBody>
      </p:sp>
      <p:sp>
        <p:nvSpPr>
          <p:cNvPr id="3" name="Text Placeholder 2"/>
          <p:cNvSpPr>
            <a:spLocks noGrp="1"/>
          </p:cNvSpPr>
          <p:nvPr>
            <p:ph type="body" sz="quarter" idx="10"/>
          </p:nvPr>
        </p:nvSpPr>
        <p:spPr>
          <a:xfrm>
            <a:off x="274638" y="1212850"/>
            <a:ext cx="11887200" cy="4124206"/>
          </a:xfrm>
        </p:spPr>
        <p:txBody>
          <a:bodyPr/>
          <a:lstStyle/>
          <a:p>
            <a:r>
              <a:rPr lang="en-US" dirty="0"/>
              <a:t>Template everything</a:t>
            </a:r>
          </a:p>
          <a:p>
            <a:endParaRPr lang="en-US" dirty="0"/>
          </a:p>
          <a:p>
            <a:r>
              <a:rPr lang="en-US" dirty="0"/>
              <a:t>Break up your templates by role</a:t>
            </a:r>
          </a:p>
          <a:p>
            <a:endParaRPr lang="en-US" dirty="0"/>
          </a:p>
          <a:p>
            <a:r>
              <a:rPr lang="en-US" dirty="0"/>
              <a:t>Link templates to create your application</a:t>
            </a:r>
          </a:p>
          <a:p>
            <a:endParaRPr lang="en-US" dirty="0"/>
          </a:p>
        </p:txBody>
      </p:sp>
      <p:pic>
        <p:nvPicPr>
          <p:cNvPr id="4" name="Picture 3"/>
          <p:cNvPicPr>
            <a:picLocks noChangeAspect="1"/>
          </p:cNvPicPr>
          <p:nvPr/>
        </p:nvPicPr>
        <p:blipFill>
          <a:blip r:embed="rId2">
            <a:duotone>
              <a:prstClr val="black"/>
              <a:schemeClr val="tx2">
                <a:tint val="45000"/>
                <a:satMod val="400000"/>
              </a:schemeClr>
            </a:duotone>
          </a:blip>
          <a:stretch>
            <a:fillRect/>
          </a:stretch>
        </p:blipFill>
        <p:spPr>
          <a:xfrm>
            <a:off x="9418637" y="3954462"/>
            <a:ext cx="2911236" cy="2911236"/>
          </a:xfrm>
          <a:prstGeom prst="rect">
            <a:avLst/>
          </a:prstGeom>
        </p:spPr>
      </p:pic>
    </p:spTree>
    <p:extLst>
      <p:ext uri="{BB962C8B-B14F-4D97-AF65-F5344CB8AC3E}">
        <p14:creationId xmlns:p14="http://schemas.microsoft.com/office/powerpoint/2010/main" val="1933899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Build scripts</a:t>
            </a:r>
            <a:endParaRPr lang="en-US" dirty="0"/>
          </a:p>
        </p:txBody>
      </p:sp>
      <p:sp>
        <p:nvSpPr>
          <p:cNvPr id="3" name="Text Placeholder 2"/>
          <p:cNvSpPr>
            <a:spLocks noGrp="1"/>
          </p:cNvSpPr>
          <p:nvPr>
            <p:ph type="body" sz="quarter" idx="10"/>
          </p:nvPr>
        </p:nvSpPr>
        <p:spPr>
          <a:xfrm>
            <a:off x="274638" y="1212850"/>
            <a:ext cx="11887200" cy="5647700"/>
          </a:xfrm>
        </p:spPr>
        <p:txBody>
          <a:bodyPr/>
          <a:lstStyle/>
          <a:p>
            <a:r>
              <a:rPr lang="en-US" dirty="0"/>
              <a:t>Configure your machines</a:t>
            </a:r>
          </a:p>
          <a:p>
            <a:endParaRPr lang="en-US" sz="2400" dirty="0"/>
          </a:p>
          <a:p>
            <a:r>
              <a:rPr lang="en-US" dirty="0"/>
              <a:t>Extensions</a:t>
            </a:r>
          </a:p>
          <a:p>
            <a:pPr lvl="1"/>
            <a:r>
              <a:rPr lang="en-US" sz="3000" dirty="0"/>
              <a:t>Custom Script</a:t>
            </a:r>
          </a:p>
          <a:p>
            <a:pPr lvl="1"/>
            <a:r>
              <a:rPr lang="en-US" sz="3000" dirty="0"/>
              <a:t>Custom Script for Linux</a:t>
            </a:r>
          </a:p>
          <a:p>
            <a:pPr lvl="1"/>
            <a:r>
              <a:rPr lang="en-US" sz="3000" dirty="0"/>
              <a:t>Desired State Configuration (DSC)</a:t>
            </a:r>
          </a:p>
          <a:p>
            <a:pPr lvl="1"/>
            <a:endParaRPr lang="en-US" sz="2400" dirty="0"/>
          </a:p>
          <a:p>
            <a:r>
              <a:rPr lang="en-US" dirty="0"/>
              <a:t>Chef / Puppet / </a:t>
            </a:r>
            <a:r>
              <a:rPr lang="en-US" dirty="0" err="1"/>
              <a:t>Ansible</a:t>
            </a:r>
            <a:r>
              <a:rPr lang="en-US" dirty="0"/>
              <a:t> / Salt</a:t>
            </a:r>
          </a:p>
          <a:p>
            <a:endParaRPr lang="en-US" sz="2400" dirty="0"/>
          </a:p>
          <a:p>
            <a:r>
              <a:rPr lang="en-US" dirty="0"/>
              <a:t>Don’t forget your local launch script</a:t>
            </a:r>
          </a:p>
        </p:txBody>
      </p:sp>
      <p:pic>
        <p:nvPicPr>
          <p:cNvPr id="4" name="Picture 3"/>
          <p:cNvPicPr>
            <a:picLocks noChangeAspect="1"/>
          </p:cNvPicPr>
          <p:nvPr/>
        </p:nvPicPr>
        <p:blipFill>
          <a:blip r:embed="rId2"/>
          <a:stretch>
            <a:fillRect/>
          </a:stretch>
        </p:blipFill>
        <p:spPr>
          <a:xfrm>
            <a:off x="10180637" y="4259262"/>
            <a:ext cx="1801726" cy="2358612"/>
          </a:xfrm>
          <a:prstGeom prst="rect">
            <a:avLst/>
          </a:prstGeom>
        </p:spPr>
      </p:pic>
    </p:spTree>
    <p:extLst>
      <p:ext uri="{BB962C8B-B14F-4D97-AF65-F5344CB8AC3E}">
        <p14:creationId xmlns:p14="http://schemas.microsoft.com/office/powerpoint/2010/main" val="692908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your deployments</a:t>
            </a:r>
            <a:br>
              <a:rPr lang="en-US" dirty="0"/>
            </a:br>
            <a:endParaRPr lang="en-US" dirty="0"/>
          </a:p>
        </p:txBody>
      </p:sp>
      <p:sp>
        <p:nvSpPr>
          <p:cNvPr id="3" name="Text Placeholder 2"/>
          <p:cNvSpPr>
            <a:spLocks noGrp="1"/>
          </p:cNvSpPr>
          <p:nvPr>
            <p:ph type="body" sz="quarter" idx="10"/>
          </p:nvPr>
        </p:nvSpPr>
        <p:spPr>
          <a:xfrm>
            <a:off x="274638" y="1212850"/>
            <a:ext cx="9905999" cy="5016758"/>
          </a:xfrm>
        </p:spPr>
        <p:txBody>
          <a:bodyPr/>
          <a:lstStyle/>
          <a:p>
            <a:r>
              <a:rPr lang="en-US" dirty="0"/>
              <a:t>Think of production as a product</a:t>
            </a:r>
          </a:p>
          <a:p>
            <a:endParaRPr lang="en-US" sz="3200" dirty="0"/>
          </a:p>
          <a:p>
            <a:r>
              <a:rPr lang="en-US" dirty="0"/>
              <a:t>Any change goes into a new version</a:t>
            </a:r>
          </a:p>
          <a:p>
            <a:endParaRPr lang="en-US" sz="3200" dirty="0"/>
          </a:p>
          <a:p>
            <a:r>
              <a:rPr lang="en-US" dirty="0"/>
              <a:t>Keep you versions separate in source control</a:t>
            </a:r>
          </a:p>
          <a:p>
            <a:endParaRPr lang="en-US" sz="3200" dirty="0"/>
          </a:p>
          <a:p>
            <a:r>
              <a:rPr lang="en-US" dirty="0"/>
              <a:t>Tie the application version to the deployment version</a:t>
            </a:r>
          </a:p>
        </p:txBody>
      </p:sp>
      <p:pic>
        <p:nvPicPr>
          <p:cNvPr id="4" name="Picture 3"/>
          <p:cNvPicPr>
            <a:picLocks noChangeAspect="1"/>
          </p:cNvPicPr>
          <p:nvPr/>
        </p:nvPicPr>
        <p:blipFill>
          <a:blip r:embed="rId2"/>
          <a:stretch>
            <a:fillRect/>
          </a:stretch>
        </p:blipFill>
        <p:spPr>
          <a:xfrm>
            <a:off x="9494837" y="3824605"/>
            <a:ext cx="3169920" cy="3169920"/>
          </a:xfrm>
          <a:prstGeom prst="rect">
            <a:avLst/>
          </a:prstGeom>
        </p:spPr>
      </p:pic>
    </p:spTree>
    <p:extLst>
      <p:ext uri="{BB962C8B-B14F-4D97-AF65-F5344CB8AC3E}">
        <p14:creationId xmlns:p14="http://schemas.microsoft.com/office/powerpoint/2010/main" val="2684805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Keep scripts up to date</a:t>
            </a:r>
            <a:endParaRPr lang="en-US" dirty="0"/>
          </a:p>
        </p:txBody>
      </p:sp>
      <p:sp>
        <p:nvSpPr>
          <p:cNvPr id="3" name="Text Placeholder 2"/>
          <p:cNvSpPr>
            <a:spLocks noGrp="1"/>
          </p:cNvSpPr>
          <p:nvPr>
            <p:ph type="body" sz="quarter" idx="10"/>
          </p:nvPr>
        </p:nvSpPr>
        <p:spPr>
          <a:xfrm>
            <a:off x="274638" y="1212850"/>
            <a:ext cx="9372599" cy="2025170"/>
          </a:xfrm>
        </p:spPr>
        <p:txBody>
          <a:bodyPr/>
          <a:lstStyle/>
          <a:p>
            <a:r>
              <a:rPr lang="en-US" dirty="0"/>
              <a:t>Every change is made in the script</a:t>
            </a:r>
          </a:p>
          <a:p>
            <a:endParaRPr lang="en-US" dirty="0"/>
          </a:p>
          <a:p>
            <a:r>
              <a:rPr lang="en-US" dirty="0"/>
              <a:t>If it’s not in source control, it doesn’t exist</a:t>
            </a:r>
          </a:p>
          <a:p>
            <a:endParaRPr lang="en-US" dirty="0"/>
          </a:p>
          <a:p>
            <a:r>
              <a:rPr lang="en-US" dirty="0"/>
              <a:t>If you don’t have time to change the script now, you won’t have time when disaster strikes</a:t>
            </a:r>
          </a:p>
        </p:txBody>
      </p:sp>
      <p:pic>
        <p:nvPicPr>
          <p:cNvPr id="4" name="Picture 3"/>
          <p:cNvPicPr>
            <a:picLocks noChangeAspect="1"/>
          </p:cNvPicPr>
          <p:nvPr/>
        </p:nvPicPr>
        <p:blipFill>
          <a:blip r:embed="rId2"/>
          <a:stretch>
            <a:fillRect/>
          </a:stretch>
        </p:blipFill>
        <p:spPr>
          <a:xfrm>
            <a:off x="9647237" y="4399735"/>
            <a:ext cx="2626168" cy="2489150"/>
          </a:xfrm>
          <a:prstGeom prst="rect">
            <a:avLst/>
          </a:prstGeom>
        </p:spPr>
      </p:pic>
    </p:spTree>
    <p:extLst>
      <p:ext uri="{BB962C8B-B14F-4D97-AF65-F5344CB8AC3E}">
        <p14:creationId xmlns:p14="http://schemas.microsoft.com/office/powerpoint/2010/main" val="4030253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 y="2125662"/>
            <a:ext cx="12390437" cy="1098762"/>
          </a:xfrm>
        </p:spPr>
        <p:txBody>
          <a:bodyPr/>
          <a:lstStyle/>
          <a:p>
            <a:r>
              <a:rPr lang="en-US" sz="6600" dirty="0"/>
              <a:t>Why is disaster recovery important?</a:t>
            </a:r>
          </a:p>
        </p:txBody>
      </p:sp>
    </p:spTree>
    <p:extLst>
      <p:ext uri="{BB962C8B-B14F-4D97-AF65-F5344CB8AC3E}">
        <p14:creationId xmlns:p14="http://schemas.microsoft.com/office/powerpoint/2010/main" val="568666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274"/>
            <a:ext cx="12436475" cy="917575"/>
          </a:xfrm>
        </p:spPr>
        <p:txBody>
          <a:bodyPr/>
          <a:lstStyle/>
          <a:p>
            <a:r>
              <a:rPr lang="en-US" dirty="0"/>
              <a:t>Prove it by forcing no-logins to prod. and staging</a:t>
            </a:r>
            <a:br>
              <a:rPr lang="en-US" dirty="0"/>
            </a:br>
            <a:endParaRPr lang="en-US" dirty="0"/>
          </a:p>
        </p:txBody>
      </p:sp>
      <p:sp>
        <p:nvSpPr>
          <p:cNvPr id="3" name="Text Placeholder 2"/>
          <p:cNvSpPr>
            <a:spLocks noGrp="1"/>
          </p:cNvSpPr>
          <p:nvPr>
            <p:ph type="body" sz="quarter" idx="10"/>
          </p:nvPr>
        </p:nvSpPr>
        <p:spPr>
          <a:xfrm>
            <a:off x="274638" y="1212850"/>
            <a:ext cx="11887200" cy="4801314"/>
          </a:xfrm>
        </p:spPr>
        <p:txBody>
          <a:bodyPr/>
          <a:lstStyle/>
          <a:p>
            <a:r>
              <a:rPr lang="en-US" dirty="0"/>
              <a:t>This forces automation</a:t>
            </a:r>
          </a:p>
          <a:p>
            <a:endParaRPr lang="en-US" dirty="0"/>
          </a:p>
          <a:p>
            <a:r>
              <a:rPr lang="en-US" dirty="0"/>
              <a:t>This encourages robust DevOps code</a:t>
            </a:r>
          </a:p>
          <a:p>
            <a:endParaRPr lang="en-US" dirty="0"/>
          </a:p>
          <a:p>
            <a:r>
              <a:rPr lang="en-US" dirty="0"/>
              <a:t>This takes discipline</a:t>
            </a:r>
          </a:p>
          <a:p>
            <a:endParaRPr lang="en-US" dirty="0"/>
          </a:p>
          <a:p>
            <a:r>
              <a:rPr lang="en-US" dirty="0"/>
              <a:t>Make this part of your CI/CD pipeline</a:t>
            </a:r>
          </a:p>
        </p:txBody>
      </p:sp>
      <p:grpSp>
        <p:nvGrpSpPr>
          <p:cNvPr id="4" name="Group 3"/>
          <p:cNvGrpSpPr/>
          <p:nvPr/>
        </p:nvGrpSpPr>
        <p:grpSpPr>
          <a:xfrm>
            <a:off x="10028237" y="4792662"/>
            <a:ext cx="2433010" cy="2206330"/>
            <a:chOff x="10667815" y="5551208"/>
            <a:chExt cx="1793432" cy="1447784"/>
          </a:xfrm>
        </p:grpSpPr>
        <p:pic>
          <p:nvPicPr>
            <p:cNvPr id="5" name="Picture 4"/>
            <p:cNvPicPr>
              <a:picLocks noChangeAspect="1"/>
            </p:cNvPicPr>
            <p:nvPr/>
          </p:nvPicPr>
          <p:blipFill>
            <a:blip r:embed="rId2"/>
            <a:stretch>
              <a:fillRect/>
            </a:stretch>
          </p:blipFill>
          <p:spPr>
            <a:xfrm>
              <a:off x="11928974" y="5551208"/>
              <a:ext cx="532273" cy="1447784"/>
            </a:xfrm>
            <a:prstGeom prst="rect">
              <a:avLst/>
            </a:prstGeom>
          </p:spPr>
        </p:pic>
        <p:pic>
          <p:nvPicPr>
            <p:cNvPr id="6" name="Picture 5"/>
            <p:cNvPicPr>
              <a:picLocks noChangeAspect="1"/>
            </p:cNvPicPr>
            <p:nvPr/>
          </p:nvPicPr>
          <p:blipFill>
            <a:blip r:embed="rId3"/>
            <a:stretch>
              <a:fillRect/>
            </a:stretch>
          </p:blipFill>
          <p:spPr>
            <a:xfrm>
              <a:off x="11295641" y="5574100"/>
              <a:ext cx="502903" cy="1424892"/>
            </a:xfrm>
            <a:prstGeom prst="rect">
              <a:avLst/>
            </a:prstGeom>
          </p:spPr>
        </p:pic>
        <p:pic>
          <p:nvPicPr>
            <p:cNvPr id="7" name="Picture 6"/>
            <p:cNvPicPr>
              <a:picLocks noChangeAspect="1"/>
            </p:cNvPicPr>
            <p:nvPr/>
          </p:nvPicPr>
          <p:blipFill>
            <a:blip r:embed="rId4"/>
            <a:stretch>
              <a:fillRect/>
            </a:stretch>
          </p:blipFill>
          <p:spPr>
            <a:xfrm>
              <a:off x="10667815" y="5574100"/>
              <a:ext cx="497397" cy="1409292"/>
            </a:xfrm>
            <a:prstGeom prst="rect">
              <a:avLst/>
            </a:prstGeom>
          </p:spPr>
        </p:pic>
      </p:grpSp>
    </p:spTree>
    <p:extLst>
      <p:ext uri="{BB962C8B-B14F-4D97-AF65-F5344CB8AC3E}">
        <p14:creationId xmlns:p14="http://schemas.microsoft.com/office/powerpoint/2010/main" val="2237386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1181862"/>
          </a:xfrm>
        </p:spPr>
        <p:txBody>
          <a:bodyPr/>
          <a:lstStyle/>
          <a:p>
            <a:r>
              <a:rPr lang="en-US" dirty="0"/>
              <a:t>Prepare your DR environment</a:t>
            </a:r>
          </a:p>
        </p:txBody>
      </p:sp>
    </p:spTree>
    <p:extLst>
      <p:ext uri="{BB962C8B-B14F-4D97-AF65-F5344CB8AC3E}">
        <p14:creationId xmlns:p14="http://schemas.microsoft.com/office/powerpoint/2010/main" val="4123791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274"/>
            <a:ext cx="12436475" cy="992188"/>
          </a:xfrm>
        </p:spPr>
        <p:txBody>
          <a:bodyPr/>
          <a:lstStyle/>
          <a:p>
            <a:r>
              <a:rPr lang="en-US" dirty="0"/>
              <a:t>Preparing your environment ~ hybrid architecture</a:t>
            </a:r>
          </a:p>
        </p:txBody>
      </p:sp>
      <p:sp>
        <p:nvSpPr>
          <p:cNvPr id="3" name="Text Placeholder 2"/>
          <p:cNvSpPr>
            <a:spLocks noGrp="1"/>
          </p:cNvSpPr>
          <p:nvPr>
            <p:ph type="body" sz="quarter" idx="10"/>
          </p:nvPr>
        </p:nvSpPr>
        <p:spPr>
          <a:xfrm>
            <a:off x="274638" y="1212850"/>
            <a:ext cx="9905999" cy="6223242"/>
          </a:xfrm>
        </p:spPr>
        <p:txBody>
          <a:bodyPr/>
          <a:lstStyle/>
          <a:p>
            <a:r>
              <a:rPr lang="en-US" dirty="0"/>
              <a:t>Ensure your authentication tools are syncing</a:t>
            </a:r>
          </a:p>
          <a:p>
            <a:endParaRPr lang="en-US" sz="3200" dirty="0"/>
          </a:p>
          <a:p>
            <a:r>
              <a:rPr lang="en-US" dirty="0"/>
              <a:t>Know your settings</a:t>
            </a:r>
          </a:p>
          <a:p>
            <a:endParaRPr lang="en-US" sz="3200" dirty="0"/>
          </a:p>
          <a:p>
            <a:r>
              <a:rPr lang="en-US" dirty="0"/>
              <a:t>Configure your network</a:t>
            </a:r>
          </a:p>
          <a:p>
            <a:endParaRPr lang="en-US" sz="3200" dirty="0"/>
          </a:p>
          <a:p>
            <a:r>
              <a:rPr lang="en-US" dirty="0"/>
              <a:t>Create your connections</a:t>
            </a:r>
          </a:p>
          <a:p>
            <a:endParaRPr lang="en-US" sz="3200" dirty="0"/>
          </a:p>
          <a:p>
            <a:r>
              <a:rPr lang="en-US" dirty="0"/>
              <a:t>Prepare your DNS/routing</a:t>
            </a:r>
          </a:p>
          <a:p>
            <a:endParaRPr lang="en-US" sz="3200" dirty="0"/>
          </a:p>
        </p:txBody>
      </p:sp>
      <p:pic>
        <p:nvPicPr>
          <p:cNvPr id="4" name="Picture 3"/>
          <p:cNvPicPr>
            <a:picLocks noChangeAspect="1"/>
          </p:cNvPicPr>
          <p:nvPr/>
        </p:nvPicPr>
        <p:blipFill>
          <a:blip r:embed="rId3"/>
          <a:stretch>
            <a:fillRect/>
          </a:stretch>
        </p:blipFill>
        <p:spPr>
          <a:xfrm>
            <a:off x="8428037" y="3182112"/>
            <a:ext cx="4328320" cy="4328320"/>
          </a:xfrm>
          <a:prstGeom prst="rect">
            <a:avLst/>
          </a:prstGeom>
        </p:spPr>
      </p:pic>
    </p:spTree>
    <p:extLst>
      <p:ext uri="{BB962C8B-B14F-4D97-AF65-F5344CB8AC3E}">
        <p14:creationId xmlns:p14="http://schemas.microsoft.com/office/powerpoint/2010/main" val="3229820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1181862"/>
          </a:xfrm>
        </p:spPr>
        <p:txBody>
          <a:bodyPr/>
          <a:lstStyle/>
          <a:p>
            <a:r>
              <a:rPr lang="en-US" dirty="0"/>
              <a:t>Use the right tool for the job</a:t>
            </a:r>
          </a:p>
        </p:txBody>
      </p:sp>
    </p:spTree>
    <p:extLst>
      <p:ext uri="{BB962C8B-B14F-4D97-AF65-F5344CB8AC3E}">
        <p14:creationId xmlns:p14="http://schemas.microsoft.com/office/powerpoint/2010/main" val="427181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party tools</a:t>
            </a:r>
          </a:p>
        </p:txBody>
      </p:sp>
      <p:sp>
        <p:nvSpPr>
          <p:cNvPr id="3" name="Text Placeholder 2"/>
          <p:cNvSpPr>
            <a:spLocks noGrp="1"/>
          </p:cNvSpPr>
          <p:nvPr>
            <p:ph type="body" sz="quarter" idx="10"/>
          </p:nvPr>
        </p:nvSpPr>
        <p:spPr>
          <a:xfrm>
            <a:off x="274637" y="1212850"/>
            <a:ext cx="12161837" cy="3447098"/>
          </a:xfrm>
        </p:spPr>
        <p:txBody>
          <a:bodyPr/>
          <a:lstStyle/>
          <a:p>
            <a:r>
              <a:rPr lang="en-US" dirty="0"/>
              <a:t>Pick the tool that is right for the customer</a:t>
            </a:r>
          </a:p>
          <a:p>
            <a:endParaRPr lang="en-US" dirty="0"/>
          </a:p>
          <a:p>
            <a:r>
              <a:rPr lang="en-US"/>
              <a:t>Focus </a:t>
            </a:r>
            <a:r>
              <a:rPr lang="en-US" dirty="0"/>
              <a:t>on </a:t>
            </a:r>
            <a:r>
              <a:rPr lang="en-US"/>
              <a:t>the infrastructure</a:t>
            </a:r>
            <a:endParaRPr lang="en-US" dirty="0"/>
          </a:p>
          <a:p>
            <a:endParaRPr lang="en-US" dirty="0"/>
          </a:p>
          <a:p>
            <a:r>
              <a:rPr lang="en-US" dirty="0"/>
              <a:t>Look at </a:t>
            </a:r>
            <a:r>
              <a:rPr lang="en-US" dirty="0" err="1"/>
              <a:t>StorSimple</a:t>
            </a:r>
            <a:r>
              <a:rPr lang="en-US" dirty="0"/>
              <a:t>, ExpressRoute, Cool Storage, &amp; VMs</a:t>
            </a:r>
          </a:p>
        </p:txBody>
      </p:sp>
    </p:spTree>
    <p:extLst>
      <p:ext uri="{BB962C8B-B14F-4D97-AF65-F5344CB8AC3E}">
        <p14:creationId xmlns:p14="http://schemas.microsoft.com/office/powerpoint/2010/main" val="1808500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aseline="30000" dirty="0"/>
              <a:t>st</a:t>
            </a:r>
            <a:r>
              <a:rPr lang="en-US" dirty="0"/>
              <a:t> party tools</a:t>
            </a:r>
          </a:p>
        </p:txBody>
      </p:sp>
      <p:pic>
        <p:nvPicPr>
          <p:cNvPr id="4" name="Picture 3"/>
          <p:cNvPicPr>
            <a:picLocks noChangeAspect="1"/>
          </p:cNvPicPr>
          <p:nvPr/>
        </p:nvPicPr>
        <p:blipFill>
          <a:blip r:embed="rId3"/>
          <a:stretch>
            <a:fillRect/>
          </a:stretch>
        </p:blipFill>
        <p:spPr>
          <a:xfrm>
            <a:off x="2103437" y="2278062"/>
            <a:ext cx="3014288" cy="3014288"/>
          </a:xfrm>
          <a:prstGeom prst="rect">
            <a:avLst/>
          </a:prstGeom>
        </p:spPr>
      </p:pic>
      <p:sp>
        <p:nvSpPr>
          <p:cNvPr id="5" name="TextBox 4"/>
          <p:cNvSpPr txBox="1"/>
          <p:nvPr/>
        </p:nvSpPr>
        <p:spPr>
          <a:xfrm>
            <a:off x="2103437" y="4978418"/>
            <a:ext cx="3014288"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Azure Backup</a:t>
            </a:r>
          </a:p>
        </p:txBody>
      </p:sp>
      <p:sp>
        <p:nvSpPr>
          <p:cNvPr id="6" name="TextBox 5"/>
          <p:cNvSpPr txBox="1"/>
          <p:nvPr/>
        </p:nvSpPr>
        <p:spPr>
          <a:xfrm>
            <a:off x="6523037" y="4978418"/>
            <a:ext cx="38100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Azure Site Recovery</a:t>
            </a:r>
          </a:p>
        </p:txBody>
      </p:sp>
      <p:pic>
        <p:nvPicPr>
          <p:cNvPr id="7" name="Picture 6"/>
          <p:cNvPicPr>
            <a:picLocks noChangeAspect="1"/>
          </p:cNvPicPr>
          <p:nvPr/>
        </p:nvPicPr>
        <p:blipFill>
          <a:blip r:embed="rId4"/>
          <a:stretch>
            <a:fillRect/>
          </a:stretch>
        </p:blipFill>
        <p:spPr>
          <a:xfrm>
            <a:off x="7058071" y="2278062"/>
            <a:ext cx="2979311" cy="2979311"/>
          </a:xfrm>
          <a:prstGeom prst="rect">
            <a:avLst/>
          </a:prstGeom>
        </p:spPr>
      </p:pic>
    </p:spTree>
    <p:extLst>
      <p:ext uri="{BB962C8B-B14F-4D97-AF65-F5344CB8AC3E}">
        <p14:creationId xmlns:p14="http://schemas.microsoft.com/office/powerpoint/2010/main" val="1090348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09973"/>
            <a:ext cx="7315199" cy="2179058"/>
          </a:xfrm>
        </p:spPr>
        <p:txBody>
          <a:bodyPr/>
          <a:lstStyle/>
          <a:p>
            <a:r>
              <a:rPr lang="en-US" dirty="0"/>
              <a:t>Demo:</a:t>
            </a:r>
            <a:br>
              <a:rPr lang="en-US" dirty="0"/>
            </a:br>
            <a:r>
              <a:rPr lang="en-US" dirty="0"/>
              <a:t>Azure Backup</a:t>
            </a:r>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34565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Robust DR Strategy</a:t>
            </a:r>
          </a:p>
        </p:txBody>
      </p:sp>
      <p:sp>
        <p:nvSpPr>
          <p:cNvPr id="3" name="Text Placeholder 2"/>
          <p:cNvSpPr>
            <a:spLocks noGrp="1"/>
          </p:cNvSpPr>
          <p:nvPr>
            <p:ph type="body" sz="quarter" idx="10"/>
          </p:nvPr>
        </p:nvSpPr>
        <p:spPr>
          <a:xfrm>
            <a:off x="274638" y="1212850"/>
            <a:ext cx="11887200" cy="3650230"/>
          </a:xfrm>
        </p:spPr>
        <p:txBody>
          <a:bodyPr/>
          <a:lstStyle/>
          <a:p>
            <a:r>
              <a:rPr lang="en-US" dirty="0"/>
              <a:t>Backup</a:t>
            </a:r>
          </a:p>
          <a:p>
            <a:pPr lvl="1"/>
            <a:r>
              <a:rPr lang="en-US" sz="2800" dirty="0"/>
              <a:t>Backup protects from a historical perspective</a:t>
            </a:r>
          </a:p>
          <a:p>
            <a:pPr lvl="1"/>
            <a:r>
              <a:rPr lang="en-US" sz="2800" dirty="0"/>
              <a:t>Understand the backup periods</a:t>
            </a:r>
          </a:p>
          <a:p>
            <a:pPr lvl="1"/>
            <a:r>
              <a:rPr lang="en-US" sz="2800" dirty="0"/>
              <a:t>Need the ability to restore</a:t>
            </a:r>
          </a:p>
          <a:p>
            <a:pPr lvl="1"/>
            <a:r>
              <a:rPr lang="en-US" sz="2800" dirty="0"/>
              <a:t>Available capacity</a:t>
            </a:r>
          </a:p>
          <a:p>
            <a:pPr lvl="1"/>
            <a:endParaRPr lang="en-US" dirty="0"/>
          </a:p>
          <a:p>
            <a:pPr lvl="1"/>
            <a:endParaRPr lang="en-US" dirty="0"/>
          </a:p>
          <a:p>
            <a:pPr lvl="1"/>
            <a:endParaRPr lang="en-US" dirty="0"/>
          </a:p>
        </p:txBody>
      </p:sp>
      <p:sp>
        <p:nvSpPr>
          <p:cNvPr id="5" name="TextBox 4"/>
          <p:cNvSpPr txBox="1"/>
          <p:nvPr/>
        </p:nvSpPr>
        <p:spPr>
          <a:xfrm>
            <a:off x="1480537" y="4216449"/>
            <a:ext cx="2438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Azure Backup</a:t>
            </a:r>
          </a:p>
        </p:txBody>
      </p:sp>
      <p:grpSp>
        <p:nvGrpSpPr>
          <p:cNvPr id="9" name="Group 8"/>
          <p:cNvGrpSpPr/>
          <p:nvPr/>
        </p:nvGrpSpPr>
        <p:grpSpPr>
          <a:xfrm>
            <a:off x="5836178" y="4336419"/>
            <a:ext cx="5882815" cy="2323660"/>
            <a:chOff x="2647770" y="4362531"/>
            <a:chExt cx="5882815" cy="2323660"/>
          </a:xfrm>
        </p:grpSpPr>
        <p:sp>
          <p:nvSpPr>
            <p:cNvPr id="6" name="TextBox 5"/>
            <p:cNvSpPr txBox="1"/>
            <p:nvPr/>
          </p:nvSpPr>
          <p:spPr>
            <a:xfrm>
              <a:off x="2647770" y="4362531"/>
              <a:ext cx="5867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Seagate Backup Services</a:t>
              </a:r>
            </a:p>
          </p:txBody>
        </p:sp>
        <p:sp>
          <p:nvSpPr>
            <p:cNvPr id="7" name="TextBox 6"/>
            <p:cNvSpPr txBox="1"/>
            <p:nvPr/>
          </p:nvSpPr>
          <p:spPr>
            <a:xfrm>
              <a:off x="2663185" y="5725928"/>
              <a:ext cx="5867400" cy="960263"/>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Managed Backup Portal, Direct Restore, Cloud Connect</a:t>
              </a:r>
            </a:p>
          </p:txBody>
        </p:sp>
      </p:grpSp>
      <p:sp>
        <p:nvSpPr>
          <p:cNvPr id="8" name="TextBox 7"/>
          <p:cNvSpPr txBox="1"/>
          <p:nvPr/>
        </p:nvSpPr>
        <p:spPr>
          <a:xfrm>
            <a:off x="1480537" y="5812942"/>
            <a:ext cx="2438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err="1">
                <a:ln>
                  <a:noFill/>
                </a:ln>
                <a:gradFill>
                  <a:gsLst>
                    <a:gs pos="2917">
                      <a:schemeClr val="tx1"/>
                    </a:gs>
                    <a:gs pos="30000">
                      <a:schemeClr val="tx1"/>
                    </a:gs>
                  </a:gsLst>
                  <a:lin ang="5400000" scaled="0"/>
                </a:gradFill>
                <a:effectLst/>
                <a:uLnTx/>
                <a:uFillTx/>
              </a:rPr>
              <a:t>StorSimple</a:t>
            </a: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pic>
        <p:nvPicPr>
          <p:cNvPr id="10" name="Picture 9"/>
          <p:cNvPicPr>
            <a:picLocks noChangeAspect="1"/>
          </p:cNvPicPr>
          <p:nvPr/>
        </p:nvPicPr>
        <p:blipFill>
          <a:blip r:embed="rId3"/>
          <a:stretch>
            <a:fillRect/>
          </a:stretch>
        </p:blipFill>
        <p:spPr>
          <a:xfrm>
            <a:off x="347093" y="3962269"/>
            <a:ext cx="1133444" cy="1133444"/>
          </a:xfrm>
          <a:prstGeom prst="rect">
            <a:avLst/>
          </a:prstGeom>
        </p:spPr>
      </p:pic>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4389437" y="3913292"/>
            <a:ext cx="1462156" cy="1462156"/>
          </a:xfrm>
          <a:prstGeom prst="rect">
            <a:avLst/>
          </a:prstGeom>
        </p:spPr>
      </p:pic>
      <p:pic>
        <p:nvPicPr>
          <p:cNvPr id="12" name="Picture 11"/>
          <p:cNvPicPr>
            <a:picLocks noChangeAspect="1"/>
          </p:cNvPicPr>
          <p:nvPr/>
        </p:nvPicPr>
        <p:blipFill rotWithShape="1">
          <a:blip r:embed="rId5"/>
          <a:srcRect t="21022" b="18201"/>
          <a:stretch/>
        </p:blipFill>
        <p:spPr>
          <a:xfrm>
            <a:off x="4510915" y="5756379"/>
            <a:ext cx="1219200" cy="740990"/>
          </a:xfrm>
          <a:prstGeom prst="rect">
            <a:avLst/>
          </a:prstGeom>
        </p:spPr>
      </p:pic>
      <p:pic>
        <p:nvPicPr>
          <p:cNvPr id="13" name="Picture 12"/>
          <p:cNvPicPr>
            <a:picLocks noChangeAspect="1"/>
          </p:cNvPicPr>
          <p:nvPr/>
        </p:nvPicPr>
        <p:blipFill>
          <a:blip r:embed="rId6"/>
          <a:stretch>
            <a:fillRect/>
          </a:stretch>
        </p:blipFill>
        <p:spPr>
          <a:xfrm>
            <a:off x="338961" y="5556086"/>
            <a:ext cx="1141576" cy="1141576"/>
          </a:xfrm>
          <a:prstGeom prst="rect">
            <a:avLst/>
          </a:prstGeom>
        </p:spPr>
      </p:pic>
      <p:sp>
        <p:nvSpPr>
          <p:cNvPr id="14" name="TextBox 13"/>
          <p:cNvSpPr txBox="1"/>
          <p:nvPr/>
        </p:nvSpPr>
        <p:spPr>
          <a:xfrm>
            <a:off x="8322628" y="6560808"/>
            <a:ext cx="4113847"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 A few of the options in the Azure Marketplace</a:t>
            </a:r>
          </a:p>
        </p:txBody>
      </p:sp>
    </p:spTree>
    <p:extLst>
      <p:ext uri="{BB962C8B-B14F-4D97-AF65-F5344CB8AC3E}">
        <p14:creationId xmlns:p14="http://schemas.microsoft.com/office/powerpoint/2010/main" val="1807017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4103942" y="1974212"/>
            <a:ext cx="2856730" cy="761795"/>
          </a:xfrm>
          <a:prstGeom prst="rect">
            <a:avLst/>
          </a:prstGeom>
        </p:spPr>
      </p:pic>
      <p:pic>
        <p:nvPicPr>
          <p:cNvPr id="58" name="Picture 57"/>
          <p:cNvPicPr>
            <a:picLocks noChangeAspect="1"/>
          </p:cNvPicPr>
          <p:nvPr/>
        </p:nvPicPr>
        <p:blipFill>
          <a:blip r:embed="rId4">
            <a:duotone>
              <a:prstClr val="black"/>
              <a:srgbClr val="2FA7D1">
                <a:tint val="45000"/>
                <a:satMod val="400000"/>
              </a:srgb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40739" y="1965292"/>
            <a:ext cx="2986091" cy="796292"/>
          </a:xfrm>
          <a:prstGeom prst="rect">
            <a:avLst/>
          </a:prstGeom>
        </p:spPr>
      </p:pic>
      <p:sp>
        <p:nvSpPr>
          <p:cNvPr id="6" name="Title 5"/>
          <p:cNvSpPr>
            <a:spLocks noGrp="1"/>
          </p:cNvSpPr>
          <p:nvPr>
            <p:ph type="title" idx="4294967295"/>
          </p:nvPr>
        </p:nvSpPr>
        <p:spPr>
          <a:xfrm>
            <a:off x="532549" y="25176"/>
            <a:ext cx="11371373" cy="887173"/>
          </a:xfrm>
        </p:spPr>
        <p:txBody>
          <a:bodyPr/>
          <a:lstStyle/>
          <a:p>
            <a:r>
              <a:rPr lang="en-US" sz="2856" dirty="0"/>
              <a:t>Azure </a:t>
            </a:r>
            <a:r>
              <a:rPr lang="en-US" sz="3264" dirty="0"/>
              <a:t>Site</a:t>
            </a:r>
            <a:r>
              <a:rPr lang="en-US" sz="2856" dirty="0"/>
              <a:t> Recovery: The disaster recovery / migration solution</a:t>
            </a:r>
          </a:p>
        </p:txBody>
      </p:sp>
      <p:grpSp>
        <p:nvGrpSpPr>
          <p:cNvPr id="2" name="Group 1"/>
          <p:cNvGrpSpPr/>
          <p:nvPr/>
        </p:nvGrpSpPr>
        <p:grpSpPr>
          <a:xfrm>
            <a:off x="1675" y="6053305"/>
            <a:ext cx="12433124" cy="754391"/>
            <a:chOff x="-1" y="5435796"/>
            <a:chExt cx="12436475" cy="754595"/>
          </a:xfrm>
        </p:grpSpPr>
        <p:sp>
          <p:nvSpPr>
            <p:cNvPr id="14" name="Rectangle 13"/>
            <p:cNvSpPr/>
            <p:nvPr/>
          </p:nvSpPr>
          <p:spPr bwMode="auto">
            <a:xfrm>
              <a:off x="-1" y="5435796"/>
              <a:ext cx="12436475" cy="754595"/>
            </a:xfrm>
            <a:prstGeom prst="rect">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5" rIns="0" bIns="46625" numCol="1" rtlCol="0" anchor="ctr" anchorCtr="0" compatLnSpc="1">
              <a:prstTxWarp prst="textNoShape">
                <a:avLst/>
              </a:prstTxWarp>
            </a:bodyPr>
            <a:lstStyle/>
            <a:p>
              <a:pPr marL="0" marR="0" lvl="0" indent="0" algn="ctr" defTabSz="93215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437" y="5614591"/>
              <a:ext cx="449071" cy="466725"/>
            </a:xfrm>
            <a:prstGeom prst="rect">
              <a:avLst/>
            </a:prstGeom>
          </p:spPr>
        </p:pic>
        <p:sp>
          <p:nvSpPr>
            <p:cNvPr id="16" name="TextBox 15"/>
            <p:cNvSpPr txBox="1"/>
            <p:nvPr/>
          </p:nvSpPr>
          <p:spPr>
            <a:xfrm>
              <a:off x="1390778" y="5511167"/>
              <a:ext cx="2359951" cy="634570"/>
            </a:xfrm>
            <a:prstGeom prst="rect">
              <a:avLst/>
            </a:prstGeom>
            <a:noFill/>
          </p:spPr>
          <p:txBody>
            <a:bodyPr wrap="square" lIns="182830" tIns="146263" rIns="182830" bIns="146263" rtlCol="0">
              <a:spAutoFit/>
            </a:bodyPr>
            <a:lstStyle/>
            <a:p>
              <a:pPr marL="0" marR="0" lvl="0" indent="0" defTabSz="932563" eaLnBrk="1" fontAlgn="auto" latinLnBrk="0" hangingPunct="1">
                <a:lnSpc>
                  <a:spcPct val="90000"/>
                </a:lnSpc>
                <a:spcBef>
                  <a:spcPts val="0"/>
                </a:spcBef>
                <a:spcAft>
                  <a:spcPts val="599"/>
                </a:spcAft>
                <a:buClrTx/>
                <a:buSzTx/>
                <a:buFontTx/>
                <a:buNone/>
                <a:tabLst/>
                <a:defRPr/>
              </a:pPr>
              <a:r>
                <a:rPr kumimoji="0" lang="en-US" sz="2400" b="0" i="0" u="none" strike="noStrike" kern="0" cap="none" spc="0" normalizeH="0" baseline="0" noProof="0" dirty="0">
                  <a:ln>
                    <a:noFill/>
                  </a:ln>
                  <a:solidFill>
                    <a:srgbClr val="FFFFFF"/>
                  </a:solidFill>
                  <a:effectLst/>
                  <a:uLnTx/>
                  <a:uFillTx/>
                </a:rPr>
                <a:t>Windows</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6830" y="5530208"/>
              <a:ext cx="637471" cy="635489"/>
            </a:xfrm>
            <a:prstGeom prst="rect">
              <a:avLst/>
            </a:prstGeom>
          </p:spPr>
        </p:pic>
        <p:sp>
          <p:nvSpPr>
            <p:cNvPr id="20" name="TextBox 19"/>
            <p:cNvSpPr txBox="1"/>
            <p:nvPr/>
          </p:nvSpPr>
          <p:spPr>
            <a:xfrm>
              <a:off x="10021582" y="5504186"/>
              <a:ext cx="2140254" cy="634570"/>
            </a:xfrm>
            <a:prstGeom prst="rect">
              <a:avLst/>
            </a:prstGeom>
            <a:noFill/>
          </p:spPr>
          <p:txBody>
            <a:bodyPr wrap="square" lIns="182830" tIns="146263" rIns="182830" bIns="146263" rtlCol="0">
              <a:spAutoFit/>
            </a:bodyPr>
            <a:lstStyle/>
            <a:p>
              <a:pPr marL="0" marR="0" lvl="0" indent="0" defTabSz="932563" eaLnBrk="1" fontAlgn="auto" latinLnBrk="0" hangingPunct="1">
                <a:lnSpc>
                  <a:spcPct val="90000"/>
                </a:lnSpc>
                <a:spcBef>
                  <a:spcPts val="0"/>
                </a:spcBef>
                <a:spcAft>
                  <a:spcPts val="599"/>
                </a:spcAft>
                <a:buClrTx/>
                <a:buSzTx/>
                <a:buFontTx/>
                <a:buNone/>
                <a:tabLst/>
                <a:defRPr/>
              </a:pPr>
              <a:r>
                <a:rPr kumimoji="0" lang="en-US" sz="2400" b="0" i="0" u="none" strike="noStrike" kern="0" cap="none" spc="0" normalizeH="0" baseline="0" noProof="0" dirty="0">
                  <a:ln>
                    <a:noFill/>
                  </a:ln>
                  <a:solidFill>
                    <a:srgbClr val="FFFFFF"/>
                  </a:solidFill>
                  <a:effectLst/>
                  <a:uLnTx/>
                  <a:uFillTx/>
                </a:rPr>
                <a:t>Linux</a:t>
              </a:r>
            </a:p>
          </p:txBody>
        </p:sp>
      </p:grpSp>
      <p:cxnSp>
        <p:nvCxnSpPr>
          <p:cNvPr id="3" name="Straight Connector 2"/>
          <p:cNvCxnSpPr/>
          <p:nvPr/>
        </p:nvCxnSpPr>
        <p:spPr>
          <a:xfrm>
            <a:off x="6751494" y="2707577"/>
            <a:ext cx="0" cy="1655551"/>
          </a:xfrm>
          <a:prstGeom prst="line">
            <a:avLst/>
          </a:prstGeom>
          <a:ln>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61857" y="5294508"/>
            <a:ext cx="1752129" cy="634399"/>
          </a:xfrm>
          <a:prstGeom prst="rect">
            <a:avLst/>
          </a:prstGeom>
          <a:noFill/>
        </p:spPr>
        <p:txBody>
          <a:bodyPr wrap="square" lIns="182830" tIns="146263" rIns="182830" bIns="146263" rtlCol="0">
            <a:spAutoFit/>
          </a:bodyPr>
          <a:lstStyle/>
          <a:p>
            <a:pPr marL="0" marR="0" lvl="0" indent="0" defTabSz="932563" eaLnBrk="1" fontAlgn="auto" latinLnBrk="0" hangingPunct="1">
              <a:lnSpc>
                <a:spcPct val="90000"/>
              </a:lnSpc>
              <a:spcBef>
                <a:spcPts val="0"/>
              </a:spcBef>
              <a:spcAft>
                <a:spcPts val="599"/>
              </a:spcAft>
              <a:buClrTx/>
              <a:buSzTx/>
              <a:buFontTx/>
              <a:buNone/>
              <a:tabLst/>
              <a:defRPr/>
            </a:pPr>
            <a:r>
              <a:rPr kumimoji="0" lang="en-US" sz="2400" b="0" i="0" u="none" strike="noStrike" kern="0" cap="none" spc="0" normalizeH="0" baseline="0" noProof="0" dirty="0">
                <a:ln>
                  <a:noFill/>
                </a:ln>
                <a:gradFill>
                  <a:gsLst>
                    <a:gs pos="2917">
                      <a:srgbClr val="505050"/>
                    </a:gs>
                    <a:gs pos="30000">
                      <a:srgbClr val="505050"/>
                    </a:gs>
                  </a:gsLst>
                  <a:lin ang="5400000" scaled="0"/>
                </a:gradFill>
                <a:effectLst/>
                <a:uLnTx/>
                <a:uFillTx/>
              </a:rPr>
              <a:t>VMware</a:t>
            </a:r>
          </a:p>
        </p:txBody>
      </p:sp>
      <p:sp>
        <p:nvSpPr>
          <p:cNvPr id="60" name="TextBox 59"/>
          <p:cNvSpPr txBox="1"/>
          <p:nvPr/>
        </p:nvSpPr>
        <p:spPr>
          <a:xfrm>
            <a:off x="2675651" y="5294508"/>
            <a:ext cx="1752129" cy="634399"/>
          </a:xfrm>
          <a:prstGeom prst="rect">
            <a:avLst/>
          </a:prstGeom>
          <a:noFill/>
        </p:spPr>
        <p:txBody>
          <a:bodyPr wrap="square" lIns="182830" tIns="146263" rIns="182830" bIns="146263" rtlCol="0">
            <a:spAutoFit/>
          </a:bodyPr>
          <a:lstStyle/>
          <a:p>
            <a:pPr marL="0" marR="0" lvl="0" indent="0" defTabSz="932563" eaLnBrk="1" fontAlgn="auto" latinLnBrk="0" hangingPunct="1">
              <a:lnSpc>
                <a:spcPct val="90000"/>
              </a:lnSpc>
              <a:spcBef>
                <a:spcPts val="0"/>
              </a:spcBef>
              <a:spcAft>
                <a:spcPts val="599"/>
              </a:spcAft>
              <a:buClrTx/>
              <a:buSzTx/>
              <a:buFontTx/>
              <a:buNone/>
              <a:tabLst/>
              <a:defRPr/>
            </a:pPr>
            <a:r>
              <a:rPr kumimoji="0" lang="en-US" sz="2400" b="0" i="0" u="none" strike="noStrike" kern="0" cap="none" spc="0" normalizeH="0" baseline="0" noProof="0" dirty="0">
                <a:ln>
                  <a:noFill/>
                </a:ln>
                <a:gradFill>
                  <a:gsLst>
                    <a:gs pos="2917">
                      <a:srgbClr val="505050"/>
                    </a:gs>
                    <a:gs pos="30000">
                      <a:srgbClr val="505050"/>
                    </a:gs>
                  </a:gsLst>
                  <a:lin ang="5400000" scaled="0"/>
                </a:gradFill>
                <a:effectLst/>
                <a:uLnTx/>
                <a:uFillTx/>
              </a:rPr>
              <a:t>Hyper-V</a:t>
            </a:r>
          </a:p>
        </p:txBody>
      </p:sp>
      <p:sp>
        <p:nvSpPr>
          <p:cNvPr id="61" name="TextBox 60"/>
          <p:cNvSpPr txBox="1"/>
          <p:nvPr/>
        </p:nvSpPr>
        <p:spPr>
          <a:xfrm>
            <a:off x="4431018" y="5290182"/>
            <a:ext cx="1752129" cy="634399"/>
          </a:xfrm>
          <a:prstGeom prst="rect">
            <a:avLst/>
          </a:prstGeom>
          <a:noFill/>
        </p:spPr>
        <p:txBody>
          <a:bodyPr wrap="square" lIns="182830" tIns="146263" rIns="182830" bIns="146263" rtlCol="0">
            <a:spAutoFit/>
          </a:bodyPr>
          <a:lstStyle/>
          <a:p>
            <a:pPr marL="0" marR="0" lvl="0" indent="0" defTabSz="932563" eaLnBrk="1" fontAlgn="auto" latinLnBrk="0" hangingPunct="1">
              <a:lnSpc>
                <a:spcPct val="90000"/>
              </a:lnSpc>
              <a:spcBef>
                <a:spcPts val="0"/>
              </a:spcBef>
              <a:spcAft>
                <a:spcPts val="599"/>
              </a:spcAft>
              <a:buClrTx/>
              <a:buSzTx/>
              <a:buFontTx/>
              <a:buNone/>
              <a:tabLst/>
              <a:defRPr/>
            </a:pPr>
            <a:r>
              <a:rPr kumimoji="0" lang="en-US" sz="2400" b="0" i="0" u="none" strike="noStrike" kern="0" cap="none" spc="0" normalizeH="0" baseline="0" noProof="0" dirty="0">
                <a:ln>
                  <a:noFill/>
                </a:ln>
                <a:gradFill>
                  <a:gsLst>
                    <a:gs pos="2917">
                      <a:srgbClr val="505050"/>
                    </a:gs>
                    <a:gs pos="30000">
                      <a:srgbClr val="505050"/>
                    </a:gs>
                  </a:gsLst>
                  <a:lin ang="5400000" scaled="0"/>
                </a:gradFill>
                <a:effectLst/>
                <a:uLnTx/>
                <a:uFillTx/>
              </a:rPr>
              <a:t>Physical</a:t>
            </a:r>
          </a:p>
        </p:txBody>
      </p:sp>
      <p:sp>
        <p:nvSpPr>
          <p:cNvPr id="11" name="Right Brace 10"/>
          <p:cNvSpPr/>
          <p:nvPr/>
        </p:nvSpPr>
        <p:spPr>
          <a:xfrm rot="16200000">
            <a:off x="3172720" y="1601274"/>
            <a:ext cx="496689" cy="4004261"/>
          </a:xfrm>
          <a:prstGeom prst="rightBrace">
            <a:avLst/>
          </a:prstGeom>
          <a:ln>
            <a:solidFill>
              <a:srgbClr val="0072C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rgbClr val="505050"/>
              </a:solidFill>
              <a:effectLst/>
              <a:uLnTx/>
              <a:uFillTx/>
            </a:endParaRPr>
          </a:p>
        </p:txBody>
      </p:sp>
      <p:sp>
        <p:nvSpPr>
          <p:cNvPr id="23" name="Up-Down Arrow 22"/>
          <p:cNvSpPr/>
          <p:nvPr/>
        </p:nvSpPr>
        <p:spPr bwMode="auto">
          <a:xfrm>
            <a:off x="3306573" y="2812932"/>
            <a:ext cx="245387" cy="608915"/>
          </a:xfrm>
          <a:prstGeom prst="upDownArrow">
            <a:avLst/>
          </a:prstGeom>
          <a:solidFill>
            <a:schemeClr val="bg1"/>
          </a:solidFill>
          <a:ln>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16" tIns="91416" rIns="34286" bIns="34286" rtlCol="0" anchor="b" anchorCtr="0"/>
          <a:lstStyle/>
          <a:p>
            <a:pPr marL="0" marR="0" lvl="0" indent="0" algn="ctr" defTabSz="932085"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62" name="Picture 2" descr="C:\Users\chrisw\Desktop\Cloud Services 3.png"/>
          <p:cNvPicPr>
            <a:picLocks noChangeAspect="1" noChangeArrowheads="1"/>
          </p:cNvPicPr>
          <p:nvPr/>
        </p:nvPicPr>
        <p:blipFill>
          <a:blip r:embed="rId8" cstate="print">
            <a:duotone>
              <a:prstClr val="black"/>
              <a:srgbClr val="002060">
                <a:tint val="45000"/>
                <a:satMod val="400000"/>
              </a:srgbClr>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71097" y="2008715"/>
            <a:ext cx="903976" cy="623304"/>
          </a:xfrm>
          <a:prstGeom prst="rect">
            <a:avLst/>
          </a:prstGeom>
          <a:solidFill>
            <a:schemeClr val="bg1"/>
          </a:solidFill>
          <a:extLst/>
        </p:spPr>
      </p:pic>
      <p:sp>
        <p:nvSpPr>
          <p:cNvPr id="64" name="Right Arrow 63"/>
          <p:cNvSpPr/>
          <p:nvPr/>
        </p:nvSpPr>
        <p:spPr bwMode="auto">
          <a:xfrm>
            <a:off x="1424046" y="2247379"/>
            <a:ext cx="828366" cy="344690"/>
          </a:xfrm>
          <a:prstGeom prst="rightArrow">
            <a:avLst/>
          </a:prstGeom>
          <a:solidFill>
            <a:schemeClr val="bg1"/>
          </a:solidFill>
          <a:ln>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16" tIns="91416" rIns="34286" bIns="34286" rtlCol="0" anchor="b" anchorCtr="0"/>
          <a:lstStyle/>
          <a:p>
            <a:pPr marL="0" marR="0" lvl="0" indent="0" algn="ctr" defTabSz="932085"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5" name="Up-Down Arrow 64"/>
          <p:cNvSpPr/>
          <p:nvPr/>
        </p:nvSpPr>
        <p:spPr bwMode="auto">
          <a:xfrm rot="5400000">
            <a:off x="4391567" y="2124305"/>
            <a:ext cx="245387" cy="608915"/>
          </a:xfrm>
          <a:prstGeom prst="upDownArrow">
            <a:avLst/>
          </a:prstGeom>
          <a:solidFill>
            <a:schemeClr val="bg1"/>
          </a:solidFill>
          <a:ln>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16" tIns="91416" rIns="34286" bIns="34286" rtlCol="0" anchor="b" anchorCtr="0"/>
          <a:lstStyle/>
          <a:p>
            <a:pPr marL="0" marR="0" lvl="0" indent="0" algn="ctr" defTabSz="932085"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8" name="TextBox 67"/>
          <p:cNvSpPr txBox="1"/>
          <p:nvPr/>
        </p:nvSpPr>
        <p:spPr>
          <a:xfrm>
            <a:off x="-32422" y="2513703"/>
            <a:ext cx="1752127" cy="634399"/>
          </a:xfrm>
          <a:prstGeom prst="rect">
            <a:avLst/>
          </a:prstGeom>
          <a:noFill/>
        </p:spPr>
        <p:txBody>
          <a:bodyPr wrap="square" lIns="182830" tIns="146263" rIns="182830" bIns="146263" rtlCol="0">
            <a:spAutoFit/>
          </a:bodyPr>
          <a:lstStyle/>
          <a:p>
            <a:pPr marL="0" marR="0" lvl="0" indent="0" defTabSz="932563" eaLnBrk="1" fontAlgn="auto" latinLnBrk="0" hangingPunct="1">
              <a:lnSpc>
                <a:spcPct val="90000"/>
              </a:lnSpc>
              <a:spcBef>
                <a:spcPts val="0"/>
              </a:spcBef>
              <a:spcAft>
                <a:spcPts val="599"/>
              </a:spcAft>
              <a:buClrTx/>
              <a:buSzTx/>
              <a:buFontTx/>
              <a:buNone/>
              <a:tabLst/>
              <a:defRPr/>
            </a:pPr>
            <a:r>
              <a:rPr kumimoji="0" lang="en-US" sz="2400" b="0" i="0" u="none" strike="noStrike" kern="0" cap="none" spc="0" normalizeH="0" baseline="0" noProof="0" dirty="0">
                <a:ln>
                  <a:noFill/>
                </a:ln>
                <a:gradFill>
                  <a:gsLst>
                    <a:gs pos="2917">
                      <a:srgbClr val="505050"/>
                    </a:gs>
                    <a:gs pos="30000">
                      <a:srgbClr val="505050"/>
                    </a:gs>
                  </a:gsLst>
                  <a:lin ang="5400000" scaled="0"/>
                </a:gradFill>
                <a:effectLst/>
                <a:uLnTx/>
                <a:uFillTx/>
              </a:rPr>
              <a:t>AWS</a:t>
            </a:r>
          </a:p>
        </p:txBody>
      </p:sp>
      <p:sp>
        <p:nvSpPr>
          <p:cNvPr id="24" name="Rectangle 23"/>
          <p:cNvSpPr/>
          <p:nvPr/>
        </p:nvSpPr>
        <p:spPr bwMode="auto">
          <a:xfrm>
            <a:off x="1677" y="758154"/>
            <a:ext cx="12433124" cy="51164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16" tIns="91416" rIns="34286" bIns="34286" rtlCol="0" anchor="ctr" anchorCtr="0"/>
          <a:lstStyle/>
          <a:p>
            <a:pPr marL="0" marR="0" lvl="0" indent="0" algn="ctr" defTabSz="932085"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       Any cloud</a:t>
            </a:r>
          </a:p>
        </p:txBody>
      </p:sp>
      <p:sp>
        <p:nvSpPr>
          <p:cNvPr id="92" name="Up-Down Arrow 91"/>
          <p:cNvSpPr/>
          <p:nvPr/>
        </p:nvSpPr>
        <p:spPr bwMode="auto">
          <a:xfrm rot="5400000">
            <a:off x="9139243" y="4322632"/>
            <a:ext cx="239514" cy="1324939"/>
          </a:xfrm>
          <a:prstGeom prst="upDownArrow">
            <a:avLst/>
          </a:prstGeom>
          <a:solidFill>
            <a:schemeClr val="bg1"/>
          </a:solidFill>
          <a:ln>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16" tIns="91416" rIns="34286" bIns="34286" rtlCol="0" anchor="b" anchorCtr="0"/>
          <a:lstStyle/>
          <a:p>
            <a:pPr marL="0" marR="0" lvl="0" indent="0" algn="ctr" defTabSz="932085"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6" name="Up-Down Arrow 105"/>
          <p:cNvSpPr/>
          <p:nvPr/>
        </p:nvSpPr>
        <p:spPr bwMode="auto">
          <a:xfrm rot="5400000">
            <a:off x="9160543" y="1997418"/>
            <a:ext cx="255739" cy="1452764"/>
          </a:xfrm>
          <a:prstGeom prst="upDownArrow">
            <a:avLst/>
          </a:prstGeom>
          <a:solidFill>
            <a:schemeClr val="bg1"/>
          </a:solidFill>
          <a:ln>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16" tIns="91416" rIns="34286" bIns="34286" rtlCol="0" anchor="b" anchorCtr="0"/>
          <a:lstStyle/>
          <a:p>
            <a:pPr marL="0" marR="0" lvl="0" indent="0" algn="ctr" defTabSz="932085"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7" name="TextBox 106"/>
          <p:cNvSpPr txBox="1"/>
          <p:nvPr/>
        </p:nvSpPr>
        <p:spPr>
          <a:xfrm>
            <a:off x="7240389" y="3309465"/>
            <a:ext cx="4342483" cy="634399"/>
          </a:xfrm>
          <a:prstGeom prst="rect">
            <a:avLst/>
          </a:prstGeom>
          <a:noFill/>
        </p:spPr>
        <p:txBody>
          <a:bodyPr wrap="square" lIns="182830" tIns="146263" rIns="182830" bIns="146263" rtlCol="0">
            <a:spAutoFit/>
          </a:bodyPr>
          <a:lstStyle/>
          <a:p>
            <a:pPr marL="0" marR="0" lvl="0" indent="0" defTabSz="932563" eaLnBrk="1" fontAlgn="auto" latinLnBrk="0" hangingPunct="1">
              <a:lnSpc>
                <a:spcPct val="90000"/>
              </a:lnSpc>
              <a:spcBef>
                <a:spcPts val="0"/>
              </a:spcBef>
              <a:spcAft>
                <a:spcPts val="599"/>
              </a:spcAft>
              <a:buClrTx/>
              <a:buSzTx/>
              <a:buFontTx/>
              <a:buNone/>
              <a:tabLst/>
              <a:defRPr/>
            </a:pPr>
            <a:r>
              <a:rPr kumimoji="0" lang="en-US" sz="2400" b="0" i="0" u="none" strike="noStrike" kern="0" cap="none" spc="0" normalizeH="0" baseline="0" noProof="0" dirty="0">
                <a:ln>
                  <a:noFill/>
                </a:ln>
                <a:gradFill>
                  <a:gsLst>
                    <a:gs pos="2917">
                      <a:srgbClr val="505050"/>
                    </a:gs>
                    <a:gs pos="30000">
                      <a:srgbClr val="505050"/>
                    </a:gs>
                  </a:gsLst>
                  <a:lin ang="5400000" scaled="0"/>
                </a:gradFill>
                <a:effectLst/>
                <a:uLnTx/>
                <a:uFillTx/>
              </a:rPr>
              <a:t>Physical/VMware to VMware</a:t>
            </a:r>
          </a:p>
        </p:txBody>
      </p:sp>
      <p:sp>
        <p:nvSpPr>
          <p:cNvPr id="109" name="TextBox 108"/>
          <p:cNvSpPr txBox="1"/>
          <p:nvPr/>
        </p:nvSpPr>
        <p:spPr>
          <a:xfrm>
            <a:off x="7768107" y="5436145"/>
            <a:ext cx="3504174" cy="634399"/>
          </a:xfrm>
          <a:prstGeom prst="rect">
            <a:avLst/>
          </a:prstGeom>
          <a:noFill/>
        </p:spPr>
        <p:txBody>
          <a:bodyPr wrap="square" lIns="182830" tIns="146263" rIns="182830" bIns="146263" rtlCol="0">
            <a:spAutoFit/>
          </a:bodyPr>
          <a:lstStyle/>
          <a:p>
            <a:pPr marL="0" marR="0" lvl="0" indent="0" algn="ctr" defTabSz="932563" eaLnBrk="1" fontAlgn="auto" latinLnBrk="0" hangingPunct="1">
              <a:lnSpc>
                <a:spcPct val="90000"/>
              </a:lnSpc>
              <a:spcBef>
                <a:spcPts val="0"/>
              </a:spcBef>
              <a:spcAft>
                <a:spcPts val="599"/>
              </a:spcAft>
              <a:buClrTx/>
              <a:buSzTx/>
              <a:buFontTx/>
              <a:buNone/>
              <a:tabLst/>
              <a:defRPr/>
            </a:pPr>
            <a:r>
              <a:rPr kumimoji="0" lang="en-US" sz="2400" b="0" i="0" u="none" strike="noStrike" kern="0" cap="none" spc="0" normalizeH="0" baseline="0" noProof="0" dirty="0">
                <a:ln>
                  <a:noFill/>
                </a:ln>
                <a:gradFill>
                  <a:gsLst>
                    <a:gs pos="2917">
                      <a:srgbClr val="505050"/>
                    </a:gs>
                    <a:gs pos="30000">
                      <a:srgbClr val="505050"/>
                    </a:gs>
                  </a:gsLst>
                  <a:lin ang="5400000" scaled="0"/>
                </a:gradFill>
                <a:effectLst/>
                <a:uLnTx/>
                <a:uFillTx/>
              </a:rPr>
              <a:t>VMM to VMM</a:t>
            </a:r>
          </a:p>
        </p:txBody>
      </p:sp>
      <p:sp>
        <p:nvSpPr>
          <p:cNvPr id="110" name="TextBox 109"/>
          <p:cNvSpPr txBox="1"/>
          <p:nvPr/>
        </p:nvSpPr>
        <p:spPr>
          <a:xfrm>
            <a:off x="1375017" y="748040"/>
            <a:ext cx="2589284" cy="634399"/>
          </a:xfrm>
          <a:prstGeom prst="rect">
            <a:avLst/>
          </a:prstGeom>
          <a:noFill/>
        </p:spPr>
        <p:txBody>
          <a:bodyPr wrap="square" lIns="182830" tIns="146263" rIns="182830" bIns="146263" rtlCol="0">
            <a:spAutoFit/>
          </a:bodyPr>
          <a:lstStyle/>
          <a:p>
            <a:pPr marL="0" marR="0" lvl="0" indent="0" defTabSz="932563" eaLnBrk="1" fontAlgn="auto" latinLnBrk="0" hangingPunct="1">
              <a:lnSpc>
                <a:spcPct val="90000"/>
              </a:lnSpc>
              <a:spcBef>
                <a:spcPts val="0"/>
              </a:spcBef>
              <a:spcAft>
                <a:spcPts val="599"/>
              </a:spcAft>
              <a:buClrTx/>
              <a:buSzTx/>
              <a:buFontTx/>
              <a:buNone/>
              <a:tabLst/>
              <a:defRPr/>
            </a:pPr>
            <a:r>
              <a:rPr kumimoji="0" lang="en-US" sz="2400" b="1" i="0" u="none" strike="noStrike" kern="0" cap="none" spc="0" normalizeH="0" baseline="0" noProof="0" dirty="0">
                <a:ln>
                  <a:noFill/>
                </a:ln>
                <a:solidFill>
                  <a:srgbClr val="FFFFFF"/>
                </a:solidFill>
                <a:effectLst/>
                <a:uLnTx/>
                <a:uFillTx/>
              </a:rPr>
              <a:t>Site to Azure</a:t>
            </a:r>
          </a:p>
        </p:txBody>
      </p:sp>
      <p:sp>
        <p:nvSpPr>
          <p:cNvPr id="111" name="TextBox 110"/>
          <p:cNvSpPr txBox="1"/>
          <p:nvPr/>
        </p:nvSpPr>
        <p:spPr>
          <a:xfrm>
            <a:off x="8688101" y="699069"/>
            <a:ext cx="2589284" cy="634399"/>
          </a:xfrm>
          <a:prstGeom prst="rect">
            <a:avLst/>
          </a:prstGeom>
          <a:noFill/>
        </p:spPr>
        <p:txBody>
          <a:bodyPr wrap="square" lIns="182830" tIns="146263" rIns="182830" bIns="146263" rtlCol="0">
            <a:spAutoFit/>
          </a:bodyPr>
          <a:lstStyle/>
          <a:p>
            <a:pPr marL="0" marR="0" lvl="0" indent="0" defTabSz="932563" eaLnBrk="1" fontAlgn="auto" latinLnBrk="0" hangingPunct="1">
              <a:lnSpc>
                <a:spcPct val="90000"/>
              </a:lnSpc>
              <a:spcBef>
                <a:spcPts val="0"/>
              </a:spcBef>
              <a:spcAft>
                <a:spcPts val="599"/>
              </a:spcAft>
              <a:buClrTx/>
              <a:buSzTx/>
              <a:buFontTx/>
              <a:buNone/>
              <a:tabLst/>
              <a:defRPr/>
            </a:pPr>
            <a:r>
              <a:rPr kumimoji="0" lang="en-US" sz="2400" b="1" i="0" u="none" strike="noStrike" kern="0" cap="none" spc="0" normalizeH="0" baseline="0" noProof="0" dirty="0">
                <a:ln>
                  <a:noFill/>
                </a:ln>
                <a:solidFill>
                  <a:srgbClr val="FFFFFF"/>
                </a:solidFill>
                <a:effectLst/>
                <a:uLnTx/>
                <a:uFillTx/>
              </a:rPr>
              <a:t>Site to site</a:t>
            </a:r>
          </a:p>
        </p:txBody>
      </p:sp>
      <p:pic>
        <p:nvPicPr>
          <p:cNvPr id="7" name="Picture 6"/>
          <p:cNvPicPr>
            <a:picLocks noChangeAspect="1"/>
          </p:cNvPicPr>
          <p:nvPr/>
        </p:nvPicPr>
        <p:blipFill>
          <a:blip r:embed="rId10"/>
          <a:stretch>
            <a:fillRect/>
          </a:stretch>
        </p:blipFill>
        <p:spPr>
          <a:xfrm>
            <a:off x="865117" y="3955145"/>
            <a:ext cx="1278044" cy="1411000"/>
          </a:xfrm>
          <a:prstGeom prst="rect">
            <a:avLst/>
          </a:prstGeom>
        </p:spPr>
      </p:pic>
      <p:pic>
        <p:nvPicPr>
          <p:cNvPr id="8" name="Picture 7"/>
          <p:cNvPicPr>
            <a:picLocks noChangeAspect="1"/>
          </p:cNvPicPr>
          <p:nvPr/>
        </p:nvPicPr>
        <p:blipFill>
          <a:blip r:embed="rId11"/>
          <a:stretch>
            <a:fillRect/>
          </a:stretch>
        </p:blipFill>
        <p:spPr>
          <a:xfrm>
            <a:off x="7129085" y="1886961"/>
            <a:ext cx="873807" cy="964710"/>
          </a:xfrm>
          <a:prstGeom prst="rect">
            <a:avLst/>
          </a:prstGeom>
        </p:spPr>
      </p:pic>
      <p:pic>
        <p:nvPicPr>
          <p:cNvPr id="10" name="Picture 9"/>
          <p:cNvPicPr>
            <a:picLocks noChangeAspect="1"/>
          </p:cNvPicPr>
          <p:nvPr/>
        </p:nvPicPr>
        <p:blipFill>
          <a:blip r:embed="rId12"/>
          <a:stretch>
            <a:fillRect/>
          </a:stretch>
        </p:blipFill>
        <p:spPr>
          <a:xfrm>
            <a:off x="10290962" y="1886960"/>
            <a:ext cx="1278044" cy="1411000"/>
          </a:xfrm>
          <a:prstGeom prst="rect">
            <a:avLst/>
          </a:prstGeom>
        </p:spPr>
      </p:pic>
      <p:pic>
        <p:nvPicPr>
          <p:cNvPr id="17" name="Picture 16"/>
          <p:cNvPicPr>
            <a:picLocks noChangeAspect="1"/>
          </p:cNvPicPr>
          <p:nvPr/>
        </p:nvPicPr>
        <p:blipFill>
          <a:blip r:embed="rId13"/>
          <a:stretch>
            <a:fillRect/>
          </a:stretch>
        </p:blipFill>
        <p:spPr>
          <a:xfrm>
            <a:off x="2856860" y="3982852"/>
            <a:ext cx="1193741" cy="1299594"/>
          </a:xfrm>
          <a:prstGeom prst="rect">
            <a:avLst/>
          </a:prstGeom>
        </p:spPr>
      </p:pic>
      <p:pic>
        <p:nvPicPr>
          <p:cNvPr id="73" name="Picture 72"/>
          <p:cNvPicPr>
            <a:picLocks noChangeAspect="1"/>
          </p:cNvPicPr>
          <p:nvPr/>
        </p:nvPicPr>
        <p:blipFill>
          <a:blip r:embed="rId13"/>
          <a:stretch>
            <a:fillRect/>
          </a:stretch>
        </p:blipFill>
        <p:spPr>
          <a:xfrm>
            <a:off x="7240770" y="4220001"/>
            <a:ext cx="1193741" cy="1299594"/>
          </a:xfrm>
          <a:prstGeom prst="rect">
            <a:avLst/>
          </a:prstGeom>
        </p:spPr>
      </p:pic>
      <p:pic>
        <p:nvPicPr>
          <p:cNvPr id="74" name="Picture 73"/>
          <p:cNvPicPr>
            <a:picLocks noChangeAspect="1"/>
          </p:cNvPicPr>
          <p:nvPr/>
        </p:nvPicPr>
        <p:blipFill>
          <a:blip r:embed="rId13"/>
          <a:stretch>
            <a:fillRect/>
          </a:stretch>
        </p:blipFill>
        <p:spPr>
          <a:xfrm>
            <a:off x="10083492" y="4220001"/>
            <a:ext cx="1193741" cy="1299594"/>
          </a:xfrm>
          <a:prstGeom prst="rect">
            <a:avLst/>
          </a:prstGeom>
        </p:spPr>
      </p:pic>
      <p:grpSp>
        <p:nvGrpSpPr>
          <p:cNvPr id="18" name="Group 17"/>
          <p:cNvGrpSpPr/>
          <p:nvPr/>
        </p:nvGrpSpPr>
        <p:grpSpPr>
          <a:xfrm>
            <a:off x="4697191" y="4080973"/>
            <a:ext cx="1419026" cy="1282399"/>
            <a:chOff x="4696181" y="4081055"/>
            <a:chExt cx="1419227" cy="1282581"/>
          </a:xfrm>
        </p:grpSpPr>
        <p:pic>
          <p:nvPicPr>
            <p:cNvPr id="12" name="Picture 11"/>
            <p:cNvPicPr>
              <a:picLocks noChangeAspect="1"/>
            </p:cNvPicPr>
            <p:nvPr/>
          </p:nvPicPr>
          <p:blipFill>
            <a:blip r:embed="rId14"/>
            <a:stretch>
              <a:fillRect/>
            </a:stretch>
          </p:blipFill>
          <p:spPr>
            <a:xfrm>
              <a:off x="4696181" y="4635636"/>
              <a:ext cx="672750" cy="728000"/>
            </a:xfrm>
            <a:prstGeom prst="rect">
              <a:avLst/>
            </a:prstGeom>
          </p:spPr>
        </p:pic>
        <p:pic>
          <p:nvPicPr>
            <p:cNvPr id="13" name="Picture 12"/>
            <p:cNvPicPr>
              <a:picLocks noChangeAspect="1"/>
            </p:cNvPicPr>
            <p:nvPr/>
          </p:nvPicPr>
          <p:blipFill>
            <a:blip r:embed="rId15"/>
            <a:stretch>
              <a:fillRect/>
            </a:stretch>
          </p:blipFill>
          <p:spPr>
            <a:xfrm>
              <a:off x="5277037" y="4084608"/>
              <a:ext cx="672750" cy="728000"/>
            </a:xfrm>
            <a:prstGeom prst="rect">
              <a:avLst/>
            </a:prstGeom>
          </p:spPr>
        </p:pic>
        <p:pic>
          <p:nvPicPr>
            <p:cNvPr id="75" name="Picture 7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28478" y="4081055"/>
              <a:ext cx="786930" cy="784482"/>
            </a:xfrm>
            <a:prstGeom prst="rect">
              <a:avLst/>
            </a:prstGeom>
          </p:spPr>
        </p:pic>
      </p:grpSp>
      <p:grpSp>
        <p:nvGrpSpPr>
          <p:cNvPr id="76" name="Group 75"/>
          <p:cNvGrpSpPr/>
          <p:nvPr/>
        </p:nvGrpSpPr>
        <p:grpSpPr>
          <a:xfrm>
            <a:off x="7789182" y="2410578"/>
            <a:ext cx="742219" cy="703328"/>
            <a:chOff x="4696181" y="4081055"/>
            <a:chExt cx="1419227" cy="1282581"/>
          </a:xfrm>
        </p:grpSpPr>
        <p:pic>
          <p:nvPicPr>
            <p:cNvPr id="77" name="Picture 76"/>
            <p:cNvPicPr>
              <a:picLocks noChangeAspect="1"/>
            </p:cNvPicPr>
            <p:nvPr/>
          </p:nvPicPr>
          <p:blipFill>
            <a:blip r:embed="rId14"/>
            <a:stretch>
              <a:fillRect/>
            </a:stretch>
          </p:blipFill>
          <p:spPr>
            <a:xfrm>
              <a:off x="4696181" y="4635636"/>
              <a:ext cx="672750" cy="728000"/>
            </a:xfrm>
            <a:prstGeom prst="rect">
              <a:avLst/>
            </a:prstGeom>
          </p:spPr>
        </p:pic>
        <p:pic>
          <p:nvPicPr>
            <p:cNvPr id="78" name="Picture 77"/>
            <p:cNvPicPr>
              <a:picLocks noChangeAspect="1"/>
            </p:cNvPicPr>
            <p:nvPr/>
          </p:nvPicPr>
          <p:blipFill>
            <a:blip r:embed="rId15"/>
            <a:stretch>
              <a:fillRect/>
            </a:stretch>
          </p:blipFill>
          <p:spPr>
            <a:xfrm>
              <a:off x="5277037" y="4084608"/>
              <a:ext cx="672750" cy="728000"/>
            </a:xfrm>
            <a:prstGeom prst="rect">
              <a:avLst/>
            </a:prstGeom>
          </p:spPr>
        </p:pic>
        <p:pic>
          <p:nvPicPr>
            <p:cNvPr id="79" name="Picture 7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28478" y="4081055"/>
              <a:ext cx="786930" cy="784482"/>
            </a:xfrm>
            <a:prstGeom prst="rect">
              <a:avLst/>
            </a:prstGeom>
          </p:spPr>
        </p:pic>
      </p:grpSp>
    </p:spTree>
    <p:extLst>
      <p:ext uri="{BB962C8B-B14F-4D97-AF65-F5344CB8AC3E}">
        <p14:creationId xmlns:p14="http://schemas.microsoft.com/office/powerpoint/2010/main" val="1538375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ASR guidance – bandwidth</a:t>
            </a:r>
          </a:p>
        </p:txBody>
      </p:sp>
      <p:sp>
        <p:nvSpPr>
          <p:cNvPr id="3" name="Text Placeholder 2"/>
          <p:cNvSpPr>
            <a:spLocks noGrp="1"/>
          </p:cNvSpPr>
          <p:nvPr>
            <p:ph type="body" sz="quarter" idx="10"/>
          </p:nvPr>
        </p:nvSpPr>
        <p:spPr>
          <a:xfrm>
            <a:off x="274637" y="1212850"/>
            <a:ext cx="12161837" cy="5749266"/>
          </a:xfrm>
        </p:spPr>
        <p:txBody>
          <a:bodyPr/>
          <a:lstStyle/>
          <a:p>
            <a:r>
              <a:rPr lang="en-US" dirty="0"/>
              <a:t>Network saturation / throttling</a:t>
            </a:r>
          </a:p>
          <a:p>
            <a:pPr lvl="1"/>
            <a:r>
              <a:rPr lang="en-US" sz="2800" dirty="0"/>
              <a:t>3</a:t>
            </a:r>
            <a:r>
              <a:rPr lang="en-US" sz="2800" baseline="30000" dirty="0"/>
              <a:t>rd</a:t>
            </a:r>
            <a:r>
              <a:rPr lang="en-US" sz="2800" dirty="0"/>
              <a:t> party service – Riverbed </a:t>
            </a:r>
            <a:r>
              <a:rPr lang="en-US" dirty="0"/>
              <a:t>(recent appliances are Resource Manager only)</a:t>
            </a:r>
          </a:p>
          <a:p>
            <a:pPr lvl="2"/>
            <a:r>
              <a:rPr lang="en-US" dirty="0">
                <a:hlinkClick r:id="rId3"/>
              </a:rPr>
              <a:t>https://azure.microsoft.com/en-us/blog/azure-site-recovery-wan-optimization-with-riverbed/</a:t>
            </a:r>
            <a:r>
              <a:rPr lang="en-US" dirty="0"/>
              <a:t>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sz="1200" dirty="0"/>
          </a:p>
          <a:p>
            <a:pPr lvl="1"/>
            <a:r>
              <a:rPr lang="en-US" sz="2800" dirty="0"/>
              <a:t>PowerShell cmdlet to limit bandwidth and time of day</a:t>
            </a:r>
          </a:p>
          <a:p>
            <a:pPr lvl="2"/>
            <a:r>
              <a:rPr lang="x-none" dirty="0">
                <a:hlinkClick r:id="rId4"/>
              </a:rPr>
              <a:t>https://azure.microsoft.com/en-us/documentation/articles/site-recovery-faq/</a:t>
            </a:r>
            <a:endParaRPr lang="x-none" dirty="0"/>
          </a:p>
        </p:txBody>
      </p:sp>
      <p:pic>
        <p:nvPicPr>
          <p:cNvPr id="5" name="Picture 4"/>
          <p:cNvPicPr/>
          <p:nvPr/>
        </p:nvPicPr>
        <p:blipFill>
          <a:blip r:embed="rId5">
            <a:clrChange>
              <a:clrFrom>
                <a:srgbClr val="FFFFFF"/>
              </a:clrFrom>
              <a:clrTo>
                <a:srgbClr val="FFFFFF">
                  <a:alpha val="0"/>
                </a:srgbClr>
              </a:clrTo>
            </a:clrChange>
          </a:blip>
          <a:stretch>
            <a:fillRect/>
          </a:stretch>
        </p:blipFill>
        <p:spPr>
          <a:xfrm>
            <a:off x="7939" y="2665836"/>
            <a:ext cx="12436473" cy="3498426"/>
          </a:xfrm>
          <a:prstGeom prst="rect">
            <a:avLst/>
          </a:prstGeom>
        </p:spPr>
      </p:pic>
    </p:spTree>
    <p:extLst>
      <p:ext uri="{BB962C8B-B14F-4D97-AF65-F5344CB8AC3E}">
        <p14:creationId xmlns:p14="http://schemas.microsoft.com/office/powerpoint/2010/main" val="233636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“Failure is ALWAYS an option.”</a:t>
            </a:r>
          </a:p>
        </p:txBody>
      </p:sp>
      <p:sp>
        <p:nvSpPr>
          <p:cNvPr id="6" name="Text Placeholder 5"/>
          <p:cNvSpPr>
            <a:spLocks noGrp="1"/>
          </p:cNvSpPr>
          <p:nvPr>
            <p:ph type="body" sz="quarter" idx="10"/>
          </p:nvPr>
        </p:nvSpPr>
        <p:spPr>
          <a:xfrm>
            <a:off x="5761038" y="4868847"/>
            <a:ext cx="5486400" cy="627864"/>
          </a:xfrm>
        </p:spPr>
        <p:txBody>
          <a:bodyPr/>
          <a:lstStyle/>
          <a:p>
            <a:r>
              <a:rPr lang="en-US" dirty="0"/>
              <a:t>Adam Savage, </a:t>
            </a:r>
            <a:r>
              <a:rPr lang="en-US" dirty="0" err="1"/>
              <a:t>MythBusters</a:t>
            </a:r>
            <a:endParaRPr lang="en-US" dirty="0"/>
          </a:p>
        </p:txBody>
      </p:sp>
    </p:spTree>
    <p:extLst>
      <p:ext uri="{BB962C8B-B14F-4D97-AF65-F5344CB8AC3E}">
        <p14:creationId xmlns:p14="http://schemas.microsoft.com/office/powerpoint/2010/main" val="3453395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ASR customer story</a:t>
            </a:r>
          </a:p>
        </p:txBody>
      </p:sp>
      <p:sp>
        <p:nvSpPr>
          <p:cNvPr id="3" name="Text Placeholder 2"/>
          <p:cNvSpPr>
            <a:spLocks noGrp="1"/>
          </p:cNvSpPr>
          <p:nvPr>
            <p:ph type="body" sz="quarter" idx="10"/>
          </p:nvPr>
        </p:nvSpPr>
        <p:spPr>
          <a:xfrm>
            <a:off x="274638" y="1058862"/>
            <a:ext cx="11887200" cy="2262158"/>
          </a:xfrm>
        </p:spPr>
        <p:txBody>
          <a:bodyPr/>
          <a:lstStyle/>
          <a:p>
            <a:r>
              <a:rPr lang="en-US" dirty="0"/>
              <a:t>Scenario</a:t>
            </a:r>
          </a:p>
          <a:p>
            <a:pPr lvl="1"/>
            <a:r>
              <a:rPr lang="en-US" sz="3000" dirty="0"/>
              <a:t>Disaster recovery solution for ~100 servers</a:t>
            </a:r>
          </a:p>
          <a:p>
            <a:pPr lvl="1"/>
            <a:r>
              <a:rPr lang="en-US" sz="3000" dirty="0"/>
              <a:t>Azure Site Recovery</a:t>
            </a:r>
          </a:p>
          <a:p>
            <a:pPr lvl="1"/>
            <a:r>
              <a:rPr lang="en-US" sz="3000" dirty="0"/>
              <a:t>RPO and RTO is 24 hours</a:t>
            </a:r>
          </a:p>
        </p:txBody>
      </p:sp>
    </p:spTree>
    <p:extLst>
      <p:ext uri="{BB962C8B-B14F-4D97-AF65-F5344CB8AC3E}">
        <p14:creationId xmlns:p14="http://schemas.microsoft.com/office/powerpoint/2010/main" val="482569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ASR customer story</a:t>
            </a:r>
          </a:p>
        </p:txBody>
      </p:sp>
      <p:sp>
        <p:nvSpPr>
          <p:cNvPr id="3" name="Text Placeholder 2"/>
          <p:cNvSpPr>
            <a:spLocks noGrp="1"/>
          </p:cNvSpPr>
          <p:nvPr>
            <p:ph type="body" sz="quarter" idx="10"/>
          </p:nvPr>
        </p:nvSpPr>
        <p:spPr>
          <a:xfrm>
            <a:off x="274638" y="1058862"/>
            <a:ext cx="11887200" cy="5816977"/>
          </a:xfrm>
        </p:spPr>
        <p:txBody>
          <a:bodyPr/>
          <a:lstStyle/>
          <a:p>
            <a:r>
              <a:rPr lang="en-US" dirty="0"/>
              <a:t>Scenario</a:t>
            </a:r>
          </a:p>
          <a:p>
            <a:pPr lvl="1"/>
            <a:r>
              <a:rPr lang="en-US" sz="3000" dirty="0"/>
              <a:t>Disaster recovery solution for ~100 servers</a:t>
            </a:r>
          </a:p>
          <a:p>
            <a:pPr lvl="1"/>
            <a:r>
              <a:rPr lang="en-US" sz="3000" dirty="0"/>
              <a:t>Azure Site Recovery</a:t>
            </a:r>
          </a:p>
          <a:p>
            <a:pPr lvl="1"/>
            <a:r>
              <a:rPr lang="en-US" sz="3000" dirty="0"/>
              <a:t>RPO and RTO is 24 hours</a:t>
            </a:r>
          </a:p>
          <a:p>
            <a:pPr lvl="1"/>
            <a:endParaRPr lang="en-US" dirty="0"/>
          </a:p>
          <a:p>
            <a:r>
              <a:rPr lang="en-US" dirty="0"/>
              <a:t>Reality</a:t>
            </a:r>
          </a:p>
          <a:p>
            <a:pPr lvl="1"/>
            <a:r>
              <a:rPr lang="en-US" sz="3000" dirty="0"/>
              <a:t>Initial seeding saturated outbound bandwidth</a:t>
            </a:r>
          </a:p>
          <a:p>
            <a:pPr lvl="1"/>
            <a:r>
              <a:rPr lang="en-US" sz="3000" dirty="0"/>
              <a:t>Throttling during business hours</a:t>
            </a:r>
          </a:p>
          <a:p>
            <a:pPr lvl="1"/>
            <a:r>
              <a:rPr lang="en-US" sz="3000" dirty="0"/>
              <a:t>Leverage Riverbed </a:t>
            </a:r>
            <a:r>
              <a:rPr lang="en-US" sz="3000" dirty="0" err="1"/>
              <a:t>SteelHead</a:t>
            </a:r>
            <a:r>
              <a:rPr lang="en-US" sz="3000" dirty="0"/>
              <a:t> appliance for compression</a:t>
            </a:r>
          </a:p>
          <a:p>
            <a:pPr lvl="1"/>
            <a:r>
              <a:rPr lang="en-US" sz="3000" dirty="0"/>
              <a:t>Migrate to Resource Manager </a:t>
            </a:r>
          </a:p>
          <a:p>
            <a:pPr lvl="1"/>
            <a:r>
              <a:rPr lang="en-US" sz="3000" dirty="0"/>
              <a:t>Microsoft CSA, Global </a:t>
            </a:r>
            <a:r>
              <a:rPr lang="en-US" sz="3000" dirty="0" err="1"/>
              <a:t>Blackbelt</a:t>
            </a:r>
            <a:r>
              <a:rPr lang="en-US" sz="3000" dirty="0"/>
              <a:t>, MCS, and Riverbed teams involved</a:t>
            </a:r>
          </a:p>
        </p:txBody>
      </p:sp>
    </p:spTree>
    <p:extLst>
      <p:ext uri="{BB962C8B-B14F-4D97-AF65-F5344CB8AC3E}">
        <p14:creationId xmlns:p14="http://schemas.microsoft.com/office/powerpoint/2010/main" val="1524578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ASR guidance</a:t>
            </a:r>
          </a:p>
        </p:txBody>
      </p:sp>
      <p:sp>
        <p:nvSpPr>
          <p:cNvPr id="3" name="Text Placeholder 2"/>
          <p:cNvSpPr>
            <a:spLocks noGrp="1"/>
          </p:cNvSpPr>
          <p:nvPr>
            <p:ph type="body" sz="quarter" idx="10"/>
          </p:nvPr>
        </p:nvSpPr>
        <p:spPr>
          <a:xfrm>
            <a:off x="274638" y="1212850"/>
            <a:ext cx="11887200" cy="5613845"/>
          </a:xfrm>
        </p:spPr>
        <p:txBody>
          <a:bodyPr/>
          <a:lstStyle/>
          <a:p>
            <a:r>
              <a:rPr lang="en-US" dirty="0"/>
              <a:t>Process Server</a:t>
            </a:r>
          </a:p>
          <a:p>
            <a:pPr lvl="1"/>
            <a:r>
              <a:rPr lang="en-US" sz="2400" dirty="0"/>
              <a:t>Each handles ~200 VMs and ~1.5-2 TB per day</a:t>
            </a:r>
          </a:p>
          <a:p>
            <a:pPr lvl="1"/>
            <a:r>
              <a:rPr lang="en-US" sz="2400" dirty="0"/>
              <a:t>Use more based on number of VMs, data size, and change rate</a:t>
            </a:r>
          </a:p>
          <a:p>
            <a:pPr lvl="1"/>
            <a:endParaRPr lang="en-US" dirty="0"/>
          </a:p>
          <a:p>
            <a:r>
              <a:rPr lang="en-US" dirty="0"/>
              <a:t>Recovery Plan</a:t>
            </a:r>
          </a:p>
          <a:p>
            <a:pPr lvl="1"/>
            <a:r>
              <a:rPr lang="en-US" sz="2400" dirty="0"/>
              <a:t>Limit of 50 VMs</a:t>
            </a:r>
          </a:p>
          <a:p>
            <a:pPr lvl="1"/>
            <a:r>
              <a:rPr lang="en-US" sz="2400" dirty="0"/>
              <a:t>May need multiple recovery plans</a:t>
            </a:r>
          </a:p>
          <a:p>
            <a:pPr lvl="1"/>
            <a:endParaRPr lang="en-US" dirty="0"/>
          </a:p>
          <a:p>
            <a:r>
              <a:rPr lang="en-US" dirty="0"/>
              <a:t>Bandwidth</a:t>
            </a:r>
          </a:p>
          <a:p>
            <a:pPr lvl="1"/>
            <a:r>
              <a:rPr lang="en-US" sz="2400" dirty="0"/>
              <a:t>Estimate capacity required for initial replication</a:t>
            </a:r>
          </a:p>
          <a:p>
            <a:pPr lvl="1"/>
            <a:r>
              <a:rPr lang="en-US" sz="2400" dirty="0"/>
              <a:t>Estimate capacity required for steady state / delta replications/day</a:t>
            </a:r>
          </a:p>
          <a:p>
            <a:pPr lvl="1"/>
            <a:r>
              <a:rPr lang="en-US" sz="2400" dirty="0"/>
              <a:t>Consider ExpressRoute – can aide with bandwidth and failback</a:t>
            </a:r>
          </a:p>
        </p:txBody>
      </p:sp>
    </p:spTree>
    <p:extLst>
      <p:ext uri="{BB962C8B-B14F-4D97-AF65-F5344CB8AC3E}">
        <p14:creationId xmlns:p14="http://schemas.microsoft.com/office/powerpoint/2010/main" val="164030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ASR – what to watch for</a:t>
            </a:r>
          </a:p>
        </p:txBody>
      </p:sp>
      <p:sp>
        <p:nvSpPr>
          <p:cNvPr id="3" name="Text Placeholder 2"/>
          <p:cNvSpPr>
            <a:spLocks noGrp="1"/>
          </p:cNvSpPr>
          <p:nvPr>
            <p:ph type="body" sz="quarter" idx="10"/>
          </p:nvPr>
        </p:nvSpPr>
        <p:spPr>
          <a:xfrm>
            <a:off x="274637" y="1212850"/>
            <a:ext cx="12039599" cy="4801314"/>
          </a:xfrm>
        </p:spPr>
        <p:txBody>
          <a:bodyPr/>
          <a:lstStyle/>
          <a:p>
            <a:r>
              <a:rPr lang="en-US" dirty="0"/>
              <a:t>Test failover</a:t>
            </a:r>
          </a:p>
          <a:p>
            <a:pPr lvl="1"/>
            <a:endParaRPr lang="en-US" dirty="0"/>
          </a:p>
          <a:p>
            <a:r>
              <a:rPr lang="en-US" dirty="0"/>
              <a:t>Azure to Azure</a:t>
            </a:r>
          </a:p>
          <a:p>
            <a:pPr lvl="1"/>
            <a:endParaRPr lang="en-US" dirty="0"/>
          </a:p>
          <a:p>
            <a:r>
              <a:rPr lang="en-US" dirty="0"/>
              <a:t>Availability Sets</a:t>
            </a:r>
          </a:p>
          <a:p>
            <a:pPr lvl="1"/>
            <a:endParaRPr lang="en-US" dirty="0"/>
          </a:p>
          <a:p>
            <a:r>
              <a:rPr lang="en-US" dirty="0"/>
              <a:t>Storage</a:t>
            </a:r>
          </a:p>
          <a:p>
            <a:pPr lvl="1"/>
            <a:endParaRPr lang="en-US" dirty="0"/>
          </a:p>
          <a:p>
            <a:r>
              <a:rPr lang="en-US" dirty="0"/>
              <a:t>Supported OS</a:t>
            </a:r>
          </a:p>
        </p:txBody>
      </p:sp>
      <p:pic>
        <p:nvPicPr>
          <p:cNvPr id="4" name="Picture 3"/>
          <p:cNvPicPr>
            <a:picLocks noChangeAspect="1"/>
          </p:cNvPicPr>
          <p:nvPr/>
        </p:nvPicPr>
        <p:blipFill>
          <a:blip r:embed="rId3"/>
          <a:stretch>
            <a:fillRect/>
          </a:stretch>
        </p:blipFill>
        <p:spPr>
          <a:xfrm>
            <a:off x="7970837" y="2659062"/>
            <a:ext cx="4046111" cy="4046111"/>
          </a:xfrm>
          <a:prstGeom prst="rect">
            <a:avLst/>
          </a:prstGeom>
        </p:spPr>
      </p:pic>
    </p:spTree>
    <p:extLst>
      <p:ext uri="{BB962C8B-B14F-4D97-AF65-F5344CB8AC3E}">
        <p14:creationId xmlns:p14="http://schemas.microsoft.com/office/powerpoint/2010/main" val="15360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 and verify</a:t>
            </a:r>
          </a:p>
        </p:txBody>
      </p:sp>
    </p:spTree>
    <p:extLst>
      <p:ext uri="{BB962C8B-B14F-4D97-AF65-F5344CB8AC3E}">
        <p14:creationId xmlns:p14="http://schemas.microsoft.com/office/powerpoint/2010/main" val="2346816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789237" y="6697662"/>
            <a:ext cx="6512039" cy="3051605"/>
          </a:xfrm>
          <a:prstGeom prst="rect">
            <a:avLst/>
          </a:prstGeom>
          <a:noFill/>
        </p:spPr>
        <p:txBody>
          <a:bodyPr wrap="non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9900" b="0" i="0" u="none" strike="noStrike" kern="0" cap="none" spc="0" normalizeH="0" baseline="0" noProof="0" dirty="0">
                <a:ln>
                  <a:noFill/>
                </a:ln>
                <a:solidFill>
                  <a:srgbClr val="FFFF00"/>
                </a:solidFill>
                <a:effectLst/>
                <a:uLnTx/>
                <a:uFillTx/>
              </a:rPr>
              <a:t>Hope</a:t>
            </a:r>
            <a:endParaRPr kumimoji="0" lang="en-US" sz="3200" b="0" i="0" u="none" strike="noStrike" kern="0" cap="none" spc="0" normalizeH="0" baseline="0" noProof="0" dirty="0">
              <a:ln>
                <a:noFill/>
              </a:ln>
              <a:solidFill>
                <a:srgbClr val="FFFF00"/>
              </a:solidFill>
              <a:effectLst/>
              <a:uLnTx/>
              <a:uFillTx/>
            </a:endParaRPr>
          </a:p>
        </p:txBody>
      </p:sp>
      <p:sp>
        <p:nvSpPr>
          <p:cNvPr id="5" name="TextBox 4"/>
          <p:cNvSpPr txBox="1"/>
          <p:nvPr/>
        </p:nvSpPr>
        <p:spPr>
          <a:xfrm>
            <a:off x="-2137129" y="7535862"/>
            <a:ext cx="16501953" cy="5884688"/>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9900" b="0" i="0" u="none" strike="noStrike" kern="0" cap="none" spc="0" normalizeH="0" baseline="0" noProof="0" dirty="0">
                <a:ln>
                  <a:noFill/>
                </a:ln>
                <a:solidFill>
                  <a:srgbClr val="FFFF00"/>
                </a:solidFill>
                <a:effectLst/>
                <a:uLnTx/>
                <a:uFillTx/>
              </a:rPr>
              <a:t>without a plan</a:t>
            </a:r>
          </a:p>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9900" b="0" i="0" u="none" strike="noStrike" kern="0" cap="none" spc="0" normalizeH="0" baseline="0" noProof="0" dirty="0">
                <a:ln>
                  <a:noFill/>
                </a:ln>
                <a:solidFill>
                  <a:srgbClr val="FFFF00"/>
                </a:solidFill>
                <a:effectLst/>
                <a:uLnTx/>
                <a:uFillTx/>
              </a:rPr>
              <a:t> is a fantasy</a:t>
            </a:r>
            <a:endParaRPr kumimoji="0" lang="en-US" sz="4000" b="0" i="0" u="none" strike="noStrike" kern="0" cap="none" spc="0" normalizeH="0" baseline="0" noProof="0" dirty="0">
              <a:ln>
                <a:noFill/>
              </a:ln>
              <a:solidFill>
                <a:srgbClr val="FFFF00"/>
              </a:solidFill>
              <a:effectLst/>
              <a:uLnTx/>
              <a:uFillTx/>
            </a:endParaRPr>
          </a:p>
        </p:txBody>
      </p:sp>
    </p:spTree>
    <p:extLst>
      <p:ext uri="{BB962C8B-B14F-4D97-AF65-F5344CB8AC3E}">
        <p14:creationId xmlns:p14="http://schemas.microsoft.com/office/powerpoint/2010/main" val="3836523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0"/>
                            </p:stCondLst>
                            <p:childTnLst>
                              <p:par>
                                <p:cTn id="13" presetID="6" presetClass="emph" presetSubtype="0" fill="hold" grpId="2" nodeType="afterEffect">
                                  <p:stCondLst>
                                    <p:cond delay="0"/>
                                  </p:stCondLst>
                                  <p:childTnLst>
                                    <p:animScale>
                                      <p:cBhvr>
                                        <p:cTn id="14" dur="4000" fill="hold"/>
                                        <p:tgtEl>
                                          <p:spTgt spid="3"/>
                                        </p:tgtEl>
                                      </p:cBhvr>
                                      <p:by x="50000" y="50000"/>
                                    </p:animScale>
                                  </p:childTnLst>
                                </p:cTn>
                              </p:par>
                              <p:par>
                                <p:cTn id="15" presetID="42" presetClass="path" presetSubtype="0" fill="hold" grpId="3" nodeType="withEffect">
                                  <p:stCondLst>
                                    <p:cond delay="0"/>
                                  </p:stCondLst>
                                  <p:childTnLst>
                                    <p:animMotion origin="layout" path="M 3.70947E-6 4.58466E-7 L -0.0023 -0.87676 " pathEditMode="relative" rAng="0" ptsTypes="AA">
                                      <p:cBhvr>
                                        <p:cTn id="16" dur="4000" fill="hold"/>
                                        <p:tgtEl>
                                          <p:spTgt spid="3"/>
                                        </p:tgtEl>
                                        <p:attrNameLst>
                                          <p:attrName>ppt_x</p:attrName>
                                          <p:attrName>ppt_y</p:attrName>
                                        </p:attrNameLst>
                                      </p:cBhvr>
                                      <p:rCtr x="-115" y="-43849"/>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0"/>
                            </p:stCondLst>
                            <p:childTnLst>
                              <p:par>
                                <p:cTn id="22" presetID="6" presetClass="emph" presetSubtype="0" fill="hold" grpId="2" nodeType="afterEffect">
                                  <p:stCondLst>
                                    <p:cond delay="0"/>
                                  </p:stCondLst>
                                  <p:childTnLst>
                                    <p:animScale>
                                      <p:cBhvr>
                                        <p:cTn id="23" dur="2000" fill="hold"/>
                                        <p:tgtEl>
                                          <p:spTgt spid="5"/>
                                        </p:tgtEl>
                                      </p:cBhvr>
                                      <p:by x="50000" y="50000"/>
                                    </p:animScale>
                                  </p:childTnLst>
                                </p:cTn>
                              </p:par>
                              <p:par>
                                <p:cTn id="24" presetID="42" presetClass="path" presetSubtype="0" fill="hold" grpId="3" nodeType="withEffect">
                                  <p:stCondLst>
                                    <p:cond delay="0"/>
                                  </p:stCondLst>
                                  <p:childTnLst>
                                    <p:animMotion origin="layout" path="M 4.81491E-6 2.66909E-6 L -0.00741 -0.88221 " pathEditMode="relative" rAng="0" ptsTypes="AA">
                                      <p:cBhvr>
                                        <p:cTn id="25" dur="2000" fill="hold"/>
                                        <p:tgtEl>
                                          <p:spTgt spid="5"/>
                                        </p:tgtEl>
                                        <p:attrNameLst>
                                          <p:attrName>ppt_x</p:attrName>
                                          <p:attrName>ppt_y</p:attrName>
                                        </p:attrNameLst>
                                      </p:cBhvr>
                                      <p:rCtr x="-370" y="-44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5" grpId="0"/>
      <p:bldP spid="5" grpId="1"/>
      <p:bldP spid="5" grpId="2"/>
      <p:bldP spid="5" grpId="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your RTO?</a:t>
            </a:r>
          </a:p>
        </p:txBody>
      </p:sp>
      <p:pic>
        <p:nvPicPr>
          <p:cNvPr id="4" name="Picture 3"/>
          <p:cNvPicPr>
            <a:picLocks noChangeAspect="1"/>
          </p:cNvPicPr>
          <p:nvPr/>
        </p:nvPicPr>
        <p:blipFill>
          <a:blip r:embed="rId3"/>
          <a:stretch>
            <a:fillRect/>
          </a:stretch>
        </p:blipFill>
        <p:spPr>
          <a:xfrm>
            <a:off x="2636837" y="1592262"/>
            <a:ext cx="6667500" cy="2476500"/>
          </a:xfrm>
          <a:prstGeom prst="rect">
            <a:avLst/>
          </a:prstGeom>
        </p:spPr>
      </p:pic>
      <p:sp>
        <p:nvSpPr>
          <p:cNvPr id="5" name="Text Placeholder 4"/>
          <p:cNvSpPr>
            <a:spLocks noGrp="1"/>
          </p:cNvSpPr>
          <p:nvPr>
            <p:ph type="body" sz="quarter" idx="10"/>
          </p:nvPr>
        </p:nvSpPr>
        <p:spPr>
          <a:xfrm>
            <a:off x="26986" y="4106862"/>
            <a:ext cx="11887200" cy="2252924"/>
          </a:xfrm>
        </p:spPr>
        <p:txBody>
          <a:bodyPr/>
          <a:lstStyle/>
          <a:p>
            <a:pPr marL="457200" indent="-457200">
              <a:buFont typeface="Arial" panose="020B0604020202020204" pitchFamily="34" charset="0"/>
              <a:buChar char="•"/>
            </a:pPr>
            <a:r>
              <a:rPr lang="en-US" sz="3200" dirty="0"/>
              <a:t>Tried to do the right thing</a:t>
            </a:r>
          </a:p>
          <a:p>
            <a:pPr marL="457200" indent="-457200">
              <a:buFont typeface="Arial" panose="020B0604020202020204" pitchFamily="34" charset="0"/>
              <a:buChar char="•"/>
            </a:pPr>
            <a:r>
              <a:rPr lang="en-US" sz="3200" dirty="0"/>
              <a:t>Root cause was poor data handling procedures</a:t>
            </a:r>
          </a:p>
          <a:p>
            <a:pPr marL="457200" indent="-457200">
              <a:buFont typeface="Arial" panose="020B0604020202020204" pitchFamily="34" charset="0"/>
              <a:buChar char="•"/>
            </a:pPr>
            <a:r>
              <a:rPr lang="en-US" sz="3200" dirty="0"/>
              <a:t>Multiple failures in restore operations</a:t>
            </a:r>
          </a:p>
          <a:p>
            <a:pPr marL="457200" indent="-457200">
              <a:buFont typeface="Arial" panose="020B0604020202020204" pitchFamily="34" charset="0"/>
              <a:buChar char="•"/>
            </a:pPr>
            <a:r>
              <a:rPr lang="en-US" sz="3200" dirty="0"/>
              <a:t>49 hrs. of downtime</a:t>
            </a:r>
          </a:p>
        </p:txBody>
      </p:sp>
      <p:sp>
        <p:nvSpPr>
          <p:cNvPr id="6" name="TextBox 5"/>
          <p:cNvSpPr txBox="1"/>
          <p:nvPr/>
        </p:nvSpPr>
        <p:spPr>
          <a:xfrm>
            <a:off x="898076" y="6309467"/>
            <a:ext cx="10145021"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hlinkClick r:id="rId4"/>
              </a:rPr>
              <a:t>http://support.gliffy.com/hc/en-us/articles/217896028-RESOLVED-Gliffy-Online-System-Outage</a:t>
            </a: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 </a:t>
            </a:r>
          </a:p>
        </p:txBody>
      </p:sp>
    </p:spTree>
    <p:extLst>
      <p:ext uri="{BB962C8B-B14F-4D97-AF65-F5344CB8AC3E}">
        <p14:creationId xmlns:p14="http://schemas.microsoft.com/office/powerpoint/2010/main" val="3291736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 review: session objectives and takeaways</a:t>
            </a:r>
          </a:p>
        </p:txBody>
      </p:sp>
      <p:sp>
        <p:nvSpPr>
          <p:cNvPr id="6" name="Text Placeholder 5"/>
          <p:cNvSpPr>
            <a:spLocks noGrp="1"/>
          </p:cNvSpPr>
          <p:nvPr>
            <p:ph type="body" sz="quarter" idx="10"/>
          </p:nvPr>
        </p:nvSpPr>
        <p:spPr>
          <a:xfrm>
            <a:off x="274638" y="1212850"/>
            <a:ext cx="11887200" cy="6020110"/>
          </a:xfrm>
        </p:spPr>
        <p:txBody>
          <a:bodyPr/>
          <a:lstStyle/>
          <a:p>
            <a:r>
              <a:rPr lang="en-US" dirty="0">
                <a:solidFill>
                  <a:schemeClr val="tx2">
                    <a:lumMod val="60000"/>
                    <a:lumOff val="40000"/>
                  </a:schemeClr>
                </a:solidFill>
              </a:rPr>
              <a:t>Session objective(s): </a:t>
            </a:r>
          </a:p>
          <a:p>
            <a:pPr marL="342900" lvl="1" indent="-342900">
              <a:buFont typeface="Arial" panose="020B0604020202020204" pitchFamily="34" charset="0"/>
              <a:buChar char="•"/>
            </a:pPr>
            <a:r>
              <a:rPr lang="en-US" dirty="0"/>
              <a:t>Ability to discuss disaster recovery options available via the Azure platform</a:t>
            </a:r>
          </a:p>
          <a:p>
            <a:pPr marL="342900" lvl="1" indent="-342900">
              <a:buFont typeface="Arial" panose="020B0604020202020204" pitchFamily="34" charset="0"/>
              <a:buChar char="•"/>
            </a:pPr>
            <a:r>
              <a:rPr lang="en-US" dirty="0"/>
              <a:t>Ability to apply best practices to achieve solution RPO and RTO targets</a:t>
            </a:r>
          </a:p>
          <a:p>
            <a:pPr marL="342900" lvl="1" indent="-342900">
              <a:buFont typeface="Arial" panose="020B0604020202020204" pitchFamily="34" charset="0"/>
              <a:buChar char="•"/>
            </a:pPr>
            <a:r>
              <a:rPr lang="en-US" dirty="0"/>
              <a:t>Ability to recommend an effective and efficient DR strategy spanning the cloud and on-premises</a:t>
            </a:r>
          </a:p>
          <a:p>
            <a:pPr lvl="1"/>
            <a:endParaRPr lang="en-US" sz="1050" dirty="0"/>
          </a:p>
          <a:p>
            <a:r>
              <a:rPr lang="en-US" b="1" dirty="0">
                <a:solidFill>
                  <a:schemeClr val="tx2">
                    <a:lumMod val="60000"/>
                    <a:lumOff val="40000"/>
                  </a:schemeClr>
                </a:solidFill>
              </a:rPr>
              <a:t>Best practices Recap:</a:t>
            </a:r>
          </a:p>
          <a:p>
            <a:pPr marL="514350" indent="-514350">
              <a:buFont typeface="+mj-lt"/>
              <a:buAutoNum type="arabicPeriod"/>
            </a:pPr>
            <a:r>
              <a:rPr lang="en-US" sz="3200" dirty="0"/>
              <a:t>Pick appropriate RPO and RTO</a:t>
            </a:r>
          </a:p>
          <a:p>
            <a:pPr marL="514350" indent="-514350">
              <a:buFont typeface="+mj-lt"/>
              <a:buAutoNum type="arabicPeriod"/>
            </a:pPr>
            <a:r>
              <a:rPr lang="en-US" sz="3200" dirty="0"/>
              <a:t>Plan your bandwidth</a:t>
            </a:r>
          </a:p>
          <a:p>
            <a:pPr marL="514350" indent="-514350">
              <a:buFont typeface="+mj-lt"/>
              <a:buAutoNum type="arabicPeriod"/>
            </a:pPr>
            <a:r>
              <a:rPr lang="en-US" sz="3200" dirty="0"/>
              <a:t>Code for deployment</a:t>
            </a:r>
          </a:p>
          <a:p>
            <a:pPr marL="514350" indent="-514350">
              <a:buFont typeface="+mj-lt"/>
              <a:buAutoNum type="arabicPeriod"/>
            </a:pPr>
            <a:r>
              <a:rPr lang="en-US" sz="3200" dirty="0"/>
              <a:t>Prepare your DR environment</a:t>
            </a:r>
          </a:p>
          <a:p>
            <a:pPr marL="514350" indent="-514350">
              <a:buFont typeface="+mj-lt"/>
              <a:buAutoNum type="arabicPeriod"/>
            </a:pPr>
            <a:r>
              <a:rPr lang="en-US" sz="3200" dirty="0"/>
              <a:t>Use the right tool for the job</a:t>
            </a:r>
          </a:p>
          <a:p>
            <a:pPr marL="514350" indent="-514350">
              <a:buFont typeface="+mj-lt"/>
              <a:buAutoNum type="arabicPeriod"/>
            </a:pPr>
            <a:r>
              <a:rPr lang="en-US" sz="3200" dirty="0"/>
              <a:t>Test and verify</a:t>
            </a:r>
          </a:p>
        </p:txBody>
      </p:sp>
    </p:spTree>
    <p:extLst>
      <p:ext uri="{BB962C8B-B14F-4D97-AF65-F5344CB8AC3E}">
        <p14:creationId xmlns:p14="http://schemas.microsoft.com/office/powerpoint/2010/main" val="995805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4" name="Text Placeholder 3"/>
          <p:cNvSpPr>
            <a:spLocks noGrp="1"/>
          </p:cNvSpPr>
          <p:nvPr>
            <p:ph type="body" sz="quarter" idx="10"/>
          </p:nvPr>
        </p:nvSpPr>
        <p:spPr>
          <a:xfrm>
            <a:off x="1" y="1212850"/>
            <a:ext cx="12436474" cy="4022640"/>
          </a:xfrm>
        </p:spPr>
        <p:txBody>
          <a:bodyPr/>
          <a:lstStyle/>
          <a:p>
            <a:r>
              <a:rPr lang="en-US" dirty="0"/>
              <a:t>Azure Site Recovery</a:t>
            </a:r>
          </a:p>
          <a:p>
            <a:pPr lvl="1"/>
            <a:r>
              <a:rPr lang="en-US" sz="3200" dirty="0"/>
              <a:t>Best practices</a:t>
            </a:r>
            <a:r>
              <a:rPr lang="en-US" dirty="0"/>
              <a:t> – </a:t>
            </a:r>
            <a:r>
              <a:rPr lang="x-none" sz="1800" dirty="0">
                <a:hlinkClick r:id="rId2"/>
              </a:rPr>
              <a:t>https://azure.microsoft.com/en-us/documentation/articles/site-recovery-best-practices/</a:t>
            </a:r>
            <a:endParaRPr lang="x-none" sz="1800" dirty="0"/>
          </a:p>
          <a:p>
            <a:pPr lvl="1"/>
            <a:r>
              <a:rPr lang="en-US" sz="3200" dirty="0"/>
              <a:t>Capacity planner</a:t>
            </a:r>
            <a:r>
              <a:rPr lang="en-US" dirty="0"/>
              <a:t> – </a:t>
            </a:r>
            <a:r>
              <a:rPr lang="en-US" sz="1700" dirty="0">
                <a:hlinkClick r:id="rId3"/>
              </a:rPr>
              <a:t>https://azure.microsoft.com/en-us/documentation/articles/site-recovery-capacity-planner/</a:t>
            </a:r>
            <a:r>
              <a:rPr lang="en-US" sz="1700" dirty="0"/>
              <a:t> </a:t>
            </a:r>
          </a:p>
          <a:p>
            <a:pPr lvl="1"/>
            <a:r>
              <a:rPr lang="en-US" sz="3200" dirty="0"/>
              <a:t>FAQ</a:t>
            </a:r>
            <a:r>
              <a:rPr lang="en-US" sz="1800" dirty="0"/>
              <a:t> – </a:t>
            </a:r>
            <a:r>
              <a:rPr lang="en-US" sz="1800" dirty="0">
                <a:hlinkClick r:id="rId4"/>
              </a:rPr>
              <a:t>https://azure.microsoft.com/en-us/documentation/articles/site-recovery-faq/</a:t>
            </a:r>
            <a:r>
              <a:rPr lang="en-US" sz="1800" dirty="0"/>
              <a:t> </a:t>
            </a:r>
          </a:p>
          <a:p>
            <a:pPr lvl="1"/>
            <a:endParaRPr lang="en-US" sz="1800" dirty="0"/>
          </a:p>
          <a:p>
            <a:pPr lvl="1"/>
            <a:endParaRPr lang="en-US" dirty="0"/>
          </a:p>
          <a:p>
            <a:r>
              <a:rPr lang="en-US" dirty="0"/>
              <a:t>Disaster recovery guidance</a:t>
            </a:r>
          </a:p>
          <a:p>
            <a:pPr lvl="1"/>
            <a:r>
              <a:rPr lang="en-US" dirty="0">
                <a:hlinkClick r:id="rId5"/>
              </a:rPr>
              <a:t>http://aka.ms/drtechguide</a:t>
            </a:r>
            <a:r>
              <a:rPr lang="en-US" dirty="0"/>
              <a:t> </a:t>
            </a:r>
          </a:p>
        </p:txBody>
      </p:sp>
    </p:spTree>
    <p:extLst>
      <p:ext uri="{BB962C8B-B14F-4D97-AF65-F5344CB8AC3E}">
        <p14:creationId xmlns:p14="http://schemas.microsoft.com/office/powerpoint/2010/main" val="2009194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Text Placeholder 2"/>
          <p:cNvSpPr>
            <a:spLocks noGrp="1"/>
          </p:cNvSpPr>
          <p:nvPr>
            <p:ph type="body" sz="quarter" idx="10"/>
          </p:nvPr>
        </p:nvSpPr>
        <p:spPr>
          <a:xfrm>
            <a:off x="1" y="1135062"/>
            <a:ext cx="12436474" cy="5958554"/>
          </a:xfrm>
        </p:spPr>
        <p:txBody>
          <a:bodyPr/>
          <a:lstStyle/>
          <a:p>
            <a:r>
              <a:rPr lang="en-US" sz="3200" b="1" dirty="0"/>
              <a:t>Backup born-in-the-cloud and hybrid applications with Operations Management Suite and Azure Backup</a:t>
            </a:r>
            <a:r>
              <a:rPr lang="en-US" sz="3200" dirty="0"/>
              <a:t> </a:t>
            </a:r>
            <a:r>
              <a:rPr lang="en-US" sz="3200" dirty="0">
                <a:solidFill>
                  <a:schemeClr val="tx1"/>
                </a:solidFill>
              </a:rPr>
              <a:t>9/27 – 10:45AM-12:00PM</a:t>
            </a:r>
          </a:p>
          <a:p>
            <a:endParaRPr lang="en-US" sz="1400" b="1" dirty="0"/>
          </a:p>
          <a:p>
            <a:pPr lvl="0"/>
            <a:r>
              <a:rPr lang="en-US" sz="3200" b="1" dirty="0"/>
              <a:t>Design for scalability and high availability on Microsoft Azure</a:t>
            </a:r>
            <a:r>
              <a:rPr lang="en-US" sz="3200" dirty="0"/>
              <a:t> </a:t>
            </a:r>
            <a:r>
              <a:rPr lang="en-US" sz="3200" dirty="0">
                <a:solidFill>
                  <a:schemeClr val="tx1"/>
                </a:solidFill>
              </a:rPr>
              <a:t>9/28 – 12:30PM-1:45PM</a:t>
            </a:r>
          </a:p>
          <a:p>
            <a:pPr lvl="0"/>
            <a:endParaRPr lang="en-US" sz="1400" b="1" dirty="0"/>
          </a:p>
          <a:p>
            <a:pPr lvl="0"/>
            <a:r>
              <a:rPr lang="en-US" sz="3200" b="1" dirty="0"/>
              <a:t>Run highly available solutions on Microsoft Azure</a:t>
            </a:r>
            <a:r>
              <a:rPr lang="en-US" sz="3200" dirty="0"/>
              <a:t> </a:t>
            </a:r>
            <a:r>
              <a:rPr lang="en-US" sz="3200" dirty="0">
                <a:solidFill>
                  <a:schemeClr val="tx1"/>
                </a:solidFill>
              </a:rPr>
              <a:t>9/29 – 12:30PM-1:45PM</a:t>
            </a:r>
          </a:p>
          <a:p>
            <a:endParaRPr lang="en-US" sz="1400" b="1" dirty="0"/>
          </a:p>
          <a:p>
            <a:r>
              <a:rPr lang="en-US" sz="3200" b="1" dirty="0"/>
              <a:t>Reinvent disaster recovery leveraging Microsoft Azure cloud infrastructure</a:t>
            </a:r>
            <a:r>
              <a:rPr lang="en-US" sz="3200" dirty="0"/>
              <a:t> </a:t>
            </a:r>
            <a:r>
              <a:rPr lang="en-US" sz="3200" dirty="0">
                <a:solidFill>
                  <a:schemeClr val="tx1"/>
                </a:solidFill>
              </a:rPr>
              <a:t>9/28 – 2:15PM-3:30PM</a:t>
            </a:r>
          </a:p>
          <a:p>
            <a:endParaRPr lang="en-US" sz="1400" b="1" dirty="0"/>
          </a:p>
          <a:p>
            <a:r>
              <a:rPr lang="en-US" sz="3200" b="1" dirty="0"/>
              <a:t>Migrate and disaster recovery Azure workloads using Operations Management Suite</a:t>
            </a:r>
            <a:r>
              <a:rPr lang="en-US" sz="3200" dirty="0"/>
              <a:t> </a:t>
            </a:r>
            <a:r>
              <a:rPr lang="en-US" sz="3200" dirty="0">
                <a:solidFill>
                  <a:schemeClr val="tx1"/>
                </a:solidFill>
              </a:rPr>
              <a:t>9/29 – 9:00AM-10:15AM</a:t>
            </a:r>
          </a:p>
        </p:txBody>
      </p:sp>
    </p:spTree>
    <p:extLst>
      <p:ext uri="{BB962C8B-B14F-4D97-AF65-F5344CB8AC3E}">
        <p14:creationId xmlns:p14="http://schemas.microsoft.com/office/powerpoint/2010/main" val="3994096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eye of the beholder</a:t>
            </a:r>
          </a:p>
        </p:txBody>
      </p:sp>
      <p:pic>
        <p:nvPicPr>
          <p:cNvPr id="6" name="Picture 5"/>
          <p:cNvPicPr>
            <a:picLocks noChangeAspect="1"/>
          </p:cNvPicPr>
          <p:nvPr/>
        </p:nvPicPr>
        <p:blipFill>
          <a:blip r:embed="rId3"/>
          <a:stretch>
            <a:fillRect/>
          </a:stretch>
        </p:blipFill>
        <p:spPr>
          <a:xfrm>
            <a:off x="5380037" y="1535987"/>
            <a:ext cx="4203341" cy="1732675"/>
          </a:xfrm>
          <a:prstGeom prst="rect">
            <a:avLst/>
          </a:prstGeom>
        </p:spPr>
      </p:pic>
      <p:sp>
        <p:nvSpPr>
          <p:cNvPr id="12" name="AutoShape 3"/>
          <p:cNvSpPr>
            <a:spLocks noChangeAspect="1" noChangeArrowheads="1" noTextEdit="1"/>
          </p:cNvSpPr>
          <p:nvPr/>
        </p:nvSpPr>
        <p:spPr bwMode="auto">
          <a:xfrm>
            <a:off x="3246438" y="3478173"/>
            <a:ext cx="53340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
          <p:cNvSpPr>
            <a:spLocks/>
          </p:cNvSpPr>
          <p:nvPr/>
        </p:nvSpPr>
        <p:spPr bwMode="auto">
          <a:xfrm>
            <a:off x="3979863" y="3489286"/>
            <a:ext cx="2270125" cy="1344613"/>
          </a:xfrm>
          <a:custGeom>
            <a:avLst/>
            <a:gdLst>
              <a:gd name="T0" fmla="*/ 187 w 189"/>
              <a:gd name="T1" fmla="*/ 111 h 111"/>
              <a:gd name="T2" fmla="*/ 189 w 189"/>
              <a:gd name="T3" fmla="*/ 94 h 111"/>
              <a:gd name="T4" fmla="*/ 94 w 189"/>
              <a:gd name="T5" fmla="*/ 0 h 111"/>
              <a:gd name="T6" fmla="*/ 0 w 189"/>
              <a:gd name="T7" fmla="*/ 94 h 111"/>
              <a:gd name="T8" fmla="*/ 1 w 189"/>
              <a:gd name="T9" fmla="*/ 111 h 111"/>
              <a:gd name="T10" fmla="*/ 187 w 189"/>
              <a:gd name="T11" fmla="*/ 111 h 111"/>
            </a:gdLst>
            <a:ahLst/>
            <a:cxnLst>
              <a:cxn ang="0">
                <a:pos x="T0" y="T1"/>
              </a:cxn>
              <a:cxn ang="0">
                <a:pos x="T2" y="T3"/>
              </a:cxn>
              <a:cxn ang="0">
                <a:pos x="T4" y="T5"/>
              </a:cxn>
              <a:cxn ang="0">
                <a:pos x="T6" y="T7"/>
              </a:cxn>
              <a:cxn ang="0">
                <a:pos x="T8" y="T9"/>
              </a:cxn>
              <a:cxn ang="0">
                <a:pos x="T10" y="T11"/>
              </a:cxn>
            </a:cxnLst>
            <a:rect l="0" t="0" r="r" b="b"/>
            <a:pathLst>
              <a:path w="189" h="111">
                <a:moveTo>
                  <a:pt x="187" y="111"/>
                </a:moveTo>
                <a:cubicBezTo>
                  <a:pt x="188" y="106"/>
                  <a:pt x="189" y="100"/>
                  <a:pt x="189" y="94"/>
                </a:cubicBezTo>
                <a:cubicBezTo>
                  <a:pt x="189" y="42"/>
                  <a:pt x="147" y="0"/>
                  <a:pt x="94" y="0"/>
                </a:cubicBezTo>
                <a:cubicBezTo>
                  <a:pt x="42" y="0"/>
                  <a:pt x="0" y="42"/>
                  <a:pt x="0" y="94"/>
                </a:cubicBezTo>
                <a:cubicBezTo>
                  <a:pt x="0" y="100"/>
                  <a:pt x="0" y="106"/>
                  <a:pt x="1" y="111"/>
                </a:cubicBezTo>
                <a:lnTo>
                  <a:pt x="187" y="111"/>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4651376" y="3816311"/>
            <a:ext cx="1598613" cy="1017588"/>
          </a:xfrm>
          <a:custGeom>
            <a:avLst/>
            <a:gdLst>
              <a:gd name="T0" fmla="*/ 105 w 133"/>
              <a:gd name="T1" fmla="*/ 0 h 84"/>
              <a:gd name="T2" fmla="*/ 29 w 133"/>
              <a:gd name="T3" fmla="*/ 0 h 84"/>
              <a:gd name="T4" fmla="*/ 0 w 133"/>
              <a:gd name="T5" fmla="*/ 29 h 84"/>
              <a:gd name="T6" fmla="*/ 0 w 133"/>
              <a:gd name="T7" fmla="*/ 84 h 84"/>
              <a:gd name="T8" fmla="*/ 131 w 133"/>
              <a:gd name="T9" fmla="*/ 84 h 84"/>
              <a:gd name="T10" fmla="*/ 133 w 133"/>
              <a:gd name="T11" fmla="*/ 67 h 84"/>
              <a:gd name="T12" fmla="*/ 105 w 133"/>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133" h="84">
                <a:moveTo>
                  <a:pt x="105" y="0"/>
                </a:moveTo>
                <a:cubicBezTo>
                  <a:pt x="29" y="0"/>
                  <a:pt x="29" y="0"/>
                  <a:pt x="29" y="0"/>
                </a:cubicBezTo>
                <a:cubicBezTo>
                  <a:pt x="13" y="0"/>
                  <a:pt x="0" y="13"/>
                  <a:pt x="0" y="29"/>
                </a:cubicBezTo>
                <a:cubicBezTo>
                  <a:pt x="0" y="84"/>
                  <a:pt x="0" y="84"/>
                  <a:pt x="0" y="84"/>
                </a:cubicBezTo>
                <a:cubicBezTo>
                  <a:pt x="131" y="84"/>
                  <a:pt x="131" y="84"/>
                  <a:pt x="131" y="84"/>
                </a:cubicBezTo>
                <a:cubicBezTo>
                  <a:pt x="132" y="79"/>
                  <a:pt x="133" y="73"/>
                  <a:pt x="133" y="67"/>
                </a:cubicBezTo>
                <a:cubicBezTo>
                  <a:pt x="133" y="41"/>
                  <a:pt x="122" y="17"/>
                  <a:pt x="105" y="0"/>
                </a:cubicBezTo>
                <a:close/>
              </a:path>
            </a:pathLst>
          </a:custGeom>
          <a:solidFill>
            <a:srgbClr val="012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p:cNvSpPr>
          <p:nvPr/>
        </p:nvSpPr>
        <p:spPr bwMode="auto">
          <a:xfrm>
            <a:off x="3246438" y="4433848"/>
            <a:ext cx="5334000" cy="1185863"/>
          </a:xfrm>
          <a:custGeom>
            <a:avLst/>
            <a:gdLst>
              <a:gd name="T0" fmla="*/ 385 w 444"/>
              <a:gd name="T1" fmla="*/ 0 h 98"/>
              <a:gd name="T2" fmla="*/ 58 w 444"/>
              <a:gd name="T3" fmla="*/ 0 h 98"/>
              <a:gd name="T4" fmla="*/ 0 w 444"/>
              <a:gd name="T5" fmla="*/ 59 h 98"/>
              <a:gd name="T6" fmla="*/ 0 w 444"/>
              <a:gd name="T7" fmla="*/ 98 h 98"/>
              <a:gd name="T8" fmla="*/ 36 w 444"/>
              <a:gd name="T9" fmla="*/ 98 h 98"/>
              <a:gd name="T10" fmla="*/ 80 w 444"/>
              <a:gd name="T11" fmla="*/ 53 h 98"/>
              <a:gd name="T12" fmla="*/ 124 w 444"/>
              <a:gd name="T13" fmla="*/ 98 h 98"/>
              <a:gd name="T14" fmla="*/ 306 w 444"/>
              <a:gd name="T15" fmla="*/ 98 h 98"/>
              <a:gd name="T16" fmla="*/ 351 w 444"/>
              <a:gd name="T17" fmla="*/ 53 h 98"/>
              <a:gd name="T18" fmla="*/ 395 w 444"/>
              <a:gd name="T19" fmla="*/ 98 h 98"/>
              <a:gd name="T20" fmla="*/ 444 w 444"/>
              <a:gd name="T21" fmla="*/ 98 h 98"/>
              <a:gd name="T22" fmla="*/ 444 w 444"/>
              <a:gd name="T23" fmla="*/ 59 h 98"/>
              <a:gd name="T24" fmla="*/ 385 w 444"/>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98">
                <a:moveTo>
                  <a:pt x="385" y="0"/>
                </a:moveTo>
                <a:cubicBezTo>
                  <a:pt x="58" y="0"/>
                  <a:pt x="58" y="0"/>
                  <a:pt x="58" y="0"/>
                </a:cubicBezTo>
                <a:cubicBezTo>
                  <a:pt x="26" y="0"/>
                  <a:pt x="0" y="26"/>
                  <a:pt x="0" y="59"/>
                </a:cubicBezTo>
                <a:cubicBezTo>
                  <a:pt x="0" y="98"/>
                  <a:pt x="0" y="98"/>
                  <a:pt x="0" y="98"/>
                </a:cubicBezTo>
                <a:cubicBezTo>
                  <a:pt x="36" y="98"/>
                  <a:pt x="36" y="98"/>
                  <a:pt x="36" y="98"/>
                </a:cubicBezTo>
                <a:cubicBezTo>
                  <a:pt x="36" y="73"/>
                  <a:pt x="55" y="53"/>
                  <a:pt x="80" y="53"/>
                </a:cubicBezTo>
                <a:cubicBezTo>
                  <a:pt x="104" y="53"/>
                  <a:pt x="124" y="73"/>
                  <a:pt x="124" y="98"/>
                </a:cubicBezTo>
                <a:cubicBezTo>
                  <a:pt x="306" y="98"/>
                  <a:pt x="306" y="98"/>
                  <a:pt x="306" y="98"/>
                </a:cubicBezTo>
                <a:cubicBezTo>
                  <a:pt x="306" y="73"/>
                  <a:pt x="326" y="53"/>
                  <a:pt x="351" y="53"/>
                </a:cubicBezTo>
                <a:cubicBezTo>
                  <a:pt x="375" y="53"/>
                  <a:pt x="395" y="73"/>
                  <a:pt x="395" y="98"/>
                </a:cubicBezTo>
                <a:cubicBezTo>
                  <a:pt x="444" y="98"/>
                  <a:pt x="444" y="98"/>
                  <a:pt x="444" y="98"/>
                </a:cubicBezTo>
                <a:cubicBezTo>
                  <a:pt x="444" y="59"/>
                  <a:pt x="444" y="59"/>
                  <a:pt x="444" y="59"/>
                </a:cubicBezTo>
                <a:cubicBezTo>
                  <a:pt x="444" y="26"/>
                  <a:pt x="418" y="0"/>
                  <a:pt x="385" y="0"/>
                </a:cubicBez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8"/>
          <p:cNvSpPr>
            <a:spLocks noChangeArrowheads="1"/>
          </p:cNvSpPr>
          <p:nvPr/>
        </p:nvSpPr>
        <p:spPr bwMode="auto">
          <a:xfrm>
            <a:off x="3762376" y="5172036"/>
            <a:ext cx="889000" cy="8953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9"/>
          <p:cNvSpPr>
            <a:spLocks noChangeArrowheads="1"/>
          </p:cNvSpPr>
          <p:nvPr/>
        </p:nvSpPr>
        <p:spPr bwMode="auto">
          <a:xfrm>
            <a:off x="3979863" y="5389523"/>
            <a:ext cx="455613" cy="460375"/>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Oval 10"/>
          <p:cNvSpPr>
            <a:spLocks noChangeArrowheads="1"/>
          </p:cNvSpPr>
          <p:nvPr/>
        </p:nvSpPr>
        <p:spPr bwMode="auto">
          <a:xfrm>
            <a:off x="7018338" y="5172036"/>
            <a:ext cx="877888" cy="8953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11"/>
          <p:cNvSpPr>
            <a:spLocks noChangeArrowheads="1"/>
          </p:cNvSpPr>
          <p:nvPr/>
        </p:nvSpPr>
        <p:spPr bwMode="auto">
          <a:xfrm>
            <a:off x="7234238" y="5389523"/>
            <a:ext cx="457200" cy="460375"/>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p:nvSpPr>
        <p:spPr bwMode="auto">
          <a:xfrm>
            <a:off x="6958013" y="4530686"/>
            <a:ext cx="288925" cy="290513"/>
          </a:xfrm>
          <a:custGeom>
            <a:avLst/>
            <a:gdLst>
              <a:gd name="T0" fmla="*/ 1 w 24"/>
              <a:gd name="T1" fmla="*/ 24 h 24"/>
              <a:gd name="T2" fmla="*/ 0 w 24"/>
              <a:gd name="T3" fmla="*/ 24 h 24"/>
              <a:gd name="T4" fmla="*/ 0 w 24"/>
              <a:gd name="T5" fmla="*/ 22 h 24"/>
              <a:gd name="T6" fmla="*/ 22 w 24"/>
              <a:gd name="T7" fmla="*/ 0 h 24"/>
              <a:gd name="T8" fmla="*/ 23 w 24"/>
              <a:gd name="T9" fmla="*/ 0 h 24"/>
              <a:gd name="T10" fmla="*/ 23 w 24"/>
              <a:gd name="T11" fmla="*/ 2 h 24"/>
              <a:gd name="T12" fmla="*/ 2 w 24"/>
              <a:gd name="T13" fmla="*/ 24 h 24"/>
              <a:gd name="T14" fmla="*/ 1 w 24"/>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1" y="24"/>
                </a:moveTo>
                <a:cubicBezTo>
                  <a:pt x="1" y="24"/>
                  <a:pt x="0" y="24"/>
                  <a:pt x="0" y="24"/>
                </a:cubicBezTo>
                <a:cubicBezTo>
                  <a:pt x="0" y="23"/>
                  <a:pt x="0" y="22"/>
                  <a:pt x="0" y="22"/>
                </a:cubicBezTo>
                <a:cubicBezTo>
                  <a:pt x="22" y="0"/>
                  <a:pt x="22" y="0"/>
                  <a:pt x="22" y="0"/>
                </a:cubicBezTo>
                <a:cubicBezTo>
                  <a:pt x="22" y="0"/>
                  <a:pt x="23" y="0"/>
                  <a:pt x="23" y="0"/>
                </a:cubicBezTo>
                <a:cubicBezTo>
                  <a:pt x="24" y="1"/>
                  <a:pt x="24" y="2"/>
                  <a:pt x="23" y="2"/>
                </a:cubicBezTo>
                <a:cubicBezTo>
                  <a:pt x="2" y="24"/>
                  <a:pt x="2" y="24"/>
                  <a:pt x="2" y="24"/>
                </a:cubicBezTo>
                <a:cubicBezTo>
                  <a:pt x="2" y="24"/>
                  <a:pt x="1" y="24"/>
                  <a:pt x="1" y="2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p:cNvSpPr>
          <p:nvPr/>
        </p:nvSpPr>
        <p:spPr bwMode="auto">
          <a:xfrm>
            <a:off x="7175501" y="4530686"/>
            <a:ext cx="300038" cy="290513"/>
          </a:xfrm>
          <a:custGeom>
            <a:avLst/>
            <a:gdLst>
              <a:gd name="T0" fmla="*/ 2 w 25"/>
              <a:gd name="T1" fmla="*/ 24 h 24"/>
              <a:gd name="T2" fmla="*/ 1 w 25"/>
              <a:gd name="T3" fmla="*/ 24 h 24"/>
              <a:gd name="T4" fmla="*/ 1 w 25"/>
              <a:gd name="T5" fmla="*/ 22 h 24"/>
              <a:gd name="T6" fmla="*/ 22 w 25"/>
              <a:gd name="T7" fmla="*/ 0 h 24"/>
              <a:gd name="T8" fmla="*/ 24 w 25"/>
              <a:gd name="T9" fmla="*/ 0 h 24"/>
              <a:gd name="T10" fmla="*/ 24 w 25"/>
              <a:gd name="T11" fmla="*/ 2 h 24"/>
              <a:gd name="T12" fmla="*/ 3 w 25"/>
              <a:gd name="T13" fmla="*/ 24 h 24"/>
              <a:gd name="T14" fmla="*/ 2 w 25"/>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4">
                <a:moveTo>
                  <a:pt x="2" y="24"/>
                </a:moveTo>
                <a:cubicBezTo>
                  <a:pt x="1" y="24"/>
                  <a:pt x="1" y="24"/>
                  <a:pt x="1" y="24"/>
                </a:cubicBezTo>
                <a:cubicBezTo>
                  <a:pt x="0" y="23"/>
                  <a:pt x="0" y="22"/>
                  <a:pt x="1" y="22"/>
                </a:cubicBezTo>
                <a:cubicBezTo>
                  <a:pt x="22" y="0"/>
                  <a:pt x="22" y="0"/>
                  <a:pt x="22" y="0"/>
                </a:cubicBezTo>
                <a:cubicBezTo>
                  <a:pt x="23" y="0"/>
                  <a:pt x="24" y="0"/>
                  <a:pt x="24" y="0"/>
                </a:cubicBezTo>
                <a:cubicBezTo>
                  <a:pt x="25" y="1"/>
                  <a:pt x="25" y="2"/>
                  <a:pt x="24" y="2"/>
                </a:cubicBezTo>
                <a:cubicBezTo>
                  <a:pt x="3" y="24"/>
                  <a:pt x="3" y="24"/>
                  <a:pt x="3" y="24"/>
                </a:cubicBezTo>
                <a:cubicBezTo>
                  <a:pt x="2" y="24"/>
                  <a:pt x="2" y="24"/>
                  <a:pt x="2" y="2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p:cNvSpPr>
            <a:spLocks/>
          </p:cNvSpPr>
          <p:nvPr/>
        </p:nvSpPr>
        <p:spPr bwMode="auto">
          <a:xfrm>
            <a:off x="7402513" y="4530686"/>
            <a:ext cx="288925" cy="290513"/>
          </a:xfrm>
          <a:custGeom>
            <a:avLst/>
            <a:gdLst>
              <a:gd name="T0" fmla="*/ 1 w 24"/>
              <a:gd name="T1" fmla="*/ 24 h 24"/>
              <a:gd name="T2" fmla="*/ 0 w 24"/>
              <a:gd name="T3" fmla="*/ 24 h 24"/>
              <a:gd name="T4" fmla="*/ 0 w 24"/>
              <a:gd name="T5" fmla="*/ 22 h 24"/>
              <a:gd name="T6" fmla="*/ 22 w 24"/>
              <a:gd name="T7" fmla="*/ 0 h 24"/>
              <a:gd name="T8" fmla="*/ 24 w 24"/>
              <a:gd name="T9" fmla="*/ 0 h 24"/>
              <a:gd name="T10" fmla="*/ 24 w 24"/>
              <a:gd name="T11" fmla="*/ 2 h 24"/>
              <a:gd name="T12" fmla="*/ 2 w 24"/>
              <a:gd name="T13" fmla="*/ 24 h 24"/>
              <a:gd name="T14" fmla="*/ 1 w 24"/>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1" y="24"/>
                </a:moveTo>
                <a:cubicBezTo>
                  <a:pt x="1" y="24"/>
                  <a:pt x="1" y="24"/>
                  <a:pt x="0" y="24"/>
                </a:cubicBezTo>
                <a:cubicBezTo>
                  <a:pt x="0" y="23"/>
                  <a:pt x="0" y="22"/>
                  <a:pt x="0" y="22"/>
                </a:cubicBezTo>
                <a:cubicBezTo>
                  <a:pt x="22" y="0"/>
                  <a:pt x="22" y="0"/>
                  <a:pt x="22" y="0"/>
                </a:cubicBezTo>
                <a:cubicBezTo>
                  <a:pt x="22" y="0"/>
                  <a:pt x="23" y="0"/>
                  <a:pt x="24" y="0"/>
                </a:cubicBezTo>
                <a:cubicBezTo>
                  <a:pt x="24" y="1"/>
                  <a:pt x="24" y="2"/>
                  <a:pt x="24" y="2"/>
                </a:cubicBezTo>
                <a:cubicBezTo>
                  <a:pt x="2" y="24"/>
                  <a:pt x="2" y="24"/>
                  <a:pt x="2" y="24"/>
                </a:cubicBezTo>
                <a:cubicBezTo>
                  <a:pt x="2" y="24"/>
                  <a:pt x="2" y="24"/>
                  <a:pt x="1" y="2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p:nvSpPr>
        <p:spPr bwMode="auto">
          <a:xfrm>
            <a:off x="7620001" y="4530686"/>
            <a:ext cx="300038" cy="290513"/>
          </a:xfrm>
          <a:custGeom>
            <a:avLst/>
            <a:gdLst>
              <a:gd name="T0" fmla="*/ 2 w 25"/>
              <a:gd name="T1" fmla="*/ 24 h 24"/>
              <a:gd name="T2" fmla="*/ 1 w 25"/>
              <a:gd name="T3" fmla="*/ 24 h 24"/>
              <a:gd name="T4" fmla="*/ 1 w 25"/>
              <a:gd name="T5" fmla="*/ 22 h 24"/>
              <a:gd name="T6" fmla="*/ 22 w 25"/>
              <a:gd name="T7" fmla="*/ 0 h 24"/>
              <a:gd name="T8" fmla="*/ 24 w 25"/>
              <a:gd name="T9" fmla="*/ 0 h 24"/>
              <a:gd name="T10" fmla="*/ 24 w 25"/>
              <a:gd name="T11" fmla="*/ 2 h 24"/>
              <a:gd name="T12" fmla="*/ 3 w 25"/>
              <a:gd name="T13" fmla="*/ 24 h 24"/>
              <a:gd name="T14" fmla="*/ 2 w 25"/>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4">
                <a:moveTo>
                  <a:pt x="2" y="24"/>
                </a:moveTo>
                <a:cubicBezTo>
                  <a:pt x="1" y="24"/>
                  <a:pt x="1" y="24"/>
                  <a:pt x="1" y="24"/>
                </a:cubicBezTo>
                <a:cubicBezTo>
                  <a:pt x="0" y="23"/>
                  <a:pt x="0" y="22"/>
                  <a:pt x="1" y="22"/>
                </a:cubicBezTo>
                <a:cubicBezTo>
                  <a:pt x="22" y="0"/>
                  <a:pt x="22" y="0"/>
                  <a:pt x="22" y="0"/>
                </a:cubicBezTo>
                <a:cubicBezTo>
                  <a:pt x="23" y="0"/>
                  <a:pt x="24" y="0"/>
                  <a:pt x="24" y="0"/>
                </a:cubicBezTo>
                <a:cubicBezTo>
                  <a:pt x="25" y="1"/>
                  <a:pt x="25" y="2"/>
                  <a:pt x="24" y="2"/>
                </a:cubicBezTo>
                <a:cubicBezTo>
                  <a:pt x="3" y="24"/>
                  <a:pt x="3" y="24"/>
                  <a:pt x="3" y="24"/>
                </a:cubicBezTo>
                <a:cubicBezTo>
                  <a:pt x="2" y="24"/>
                  <a:pt x="2" y="24"/>
                  <a:pt x="2" y="2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p:nvSpPr>
        <p:spPr bwMode="auto">
          <a:xfrm>
            <a:off x="8207376" y="4797386"/>
            <a:ext cx="168275" cy="423863"/>
          </a:xfrm>
          <a:custGeom>
            <a:avLst/>
            <a:gdLst>
              <a:gd name="T0" fmla="*/ 14 w 14"/>
              <a:gd name="T1" fmla="*/ 28 h 35"/>
              <a:gd name="T2" fmla="*/ 7 w 14"/>
              <a:gd name="T3" fmla="*/ 35 h 35"/>
              <a:gd name="T4" fmla="*/ 7 w 14"/>
              <a:gd name="T5" fmla="*/ 35 h 35"/>
              <a:gd name="T6" fmla="*/ 0 w 14"/>
              <a:gd name="T7" fmla="*/ 28 h 35"/>
              <a:gd name="T8" fmla="*/ 0 w 14"/>
              <a:gd name="T9" fmla="*/ 7 h 35"/>
              <a:gd name="T10" fmla="*/ 7 w 14"/>
              <a:gd name="T11" fmla="*/ 0 h 35"/>
              <a:gd name="T12" fmla="*/ 7 w 14"/>
              <a:gd name="T13" fmla="*/ 0 h 35"/>
              <a:gd name="T14" fmla="*/ 14 w 14"/>
              <a:gd name="T15" fmla="*/ 7 h 35"/>
              <a:gd name="T16" fmla="*/ 14 w 14"/>
              <a:gd name="T1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5">
                <a:moveTo>
                  <a:pt x="14" y="28"/>
                </a:moveTo>
                <a:cubicBezTo>
                  <a:pt x="14" y="31"/>
                  <a:pt x="11" y="35"/>
                  <a:pt x="7" y="35"/>
                </a:cubicBezTo>
                <a:cubicBezTo>
                  <a:pt x="7" y="35"/>
                  <a:pt x="7" y="35"/>
                  <a:pt x="7" y="35"/>
                </a:cubicBezTo>
                <a:cubicBezTo>
                  <a:pt x="3" y="35"/>
                  <a:pt x="0" y="31"/>
                  <a:pt x="0" y="28"/>
                </a:cubicBezTo>
                <a:cubicBezTo>
                  <a:pt x="0" y="7"/>
                  <a:pt x="0" y="7"/>
                  <a:pt x="0" y="7"/>
                </a:cubicBezTo>
                <a:cubicBezTo>
                  <a:pt x="0" y="3"/>
                  <a:pt x="3" y="0"/>
                  <a:pt x="7" y="0"/>
                </a:cubicBezTo>
                <a:cubicBezTo>
                  <a:pt x="7" y="0"/>
                  <a:pt x="7" y="0"/>
                  <a:pt x="7" y="0"/>
                </a:cubicBezTo>
                <a:cubicBezTo>
                  <a:pt x="11" y="0"/>
                  <a:pt x="14" y="3"/>
                  <a:pt x="14" y="7"/>
                </a:cubicBezTo>
                <a:lnTo>
                  <a:pt x="1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bwMode="auto">
          <a:xfrm rot="21349866">
            <a:off x="6763873" y="5840372"/>
            <a:ext cx="1219200" cy="38100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7" name="Picture 6"/>
          <p:cNvPicPr>
            <a:picLocks noChangeAspect="1"/>
          </p:cNvPicPr>
          <p:nvPr/>
        </p:nvPicPr>
        <p:blipFill>
          <a:blip r:embed="rId4"/>
          <a:stretch>
            <a:fillRect/>
          </a:stretch>
        </p:blipFill>
        <p:spPr>
          <a:xfrm>
            <a:off x="5989637" y="2873830"/>
            <a:ext cx="1531937" cy="2280964"/>
          </a:xfrm>
          <a:prstGeom prst="rect">
            <a:avLst/>
          </a:prstGeom>
        </p:spPr>
      </p:pic>
      <p:pic>
        <p:nvPicPr>
          <p:cNvPr id="25" name="Picture 24" descr="Unsuck DC Metro: 5/1/12 - 6/1/12"/>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672013" y="982662"/>
            <a:ext cx="4572000" cy="4572000"/>
          </a:xfrm>
          <a:prstGeom prst="rect">
            <a:avLst/>
          </a:prstGeom>
        </p:spPr>
      </p:pic>
    </p:spTree>
    <p:extLst>
      <p:ext uri="{BB962C8B-B14F-4D97-AF65-F5344CB8AC3E}">
        <p14:creationId xmlns:p14="http://schemas.microsoft.com/office/powerpoint/2010/main" val="3178378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8" presetClass="emph" presetSubtype="0" fill="hold" grpId="1" nodeType="withEffect">
                                  <p:stCondLst>
                                    <p:cond delay="0"/>
                                  </p:stCondLst>
                                  <p:childTnLst>
                                    <p:animRot by="300000">
                                      <p:cBhvr>
                                        <p:cTn id="18" dur="500" fill="hold"/>
                                        <p:tgtEl>
                                          <p:spTgt spid="15"/>
                                        </p:tgtEl>
                                        <p:attrNameLst>
                                          <p:attrName>r</p:attrName>
                                        </p:attrNameLst>
                                      </p:cBhvr>
                                    </p:animRot>
                                  </p:childTnLst>
                                </p:cTn>
                              </p:par>
                              <p:par>
                                <p:cTn id="19" presetID="8" presetClass="emph" presetSubtype="0" fill="hold" grpId="1" nodeType="withEffect">
                                  <p:stCondLst>
                                    <p:cond delay="0"/>
                                  </p:stCondLst>
                                  <p:childTnLst>
                                    <p:animRot by="300000">
                                      <p:cBhvr>
                                        <p:cTn id="20" dur="500" fill="hold"/>
                                        <p:tgtEl>
                                          <p:spTgt spid="13"/>
                                        </p:tgtEl>
                                        <p:attrNameLst>
                                          <p:attrName>r</p:attrName>
                                        </p:attrNameLst>
                                      </p:cBhvr>
                                    </p:animRot>
                                  </p:childTnLst>
                                </p:cTn>
                              </p:par>
                              <p:par>
                                <p:cTn id="21" presetID="8" presetClass="emph" presetSubtype="0" fill="hold" grpId="1" nodeType="withEffect">
                                  <p:stCondLst>
                                    <p:cond delay="0"/>
                                  </p:stCondLst>
                                  <p:childTnLst>
                                    <p:animRot by="300000">
                                      <p:cBhvr>
                                        <p:cTn id="22" dur="500" fill="hold"/>
                                        <p:tgtEl>
                                          <p:spTgt spid="14"/>
                                        </p:tgtEl>
                                        <p:attrNameLst>
                                          <p:attrName>r</p:attrName>
                                        </p:attrNameLst>
                                      </p:cBhvr>
                                    </p:animRot>
                                  </p:childTnLst>
                                </p:cTn>
                              </p:par>
                              <p:par>
                                <p:cTn id="23" presetID="8" presetClass="emph" presetSubtype="0" fill="hold" grpId="0" nodeType="withEffect">
                                  <p:stCondLst>
                                    <p:cond delay="0"/>
                                  </p:stCondLst>
                                  <p:childTnLst>
                                    <p:animRot by="300000">
                                      <p:cBhvr>
                                        <p:cTn id="24" dur="500" fill="hold"/>
                                        <p:tgtEl>
                                          <p:spTgt spid="20"/>
                                        </p:tgtEl>
                                        <p:attrNameLst>
                                          <p:attrName>r</p:attrName>
                                        </p:attrNameLst>
                                      </p:cBhvr>
                                    </p:animRot>
                                  </p:childTnLst>
                                </p:cTn>
                              </p:par>
                              <p:par>
                                <p:cTn id="25" presetID="8" presetClass="emph" presetSubtype="0" fill="hold" grpId="0" nodeType="withEffect">
                                  <p:stCondLst>
                                    <p:cond delay="0"/>
                                  </p:stCondLst>
                                  <p:childTnLst>
                                    <p:animRot by="300000">
                                      <p:cBhvr>
                                        <p:cTn id="26" dur="500" fill="hold"/>
                                        <p:tgtEl>
                                          <p:spTgt spid="21"/>
                                        </p:tgtEl>
                                        <p:attrNameLst>
                                          <p:attrName>r</p:attrName>
                                        </p:attrNameLst>
                                      </p:cBhvr>
                                    </p:animRot>
                                  </p:childTnLst>
                                </p:cTn>
                              </p:par>
                              <p:par>
                                <p:cTn id="27" presetID="8" presetClass="emph" presetSubtype="0" fill="hold" grpId="0" nodeType="withEffect">
                                  <p:stCondLst>
                                    <p:cond delay="0"/>
                                  </p:stCondLst>
                                  <p:childTnLst>
                                    <p:animRot by="300000">
                                      <p:cBhvr>
                                        <p:cTn id="28" dur="500" fill="hold"/>
                                        <p:tgtEl>
                                          <p:spTgt spid="22"/>
                                        </p:tgtEl>
                                        <p:attrNameLst>
                                          <p:attrName>r</p:attrName>
                                        </p:attrNameLst>
                                      </p:cBhvr>
                                    </p:animRot>
                                  </p:childTnLst>
                                </p:cTn>
                              </p:par>
                              <p:par>
                                <p:cTn id="29" presetID="8" presetClass="emph" presetSubtype="0" fill="hold" grpId="0" nodeType="withEffect">
                                  <p:stCondLst>
                                    <p:cond delay="0"/>
                                  </p:stCondLst>
                                  <p:childTnLst>
                                    <p:animRot by="300000">
                                      <p:cBhvr>
                                        <p:cTn id="30" dur="500" fill="hold"/>
                                        <p:tgtEl>
                                          <p:spTgt spid="23"/>
                                        </p:tgtEl>
                                        <p:attrNameLst>
                                          <p:attrName>r</p:attrName>
                                        </p:attrNameLst>
                                      </p:cBhvr>
                                    </p:animRot>
                                  </p:childTnLst>
                                </p:cTn>
                              </p:par>
                              <p:par>
                                <p:cTn id="31" presetID="8" presetClass="emph" presetSubtype="0" fill="hold" grpId="0" nodeType="withEffect">
                                  <p:stCondLst>
                                    <p:cond delay="0"/>
                                  </p:stCondLst>
                                  <p:childTnLst>
                                    <p:animRot by="300000">
                                      <p:cBhvr>
                                        <p:cTn id="32" dur="500" fill="hold"/>
                                        <p:tgtEl>
                                          <p:spTgt spid="24"/>
                                        </p:tgtEl>
                                        <p:attrNameLst>
                                          <p:attrName>r</p:attrName>
                                        </p:attrNameLst>
                                      </p:cBhvr>
                                    </p:animRot>
                                  </p:childTnLst>
                                </p:cTn>
                              </p:par>
                              <p:par>
                                <p:cTn id="33" presetID="8" presetClass="emph" presetSubtype="0" fill="hold" grpId="1" nodeType="withEffect">
                                  <p:stCondLst>
                                    <p:cond delay="0"/>
                                  </p:stCondLst>
                                  <p:childTnLst>
                                    <p:animRot by="300000">
                                      <p:cBhvr>
                                        <p:cTn id="34" dur="500" fill="hold"/>
                                        <p:tgtEl>
                                          <p:spTgt spid="20"/>
                                        </p:tgtEl>
                                        <p:attrNameLst>
                                          <p:attrName>r</p:attrName>
                                        </p:attrNameLst>
                                      </p:cBhvr>
                                    </p:animRot>
                                  </p:childTnLst>
                                </p:cTn>
                              </p:par>
                              <p:par>
                                <p:cTn id="35" presetID="8" presetClass="emph" presetSubtype="0" fill="hold" grpId="1" nodeType="withEffect">
                                  <p:stCondLst>
                                    <p:cond delay="0"/>
                                  </p:stCondLst>
                                  <p:childTnLst>
                                    <p:animRot by="300000">
                                      <p:cBhvr>
                                        <p:cTn id="36" dur="500" fill="hold"/>
                                        <p:tgtEl>
                                          <p:spTgt spid="21"/>
                                        </p:tgtEl>
                                        <p:attrNameLst>
                                          <p:attrName>r</p:attrName>
                                        </p:attrNameLst>
                                      </p:cBhvr>
                                    </p:animRot>
                                  </p:childTnLst>
                                </p:cTn>
                              </p:par>
                              <p:par>
                                <p:cTn id="37" presetID="8" presetClass="emph" presetSubtype="0" fill="hold" grpId="1" nodeType="withEffect">
                                  <p:stCondLst>
                                    <p:cond delay="0"/>
                                  </p:stCondLst>
                                  <p:childTnLst>
                                    <p:animRot by="300000">
                                      <p:cBhvr>
                                        <p:cTn id="38" dur="500" fill="hold"/>
                                        <p:tgtEl>
                                          <p:spTgt spid="22"/>
                                        </p:tgtEl>
                                        <p:attrNameLst>
                                          <p:attrName>r</p:attrName>
                                        </p:attrNameLst>
                                      </p:cBhvr>
                                    </p:animRot>
                                  </p:childTnLst>
                                </p:cTn>
                              </p:par>
                              <p:par>
                                <p:cTn id="39" presetID="8" presetClass="emph" presetSubtype="0" fill="hold" grpId="1" nodeType="withEffect">
                                  <p:stCondLst>
                                    <p:cond delay="0"/>
                                  </p:stCondLst>
                                  <p:childTnLst>
                                    <p:animRot by="300000">
                                      <p:cBhvr>
                                        <p:cTn id="40" dur="500" fill="hold"/>
                                        <p:tgtEl>
                                          <p:spTgt spid="23"/>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1+#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childTnLst>
                                </p:cTn>
                              </p:par>
                            </p:childTnLst>
                          </p:cTn>
                        </p:par>
                        <p:par>
                          <p:cTn id="50" fill="hold">
                            <p:stCondLst>
                              <p:cond delay="500"/>
                            </p:stCondLst>
                            <p:childTnLst>
                              <p:par>
                                <p:cTn id="51" presetID="26" presetClass="emph" presetSubtype="0" repeatCount="2000" fill="hold" nodeType="after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par>
                          <p:cTn id="54" fill="hold">
                            <p:stCondLst>
                              <p:cond delay="1500"/>
                            </p:stCondLst>
                            <p:childTnLst>
                              <p:par>
                                <p:cTn id="55" presetID="1" presetClass="exit" presetSubtype="0" fill="hold" nodeType="afterEffect">
                                  <p:stCondLst>
                                    <p:cond delay="0"/>
                                  </p:stCondLst>
                                  <p:childTnLst>
                                    <p:set>
                                      <p:cBhvr>
                                        <p:cTn id="56" dur="1" fill="hold">
                                          <p:stCondLst>
                                            <p:cond delay="0"/>
                                          </p:stCondLst>
                                        </p:cTn>
                                        <p:tgtEl>
                                          <p:spTgt spid="7"/>
                                        </p:tgtEl>
                                        <p:attrNameLst>
                                          <p:attrName>style.visibility</p:attrName>
                                        </p:attrNameLst>
                                      </p:cBhvr>
                                      <p:to>
                                        <p:strVal val="hidden"/>
                                      </p:to>
                                    </p:set>
                                  </p:childTnLst>
                                </p:cTn>
                              </p:par>
                            </p:childTnLst>
                          </p:cTn>
                        </p:par>
                        <p:par>
                          <p:cTn id="57" fill="hold">
                            <p:stCondLst>
                              <p:cond delay="1500"/>
                            </p:stCondLst>
                            <p:childTnLst>
                              <p:par>
                                <p:cTn id="58" presetID="22" presetClass="entr" presetSubtype="4"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childTnLst>
                          </p:cTn>
                        </p:par>
                        <p:par>
                          <p:cTn id="61" fill="hold">
                            <p:stCondLst>
                              <p:cond delay="2000"/>
                            </p:stCondLst>
                            <p:childTnLst>
                              <p:par>
                                <p:cTn id="62" presetID="24" presetClass="emph" presetSubtype="0" fill="hold" grpId="0" nodeType="afterEffect">
                                  <p:stCondLst>
                                    <p:cond delay="0"/>
                                  </p:stCondLst>
                                  <p:childTnLst>
                                    <p:animClr clrSpc="hsl" dir="cw">
                                      <p:cBhvr override="childStyle">
                                        <p:cTn id="63" dur="500" fill="hold"/>
                                        <p:tgtEl>
                                          <p:spTgt spid="15"/>
                                        </p:tgtEl>
                                        <p:attrNameLst>
                                          <p:attrName>style.color</p:attrName>
                                        </p:attrNameLst>
                                      </p:cBhvr>
                                      <p:by>
                                        <p:hsl h="0" s="-12549" l="-25098"/>
                                      </p:by>
                                    </p:animClr>
                                    <p:animClr clrSpc="hsl" dir="cw">
                                      <p:cBhvr>
                                        <p:cTn id="64" dur="500" fill="hold"/>
                                        <p:tgtEl>
                                          <p:spTgt spid="15"/>
                                        </p:tgtEl>
                                        <p:attrNameLst>
                                          <p:attrName>fillcolor</p:attrName>
                                        </p:attrNameLst>
                                      </p:cBhvr>
                                      <p:by>
                                        <p:hsl h="0" s="-12549" l="-25098"/>
                                      </p:by>
                                    </p:animClr>
                                    <p:animClr clrSpc="hsl" dir="cw">
                                      <p:cBhvr>
                                        <p:cTn id="65" dur="500" fill="hold"/>
                                        <p:tgtEl>
                                          <p:spTgt spid="15"/>
                                        </p:tgtEl>
                                        <p:attrNameLst>
                                          <p:attrName>stroke.color</p:attrName>
                                        </p:attrNameLst>
                                      </p:cBhvr>
                                      <p:by>
                                        <p:hsl h="0" s="-12549" l="-25098"/>
                                      </p:by>
                                    </p:animClr>
                                    <p:set>
                                      <p:cBhvr>
                                        <p:cTn id="66" dur="500" fill="hold"/>
                                        <p:tgtEl>
                                          <p:spTgt spid="15"/>
                                        </p:tgtEl>
                                        <p:attrNameLst>
                                          <p:attrName>fill.type</p:attrName>
                                        </p:attrNameLst>
                                      </p:cBhvr>
                                      <p:to>
                                        <p:strVal val="solid"/>
                                      </p:to>
                                    </p:set>
                                  </p:childTnLst>
                                </p:cTn>
                              </p:par>
                              <p:par>
                                <p:cTn id="67" presetID="24" presetClass="emph" presetSubtype="0" fill="hold" grpId="0" nodeType="withEffect">
                                  <p:stCondLst>
                                    <p:cond delay="0"/>
                                  </p:stCondLst>
                                  <p:childTnLst>
                                    <p:animClr clrSpc="hsl" dir="cw">
                                      <p:cBhvr override="childStyle">
                                        <p:cTn id="68" dur="500" fill="hold"/>
                                        <p:tgtEl>
                                          <p:spTgt spid="13"/>
                                        </p:tgtEl>
                                        <p:attrNameLst>
                                          <p:attrName>style.color</p:attrName>
                                        </p:attrNameLst>
                                      </p:cBhvr>
                                      <p:by>
                                        <p:hsl h="0" s="-12549" l="-25098"/>
                                      </p:by>
                                    </p:animClr>
                                    <p:animClr clrSpc="hsl" dir="cw">
                                      <p:cBhvr>
                                        <p:cTn id="69" dur="500" fill="hold"/>
                                        <p:tgtEl>
                                          <p:spTgt spid="13"/>
                                        </p:tgtEl>
                                        <p:attrNameLst>
                                          <p:attrName>fillcolor</p:attrName>
                                        </p:attrNameLst>
                                      </p:cBhvr>
                                      <p:by>
                                        <p:hsl h="0" s="-12549" l="-25098"/>
                                      </p:by>
                                    </p:animClr>
                                    <p:animClr clrSpc="hsl" dir="cw">
                                      <p:cBhvr>
                                        <p:cTn id="70" dur="500" fill="hold"/>
                                        <p:tgtEl>
                                          <p:spTgt spid="13"/>
                                        </p:tgtEl>
                                        <p:attrNameLst>
                                          <p:attrName>stroke.color</p:attrName>
                                        </p:attrNameLst>
                                      </p:cBhvr>
                                      <p:by>
                                        <p:hsl h="0" s="-12549" l="-25098"/>
                                      </p:by>
                                    </p:animClr>
                                    <p:set>
                                      <p:cBhvr>
                                        <p:cTn id="71" dur="500" fill="hold"/>
                                        <p:tgtEl>
                                          <p:spTgt spid="13"/>
                                        </p:tgtEl>
                                        <p:attrNameLst>
                                          <p:attrName>fill.type</p:attrName>
                                        </p:attrNameLst>
                                      </p:cBhvr>
                                      <p:to>
                                        <p:strVal val="solid"/>
                                      </p:to>
                                    </p:set>
                                  </p:childTnLst>
                                </p:cTn>
                              </p:par>
                              <p:par>
                                <p:cTn id="72" presetID="24" presetClass="emph" presetSubtype="0" fill="hold" grpId="0" nodeType="withEffect">
                                  <p:stCondLst>
                                    <p:cond delay="0"/>
                                  </p:stCondLst>
                                  <p:childTnLst>
                                    <p:animClr clrSpc="hsl" dir="cw">
                                      <p:cBhvr override="childStyle">
                                        <p:cTn id="73" dur="500" fill="hold"/>
                                        <p:tgtEl>
                                          <p:spTgt spid="14"/>
                                        </p:tgtEl>
                                        <p:attrNameLst>
                                          <p:attrName>style.color</p:attrName>
                                        </p:attrNameLst>
                                      </p:cBhvr>
                                      <p:by>
                                        <p:hsl h="0" s="-12549" l="-25098"/>
                                      </p:by>
                                    </p:animClr>
                                    <p:animClr clrSpc="hsl" dir="cw">
                                      <p:cBhvr>
                                        <p:cTn id="74" dur="500" fill="hold"/>
                                        <p:tgtEl>
                                          <p:spTgt spid="14"/>
                                        </p:tgtEl>
                                        <p:attrNameLst>
                                          <p:attrName>fillcolor</p:attrName>
                                        </p:attrNameLst>
                                      </p:cBhvr>
                                      <p:by>
                                        <p:hsl h="0" s="-12549" l="-25098"/>
                                      </p:by>
                                    </p:animClr>
                                    <p:animClr clrSpc="hsl" dir="cw">
                                      <p:cBhvr>
                                        <p:cTn id="75" dur="500" fill="hold"/>
                                        <p:tgtEl>
                                          <p:spTgt spid="14"/>
                                        </p:tgtEl>
                                        <p:attrNameLst>
                                          <p:attrName>stroke.color</p:attrName>
                                        </p:attrNameLst>
                                      </p:cBhvr>
                                      <p:by>
                                        <p:hsl h="0" s="-12549" l="-25098"/>
                                      </p:by>
                                    </p:animClr>
                                    <p:set>
                                      <p:cBhvr>
                                        <p:cTn id="76"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20" grpId="0" animBg="1"/>
      <p:bldP spid="20" grpId="1" animBg="1"/>
      <p:bldP spid="21" grpId="0" animBg="1"/>
      <p:bldP spid="21" grpId="1" animBg="1"/>
      <p:bldP spid="22" grpId="0" animBg="1"/>
      <p:bldP spid="22" grpId="1" animBg="1"/>
      <p:bldP spid="23" grpId="0" animBg="1"/>
      <p:bldP spid="23" grpId="1" animBg="1"/>
      <p:bldP spid="24" grpId="0" animBg="1"/>
      <p:bldP spid="5" grpId="0" animBg="1"/>
      <p:bldP spid="5"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1086835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742">
              <a:spcBef>
                <a:spcPct val="0"/>
              </a:spcBef>
            </a:pPr>
            <a:endParaRPr lang="en-US" sz="2400" dirty="0">
              <a:gradFill>
                <a:gsLst>
                  <a:gs pos="24779">
                    <a:srgbClr val="292929"/>
                  </a:gs>
                  <a:gs pos="52000">
                    <a:srgbClr val="292929"/>
                  </a:gs>
                </a:gsLst>
                <a:lin ang="5400000" scaled="1"/>
              </a:gradFill>
              <a:latin typeface="+mn-lt"/>
            </a:endParaRPr>
          </a:p>
          <a:p>
            <a:pPr defTabSz="932742">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a:gradFill>
                  <a:gsLst>
                    <a:gs pos="24779">
                      <a:srgbClr val="292929"/>
                    </a:gs>
                    <a:gs pos="52000">
                      <a:srgbClr val="292929"/>
                    </a:gs>
                  </a:gsLst>
                  <a:lin ang="5400000" scaled="1"/>
                </a:gradFill>
              </a:rPr>
              <a:t>Please evaluate this session</a:t>
            </a:r>
          </a:p>
          <a:p>
            <a:pPr>
              <a:lnSpc>
                <a:spcPct val="80000"/>
              </a:lnSpc>
            </a:pPr>
            <a:r>
              <a:rPr lang="en-US" sz="3200" dirty="0">
                <a:gradFill>
                  <a:gsLst>
                    <a:gs pos="24779">
                      <a:srgbClr val="292929"/>
                    </a:gs>
                    <a:gs pos="52000">
                      <a:srgbClr val="292929"/>
                    </a:gs>
                  </a:gsLst>
                  <a:lin ang="5400000" scaled="1"/>
                </a:gradFill>
              </a:rPr>
              <a:t>Your feedback is important to us!</a:t>
            </a:r>
            <a:endParaRPr sz="3600"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96264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74637" y="2430462"/>
            <a:ext cx="11887200" cy="18319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1500"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rPr>
              <a:t>Thank you!</a:t>
            </a:r>
          </a:p>
        </p:txBody>
      </p:sp>
    </p:spTree>
    <p:extLst>
      <p:ext uri="{BB962C8B-B14F-4D97-AF65-F5344CB8AC3E}">
        <p14:creationId xmlns:p14="http://schemas.microsoft.com/office/powerpoint/2010/main" val="2966094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4096685"/>
            <a:ext cx="12436475" cy="1554463"/>
          </a:xfrm>
          <a:prstGeom prst="rect">
            <a:avLst/>
          </a:prstGeom>
          <a:solidFill>
            <a:schemeClr val="accent6"/>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0" tIns="46637" rIns="914400" bIns="46637" numCol="1" rtlCol="0" anchor="ctr" anchorCtr="0" compatLnSpc="1">
            <a:prstTxWarp prst="textNoShape">
              <a:avLst/>
            </a:prstTxWarp>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latin typeface="+mj-lt"/>
              </a:rPr>
              <a:t>If you have questions please proceed to the </a:t>
            </a:r>
            <a:br>
              <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latin typeface="+mj-lt"/>
              </a:rPr>
            </a:br>
            <a:r>
              <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rPr>
              <a:t>Q&amp;A MICROPHONE </a:t>
            </a:r>
            <a:r>
              <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latin typeface="+mj-lt"/>
              </a:rPr>
              <a:t>located in your session room.</a:t>
            </a:r>
          </a:p>
        </p:txBody>
      </p:sp>
      <p:sp>
        <p:nvSpPr>
          <p:cNvPr id="6" name="Oval 5"/>
          <p:cNvSpPr/>
          <p:nvPr/>
        </p:nvSpPr>
        <p:spPr bwMode="auto">
          <a:xfrm>
            <a:off x="274638" y="3824592"/>
            <a:ext cx="2076450" cy="2076450"/>
          </a:xfrm>
          <a:prstGeom prst="ellipse">
            <a:avLst/>
          </a:prstGeom>
          <a:solidFill>
            <a:schemeClr val="tx1"/>
          </a:solidFill>
          <a:ln w="762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1" name="Freeform 5"/>
          <p:cNvSpPr>
            <a:spLocks noEditPoints="1"/>
          </p:cNvSpPr>
          <p:nvPr/>
        </p:nvSpPr>
        <p:spPr bwMode="auto">
          <a:xfrm>
            <a:off x="908051" y="4204005"/>
            <a:ext cx="809625" cy="1317625"/>
          </a:xfrm>
          <a:custGeom>
            <a:avLst/>
            <a:gdLst>
              <a:gd name="T0" fmla="*/ 106 w 213"/>
              <a:gd name="T1" fmla="*/ 224 h 348"/>
              <a:gd name="T2" fmla="*/ 159 w 213"/>
              <a:gd name="T3" fmla="*/ 171 h 348"/>
              <a:gd name="T4" fmla="*/ 159 w 213"/>
              <a:gd name="T5" fmla="*/ 53 h 348"/>
              <a:gd name="T6" fmla="*/ 106 w 213"/>
              <a:gd name="T7" fmla="*/ 0 h 348"/>
              <a:gd name="T8" fmla="*/ 54 w 213"/>
              <a:gd name="T9" fmla="*/ 53 h 348"/>
              <a:gd name="T10" fmla="*/ 54 w 213"/>
              <a:gd name="T11" fmla="*/ 171 h 348"/>
              <a:gd name="T12" fmla="*/ 106 w 213"/>
              <a:gd name="T13" fmla="*/ 224 h 348"/>
              <a:gd name="T14" fmla="*/ 78 w 213"/>
              <a:gd name="T15" fmla="*/ 53 h 348"/>
              <a:gd name="T16" fmla="*/ 106 w 213"/>
              <a:gd name="T17" fmla="*/ 24 h 348"/>
              <a:gd name="T18" fmla="*/ 135 w 213"/>
              <a:gd name="T19" fmla="*/ 53 h 348"/>
              <a:gd name="T20" fmla="*/ 135 w 213"/>
              <a:gd name="T21" fmla="*/ 171 h 348"/>
              <a:gd name="T22" fmla="*/ 106 w 213"/>
              <a:gd name="T23" fmla="*/ 200 h 348"/>
              <a:gd name="T24" fmla="*/ 78 w 213"/>
              <a:gd name="T25" fmla="*/ 171 h 348"/>
              <a:gd name="T26" fmla="*/ 78 w 213"/>
              <a:gd name="T27" fmla="*/ 53 h 348"/>
              <a:gd name="T28" fmla="*/ 213 w 213"/>
              <a:gd name="T29" fmla="*/ 137 h 348"/>
              <a:gd name="T30" fmla="*/ 213 w 213"/>
              <a:gd name="T31" fmla="*/ 182 h 348"/>
              <a:gd name="T32" fmla="*/ 124 w 213"/>
              <a:gd name="T33" fmla="*/ 277 h 348"/>
              <a:gd name="T34" fmla="*/ 124 w 213"/>
              <a:gd name="T35" fmla="*/ 313 h 348"/>
              <a:gd name="T36" fmla="*/ 177 w 213"/>
              <a:gd name="T37" fmla="*/ 313 h 348"/>
              <a:gd name="T38" fmla="*/ 177 w 213"/>
              <a:gd name="T39" fmla="*/ 348 h 348"/>
              <a:gd name="T40" fmla="*/ 35 w 213"/>
              <a:gd name="T41" fmla="*/ 348 h 348"/>
              <a:gd name="T42" fmla="*/ 35 w 213"/>
              <a:gd name="T43" fmla="*/ 313 h 348"/>
              <a:gd name="T44" fmla="*/ 89 w 213"/>
              <a:gd name="T45" fmla="*/ 313 h 348"/>
              <a:gd name="T46" fmla="*/ 89 w 213"/>
              <a:gd name="T47" fmla="*/ 277 h 348"/>
              <a:gd name="T48" fmla="*/ 0 w 213"/>
              <a:gd name="T49" fmla="*/ 182 h 348"/>
              <a:gd name="T50" fmla="*/ 0 w 213"/>
              <a:gd name="T51" fmla="*/ 137 h 348"/>
              <a:gd name="T52" fmla="*/ 34 w 213"/>
              <a:gd name="T53" fmla="*/ 137 h 348"/>
              <a:gd name="T54" fmla="*/ 34 w 213"/>
              <a:gd name="T55" fmla="*/ 182 h 348"/>
              <a:gd name="T56" fmla="*/ 94 w 213"/>
              <a:gd name="T57" fmla="*/ 242 h 348"/>
              <a:gd name="T58" fmla="*/ 118 w 213"/>
              <a:gd name="T59" fmla="*/ 242 h 348"/>
              <a:gd name="T60" fmla="*/ 178 w 213"/>
              <a:gd name="T61" fmla="*/ 182 h 348"/>
              <a:gd name="T62" fmla="*/ 178 w 213"/>
              <a:gd name="T63" fmla="*/ 137 h 348"/>
              <a:gd name="T64" fmla="*/ 213 w 213"/>
              <a:gd name="T65" fmla="*/ 137 h 348"/>
              <a:gd name="T66" fmla="*/ 103 w 213"/>
              <a:gd name="T67" fmla="*/ 67 h 348"/>
              <a:gd name="T68" fmla="*/ 95 w 213"/>
              <a:gd name="T69" fmla="*/ 75 h 348"/>
              <a:gd name="T70" fmla="*/ 87 w 213"/>
              <a:gd name="T71" fmla="*/ 67 h 348"/>
              <a:gd name="T72" fmla="*/ 95 w 213"/>
              <a:gd name="T73" fmla="*/ 59 h 348"/>
              <a:gd name="T74" fmla="*/ 103 w 213"/>
              <a:gd name="T75" fmla="*/ 67 h 348"/>
              <a:gd name="T76" fmla="*/ 103 w 213"/>
              <a:gd name="T77" fmla="*/ 90 h 348"/>
              <a:gd name="T78" fmla="*/ 95 w 213"/>
              <a:gd name="T79" fmla="*/ 98 h 348"/>
              <a:gd name="T80" fmla="*/ 87 w 213"/>
              <a:gd name="T81" fmla="*/ 90 h 348"/>
              <a:gd name="T82" fmla="*/ 95 w 213"/>
              <a:gd name="T83" fmla="*/ 82 h 348"/>
              <a:gd name="T84" fmla="*/ 103 w 213"/>
              <a:gd name="T85" fmla="*/ 90 h 348"/>
              <a:gd name="T86" fmla="*/ 126 w 213"/>
              <a:gd name="T87" fmla="*/ 67 h 348"/>
              <a:gd name="T88" fmla="*/ 118 w 213"/>
              <a:gd name="T89" fmla="*/ 75 h 348"/>
              <a:gd name="T90" fmla="*/ 110 w 213"/>
              <a:gd name="T91" fmla="*/ 67 h 348"/>
              <a:gd name="T92" fmla="*/ 118 w 213"/>
              <a:gd name="T93" fmla="*/ 59 h 348"/>
              <a:gd name="T94" fmla="*/ 126 w 213"/>
              <a:gd name="T95" fmla="*/ 67 h 348"/>
              <a:gd name="T96" fmla="*/ 126 w 213"/>
              <a:gd name="T97" fmla="*/ 90 h 348"/>
              <a:gd name="T98" fmla="*/ 118 w 213"/>
              <a:gd name="T99" fmla="*/ 98 h 348"/>
              <a:gd name="T100" fmla="*/ 110 w 213"/>
              <a:gd name="T101" fmla="*/ 90 h 348"/>
              <a:gd name="T102" fmla="*/ 118 w 213"/>
              <a:gd name="T103" fmla="*/ 82 h 348"/>
              <a:gd name="T104" fmla="*/ 126 w 213"/>
              <a:gd name="T105" fmla="*/ 90 h 348"/>
              <a:gd name="T106" fmla="*/ 103 w 213"/>
              <a:gd name="T107" fmla="*/ 112 h 348"/>
              <a:gd name="T108" fmla="*/ 95 w 213"/>
              <a:gd name="T109" fmla="*/ 120 h 348"/>
              <a:gd name="T110" fmla="*/ 87 w 213"/>
              <a:gd name="T111" fmla="*/ 112 h 348"/>
              <a:gd name="T112" fmla="*/ 95 w 213"/>
              <a:gd name="T113" fmla="*/ 104 h 348"/>
              <a:gd name="T114" fmla="*/ 103 w 213"/>
              <a:gd name="T115"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3" h="348">
                <a:moveTo>
                  <a:pt x="106" y="224"/>
                </a:moveTo>
                <a:cubicBezTo>
                  <a:pt x="135" y="224"/>
                  <a:pt x="159" y="200"/>
                  <a:pt x="159" y="171"/>
                </a:cubicBezTo>
                <a:cubicBezTo>
                  <a:pt x="159" y="152"/>
                  <a:pt x="159" y="75"/>
                  <a:pt x="159" y="53"/>
                </a:cubicBezTo>
                <a:cubicBezTo>
                  <a:pt x="159" y="23"/>
                  <a:pt x="135" y="0"/>
                  <a:pt x="106" y="0"/>
                </a:cubicBezTo>
                <a:cubicBezTo>
                  <a:pt x="77" y="0"/>
                  <a:pt x="54" y="23"/>
                  <a:pt x="54" y="53"/>
                </a:cubicBezTo>
                <a:cubicBezTo>
                  <a:pt x="54" y="69"/>
                  <a:pt x="54" y="154"/>
                  <a:pt x="54" y="171"/>
                </a:cubicBezTo>
                <a:cubicBezTo>
                  <a:pt x="54" y="200"/>
                  <a:pt x="77" y="224"/>
                  <a:pt x="106" y="224"/>
                </a:cubicBezTo>
                <a:close/>
                <a:moveTo>
                  <a:pt x="78" y="53"/>
                </a:moveTo>
                <a:cubicBezTo>
                  <a:pt x="78" y="37"/>
                  <a:pt x="90" y="24"/>
                  <a:pt x="106" y="24"/>
                </a:cubicBezTo>
                <a:cubicBezTo>
                  <a:pt x="122" y="24"/>
                  <a:pt x="135" y="37"/>
                  <a:pt x="135" y="53"/>
                </a:cubicBezTo>
                <a:cubicBezTo>
                  <a:pt x="135" y="171"/>
                  <a:pt x="135" y="171"/>
                  <a:pt x="135" y="171"/>
                </a:cubicBezTo>
                <a:cubicBezTo>
                  <a:pt x="135" y="187"/>
                  <a:pt x="122" y="200"/>
                  <a:pt x="106" y="200"/>
                </a:cubicBezTo>
                <a:cubicBezTo>
                  <a:pt x="90" y="200"/>
                  <a:pt x="78" y="187"/>
                  <a:pt x="78" y="171"/>
                </a:cubicBezTo>
                <a:lnTo>
                  <a:pt x="78" y="53"/>
                </a:lnTo>
                <a:close/>
                <a:moveTo>
                  <a:pt x="213" y="137"/>
                </a:moveTo>
                <a:cubicBezTo>
                  <a:pt x="213" y="137"/>
                  <a:pt x="213" y="137"/>
                  <a:pt x="213" y="182"/>
                </a:cubicBezTo>
                <a:cubicBezTo>
                  <a:pt x="213" y="232"/>
                  <a:pt x="173" y="273"/>
                  <a:pt x="124" y="277"/>
                </a:cubicBezTo>
                <a:cubicBezTo>
                  <a:pt x="124" y="277"/>
                  <a:pt x="124" y="277"/>
                  <a:pt x="124" y="313"/>
                </a:cubicBezTo>
                <a:cubicBezTo>
                  <a:pt x="124" y="313"/>
                  <a:pt x="124" y="313"/>
                  <a:pt x="177" y="313"/>
                </a:cubicBezTo>
                <a:cubicBezTo>
                  <a:pt x="177" y="313"/>
                  <a:pt x="177" y="313"/>
                  <a:pt x="177" y="348"/>
                </a:cubicBezTo>
                <a:cubicBezTo>
                  <a:pt x="177" y="348"/>
                  <a:pt x="177" y="348"/>
                  <a:pt x="35" y="348"/>
                </a:cubicBezTo>
                <a:cubicBezTo>
                  <a:pt x="35" y="348"/>
                  <a:pt x="35" y="348"/>
                  <a:pt x="35" y="313"/>
                </a:cubicBezTo>
                <a:cubicBezTo>
                  <a:pt x="35" y="313"/>
                  <a:pt x="35" y="313"/>
                  <a:pt x="89" y="313"/>
                </a:cubicBezTo>
                <a:cubicBezTo>
                  <a:pt x="89" y="313"/>
                  <a:pt x="89" y="313"/>
                  <a:pt x="89" y="277"/>
                </a:cubicBezTo>
                <a:cubicBezTo>
                  <a:pt x="39" y="273"/>
                  <a:pt x="0" y="232"/>
                  <a:pt x="0" y="182"/>
                </a:cubicBezTo>
                <a:cubicBezTo>
                  <a:pt x="0" y="182"/>
                  <a:pt x="0" y="182"/>
                  <a:pt x="0" y="137"/>
                </a:cubicBezTo>
                <a:cubicBezTo>
                  <a:pt x="0" y="137"/>
                  <a:pt x="0" y="137"/>
                  <a:pt x="34" y="137"/>
                </a:cubicBezTo>
                <a:cubicBezTo>
                  <a:pt x="34" y="137"/>
                  <a:pt x="34" y="137"/>
                  <a:pt x="34" y="182"/>
                </a:cubicBezTo>
                <a:cubicBezTo>
                  <a:pt x="34" y="215"/>
                  <a:pt x="62" y="242"/>
                  <a:pt x="94" y="242"/>
                </a:cubicBezTo>
                <a:cubicBezTo>
                  <a:pt x="94" y="242"/>
                  <a:pt x="94" y="242"/>
                  <a:pt x="118" y="242"/>
                </a:cubicBezTo>
                <a:cubicBezTo>
                  <a:pt x="151" y="242"/>
                  <a:pt x="178" y="215"/>
                  <a:pt x="178" y="182"/>
                </a:cubicBezTo>
                <a:cubicBezTo>
                  <a:pt x="178" y="182"/>
                  <a:pt x="178" y="182"/>
                  <a:pt x="178" y="137"/>
                </a:cubicBezTo>
                <a:lnTo>
                  <a:pt x="213" y="137"/>
                </a:lnTo>
                <a:close/>
                <a:moveTo>
                  <a:pt x="103" y="67"/>
                </a:moveTo>
                <a:cubicBezTo>
                  <a:pt x="103" y="71"/>
                  <a:pt x="99" y="75"/>
                  <a:pt x="95" y="75"/>
                </a:cubicBezTo>
                <a:cubicBezTo>
                  <a:pt x="90" y="75"/>
                  <a:pt x="87" y="71"/>
                  <a:pt x="87" y="67"/>
                </a:cubicBezTo>
                <a:cubicBezTo>
                  <a:pt x="87" y="62"/>
                  <a:pt x="90" y="59"/>
                  <a:pt x="95" y="59"/>
                </a:cubicBezTo>
                <a:cubicBezTo>
                  <a:pt x="99" y="59"/>
                  <a:pt x="103" y="62"/>
                  <a:pt x="103" y="67"/>
                </a:cubicBezTo>
                <a:close/>
                <a:moveTo>
                  <a:pt x="103" y="90"/>
                </a:moveTo>
                <a:cubicBezTo>
                  <a:pt x="103" y="94"/>
                  <a:pt x="99" y="98"/>
                  <a:pt x="95" y="98"/>
                </a:cubicBezTo>
                <a:cubicBezTo>
                  <a:pt x="90" y="98"/>
                  <a:pt x="87" y="94"/>
                  <a:pt x="87" y="90"/>
                </a:cubicBezTo>
                <a:cubicBezTo>
                  <a:pt x="87" y="85"/>
                  <a:pt x="90" y="82"/>
                  <a:pt x="95" y="82"/>
                </a:cubicBezTo>
                <a:cubicBezTo>
                  <a:pt x="99" y="82"/>
                  <a:pt x="103" y="85"/>
                  <a:pt x="103" y="90"/>
                </a:cubicBezTo>
                <a:close/>
                <a:moveTo>
                  <a:pt x="126" y="67"/>
                </a:moveTo>
                <a:cubicBezTo>
                  <a:pt x="126" y="71"/>
                  <a:pt x="122" y="75"/>
                  <a:pt x="118" y="75"/>
                </a:cubicBezTo>
                <a:cubicBezTo>
                  <a:pt x="113" y="75"/>
                  <a:pt x="110" y="71"/>
                  <a:pt x="110" y="67"/>
                </a:cubicBezTo>
                <a:cubicBezTo>
                  <a:pt x="110" y="62"/>
                  <a:pt x="113" y="59"/>
                  <a:pt x="118" y="59"/>
                </a:cubicBezTo>
                <a:cubicBezTo>
                  <a:pt x="122" y="59"/>
                  <a:pt x="126" y="62"/>
                  <a:pt x="126" y="67"/>
                </a:cubicBezTo>
                <a:close/>
                <a:moveTo>
                  <a:pt x="126" y="90"/>
                </a:moveTo>
                <a:cubicBezTo>
                  <a:pt x="126" y="94"/>
                  <a:pt x="122" y="98"/>
                  <a:pt x="118" y="98"/>
                </a:cubicBezTo>
                <a:cubicBezTo>
                  <a:pt x="113" y="98"/>
                  <a:pt x="110" y="94"/>
                  <a:pt x="110" y="90"/>
                </a:cubicBezTo>
                <a:cubicBezTo>
                  <a:pt x="110" y="85"/>
                  <a:pt x="113" y="82"/>
                  <a:pt x="118" y="82"/>
                </a:cubicBezTo>
                <a:cubicBezTo>
                  <a:pt x="122" y="82"/>
                  <a:pt x="126" y="85"/>
                  <a:pt x="126" y="90"/>
                </a:cubicBezTo>
                <a:close/>
                <a:moveTo>
                  <a:pt x="103" y="112"/>
                </a:moveTo>
                <a:cubicBezTo>
                  <a:pt x="103" y="116"/>
                  <a:pt x="99" y="120"/>
                  <a:pt x="95" y="120"/>
                </a:cubicBezTo>
                <a:cubicBezTo>
                  <a:pt x="90" y="120"/>
                  <a:pt x="87" y="116"/>
                  <a:pt x="87" y="112"/>
                </a:cubicBezTo>
                <a:cubicBezTo>
                  <a:pt x="87" y="107"/>
                  <a:pt x="90" y="104"/>
                  <a:pt x="95" y="104"/>
                </a:cubicBezTo>
                <a:cubicBezTo>
                  <a:pt x="99" y="104"/>
                  <a:pt x="103" y="107"/>
                  <a:pt x="103" y="11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Title 3"/>
          <p:cNvSpPr txBox="1">
            <a:spLocks/>
          </p:cNvSpPr>
          <p:nvPr/>
        </p:nvSpPr>
        <p:spPr>
          <a:xfrm>
            <a:off x="274638" y="1364282"/>
            <a:ext cx="11887200" cy="18319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1500"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rPr>
              <a:t>Q&amp;A</a:t>
            </a:r>
          </a:p>
        </p:txBody>
      </p:sp>
    </p:spTree>
    <p:extLst>
      <p:ext uri="{BB962C8B-B14F-4D97-AF65-F5344CB8AC3E}">
        <p14:creationId xmlns:p14="http://schemas.microsoft.com/office/powerpoint/2010/main" val="1257013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992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ASR Guidance</a:t>
            </a:r>
          </a:p>
        </p:txBody>
      </p:sp>
      <p:sp>
        <p:nvSpPr>
          <p:cNvPr id="3" name="Text Placeholder 2"/>
          <p:cNvSpPr>
            <a:spLocks noGrp="1"/>
          </p:cNvSpPr>
          <p:nvPr>
            <p:ph type="body" sz="quarter" idx="10"/>
          </p:nvPr>
        </p:nvSpPr>
        <p:spPr>
          <a:xfrm>
            <a:off x="274638" y="1212850"/>
            <a:ext cx="11887200" cy="4936736"/>
          </a:xfrm>
        </p:spPr>
        <p:txBody>
          <a:bodyPr/>
          <a:lstStyle/>
          <a:p>
            <a:r>
              <a:rPr lang="en-US" dirty="0"/>
              <a:t>Network</a:t>
            </a:r>
          </a:p>
          <a:p>
            <a:pPr lvl="1"/>
            <a:r>
              <a:rPr lang="en-US" dirty="0"/>
              <a:t>Understand on-premises network configuration (proxies, firewalls, etc.)</a:t>
            </a:r>
          </a:p>
          <a:p>
            <a:pPr lvl="1"/>
            <a:r>
              <a:rPr lang="en-US" dirty="0"/>
              <a:t>Accessible from management server:</a:t>
            </a:r>
          </a:p>
          <a:p>
            <a:pPr lvl="2"/>
            <a:r>
              <a:rPr lang="en-US" sz="1600" dirty="0"/>
              <a:t>*.hypervrecoverymanager.windowsazure.com</a:t>
            </a:r>
          </a:p>
          <a:p>
            <a:pPr lvl="2"/>
            <a:r>
              <a:rPr lang="en-US" sz="1600" dirty="0"/>
              <a:t>*.accesscontrol.windows.net</a:t>
            </a:r>
          </a:p>
          <a:p>
            <a:pPr lvl="2"/>
            <a:r>
              <a:rPr lang="en-US" sz="1600" dirty="0"/>
              <a:t>*.backup.windowsazure.com</a:t>
            </a:r>
          </a:p>
          <a:p>
            <a:pPr lvl="2"/>
            <a:r>
              <a:rPr lang="en-US" sz="1600" dirty="0"/>
              <a:t>*.blob.core.windows.net</a:t>
            </a:r>
          </a:p>
          <a:p>
            <a:pPr lvl="2"/>
            <a:r>
              <a:rPr lang="en-US" sz="1600" dirty="0"/>
              <a:t>*.store.core.windows.net</a:t>
            </a:r>
          </a:p>
          <a:p>
            <a:pPr lvl="2"/>
            <a:r>
              <a:rPr lang="en-US" sz="1600" dirty="0"/>
              <a:t>https://www.msftncsi.com/ncsi.txt</a:t>
            </a:r>
          </a:p>
          <a:p>
            <a:pPr lvl="2"/>
            <a:r>
              <a:rPr lang="en-US" sz="1600" dirty="0">
                <a:hlinkClick r:id="rId3"/>
              </a:rPr>
              <a:t>https://dev.mysql.com/get/archives/mysql-5.5/mysql-5.5.37-win32.msi</a:t>
            </a:r>
            <a:endParaRPr lang="en-US" sz="1600" dirty="0"/>
          </a:p>
          <a:p>
            <a:pPr lvl="2"/>
            <a:r>
              <a:rPr lang="en-US" sz="1600" dirty="0"/>
              <a:t>Azure Datacenter IP Ranges for desired region (including West US, for authentication purposes)</a:t>
            </a:r>
          </a:p>
          <a:p>
            <a:pPr lvl="1"/>
            <a:endParaRPr lang="en-US" dirty="0"/>
          </a:p>
          <a:p>
            <a:r>
              <a:rPr lang="en-US" dirty="0"/>
              <a:t>Subscription</a:t>
            </a:r>
          </a:p>
          <a:p>
            <a:pPr lvl="1"/>
            <a:r>
              <a:rPr lang="en-US" dirty="0"/>
              <a:t>Validate Azure subscription capacity / quota by doing a test failover</a:t>
            </a:r>
          </a:p>
        </p:txBody>
      </p:sp>
    </p:spTree>
    <p:extLst>
      <p:ext uri="{BB962C8B-B14F-4D97-AF65-F5344CB8AC3E}">
        <p14:creationId xmlns:p14="http://schemas.microsoft.com/office/powerpoint/2010/main" val="3822945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Infallible truths (of cloud computing)</a:t>
            </a:r>
          </a:p>
        </p:txBody>
      </p:sp>
      <p:sp>
        <p:nvSpPr>
          <p:cNvPr id="4" name="Rectangle: Rounded Corners 3"/>
          <p:cNvSpPr/>
          <p:nvPr/>
        </p:nvSpPr>
        <p:spPr bwMode="auto">
          <a:xfrm>
            <a:off x="427037" y="1439862"/>
            <a:ext cx="5410200" cy="1066800"/>
          </a:xfrm>
          <a:prstGeom prst="round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gradFill>
                  <a:gsLst>
                    <a:gs pos="5439">
                      <a:srgbClr val="F8F8F8"/>
                    </a:gs>
                    <a:gs pos="10000">
                      <a:srgbClr val="F8F8F8"/>
                    </a:gs>
                  </a:gsLst>
                  <a:lin ang="5400000" scaled="0"/>
                </a:gradFill>
                <a:effectLst/>
                <a:uLnTx/>
                <a:uFillTx/>
              </a:rPr>
              <a:t>Software has bugs</a:t>
            </a:r>
          </a:p>
        </p:txBody>
      </p:sp>
      <p:sp>
        <p:nvSpPr>
          <p:cNvPr id="6" name="Rectangle: Rounded Corners 5"/>
          <p:cNvSpPr/>
          <p:nvPr/>
        </p:nvSpPr>
        <p:spPr bwMode="auto">
          <a:xfrm>
            <a:off x="6599237" y="5173662"/>
            <a:ext cx="5410200" cy="1066800"/>
          </a:xfrm>
          <a:prstGeom prst="round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gradFill>
                  <a:gsLst>
                    <a:gs pos="5439">
                      <a:srgbClr val="F8F8F8"/>
                    </a:gs>
                    <a:gs pos="10000">
                      <a:srgbClr val="F8F8F8"/>
                    </a:gs>
                  </a:gsLst>
                  <a:lin ang="5400000" scaled="0"/>
                </a:gradFill>
                <a:effectLst/>
                <a:uLnTx/>
                <a:uFillTx/>
              </a:rPr>
              <a:t>Humans will make mistakes</a:t>
            </a:r>
          </a:p>
        </p:txBody>
      </p:sp>
      <p:pic>
        <p:nvPicPr>
          <p:cNvPr id="2050" name="Picture 2" descr="weired-facial-hairsty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837" y="1024441"/>
            <a:ext cx="1895475" cy="2409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Broken-Ham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4337" y="1335879"/>
            <a:ext cx="2857500" cy="18573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1575455" y="3516373"/>
            <a:ext cx="10369505" cy="738664"/>
          </a:xfrm>
          <a:prstGeom prst="rect">
            <a:avLst/>
          </a:prstGeom>
          <a:noFill/>
          <a:ln>
            <a:solidFill>
              <a:schemeClr val="tx1"/>
            </a:solidFill>
          </a:ln>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3200" b="0" i="0" u="none" strike="noStrike" kern="0" cap="none" spc="0" normalizeH="0" baseline="0" noProof="0" dirty="0">
                <a:ln>
                  <a:noFill/>
                </a:ln>
                <a:gradFill>
                  <a:gsLst>
                    <a:gs pos="2917">
                      <a:schemeClr val="tx1"/>
                    </a:gs>
                    <a:gs pos="30000">
                      <a:schemeClr val="tx1"/>
                    </a:gs>
                  </a:gsLst>
                  <a:lin ang="5400000" scaled="0"/>
                </a:gradFill>
                <a:effectLst/>
                <a:uLnTx/>
                <a:uFillTx/>
              </a:rPr>
              <a:t>The Metric system and the English System are different.</a:t>
            </a:r>
          </a:p>
        </p:txBody>
      </p:sp>
      <p:grpSp>
        <p:nvGrpSpPr>
          <p:cNvPr id="11" name="Group 10"/>
          <p:cNvGrpSpPr/>
          <p:nvPr/>
        </p:nvGrpSpPr>
        <p:grpSpPr>
          <a:xfrm>
            <a:off x="1431963" y="2923657"/>
            <a:ext cx="10376949" cy="2662760"/>
            <a:chOff x="1646237" y="4430835"/>
            <a:chExt cx="10376949" cy="2662760"/>
          </a:xfrm>
        </p:grpSpPr>
        <p:sp>
          <p:nvSpPr>
            <p:cNvPr id="9" name="TextBox 8"/>
            <p:cNvSpPr txBox="1"/>
            <p:nvPr/>
          </p:nvSpPr>
          <p:spPr>
            <a:xfrm>
              <a:off x="1805004" y="4982248"/>
              <a:ext cx="10218182" cy="2111347"/>
            </a:xfrm>
            <a:prstGeom prst="rect">
              <a:avLst/>
            </a:prstGeom>
            <a:noFill/>
            <a:ln>
              <a:solidFill>
                <a:schemeClr val="tx1"/>
              </a:solidFill>
            </a:ln>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4000" b="0" i="0" u="none" strike="noStrike" kern="0" cap="none" spc="0" normalizeH="0" baseline="0" noProof="0" dirty="0">
                  <a:ln>
                    <a:noFill/>
                  </a:ln>
                  <a:gradFill>
                    <a:gsLst>
                      <a:gs pos="2917">
                        <a:schemeClr val="tx1"/>
                      </a:gs>
                      <a:gs pos="30000">
                        <a:schemeClr val="tx1"/>
                      </a:gs>
                    </a:gsLst>
                    <a:lin ang="5400000" scaled="0"/>
                  </a:gradFill>
                  <a:effectLst/>
                  <a:uLnTx/>
                  <a:uFillTx/>
                  <a:latin typeface="Courier New" panose="02070309020205020404" pitchFamily="49" charset="0"/>
                  <a:cs typeface="Courier New" panose="02070309020205020404" pitchFamily="49" charset="0"/>
                </a:rPr>
                <a:t>function speed (distance, time){</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4000" b="0" i="0" u="none" strike="noStrike" kern="0" cap="none" spc="0" normalizeH="0" baseline="0" noProof="0" dirty="0">
                  <a:ln>
                    <a:noFill/>
                  </a:ln>
                  <a:gradFill>
                    <a:gsLst>
                      <a:gs pos="2917">
                        <a:schemeClr val="tx1"/>
                      </a:gs>
                      <a:gs pos="30000">
                        <a:schemeClr val="tx1"/>
                      </a:gs>
                    </a:gsLst>
                    <a:lin ang="5400000" scaled="0"/>
                  </a:gradFill>
                  <a:effectLst/>
                  <a:uLnTx/>
                  <a:uFillTx/>
                  <a:latin typeface="Courier New" panose="02070309020205020404" pitchFamily="49" charset="0"/>
                  <a:cs typeface="Courier New" panose="02070309020205020404" pitchFamily="49" charset="0"/>
                </a:rPr>
                <a:t>	return distance / time;</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4000" b="0" i="0" u="none" strike="noStrike" kern="0" cap="none" spc="0" normalizeH="0" baseline="0" noProof="0" dirty="0">
                  <a:ln>
                    <a:noFill/>
                  </a:ln>
                  <a:gradFill>
                    <a:gsLst>
                      <a:gs pos="2917">
                        <a:schemeClr val="tx1"/>
                      </a:gs>
                      <a:gs pos="30000">
                        <a:schemeClr val="tx1"/>
                      </a:gs>
                    </a:gsLst>
                    <a:lin ang="5400000" scaled="0"/>
                  </a:gradFill>
                  <a:effectLst/>
                  <a:uLnTx/>
                  <a:uFillTx/>
                  <a:latin typeface="Courier New" panose="02070309020205020404" pitchFamily="49" charset="0"/>
                  <a:cs typeface="Courier New" panose="02070309020205020404" pitchFamily="49" charset="0"/>
                </a:rPr>
                <a:t>}</a:t>
              </a:r>
            </a:p>
          </p:txBody>
        </p:sp>
        <p:sp>
          <p:nvSpPr>
            <p:cNvPr id="10" name="TextBox 9"/>
            <p:cNvSpPr txBox="1"/>
            <p:nvPr/>
          </p:nvSpPr>
          <p:spPr>
            <a:xfrm>
              <a:off x="1646237" y="4430835"/>
              <a:ext cx="5832366" cy="7386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3200" b="1" i="0" u="none" strike="noStrike" kern="0" cap="none" spc="0" normalizeH="0" baseline="0" noProof="0" dirty="0">
                  <a:ln>
                    <a:noFill/>
                  </a:ln>
                  <a:gradFill>
                    <a:gsLst>
                      <a:gs pos="2917">
                        <a:schemeClr val="tx1"/>
                      </a:gs>
                      <a:gs pos="30000">
                        <a:schemeClr val="tx1"/>
                      </a:gs>
                    </a:gsLst>
                    <a:lin ang="5400000" scaled="0"/>
                  </a:gradFill>
                  <a:effectLst/>
                  <a:uLnTx/>
                  <a:uFillTx/>
                </a:rPr>
                <a:t>Questionable code example:</a:t>
              </a:r>
            </a:p>
          </p:txBody>
        </p:sp>
      </p:grpSp>
      <p:sp>
        <p:nvSpPr>
          <p:cNvPr id="5" name="Rectangle: Rounded Corners 4"/>
          <p:cNvSpPr/>
          <p:nvPr/>
        </p:nvSpPr>
        <p:spPr bwMode="auto">
          <a:xfrm>
            <a:off x="3551237" y="3268662"/>
            <a:ext cx="5410200" cy="1066800"/>
          </a:xfrm>
          <a:prstGeom prst="round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gradFill>
                  <a:gsLst>
                    <a:gs pos="5439">
                      <a:srgbClr val="F8F8F8"/>
                    </a:gs>
                    <a:gs pos="10000">
                      <a:srgbClr val="F8F8F8"/>
                    </a:gs>
                  </a:gsLst>
                  <a:lin ang="5400000" scaled="0"/>
                </a:gradFill>
                <a:effectLst/>
                <a:uLnTx/>
                <a:uFillTx/>
              </a:rPr>
              <a:t>Hardware will fail</a:t>
            </a:r>
          </a:p>
        </p:txBody>
      </p:sp>
    </p:spTree>
    <p:extLst>
      <p:ext uri="{BB962C8B-B14F-4D97-AF65-F5344CB8AC3E}">
        <p14:creationId xmlns:p14="http://schemas.microsoft.com/office/powerpoint/2010/main" val="1610713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05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05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1"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par>
                          <p:cTn id="35" fill="hold">
                            <p:stCondLst>
                              <p:cond delay="500"/>
                            </p:stCondLst>
                            <p:childTnLst>
                              <p:par>
                                <p:cTn id="36" presetID="42" presetClass="entr" presetSubtype="0" fill="hold" grpId="1"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xit" presetSubtype="0" fill="hold" grpId="2" nodeType="clickEffect">
                                  <p:stCondLst>
                                    <p:cond delay="0"/>
                                  </p:stCondLst>
                                  <p:childTnLst>
                                    <p:animEffect transition="out" filter="fade">
                                      <p:cBhvr>
                                        <p:cTn id="44" dur="1000"/>
                                        <p:tgtEl>
                                          <p:spTgt spid="8"/>
                                        </p:tgtEl>
                                      </p:cBhvr>
                                    </p:animEffect>
                                    <p:anim calcmode="lin" valueType="num">
                                      <p:cBhvr>
                                        <p:cTn id="45" dur="1000"/>
                                        <p:tgtEl>
                                          <p:spTgt spid="8"/>
                                        </p:tgtEl>
                                        <p:attrNameLst>
                                          <p:attrName>ppt_x</p:attrName>
                                        </p:attrNameLst>
                                      </p:cBhvr>
                                      <p:tavLst>
                                        <p:tav tm="0">
                                          <p:val>
                                            <p:strVal val="ppt_x"/>
                                          </p:val>
                                        </p:tav>
                                        <p:tav tm="100000">
                                          <p:val>
                                            <p:strVal val="ppt_x"/>
                                          </p:val>
                                        </p:tav>
                                      </p:tavLst>
                                    </p:anim>
                                    <p:anim calcmode="lin" valueType="num">
                                      <p:cBhvr>
                                        <p:cTn id="46" dur="1000"/>
                                        <p:tgtEl>
                                          <p:spTgt spid="8"/>
                                        </p:tgtEl>
                                        <p:attrNameLst>
                                          <p:attrName>ppt_y</p:attrName>
                                        </p:attrNameLst>
                                      </p:cBhvr>
                                      <p:tavLst>
                                        <p:tav tm="0">
                                          <p:val>
                                            <p:strVal val="ppt_y"/>
                                          </p:val>
                                        </p:tav>
                                        <p:tav tm="100000">
                                          <p:val>
                                            <p:strVal val="ppt_y+.1"/>
                                          </p:val>
                                        </p:tav>
                                      </p:tavLst>
                                    </p:anim>
                                    <p:set>
                                      <p:cBhvr>
                                        <p:cTn id="47" dur="1" fill="hold">
                                          <p:stCondLst>
                                            <p:cond delay="999"/>
                                          </p:stCondLst>
                                        </p:cTn>
                                        <p:tgtEl>
                                          <p:spTgt spid="8"/>
                                        </p:tgtEl>
                                        <p:attrNameLst>
                                          <p:attrName>style.visibility</p:attrName>
                                        </p:attrNameLst>
                                      </p:cBhvr>
                                      <p:to>
                                        <p:strVal val="hidden"/>
                                      </p:to>
                                    </p:set>
                                  </p:childTnLst>
                                </p:cTn>
                              </p:par>
                            </p:childTnLst>
                          </p:cTn>
                        </p:par>
                        <p:par>
                          <p:cTn id="48" fill="hold">
                            <p:stCondLst>
                              <p:cond delay="1000"/>
                            </p:stCondLst>
                            <p:childTnLst>
                              <p:par>
                                <p:cTn id="49" presetID="2" presetClass="entr" presetSubtype="2" fill="hold" grpId="1"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1+#ppt_w/2"/>
                                          </p:val>
                                        </p:tav>
                                        <p:tav tm="100000">
                                          <p:val>
                                            <p:strVal val="#ppt_x"/>
                                          </p:val>
                                        </p:tav>
                                      </p:tavLst>
                                    </p:anim>
                                    <p:anim calcmode="lin" valueType="num">
                                      <p:cBhvr additive="base">
                                        <p:cTn id="5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5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052"/>
                                        </p:tgtEl>
                                      </p:cBhvr>
                                    </p:animEffect>
                                    <p:set>
                                      <p:cBhvr>
                                        <p:cTn id="61" dur="1" fill="hold">
                                          <p:stCondLst>
                                            <p:cond delay="499"/>
                                          </p:stCondLst>
                                        </p:cTn>
                                        <p:tgtEl>
                                          <p:spTgt spid="2052"/>
                                        </p:tgtEl>
                                        <p:attrNameLst>
                                          <p:attrName>style.visibility</p:attrName>
                                        </p:attrNameLst>
                                      </p:cBhvr>
                                      <p:to>
                                        <p:strVal val="hidden"/>
                                      </p:to>
                                    </p:set>
                                  </p:childTnLst>
                                </p:cTn>
                              </p:par>
                            </p:childTnLst>
                          </p:cTn>
                        </p:par>
                        <p:par>
                          <p:cTn id="62" fill="hold">
                            <p:stCondLst>
                              <p:cond delay="500"/>
                            </p:stCondLst>
                            <p:childTnLst>
                              <p:par>
                                <p:cTn id="63" presetID="2" presetClass="entr" presetSubtype="2" fill="hold" grpId="1" nodeType="after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1+#ppt_w/2"/>
                                          </p:val>
                                        </p:tav>
                                        <p:tav tm="100000">
                                          <p:val>
                                            <p:strVal val="#ppt_x"/>
                                          </p:val>
                                        </p:tav>
                                      </p:tavLst>
                                    </p:anim>
                                    <p:anim calcmode="lin" valueType="num">
                                      <p:cBhvr additive="base">
                                        <p:cTn id="6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nodeType="clickEffect">
                                  <p:stCondLst>
                                    <p:cond delay="0"/>
                                  </p:stCondLst>
                                  <p:childTnLst>
                                    <p:set>
                                      <p:cBhvr>
                                        <p:cTn id="70" dur="1" fill="hold">
                                          <p:stCondLst>
                                            <p:cond delay="0"/>
                                          </p:stCondLst>
                                        </p:cTn>
                                        <p:tgtEl>
                                          <p:spTgt spid="2050"/>
                                        </p:tgtEl>
                                        <p:attrNameLst>
                                          <p:attrName>style.visibility</p:attrName>
                                        </p:attrNameLst>
                                      </p:cBhvr>
                                      <p:to>
                                        <p:strVal val="visible"/>
                                      </p:to>
                                    </p:set>
                                    <p:animEffect transition="in" filter="fade">
                                      <p:cBhvr>
                                        <p:cTn id="71" dur="1000"/>
                                        <p:tgtEl>
                                          <p:spTgt spid="2050"/>
                                        </p:tgtEl>
                                      </p:cBhvr>
                                    </p:animEffect>
                                    <p:anim calcmode="lin" valueType="num">
                                      <p:cBhvr>
                                        <p:cTn id="72" dur="1000" fill="hold"/>
                                        <p:tgtEl>
                                          <p:spTgt spid="2050"/>
                                        </p:tgtEl>
                                        <p:attrNameLst>
                                          <p:attrName>ppt_w</p:attrName>
                                        </p:attrNameLst>
                                      </p:cBhvr>
                                      <p:tavLst>
                                        <p:tav tm="0" fmla="#ppt_w*sin(2.5*pi*$)">
                                          <p:val>
                                            <p:fltVal val="0"/>
                                          </p:val>
                                        </p:tav>
                                        <p:tav tm="100000">
                                          <p:val>
                                            <p:fltVal val="1"/>
                                          </p:val>
                                        </p:tav>
                                      </p:tavLst>
                                    </p:anim>
                                    <p:anim calcmode="lin" valueType="num">
                                      <p:cBhvr>
                                        <p:cTn id="73" dur="1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P spid="8" grpId="1" animBg="1"/>
      <p:bldP spid="8" grpId="2"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Resiliency basics</a:t>
            </a:r>
          </a:p>
        </p:txBody>
      </p:sp>
    </p:spTree>
    <p:extLst>
      <p:ext uri="{BB962C8B-B14F-4D97-AF65-F5344CB8AC3E}">
        <p14:creationId xmlns:p14="http://schemas.microsoft.com/office/powerpoint/2010/main" val="342865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7192" y="535118"/>
            <a:ext cx="2095445" cy="646331"/>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rPr>
              <a:t>Resiliency</a:t>
            </a:r>
          </a:p>
        </p:txBody>
      </p:sp>
      <p:sp>
        <p:nvSpPr>
          <p:cNvPr id="5" name="TextBox 4"/>
          <p:cNvSpPr txBox="1"/>
          <p:nvPr/>
        </p:nvSpPr>
        <p:spPr>
          <a:xfrm>
            <a:off x="-30163" y="2147136"/>
            <a:ext cx="1598515" cy="584775"/>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Backup</a:t>
            </a:r>
            <a:endParaRPr kumimoji="0" lang="en-US" sz="2400" b="1"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4618037" y="2147136"/>
            <a:ext cx="3231975" cy="584775"/>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Disaster Recovery</a:t>
            </a:r>
          </a:p>
        </p:txBody>
      </p:sp>
      <p:sp>
        <p:nvSpPr>
          <p:cNvPr id="7" name="TextBox 6"/>
          <p:cNvSpPr txBox="1"/>
          <p:nvPr/>
        </p:nvSpPr>
        <p:spPr>
          <a:xfrm>
            <a:off x="9113837" y="2147135"/>
            <a:ext cx="2959465" cy="584775"/>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High Availability</a:t>
            </a:r>
          </a:p>
        </p:txBody>
      </p:sp>
      <p:sp>
        <p:nvSpPr>
          <p:cNvPr id="8" name="TextBox 7"/>
          <p:cNvSpPr txBox="1"/>
          <p:nvPr/>
        </p:nvSpPr>
        <p:spPr>
          <a:xfrm>
            <a:off x="10561637" y="830262"/>
            <a:ext cx="1713931" cy="523220"/>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RPO / RTO</a:t>
            </a:r>
            <a:endParaRPr kumimoji="0" lang="en-US" sz="2400" b="0" i="0" u="none" strike="noStrike" kern="0" cap="none" spc="0" normalizeH="0" baseline="0" noProof="0" dirty="0">
              <a:ln>
                <a:noFill/>
              </a:ln>
              <a:solidFill>
                <a:sysClr val="windowText" lastClr="000000"/>
              </a:solidFill>
              <a:effectLst/>
              <a:uLnTx/>
              <a:uFillTx/>
            </a:endParaRPr>
          </a:p>
        </p:txBody>
      </p:sp>
      <p:cxnSp>
        <p:nvCxnSpPr>
          <p:cNvPr id="11" name="Straight Connector 10"/>
          <p:cNvCxnSpPr/>
          <p:nvPr/>
        </p:nvCxnSpPr>
        <p:spPr>
          <a:xfrm flipV="1">
            <a:off x="859664" y="1686320"/>
            <a:ext cx="10467618" cy="152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65837" y="1701598"/>
            <a:ext cx="0" cy="48942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1327282" y="1701598"/>
            <a:ext cx="0" cy="48942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0256837" y="1057041"/>
            <a:ext cx="285267" cy="182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rot="5400000">
            <a:off x="5904549" y="-3909232"/>
            <a:ext cx="352010" cy="10493459"/>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8" name="TextBox 27"/>
          <p:cNvSpPr txBox="1"/>
          <p:nvPr/>
        </p:nvSpPr>
        <p:spPr>
          <a:xfrm>
            <a:off x="274637" y="2662809"/>
            <a:ext cx="1306768" cy="461665"/>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RTO &gt;&gt; 0</a:t>
            </a:r>
          </a:p>
        </p:txBody>
      </p:sp>
      <p:sp>
        <p:nvSpPr>
          <p:cNvPr id="29" name="TextBox 28"/>
          <p:cNvSpPr txBox="1"/>
          <p:nvPr/>
        </p:nvSpPr>
        <p:spPr>
          <a:xfrm>
            <a:off x="5522557" y="2651684"/>
            <a:ext cx="1152880" cy="461665"/>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RTO &gt; 0</a:t>
            </a:r>
          </a:p>
        </p:txBody>
      </p:sp>
      <p:sp>
        <p:nvSpPr>
          <p:cNvPr id="30" name="TextBox 29"/>
          <p:cNvSpPr txBox="1"/>
          <p:nvPr/>
        </p:nvSpPr>
        <p:spPr>
          <a:xfrm>
            <a:off x="10780357" y="2662809"/>
            <a:ext cx="1152880" cy="461665"/>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RTO = 0</a:t>
            </a:r>
          </a:p>
        </p:txBody>
      </p:sp>
      <p:sp>
        <p:nvSpPr>
          <p:cNvPr id="31" name="TextBox 30"/>
          <p:cNvSpPr txBox="1"/>
          <p:nvPr/>
        </p:nvSpPr>
        <p:spPr>
          <a:xfrm>
            <a:off x="257686" y="3930027"/>
            <a:ext cx="2230098" cy="461665"/>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Application data</a:t>
            </a:r>
          </a:p>
        </p:txBody>
      </p:sp>
      <p:sp>
        <p:nvSpPr>
          <p:cNvPr id="32" name="TextBox 31"/>
          <p:cNvSpPr txBox="1"/>
          <p:nvPr/>
        </p:nvSpPr>
        <p:spPr>
          <a:xfrm>
            <a:off x="4824449" y="3927234"/>
            <a:ext cx="2592376" cy="1569660"/>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Application data</a:t>
            </a:r>
          </a:p>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Configuration data </a:t>
            </a:r>
          </a:p>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Runbooks</a:t>
            </a:r>
          </a:p>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Capacity</a:t>
            </a:r>
          </a:p>
        </p:txBody>
      </p:sp>
      <p:sp>
        <p:nvSpPr>
          <p:cNvPr id="33" name="TextBox 32"/>
          <p:cNvSpPr txBox="1"/>
          <p:nvPr/>
        </p:nvSpPr>
        <p:spPr>
          <a:xfrm>
            <a:off x="9753490" y="3878262"/>
            <a:ext cx="2230098" cy="1200329"/>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Application data</a:t>
            </a:r>
          </a:p>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Capacity</a:t>
            </a:r>
          </a:p>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Design work</a:t>
            </a:r>
          </a:p>
        </p:txBody>
      </p:sp>
      <p:sp>
        <p:nvSpPr>
          <p:cNvPr id="34" name="TextBox 33"/>
          <p:cNvSpPr txBox="1"/>
          <p:nvPr/>
        </p:nvSpPr>
        <p:spPr>
          <a:xfrm>
            <a:off x="386170" y="830262"/>
            <a:ext cx="2763898" cy="523220"/>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Cost / Complexity</a:t>
            </a:r>
          </a:p>
        </p:txBody>
      </p:sp>
      <p:cxnSp>
        <p:nvCxnSpPr>
          <p:cNvPr id="35" name="Straight Arrow Connector 34"/>
          <p:cNvCxnSpPr/>
          <p:nvPr/>
        </p:nvCxnSpPr>
        <p:spPr>
          <a:xfrm flipV="1">
            <a:off x="3246437" y="1058862"/>
            <a:ext cx="283162" cy="497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82" y="3507442"/>
            <a:ext cx="2510624" cy="523220"/>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rPr>
              <a:t>Considerations:</a:t>
            </a:r>
          </a:p>
        </p:txBody>
      </p:sp>
      <p:sp>
        <p:nvSpPr>
          <p:cNvPr id="38" name="TextBox 37"/>
          <p:cNvSpPr txBox="1"/>
          <p:nvPr/>
        </p:nvSpPr>
        <p:spPr>
          <a:xfrm>
            <a:off x="41721" y="5107642"/>
            <a:ext cx="1502334" cy="523220"/>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rPr>
              <a:t>Best For:</a:t>
            </a:r>
          </a:p>
        </p:txBody>
      </p:sp>
      <p:sp>
        <p:nvSpPr>
          <p:cNvPr id="39" name="TextBox 38"/>
          <p:cNvSpPr txBox="1"/>
          <p:nvPr/>
        </p:nvSpPr>
        <p:spPr>
          <a:xfrm>
            <a:off x="198437" y="5478462"/>
            <a:ext cx="4302781" cy="1200329"/>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Data deletion</a:t>
            </a:r>
          </a:p>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Data corruption</a:t>
            </a:r>
          </a:p>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Legal, Governance &amp; Compliance</a:t>
            </a:r>
          </a:p>
        </p:txBody>
      </p:sp>
      <p:sp>
        <p:nvSpPr>
          <p:cNvPr id="40" name="TextBox 39"/>
          <p:cNvSpPr txBox="1"/>
          <p:nvPr/>
        </p:nvSpPr>
        <p:spPr>
          <a:xfrm>
            <a:off x="4824449" y="5478462"/>
            <a:ext cx="4336444" cy="1569660"/>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Protection for unplanned failures</a:t>
            </a:r>
          </a:p>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Don’t want to re-architect for HA</a:t>
            </a:r>
          </a:p>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Don’t want the cost of HA</a:t>
            </a:r>
          </a:p>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Large scale failures</a:t>
            </a:r>
          </a:p>
        </p:txBody>
      </p:sp>
      <p:sp>
        <p:nvSpPr>
          <p:cNvPr id="41" name="TextBox 40"/>
          <p:cNvSpPr txBox="1"/>
          <p:nvPr/>
        </p:nvSpPr>
        <p:spPr>
          <a:xfrm>
            <a:off x="9619069" y="5478462"/>
            <a:ext cx="2710999" cy="1569660"/>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Mission critical apps</a:t>
            </a:r>
          </a:p>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New apps</a:t>
            </a:r>
          </a:p>
          <a:p>
            <a:pPr marL="0" marR="0" lvl="0" indent="0" defTabSz="93259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Localized failures</a:t>
            </a:r>
          </a:p>
          <a:p>
            <a:pPr marL="0" marR="0" lvl="0" indent="0" defTabSz="93259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p:txBody>
      </p:sp>
      <p:cxnSp>
        <p:nvCxnSpPr>
          <p:cNvPr id="55" name="Straight Connector 54"/>
          <p:cNvCxnSpPr/>
          <p:nvPr/>
        </p:nvCxnSpPr>
        <p:spPr>
          <a:xfrm>
            <a:off x="132055" y="5554662"/>
            <a:ext cx="1199607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09518" y="3927235"/>
            <a:ext cx="1199607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59664" y="1693959"/>
            <a:ext cx="0" cy="48942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61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4084637" y="2354262"/>
            <a:ext cx="4267200" cy="4305300"/>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2" name="Title 1"/>
          <p:cNvSpPr>
            <a:spLocks noGrp="1"/>
          </p:cNvSpPr>
          <p:nvPr>
            <p:ph type="title"/>
          </p:nvPr>
        </p:nvSpPr>
        <p:spPr/>
        <p:txBody>
          <a:bodyPr/>
          <a:lstStyle/>
          <a:p>
            <a:r>
              <a:rPr lang="en-US" dirty="0"/>
              <a:t>High availability and disaster recovery</a:t>
            </a:r>
          </a:p>
        </p:txBody>
      </p:sp>
      <p:sp>
        <p:nvSpPr>
          <p:cNvPr id="3" name="Text Placeholder 2"/>
          <p:cNvSpPr>
            <a:spLocks noGrp="1"/>
          </p:cNvSpPr>
          <p:nvPr>
            <p:ph type="body" sz="quarter" idx="10"/>
          </p:nvPr>
        </p:nvSpPr>
        <p:spPr>
          <a:xfrm>
            <a:off x="274638" y="1212850"/>
            <a:ext cx="11887200" cy="738664"/>
          </a:xfrm>
        </p:spPr>
        <p:txBody>
          <a:bodyPr/>
          <a:lstStyle/>
          <a:p>
            <a:r>
              <a:rPr lang="en-US" dirty="0"/>
              <a:t>Disaster recovery begins where high availability ends</a:t>
            </a:r>
          </a:p>
        </p:txBody>
      </p:sp>
      <p:sp>
        <p:nvSpPr>
          <p:cNvPr id="5" name="Oval 4"/>
          <p:cNvSpPr/>
          <p:nvPr/>
        </p:nvSpPr>
        <p:spPr bwMode="auto">
          <a:xfrm>
            <a:off x="4770437" y="3059112"/>
            <a:ext cx="2895600" cy="2895600"/>
          </a:xfrm>
          <a:prstGeom prst="ellipse">
            <a:avLst/>
          </a:prstGeom>
          <a:solidFill>
            <a:srgbClr val="FFFF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4" name="Oval 3"/>
          <p:cNvSpPr/>
          <p:nvPr/>
        </p:nvSpPr>
        <p:spPr bwMode="auto">
          <a:xfrm>
            <a:off x="5513387" y="3785145"/>
            <a:ext cx="1409700" cy="1447800"/>
          </a:xfrm>
          <a:prstGeom prst="ellipse">
            <a:avLst/>
          </a:prstGeom>
          <a:solidFill>
            <a:srgbClr val="92D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7" name="TextBox 6"/>
          <p:cNvSpPr txBox="1"/>
          <p:nvPr/>
        </p:nvSpPr>
        <p:spPr>
          <a:xfrm>
            <a:off x="508933" y="2703314"/>
            <a:ext cx="3287631"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Virtual machine (app)</a:t>
            </a:r>
          </a:p>
        </p:txBody>
      </p:sp>
      <p:sp>
        <p:nvSpPr>
          <p:cNvPr id="8" name="TextBox 7"/>
          <p:cNvSpPr txBox="1"/>
          <p:nvPr/>
        </p:nvSpPr>
        <p:spPr>
          <a:xfrm>
            <a:off x="506086" y="4164012"/>
            <a:ext cx="299582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Availability set (HA)</a:t>
            </a:r>
          </a:p>
        </p:txBody>
      </p:sp>
      <p:sp>
        <p:nvSpPr>
          <p:cNvPr id="9" name="TextBox 8"/>
          <p:cNvSpPr txBox="1"/>
          <p:nvPr/>
        </p:nvSpPr>
        <p:spPr>
          <a:xfrm>
            <a:off x="508933" y="5363679"/>
            <a:ext cx="2842381"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Paired region (DR)</a:t>
            </a:r>
          </a:p>
        </p:txBody>
      </p:sp>
      <p:cxnSp>
        <p:nvCxnSpPr>
          <p:cNvPr id="12" name="Straight Connector 11"/>
          <p:cNvCxnSpPr>
            <a:endCxn id="7" idx="3"/>
          </p:cNvCxnSpPr>
          <p:nvPr/>
        </p:nvCxnSpPr>
        <p:spPr>
          <a:xfrm flipH="1" flipV="1">
            <a:off x="3796564" y="3017246"/>
            <a:ext cx="2421674" cy="1425518"/>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8" idx="3"/>
          </p:cNvCxnSpPr>
          <p:nvPr/>
        </p:nvCxnSpPr>
        <p:spPr>
          <a:xfrm flipH="1" flipV="1">
            <a:off x="3501906" y="4477944"/>
            <a:ext cx="1649533" cy="5706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3"/>
          </p:cNvCxnSpPr>
          <p:nvPr/>
        </p:nvCxnSpPr>
        <p:spPr>
          <a:xfrm flipH="1">
            <a:off x="3351314" y="5363679"/>
            <a:ext cx="1266725" cy="31393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63323" y="2716212"/>
            <a:ext cx="2016514"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Server (app)</a:t>
            </a:r>
          </a:p>
        </p:txBody>
      </p:sp>
      <p:sp>
        <p:nvSpPr>
          <p:cNvPr id="26" name="TextBox 25"/>
          <p:cNvSpPr txBox="1"/>
          <p:nvPr/>
        </p:nvSpPr>
        <p:spPr>
          <a:xfrm>
            <a:off x="1493837" y="4164012"/>
            <a:ext cx="199715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Cluster (HA)</a:t>
            </a:r>
          </a:p>
        </p:txBody>
      </p:sp>
      <p:sp>
        <p:nvSpPr>
          <p:cNvPr id="28" name="TextBox 27"/>
          <p:cNvSpPr txBox="1"/>
          <p:nvPr/>
        </p:nvSpPr>
        <p:spPr>
          <a:xfrm>
            <a:off x="1341437" y="5383212"/>
            <a:ext cx="1995546"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2</a:t>
            </a:r>
            <a:r>
              <a:rPr lang="en-US" sz="2400" baseline="30000" dirty="0">
                <a:gradFill>
                  <a:gsLst>
                    <a:gs pos="2917">
                      <a:schemeClr val="tx1"/>
                    </a:gs>
                    <a:gs pos="30000">
                      <a:schemeClr val="tx1"/>
                    </a:gs>
                  </a:gsLst>
                  <a:lin ang="5400000" scaled="0"/>
                </a:gradFill>
              </a:rPr>
              <a:t>nd</a:t>
            </a:r>
            <a:r>
              <a:rPr lang="en-US" sz="2400" dirty="0">
                <a:gradFill>
                  <a:gsLst>
                    <a:gs pos="2917">
                      <a:schemeClr val="tx1"/>
                    </a:gs>
                    <a:gs pos="30000">
                      <a:schemeClr val="tx1"/>
                    </a:gs>
                  </a:gsLst>
                  <a:lin ang="5400000" scaled="0"/>
                </a:gradFill>
              </a:rPr>
              <a:t> site (DR)</a:t>
            </a:r>
          </a:p>
        </p:txBody>
      </p:sp>
    </p:spTree>
    <p:extLst>
      <p:ext uri="{BB962C8B-B14F-4D97-AF65-F5344CB8AC3E}">
        <p14:creationId xmlns:p14="http://schemas.microsoft.com/office/powerpoint/2010/main" val="2242031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26"/>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500"/>
                            </p:stCondLst>
                            <p:childTnLst>
                              <p:par>
                                <p:cTn id="35" presetID="22" presetClass="entr" presetSubtype="2"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1"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par>
                          <p:cTn id="47" fill="hold">
                            <p:stCondLst>
                              <p:cond delay="500"/>
                            </p:stCondLst>
                            <p:childTnLst>
                              <p:par>
                                <p:cTn id="48" presetID="22" presetClass="entr" presetSubtype="2"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1"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par>
                          <p:cTn id="60" fill="hold">
                            <p:stCondLst>
                              <p:cond delay="500"/>
                            </p:stCondLst>
                            <p:childTnLst>
                              <p:par>
                                <p:cTn id="61" presetID="22" presetClass="entr" presetSubtype="2"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right)">
                                      <p:cBhvr>
                                        <p:cTn id="63" dur="500"/>
                                        <p:tgtEl>
                                          <p:spTgt spid="17"/>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28"/>
                                        </p:tgtEl>
                                      </p:cBhvr>
                                    </p:animEffect>
                                    <p:set>
                                      <p:cBhvr>
                                        <p:cTn id="72" dur="1" fill="hold">
                                          <p:stCondLst>
                                            <p:cond delay="499"/>
                                          </p:stCondLst>
                                        </p:cTn>
                                        <p:tgtEl>
                                          <p:spTgt spid="28"/>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25"/>
                                        </p:tgtEl>
                                      </p:cBhvr>
                                    </p:animEffect>
                                    <p:set>
                                      <p:cBhvr>
                                        <p:cTn id="78" dur="1" fill="hold">
                                          <p:stCondLst>
                                            <p:cond delay="499"/>
                                          </p:stCondLst>
                                        </p:cTn>
                                        <p:tgtEl>
                                          <p:spTgt spid="25"/>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grpId="1"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500"/>
                                        <p:tgtEl>
                                          <p:spTgt spid="7"/>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500"/>
                                        <p:tgtEl>
                                          <p:spTgt spid="8"/>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4" grpId="0" animBg="1"/>
      <p:bldP spid="4" grpId="1" animBg="1"/>
      <p:bldP spid="7" grpId="0"/>
      <p:bldP spid="7" grpId="1"/>
      <p:bldP spid="8" grpId="0"/>
      <p:bldP spid="8" grpId="1"/>
      <p:bldP spid="9" grpId="0"/>
      <p:bldP spid="9" grpId="1"/>
      <p:bldP spid="25" grpId="0"/>
      <p:bldP spid="25" grpId="1"/>
      <p:bldP spid="25" grpId="2"/>
      <p:bldP spid="26" grpId="0"/>
      <p:bldP spid="26" grpId="1"/>
      <p:bldP spid="26" grpId="2"/>
      <p:bldP spid="28" grpId="0"/>
      <p:bldP spid="28" grpId="1"/>
      <p:bldP spid="28" grpId="2"/>
    </p:bldLst>
  </p:timing>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FAEA17D4-DBCC-4BD5-B2C9-898528806C08}"/>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Adam Glick</External_x0020_Speaker>
    <m6878b9dd7994da4ba144f95347d99c6 xmlns="01c77077-aee4-4b5f-bd4e-9cd40a6fff29">
      <Terms xmlns="http://schemas.microsoft.com/office/infopath/2007/PartnerControls"/>
    </m6878b9dd7994da4ba144f95347d99c6>
    <Presentation_x0020_Date xmlns="01c77077-aee4-4b5f-bd4e-9cd40a6fff29">2016-09-27T04:00:00+00:00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BRK3284</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230e9df3-be65-4c73-a93b-d1236ebd677e"/>
    <ds:schemaRef ds:uri="01c77077-aee4-4b5f-bd4e-9cd40a6fff29"/>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8ff673fc-3231-4e3a-893b-6d7f7cd32766"/>
    <ds:schemaRef ds:uri="http://www.w3.org/XML/1998/namespace"/>
    <ds:schemaRef ds:uri="http://schemas.microsoft.com/sharepoint/v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Microsoft_Ignite_2016_16x9_Template</Template>
  <TotalTime>3812</TotalTime>
  <Words>3054</Words>
  <Application>Microsoft Office PowerPoint</Application>
  <PresentationFormat>Custom</PresentationFormat>
  <Paragraphs>529</Paragraphs>
  <Slides>55</Slides>
  <Notes>31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55</vt:i4>
      </vt:variant>
    </vt:vector>
  </HeadingPairs>
  <TitlesOfParts>
    <vt:vector size="64" baseType="lpstr">
      <vt:lpstr>Arial</vt:lpstr>
      <vt:lpstr>Consolas</vt:lpstr>
      <vt:lpstr>Courier New</vt:lpstr>
      <vt:lpstr>Segoe UI</vt:lpstr>
      <vt:lpstr>Segoe UI Light</vt:lpstr>
      <vt:lpstr>Wingdings</vt:lpstr>
      <vt:lpstr>5-50002_Ignite_Breakout_Template</vt:lpstr>
      <vt:lpstr>6-30537_Envision 2016 Concurrent Template_Dark</vt:lpstr>
      <vt:lpstr>1_5-50002_Ignite_Breakout_Template</vt:lpstr>
      <vt:lpstr>Best practices for disaster recovery using Azure</vt:lpstr>
      <vt:lpstr>Session objectives and takeaways</vt:lpstr>
      <vt:lpstr>Why is disaster recovery important?</vt:lpstr>
      <vt:lpstr>“Failure is ALWAYS an option.”</vt:lpstr>
      <vt:lpstr>The eye of the beholder</vt:lpstr>
      <vt:lpstr>Infallible truths (of cloud computing)</vt:lpstr>
      <vt:lpstr>Resiliency basics</vt:lpstr>
      <vt:lpstr>PowerPoint Presentation</vt:lpstr>
      <vt:lpstr>High availability and disaster recovery</vt:lpstr>
      <vt:lpstr>Pick appropriate RPO and RTO</vt:lpstr>
      <vt:lpstr>RTO and RPO</vt:lpstr>
      <vt:lpstr>Picking RPO and RTO</vt:lpstr>
      <vt:lpstr>How does Azure help with DR?</vt:lpstr>
      <vt:lpstr>Disaster recovery in “the cloud”</vt:lpstr>
      <vt:lpstr>DR in Azure - challenges</vt:lpstr>
      <vt:lpstr>Azure Storage</vt:lpstr>
      <vt:lpstr>Trivia time</vt:lpstr>
      <vt:lpstr>Azure Storage</vt:lpstr>
      <vt:lpstr>Azure Storage</vt:lpstr>
      <vt:lpstr>Plan your bandwidth</vt:lpstr>
      <vt:lpstr>Bandwidth matters</vt:lpstr>
      <vt:lpstr>Example: bandwidth calculation</vt:lpstr>
      <vt:lpstr>ASR Capacity Planner</vt:lpstr>
      <vt:lpstr>Code for deployment</vt:lpstr>
      <vt:lpstr>3 tiers</vt:lpstr>
      <vt:lpstr>Use ARM templates</vt:lpstr>
      <vt:lpstr>Build scripts</vt:lpstr>
      <vt:lpstr>Version your deployments </vt:lpstr>
      <vt:lpstr>Keep scripts up to date</vt:lpstr>
      <vt:lpstr>Prove it by forcing no-logins to prod. and staging </vt:lpstr>
      <vt:lpstr>Prepare your DR environment</vt:lpstr>
      <vt:lpstr>Preparing your environment ~ hybrid architecture</vt:lpstr>
      <vt:lpstr>Use the right tool for the job</vt:lpstr>
      <vt:lpstr>3rd party tools</vt:lpstr>
      <vt:lpstr>1st party tools</vt:lpstr>
      <vt:lpstr>Demo: Azure Backup</vt:lpstr>
      <vt:lpstr>Robust DR Strategy</vt:lpstr>
      <vt:lpstr>Azure Site Recovery: The disaster recovery / migration solution</vt:lpstr>
      <vt:lpstr>ASR guidance – bandwidth</vt:lpstr>
      <vt:lpstr>ASR customer story</vt:lpstr>
      <vt:lpstr>ASR customer story</vt:lpstr>
      <vt:lpstr>ASR guidance</vt:lpstr>
      <vt:lpstr>ASR – what to watch for</vt:lpstr>
      <vt:lpstr>Test and verify</vt:lpstr>
      <vt:lpstr>PowerPoint Presentation</vt:lpstr>
      <vt:lpstr>What’s your RTO?</vt:lpstr>
      <vt:lpstr>In review: session objectives and takeaways</vt:lpstr>
      <vt:lpstr>Resources</vt:lpstr>
      <vt:lpstr>Related content</vt:lpstr>
      <vt:lpstr>Free IT Pro resources To advance your career in cloud technology</vt:lpstr>
      <vt:lpstr>PowerPoint Presentation</vt:lpstr>
      <vt:lpstr>PowerPoint Presentation</vt:lpstr>
      <vt:lpstr>PowerPoint Presentation</vt:lpstr>
      <vt:lpstr>PowerPoint Presentation</vt:lpstr>
      <vt:lpstr>ASR Guidance</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best practices for disaster recovery - from design to operations</dc:title>
  <dc:subject>&lt;Speech title here&gt;</dc:subject>
  <dc:creator>Adam Glick</dc:creator>
  <cp:keywords>Microsoft Ignite 2016</cp:keywords>
  <dc:description>Template: Mitchell Derrey, Silverfox Productions_x000d_
Formatting: _x000d_
Audience Type:</dc:description>
  <cp:lastModifiedBy>MS Events 0092</cp:lastModifiedBy>
  <cp:revision>15</cp:revision>
  <dcterms:created xsi:type="dcterms:W3CDTF">2016-09-13T21:14:10Z</dcterms:created>
  <dcterms:modified xsi:type="dcterms:W3CDTF">2016-09-27T17:42:46Z</dcterms:modified>
  <cp:category>Microsoft Ignite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