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89" r:id="rId8"/>
  </p:sldMasterIdLst>
  <p:notesMasterIdLst>
    <p:notesMasterId r:id="rId53"/>
  </p:notesMasterIdLst>
  <p:handoutMasterIdLst>
    <p:handoutMasterId r:id="rId54"/>
  </p:handoutMasterIdLst>
  <p:sldIdLst>
    <p:sldId id="1409" r:id="rId9"/>
    <p:sldId id="1410" r:id="rId10"/>
    <p:sldId id="1411" r:id="rId11"/>
    <p:sldId id="1412" r:id="rId12"/>
    <p:sldId id="1413" r:id="rId13"/>
    <p:sldId id="1414" r:id="rId14"/>
    <p:sldId id="1415" r:id="rId15"/>
    <p:sldId id="1416" r:id="rId16"/>
    <p:sldId id="1417" r:id="rId17"/>
    <p:sldId id="1418" r:id="rId18"/>
    <p:sldId id="1419" r:id="rId19"/>
    <p:sldId id="1420" r:id="rId20"/>
    <p:sldId id="1421" r:id="rId21"/>
    <p:sldId id="1422" r:id="rId22"/>
    <p:sldId id="1423" r:id="rId23"/>
    <p:sldId id="1424" r:id="rId24"/>
    <p:sldId id="1425" r:id="rId25"/>
    <p:sldId id="1426" r:id="rId26"/>
    <p:sldId id="1427" r:id="rId27"/>
    <p:sldId id="1428" r:id="rId28"/>
    <p:sldId id="1429" r:id="rId29"/>
    <p:sldId id="1430" r:id="rId30"/>
    <p:sldId id="1431" r:id="rId31"/>
    <p:sldId id="1432" r:id="rId32"/>
    <p:sldId id="1433" r:id="rId33"/>
    <p:sldId id="1434" r:id="rId34"/>
    <p:sldId id="1435" r:id="rId35"/>
    <p:sldId id="1436" r:id="rId36"/>
    <p:sldId id="1437" r:id="rId37"/>
    <p:sldId id="1438" r:id="rId38"/>
    <p:sldId id="1439" r:id="rId39"/>
    <p:sldId id="1440" r:id="rId40"/>
    <p:sldId id="1441" r:id="rId41"/>
    <p:sldId id="1442" r:id="rId42"/>
    <p:sldId id="1443" r:id="rId43"/>
    <p:sldId id="1444" r:id="rId44"/>
    <p:sldId id="1445" r:id="rId45"/>
    <p:sldId id="1446" r:id="rId46"/>
    <p:sldId id="1447" r:id="rId47"/>
    <p:sldId id="1448" r:id="rId48"/>
    <p:sldId id="1449" r:id="rId49"/>
    <p:sldId id="1450" r:id="rId50"/>
    <p:sldId id="1407" r:id="rId51"/>
    <p:sldId id="1392" r:id="rId5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15" autoAdjust="0"/>
  </p:normalViewPr>
  <p:slideViewPr>
    <p:cSldViewPr>
      <p:cViewPr varScale="1">
        <p:scale>
          <a:sx n="109" d="100"/>
          <a:sy n="109" d="100"/>
        </p:scale>
        <p:origin x="156"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32313-E107-4E35-B853-4B6CA06F868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15DB0D06-E9AA-4B84-A5D1-E506B437A9F1}">
      <dgm:prSet phldrT="[Text]" custT="1"/>
      <dgm:spPr/>
      <dgm:t>
        <a:bodyPr/>
        <a:lstStyle/>
        <a:p>
          <a:r>
            <a:rPr lang="en-US" sz="1600" b="0" cap="all" baseline="0" dirty="0">
              <a:latin typeface="Gill Sans Light"/>
            </a:rPr>
            <a:t>Why Scale sets?</a:t>
          </a:r>
        </a:p>
      </dgm:t>
    </dgm:pt>
    <dgm:pt modelId="{DD04E1D7-7DB4-4D8E-A85C-0B638F2C305F}" type="parTrans" cxnId="{323A326E-A57F-4B88-8B1C-F28F34BD1C5E}">
      <dgm:prSet/>
      <dgm:spPr/>
      <dgm:t>
        <a:bodyPr/>
        <a:lstStyle/>
        <a:p>
          <a:endParaRPr lang="en-US" sz="1600"/>
        </a:p>
      </dgm:t>
    </dgm:pt>
    <dgm:pt modelId="{A37A6FC0-FEB4-4D5B-83EC-20B487807D46}" type="sibTrans" cxnId="{323A326E-A57F-4B88-8B1C-F28F34BD1C5E}">
      <dgm:prSet/>
      <dgm:spPr/>
      <dgm:t>
        <a:bodyPr/>
        <a:lstStyle/>
        <a:p>
          <a:endParaRPr lang="en-US" sz="1600"/>
        </a:p>
      </dgm:t>
    </dgm:pt>
    <dgm:pt modelId="{6CF88BC9-5DFF-4DD4-BEAD-B77D82FCC47A}">
      <dgm:prSet phldrT="[Text]" custT="1"/>
      <dgm:spPr/>
      <dgm:t>
        <a:bodyPr/>
        <a:lstStyle/>
        <a:p>
          <a:r>
            <a:rPr lang="en-US" sz="1600" b="0" cap="all" baseline="0" dirty="0">
              <a:latin typeface="Gill Sans Light"/>
            </a:rPr>
            <a:t>Getting started</a:t>
          </a:r>
        </a:p>
      </dgm:t>
    </dgm:pt>
    <dgm:pt modelId="{3A41363D-9B80-4E9F-80C3-BD0DF0E8299E}" type="sibTrans" cxnId="{9B8CF851-3535-4E4D-8BEC-29CB591FE0A1}">
      <dgm:prSet/>
      <dgm:spPr/>
      <dgm:t>
        <a:bodyPr/>
        <a:lstStyle/>
        <a:p>
          <a:endParaRPr lang="en-US" sz="1600"/>
        </a:p>
      </dgm:t>
    </dgm:pt>
    <dgm:pt modelId="{83D5E11A-0986-4225-BFBB-894D22AF6CE6}" type="parTrans" cxnId="{9B8CF851-3535-4E4D-8BEC-29CB591FE0A1}">
      <dgm:prSet/>
      <dgm:spPr/>
      <dgm:t>
        <a:bodyPr/>
        <a:lstStyle/>
        <a:p>
          <a:endParaRPr lang="en-US" sz="1600"/>
        </a:p>
      </dgm:t>
    </dgm:pt>
    <dgm:pt modelId="{4B26D6C1-5672-4BD1-92FA-170B7B1862CD}">
      <dgm:prSet phldrT="[Text]" custT="1"/>
      <dgm:spPr>
        <a:solidFill>
          <a:schemeClr val="tx1">
            <a:lumMod val="60000"/>
            <a:lumOff val="40000"/>
          </a:schemeClr>
        </a:solidFill>
      </dgm:spPr>
      <dgm:t>
        <a:bodyPr/>
        <a:lstStyle/>
        <a:p>
          <a:r>
            <a:rPr lang="en-US" sz="1600" b="0" cap="all" baseline="0" dirty="0">
              <a:latin typeface="Gill Sans Light"/>
            </a:rPr>
            <a:t>Monitoring &amp; upgrading</a:t>
          </a:r>
        </a:p>
      </dgm:t>
    </dgm:pt>
    <dgm:pt modelId="{E2FC53D4-23DC-44FE-A71E-8D3134170E14}" type="sibTrans" cxnId="{B301DD32-5A17-4DEC-8342-35430CA29358}">
      <dgm:prSet/>
      <dgm:spPr/>
      <dgm:t>
        <a:bodyPr/>
        <a:lstStyle/>
        <a:p>
          <a:endParaRPr lang="en-US" sz="1600"/>
        </a:p>
      </dgm:t>
    </dgm:pt>
    <dgm:pt modelId="{DC216AA3-8EB8-4A9D-89A7-D7C7C5F7D74A}" type="parTrans" cxnId="{B301DD32-5A17-4DEC-8342-35430CA29358}">
      <dgm:prSet/>
      <dgm:spPr/>
      <dgm:t>
        <a:bodyPr/>
        <a:lstStyle/>
        <a:p>
          <a:endParaRPr lang="en-US" sz="1600"/>
        </a:p>
      </dgm:t>
    </dgm:pt>
    <dgm:pt modelId="{55223F95-6EC8-46B2-B135-57AF3FEEEFB3}">
      <dgm:prSet phldrT="[Text]" custT="1"/>
      <dgm:spPr/>
      <dgm:t>
        <a:bodyPr/>
        <a:lstStyle/>
        <a:p>
          <a:r>
            <a:rPr lang="en-US" sz="1600" b="0" cap="all" baseline="0" dirty="0">
              <a:latin typeface="Gill Sans Light"/>
            </a:rPr>
            <a:t>Scale &amp; Autoscale</a:t>
          </a:r>
        </a:p>
      </dgm:t>
    </dgm:pt>
    <dgm:pt modelId="{DA82DCA2-373B-4944-89AE-372B58C486C4}" type="parTrans" cxnId="{A001510E-4F11-4894-A85B-8DE3BC079C94}">
      <dgm:prSet/>
      <dgm:spPr/>
      <dgm:t>
        <a:bodyPr/>
        <a:lstStyle/>
        <a:p>
          <a:endParaRPr lang="en-US"/>
        </a:p>
      </dgm:t>
    </dgm:pt>
    <dgm:pt modelId="{371D3D49-E515-4C86-AFCD-519F27E60EB9}" type="sibTrans" cxnId="{A001510E-4F11-4894-A85B-8DE3BC079C94}">
      <dgm:prSet/>
      <dgm:spPr/>
      <dgm:t>
        <a:bodyPr/>
        <a:lstStyle/>
        <a:p>
          <a:endParaRPr lang="en-US"/>
        </a:p>
      </dgm:t>
    </dgm:pt>
    <dgm:pt modelId="{480113CA-C268-4CA5-8DE1-D0A233A6B69B}">
      <dgm:prSet phldrT="[Text]" custT="1"/>
      <dgm:spPr/>
      <dgm:t>
        <a:bodyPr/>
        <a:lstStyle/>
        <a:p>
          <a:r>
            <a:rPr lang="en-US" sz="1600" b="0" cap="all" baseline="0" dirty="0">
              <a:latin typeface="Gill Sans Light"/>
            </a:rPr>
            <a:t>preview</a:t>
          </a:r>
        </a:p>
      </dgm:t>
    </dgm:pt>
    <dgm:pt modelId="{6D2E9D6D-6D6B-4257-AEB8-A20BC032899B}" type="parTrans" cxnId="{69A2EB2C-A281-407C-92A2-A6D3BC79B0D3}">
      <dgm:prSet/>
      <dgm:spPr/>
      <dgm:t>
        <a:bodyPr/>
        <a:lstStyle/>
        <a:p>
          <a:endParaRPr lang="en-US"/>
        </a:p>
      </dgm:t>
    </dgm:pt>
    <dgm:pt modelId="{89CCD36B-2BA5-4D57-95AC-494EA83513AC}" type="sibTrans" cxnId="{69A2EB2C-A281-407C-92A2-A6D3BC79B0D3}">
      <dgm:prSet/>
      <dgm:spPr/>
      <dgm:t>
        <a:bodyPr/>
        <a:lstStyle/>
        <a:p>
          <a:endParaRPr lang="en-US"/>
        </a:p>
      </dgm:t>
    </dgm:pt>
    <dgm:pt modelId="{3A4CECF0-377C-4AF4-B179-C0FB2E1B425A}" type="pres">
      <dgm:prSet presAssocID="{27132313-E107-4E35-B853-4B6CA06F868E}" presName="Name0" presStyleCnt="0">
        <dgm:presLayoutVars>
          <dgm:chMax val="7"/>
          <dgm:chPref val="7"/>
          <dgm:dir/>
        </dgm:presLayoutVars>
      </dgm:prSet>
      <dgm:spPr/>
    </dgm:pt>
    <dgm:pt modelId="{02658D17-CDEC-4C2C-AA60-BAC9C3B3ACC6}" type="pres">
      <dgm:prSet presAssocID="{27132313-E107-4E35-B853-4B6CA06F868E}" presName="Name1" presStyleCnt="0"/>
      <dgm:spPr/>
    </dgm:pt>
    <dgm:pt modelId="{F1813580-1A93-40E5-A155-B4375BD7F04F}" type="pres">
      <dgm:prSet presAssocID="{27132313-E107-4E35-B853-4B6CA06F868E}" presName="cycle" presStyleCnt="0"/>
      <dgm:spPr/>
    </dgm:pt>
    <dgm:pt modelId="{418912A9-9D08-4484-AE5C-2DB9FC88BB58}" type="pres">
      <dgm:prSet presAssocID="{27132313-E107-4E35-B853-4B6CA06F868E}" presName="srcNode" presStyleLbl="node1" presStyleIdx="0" presStyleCnt="5"/>
      <dgm:spPr/>
    </dgm:pt>
    <dgm:pt modelId="{E9DD4E32-D06A-47F9-B023-55893571D181}" type="pres">
      <dgm:prSet presAssocID="{27132313-E107-4E35-B853-4B6CA06F868E}" presName="conn" presStyleLbl="parChTrans1D2" presStyleIdx="0" presStyleCnt="1"/>
      <dgm:spPr/>
    </dgm:pt>
    <dgm:pt modelId="{F2AD825C-111D-412C-ADBC-B56EE5A800F0}" type="pres">
      <dgm:prSet presAssocID="{27132313-E107-4E35-B853-4B6CA06F868E}" presName="extraNode" presStyleLbl="node1" presStyleIdx="0" presStyleCnt="5"/>
      <dgm:spPr/>
    </dgm:pt>
    <dgm:pt modelId="{5DCBB73C-3FA5-4A88-88EC-B7A1E08EC8E7}" type="pres">
      <dgm:prSet presAssocID="{27132313-E107-4E35-B853-4B6CA06F868E}" presName="dstNode" presStyleLbl="node1" presStyleIdx="0" presStyleCnt="5"/>
      <dgm:spPr/>
    </dgm:pt>
    <dgm:pt modelId="{5F30E847-773C-4184-9B56-8B5EC2CE4DA6}" type="pres">
      <dgm:prSet presAssocID="{15DB0D06-E9AA-4B84-A5D1-E506B437A9F1}" presName="text_1" presStyleLbl="node1" presStyleIdx="0" presStyleCnt="5">
        <dgm:presLayoutVars>
          <dgm:bulletEnabled val="1"/>
        </dgm:presLayoutVars>
      </dgm:prSet>
      <dgm:spPr/>
    </dgm:pt>
    <dgm:pt modelId="{95F9A846-5104-4438-89ED-06293C6C825A}" type="pres">
      <dgm:prSet presAssocID="{15DB0D06-E9AA-4B84-A5D1-E506B437A9F1}" presName="accent_1" presStyleCnt="0"/>
      <dgm:spPr/>
    </dgm:pt>
    <dgm:pt modelId="{7473960A-63EC-4CFB-AAB7-5A0516BEAAA5}" type="pres">
      <dgm:prSet presAssocID="{15DB0D06-E9AA-4B84-A5D1-E506B437A9F1}" presName="accentRepeatNode" presStyleLbl="solidFgAcc1" presStyleIdx="0" presStyleCnt="5"/>
      <dgm:spPr/>
    </dgm:pt>
    <dgm:pt modelId="{CBEDC5D5-A5A6-44CF-86F2-C3E187A6307B}" type="pres">
      <dgm:prSet presAssocID="{6CF88BC9-5DFF-4DD4-BEAD-B77D82FCC47A}" presName="text_2" presStyleLbl="node1" presStyleIdx="1" presStyleCnt="5">
        <dgm:presLayoutVars>
          <dgm:bulletEnabled val="1"/>
        </dgm:presLayoutVars>
      </dgm:prSet>
      <dgm:spPr/>
    </dgm:pt>
    <dgm:pt modelId="{9969F912-C2D1-4F72-9B44-B6C134185BEC}" type="pres">
      <dgm:prSet presAssocID="{6CF88BC9-5DFF-4DD4-BEAD-B77D82FCC47A}" presName="accent_2" presStyleCnt="0"/>
      <dgm:spPr/>
    </dgm:pt>
    <dgm:pt modelId="{4E3E5E20-5B83-45FF-BEC6-95580212D1C5}" type="pres">
      <dgm:prSet presAssocID="{6CF88BC9-5DFF-4DD4-BEAD-B77D82FCC47A}" presName="accentRepeatNode" presStyleLbl="solidFgAcc1" presStyleIdx="1" presStyleCnt="5"/>
      <dgm:spPr/>
    </dgm:pt>
    <dgm:pt modelId="{6EFC8853-DCF2-4592-8462-5520C60C7557}" type="pres">
      <dgm:prSet presAssocID="{4B26D6C1-5672-4BD1-92FA-170B7B1862CD}" presName="text_3" presStyleLbl="node1" presStyleIdx="2" presStyleCnt="5">
        <dgm:presLayoutVars>
          <dgm:bulletEnabled val="1"/>
        </dgm:presLayoutVars>
      </dgm:prSet>
      <dgm:spPr/>
    </dgm:pt>
    <dgm:pt modelId="{24432437-C2CA-43E4-A875-F6B01124E1CF}" type="pres">
      <dgm:prSet presAssocID="{4B26D6C1-5672-4BD1-92FA-170B7B1862CD}" presName="accent_3" presStyleCnt="0"/>
      <dgm:spPr/>
    </dgm:pt>
    <dgm:pt modelId="{28B44FF5-2957-4006-A1A6-A46046C858E3}" type="pres">
      <dgm:prSet presAssocID="{4B26D6C1-5672-4BD1-92FA-170B7B1862CD}" presName="accentRepeatNode" presStyleLbl="solidFgAcc1" presStyleIdx="2" presStyleCnt="5"/>
      <dgm:spPr/>
    </dgm:pt>
    <dgm:pt modelId="{602B6224-D45A-49CA-8982-4226BE18BEA8}" type="pres">
      <dgm:prSet presAssocID="{55223F95-6EC8-46B2-B135-57AF3FEEEFB3}" presName="text_4" presStyleLbl="node1" presStyleIdx="3" presStyleCnt="5">
        <dgm:presLayoutVars>
          <dgm:bulletEnabled val="1"/>
        </dgm:presLayoutVars>
      </dgm:prSet>
      <dgm:spPr/>
    </dgm:pt>
    <dgm:pt modelId="{4E72E656-5F0C-4454-9FEE-A3F67F909A31}" type="pres">
      <dgm:prSet presAssocID="{55223F95-6EC8-46B2-B135-57AF3FEEEFB3}" presName="accent_4" presStyleCnt="0"/>
      <dgm:spPr/>
    </dgm:pt>
    <dgm:pt modelId="{A1A0109C-2FCC-42F8-85B3-C573D3BC6C49}" type="pres">
      <dgm:prSet presAssocID="{55223F95-6EC8-46B2-B135-57AF3FEEEFB3}" presName="accentRepeatNode" presStyleLbl="solidFgAcc1" presStyleIdx="3" presStyleCnt="5"/>
      <dgm:spPr/>
    </dgm:pt>
    <dgm:pt modelId="{E5F4393C-CAD3-478A-8736-6F8CEFC2855A}" type="pres">
      <dgm:prSet presAssocID="{480113CA-C268-4CA5-8DE1-D0A233A6B69B}" presName="text_5" presStyleLbl="node1" presStyleIdx="4" presStyleCnt="5">
        <dgm:presLayoutVars>
          <dgm:bulletEnabled val="1"/>
        </dgm:presLayoutVars>
      </dgm:prSet>
      <dgm:spPr/>
    </dgm:pt>
    <dgm:pt modelId="{632F302F-A61B-4B38-A99B-88F3602D8703}" type="pres">
      <dgm:prSet presAssocID="{480113CA-C268-4CA5-8DE1-D0A233A6B69B}" presName="accent_5" presStyleCnt="0"/>
      <dgm:spPr/>
    </dgm:pt>
    <dgm:pt modelId="{43038923-8019-4DC3-AAF5-93198AD4F850}" type="pres">
      <dgm:prSet presAssocID="{480113CA-C268-4CA5-8DE1-D0A233A6B69B}" presName="accentRepeatNode" presStyleLbl="solidFgAcc1" presStyleIdx="4" presStyleCnt="5"/>
      <dgm:spPr/>
    </dgm:pt>
  </dgm:ptLst>
  <dgm:cxnLst>
    <dgm:cxn modelId="{83657945-54FA-48FE-A62E-D4C722383B61}" type="presOf" srcId="{15DB0D06-E9AA-4B84-A5D1-E506B437A9F1}" destId="{5F30E847-773C-4184-9B56-8B5EC2CE4DA6}" srcOrd="0" destOrd="0" presId="urn:microsoft.com/office/officeart/2008/layout/VerticalCurvedList"/>
    <dgm:cxn modelId="{323A326E-A57F-4B88-8B1C-F28F34BD1C5E}" srcId="{27132313-E107-4E35-B853-4B6CA06F868E}" destId="{15DB0D06-E9AA-4B84-A5D1-E506B437A9F1}" srcOrd="0" destOrd="0" parTransId="{DD04E1D7-7DB4-4D8E-A85C-0B638F2C305F}" sibTransId="{A37A6FC0-FEB4-4D5B-83EC-20B487807D46}"/>
    <dgm:cxn modelId="{26D94D23-1D8C-4660-ABCD-A84CDAE837CD}" type="presOf" srcId="{27132313-E107-4E35-B853-4B6CA06F868E}" destId="{3A4CECF0-377C-4AF4-B179-C0FB2E1B425A}" srcOrd="0" destOrd="0" presId="urn:microsoft.com/office/officeart/2008/layout/VerticalCurvedList"/>
    <dgm:cxn modelId="{2F995E66-C402-4A05-AB85-788077554CA3}" type="presOf" srcId="{55223F95-6EC8-46B2-B135-57AF3FEEEFB3}" destId="{602B6224-D45A-49CA-8982-4226BE18BEA8}" srcOrd="0" destOrd="0" presId="urn:microsoft.com/office/officeart/2008/layout/VerticalCurvedList"/>
    <dgm:cxn modelId="{9B8CF851-3535-4E4D-8BEC-29CB591FE0A1}" srcId="{27132313-E107-4E35-B853-4B6CA06F868E}" destId="{6CF88BC9-5DFF-4DD4-BEAD-B77D82FCC47A}" srcOrd="1" destOrd="0" parTransId="{83D5E11A-0986-4225-BFBB-894D22AF6CE6}" sibTransId="{3A41363D-9B80-4E9F-80C3-BD0DF0E8299E}"/>
    <dgm:cxn modelId="{69A2EB2C-A281-407C-92A2-A6D3BC79B0D3}" srcId="{27132313-E107-4E35-B853-4B6CA06F868E}" destId="{480113CA-C268-4CA5-8DE1-D0A233A6B69B}" srcOrd="4" destOrd="0" parTransId="{6D2E9D6D-6D6B-4257-AEB8-A20BC032899B}" sibTransId="{89CCD36B-2BA5-4D57-95AC-494EA83513AC}"/>
    <dgm:cxn modelId="{EAD46129-5A1C-4D8F-833A-60D4A982D230}" type="presOf" srcId="{4B26D6C1-5672-4BD1-92FA-170B7B1862CD}" destId="{6EFC8853-DCF2-4592-8462-5520C60C7557}" srcOrd="0" destOrd="0" presId="urn:microsoft.com/office/officeart/2008/layout/VerticalCurvedList"/>
    <dgm:cxn modelId="{B301DD32-5A17-4DEC-8342-35430CA29358}" srcId="{27132313-E107-4E35-B853-4B6CA06F868E}" destId="{4B26D6C1-5672-4BD1-92FA-170B7B1862CD}" srcOrd="2" destOrd="0" parTransId="{DC216AA3-8EB8-4A9D-89A7-D7C7C5F7D74A}" sibTransId="{E2FC53D4-23DC-44FE-A71E-8D3134170E14}"/>
    <dgm:cxn modelId="{286C57E0-1CEA-4DA3-A0D4-C7278A00F3E3}" type="presOf" srcId="{6CF88BC9-5DFF-4DD4-BEAD-B77D82FCC47A}" destId="{CBEDC5D5-A5A6-44CF-86F2-C3E187A6307B}" srcOrd="0" destOrd="0" presId="urn:microsoft.com/office/officeart/2008/layout/VerticalCurvedList"/>
    <dgm:cxn modelId="{C94B6221-4E8E-44AB-A129-C3F1C8B309F0}" type="presOf" srcId="{480113CA-C268-4CA5-8DE1-D0A233A6B69B}" destId="{E5F4393C-CAD3-478A-8736-6F8CEFC2855A}" srcOrd="0" destOrd="0" presId="urn:microsoft.com/office/officeart/2008/layout/VerticalCurvedList"/>
    <dgm:cxn modelId="{D3CC7E7F-0ADD-4B01-A3CD-EA422EBF07DB}" type="presOf" srcId="{A37A6FC0-FEB4-4D5B-83EC-20B487807D46}" destId="{E9DD4E32-D06A-47F9-B023-55893571D181}" srcOrd="0" destOrd="0" presId="urn:microsoft.com/office/officeart/2008/layout/VerticalCurvedList"/>
    <dgm:cxn modelId="{A001510E-4F11-4894-A85B-8DE3BC079C94}" srcId="{27132313-E107-4E35-B853-4B6CA06F868E}" destId="{55223F95-6EC8-46B2-B135-57AF3FEEEFB3}" srcOrd="3" destOrd="0" parTransId="{DA82DCA2-373B-4944-89AE-372B58C486C4}" sibTransId="{371D3D49-E515-4C86-AFCD-519F27E60EB9}"/>
    <dgm:cxn modelId="{1CD4C3C0-5664-4E77-9DD8-1CEFC501C09A}" type="presParOf" srcId="{3A4CECF0-377C-4AF4-B179-C0FB2E1B425A}" destId="{02658D17-CDEC-4C2C-AA60-BAC9C3B3ACC6}" srcOrd="0" destOrd="0" presId="urn:microsoft.com/office/officeart/2008/layout/VerticalCurvedList"/>
    <dgm:cxn modelId="{C8BCFBCD-1554-4C8E-BBBD-B49CDE3D66A1}" type="presParOf" srcId="{02658D17-CDEC-4C2C-AA60-BAC9C3B3ACC6}" destId="{F1813580-1A93-40E5-A155-B4375BD7F04F}" srcOrd="0" destOrd="0" presId="urn:microsoft.com/office/officeart/2008/layout/VerticalCurvedList"/>
    <dgm:cxn modelId="{7739051E-1B1C-4C61-BEAE-E76CAEC05714}" type="presParOf" srcId="{F1813580-1A93-40E5-A155-B4375BD7F04F}" destId="{418912A9-9D08-4484-AE5C-2DB9FC88BB58}" srcOrd="0" destOrd="0" presId="urn:microsoft.com/office/officeart/2008/layout/VerticalCurvedList"/>
    <dgm:cxn modelId="{6203BEAF-71FD-4BFA-8ED9-F48729882B26}" type="presParOf" srcId="{F1813580-1A93-40E5-A155-B4375BD7F04F}" destId="{E9DD4E32-D06A-47F9-B023-55893571D181}" srcOrd="1" destOrd="0" presId="urn:microsoft.com/office/officeart/2008/layout/VerticalCurvedList"/>
    <dgm:cxn modelId="{564190C9-AFF5-4BA3-A445-D923AAB28CCC}" type="presParOf" srcId="{F1813580-1A93-40E5-A155-B4375BD7F04F}" destId="{F2AD825C-111D-412C-ADBC-B56EE5A800F0}" srcOrd="2" destOrd="0" presId="urn:microsoft.com/office/officeart/2008/layout/VerticalCurvedList"/>
    <dgm:cxn modelId="{C77C8CFC-3BAE-4520-B39C-784043EB141B}" type="presParOf" srcId="{F1813580-1A93-40E5-A155-B4375BD7F04F}" destId="{5DCBB73C-3FA5-4A88-88EC-B7A1E08EC8E7}" srcOrd="3" destOrd="0" presId="urn:microsoft.com/office/officeart/2008/layout/VerticalCurvedList"/>
    <dgm:cxn modelId="{281BF920-1841-4915-91A4-EB05C9CCB8F1}" type="presParOf" srcId="{02658D17-CDEC-4C2C-AA60-BAC9C3B3ACC6}" destId="{5F30E847-773C-4184-9B56-8B5EC2CE4DA6}" srcOrd="1" destOrd="0" presId="urn:microsoft.com/office/officeart/2008/layout/VerticalCurvedList"/>
    <dgm:cxn modelId="{32DFB275-F103-431D-BEBA-68F105665B43}" type="presParOf" srcId="{02658D17-CDEC-4C2C-AA60-BAC9C3B3ACC6}" destId="{95F9A846-5104-4438-89ED-06293C6C825A}" srcOrd="2" destOrd="0" presId="urn:microsoft.com/office/officeart/2008/layout/VerticalCurvedList"/>
    <dgm:cxn modelId="{0AD3783A-EE69-4775-8EB4-340345203169}" type="presParOf" srcId="{95F9A846-5104-4438-89ED-06293C6C825A}" destId="{7473960A-63EC-4CFB-AAB7-5A0516BEAAA5}" srcOrd="0" destOrd="0" presId="urn:microsoft.com/office/officeart/2008/layout/VerticalCurvedList"/>
    <dgm:cxn modelId="{D12B9106-2969-4E55-AA29-C95F301B07AE}" type="presParOf" srcId="{02658D17-CDEC-4C2C-AA60-BAC9C3B3ACC6}" destId="{CBEDC5D5-A5A6-44CF-86F2-C3E187A6307B}" srcOrd="3" destOrd="0" presId="urn:microsoft.com/office/officeart/2008/layout/VerticalCurvedList"/>
    <dgm:cxn modelId="{1EAC2918-9109-4EA3-8139-6B98AF3C27EA}" type="presParOf" srcId="{02658D17-CDEC-4C2C-AA60-BAC9C3B3ACC6}" destId="{9969F912-C2D1-4F72-9B44-B6C134185BEC}" srcOrd="4" destOrd="0" presId="urn:microsoft.com/office/officeart/2008/layout/VerticalCurvedList"/>
    <dgm:cxn modelId="{50D98002-4DE8-4C3C-8DEB-7FD8CDB27699}" type="presParOf" srcId="{9969F912-C2D1-4F72-9B44-B6C134185BEC}" destId="{4E3E5E20-5B83-45FF-BEC6-95580212D1C5}" srcOrd="0" destOrd="0" presId="urn:microsoft.com/office/officeart/2008/layout/VerticalCurvedList"/>
    <dgm:cxn modelId="{B2BEA104-A84F-4C14-8792-EFD321F282D8}" type="presParOf" srcId="{02658D17-CDEC-4C2C-AA60-BAC9C3B3ACC6}" destId="{6EFC8853-DCF2-4592-8462-5520C60C7557}" srcOrd="5" destOrd="0" presId="urn:microsoft.com/office/officeart/2008/layout/VerticalCurvedList"/>
    <dgm:cxn modelId="{792DD65A-6E35-4604-BD30-FDC67CD8F4A9}" type="presParOf" srcId="{02658D17-CDEC-4C2C-AA60-BAC9C3B3ACC6}" destId="{24432437-C2CA-43E4-A875-F6B01124E1CF}" srcOrd="6" destOrd="0" presId="urn:microsoft.com/office/officeart/2008/layout/VerticalCurvedList"/>
    <dgm:cxn modelId="{41D51573-8816-4DD6-8CDA-B1A0559AD683}" type="presParOf" srcId="{24432437-C2CA-43E4-A875-F6B01124E1CF}" destId="{28B44FF5-2957-4006-A1A6-A46046C858E3}" srcOrd="0" destOrd="0" presId="urn:microsoft.com/office/officeart/2008/layout/VerticalCurvedList"/>
    <dgm:cxn modelId="{98C29A20-4B84-40F5-B6CD-81A2F356A275}" type="presParOf" srcId="{02658D17-CDEC-4C2C-AA60-BAC9C3B3ACC6}" destId="{602B6224-D45A-49CA-8982-4226BE18BEA8}" srcOrd="7" destOrd="0" presId="urn:microsoft.com/office/officeart/2008/layout/VerticalCurvedList"/>
    <dgm:cxn modelId="{52BD151F-B7E5-43BE-8AF0-9A234C20453E}" type="presParOf" srcId="{02658D17-CDEC-4C2C-AA60-BAC9C3B3ACC6}" destId="{4E72E656-5F0C-4454-9FEE-A3F67F909A31}" srcOrd="8" destOrd="0" presId="urn:microsoft.com/office/officeart/2008/layout/VerticalCurvedList"/>
    <dgm:cxn modelId="{BF7C4525-8B2D-46A4-95B4-1E22545A33E7}" type="presParOf" srcId="{4E72E656-5F0C-4454-9FEE-A3F67F909A31}" destId="{A1A0109C-2FCC-42F8-85B3-C573D3BC6C49}" srcOrd="0" destOrd="0" presId="urn:microsoft.com/office/officeart/2008/layout/VerticalCurvedList"/>
    <dgm:cxn modelId="{ED5596A7-BA8E-4C88-A8A5-96F8A351C2CA}" type="presParOf" srcId="{02658D17-CDEC-4C2C-AA60-BAC9C3B3ACC6}" destId="{E5F4393C-CAD3-478A-8736-6F8CEFC2855A}" srcOrd="9" destOrd="0" presId="urn:microsoft.com/office/officeart/2008/layout/VerticalCurvedList"/>
    <dgm:cxn modelId="{9508A8C3-6E38-414E-852D-C78170BF6C0D}" type="presParOf" srcId="{02658D17-CDEC-4C2C-AA60-BAC9C3B3ACC6}" destId="{632F302F-A61B-4B38-A99B-88F3602D8703}" srcOrd="10" destOrd="0" presId="urn:microsoft.com/office/officeart/2008/layout/VerticalCurvedList"/>
    <dgm:cxn modelId="{EEF0E88E-75BA-4686-903E-88B3564017C4}" type="presParOf" srcId="{632F302F-A61B-4B38-A99B-88F3602D8703}" destId="{43038923-8019-4DC3-AAF5-93198AD4F85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D4E32-D06A-47F9-B023-55893571D181}">
      <dsp:nvSpPr>
        <dsp:cNvPr id="0" name=""/>
        <dsp:cNvSpPr/>
      </dsp:nvSpPr>
      <dsp:spPr>
        <a:xfrm>
          <a:off x="-6248138" y="-955829"/>
          <a:ext cx="7437414" cy="7437414"/>
        </a:xfrm>
        <a:prstGeom prst="blockArc">
          <a:avLst>
            <a:gd name="adj1" fmla="val 18900000"/>
            <a:gd name="adj2" fmla="val 2700000"/>
            <a:gd name="adj3" fmla="val 290"/>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30E847-773C-4184-9B56-8B5EC2CE4DA6}">
      <dsp:nvSpPr>
        <dsp:cNvPr id="0" name=""/>
        <dsp:cNvSpPr/>
      </dsp:nvSpPr>
      <dsp:spPr>
        <a:xfrm>
          <a:off x="519613" y="345249"/>
          <a:ext cx="11421168" cy="69094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43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cap="all" baseline="0" dirty="0">
              <a:latin typeface="Gill Sans Light"/>
            </a:rPr>
            <a:t>Why Scale sets?</a:t>
          </a:r>
        </a:p>
      </dsp:txBody>
      <dsp:txXfrm>
        <a:off x="519613" y="345249"/>
        <a:ext cx="11421168" cy="690940"/>
      </dsp:txXfrm>
    </dsp:sp>
    <dsp:sp modelId="{7473960A-63EC-4CFB-AAB7-5A0516BEAAA5}">
      <dsp:nvSpPr>
        <dsp:cNvPr id="0" name=""/>
        <dsp:cNvSpPr/>
      </dsp:nvSpPr>
      <dsp:spPr>
        <a:xfrm>
          <a:off x="87775" y="258881"/>
          <a:ext cx="863675" cy="863675"/>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DC5D5-A5A6-44CF-86F2-C3E187A6307B}">
      <dsp:nvSpPr>
        <dsp:cNvPr id="0" name=""/>
        <dsp:cNvSpPr/>
      </dsp:nvSpPr>
      <dsp:spPr>
        <a:xfrm>
          <a:off x="1014720" y="1381328"/>
          <a:ext cx="10926060" cy="69094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43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cap="all" baseline="0" dirty="0">
              <a:latin typeface="Gill Sans Light"/>
            </a:rPr>
            <a:t>Getting started</a:t>
          </a:r>
        </a:p>
      </dsp:txBody>
      <dsp:txXfrm>
        <a:off x="1014720" y="1381328"/>
        <a:ext cx="10926060" cy="690940"/>
      </dsp:txXfrm>
    </dsp:sp>
    <dsp:sp modelId="{4E3E5E20-5B83-45FF-BEC6-95580212D1C5}">
      <dsp:nvSpPr>
        <dsp:cNvPr id="0" name=""/>
        <dsp:cNvSpPr/>
      </dsp:nvSpPr>
      <dsp:spPr>
        <a:xfrm>
          <a:off x="582883" y="1294960"/>
          <a:ext cx="863675" cy="863675"/>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FC8853-DCF2-4592-8462-5520C60C7557}">
      <dsp:nvSpPr>
        <dsp:cNvPr id="0" name=""/>
        <dsp:cNvSpPr/>
      </dsp:nvSpPr>
      <dsp:spPr>
        <a:xfrm>
          <a:off x="1166679" y="2417407"/>
          <a:ext cx="10774102" cy="690940"/>
        </a:xfrm>
        <a:prstGeom prst="rect">
          <a:avLst/>
        </a:prstGeom>
        <a:solidFill>
          <a:schemeClr val="tx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43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cap="all" baseline="0" dirty="0">
              <a:latin typeface="Gill Sans Light"/>
            </a:rPr>
            <a:t>Monitoring &amp; upgrading</a:t>
          </a:r>
        </a:p>
      </dsp:txBody>
      <dsp:txXfrm>
        <a:off x="1166679" y="2417407"/>
        <a:ext cx="10774102" cy="690940"/>
      </dsp:txXfrm>
    </dsp:sp>
    <dsp:sp modelId="{28B44FF5-2957-4006-A1A6-A46046C858E3}">
      <dsp:nvSpPr>
        <dsp:cNvPr id="0" name=""/>
        <dsp:cNvSpPr/>
      </dsp:nvSpPr>
      <dsp:spPr>
        <a:xfrm>
          <a:off x="734841" y="2331039"/>
          <a:ext cx="863675" cy="863675"/>
        </a:xfrm>
        <a:prstGeom prst="ellipse">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B6224-D45A-49CA-8982-4226BE18BEA8}">
      <dsp:nvSpPr>
        <dsp:cNvPr id="0" name=""/>
        <dsp:cNvSpPr/>
      </dsp:nvSpPr>
      <dsp:spPr>
        <a:xfrm>
          <a:off x="1014720" y="3453486"/>
          <a:ext cx="10926060" cy="690940"/>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43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cap="all" baseline="0" dirty="0">
              <a:latin typeface="Gill Sans Light"/>
            </a:rPr>
            <a:t>Scale &amp; Autoscale</a:t>
          </a:r>
        </a:p>
      </dsp:txBody>
      <dsp:txXfrm>
        <a:off x="1014720" y="3453486"/>
        <a:ext cx="10926060" cy="690940"/>
      </dsp:txXfrm>
    </dsp:sp>
    <dsp:sp modelId="{A1A0109C-2FCC-42F8-85B3-C573D3BC6C49}">
      <dsp:nvSpPr>
        <dsp:cNvPr id="0" name=""/>
        <dsp:cNvSpPr/>
      </dsp:nvSpPr>
      <dsp:spPr>
        <a:xfrm>
          <a:off x="582883" y="3367118"/>
          <a:ext cx="863675" cy="863675"/>
        </a:xfrm>
        <a:prstGeom prst="ellipse">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F4393C-CAD3-478A-8736-6F8CEFC2855A}">
      <dsp:nvSpPr>
        <dsp:cNvPr id="0" name=""/>
        <dsp:cNvSpPr/>
      </dsp:nvSpPr>
      <dsp:spPr>
        <a:xfrm>
          <a:off x="519613" y="4489565"/>
          <a:ext cx="11421168" cy="69094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43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cap="all" baseline="0" dirty="0">
              <a:latin typeface="Gill Sans Light"/>
            </a:rPr>
            <a:t>preview</a:t>
          </a:r>
        </a:p>
      </dsp:txBody>
      <dsp:txXfrm>
        <a:off x="519613" y="4489565"/>
        <a:ext cx="11421168" cy="690940"/>
      </dsp:txXfrm>
    </dsp:sp>
    <dsp:sp modelId="{43038923-8019-4DC3-AAF5-93198AD4F850}">
      <dsp:nvSpPr>
        <dsp:cNvPr id="0" name=""/>
        <dsp:cNvSpPr/>
      </dsp:nvSpPr>
      <dsp:spPr>
        <a:xfrm>
          <a:off x="87775" y="4403197"/>
          <a:ext cx="863675" cy="863675"/>
        </a:xfrm>
        <a:prstGeom prst="ellipse">
          <a:avLst/>
        </a:prstGeom>
        <a:solidFill>
          <a:schemeClr val="lt1">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9/27/2016 2:57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9/27/2016 2:57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6365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189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96362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4722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372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8861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17068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058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8369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3176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3999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ACE44-44C0-4DF0-9959-BEC43D53775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024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2016</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9/27/2016 2:57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23562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86261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55412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Date Placeholder 9"/>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108602D-D426-4C00-B215-BFA18C076426}"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46833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24257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52563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45918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F67C77-7EFA-4CAA-A410-E92D82C8E6E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02702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59918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4551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31750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2873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03737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95180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85565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F67C77-7EFA-4CAA-A410-E92D82C8E6E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30486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29079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31334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48671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latin typeface="Segoe"/>
            </a:endParaRPr>
          </a:p>
        </p:txBody>
      </p:sp>
      <p:sp>
        <p:nvSpPr>
          <p:cNvPr id="8" name="Date Placeholder 7"/>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52F265-F367-4F41-8133-621F21EFA5ED}"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Footer Placeholder 8"/>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Header Placeholder 10"/>
          <p:cNvSpPr>
            <a:spLocks noGrp="1"/>
          </p:cNvSpPr>
          <p:nvPr>
            <p:ph type="hdr"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Tech Ready 15</a:t>
            </a:r>
          </a:p>
        </p:txBody>
      </p:sp>
    </p:spTree>
    <p:extLst>
      <p:ext uri="{BB962C8B-B14F-4D97-AF65-F5344CB8AC3E}">
        <p14:creationId xmlns:p14="http://schemas.microsoft.com/office/powerpoint/2010/main" val="2407804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9676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91458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9/27/2016 2:57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288520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9/27/2016 2:57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63798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583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3201F18-C7BD-4C07-B05C-F9BF48195D78}"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8823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82861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890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E845D0-9833-4A91-875F-B4C2D50112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91044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4732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0107868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8578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508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419669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2906974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325979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p:nvPicPr>
        <p:blipFill>
          <a:blip r:embed="rId2"/>
          <a:stretch>
            <a:fillRect/>
          </a:stretch>
        </p:blipFill>
        <p:spPr>
          <a:xfrm>
            <a:off x="-246500" y="1965644"/>
            <a:ext cx="7899548" cy="2148840"/>
          </a:xfrm>
          <a:prstGeom prst="rect">
            <a:avLst/>
          </a:prstGeom>
        </p:spPr>
      </p:pic>
      <p:sp>
        <p:nvSpPr>
          <p:cNvPr id="6" name="Rectangle 5"/>
          <p:cNvSpPr/>
          <p:nvPr/>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1176175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544555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61860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52650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56633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00117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18613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86586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7691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41033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497936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70"/>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9" y="4868863"/>
            <a:ext cx="5943600" cy="1827214"/>
          </a:xfrm>
        </p:spPr>
        <p:txBody>
          <a:bodyPr lIns="182880" tIns="146304" rIns="182880" bIns="146304" anchor="ctr">
            <a:noAutofit/>
          </a:bodyPr>
          <a:lstStyle>
            <a:lvl1pPr marL="0" indent="0" algn="ctr">
              <a:buNone/>
              <a:defRPr sz="3199">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655952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8299" cy="1181862"/>
          </a:xfrm>
          <a:noFill/>
        </p:spPr>
        <p:txBody>
          <a:bodyPr wrap="square" tIns="91440" bIns="91440" anchor="t" anchorCtr="0">
            <a:spAutoFit/>
          </a:bodyPr>
          <a:lstStyle>
            <a:lvl1pPr>
              <a:defRPr sz="7198"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8229599" cy="738664"/>
          </a:xfrm>
          <a:noFill/>
        </p:spPr>
        <p:txBody>
          <a:bodyPr wrap="square" lIns="182880" tIns="146304" rIns="182880" bIns="146304">
            <a:spAutoFit/>
          </a:bodyPr>
          <a:lstStyle>
            <a:lvl1pPr marL="0" indent="0">
              <a:spcBef>
                <a:spcPts val="0"/>
              </a:spcBef>
              <a:buNone/>
              <a:defRPr sz="3199"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435116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9599" cy="1181862"/>
          </a:xfrm>
          <a:noFill/>
        </p:spPr>
        <p:txBody>
          <a:bodyPr wrap="square" tIns="91440" bIns="91440" anchor="t" anchorCtr="0">
            <a:spAutoFit/>
          </a:bodyPr>
          <a:lstStyle>
            <a:lvl1pPr>
              <a:defRPr sz="7198"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428948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235231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649233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8633441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5084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4767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411889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1760660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44962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533912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7678695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80559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52615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25938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54427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3034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89830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2654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80057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486242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13025307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8486319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4252518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14159650"/>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4.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theme" Target="../theme/theme5.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p:nvGrpSpPr>
        <p:grpSpPr>
          <a:xfrm>
            <a:off x="12618964" y="-8395"/>
            <a:ext cx="955641" cy="5775363"/>
            <a:chOff x="12618967" y="-8396"/>
            <a:chExt cx="955641" cy="5775363"/>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29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293"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79639" y="256928"/>
              <a:ext cx="860293"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15628" y="4227340"/>
              <a:ext cx="2709380"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223749794"/>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20451284"/>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 id="2147484405" r:id="rId16"/>
    <p:sldLayoutId id="2147484406" r:id="rId17"/>
    <p:sldLayoutId id="2147484407" r:id="rId18"/>
    <p:sldLayoutId id="2147484408" r:id="rId19"/>
    <p:sldLayoutId id="2147484409" r:id="rId20"/>
    <p:sldLayoutId id="2147484410" r:id="rId21"/>
    <p:sldLayoutId id="2147484411"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8.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8.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hyperlink" Target="http://www.slideshare.net/LarryGuger/spinnaker-for-azur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azure.microsoft.com/en-us/services/devtest-lab/" TargetMode="External"/><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8.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github.com/hansenms/azure_templates" TargetMode="External"/><Relationship Id="rId2" Type="http://schemas.openxmlformats.org/officeDocument/2006/relationships/notesSlide" Target="../notesSlides/notesSlide16.xml"/><Relationship Id="rId1" Type="http://schemas.openxmlformats.org/officeDocument/2006/relationships/slideLayout" Target="../slideLayouts/slideLayout68.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6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8.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3" Type="http://schemas.openxmlformats.org/officeDocument/2006/relationships/hyperlink" Target="https://azure.microsoft.com/en-us/documentation/articles/resource-group-audit/" TargetMode="External"/><Relationship Id="rId2" Type="http://schemas.openxmlformats.org/officeDocument/2006/relationships/notesSlide" Target="../notesSlides/notesSlide29.xml"/><Relationship Id="rId1" Type="http://schemas.openxmlformats.org/officeDocument/2006/relationships/slideLayout" Target="../slideLayouts/slideLayout68.xml"/><Relationship Id="rId6" Type="http://schemas.openxmlformats.org/officeDocument/2006/relationships/image" Target="../media/image51.png"/><Relationship Id="rId5" Type="http://schemas.openxmlformats.org/officeDocument/2006/relationships/hyperlink" Target="http://storageexplorer.com/" TargetMode="External"/><Relationship Id="rId4" Type="http://schemas.openxmlformats.org/officeDocument/2006/relationships/hyperlink" Target="https://msdn.microsoft.com/en-us/library/azure/dn931943.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68.xml"/><Relationship Id="rId4" Type="http://schemas.openxmlformats.org/officeDocument/2006/relationships/image" Target="../media/image53.tiff"/></Relationships>
</file>

<file path=ppt/slides/_rels/slide32.xml.rels><?xml version="1.0" encoding="UTF-8" standalone="yes"?>
<Relationships xmlns="http://schemas.openxmlformats.org/package/2006/relationships"><Relationship Id="rId3" Type="http://schemas.openxmlformats.org/officeDocument/2006/relationships/hyperlink" Target="https://msdn.microsoft.com/en-us/library/azure/dn931943.aspx" TargetMode="External"/><Relationship Id="rId2" Type="http://schemas.openxmlformats.org/officeDocument/2006/relationships/notesSlide" Target="../notesSlides/notesSlide31.xml"/><Relationship Id="rId1" Type="http://schemas.openxmlformats.org/officeDocument/2006/relationships/slideLayout" Target="../slideLayouts/slideLayout68.xml"/><Relationship Id="rId5" Type="http://schemas.openxmlformats.org/officeDocument/2006/relationships/image" Target="../media/image54.png"/><Relationship Id="rId4" Type="http://schemas.openxmlformats.org/officeDocument/2006/relationships/hyperlink" Target="https://msdn.microsoft.com/en-us/library/azure/mt705635.asp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datadoghq.com/blog/introducing-azure-monitoring-with-one-click-datadog-deployment/" TargetMode="External"/><Relationship Id="rId2" Type="http://schemas.openxmlformats.org/officeDocument/2006/relationships/notesSlide" Target="../notesSlides/notesSlide32.xml"/><Relationship Id="rId1" Type="http://schemas.openxmlformats.org/officeDocument/2006/relationships/slideLayout" Target="../slideLayouts/slideLayout68.xml"/><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hyperlink" Target="https://azure.microsoft.com/en-us/documentation/articles/virtual-machines-windows-vmss-powershell-creating/" TargetMode="External"/><Relationship Id="rId7" Type="http://schemas.openxmlformats.org/officeDocument/2006/relationships/hyperlink" Target="https://www.pagerduty.com/docs/guides/azure-integration-guide/" TargetMode="External"/><Relationship Id="rId2" Type="http://schemas.openxmlformats.org/officeDocument/2006/relationships/hyperlink" Target="https://github.com/gbowerman/vmssdashboard" TargetMode="External"/><Relationship Id="rId1" Type="http://schemas.openxmlformats.org/officeDocument/2006/relationships/slideLayout" Target="../slideLayouts/slideLayout68.xml"/><Relationship Id="rId6" Type="http://schemas.openxmlformats.org/officeDocument/2006/relationships/hyperlink" Target="https://azure.microsoft.com/en-us/documentation/articles/insights-autoscale-to-webhook-email/" TargetMode="External"/><Relationship Id="rId5" Type="http://schemas.openxmlformats.org/officeDocument/2006/relationships/hyperlink" Target="https://azure.microsoft.com/en-us/documentation/articles/insights-autoscale-best-practices/" TargetMode="External"/><Relationship Id="rId4" Type="http://schemas.openxmlformats.org/officeDocument/2006/relationships/hyperlink" Target="https://azure.microsoft.com/en-us/documentation/articles/virtual-machine-scale-sets-cli-quick-create/"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39.xml"/><Relationship Id="rId1" Type="http://schemas.openxmlformats.org/officeDocument/2006/relationships/slideLayout" Target="../slideLayouts/slideLayout95.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40.xml"/><Relationship Id="rId1" Type="http://schemas.openxmlformats.org/officeDocument/2006/relationships/slideLayout" Target="../slideLayouts/slideLayout37.xml"/><Relationship Id="rId6" Type="http://schemas.openxmlformats.org/officeDocument/2006/relationships/image" Target="../media/image60.png"/><Relationship Id="rId5" Type="http://schemas.openxmlformats.org/officeDocument/2006/relationships/image" Target="../media/image59.jpg"/><Relationship Id="rId4" Type="http://schemas.openxmlformats.org/officeDocument/2006/relationships/hyperlink" Target="https://aka.ms/ignite.mobileapp"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8.xml"/><Relationship Id="rId5" Type="http://schemas.openxmlformats.org/officeDocument/2006/relationships/image" Target="../media/image14.png"/><Relationship Id="rId4" Type="http://schemas.openxmlformats.org/officeDocument/2006/relationships/hyperlink" Target="https://azure.microsoft.com/en-us/documentation/services/virtual-machines-scale-set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8.xml"/><Relationship Id="rId6" Type="http://schemas.openxmlformats.org/officeDocument/2006/relationships/hyperlink" Target="https://github.com/Azure/azure-quickstart-templates" TargetMode="External"/><Relationship Id="rId5" Type="http://schemas.openxmlformats.org/officeDocument/2006/relationships/image" Target="../media/image17.png"/><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Autoscale your applications with VM Scale Sets</a:t>
            </a:r>
          </a:p>
        </p:txBody>
      </p:sp>
      <p:sp>
        <p:nvSpPr>
          <p:cNvPr id="3" name="Subtitle 2"/>
          <p:cNvSpPr>
            <a:spLocks noGrp="1"/>
          </p:cNvSpPr>
          <p:nvPr>
            <p:ph type="body" sz="quarter" idx="12"/>
          </p:nvPr>
        </p:nvSpPr>
        <p:spPr/>
        <p:txBody>
          <a:bodyPr/>
          <a:lstStyle/>
          <a:p>
            <a:r>
              <a:rPr lang="en-US" dirty="0"/>
              <a:t>Neil Gat, Guy Bowerman</a:t>
            </a:r>
          </a:p>
          <a:p>
            <a:r>
              <a:rPr lang="en-US" dirty="0"/>
              <a:t>Azure PM team</a:t>
            </a:r>
          </a:p>
        </p:txBody>
      </p:sp>
      <p:sp>
        <p:nvSpPr>
          <p:cNvPr id="4" name="Text Placeholder 3"/>
          <p:cNvSpPr>
            <a:spLocks noGrp="1"/>
          </p:cNvSpPr>
          <p:nvPr>
            <p:ph type="body" sz="quarter" idx="13"/>
          </p:nvPr>
        </p:nvSpPr>
        <p:spPr/>
        <p:txBody>
          <a:bodyPr/>
          <a:lstStyle/>
          <a:p>
            <a:r>
              <a:rPr lang="en-US" dirty="0"/>
              <a:t>BRK3283</a:t>
            </a:r>
          </a:p>
        </p:txBody>
      </p:sp>
    </p:spTree>
    <p:extLst>
      <p:ext uri="{BB962C8B-B14F-4D97-AF65-F5344CB8AC3E}">
        <p14:creationId xmlns:p14="http://schemas.microsoft.com/office/powerpoint/2010/main" val="168976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2" y="1416113"/>
            <a:ext cx="5522665" cy="4050010"/>
          </a:xfrm>
        </p:spPr>
        <p:txBody>
          <a:bodyPr/>
          <a:lstStyle/>
          <a:p>
            <a:r>
              <a:rPr lang="en-US" sz="3672" dirty="0"/>
              <a:t>Run custom scripts or off the shelf extensions</a:t>
            </a:r>
          </a:p>
          <a:p>
            <a:r>
              <a:rPr lang="en-US" sz="3672" dirty="0"/>
              <a:t>Define with initial scale set deployment or add to existing infrastructure</a:t>
            </a:r>
          </a:p>
          <a:p>
            <a:r>
              <a:rPr lang="en-US" sz="3672" dirty="0"/>
              <a:t>Roll out extension updates like OS updates</a:t>
            </a:r>
          </a:p>
        </p:txBody>
      </p:sp>
      <p:sp>
        <p:nvSpPr>
          <p:cNvPr id="3" name="Title 2"/>
          <p:cNvSpPr>
            <a:spLocks noGrp="1"/>
          </p:cNvSpPr>
          <p:nvPr>
            <p:ph type="title"/>
          </p:nvPr>
        </p:nvSpPr>
        <p:spPr/>
        <p:txBody>
          <a:bodyPr/>
          <a:lstStyle/>
          <a:p>
            <a:r>
              <a:rPr lang="en-US" dirty="0"/>
              <a:t>App deployment: VM Extensions</a:t>
            </a:r>
          </a:p>
        </p:txBody>
      </p:sp>
      <p:pic>
        <p:nvPicPr>
          <p:cNvPr id="4" name="Picture 3"/>
          <p:cNvPicPr>
            <a:picLocks noChangeAspect="1"/>
          </p:cNvPicPr>
          <p:nvPr/>
        </p:nvPicPr>
        <p:blipFill>
          <a:blip r:embed="rId3"/>
          <a:stretch>
            <a:fillRect/>
          </a:stretch>
        </p:blipFill>
        <p:spPr>
          <a:xfrm>
            <a:off x="6219420" y="1605155"/>
            <a:ext cx="5794686" cy="3640575"/>
          </a:xfrm>
          <a:prstGeom prst="rect">
            <a:avLst/>
          </a:prstGeom>
        </p:spPr>
      </p:pic>
    </p:spTree>
    <p:extLst>
      <p:ext uri="{BB962C8B-B14F-4D97-AF65-F5344CB8AC3E}">
        <p14:creationId xmlns:p14="http://schemas.microsoft.com/office/powerpoint/2010/main" val="34230236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423181"/>
            <a:ext cx="5799926" cy="4188324"/>
          </a:xfrm>
        </p:spPr>
        <p:txBody>
          <a:bodyPr/>
          <a:lstStyle/>
          <a:p>
            <a:r>
              <a:rPr lang="en-US" dirty="0"/>
              <a:t>Deployment script encapsulated directly in VMSS properties</a:t>
            </a:r>
            <a:br>
              <a:rPr lang="en-US" dirty="0"/>
            </a:br>
            <a:endParaRPr lang="en-US" dirty="0"/>
          </a:p>
          <a:p>
            <a:r>
              <a:rPr lang="en-US" dirty="0"/>
              <a:t>No dependency on external network connectivity</a:t>
            </a:r>
          </a:p>
        </p:txBody>
      </p:sp>
      <p:sp>
        <p:nvSpPr>
          <p:cNvPr id="3" name="Title 2"/>
          <p:cNvSpPr>
            <a:spLocks noGrp="1"/>
          </p:cNvSpPr>
          <p:nvPr>
            <p:ph type="title"/>
          </p:nvPr>
        </p:nvSpPr>
        <p:spPr/>
        <p:txBody>
          <a:bodyPr/>
          <a:lstStyle/>
          <a:p>
            <a:r>
              <a:rPr lang="en-US" dirty="0"/>
              <a:t>App deployment: </a:t>
            </a:r>
            <a:r>
              <a:rPr lang="en-US" dirty="0" err="1"/>
              <a:t>customData</a:t>
            </a:r>
            <a:r>
              <a:rPr lang="en-US" dirty="0"/>
              <a:t>/</a:t>
            </a:r>
            <a:r>
              <a:rPr lang="en-US" dirty="0" err="1"/>
              <a:t>unattend</a:t>
            </a:r>
            <a:endParaRPr lang="en-US" dirty="0"/>
          </a:p>
        </p:txBody>
      </p:sp>
      <p:pic>
        <p:nvPicPr>
          <p:cNvPr id="6" name="Picture 5"/>
          <p:cNvPicPr>
            <a:picLocks noChangeAspect="1"/>
          </p:cNvPicPr>
          <p:nvPr/>
        </p:nvPicPr>
        <p:blipFill>
          <a:blip r:embed="rId3"/>
          <a:stretch>
            <a:fillRect/>
          </a:stretch>
        </p:blipFill>
        <p:spPr>
          <a:xfrm>
            <a:off x="6415681" y="3012594"/>
            <a:ext cx="5543685" cy="3878750"/>
          </a:xfrm>
          <a:prstGeom prst="rect">
            <a:avLst/>
          </a:prstGeom>
        </p:spPr>
      </p:pic>
      <p:pic>
        <p:nvPicPr>
          <p:cNvPr id="7" name="Picture 6"/>
          <p:cNvPicPr>
            <a:picLocks noChangeAspect="1"/>
          </p:cNvPicPr>
          <p:nvPr/>
        </p:nvPicPr>
        <p:blipFill>
          <a:blip r:embed="rId4"/>
          <a:stretch>
            <a:fillRect/>
          </a:stretch>
        </p:blipFill>
        <p:spPr>
          <a:xfrm>
            <a:off x="6415680" y="1423181"/>
            <a:ext cx="5585280" cy="1379081"/>
          </a:xfrm>
          <a:prstGeom prst="rect">
            <a:avLst/>
          </a:prstGeom>
        </p:spPr>
      </p:pic>
    </p:spTree>
    <p:extLst>
      <p:ext uri="{BB962C8B-B14F-4D97-AF65-F5344CB8AC3E}">
        <p14:creationId xmlns:p14="http://schemas.microsoft.com/office/powerpoint/2010/main" val="1359888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304" y="1414495"/>
            <a:ext cx="5762116" cy="5439623"/>
          </a:xfrm>
        </p:spPr>
        <p:txBody>
          <a:bodyPr/>
          <a:lstStyle/>
          <a:p>
            <a:r>
              <a:rPr lang="en-US" sz="3672" dirty="0"/>
              <a:t>VMs register as nodes with configuration management host</a:t>
            </a:r>
          </a:p>
          <a:p>
            <a:r>
              <a:rPr lang="en-US" sz="3672" dirty="0"/>
              <a:t>Host maintains app consistency on nodes</a:t>
            </a:r>
          </a:p>
          <a:p>
            <a:r>
              <a:rPr lang="en-US" sz="3672" dirty="0"/>
              <a:t>Config manager handles complex app deployment requirements (e.g. reboots, dependencies)</a:t>
            </a:r>
          </a:p>
          <a:p>
            <a:endParaRPr lang="en-US" sz="2040" dirty="0"/>
          </a:p>
        </p:txBody>
      </p:sp>
      <p:sp>
        <p:nvSpPr>
          <p:cNvPr id="3" name="Title 2"/>
          <p:cNvSpPr>
            <a:spLocks noGrp="1"/>
          </p:cNvSpPr>
          <p:nvPr>
            <p:ph type="title"/>
          </p:nvPr>
        </p:nvSpPr>
        <p:spPr/>
        <p:txBody>
          <a:bodyPr/>
          <a:lstStyle/>
          <a:p>
            <a:r>
              <a:rPr lang="en-US" dirty="0"/>
              <a:t>App deployment: Configuration Management</a:t>
            </a:r>
          </a:p>
        </p:txBody>
      </p:sp>
      <p:pic>
        <p:nvPicPr>
          <p:cNvPr id="6" name="Picture 5"/>
          <p:cNvPicPr>
            <a:picLocks noChangeAspect="1"/>
          </p:cNvPicPr>
          <p:nvPr/>
        </p:nvPicPr>
        <p:blipFill>
          <a:blip r:embed="rId3"/>
          <a:stretch>
            <a:fillRect/>
          </a:stretch>
        </p:blipFill>
        <p:spPr>
          <a:xfrm>
            <a:off x="6390474" y="1414495"/>
            <a:ext cx="5561858" cy="1065561"/>
          </a:xfrm>
          <a:prstGeom prst="rect">
            <a:avLst/>
          </a:prstGeom>
        </p:spPr>
      </p:pic>
      <p:pic>
        <p:nvPicPr>
          <p:cNvPr id="7" name="Picture 6"/>
          <p:cNvPicPr>
            <a:picLocks noChangeAspect="1"/>
          </p:cNvPicPr>
          <p:nvPr/>
        </p:nvPicPr>
        <p:blipFill>
          <a:blip r:embed="rId4"/>
          <a:stretch>
            <a:fillRect/>
          </a:stretch>
        </p:blipFill>
        <p:spPr>
          <a:xfrm>
            <a:off x="6390474" y="2899671"/>
            <a:ext cx="5561858" cy="3060273"/>
          </a:xfrm>
          <a:prstGeom prst="rect">
            <a:avLst/>
          </a:prstGeom>
        </p:spPr>
      </p:pic>
    </p:spTree>
    <p:extLst>
      <p:ext uri="{BB962C8B-B14F-4D97-AF65-F5344CB8AC3E}">
        <p14:creationId xmlns:p14="http://schemas.microsoft.com/office/powerpoint/2010/main" val="29842699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625603"/>
            <a:ext cx="5434446" cy="4311401"/>
          </a:xfrm>
        </p:spPr>
        <p:txBody>
          <a:bodyPr/>
          <a:lstStyle/>
          <a:p>
            <a:r>
              <a:rPr lang="en-US" dirty="0"/>
              <a:t>Scale set is stable, scalable infrastructure</a:t>
            </a:r>
          </a:p>
          <a:p>
            <a:r>
              <a:rPr lang="en-US" dirty="0"/>
              <a:t>App containers managed independently of infrastructure</a:t>
            </a:r>
          </a:p>
          <a:p>
            <a:endParaRPr lang="en-US" dirty="0"/>
          </a:p>
        </p:txBody>
      </p:sp>
      <p:sp>
        <p:nvSpPr>
          <p:cNvPr id="3" name="Title 2"/>
          <p:cNvSpPr>
            <a:spLocks noGrp="1"/>
          </p:cNvSpPr>
          <p:nvPr>
            <p:ph type="title"/>
          </p:nvPr>
        </p:nvSpPr>
        <p:spPr/>
        <p:txBody>
          <a:bodyPr/>
          <a:lstStyle/>
          <a:p>
            <a:r>
              <a:rPr lang="en-US" dirty="0"/>
              <a:t>App deployment: Containerized</a:t>
            </a:r>
          </a:p>
        </p:txBody>
      </p:sp>
      <p:sp>
        <p:nvSpPr>
          <p:cNvPr id="4" name="Rectangle 3"/>
          <p:cNvSpPr/>
          <p:nvPr/>
        </p:nvSpPr>
        <p:spPr bwMode="auto">
          <a:xfrm>
            <a:off x="6499648" y="3806061"/>
            <a:ext cx="4873991" cy="608900"/>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r>
              <a:rPr lang="en-US" sz="2448" kern="0" dirty="0">
                <a:gradFill>
                  <a:gsLst>
                    <a:gs pos="0">
                      <a:srgbClr val="FFFFFF"/>
                    </a:gs>
                    <a:gs pos="100000">
                      <a:srgbClr val="FFFFFF"/>
                    </a:gs>
                  </a:gsLst>
                  <a:lin ang="5400000" scaled="0"/>
                </a:gradFill>
                <a:ea typeface="Segoe UI" pitchFamily="34" charset="0"/>
                <a:cs typeface="Segoe UI" pitchFamily="34" charset="0"/>
              </a:rPr>
              <a:t>OS (Windows/Linux)</a:t>
            </a:r>
          </a:p>
        </p:txBody>
      </p:sp>
      <p:sp>
        <p:nvSpPr>
          <p:cNvPr id="5" name="Rectangle 4"/>
          <p:cNvSpPr/>
          <p:nvPr/>
        </p:nvSpPr>
        <p:spPr bwMode="auto">
          <a:xfrm>
            <a:off x="6499648" y="4593782"/>
            <a:ext cx="4873991" cy="60890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r>
              <a:rPr lang="en-US" sz="2448" kern="0" dirty="0">
                <a:gradFill>
                  <a:gsLst>
                    <a:gs pos="0">
                      <a:srgbClr val="FFFFFF"/>
                    </a:gs>
                    <a:gs pos="100000">
                      <a:srgbClr val="FFFFFF"/>
                    </a:gs>
                  </a:gsLst>
                  <a:lin ang="5400000" scaled="0"/>
                </a:gradFill>
                <a:ea typeface="Segoe UI" pitchFamily="34" charset="0"/>
                <a:cs typeface="Segoe UI" pitchFamily="34" charset="0"/>
              </a:rPr>
              <a:t>Infrastructure - VMSS</a:t>
            </a:r>
          </a:p>
        </p:txBody>
      </p:sp>
      <p:sp>
        <p:nvSpPr>
          <p:cNvPr id="6" name="Rectangle 5"/>
          <p:cNvSpPr/>
          <p:nvPr/>
        </p:nvSpPr>
        <p:spPr bwMode="auto">
          <a:xfrm>
            <a:off x="6499647" y="1625602"/>
            <a:ext cx="4873991" cy="621648"/>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r>
              <a:rPr lang="en-US" sz="2448" kern="0" dirty="0">
                <a:gradFill>
                  <a:gsLst>
                    <a:gs pos="0">
                      <a:srgbClr val="FFFFFF"/>
                    </a:gs>
                    <a:gs pos="100000">
                      <a:srgbClr val="FFFFFF"/>
                    </a:gs>
                  </a:gsLst>
                  <a:lin ang="5400000" scaled="0"/>
                </a:gradFill>
                <a:ea typeface="Segoe UI" pitchFamily="34" charset="0"/>
                <a:cs typeface="Segoe UI" pitchFamily="34" charset="0"/>
              </a:rPr>
              <a:t>Application Orchestration</a:t>
            </a:r>
          </a:p>
        </p:txBody>
      </p:sp>
      <p:sp>
        <p:nvSpPr>
          <p:cNvPr id="7" name="Down Arrow 1"/>
          <p:cNvSpPr/>
          <p:nvPr/>
        </p:nvSpPr>
        <p:spPr bwMode="auto">
          <a:xfrm>
            <a:off x="7916400" y="2307281"/>
            <a:ext cx="1531569" cy="621648"/>
          </a:xfrm>
          <a:prstGeom prst="down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90234" tIns="152188" rIns="190234" bIns="152188" numCol="1" spcCol="0" rtlCol="0" fromWordArt="0" anchor="t" anchorCtr="0" forceAA="0" compatLnSpc="1">
            <a:prstTxWarp prst="textNoShape">
              <a:avLst/>
            </a:prstTxWarp>
            <a:noAutofit/>
          </a:bodyPr>
          <a:lstStyle/>
          <a:p>
            <a:pPr algn="ctr" defTabSz="950843" fontAlgn="base">
              <a:lnSpc>
                <a:spcPct val="90000"/>
              </a:lnSpc>
              <a:spcBef>
                <a:spcPct val="0"/>
              </a:spcBef>
              <a:spcAft>
                <a:spcPct val="0"/>
              </a:spcAft>
            </a:pPr>
            <a:endParaRPr lang="en-US" sz="2081" kern="0" spc="-52" dirty="0">
              <a:gradFill>
                <a:gsLst>
                  <a:gs pos="1250">
                    <a:schemeClr val="bg1"/>
                  </a:gs>
                  <a:gs pos="10417">
                    <a:schemeClr val="bg1"/>
                  </a:gs>
                </a:gsLst>
                <a:lin ang="5400000" scaled="0"/>
              </a:gradFill>
            </a:endParaRPr>
          </a:p>
        </p:txBody>
      </p:sp>
      <p:sp>
        <p:nvSpPr>
          <p:cNvPr id="8" name="Rectangle 7"/>
          <p:cNvSpPr/>
          <p:nvPr/>
        </p:nvSpPr>
        <p:spPr bwMode="auto">
          <a:xfrm>
            <a:off x="6499647" y="3018339"/>
            <a:ext cx="4873991" cy="608900"/>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r>
              <a:rPr lang="en-US" sz="2448" kern="0" dirty="0">
                <a:gradFill>
                  <a:gsLst>
                    <a:gs pos="0">
                      <a:srgbClr val="FFFFFF"/>
                    </a:gs>
                    <a:gs pos="100000">
                      <a:srgbClr val="FFFFFF"/>
                    </a:gs>
                  </a:gsLst>
                  <a:lin ang="5400000" scaled="0"/>
                </a:gradFill>
                <a:ea typeface="Segoe UI" pitchFamily="34" charset="0"/>
                <a:cs typeface="Segoe UI" pitchFamily="34" charset="0"/>
              </a:rPr>
              <a:t>Containers</a:t>
            </a:r>
          </a:p>
        </p:txBody>
      </p:sp>
    </p:spTree>
    <p:extLst>
      <p:ext uri="{BB962C8B-B14F-4D97-AF65-F5344CB8AC3E}">
        <p14:creationId xmlns:p14="http://schemas.microsoft.com/office/powerpoint/2010/main" val="1385820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600"/>
                                  </p:stCondLst>
                                  <p:childTnLst>
                                    <p:animScale>
                                      <p:cBhvr>
                                        <p:cTn id="6" dur="1800" fill="hold"/>
                                        <p:tgtEl>
                                          <p:spTgt spid="4"/>
                                        </p:tgtEl>
                                      </p:cBhvr>
                                      <p:by x="150000" y="100000"/>
                                    </p:animScale>
                                  </p:childTnLst>
                                </p:cTn>
                              </p:par>
                              <p:par>
                                <p:cTn id="7" presetID="6" presetClass="emph" presetSubtype="0" fill="hold" grpId="0" nodeType="withEffect">
                                  <p:stCondLst>
                                    <p:cond delay="1800"/>
                                  </p:stCondLst>
                                  <p:childTnLst>
                                    <p:animScale>
                                      <p:cBhvr>
                                        <p:cTn id="8" dur="800" fill="hold"/>
                                        <p:tgtEl>
                                          <p:spTgt spid="5"/>
                                        </p:tgtEl>
                                      </p:cBhvr>
                                      <p:by x="150000" y="100000"/>
                                    </p:animScale>
                                  </p:childTnLst>
                                </p:cTn>
                              </p:par>
                              <p:par>
                                <p:cTn id="9" presetID="26" presetClass="emph" presetSubtype="0" fill="hold" grpId="0" nodeType="withEffect">
                                  <p:stCondLst>
                                    <p:cond delay="100"/>
                                  </p:stCondLst>
                                  <p:childTnLst>
                                    <p:animEffect transition="out" filter="fade">
                                      <p:cBhvr>
                                        <p:cTn id="10" dur="4900" tmFilter="0, 0; .2, .5; .8, .5; 1, 0"/>
                                        <p:tgtEl>
                                          <p:spTgt spid="7"/>
                                        </p:tgtEl>
                                      </p:cBhvr>
                                    </p:animEffect>
                                    <p:animScale>
                                      <p:cBhvr>
                                        <p:cTn id="11" dur="2450" autoRev="1" fill="hold"/>
                                        <p:tgtEl>
                                          <p:spTgt spid="7"/>
                                        </p:tgtEl>
                                      </p:cBhvr>
                                      <p:by x="105000" y="105000"/>
                                    </p:animScale>
                                  </p:childTnLst>
                                </p:cTn>
                              </p:par>
                              <p:par>
                                <p:cTn id="12" presetID="6" presetClass="emph" presetSubtype="0" fill="hold" grpId="0" nodeType="withEffect">
                                  <p:stCondLst>
                                    <p:cond delay="100"/>
                                  </p:stCondLst>
                                  <p:childTnLst>
                                    <p:animScale>
                                      <p:cBhvr>
                                        <p:cTn id="13" dur="1900" fill="hold"/>
                                        <p:tgtEl>
                                          <p:spTgt spid="8"/>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 deployment: custom image</a:t>
            </a: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74" y="1660612"/>
            <a:ext cx="1587447" cy="1319565"/>
          </a:xfrm>
          <a:prstGeom prst="rect">
            <a:avLst/>
          </a:prstGeom>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087" y="1690808"/>
            <a:ext cx="970015" cy="1342291"/>
          </a:xfrm>
          <a:prstGeom prst="rect">
            <a:avLst/>
          </a:prstGeom>
        </p:spPr>
      </p:pic>
      <p:sp>
        <p:nvSpPr>
          <p:cNvPr id="60" name="Rectangle 59"/>
          <p:cNvSpPr/>
          <p:nvPr/>
        </p:nvSpPr>
        <p:spPr>
          <a:xfrm>
            <a:off x="2036189" y="2574173"/>
            <a:ext cx="1336054" cy="610156"/>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kern="0" dirty="0">
                <a:solidFill>
                  <a:srgbClr val="000000"/>
                </a:solidFill>
                <a:latin typeface="Segoe UI"/>
              </a:rPr>
              <a:t>Trigger Build </a:t>
            </a:r>
          </a:p>
        </p:txBody>
      </p:sp>
      <p:sp>
        <p:nvSpPr>
          <p:cNvPr id="61" name="Rectangle 60"/>
          <p:cNvSpPr/>
          <p:nvPr/>
        </p:nvSpPr>
        <p:spPr>
          <a:xfrm>
            <a:off x="90774" y="3060657"/>
            <a:ext cx="1698099" cy="610156"/>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kern="0" dirty="0">
                <a:solidFill>
                  <a:srgbClr val="000000"/>
                </a:solidFill>
                <a:latin typeface="Segoe UI"/>
              </a:rPr>
              <a:t>Dev checks in code</a:t>
            </a:r>
          </a:p>
        </p:txBody>
      </p:sp>
      <p:sp>
        <p:nvSpPr>
          <p:cNvPr id="62" name="Rectangle 61"/>
          <p:cNvSpPr/>
          <p:nvPr/>
        </p:nvSpPr>
        <p:spPr>
          <a:xfrm>
            <a:off x="3340263" y="3081077"/>
            <a:ext cx="1698099" cy="610156"/>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b="1" kern="0" dirty="0">
                <a:solidFill>
                  <a:srgbClr val="000000"/>
                </a:solidFill>
                <a:latin typeface="Segoe UI"/>
              </a:rPr>
              <a:t>Build app</a:t>
            </a:r>
          </a:p>
        </p:txBody>
      </p:sp>
      <p:sp>
        <p:nvSpPr>
          <p:cNvPr id="63" name="Rectangle 62"/>
          <p:cNvSpPr/>
          <p:nvPr/>
        </p:nvSpPr>
        <p:spPr>
          <a:xfrm>
            <a:off x="10047821" y="3338183"/>
            <a:ext cx="1089843" cy="393154"/>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kern="0" dirty="0">
                <a:solidFill>
                  <a:srgbClr val="000000"/>
                </a:solidFill>
                <a:latin typeface="Segoe UI"/>
              </a:rPr>
              <a:t>Production</a:t>
            </a:r>
          </a:p>
        </p:txBody>
      </p:sp>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381" y="1463781"/>
            <a:ext cx="1742787" cy="1742787"/>
          </a:xfrm>
          <a:prstGeom prst="rect">
            <a:avLst/>
          </a:prstGeom>
        </p:spPr>
      </p:pic>
      <p:sp>
        <p:nvSpPr>
          <p:cNvPr id="65" name="Right Arrow 1"/>
          <p:cNvSpPr/>
          <p:nvPr/>
        </p:nvSpPr>
        <p:spPr bwMode="auto">
          <a:xfrm>
            <a:off x="2426368" y="2126335"/>
            <a:ext cx="510787" cy="51293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defRPr/>
            </a:pPr>
            <a:endParaRPr lang="en-US" sz="2040" kern="0" spc="-51" dirty="0">
              <a:gradFill>
                <a:gsLst>
                  <a:gs pos="0">
                    <a:srgbClr val="FFFFFF"/>
                  </a:gs>
                  <a:gs pos="100000">
                    <a:srgbClr val="FFFFFF"/>
                  </a:gs>
                </a:gsLst>
                <a:lin ang="5400000" scaled="0"/>
              </a:gradFill>
            </a:endParaRPr>
          </a:p>
        </p:txBody>
      </p:sp>
      <p:pic>
        <p:nvPicPr>
          <p:cNvPr id="66" name="Picture 2" descr="https://cdn0.iconfinder.com/data/icons/superuser-extension-dark/512/675243-virtual_machine_hard_disk_harddisk_hdd_vhd-5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3161" y="4917004"/>
            <a:ext cx="1116040" cy="111604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a:off x="6001738" y="6048214"/>
            <a:ext cx="6217356" cy="318286"/>
          </a:xfrm>
          <a:prstGeom prst="rect">
            <a:avLst/>
          </a:prstGeom>
        </p:spPr>
        <p:txBody>
          <a:bodyPr>
            <a:spAutoFit/>
          </a:bodyPr>
          <a:lstStyle/>
          <a:p>
            <a:pPr algn="ctr" defTabSz="932559">
              <a:defRPr/>
            </a:pPr>
            <a:r>
              <a:rPr lang="en-US" sz="1428" b="1" kern="0" dirty="0">
                <a:solidFill>
                  <a:srgbClr val="000000"/>
                </a:solidFill>
              </a:rPr>
              <a:t>Reuse the same image across stages</a:t>
            </a:r>
          </a:p>
        </p:txBody>
      </p:sp>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6090" y="3804663"/>
            <a:ext cx="686087" cy="649703"/>
          </a:xfrm>
          <a:prstGeom prst="rect">
            <a:avLst/>
          </a:prstGeom>
        </p:spPr>
      </p:pic>
      <p:sp>
        <p:nvSpPr>
          <p:cNvPr id="69" name="Right Arrow 3"/>
          <p:cNvSpPr/>
          <p:nvPr/>
        </p:nvSpPr>
        <p:spPr bwMode="auto">
          <a:xfrm rot="5400000">
            <a:off x="3808598" y="3625791"/>
            <a:ext cx="546556" cy="72340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defRPr/>
            </a:pPr>
            <a:endParaRPr lang="en-US" sz="2040" kern="0" spc="-51" dirty="0">
              <a:gradFill>
                <a:gsLst>
                  <a:gs pos="0">
                    <a:srgbClr val="FFFFFF"/>
                  </a:gs>
                  <a:gs pos="100000">
                    <a:srgbClr val="FFFFFF"/>
                  </a:gs>
                </a:gsLst>
                <a:lin ang="5400000" scaled="0"/>
              </a:gradFill>
            </a:endParaRPr>
          </a:p>
        </p:txBody>
      </p:sp>
      <p:sp>
        <p:nvSpPr>
          <p:cNvPr id="70" name="Right Arrow 27"/>
          <p:cNvSpPr/>
          <p:nvPr/>
        </p:nvSpPr>
        <p:spPr bwMode="auto">
          <a:xfrm>
            <a:off x="5738707" y="4917004"/>
            <a:ext cx="690478" cy="72340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defRPr/>
            </a:pPr>
            <a:endParaRPr lang="en-US" sz="2040" kern="0" spc="-51" dirty="0">
              <a:gradFill>
                <a:gsLst>
                  <a:gs pos="0">
                    <a:srgbClr val="FFFFFF"/>
                  </a:gs>
                  <a:gs pos="100000">
                    <a:srgbClr val="FFFFFF"/>
                  </a:gs>
                </a:gsLst>
                <a:lin ang="5400000" scaled="0"/>
              </a:gradFill>
            </a:endParaRPr>
          </a:p>
        </p:txBody>
      </p:sp>
      <p:sp>
        <p:nvSpPr>
          <p:cNvPr id="71" name="Rectangle 70"/>
          <p:cNvSpPr/>
          <p:nvPr/>
        </p:nvSpPr>
        <p:spPr>
          <a:xfrm>
            <a:off x="5430496" y="5640412"/>
            <a:ext cx="1336054" cy="610156"/>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b="1" kern="0" dirty="0">
                <a:solidFill>
                  <a:srgbClr val="000000"/>
                </a:solidFill>
                <a:latin typeface="Segoe UI"/>
              </a:rPr>
              <a:t>Bake app into image</a:t>
            </a:r>
          </a:p>
        </p:txBody>
      </p:sp>
      <p:sp>
        <p:nvSpPr>
          <p:cNvPr id="72" name="Left Brace 71"/>
          <p:cNvSpPr/>
          <p:nvPr/>
        </p:nvSpPr>
        <p:spPr>
          <a:xfrm rot="5400000">
            <a:off x="8893764" y="1065957"/>
            <a:ext cx="252337" cy="4359921"/>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defRPr/>
            </a:pPr>
            <a:endParaRPr lang="en-US" sz="1836" kern="0">
              <a:solidFill>
                <a:sysClr val="windowText" lastClr="000000"/>
              </a:solidFill>
            </a:endParaRPr>
          </a:p>
        </p:txBody>
      </p:sp>
      <p:sp>
        <p:nvSpPr>
          <p:cNvPr id="73" name="Rectangle 72"/>
          <p:cNvSpPr/>
          <p:nvPr/>
        </p:nvSpPr>
        <p:spPr>
          <a:xfrm>
            <a:off x="8565288" y="3300806"/>
            <a:ext cx="753800" cy="393154"/>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kern="0" dirty="0">
                <a:solidFill>
                  <a:srgbClr val="000000"/>
                </a:solidFill>
                <a:latin typeface="Segoe UI"/>
              </a:rPr>
              <a:t>Stage</a:t>
            </a:r>
          </a:p>
        </p:txBody>
      </p:sp>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3002" y="3773577"/>
            <a:ext cx="686087" cy="649703"/>
          </a:xfrm>
          <a:prstGeom prst="rect">
            <a:avLst/>
          </a:prstGeom>
        </p:spPr>
      </p:pic>
      <p:sp>
        <p:nvSpPr>
          <p:cNvPr id="75" name="Rectangle 74"/>
          <p:cNvSpPr/>
          <p:nvPr/>
        </p:nvSpPr>
        <p:spPr>
          <a:xfrm>
            <a:off x="6925461" y="3316350"/>
            <a:ext cx="792713" cy="393154"/>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kern="0" dirty="0">
                <a:solidFill>
                  <a:srgbClr val="000000"/>
                </a:solidFill>
                <a:latin typeface="Segoe UI"/>
              </a:rPr>
              <a:t>Test</a:t>
            </a:r>
          </a:p>
        </p:txBody>
      </p:sp>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7576" y="3789120"/>
            <a:ext cx="686087" cy="649703"/>
          </a:xfrm>
          <a:prstGeom prst="rect">
            <a:avLst/>
          </a:prstGeom>
        </p:spPr>
      </p:pic>
      <p:pic>
        <p:nvPicPr>
          <p:cNvPr id="77" name="Picture 76" descr="https://img.stackshare.io/service/967/pack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4615" y="4643114"/>
            <a:ext cx="1160161" cy="1160161"/>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p:cNvSpPr/>
          <p:nvPr/>
        </p:nvSpPr>
        <p:spPr>
          <a:xfrm>
            <a:off x="3230603" y="5807470"/>
            <a:ext cx="1698099" cy="610156"/>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b="1" kern="0" dirty="0">
                <a:solidFill>
                  <a:srgbClr val="000000"/>
                </a:solidFill>
                <a:latin typeface="Segoe UI"/>
              </a:rPr>
              <a:t>Packer</a:t>
            </a:r>
          </a:p>
        </p:txBody>
      </p:sp>
      <p:sp>
        <p:nvSpPr>
          <p:cNvPr id="2" name="Rectangle 1"/>
          <p:cNvSpPr/>
          <p:nvPr/>
        </p:nvSpPr>
        <p:spPr>
          <a:xfrm>
            <a:off x="417139" y="6581577"/>
            <a:ext cx="6335621" cy="382308"/>
          </a:xfrm>
          <a:prstGeom prst="rect">
            <a:avLst/>
          </a:prstGeom>
        </p:spPr>
        <p:txBody>
          <a:bodyPr wrap="none">
            <a:spAutoFit/>
          </a:bodyPr>
          <a:lstStyle/>
          <a:p>
            <a:pPr defTabSz="932597"/>
            <a:r>
              <a:rPr lang="en-US" sz="1836" kern="0" dirty="0">
                <a:solidFill>
                  <a:sysClr val="windowText" lastClr="000000"/>
                </a:solidFill>
                <a:hlinkClick r:id="rId9"/>
              </a:rPr>
              <a:t>http://www.slideshare.net/LarryGuger/spinnaker-for-azure</a:t>
            </a:r>
            <a:endParaRPr lang="en-US" sz="1836" kern="0" dirty="0">
              <a:solidFill>
                <a:sysClr val="windowText" lastClr="000000"/>
              </a:solidFill>
            </a:endParaRPr>
          </a:p>
        </p:txBody>
      </p:sp>
    </p:spTree>
    <p:extLst>
      <p:ext uri="{BB962C8B-B14F-4D97-AF65-F5344CB8AC3E}">
        <p14:creationId xmlns:p14="http://schemas.microsoft.com/office/powerpoint/2010/main" val="16125532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 deployment: custom image</a:t>
            </a: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65" y="1484454"/>
            <a:ext cx="1025115" cy="852127"/>
          </a:xfrm>
          <a:prstGeom prst="rect">
            <a:avLst/>
          </a:prstGeom>
        </p:spPr>
      </p:pic>
      <p:sp>
        <p:nvSpPr>
          <p:cNvPr id="59" name="Rectangle 58"/>
          <p:cNvSpPr/>
          <p:nvPr/>
        </p:nvSpPr>
        <p:spPr>
          <a:xfrm>
            <a:off x="36720" y="2335237"/>
            <a:ext cx="1493843" cy="610156"/>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kern="0" dirty="0">
                <a:solidFill>
                  <a:srgbClr val="000000"/>
                </a:solidFill>
                <a:latin typeface="Segoe UI"/>
              </a:rPr>
              <a:t>Dev checks in code</a:t>
            </a:r>
          </a:p>
        </p:txBody>
      </p:sp>
      <p:sp>
        <p:nvSpPr>
          <p:cNvPr id="60" name="Rectangle 59"/>
          <p:cNvSpPr/>
          <p:nvPr/>
        </p:nvSpPr>
        <p:spPr>
          <a:xfrm>
            <a:off x="10047821" y="3338183"/>
            <a:ext cx="1089843" cy="393154"/>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kern="0" dirty="0">
                <a:solidFill>
                  <a:srgbClr val="000000"/>
                </a:solidFill>
                <a:latin typeface="Segoe UI"/>
              </a:rPr>
              <a:t>Production</a:t>
            </a:r>
          </a:p>
        </p:txBody>
      </p:sp>
      <p:sp>
        <p:nvSpPr>
          <p:cNvPr id="61" name="Right Arrow 1"/>
          <p:cNvSpPr/>
          <p:nvPr/>
        </p:nvSpPr>
        <p:spPr bwMode="auto">
          <a:xfrm>
            <a:off x="1588007" y="1948035"/>
            <a:ext cx="510787" cy="51293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defRPr/>
            </a:pPr>
            <a:endParaRPr lang="en-US" sz="2040" kern="0" spc="-51" dirty="0">
              <a:gradFill>
                <a:gsLst>
                  <a:gs pos="0">
                    <a:srgbClr val="FFFFFF"/>
                  </a:gs>
                  <a:gs pos="100000">
                    <a:srgbClr val="FFFFFF"/>
                  </a:gs>
                </a:gsLst>
                <a:lin ang="5400000" scaled="0"/>
              </a:gradFill>
            </a:endParaRPr>
          </a:p>
        </p:txBody>
      </p:sp>
      <p:pic>
        <p:nvPicPr>
          <p:cNvPr id="62" name="Picture 2" descr="https://cdn0.iconfinder.com/data/icons/superuser-extension-dark/512/675243-virtual_machine_hard_disk_harddisk_hdd_vhd-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3161" y="4917004"/>
            <a:ext cx="1116040" cy="1116040"/>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6001738" y="6276183"/>
            <a:ext cx="6217356" cy="542399"/>
          </a:xfrm>
          <a:prstGeom prst="rect">
            <a:avLst/>
          </a:prstGeom>
        </p:spPr>
        <p:txBody>
          <a:bodyPr>
            <a:spAutoFit/>
          </a:bodyPr>
          <a:lstStyle/>
          <a:p>
            <a:pPr algn="ctr" defTabSz="932559">
              <a:defRPr/>
            </a:pPr>
            <a:r>
              <a:rPr lang="en-US" sz="1428" kern="0" dirty="0">
                <a:solidFill>
                  <a:srgbClr val="000000"/>
                </a:solidFill>
              </a:rPr>
              <a:t>Reuse the same </a:t>
            </a:r>
          </a:p>
          <a:p>
            <a:pPr algn="ctr" defTabSz="932559">
              <a:defRPr/>
            </a:pPr>
            <a:r>
              <a:rPr lang="en-US" sz="1428" kern="0" dirty="0">
                <a:solidFill>
                  <a:srgbClr val="000000"/>
                </a:solidFill>
              </a:rPr>
              <a:t>“Golden Image” across stages</a:t>
            </a:r>
          </a:p>
        </p:txBody>
      </p:sp>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6090" y="3804663"/>
            <a:ext cx="686087" cy="649703"/>
          </a:xfrm>
          <a:prstGeom prst="rect">
            <a:avLst/>
          </a:prstGeom>
        </p:spPr>
      </p:pic>
      <p:sp>
        <p:nvSpPr>
          <p:cNvPr id="65" name="Right Arrow 27"/>
          <p:cNvSpPr/>
          <p:nvPr/>
        </p:nvSpPr>
        <p:spPr bwMode="auto">
          <a:xfrm>
            <a:off x="3117055" y="4088023"/>
            <a:ext cx="690478" cy="72340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defRPr/>
            </a:pPr>
            <a:endParaRPr lang="en-US" sz="2040" kern="0" spc="-51" dirty="0">
              <a:gradFill>
                <a:gsLst>
                  <a:gs pos="0">
                    <a:srgbClr val="FFFFFF"/>
                  </a:gs>
                  <a:gs pos="100000">
                    <a:srgbClr val="FFFFFF"/>
                  </a:gs>
                </a:gsLst>
                <a:lin ang="5400000" scaled="0"/>
              </a:gradFill>
            </a:endParaRPr>
          </a:p>
        </p:txBody>
      </p:sp>
      <p:sp>
        <p:nvSpPr>
          <p:cNvPr id="66" name="Rectangle 65"/>
          <p:cNvSpPr/>
          <p:nvPr/>
        </p:nvSpPr>
        <p:spPr>
          <a:xfrm>
            <a:off x="2664571" y="4867404"/>
            <a:ext cx="1336054" cy="610156"/>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kern="0" dirty="0">
                <a:solidFill>
                  <a:srgbClr val="000000"/>
                </a:solidFill>
                <a:latin typeface="Segoe UI"/>
              </a:rPr>
              <a:t>Bake app into image</a:t>
            </a:r>
          </a:p>
        </p:txBody>
      </p:sp>
      <p:sp>
        <p:nvSpPr>
          <p:cNvPr id="67" name="Left Brace 66"/>
          <p:cNvSpPr/>
          <p:nvPr/>
        </p:nvSpPr>
        <p:spPr>
          <a:xfrm rot="5400000">
            <a:off x="8996312" y="1171012"/>
            <a:ext cx="254844" cy="4152317"/>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defRPr/>
            </a:pPr>
            <a:endParaRPr lang="en-US" sz="1836" kern="0">
              <a:solidFill>
                <a:sysClr val="windowText" lastClr="000000"/>
              </a:solidFill>
            </a:endParaRPr>
          </a:p>
        </p:txBody>
      </p:sp>
      <p:sp>
        <p:nvSpPr>
          <p:cNvPr id="68" name="Rectangle 67"/>
          <p:cNvSpPr/>
          <p:nvPr/>
        </p:nvSpPr>
        <p:spPr>
          <a:xfrm>
            <a:off x="8565288" y="3300806"/>
            <a:ext cx="753800" cy="393154"/>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kern="0" dirty="0">
                <a:solidFill>
                  <a:srgbClr val="000000"/>
                </a:solidFill>
                <a:latin typeface="Segoe UI"/>
              </a:rPr>
              <a:t>Stage</a:t>
            </a:r>
          </a:p>
        </p:txBody>
      </p:sp>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3002" y="3773577"/>
            <a:ext cx="686087" cy="649703"/>
          </a:xfrm>
          <a:prstGeom prst="rect">
            <a:avLst/>
          </a:prstGeom>
        </p:spPr>
      </p:pic>
      <p:sp>
        <p:nvSpPr>
          <p:cNvPr id="70" name="Rectangle 69"/>
          <p:cNvSpPr/>
          <p:nvPr/>
        </p:nvSpPr>
        <p:spPr>
          <a:xfrm>
            <a:off x="7091257" y="3305987"/>
            <a:ext cx="792713" cy="393154"/>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kern="0" dirty="0">
                <a:solidFill>
                  <a:srgbClr val="000000"/>
                </a:solidFill>
                <a:latin typeface="Segoe UI"/>
              </a:rPr>
              <a:t>Test</a:t>
            </a:r>
          </a:p>
        </p:txBody>
      </p:sp>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561" y="3789120"/>
            <a:ext cx="686087" cy="649703"/>
          </a:xfrm>
          <a:prstGeom prst="rect">
            <a:avLst/>
          </a:prstGeom>
        </p:spPr>
      </p:pic>
      <p:pic>
        <p:nvPicPr>
          <p:cNvPr id="72" name="Picture 71" descr="http://2.bp.blogspot.com/-Yq4mL62Tymw/VkyizFpp_9I/AAAAAAAAig0/gpSc-e0-h9k/s1600/VSTS-201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9122" y="1601713"/>
            <a:ext cx="1876636" cy="107320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a:off x="4445458" y="5127264"/>
            <a:ext cx="1698099" cy="610156"/>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b="1" kern="0" dirty="0">
                <a:solidFill>
                  <a:srgbClr val="000000"/>
                </a:solidFill>
                <a:latin typeface="Segoe UI"/>
              </a:rPr>
              <a:t>Azure DevTest Labs</a:t>
            </a:r>
          </a:p>
        </p:txBody>
      </p:sp>
      <p:sp>
        <p:nvSpPr>
          <p:cNvPr id="74" name="Right Arrow 77"/>
          <p:cNvSpPr/>
          <p:nvPr/>
        </p:nvSpPr>
        <p:spPr bwMode="auto">
          <a:xfrm>
            <a:off x="7174920" y="5048691"/>
            <a:ext cx="690478" cy="72340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defRPr/>
            </a:pPr>
            <a:endParaRPr lang="en-US" sz="2040" kern="0" spc="-51" dirty="0">
              <a:gradFill>
                <a:gsLst>
                  <a:gs pos="0">
                    <a:srgbClr val="FFFFFF"/>
                  </a:gs>
                  <a:gs pos="100000">
                    <a:srgbClr val="FFFFFF"/>
                  </a:gs>
                </a:gsLst>
                <a:lin ang="5400000" scaled="0"/>
              </a:gradFill>
            </a:endParaRPr>
          </a:p>
        </p:txBody>
      </p:sp>
      <p:pic>
        <p:nvPicPr>
          <p:cNvPr id="75" name="Picture 74" descr="http://2.bp.blogspot.com/-Yq4mL62Tymw/VkyizFpp_9I/AAAAAAAAig0/gpSc-e0-h9k/s1600/VSTS-201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5416" y="1654558"/>
            <a:ext cx="1876636" cy="1073202"/>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bwMode="auto">
          <a:xfrm>
            <a:off x="3046318" y="2575198"/>
            <a:ext cx="1111082" cy="74428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defRPr/>
            </a:pPr>
            <a:r>
              <a:rPr lang="en-US" sz="2040" kern="0" spc="-51" dirty="0">
                <a:solidFill>
                  <a:schemeClr val="tx1"/>
                </a:solidFill>
              </a:rPr>
              <a:t>BUILD</a:t>
            </a:r>
          </a:p>
        </p:txBody>
      </p:sp>
      <p:sp>
        <p:nvSpPr>
          <p:cNvPr id="77" name="Rectangle 76"/>
          <p:cNvSpPr/>
          <p:nvPr/>
        </p:nvSpPr>
        <p:spPr bwMode="auto">
          <a:xfrm>
            <a:off x="8565288" y="2573249"/>
            <a:ext cx="1230335" cy="74428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defRPr/>
            </a:pPr>
            <a:r>
              <a:rPr lang="en-US" sz="2040" kern="0" spc="-51" dirty="0">
                <a:solidFill>
                  <a:schemeClr val="tx1"/>
                </a:solidFill>
              </a:rPr>
              <a:t>RELEASE</a:t>
            </a:r>
          </a:p>
        </p:txBody>
      </p:sp>
      <p:pic>
        <p:nvPicPr>
          <p:cNvPr id="78" name="Picture 2" descr="https://azure.microsoft.com/svghandler/devtest-lab?width=600&amp;height=3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8585" y="4003571"/>
            <a:ext cx="1850596" cy="971564"/>
          </a:xfrm>
          <a:prstGeom prst="rect">
            <a:avLst/>
          </a:prstGeom>
          <a:noFill/>
          <a:extLst>
            <a:ext uri="{909E8E84-426E-40DD-AFC4-6F175D3DCCD1}">
              <a14:hiddenFill xmlns:a14="http://schemas.microsoft.com/office/drawing/2010/main">
                <a:solidFill>
                  <a:srgbClr val="FFFFFF"/>
                </a:solidFill>
              </a14:hiddenFill>
            </a:ext>
          </a:extLst>
        </p:spPr>
      </p:pic>
      <p:sp>
        <p:nvSpPr>
          <p:cNvPr id="79" name="Left Brace 78"/>
          <p:cNvSpPr/>
          <p:nvPr/>
        </p:nvSpPr>
        <p:spPr>
          <a:xfrm rot="5400000">
            <a:off x="3395523" y="20181"/>
            <a:ext cx="363834" cy="6442192"/>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defRPr/>
            </a:pPr>
            <a:endParaRPr lang="en-US" sz="1836" kern="0">
              <a:solidFill>
                <a:sysClr val="windowText" lastClr="000000"/>
              </a:solidFill>
            </a:endParaRPr>
          </a:p>
        </p:txBody>
      </p:sp>
      <p:sp>
        <p:nvSpPr>
          <p:cNvPr id="80" name="Rectangle 79"/>
          <p:cNvSpPr/>
          <p:nvPr/>
        </p:nvSpPr>
        <p:spPr>
          <a:xfrm>
            <a:off x="4266683" y="5676283"/>
            <a:ext cx="2034111" cy="610156"/>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defRPr/>
            </a:pPr>
            <a:r>
              <a:rPr lang="en-US" sz="1428" kern="0" dirty="0">
                <a:solidFill>
                  <a:srgbClr val="000000"/>
                </a:solidFill>
              </a:rPr>
              <a:t>Used as “Golden Image” Bakery </a:t>
            </a:r>
          </a:p>
        </p:txBody>
      </p:sp>
      <p:pic>
        <p:nvPicPr>
          <p:cNvPr id="81" name="Picture 80" descr="http://2.bp.blogspot.com/-Yq4mL62Tymw/VkyizFpp_9I/AAAAAAAAig0/gpSc-e0-h9k/s1600/VSTS-201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465" y="4021211"/>
            <a:ext cx="1876636" cy="1073202"/>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bwMode="auto">
          <a:xfrm>
            <a:off x="856192" y="4975136"/>
            <a:ext cx="1253253" cy="74428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defRPr/>
            </a:pPr>
            <a:r>
              <a:rPr lang="en-US" sz="2040" kern="0" spc="-51" dirty="0">
                <a:solidFill>
                  <a:schemeClr val="tx1"/>
                </a:solidFill>
              </a:rPr>
              <a:t>PACKAGE</a:t>
            </a:r>
          </a:p>
        </p:txBody>
      </p:sp>
      <p:sp>
        <p:nvSpPr>
          <p:cNvPr id="2" name="Rectangle 1"/>
          <p:cNvSpPr/>
          <p:nvPr/>
        </p:nvSpPr>
        <p:spPr>
          <a:xfrm>
            <a:off x="226020" y="6610139"/>
            <a:ext cx="6088749" cy="382308"/>
          </a:xfrm>
          <a:prstGeom prst="rect">
            <a:avLst/>
          </a:prstGeom>
        </p:spPr>
        <p:txBody>
          <a:bodyPr wrap="none">
            <a:spAutoFit/>
          </a:bodyPr>
          <a:lstStyle/>
          <a:p>
            <a:pPr defTabSz="932597"/>
            <a:r>
              <a:rPr lang="en-US" sz="1836" kern="0" dirty="0">
                <a:solidFill>
                  <a:sysClr val="windowText" lastClr="000000"/>
                </a:solidFill>
                <a:hlinkClick r:id="rId8"/>
              </a:rPr>
              <a:t>https://azure.microsoft.com/en-us/services/devtest-lab/</a:t>
            </a:r>
            <a:endParaRPr lang="en-US" sz="1836" kern="0" dirty="0">
              <a:solidFill>
                <a:sysClr val="windowText" lastClr="000000"/>
              </a:solidFill>
            </a:endParaRPr>
          </a:p>
        </p:txBody>
      </p:sp>
    </p:spTree>
    <p:extLst>
      <p:ext uri="{BB962C8B-B14F-4D97-AF65-F5344CB8AC3E}">
        <p14:creationId xmlns:p14="http://schemas.microsoft.com/office/powerpoint/2010/main" val="3449269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845" y="1371783"/>
            <a:ext cx="11885514" cy="742187"/>
          </a:xfrm>
        </p:spPr>
        <p:txBody>
          <a:bodyPr/>
          <a:lstStyle/>
          <a:p>
            <a:r>
              <a:rPr lang="en-US" dirty="0"/>
              <a:t>When to use which?</a:t>
            </a:r>
          </a:p>
        </p:txBody>
      </p:sp>
      <p:sp>
        <p:nvSpPr>
          <p:cNvPr id="3" name="Title 2"/>
          <p:cNvSpPr>
            <a:spLocks noGrp="1"/>
          </p:cNvSpPr>
          <p:nvPr>
            <p:ph type="title"/>
          </p:nvPr>
        </p:nvSpPr>
        <p:spPr/>
        <p:txBody>
          <a:bodyPr/>
          <a:lstStyle/>
          <a:p>
            <a:r>
              <a:rPr lang="en-US" dirty="0"/>
              <a:t>VMSS app deployment models</a:t>
            </a:r>
          </a:p>
        </p:txBody>
      </p:sp>
      <p:graphicFrame>
        <p:nvGraphicFramePr>
          <p:cNvPr id="4" name="Table 3"/>
          <p:cNvGraphicFramePr>
            <a:graphicFrameLocks noGrp="1"/>
          </p:cNvGraphicFramePr>
          <p:nvPr>
            <p:extLst/>
          </p:nvPr>
        </p:nvGraphicFramePr>
        <p:xfrm>
          <a:off x="563587" y="2599200"/>
          <a:ext cx="11311667" cy="3231164"/>
        </p:xfrm>
        <a:graphic>
          <a:graphicData uri="http://schemas.openxmlformats.org/drawingml/2006/table">
            <a:tbl>
              <a:tblPr firstRow="1" bandRow="1">
                <a:tableStyleId>{5C22544A-7EE6-4342-B048-85BDC9FD1C3A}</a:tableStyleId>
              </a:tblPr>
              <a:tblGrid>
                <a:gridCol w="2852058">
                  <a:extLst>
                    <a:ext uri="{9D8B030D-6E8A-4147-A177-3AD203B41FA5}">
                      <a16:colId xmlns:a16="http://schemas.microsoft.com/office/drawing/2014/main" val="3270326853"/>
                    </a:ext>
                  </a:extLst>
                </a:gridCol>
                <a:gridCol w="8459609">
                  <a:extLst>
                    <a:ext uri="{9D8B030D-6E8A-4147-A177-3AD203B41FA5}">
                      <a16:colId xmlns:a16="http://schemas.microsoft.com/office/drawing/2014/main" val="2385309107"/>
                    </a:ext>
                  </a:extLst>
                </a:gridCol>
              </a:tblGrid>
              <a:tr h="461595">
                <a:tc>
                  <a:txBody>
                    <a:bodyPr/>
                    <a:lstStyle/>
                    <a:p>
                      <a:r>
                        <a:rPr lang="en-US" sz="1800" dirty="0"/>
                        <a:t>Model</a:t>
                      </a:r>
                    </a:p>
                  </a:txBody>
                  <a:tcPr marL="93260" marR="93260" marT="46630" marB="46630"/>
                </a:tc>
                <a:tc>
                  <a:txBody>
                    <a:bodyPr/>
                    <a:lstStyle/>
                    <a:p>
                      <a:r>
                        <a:rPr lang="en-US" sz="1800" dirty="0"/>
                        <a:t>When to use</a:t>
                      </a:r>
                    </a:p>
                  </a:txBody>
                  <a:tcPr marL="93260" marR="93260" marT="46630" marB="46630"/>
                </a:tc>
                <a:extLst>
                  <a:ext uri="{0D108BD9-81ED-4DB2-BD59-A6C34878D82A}">
                    <a16:rowId xmlns:a16="http://schemas.microsoft.com/office/drawing/2014/main" val="1824172941"/>
                  </a:ext>
                </a:extLst>
              </a:tr>
              <a:tr h="461595">
                <a:tc>
                  <a:txBody>
                    <a:bodyPr/>
                    <a:lstStyle/>
                    <a:p>
                      <a:r>
                        <a:rPr lang="en-US" sz="1800" b="1" dirty="0"/>
                        <a:t>Marketplace</a:t>
                      </a:r>
                    </a:p>
                  </a:txBody>
                  <a:tcPr marL="93260" marR="93260" marT="46630" marB="46630"/>
                </a:tc>
                <a:tc>
                  <a:txBody>
                    <a:bodyPr/>
                    <a:lstStyle/>
                    <a:p>
                      <a:r>
                        <a:rPr lang="en-US" sz="1800" dirty="0"/>
                        <a:t>Off the shelf solutions.</a:t>
                      </a:r>
                    </a:p>
                  </a:txBody>
                  <a:tcPr marL="93260" marR="93260" marT="46630" marB="46630"/>
                </a:tc>
                <a:extLst>
                  <a:ext uri="{0D108BD9-81ED-4DB2-BD59-A6C34878D82A}">
                    <a16:rowId xmlns:a16="http://schemas.microsoft.com/office/drawing/2014/main" val="535270435"/>
                  </a:ext>
                </a:extLst>
              </a:tr>
              <a:tr h="461595">
                <a:tc>
                  <a:txBody>
                    <a:bodyPr/>
                    <a:lstStyle/>
                    <a:p>
                      <a:r>
                        <a:rPr lang="en-US" sz="1800" b="1" dirty="0"/>
                        <a:t>VM Extensions</a:t>
                      </a:r>
                    </a:p>
                  </a:txBody>
                  <a:tcPr marL="93260" marR="93260" marT="46630" marB="46630"/>
                </a:tc>
                <a:tc>
                  <a:txBody>
                    <a:bodyPr/>
                    <a:lstStyle/>
                    <a:p>
                      <a:r>
                        <a:rPr lang="en-US" sz="1800" dirty="0"/>
                        <a:t>Full control over app lifecycle management.</a:t>
                      </a:r>
                    </a:p>
                  </a:txBody>
                  <a:tcPr marL="93260" marR="93260" marT="46630" marB="46630"/>
                </a:tc>
                <a:extLst>
                  <a:ext uri="{0D108BD9-81ED-4DB2-BD59-A6C34878D82A}">
                    <a16:rowId xmlns:a16="http://schemas.microsoft.com/office/drawing/2014/main" val="2882835114"/>
                  </a:ext>
                </a:extLst>
              </a:tr>
              <a:tr h="461595">
                <a:tc>
                  <a:txBody>
                    <a:bodyPr/>
                    <a:lstStyle/>
                    <a:p>
                      <a:r>
                        <a:rPr lang="en-US" sz="1800" b="1" dirty="0"/>
                        <a:t>Custom data/</a:t>
                      </a:r>
                      <a:r>
                        <a:rPr lang="en-US" sz="1800" b="1" dirty="0" err="1"/>
                        <a:t>unattend</a:t>
                      </a:r>
                      <a:endParaRPr lang="en-US" sz="1800" b="1" dirty="0"/>
                    </a:p>
                  </a:txBody>
                  <a:tcPr marL="93260" marR="93260" marT="46630" marB="46630"/>
                </a:tc>
                <a:tc>
                  <a:txBody>
                    <a:bodyPr/>
                    <a:lstStyle/>
                    <a:p>
                      <a:r>
                        <a:rPr lang="en-US" sz="1800" dirty="0"/>
                        <a:t>Install custom app independently of external network.</a:t>
                      </a:r>
                    </a:p>
                  </a:txBody>
                  <a:tcPr marL="93260" marR="93260" marT="46630" marB="46630"/>
                </a:tc>
                <a:extLst>
                  <a:ext uri="{0D108BD9-81ED-4DB2-BD59-A6C34878D82A}">
                    <a16:rowId xmlns:a16="http://schemas.microsoft.com/office/drawing/2014/main" val="2629156300"/>
                  </a:ext>
                </a:extLst>
              </a:tr>
              <a:tr h="461595">
                <a:tc>
                  <a:txBody>
                    <a:bodyPr/>
                    <a:lstStyle/>
                    <a:p>
                      <a:r>
                        <a:rPr lang="en-US" sz="1800" b="1" dirty="0"/>
                        <a:t>Configuration manager</a:t>
                      </a:r>
                    </a:p>
                  </a:txBody>
                  <a:tcPr marL="93260" marR="93260" marT="46630" marB="46630"/>
                </a:tc>
                <a:tc>
                  <a:txBody>
                    <a:bodyPr/>
                    <a:lstStyle/>
                    <a:p>
                      <a:r>
                        <a:rPr lang="en-US" sz="1800" dirty="0"/>
                        <a:t>Centrally managed app installation, credentials &amp; maintenance.</a:t>
                      </a:r>
                    </a:p>
                  </a:txBody>
                  <a:tcPr marL="93260" marR="93260" marT="46630" marB="46630"/>
                </a:tc>
                <a:extLst>
                  <a:ext uri="{0D108BD9-81ED-4DB2-BD59-A6C34878D82A}">
                    <a16:rowId xmlns:a16="http://schemas.microsoft.com/office/drawing/2014/main" val="3742480625"/>
                  </a:ext>
                </a:extLst>
              </a:tr>
              <a:tr h="461595">
                <a:tc>
                  <a:txBody>
                    <a:bodyPr/>
                    <a:lstStyle/>
                    <a:p>
                      <a:r>
                        <a:rPr lang="en-US" sz="1800" b="1" dirty="0"/>
                        <a:t>Containerized</a:t>
                      </a:r>
                    </a:p>
                  </a:txBody>
                  <a:tcPr marL="93260" marR="93260" marT="46630" marB="46630"/>
                </a:tc>
                <a:tc>
                  <a:txBody>
                    <a:bodyPr/>
                    <a:lstStyle/>
                    <a:p>
                      <a:r>
                        <a:rPr lang="en-US" sz="1800" dirty="0"/>
                        <a:t>Abstract app management from infrastructure. Cloud/DC agnostic.</a:t>
                      </a:r>
                    </a:p>
                  </a:txBody>
                  <a:tcPr marL="93260" marR="93260" marT="46630" marB="46630"/>
                </a:tc>
                <a:extLst>
                  <a:ext uri="{0D108BD9-81ED-4DB2-BD59-A6C34878D82A}">
                    <a16:rowId xmlns:a16="http://schemas.microsoft.com/office/drawing/2014/main" val="2543906882"/>
                  </a:ext>
                </a:extLst>
              </a:tr>
              <a:tr h="461595">
                <a:tc>
                  <a:txBody>
                    <a:bodyPr/>
                    <a:lstStyle/>
                    <a:p>
                      <a:r>
                        <a:rPr lang="en-US" sz="1800" b="1" dirty="0"/>
                        <a:t>Custom image</a:t>
                      </a:r>
                    </a:p>
                  </a:txBody>
                  <a:tcPr marL="93260" marR="93260" marT="46630" marB="46630"/>
                </a:tc>
                <a:tc>
                  <a:txBody>
                    <a:bodyPr/>
                    <a:lstStyle/>
                    <a:p>
                      <a:r>
                        <a:rPr lang="en-US" sz="1800" dirty="0"/>
                        <a:t>Small self-contained apps. Fast deploy. Immutable build, test, deploy pipelines.</a:t>
                      </a:r>
                    </a:p>
                  </a:txBody>
                  <a:tcPr marL="93260" marR="93260" marT="46630" marB="46630"/>
                </a:tc>
                <a:extLst>
                  <a:ext uri="{0D108BD9-81ED-4DB2-BD59-A6C34878D82A}">
                    <a16:rowId xmlns:a16="http://schemas.microsoft.com/office/drawing/2014/main" val="596035399"/>
                  </a:ext>
                </a:extLst>
              </a:tr>
            </a:tbl>
          </a:graphicData>
        </a:graphic>
      </p:graphicFrame>
    </p:spTree>
    <p:extLst>
      <p:ext uri="{BB962C8B-B14F-4D97-AF65-F5344CB8AC3E}">
        <p14:creationId xmlns:p14="http://schemas.microsoft.com/office/powerpoint/2010/main" val="19195380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Isosceles Triangle 48"/>
          <p:cNvSpPr/>
          <p:nvPr/>
        </p:nvSpPr>
        <p:spPr bwMode="auto">
          <a:xfrm>
            <a:off x="4314766" y="3724695"/>
            <a:ext cx="1187896" cy="742188"/>
          </a:xfrm>
          <a:prstGeom prst="triangle">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2" name="Text Placeholder 1"/>
          <p:cNvSpPr>
            <a:spLocks noGrp="1"/>
          </p:cNvSpPr>
          <p:nvPr>
            <p:ph type="body" sz="quarter" idx="10"/>
          </p:nvPr>
        </p:nvSpPr>
        <p:spPr>
          <a:xfrm>
            <a:off x="275481" y="1212850"/>
            <a:ext cx="11885514" cy="753238"/>
          </a:xfrm>
        </p:spPr>
        <p:txBody>
          <a:bodyPr/>
          <a:lstStyle/>
          <a:p>
            <a:pPr marL="0" indent="0">
              <a:buNone/>
            </a:pPr>
            <a:r>
              <a:rPr lang="en-US" dirty="0"/>
              <a:t>On demand high perf MRI image reconstruction</a:t>
            </a:r>
          </a:p>
        </p:txBody>
      </p:sp>
      <p:sp>
        <p:nvSpPr>
          <p:cNvPr id="3" name="Title 2"/>
          <p:cNvSpPr>
            <a:spLocks noGrp="1"/>
          </p:cNvSpPr>
          <p:nvPr>
            <p:ph type="title"/>
          </p:nvPr>
        </p:nvSpPr>
        <p:spPr/>
        <p:txBody>
          <a:bodyPr/>
          <a:lstStyle/>
          <a:p>
            <a:r>
              <a:rPr lang="en-US" dirty="0"/>
              <a:t>VMSS app deployment example</a:t>
            </a:r>
          </a:p>
        </p:txBody>
      </p:sp>
      <p:sp>
        <p:nvSpPr>
          <p:cNvPr id="4" name="Rectangle 3"/>
          <p:cNvSpPr/>
          <p:nvPr/>
        </p:nvSpPr>
        <p:spPr bwMode="auto">
          <a:xfrm>
            <a:off x="6057762" y="2234358"/>
            <a:ext cx="5605764" cy="3818809"/>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159" y="5248409"/>
            <a:ext cx="553650" cy="55365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1296" y="3807711"/>
            <a:ext cx="656067" cy="656067"/>
          </a:xfrm>
          <a:prstGeom prst="rect">
            <a:avLst/>
          </a:prstGeom>
        </p:spPr>
      </p:pic>
      <p:sp>
        <p:nvSpPr>
          <p:cNvPr id="17" name="TextBox 16"/>
          <p:cNvSpPr txBox="1"/>
          <p:nvPr/>
        </p:nvSpPr>
        <p:spPr>
          <a:xfrm>
            <a:off x="6131563" y="5596437"/>
            <a:ext cx="1396865" cy="456730"/>
          </a:xfrm>
          <a:prstGeom prst="rect">
            <a:avLst/>
          </a:prstGeom>
          <a:noFill/>
        </p:spPr>
        <p:txBody>
          <a:bodyPr wrap="square" lIns="186521" tIns="149217" rIns="186521" bIns="149217" rtlCol="0">
            <a:spAutoFit/>
          </a:bodyPr>
          <a:lstStyle/>
          <a:p>
            <a:pPr defTabSz="932597">
              <a:lnSpc>
                <a:spcPct val="90000"/>
              </a:lnSpc>
              <a:spcAft>
                <a:spcPts val="612"/>
              </a:spcAft>
            </a:pPr>
            <a:r>
              <a:rPr lang="en-US" sz="1122" kern="0" dirty="0">
                <a:gradFill>
                  <a:gsLst>
                    <a:gs pos="2917">
                      <a:schemeClr val="tx1"/>
                    </a:gs>
                    <a:gs pos="30000">
                      <a:schemeClr val="tx1"/>
                    </a:gs>
                  </a:gsLst>
                  <a:lin ang="5400000" scaled="0"/>
                </a:gradFill>
              </a:rPr>
              <a:t>Virtual Network</a:t>
            </a:r>
          </a:p>
        </p:txBody>
      </p:sp>
      <p:sp>
        <p:nvSpPr>
          <p:cNvPr id="20" name="TextBox 19"/>
          <p:cNvSpPr txBox="1"/>
          <p:nvPr/>
        </p:nvSpPr>
        <p:spPr>
          <a:xfrm>
            <a:off x="6057762" y="4360663"/>
            <a:ext cx="1396865" cy="456730"/>
          </a:xfrm>
          <a:prstGeom prst="rect">
            <a:avLst/>
          </a:prstGeom>
          <a:noFill/>
        </p:spPr>
        <p:txBody>
          <a:bodyPr wrap="square" lIns="186521" tIns="149217" rIns="186521" bIns="149217" rtlCol="0">
            <a:spAutoFit/>
          </a:bodyPr>
          <a:lstStyle/>
          <a:p>
            <a:pPr defTabSz="932597">
              <a:lnSpc>
                <a:spcPct val="90000"/>
              </a:lnSpc>
              <a:spcAft>
                <a:spcPts val="612"/>
              </a:spcAft>
            </a:pPr>
            <a:r>
              <a:rPr lang="en-US" sz="1122" kern="0" dirty="0">
                <a:gradFill>
                  <a:gsLst>
                    <a:gs pos="2917">
                      <a:schemeClr val="tx1"/>
                    </a:gs>
                    <a:gs pos="30000">
                      <a:schemeClr val="tx1"/>
                    </a:gs>
                  </a:gsLst>
                  <a:lin ang="5400000" scaled="0"/>
                </a:gradFill>
              </a:rPr>
              <a:t>Load Balancing</a:t>
            </a:r>
          </a:p>
        </p:txBody>
      </p:sp>
      <p:sp>
        <p:nvSpPr>
          <p:cNvPr id="27" name="Rectangle 26"/>
          <p:cNvSpPr/>
          <p:nvPr/>
        </p:nvSpPr>
        <p:spPr bwMode="auto">
          <a:xfrm>
            <a:off x="7782046" y="2542159"/>
            <a:ext cx="1417895" cy="284709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8921" y="2650448"/>
            <a:ext cx="438978" cy="438978"/>
          </a:xfrm>
          <a:prstGeom prst="rect">
            <a:avLst/>
          </a:prstGeom>
        </p:spPr>
      </p:pic>
      <p:sp>
        <p:nvSpPr>
          <p:cNvPr id="31" name="TextBox 30"/>
          <p:cNvSpPr txBox="1"/>
          <p:nvPr/>
        </p:nvSpPr>
        <p:spPr>
          <a:xfrm>
            <a:off x="9142463" y="2435581"/>
            <a:ext cx="2604785" cy="1149869"/>
          </a:xfrm>
          <a:prstGeom prst="rect">
            <a:avLst/>
          </a:prstGeom>
          <a:noFill/>
        </p:spPr>
        <p:txBody>
          <a:bodyPr wrap="square" lIns="186521" tIns="149217" rIns="186521" bIns="149217" rtlCol="0">
            <a:spAutoFit/>
          </a:bodyPr>
          <a:lstStyle/>
          <a:p>
            <a:pPr defTabSz="932597">
              <a:lnSpc>
                <a:spcPct val="90000"/>
              </a:lnSpc>
              <a:spcAft>
                <a:spcPts val="612"/>
              </a:spcAft>
            </a:pPr>
            <a:r>
              <a:rPr lang="en-US" sz="1632" b="1" kern="0" dirty="0">
                <a:gradFill>
                  <a:gsLst>
                    <a:gs pos="2917">
                      <a:schemeClr val="tx1"/>
                    </a:gs>
                    <a:gs pos="30000">
                      <a:schemeClr val="tx1"/>
                    </a:gs>
                  </a:gsLst>
                  <a:lin ang="5400000" scaled="0"/>
                </a:gradFill>
              </a:rPr>
              <a:t>capacity: 8-&gt;32 VMs</a:t>
            </a:r>
          </a:p>
          <a:p>
            <a:pPr defTabSz="932597">
              <a:lnSpc>
                <a:spcPct val="90000"/>
              </a:lnSpc>
              <a:spcAft>
                <a:spcPts val="612"/>
              </a:spcAft>
            </a:pPr>
            <a:r>
              <a:rPr lang="en-US" sz="1632" kern="0" dirty="0">
                <a:gradFill>
                  <a:gsLst>
                    <a:gs pos="2917">
                      <a:schemeClr val="tx1"/>
                    </a:gs>
                    <a:gs pos="30000">
                      <a:schemeClr val="tx1"/>
                    </a:gs>
                  </a:gsLst>
                  <a:lin ang="5400000" scaled="0"/>
                </a:gradFill>
              </a:rPr>
              <a:t>Size: F16 </a:t>
            </a:r>
          </a:p>
          <a:p>
            <a:pPr defTabSz="932597">
              <a:lnSpc>
                <a:spcPct val="90000"/>
              </a:lnSpc>
              <a:spcAft>
                <a:spcPts val="612"/>
              </a:spcAft>
            </a:pPr>
            <a:r>
              <a:rPr lang="en-US" sz="1632" kern="0" dirty="0">
                <a:gradFill>
                  <a:gsLst>
                    <a:gs pos="2917">
                      <a:schemeClr val="tx1"/>
                    </a:gs>
                    <a:gs pos="30000">
                      <a:schemeClr val="tx1"/>
                    </a:gs>
                  </a:gsLst>
                  <a:lin ang="5400000" scaled="0"/>
                </a:gradFill>
              </a:rPr>
              <a:t>(Compute optimized)</a:t>
            </a:r>
          </a:p>
        </p:txBody>
      </p:sp>
      <p:sp>
        <p:nvSpPr>
          <p:cNvPr id="32" name="Rectangle 31"/>
          <p:cNvSpPr/>
          <p:nvPr/>
        </p:nvSpPr>
        <p:spPr bwMode="auto">
          <a:xfrm>
            <a:off x="7865769" y="3172956"/>
            <a:ext cx="1200157" cy="2078288"/>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2308" y="3699752"/>
            <a:ext cx="417049" cy="417049"/>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2308" y="3221377"/>
            <a:ext cx="417049" cy="417049"/>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7108" y="3227200"/>
            <a:ext cx="417049" cy="417049"/>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7109" y="3694971"/>
            <a:ext cx="417049" cy="417049"/>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2926" y="4178127"/>
            <a:ext cx="417049" cy="417049"/>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7108" y="4202817"/>
            <a:ext cx="417049" cy="417049"/>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2308" y="4680896"/>
            <a:ext cx="417049" cy="417049"/>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7107" y="4680895"/>
            <a:ext cx="417049" cy="417049"/>
          </a:xfrm>
          <a:prstGeom prst="rect">
            <a:avLst/>
          </a:prstGeom>
        </p:spPr>
      </p:pic>
      <p:sp>
        <p:nvSpPr>
          <p:cNvPr id="43" name="TextBox 42"/>
          <p:cNvSpPr txBox="1"/>
          <p:nvPr/>
        </p:nvSpPr>
        <p:spPr>
          <a:xfrm>
            <a:off x="9193677" y="4480313"/>
            <a:ext cx="2724150" cy="1149869"/>
          </a:xfrm>
          <a:prstGeom prst="rect">
            <a:avLst/>
          </a:prstGeom>
          <a:noFill/>
        </p:spPr>
        <p:txBody>
          <a:bodyPr wrap="square" lIns="186521" tIns="149217" rIns="186521" bIns="149217" rtlCol="0">
            <a:spAutoFit/>
          </a:bodyPr>
          <a:lstStyle/>
          <a:p>
            <a:pPr defTabSz="932597">
              <a:lnSpc>
                <a:spcPct val="90000"/>
              </a:lnSpc>
              <a:spcAft>
                <a:spcPts val="612"/>
              </a:spcAft>
            </a:pPr>
            <a:r>
              <a:rPr lang="en-US" sz="1632" kern="0" dirty="0">
                <a:gradFill>
                  <a:gsLst>
                    <a:gs pos="2917">
                      <a:schemeClr val="tx1"/>
                    </a:gs>
                    <a:gs pos="30000">
                      <a:schemeClr val="tx1"/>
                    </a:gs>
                  </a:gsLst>
                  <a:lin ang="5400000" scaled="0"/>
                </a:gradFill>
              </a:rPr>
              <a:t>Custom VM images</a:t>
            </a:r>
          </a:p>
          <a:p>
            <a:pPr defTabSz="932597">
              <a:lnSpc>
                <a:spcPct val="90000"/>
              </a:lnSpc>
              <a:spcAft>
                <a:spcPts val="612"/>
              </a:spcAft>
            </a:pPr>
            <a:r>
              <a:rPr lang="en-US" sz="1632" kern="0" dirty="0">
                <a:gradFill>
                  <a:gsLst>
                    <a:gs pos="2917">
                      <a:schemeClr val="tx1"/>
                    </a:gs>
                    <a:gs pos="30000">
                      <a:schemeClr val="tx1"/>
                    </a:gs>
                  </a:gsLst>
                  <a:lin ang="5400000" scaled="0"/>
                </a:gradFill>
              </a:rPr>
              <a:t>Custom script extension</a:t>
            </a:r>
          </a:p>
          <a:p>
            <a:pPr defTabSz="932597">
              <a:lnSpc>
                <a:spcPct val="90000"/>
              </a:lnSpc>
              <a:spcAft>
                <a:spcPts val="612"/>
              </a:spcAft>
            </a:pPr>
            <a:r>
              <a:rPr lang="en-US" sz="1632" kern="0" dirty="0">
                <a:gradFill>
                  <a:gsLst>
                    <a:gs pos="2917">
                      <a:schemeClr val="tx1"/>
                    </a:gs>
                    <a:gs pos="30000">
                      <a:schemeClr val="tx1"/>
                    </a:gs>
                  </a:gsLst>
                  <a:lin ang="5400000" scaled="0"/>
                </a:gradFill>
              </a:rPr>
              <a:t>Docker container </a:t>
            </a:r>
          </a:p>
        </p:txBody>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1296" y="2385490"/>
            <a:ext cx="719903" cy="719903"/>
          </a:xfrm>
          <a:prstGeom prst="rect">
            <a:avLst/>
          </a:prstGeom>
        </p:spPr>
      </p:pic>
      <p:sp>
        <p:nvSpPr>
          <p:cNvPr id="45" name="TextBox 44"/>
          <p:cNvSpPr txBox="1"/>
          <p:nvPr/>
        </p:nvSpPr>
        <p:spPr>
          <a:xfrm>
            <a:off x="6093573" y="3021824"/>
            <a:ext cx="1258972" cy="718839"/>
          </a:xfrm>
          <a:prstGeom prst="rect">
            <a:avLst/>
          </a:prstGeom>
          <a:noFill/>
        </p:spPr>
        <p:txBody>
          <a:bodyPr wrap="square" lIns="186521" tIns="149217" rIns="186521" bIns="149217" rtlCol="0">
            <a:spAutoFit/>
          </a:bodyPr>
          <a:lstStyle/>
          <a:p>
            <a:pPr defTabSz="932597">
              <a:lnSpc>
                <a:spcPct val="90000"/>
              </a:lnSpc>
              <a:spcAft>
                <a:spcPts val="612"/>
              </a:spcAft>
            </a:pPr>
            <a:r>
              <a:rPr lang="en-US" sz="1224" kern="0" dirty="0">
                <a:gradFill>
                  <a:gsLst>
                    <a:gs pos="2917">
                      <a:schemeClr val="tx1"/>
                    </a:gs>
                    <a:gs pos="30000">
                      <a:schemeClr val="tx1"/>
                    </a:gs>
                  </a:gsLst>
                  <a:lin ang="5400000" scaled="0"/>
                </a:gradFill>
              </a:rPr>
              <a:t>D3_V2 VM</a:t>
            </a:r>
          </a:p>
          <a:p>
            <a:pPr defTabSz="932597">
              <a:lnSpc>
                <a:spcPct val="90000"/>
              </a:lnSpc>
              <a:spcAft>
                <a:spcPts val="612"/>
              </a:spcAft>
            </a:pPr>
            <a:r>
              <a:rPr lang="en-US" sz="1224" kern="0" dirty="0">
                <a:gradFill>
                  <a:gsLst>
                    <a:gs pos="2917">
                      <a:schemeClr val="tx1"/>
                    </a:gs>
                    <a:gs pos="30000">
                      <a:schemeClr val="tx1"/>
                    </a:gs>
                  </a:gsLst>
                  <a:lin ang="5400000" scaled="0"/>
                </a:gradFill>
              </a:rPr>
              <a:t>Relay node</a:t>
            </a:r>
          </a:p>
        </p:txBody>
      </p:sp>
      <p:sp>
        <p:nvSpPr>
          <p:cNvPr id="46" name="TextBox 45"/>
          <p:cNvSpPr txBox="1"/>
          <p:nvPr/>
        </p:nvSpPr>
        <p:spPr>
          <a:xfrm>
            <a:off x="7150408" y="6497867"/>
            <a:ext cx="5767933" cy="840869"/>
          </a:xfrm>
          <a:prstGeom prst="rect">
            <a:avLst/>
          </a:prstGeom>
          <a:noFill/>
        </p:spPr>
        <p:txBody>
          <a:bodyPr wrap="square" lIns="186521" tIns="149217" rIns="186521" bIns="149217" rtlCol="0">
            <a:spAutoFit/>
          </a:bodyPr>
          <a:lstStyle/>
          <a:p>
            <a:pPr defTabSz="932597">
              <a:lnSpc>
                <a:spcPct val="90000"/>
              </a:lnSpc>
              <a:spcAft>
                <a:spcPts val="612"/>
              </a:spcAft>
            </a:pPr>
            <a:r>
              <a:rPr lang="en-US" sz="1632" kern="0" dirty="0">
                <a:gradFill>
                  <a:gsLst>
                    <a:gs pos="2917">
                      <a:schemeClr val="tx1"/>
                    </a:gs>
                    <a:gs pos="30000">
                      <a:schemeClr val="tx1"/>
                    </a:gs>
                  </a:gsLst>
                  <a:lin ang="5400000" scaled="0"/>
                </a:gradFill>
                <a:hlinkClick r:id="rId7"/>
              </a:rPr>
              <a:t>https://github.com/hansenms/azure_templates</a:t>
            </a:r>
            <a:endParaRPr lang="en-US" sz="1632" kern="0" dirty="0">
              <a:gradFill>
                <a:gsLst>
                  <a:gs pos="2917">
                    <a:schemeClr val="tx1"/>
                  </a:gs>
                  <a:gs pos="30000">
                    <a:schemeClr val="tx1"/>
                  </a:gs>
                </a:gsLst>
                <a:lin ang="5400000" scaled="0"/>
              </a:gradFill>
            </a:endParaRPr>
          </a:p>
          <a:p>
            <a:pPr defTabSz="932597">
              <a:lnSpc>
                <a:spcPct val="90000"/>
              </a:lnSpc>
              <a:spcAft>
                <a:spcPts val="612"/>
              </a:spcAft>
            </a:pPr>
            <a:endParaRPr lang="en-US" sz="1632" kern="0" dirty="0">
              <a:gradFill>
                <a:gsLst>
                  <a:gs pos="2917">
                    <a:schemeClr val="tx1"/>
                  </a:gs>
                  <a:gs pos="30000">
                    <a:schemeClr val="tx1"/>
                  </a:gs>
                </a:gsLst>
                <a:lin ang="5400000" scaled="0"/>
              </a:gradFill>
            </a:endParaRPr>
          </a:p>
        </p:txBody>
      </p:sp>
      <p:sp>
        <p:nvSpPr>
          <p:cNvPr id="47" name="Oval 46"/>
          <p:cNvSpPr/>
          <p:nvPr/>
        </p:nvSpPr>
        <p:spPr bwMode="auto">
          <a:xfrm>
            <a:off x="4429459" y="3249643"/>
            <a:ext cx="958509" cy="943845"/>
          </a:xfrm>
          <a:prstGeom prst="ellipse">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48" name="Oval 47"/>
          <p:cNvSpPr/>
          <p:nvPr/>
        </p:nvSpPr>
        <p:spPr bwMode="auto">
          <a:xfrm>
            <a:off x="4507176" y="3330489"/>
            <a:ext cx="803075" cy="788411"/>
          </a:xfrm>
          <a:prstGeom prst="ellipse">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50" name="TextBox 49"/>
          <p:cNvSpPr txBox="1"/>
          <p:nvPr/>
        </p:nvSpPr>
        <p:spPr>
          <a:xfrm>
            <a:off x="4507177" y="3429870"/>
            <a:ext cx="1287077" cy="583860"/>
          </a:xfrm>
          <a:prstGeom prst="rect">
            <a:avLst/>
          </a:prstGeom>
          <a:noFill/>
        </p:spPr>
        <p:txBody>
          <a:bodyPr wrap="square" lIns="186521" tIns="149217" rIns="186521" bIns="149217" rtlCol="0">
            <a:spAutoFit/>
          </a:bodyPr>
          <a:lstStyle/>
          <a:p>
            <a:pPr defTabSz="932597">
              <a:lnSpc>
                <a:spcPct val="90000"/>
              </a:lnSpc>
              <a:spcAft>
                <a:spcPts val="612"/>
              </a:spcAft>
            </a:pPr>
            <a:r>
              <a:rPr lang="en-US" sz="2040" kern="0" dirty="0">
                <a:gradFill>
                  <a:gsLst>
                    <a:gs pos="2917">
                      <a:schemeClr val="tx1"/>
                    </a:gs>
                    <a:gs pos="30000">
                      <a:schemeClr val="tx1"/>
                    </a:gs>
                  </a:gsLst>
                  <a:lin ang="5400000" scaled="0"/>
                </a:gradFill>
              </a:rPr>
              <a:t>MRI</a:t>
            </a:r>
          </a:p>
        </p:txBody>
      </p:sp>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6035" y="4638848"/>
            <a:ext cx="719903" cy="719903"/>
          </a:xfrm>
          <a:prstGeom prst="rect">
            <a:avLst/>
          </a:prstGeom>
        </p:spPr>
      </p:pic>
      <p:sp>
        <p:nvSpPr>
          <p:cNvPr id="52" name="TextBox 51"/>
          <p:cNvSpPr txBox="1"/>
          <p:nvPr/>
        </p:nvSpPr>
        <p:spPr>
          <a:xfrm>
            <a:off x="4397388" y="5329536"/>
            <a:ext cx="1396865" cy="456730"/>
          </a:xfrm>
          <a:prstGeom prst="rect">
            <a:avLst/>
          </a:prstGeom>
          <a:noFill/>
        </p:spPr>
        <p:txBody>
          <a:bodyPr wrap="square" lIns="186521" tIns="149217" rIns="186521" bIns="149217" rtlCol="0">
            <a:spAutoFit/>
          </a:bodyPr>
          <a:lstStyle/>
          <a:p>
            <a:pPr defTabSz="932597">
              <a:lnSpc>
                <a:spcPct val="90000"/>
              </a:lnSpc>
              <a:spcAft>
                <a:spcPts val="612"/>
              </a:spcAft>
            </a:pPr>
            <a:r>
              <a:rPr lang="en-US" sz="1122" kern="0" dirty="0">
                <a:gradFill>
                  <a:gsLst>
                    <a:gs pos="2917">
                      <a:schemeClr val="tx1"/>
                    </a:gs>
                    <a:gs pos="30000">
                      <a:schemeClr val="tx1"/>
                    </a:gs>
                  </a:gsLst>
                  <a:lin ang="5400000" scaled="0"/>
                </a:gradFill>
              </a:rPr>
              <a:t>MRI host</a:t>
            </a:r>
          </a:p>
        </p:txBody>
      </p:sp>
      <p:sp>
        <p:nvSpPr>
          <p:cNvPr id="53" name="Arrow: Right 52"/>
          <p:cNvSpPr/>
          <p:nvPr/>
        </p:nvSpPr>
        <p:spPr bwMode="auto">
          <a:xfrm rot="10800000">
            <a:off x="5491290" y="4826383"/>
            <a:ext cx="2036454" cy="339038"/>
          </a:xfrm>
          <a:prstGeom prst="rightArrow">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b="1" kern="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54" name="TextBox 53"/>
          <p:cNvSpPr txBox="1"/>
          <p:nvPr/>
        </p:nvSpPr>
        <p:spPr>
          <a:xfrm>
            <a:off x="8336435" y="2589555"/>
            <a:ext cx="1396865" cy="456730"/>
          </a:xfrm>
          <a:prstGeom prst="rect">
            <a:avLst/>
          </a:prstGeom>
          <a:noFill/>
        </p:spPr>
        <p:txBody>
          <a:bodyPr wrap="square" lIns="186521" tIns="149217" rIns="186521" bIns="149217" rtlCol="0">
            <a:spAutoFit/>
          </a:bodyPr>
          <a:lstStyle/>
          <a:p>
            <a:pPr defTabSz="932597">
              <a:lnSpc>
                <a:spcPct val="90000"/>
              </a:lnSpc>
              <a:spcAft>
                <a:spcPts val="612"/>
              </a:spcAft>
            </a:pPr>
            <a:r>
              <a:rPr lang="en-US" sz="1122" b="1" kern="0" dirty="0">
                <a:gradFill>
                  <a:gsLst>
                    <a:gs pos="2917">
                      <a:schemeClr val="tx1"/>
                    </a:gs>
                    <a:gs pos="30000">
                      <a:schemeClr val="tx1"/>
                    </a:gs>
                  </a:gsLst>
                  <a:lin ang="5400000" scaled="0"/>
                </a:gradFill>
              </a:rPr>
              <a:t>VMSS</a:t>
            </a:r>
          </a:p>
        </p:txBody>
      </p:sp>
      <p:sp>
        <p:nvSpPr>
          <p:cNvPr id="55" name="Text Placeholder 1"/>
          <p:cNvSpPr txBox="1">
            <a:spLocks/>
          </p:cNvSpPr>
          <p:nvPr/>
        </p:nvSpPr>
        <p:spPr>
          <a:xfrm>
            <a:off x="275480" y="2234359"/>
            <a:ext cx="4155158" cy="5074382"/>
          </a:xfrm>
          <a:prstGeom prst="rect">
            <a:avLst/>
          </a:prstGeom>
        </p:spPr>
        <p:txBody>
          <a:bodyPr vert="horz" wrap="square" lIns="149217" tIns="93260" rIns="149217" bIns="9326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342834" indent="-342834" defTabSz="932563"/>
            <a:r>
              <a:rPr lang="en-US" sz="2856" dirty="0"/>
              <a:t>Real time imaging is compute intensive</a:t>
            </a:r>
          </a:p>
          <a:p>
            <a:pPr marL="342834" indent="-342834" defTabSz="932563"/>
            <a:r>
              <a:rPr lang="en-US" sz="2856" dirty="0"/>
              <a:t>VMSS based bursting solution</a:t>
            </a:r>
          </a:p>
          <a:p>
            <a:pPr marL="342834" indent="-342834" defTabSz="932563"/>
            <a:r>
              <a:rPr lang="en-US" sz="2856" dirty="0"/>
              <a:t>Capacity increased as new scans requested</a:t>
            </a:r>
          </a:p>
          <a:p>
            <a:pPr marL="342834" indent="-342834" defTabSz="932563"/>
            <a:r>
              <a:rPr lang="en-US" sz="2856" dirty="0"/>
              <a:t>Add 8 nodes in ~3 mins </a:t>
            </a:r>
          </a:p>
          <a:p>
            <a:pPr marL="342834" indent="-342834" defTabSz="932563"/>
            <a:r>
              <a:rPr lang="en-US" sz="2856" dirty="0"/>
              <a:t>Automatic shutdown timer </a:t>
            </a:r>
          </a:p>
          <a:p>
            <a:pPr marL="342834" indent="-342834" defTabSz="932563"/>
            <a:endParaRPr lang="en-US" sz="2856" dirty="0"/>
          </a:p>
        </p:txBody>
      </p:sp>
      <p:cxnSp>
        <p:nvCxnSpPr>
          <p:cNvPr id="57" name="Straight Arrow Connector 56"/>
          <p:cNvCxnSpPr>
            <a:cxnSpLocks/>
          </p:cNvCxnSpPr>
          <p:nvPr/>
        </p:nvCxnSpPr>
        <p:spPr>
          <a:xfrm flipV="1">
            <a:off x="7150408" y="3807711"/>
            <a:ext cx="377336" cy="30069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p:cNvCxnSpPr>
          <p:nvPr/>
        </p:nvCxnSpPr>
        <p:spPr>
          <a:xfrm flipV="1">
            <a:off x="7121086" y="4069947"/>
            <a:ext cx="461351" cy="4532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7150408" y="4105600"/>
            <a:ext cx="448680" cy="18801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p:cNvCxnSpPr>
          <p:nvPr/>
        </p:nvCxnSpPr>
        <p:spPr>
          <a:xfrm>
            <a:off x="7169818" y="4117398"/>
            <a:ext cx="406283" cy="37042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0" name="Arrow: Right 69"/>
          <p:cNvSpPr/>
          <p:nvPr/>
        </p:nvSpPr>
        <p:spPr bwMode="auto">
          <a:xfrm>
            <a:off x="5481114" y="3403573"/>
            <a:ext cx="503934" cy="339038"/>
          </a:xfrm>
          <a:prstGeom prst="rightArrow">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b="1" kern="0" dirty="0">
              <a:ln w="6600">
                <a:solidFill>
                  <a:schemeClr val="accent2"/>
                </a:solidFill>
                <a:prstDash val="solid"/>
              </a:ln>
              <a:solidFill>
                <a:schemeClr val="bg1"/>
              </a:solidFill>
              <a:effectLst>
                <a:outerShdw dist="38100" dir="2700000" algn="tl" rotWithShape="0">
                  <a:schemeClr val="accent2"/>
                </a:outerShdw>
              </a:effectLst>
            </a:endParaRPr>
          </a:p>
        </p:txBody>
      </p:sp>
    </p:spTree>
    <p:extLst>
      <p:ext uri="{BB962C8B-B14F-4D97-AF65-F5344CB8AC3E}">
        <p14:creationId xmlns:p14="http://schemas.microsoft.com/office/powerpoint/2010/main" val="6044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5">
                                            <p:txEl>
                                              <p:pRg st="2" end="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5">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20" grpId="0"/>
      <p:bldP spid="27" grpId="0" animBg="1"/>
      <p:bldP spid="31" grpId="0"/>
      <p:bldP spid="32" grpId="0" animBg="1"/>
      <p:bldP spid="43" grpId="0"/>
      <p:bldP spid="45" grpId="0"/>
      <p:bldP spid="46" grpId="0"/>
      <p:bldP spid="53" grpId="0" animBg="1"/>
      <p:bldP spid="54" grpId="0"/>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a:t>
            </a:r>
          </a:p>
        </p:txBody>
      </p:sp>
    </p:spTree>
    <p:extLst>
      <p:ext uri="{BB962C8B-B14F-4D97-AF65-F5344CB8AC3E}">
        <p14:creationId xmlns:p14="http://schemas.microsoft.com/office/powerpoint/2010/main" val="30298733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Monitoring - portal</a:t>
            </a:r>
          </a:p>
        </p:txBody>
      </p:sp>
      <p:pic>
        <p:nvPicPr>
          <p:cNvPr id="4" name="Picture 3"/>
          <p:cNvPicPr>
            <a:picLocks noChangeAspect="1"/>
          </p:cNvPicPr>
          <p:nvPr/>
        </p:nvPicPr>
        <p:blipFill>
          <a:blip r:embed="rId3"/>
          <a:stretch>
            <a:fillRect/>
          </a:stretch>
        </p:blipFill>
        <p:spPr>
          <a:xfrm>
            <a:off x="273116" y="1428394"/>
            <a:ext cx="10785007" cy="4253242"/>
          </a:xfrm>
          <a:prstGeom prst="rect">
            <a:avLst/>
          </a:prstGeom>
        </p:spPr>
      </p:pic>
      <p:pic>
        <p:nvPicPr>
          <p:cNvPr id="5" name="Picture 4"/>
          <p:cNvPicPr>
            <a:picLocks noChangeAspect="1"/>
          </p:cNvPicPr>
          <p:nvPr/>
        </p:nvPicPr>
        <p:blipFill>
          <a:blip r:embed="rId4"/>
          <a:stretch>
            <a:fillRect/>
          </a:stretch>
        </p:blipFill>
        <p:spPr>
          <a:xfrm>
            <a:off x="2809032" y="1212849"/>
            <a:ext cx="6820777" cy="5622420"/>
          </a:xfrm>
          <a:prstGeom prst="rect">
            <a:avLst/>
          </a:prstGeom>
        </p:spPr>
      </p:pic>
      <p:pic>
        <p:nvPicPr>
          <p:cNvPr id="6" name="Picture 5"/>
          <p:cNvPicPr>
            <a:picLocks noChangeAspect="1"/>
          </p:cNvPicPr>
          <p:nvPr/>
        </p:nvPicPr>
        <p:blipFill>
          <a:blip r:embed="rId5"/>
          <a:stretch>
            <a:fillRect/>
          </a:stretch>
        </p:blipFill>
        <p:spPr>
          <a:xfrm>
            <a:off x="2252867" y="1763052"/>
            <a:ext cx="4225331" cy="4973262"/>
          </a:xfrm>
          <a:prstGeom prst="rect">
            <a:avLst/>
          </a:prstGeom>
        </p:spPr>
      </p:pic>
      <p:pic>
        <p:nvPicPr>
          <p:cNvPr id="10" name="Picture 9"/>
          <p:cNvPicPr>
            <a:picLocks noChangeAspect="1"/>
          </p:cNvPicPr>
          <p:nvPr/>
        </p:nvPicPr>
        <p:blipFill>
          <a:blip r:embed="rId6"/>
          <a:stretch>
            <a:fillRect/>
          </a:stretch>
        </p:blipFill>
        <p:spPr>
          <a:xfrm>
            <a:off x="2104646" y="1421421"/>
            <a:ext cx="6989278" cy="5205274"/>
          </a:xfrm>
          <a:prstGeom prst="rect">
            <a:avLst/>
          </a:prstGeom>
        </p:spPr>
      </p:pic>
      <p:pic>
        <p:nvPicPr>
          <p:cNvPr id="11" name="Picture 10"/>
          <p:cNvPicPr>
            <a:picLocks noChangeAspect="1"/>
          </p:cNvPicPr>
          <p:nvPr/>
        </p:nvPicPr>
        <p:blipFill>
          <a:blip r:embed="rId7"/>
          <a:stretch>
            <a:fillRect/>
          </a:stretch>
        </p:blipFill>
        <p:spPr>
          <a:xfrm>
            <a:off x="1907006" y="1212847"/>
            <a:ext cx="7911368" cy="5325452"/>
          </a:xfrm>
          <a:prstGeom prst="rect">
            <a:avLst/>
          </a:prstGeom>
        </p:spPr>
      </p:pic>
    </p:spTree>
    <p:extLst>
      <p:ext uri="{BB962C8B-B14F-4D97-AF65-F5344CB8AC3E}">
        <p14:creationId xmlns:p14="http://schemas.microsoft.com/office/powerpoint/2010/main" val="4282986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71689" y="318233"/>
            <a:ext cx="11864467" cy="478308"/>
          </a:xfrm>
          <a:prstGeom prst="rect">
            <a:avLst/>
          </a:prstGeom>
        </p:spPr>
        <p:txBody>
          <a:bodyPr wrap="square">
            <a:spAutoFit/>
          </a:bodyPr>
          <a:lstStyle/>
          <a:p>
            <a:pPr algn="ctr" defTabSz="932418">
              <a:defRPr/>
            </a:pPr>
            <a:r>
              <a:rPr lang="en-US" sz="2448" kern="0" cap="all" spc="1020" dirty="0">
                <a:ln w="3175">
                  <a:noFill/>
                </a:ln>
                <a:solidFill>
                  <a:srgbClr val="5B9BD5"/>
                </a:solidFill>
                <a:latin typeface="Gill Sans Light"/>
              </a:rPr>
              <a:t>IN THIS Session</a:t>
            </a:r>
            <a:endParaRPr lang="en-US" sz="612" kern="0" cap="all" spc="1020" dirty="0">
              <a:solidFill>
                <a:srgbClr val="5B9BD5"/>
              </a:solidFill>
              <a:latin typeface="Calibri" panose="020F0502020204030204"/>
            </a:endParaRPr>
          </a:p>
        </p:txBody>
      </p:sp>
      <p:graphicFrame>
        <p:nvGraphicFramePr>
          <p:cNvPr id="7" name="Diagram 6"/>
          <p:cNvGraphicFramePr/>
          <p:nvPr>
            <p:extLst/>
          </p:nvPr>
        </p:nvGraphicFramePr>
        <p:xfrm>
          <a:off x="224319" y="983020"/>
          <a:ext cx="12019055" cy="5525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05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Upgrades and patches</a:t>
            </a:r>
          </a:p>
        </p:txBody>
      </p:sp>
    </p:spTree>
    <p:extLst>
      <p:ext uri="{BB962C8B-B14F-4D97-AF65-F5344CB8AC3E}">
        <p14:creationId xmlns:p14="http://schemas.microsoft.com/office/powerpoint/2010/main" val="365076580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5552" y="1788785"/>
            <a:ext cx="6963270" cy="1042029"/>
          </a:xfrm>
        </p:spPr>
        <p:txBody>
          <a:bodyPr/>
          <a:lstStyle/>
          <a:p>
            <a:r>
              <a:rPr lang="en-US" sz="3599" dirty="0"/>
              <a:t>Application updates</a:t>
            </a:r>
          </a:p>
          <a:p>
            <a:pPr lvl="1"/>
            <a:r>
              <a:rPr lang="en-US" sz="2000" dirty="0"/>
              <a:t>E.g. Configuration manager /container orchestrator</a:t>
            </a:r>
          </a:p>
        </p:txBody>
      </p:sp>
      <p:sp>
        <p:nvSpPr>
          <p:cNvPr id="3" name="Title 2"/>
          <p:cNvSpPr>
            <a:spLocks noGrp="1"/>
          </p:cNvSpPr>
          <p:nvPr>
            <p:ph type="title"/>
          </p:nvPr>
        </p:nvSpPr>
        <p:spPr/>
        <p:txBody>
          <a:bodyPr/>
          <a:lstStyle/>
          <a:p>
            <a:r>
              <a:rPr lang="en-US" dirty="0"/>
              <a:t>How do you update a scale set?</a:t>
            </a:r>
          </a:p>
        </p:txBody>
      </p:sp>
      <p:sp>
        <p:nvSpPr>
          <p:cNvPr id="4" name="Text Placeholder 1"/>
          <p:cNvSpPr txBox="1">
            <a:spLocks/>
          </p:cNvSpPr>
          <p:nvPr/>
        </p:nvSpPr>
        <p:spPr>
          <a:xfrm>
            <a:off x="842962" y="5672599"/>
            <a:ext cx="3422457" cy="640206"/>
          </a:xfrm>
          <a:prstGeom prst="rect">
            <a:avLst/>
          </a:prstGeom>
        </p:spPr>
        <p:txBody>
          <a:bodyPr vert="horz" wrap="square" lIns="149196" tIns="93247" rIns="149196" bIns="93247"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342768" indent="-342768" defTabSz="932384">
              <a:defRPr/>
            </a:pPr>
            <a:r>
              <a:rPr lang="en-US" sz="3199" dirty="0">
                <a:gradFill>
                  <a:gsLst>
                    <a:gs pos="1250">
                      <a:srgbClr val="505050"/>
                    </a:gs>
                    <a:gs pos="100000">
                      <a:srgbClr val="505050"/>
                    </a:gs>
                  </a:gsLst>
                  <a:lin ang="5400000" scaled="0"/>
                </a:gradFill>
                <a:latin typeface="Segoe UI Light"/>
              </a:rPr>
              <a:t>Upgrade VMs</a:t>
            </a:r>
          </a:p>
        </p:txBody>
      </p:sp>
      <p:sp>
        <p:nvSpPr>
          <p:cNvPr id="6" name="Text Placeholder 1"/>
          <p:cNvSpPr txBox="1">
            <a:spLocks/>
          </p:cNvSpPr>
          <p:nvPr/>
        </p:nvSpPr>
        <p:spPr>
          <a:xfrm>
            <a:off x="842960" y="5196784"/>
            <a:ext cx="6459742" cy="640206"/>
          </a:xfrm>
          <a:prstGeom prst="rect">
            <a:avLst/>
          </a:prstGeom>
        </p:spPr>
        <p:txBody>
          <a:bodyPr vert="horz" wrap="square" lIns="149196" tIns="93247" rIns="149196" bIns="93247"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342768" indent="-342768" defTabSz="932384">
              <a:defRPr/>
            </a:pPr>
            <a:r>
              <a:rPr lang="en-US" sz="3199" dirty="0">
                <a:gradFill>
                  <a:gsLst>
                    <a:gs pos="1250">
                      <a:srgbClr val="505050"/>
                    </a:gs>
                    <a:gs pos="100000">
                      <a:srgbClr val="505050"/>
                    </a:gs>
                  </a:gsLst>
                  <a:lin ang="5400000" scaled="0"/>
                </a:gradFill>
                <a:latin typeface="Segoe UI Light"/>
              </a:rPr>
              <a:t>Update image reference in model</a:t>
            </a:r>
          </a:p>
        </p:txBody>
      </p:sp>
      <p:sp>
        <p:nvSpPr>
          <p:cNvPr id="7" name="Rectangle 6"/>
          <p:cNvSpPr/>
          <p:nvPr/>
        </p:nvSpPr>
        <p:spPr>
          <a:xfrm>
            <a:off x="345553" y="3091093"/>
            <a:ext cx="4417276" cy="972970"/>
          </a:xfrm>
          <a:prstGeom prst="rect">
            <a:avLst/>
          </a:prstGeom>
        </p:spPr>
        <p:txBody>
          <a:bodyPr wrap="square">
            <a:spAutoFit/>
          </a:bodyPr>
          <a:lstStyle/>
          <a:p>
            <a:pPr marL="571390" indent="-571390" defTabSz="932597">
              <a:buFont typeface="Arial" panose="020B0604020202020204" pitchFamily="34" charset="0"/>
              <a:buChar char="•"/>
            </a:pPr>
            <a:r>
              <a:rPr lang="en-US" sz="3599" kern="0" dirty="0">
                <a:solidFill>
                  <a:sysClr val="windowText" lastClr="000000"/>
                </a:solidFill>
                <a:latin typeface="+mj-lt"/>
              </a:rPr>
              <a:t>In-guest updates</a:t>
            </a:r>
          </a:p>
          <a:p>
            <a:pPr marL="809115" lvl="1" indent="-342834" defTabSz="932597">
              <a:buFont typeface="Arial" panose="020B0604020202020204" pitchFamily="34" charset="0"/>
              <a:buChar char="•"/>
            </a:pPr>
            <a:r>
              <a:rPr lang="en-US" sz="2000" kern="0" dirty="0">
                <a:solidFill>
                  <a:sysClr val="windowText" lastClr="000000"/>
                </a:solidFill>
              </a:rPr>
              <a:t>E.g. Patch extension</a:t>
            </a:r>
          </a:p>
        </p:txBody>
      </p:sp>
      <p:sp>
        <p:nvSpPr>
          <p:cNvPr id="14" name="Rectangle 13"/>
          <p:cNvSpPr/>
          <p:nvPr/>
        </p:nvSpPr>
        <p:spPr>
          <a:xfrm>
            <a:off x="351670" y="4602816"/>
            <a:ext cx="4497977" cy="659067"/>
          </a:xfrm>
          <a:prstGeom prst="rect">
            <a:avLst/>
          </a:prstGeom>
        </p:spPr>
        <p:txBody>
          <a:bodyPr wrap="none">
            <a:spAutoFit/>
          </a:bodyPr>
          <a:lstStyle/>
          <a:p>
            <a:pPr marL="571390" indent="-571390" defTabSz="932597">
              <a:buFont typeface="Arial" panose="020B0604020202020204" pitchFamily="34" charset="0"/>
              <a:buChar char="•"/>
            </a:pPr>
            <a:r>
              <a:rPr lang="en-US" sz="3599" kern="0" dirty="0">
                <a:solidFill>
                  <a:sysClr val="windowText" lastClr="000000"/>
                </a:solidFill>
                <a:latin typeface="+mj-lt"/>
              </a:rPr>
              <a:t>VM image updates</a:t>
            </a:r>
          </a:p>
        </p:txBody>
      </p:sp>
      <p:sp>
        <p:nvSpPr>
          <p:cNvPr id="5" name="Rectangle 4"/>
          <p:cNvSpPr/>
          <p:nvPr/>
        </p:nvSpPr>
        <p:spPr bwMode="auto">
          <a:xfrm>
            <a:off x="7593185" y="1806818"/>
            <a:ext cx="2253542" cy="344223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10" name="TextBox 9"/>
          <p:cNvSpPr txBox="1"/>
          <p:nvPr/>
        </p:nvSpPr>
        <p:spPr>
          <a:xfrm>
            <a:off x="7817930" y="3168966"/>
            <a:ext cx="1804052" cy="2055938"/>
          </a:xfrm>
          <a:prstGeom prst="rect">
            <a:avLst/>
          </a:prstGeom>
          <a:noFill/>
        </p:spPr>
        <p:txBody>
          <a:bodyPr wrap="square" lIns="186521" tIns="149217" rIns="186521" bIns="149217" rtlCol="0">
            <a:spAutoFit/>
          </a:bodyPr>
          <a:lstStyle/>
          <a:p>
            <a:pPr defTabSz="932597">
              <a:lnSpc>
                <a:spcPct val="90000"/>
              </a:lnSpc>
              <a:spcAft>
                <a:spcPts val="612"/>
              </a:spcAft>
            </a:pPr>
            <a:r>
              <a:rPr lang="en-US" sz="2040" kern="0" dirty="0">
                <a:gradFill>
                  <a:gsLst>
                    <a:gs pos="2917">
                      <a:schemeClr val="tx1"/>
                    </a:gs>
                    <a:gs pos="30000">
                      <a:schemeClr val="tx1"/>
                    </a:gs>
                  </a:gsLst>
                  <a:lin ang="5400000" scaled="0"/>
                </a:gradFill>
              </a:rPr>
              <a:t>SKU</a:t>
            </a:r>
          </a:p>
          <a:p>
            <a:pPr defTabSz="932597">
              <a:lnSpc>
                <a:spcPct val="90000"/>
              </a:lnSpc>
              <a:spcAft>
                <a:spcPts val="612"/>
              </a:spcAft>
            </a:pPr>
            <a:r>
              <a:rPr lang="en-US" sz="2040" kern="0" dirty="0">
                <a:gradFill>
                  <a:gsLst>
                    <a:gs pos="2917">
                      <a:schemeClr val="tx1"/>
                    </a:gs>
                    <a:gs pos="30000">
                      <a:schemeClr val="tx1"/>
                    </a:gs>
                  </a:gsLst>
                  <a:lin ang="5400000" scaled="0"/>
                </a:gradFill>
              </a:rPr>
              <a:t>Version</a:t>
            </a:r>
          </a:p>
          <a:p>
            <a:pPr defTabSz="932597">
              <a:lnSpc>
                <a:spcPct val="90000"/>
              </a:lnSpc>
              <a:spcAft>
                <a:spcPts val="612"/>
              </a:spcAft>
            </a:pPr>
            <a:r>
              <a:rPr lang="en-US" sz="2040" kern="0" dirty="0">
                <a:gradFill>
                  <a:gsLst>
                    <a:gs pos="2917">
                      <a:schemeClr val="tx1"/>
                    </a:gs>
                    <a:gs pos="30000">
                      <a:schemeClr val="tx1"/>
                    </a:gs>
                  </a:gsLst>
                  <a:lin ang="5400000" scaled="0"/>
                </a:gradFill>
              </a:rPr>
              <a:t>Image URI</a:t>
            </a:r>
          </a:p>
          <a:p>
            <a:pPr defTabSz="932597">
              <a:lnSpc>
                <a:spcPct val="90000"/>
              </a:lnSpc>
              <a:spcAft>
                <a:spcPts val="612"/>
              </a:spcAft>
            </a:pPr>
            <a:r>
              <a:rPr lang="en-US" sz="2040" kern="0" dirty="0">
                <a:solidFill>
                  <a:sysClr val="windowText" lastClr="000000"/>
                </a:solidFill>
              </a:rPr>
              <a:t>VM size</a:t>
            </a:r>
            <a:endParaRPr lang="en-US" sz="2040" kern="0" dirty="0">
              <a:solidFill>
                <a:schemeClr val="accent2"/>
              </a:solidFill>
            </a:endParaRPr>
          </a:p>
          <a:p>
            <a:pPr defTabSz="932597">
              <a:lnSpc>
                <a:spcPct val="90000"/>
              </a:lnSpc>
              <a:spcAft>
                <a:spcPts val="612"/>
              </a:spcAft>
            </a:pPr>
            <a:r>
              <a:rPr lang="en-US" sz="2040" kern="0" dirty="0">
                <a:gradFill>
                  <a:gsLst>
                    <a:gs pos="2917">
                      <a:schemeClr val="tx1"/>
                    </a:gs>
                    <a:gs pos="30000">
                      <a:schemeClr val="tx1"/>
                    </a:gs>
                  </a:gsLst>
                  <a:lin ang="5400000" scaled="0"/>
                </a:gradFill>
              </a:rPr>
              <a:t>Extensions</a:t>
            </a:r>
          </a:p>
        </p:txBody>
      </p:sp>
      <p:pic>
        <p:nvPicPr>
          <p:cNvPr id="15" name="Picture 14"/>
          <p:cNvPicPr>
            <a:picLocks noChangeAspect="1"/>
          </p:cNvPicPr>
          <p:nvPr/>
        </p:nvPicPr>
        <p:blipFill>
          <a:blip r:embed="rId3"/>
          <a:stretch>
            <a:fillRect/>
          </a:stretch>
        </p:blipFill>
        <p:spPr>
          <a:xfrm>
            <a:off x="8090065" y="2072773"/>
            <a:ext cx="1096193" cy="109619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605" y="1815873"/>
            <a:ext cx="634065" cy="63406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1933" y="4562719"/>
            <a:ext cx="634065" cy="63406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0837" y="2741450"/>
            <a:ext cx="634065" cy="634065"/>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1932" y="3652085"/>
            <a:ext cx="634065" cy="634065"/>
          </a:xfrm>
          <a:prstGeom prst="rect">
            <a:avLst/>
          </a:prstGeom>
        </p:spPr>
      </p:pic>
      <p:sp>
        <p:nvSpPr>
          <p:cNvPr id="24" name="Arrow: Right 23"/>
          <p:cNvSpPr/>
          <p:nvPr/>
        </p:nvSpPr>
        <p:spPr bwMode="auto">
          <a:xfrm>
            <a:off x="9458392" y="1937104"/>
            <a:ext cx="504110" cy="271338"/>
          </a:xfrm>
          <a:prstGeom prst="rightArrow">
            <a:avLst/>
          </a:prstGeom>
          <a:solidFill>
            <a:schemeClr val="accent2"/>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b="1" kern="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25" name="TextBox 24"/>
          <p:cNvSpPr txBox="1"/>
          <p:nvPr/>
        </p:nvSpPr>
        <p:spPr>
          <a:xfrm>
            <a:off x="7822541" y="5259162"/>
            <a:ext cx="2253542" cy="583860"/>
          </a:xfrm>
          <a:prstGeom prst="rect">
            <a:avLst/>
          </a:prstGeom>
          <a:noFill/>
        </p:spPr>
        <p:txBody>
          <a:bodyPr wrap="square" lIns="186521" tIns="149217" rIns="186521" bIns="149217" rtlCol="0">
            <a:spAutoFit/>
          </a:bodyPr>
          <a:lstStyle/>
          <a:p>
            <a:pPr defTabSz="932597">
              <a:lnSpc>
                <a:spcPct val="90000"/>
              </a:lnSpc>
              <a:spcAft>
                <a:spcPts val="612"/>
              </a:spcAft>
            </a:pPr>
            <a:r>
              <a:rPr lang="en-US" sz="2040" kern="0" dirty="0">
                <a:gradFill>
                  <a:gsLst>
                    <a:gs pos="2917">
                      <a:srgbClr val="505050"/>
                    </a:gs>
                    <a:gs pos="30000">
                      <a:srgbClr val="505050"/>
                    </a:gs>
                  </a:gsLst>
                  <a:lin ang="5400000" scaled="0"/>
                </a:gradFill>
              </a:rPr>
              <a:t>capacity</a:t>
            </a:r>
          </a:p>
        </p:txBody>
      </p:sp>
      <p:sp>
        <p:nvSpPr>
          <p:cNvPr id="26" name="Arrow: Right 25"/>
          <p:cNvSpPr/>
          <p:nvPr/>
        </p:nvSpPr>
        <p:spPr bwMode="auto">
          <a:xfrm>
            <a:off x="9463001" y="5415423"/>
            <a:ext cx="504110" cy="271338"/>
          </a:xfrm>
          <a:prstGeom prst="rightArrow">
            <a:avLst/>
          </a:prstGeom>
          <a:solidFill>
            <a:schemeClr val="accent2"/>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b="1" kern="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27" name="TextBox 26"/>
          <p:cNvSpPr txBox="1"/>
          <p:nvPr/>
        </p:nvSpPr>
        <p:spPr>
          <a:xfrm>
            <a:off x="10350837" y="5192324"/>
            <a:ext cx="634065" cy="647165"/>
          </a:xfrm>
          <a:prstGeom prst="rect">
            <a:avLst/>
          </a:prstGeom>
          <a:noFill/>
        </p:spPr>
        <p:txBody>
          <a:bodyPr wrap="square" lIns="186521" tIns="149217" rIns="186521" bIns="149217" rtlCol="0">
            <a:spAutoFit/>
          </a:bodyPr>
          <a:lstStyle/>
          <a:p>
            <a:pPr defTabSz="932597">
              <a:lnSpc>
                <a:spcPct val="90000"/>
              </a:lnSpc>
              <a:spcAft>
                <a:spcPts val="612"/>
              </a:spcAft>
            </a:pPr>
            <a:r>
              <a:rPr lang="en-US" sz="2448" kern="0" dirty="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954912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6"/>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18"/>
                                        </p:tgtEl>
                                      </p:cBhvr>
                                      <p:by x="150000" y="150000"/>
                                    </p:animScale>
                                  </p:childTnLst>
                                </p:cTn>
                              </p:par>
                              <p:par>
                                <p:cTn id="21" presetID="6" presetClass="emph" presetSubtype="0" fill="hold" nodeType="withEffect">
                                  <p:stCondLst>
                                    <p:cond delay="0"/>
                                  </p:stCondLst>
                                  <p:childTnLst>
                                    <p:animScale>
                                      <p:cBhvr>
                                        <p:cTn id="22" dur="2000" fill="hold"/>
                                        <p:tgtEl>
                                          <p:spTgt spid="19"/>
                                        </p:tgtEl>
                                      </p:cBhvr>
                                      <p:by x="150000" y="150000"/>
                                    </p:animScale>
                                  </p:childTnLst>
                                </p:cTn>
                              </p:par>
                              <p:par>
                                <p:cTn id="23" presetID="6" presetClass="emph" presetSubtype="0" fill="hold" nodeType="withEffect">
                                  <p:stCondLst>
                                    <p:cond delay="0"/>
                                  </p:stCondLst>
                                  <p:childTnLst>
                                    <p:animScale>
                                      <p:cBhvr>
                                        <p:cTn id="24" dur="2000" fill="hold"/>
                                        <p:tgtEl>
                                          <p:spTgt spid="17"/>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25" grpId="0"/>
      <p:bldP spid="26"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a:t>
            </a:r>
          </a:p>
        </p:txBody>
      </p:sp>
    </p:spTree>
    <p:extLst>
      <p:ext uri="{BB962C8B-B14F-4D97-AF65-F5344CB8AC3E}">
        <p14:creationId xmlns:p14="http://schemas.microsoft.com/office/powerpoint/2010/main" val="20996724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7706040" cy="5234473"/>
          </a:xfrm>
        </p:spPr>
        <p:txBody>
          <a:bodyPr/>
          <a:lstStyle/>
          <a:p>
            <a:r>
              <a:rPr lang="en-US" dirty="0"/>
              <a:t>Horizontal vs. vertical scale</a:t>
            </a:r>
          </a:p>
          <a:p>
            <a:r>
              <a:rPr lang="en-US" dirty="0"/>
              <a:t>Change the “capacity” property of the scale set</a:t>
            </a:r>
          </a:p>
          <a:p>
            <a:r>
              <a:rPr lang="en-US" dirty="0"/>
              <a:t>Redeploy</a:t>
            </a:r>
          </a:p>
          <a:p>
            <a:r>
              <a:rPr lang="en-US" dirty="0"/>
              <a:t>New VMs are spread across UDs, FDs, storage accounts</a:t>
            </a:r>
          </a:p>
          <a:p>
            <a:r>
              <a:rPr lang="en-US" dirty="0"/>
              <a:t>VM ID increases</a:t>
            </a:r>
          </a:p>
          <a:p>
            <a:r>
              <a:rPr lang="en-US" dirty="0"/>
              <a:t>VMs deleted by highest ID first</a:t>
            </a:r>
          </a:p>
        </p:txBody>
      </p:sp>
      <p:sp>
        <p:nvSpPr>
          <p:cNvPr id="3" name="Title 2"/>
          <p:cNvSpPr>
            <a:spLocks noGrp="1"/>
          </p:cNvSpPr>
          <p:nvPr>
            <p:ph type="title"/>
          </p:nvPr>
        </p:nvSpPr>
        <p:spPr/>
        <p:txBody>
          <a:bodyPr/>
          <a:lstStyle/>
          <a:p>
            <a:r>
              <a:rPr lang="en-US" dirty="0"/>
              <a:t>Scaling VM Scale Sets</a:t>
            </a:r>
          </a:p>
        </p:txBody>
      </p:sp>
      <p:pic>
        <p:nvPicPr>
          <p:cNvPr id="4" name="Picture 3"/>
          <p:cNvPicPr>
            <a:picLocks noChangeAspect="1"/>
          </p:cNvPicPr>
          <p:nvPr/>
        </p:nvPicPr>
        <p:blipFill>
          <a:blip r:embed="rId3"/>
          <a:stretch>
            <a:fillRect/>
          </a:stretch>
        </p:blipFill>
        <p:spPr>
          <a:xfrm>
            <a:off x="8423612" y="1212849"/>
            <a:ext cx="3737383" cy="2731604"/>
          </a:xfrm>
          <a:prstGeom prst="rect">
            <a:avLst/>
          </a:prstGeom>
        </p:spPr>
      </p:pic>
    </p:spTree>
    <p:extLst>
      <p:ext uri="{BB962C8B-B14F-4D97-AF65-F5344CB8AC3E}">
        <p14:creationId xmlns:p14="http://schemas.microsoft.com/office/powerpoint/2010/main" val="407658666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Scaling with PowerShell/CLI</a:t>
            </a:r>
          </a:p>
        </p:txBody>
      </p:sp>
      <p:sp>
        <p:nvSpPr>
          <p:cNvPr id="5" name="Text Placeholder 4"/>
          <p:cNvSpPr>
            <a:spLocks noGrp="1"/>
          </p:cNvSpPr>
          <p:nvPr>
            <p:ph type="body" sz="quarter" idx="10"/>
          </p:nvPr>
        </p:nvSpPr>
        <p:spPr>
          <a:xfrm>
            <a:off x="277846" y="2279789"/>
            <a:ext cx="11885513" cy="1081464"/>
          </a:xfrm>
        </p:spPr>
        <p:style>
          <a:lnRef idx="3">
            <a:schemeClr val="lt1"/>
          </a:lnRef>
          <a:fillRef idx="1">
            <a:schemeClr val="accent2"/>
          </a:fillRef>
          <a:effectRef idx="1">
            <a:schemeClr val="accent2"/>
          </a:effectRef>
          <a:fontRef idx="minor">
            <a:schemeClr val="lt1"/>
          </a:fontRef>
        </p:style>
        <p:txBody>
          <a:bodyPr/>
          <a:lstStyle/>
          <a:p>
            <a:r>
              <a:rPr lang="en-US" sz="1836" dirty="0">
                <a:solidFill>
                  <a:schemeClr val="bg1"/>
                </a:solidFill>
              </a:rPr>
              <a:t>$</a:t>
            </a:r>
            <a:r>
              <a:rPr lang="en-US" sz="1836" dirty="0" err="1">
                <a:solidFill>
                  <a:schemeClr val="bg1"/>
                </a:solidFill>
              </a:rPr>
              <a:t>vmss</a:t>
            </a:r>
            <a:r>
              <a:rPr lang="en-US" sz="1836" dirty="0">
                <a:solidFill>
                  <a:schemeClr val="bg1"/>
                </a:solidFill>
              </a:rPr>
              <a:t> = Get-</a:t>
            </a:r>
            <a:r>
              <a:rPr lang="en-US" sz="1836" dirty="0" err="1">
                <a:solidFill>
                  <a:schemeClr val="bg1"/>
                </a:solidFill>
              </a:rPr>
              <a:t>AzureRmVmss</a:t>
            </a:r>
            <a:r>
              <a:rPr lang="en-US" sz="1836" dirty="0">
                <a:solidFill>
                  <a:schemeClr val="bg1"/>
                </a:solidFill>
              </a:rPr>
              <a:t> -</a:t>
            </a:r>
            <a:r>
              <a:rPr lang="en-US" sz="1836" dirty="0" err="1">
                <a:solidFill>
                  <a:schemeClr val="bg1"/>
                </a:solidFill>
              </a:rPr>
              <a:t>ResourceGroupName</a:t>
            </a:r>
            <a:r>
              <a:rPr lang="en-US" sz="1836" dirty="0">
                <a:solidFill>
                  <a:schemeClr val="bg1"/>
                </a:solidFill>
              </a:rPr>
              <a:t> </a:t>
            </a:r>
            <a:r>
              <a:rPr lang="en-US" sz="1836" dirty="0" err="1">
                <a:solidFill>
                  <a:schemeClr val="bg1"/>
                </a:solidFill>
              </a:rPr>
              <a:t>myvmss</a:t>
            </a:r>
            <a:r>
              <a:rPr lang="en-US" sz="1836" dirty="0">
                <a:solidFill>
                  <a:schemeClr val="bg1"/>
                </a:solidFill>
              </a:rPr>
              <a:t> -</a:t>
            </a:r>
            <a:r>
              <a:rPr lang="en-US" sz="1836" dirty="0" err="1">
                <a:solidFill>
                  <a:schemeClr val="bg1"/>
                </a:solidFill>
              </a:rPr>
              <a:t>VMScaleSetName</a:t>
            </a:r>
            <a:r>
              <a:rPr lang="en-US" sz="1836" dirty="0">
                <a:solidFill>
                  <a:schemeClr val="bg1"/>
                </a:solidFill>
              </a:rPr>
              <a:t> </a:t>
            </a:r>
            <a:r>
              <a:rPr lang="en-US" sz="1836" dirty="0" err="1">
                <a:solidFill>
                  <a:schemeClr val="bg1"/>
                </a:solidFill>
              </a:rPr>
              <a:t>myvmss</a:t>
            </a:r>
            <a:r>
              <a:rPr lang="en-US" sz="1836" dirty="0">
                <a:solidFill>
                  <a:schemeClr val="bg1"/>
                </a:solidFill>
              </a:rPr>
              <a:t>  </a:t>
            </a:r>
          </a:p>
          <a:p>
            <a:r>
              <a:rPr lang="en-US" sz="1836" dirty="0">
                <a:solidFill>
                  <a:schemeClr val="bg1"/>
                </a:solidFill>
              </a:rPr>
              <a:t>$</a:t>
            </a:r>
            <a:r>
              <a:rPr lang="en-US" sz="1836" dirty="0" err="1">
                <a:solidFill>
                  <a:schemeClr val="bg1"/>
                </a:solidFill>
              </a:rPr>
              <a:t>vmss.Sku.Capacity</a:t>
            </a:r>
            <a:r>
              <a:rPr lang="en-US" sz="1836" dirty="0">
                <a:solidFill>
                  <a:schemeClr val="bg1"/>
                </a:solidFill>
              </a:rPr>
              <a:t> = </a:t>
            </a:r>
            <a:r>
              <a:rPr lang="en-US" sz="1836" dirty="0">
                <a:solidFill>
                  <a:srgbClr val="FFFF00"/>
                </a:solidFill>
              </a:rPr>
              <a:t>10</a:t>
            </a:r>
          </a:p>
          <a:p>
            <a:r>
              <a:rPr lang="en-US" sz="1836" dirty="0">
                <a:solidFill>
                  <a:schemeClr val="bg1"/>
                </a:solidFill>
              </a:rPr>
              <a:t>Update-</a:t>
            </a:r>
            <a:r>
              <a:rPr lang="en-US" sz="1836" dirty="0" err="1">
                <a:solidFill>
                  <a:schemeClr val="bg1"/>
                </a:solidFill>
              </a:rPr>
              <a:t>AzureRmVmss</a:t>
            </a:r>
            <a:r>
              <a:rPr lang="en-US" sz="1836" dirty="0">
                <a:solidFill>
                  <a:schemeClr val="bg1"/>
                </a:solidFill>
              </a:rPr>
              <a:t> -</a:t>
            </a:r>
            <a:r>
              <a:rPr lang="en-US" sz="1836" dirty="0" err="1">
                <a:solidFill>
                  <a:schemeClr val="bg1"/>
                </a:solidFill>
              </a:rPr>
              <a:t>ResourceGroupName</a:t>
            </a:r>
            <a:r>
              <a:rPr lang="en-US" sz="1836" dirty="0">
                <a:solidFill>
                  <a:schemeClr val="bg1"/>
                </a:solidFill>
              </a:rPr>
              <a:t> </a:t>
            </a:r>
            <a:r>
              <a:rPr lang="en-US" sz="1836" dirty="0" err="1">
                <a:solidFill>
                  <a:schemeClr val="bg1"/>
                </a:solidFill>
              </a:rPr>
              <a:t>myvmss</a:t>
            </a:r>
            <a:r>
              <a:rPr lang="en-US" sz="1836" dirty="0">
                <a:solidFill>
                  <a:schemeClr val="bg1"/>
                </a:solidFill>
              </a:rPr>
              <a:t> -Name </a:t>
            </a:r>
            <a:r>
              <a:rPr lang="en-US" sz="1836" dirty="0" err="1">
                <a:solidFill>
                  <a:schemeClr val="bg1"/>
                </a:solidFill>
              </a:rPr>
              <a:t>myvmss</a:t>
            </a:r>
            <a:r>
              <a:rPr lang="en-US" sz="1836" dirty="0">
                <a:solidFill>
                  <a:schemeClr val="bg1"/>
                </a:solidFill>
              </a:rPr>
              <a:t> -</a:t>
            </a:r>
            <a:r>
              <a:rPr lang="en-US" sz="1836" dirty="0" err="1">
                <a:solidFill>
                  <a:schemeClr val="bg1"/>
                </a:solidFill>
              </a:rPr>
              <a:t>VirtualMachineScaleSet</a:t>
            </a:r>
            <a:r>
              <a:rPr lang="en-US" sz="1836" dirty="0">
                <a:solidFill>
                  <a:schemeClr val="bg1"/>
                </a:solidFill>
              </a:rPr>
              <a:t> $</a:t>
            </a:r>
            <a:r>
              <a:rPr lang="en-US" sz="1836" dirty="0" err="1">
                <a:solidFill>
                  <a:schemeClr val="bg1"/>
                </a:solidFill>
              </a:rPr>
              <a:t>vmss</a:t>
            </a:r>
            <a:endParaRPr lang="en-US" sz="1836" dirty="0">
              <a:solidFill>
                <a:schemeClr val="bg1"/>
              </a:solidFill>
            </a:endParaRPr>
          </a:p>
        </p:txBody>
      </p:sp>
      <p:sp>
        <p:nvSpPr>
          <p:cNvPr id="8" name="TextBox 7"/>
          <p:cNvSpPr txBox="1"/>
          <p:nvPr/>
        </p:nvSpPr>
        <p:spPr>
          <a:xfrm>
            <a:off x="139216" y="1639426"/>
            <a:ext cx="3922115" cy="647165"/>
          </a:xfrm>
          <a:prstGeom prst="rect">
            <a:avLst/>
          </a:prstGeom>
          <a:noFill/>
        </p:spPr>
        <p:txBody>
          <a:bodyPr wrap="square" lIns="186521" tIns="149217" rIns="186521" bIns="149217" rtlCol="0">
            <a:spAutoFit/>
          </a:bodyPr>
          <a:lstStyle/>
          <a:p>
            <a:pPr defTabSz="932597">
              <a:lnSpc>
                <a:spcPct val="90000"/>
              </a:lnSpc>
              <a:spcAft>
                <a:spcPts val="612"/>
              </a:spcAft>
            </a:pPr>
            <a:r>
              <a:rPr lang="en-US" sz="2448" kern="0" dirty="0">
                <a:gradFill>
                  <a:gsLst>
                    <a:gs pos="2917">
                      <a:schemeClr val="tx1"/>
                    </a:gs>
                    <a:gs pos="30000">
                      <a:schemeClr val="tx1"/>
                    </a:gs>
                  </a:gsLst>
                  <a:lin ang="5400000" scaled="0"/>
                </a:gradFill>
              </a:rPr>
              <a:t>PowerShell</a:t>
            </a:r>
          </a:p>
        </p:txBody>
      </p:sp>
      <p:sp>
        <p:nvSpPr>
          <p:cNvPr id="9" name="TextBox 8"/>
          <p:cNvSpPr txBox="1"/>
          <p:nvPr/>
        </p:nvSpPr>
        <p:spPr>
          <a:xfrm>
            <a:off x="139216" y="3664104"/>
            <a:ext cx="3922115" cy="647165"/>
          </a:xfrm>
          <a:prstGeom prst="rect">
            <a:avLst/>
          </a:prstGeom>
          <a:noFill/>
        </p:spPr>
        <p:txBody>
          <a:bodyPr wrap="square" lIns="186521" tIns="149217" rIns="186521" bIns="149217" rtlCol="0">
            <a:spAutoFit/>
          </a:bodyPr>
          <a:lstStyle/>
          <a:p>
            <a:pPr defTabSz="932597">
              <a:lnSpc>
                <a:spcPct val="90000"/>
              </a:lnSpc>
              <a:spcAft>
                <a:spcPts val="612"/>
              </a:spcAft>
            </a:pPr>
            <a:r>
              <a:rPr lang="en-US" sz="2448" kern="0" dirty="0">
                <a:gradFill>
                  <a:gsLst>
                    <a:gs pos="2917">
                      <a:schemeClr val="tx1"/>
                    </a:gs>
                    <a:gs pos="30000">
                      <a:schemeClr val="tx1"/>
                    </a:gs>
                  </a:gsLst>
                  <a:lin ang="5400000" scaled="0"/>
                </a:gradFill>
              </a:rPr>
              <a:t>CLI</a:t>
            </a:r>
          </a:p>
        </p:txBody>
      </p:sp>
      <p:sp>
        <p:nvSpPr>
          <p:cNvPr id="10" name="Text Placeholder 4"/>
          <p:cNvSpPr txBox="1">
            <a:spLocks/>
          </p:cNvSpPr>
          <p:nvPr/>
        </p:nvSpPr>
        <p:spPr>
          <a:xfrm>
            <a:off x="277846" y="4304467"/>
            <a:ext cx="11885513" cy="44764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wrap="square" lIns="149217" tIns="93260" rIns="149217" bIns="9326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235"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39726"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2353"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730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798516"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30292"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14509" indent="-228592" algn="l" defTabSz="914367" rtl="0" eaLnBrk="1" latinLnBrk="0" hangingPunct="1">
              <a:spcBef>
                <a:spcPct val="20000"/>
              </a:spcBef>
              <a:buFont typeface="Arial" pitchFamily="34" charset="0"/>
              <a:buChar char="•"/>
              <a:defRPr sz="1961" kern="1200">
                <a:solidFill>
                  <a:schemeClr val="lt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lt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lt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lt1"/>
                </a:solidFill>
                <a:latin typeface="+mn-lt"/>
                <a:ea typeface="+mn-ea"/>
                <a:cs typeface="+mn-cs"/>
              </a:defRPr>
            </a:lvl9pPr>
          </a:lstStyle>
          <a:p>
            <a:pPr defTabSz="932563"/>
            <a:r>
              <a:rPr lang="en-US" sz="1836" dirty="0" err="1">
                <a:solidFill>
                  <a:schemeClr val="bg1"/>
                </a:solidFill>
              </a:rPr>
              <a:t>user@myvm</a:t>
            </a:r>
            <a:r>
              <a:rPr lang="en-US" sz="1836" dirty="0">
                <a:solidFill>
                  <a:schemeClr val="bg1"/>
                </a:solidFill>
              </a:rPr>
              <a:t>: azure </a:t>
            </a:r>
            <a:r>
              <a:rPr lang="en-US" sz="1836" dirty="0" err="1">
                <a:solidFill>
                  <a:schemeClr val="bg1"/>
                </a:solidFill>
              </a:rPr>
              <a:t>vmss</a:t>
            </a:r>
            <a:r>
              <a:rPr lang="en-US" sz="1836" dirty="0">
                <a:solidFill>
                  <a:schemeClr val="bg1"/>
                </a:solidFill>
              </a:rPr>
              <a:t> scale –g </a:t>
            </a:r>
            <a:r>
              <a:rPr lang="en-US" sz="1836" dirty="0" err="1">
                <a:solidFill>
                  <a:schemeClr val="bg1"/>
                </a:solidFill>
              </a:rPr>
              <a:t>rgname</a:t>
            </a:r>
            <a:r>
              <a:rPr lang="en-US" sz="1836" dirty="0">
                <a:solidFill>
                  <a:schemeClr val="bg1"/>
                </a:solidFill>
              </a:rPr>
              <a:t> –n </a:t>
            </a:r>
            <a:r>
              <a:rPr lang="en-US" sz="1836" dirty="0" err="1">
                <a:solidFill>
                  <a:schemeClr val="bg1"/>
                </a:solidFill>
              </a:rPr>
              <a:t>vmssname</a:t>
            </a:r>
            <a:r>
              <a:rPr lang="en-US" sz="1836" dirty="0">
                <a:solidFill>
                  <a:schemeClr val="bg1"/>
                </a:solidFill>
              </a:rPr>
              <a:t> –C 10</a:t>
            </a:r>
          </a:p>
        </p:txBody>
      </p:sp>
      <p:sp>
        <p:nvSpPr>
          <p:cNvPr id="12" name="Text Placeholder 1"/>
          <p:cNvSpPr txBox="1">
            <a:spLocks/>
          </p:cNvSpPr>
          <p:nvPr/>
        </p:nvSpPr>
        <p:spPr>
          <a:xfrm>
            <a:off x="275482" y="5387434"/>
            <a:ext cx="11885514" cy="956818"/>
          </a:xfrm>
          <a:prstGeom prst="rect">
            <a:avLst/>
          </a:prstGeom>
        </p:spPr>
        <p:txBody>
          <a:bodyPr vert="horz" wrap="square" lIns="149217" tIns="93260" rIns="149217" bIns="9326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235"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39726"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2353"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730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798516"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30292"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32563"/>
            <a:r>
              <a:rPr lang="en-US" sz="2448" dirty="0"/>
              <a:t>Note: Use any tool which edits VMSS model (e.g. Resource Explorer)</a:t>
            </a:r>
          </a:p>
          <a:p>
            <a:pPr defTabSz="932563"/>
            <a:r>
              <a:rPr lang="en-US" sz="2448" dirty="0"/>
              <a:t>Portal integration coming soon.. </a:t>
            </a:r>
          </a:p>
        </p:txBody>
      </p:sp>
    </p:spTree>
    <p:extLst>
      <p:ext uri="{BB962C8B-B14F-4D97-AF65-F5344CB8AC3E}">
        <p14:creationId xmlns:p14="http://schemas.microsoft.com/office/powerpoint/2010/main" val="11915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Autoscale</a:t>
            </a:r>
          </a:p>
        </p:txBody>
      </p:sp>
    </p:spTree>
    <p:extLst>
      <p:ext uri="{BB962C8B-B14F-4D97-AF65-F5344CB8AC3E}">
        <p14:creationId xmlns:p14="http://schemas.microsoft.com/office/powerpoint/2010/main" val="264981302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Autoscale: </a:t>
            </a:r>
            <a:r>
              <a:rPr lang="en-US"/>
              <a:t>Why do I care?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992" y="1212850"/>
            <a:ext cx="8344857" cy="5215534"/>
          </a:xfrm>
          <a:prstGeom prst="rect">
            <a:avLst/>
          </a:prstGeom>
        </p:spPr>
      </p:pic>
      <p:sp>
        <p:nvSpPr>
          <p:cNvPr id="5" name="TextBox 4"/>
          <p:cNvSpPr txBox="1"/>
          <p:nvPr/>
        </p:nvSpPr>
        <p:spPr>
          <a:xfrm>
            <a:off x="3332996" y="2720093"/>
            <a:ext cx="715752" cy="2824914"/>
          </a:xfrm>
          <a:prstGeom prst="rect">
            <a:avLst/>
          </a:prstGeom>
          <a:noFill/>
        </p:spPr>
        <p:txBody>
          <a:bodyPr vert="vert270" wrap="square" lIns="186521" tIns="149217" rIns="186521" bIns="149217" rtlCol="0">
            <a:spAutoFit/>
          </a:bodyPr>
          <a:lstStyle/>
          <a:p>
            <a:pPr defTabSz="932597">
              <a:lnSpc>
                <a:spcPct val="90000"/>
              </a:lnSpc>
              <a:spcAft>
                <a:spcPts val="612"/>
              </a:spcAft>
            </a:pPr>
            <a:r>
              <a:rPr lang="en-US" sz="2448" kern="0" dirty="0">
                <a:gradFill>
                  <a:gsLst>
                    <a:gs pos="2917">
                      <a:schemeClr val="tx1"/>
                    </a:gs>
                    <a:gs pos="30000">
                      <a:schemeClr val="tx1"/>
                    </a:gs>
                  </a:gsLst>
                  <a:lin ang="5400000" scaled="0"/>
                </a:gradFill>
              </a:rPr>
              <a:t>1) App Resiliency</a:t>
            </a:r>
          </a:p>
        </p:txBody>
      </p:sp>
      <p:sp>
        <p:nvSpPr>
          <p:cNvPr id="6" name="TextBox 5"/>
          <p:cNvSpPr txBox="1"/>
          <p:nvPr/>
        </p:nvSpPr>
        <p:spPr>
          <a:xfrm>
            <a:off x="5411924" y="3895562"/>
            <a:ext cx="2700664" cy="647165"/>
          </a:xfrm>
          <a:prstGeom prst="rect">
            <a:avLst/>
          </a:prstGeom>
          <a:noFill/>
        </p:spPr>
        <p:txBody>
          <a:bodyPr wrap="square" lIns="186521" tIns="149217" rIns="186521" bIns="149217" rtlCol="0">
            <a:spAutoFit/>
          </a:bodyPr>
          <a:lstStyle/>
          <a:p>
            <a:pPr defTabSz="932597">
              <a:lnSpc>
                <a:spcPct val="90000"/>
              </a:lnSpc>
              <a:spcAft>
                <a:spcPts val="612"/>
              </a:spcAft>
            </a:pPr>
            <a:r>
              <a:rPr lang="en-US" sz="2448" kern="0" dirty="0">
                <a:gradFill>
                  <a:gsLst>
                    <a:gs pos="2917">
                      <a:schemeClr val="tx1"/>
                    </a:gs>
                    <a:gs pos="30000">
                      <a:schemeClr val="tx1"/>
                    </a:gs>
                  </a:gsLst>
                  <a:lin ang="5400000" scaled="0"/>
                </a:gradFill>
              </a:rPr>
              <a:t>2) Reduced Cost</a:t>
            </a:r>
          </a:p>
        </p:txBody>
      </p:sp>
      <p:sp>
        <p:nvSpPr>
          <p:cNvPr id="7" name="TextBox 6"/>
          <p:cNvSpPr txBox="1"/>
          <p:nvPr/>
        </p:nvSpPr>
        <p:spPr>
          <a:xfrm>
            <a:off x="9326915" y="2370366"/>
            <a:ext cx="715752" cy="2486942"/>
          </a:xfrm>
          <a:prstGeom prst="rect">
            <a:avLst/>
          </a:prstGeom>
          <a:noFill/>
        </p:spPr>
        <p:txBody>
          <a:bodyPr vert="vert270" wrap="square" lIns="186521" tIns="149217" rIns="186521" bIns="149217" rtlCol="0">
            <a:spAutoFit/>
          </a:bodyPr>
          <a:lstStyle/>
          <a:p>
            <a:pPr defTabSz="932597">
              <a:lnSpc>
                <a:spcPct val="90000"/>
              </a:lnSpc>
              <a:spcAft>
                <a:spcPts val="612"/>
              </a:spcAft>
            </a:pPr>
            <a:r>
              <a:rPr lang="en-US" sz="2448" kern="0" dirty="0">
                <a:gradFill>
                  <a:gsLst>
                    <a:gs pos="2917">
                      <a:schemeClr val="tx1"/>
                    </a:gs>
                    <a:gs pos="30000">
                      <a:schemeClr val="tx1"/>
                    </a:gs>
                  </a:gsLst>
                  <a:lin ang="5400000" scaled="0"/>
                </a:gradFill>
              </a:rPr>
              <a:t>3) Notifications</a:t>
            </a:r>
          </a:p>
        </p:txBody>
      </p:sp>
    </p:spTree>
    <p:extLst>
      <p:ext uri="{BB962C8B-B14F-4D97-AF65-F5344CB8AC3E}">
        <p14:creationId xmlns:p14="http://schemas.microsoft.com/office/powerpoint/2010/main" val="331244758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6601611" cy="5246834"/>
          </a:xfrm>
        </p:spPr>
        <p:txBody>
          <a:bodyPr/>
          <a:lstStyle/>
          <a:p>
            <a:r>
              <a:rPr lang="en-US" dirty="0"/>
              <a:t>Portal: get started in a few clicks</a:t>
            </a:r>
          </a:p>
          <a:p>
            <a:r>
              <a:rPr lang="en-US" dirty="0"/>
              <a:t>Resource Manager Template: have full control</a:t>
            </a:r>
          </a:p>
          <a:p>
            <a:r>
              <a:rPr lang="en-US" dirty="0"/>
              <a:t>CLI, PowerShell, Resource Explorer, SDKs, etc.</a:t>
            </a:r>
          </a:p>
          <a:p>
            <a:r>
              <a:rPr lang="en-US" dirty="0"/>
              <a:t>In-VM Agent</a:t>
            </a:r>
          </a:p>
          <a:p>
            <a:pPr lvl="1"/>
            <a:r>
              <a:rPr lang="en-US" dirty="0"/>
              <a:t>Windows Azure Diagnostics agent</a:t>
            </a:r>
          </a:p>
          <a:p>
            <a:pPr lvl="1"/>
            <a:r>
              <a:rPr lang="en-US" dirty="0"/>
              <a:t>Linux Azure Diagnostics agent</a:t>
            </a:r>
          </a:p>
        </p:txBody>
      </p:sp>
      <p:sp>
        <p:nvSpPr>
          <p:cNvPr id="3" name="Title 2"/>
          <p:cNvSpPr>
            <a:spLocks noGrp="1"/>
          </p:cNvSpPr>
          <p:nvPr>
            <p:ph type="title"/>
          </p:nvPr>
        </p:nvSpPr>
        <p:spPr/>
        <p:txBody>
          <a:bodyPr/>
          <a:lstStyle/>
          <a:p>
            <a:r>
              <a:rPr lang="en-US" dirty="0"/>
              <a:t>Autoscale: How do I get it?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430" y="1338124"/>
            <a:ext cx="3757589" cy="5122887"/>
          </a:xfrm>
          <a:prstGeom prst="rect">
            <a:avLst/>
          </a:prstGeom>
        </p:spPr>
      </p:pic>
    </p:spTree>
    <p:extLst>
      <p:ext uri="{BB962C8B-B14F-4D97-AF65-F5344CB8AC3E}">
        <p14:creationId xmlns:p14="http://schemas.microsoft.com/office/powerpoint/2010/main" val="296175531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Autoscale</a:t>
            </a:r>
            <a:endParaRPr lang="en-US" dirty="0"/>
          </a:p>
        </p:txBody>
      </p:sp>
      <p:sp>
        <p:nvSpPr>
          <p:cNvPr id="4" name="Rectangle 3"/>
          <p:cNvSpPr/>
          <p:nvPr/>
        </p:nvSpPr>
        <p:spPr>
          <a:xfrm>
            <a:off x="8650321" y="5273746"/>
            <a:ext cx="1705077" cy="866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530" kern="0" dirty="0">
                <a:solidFill>
                  <a:sysClr val="windowText" lastClr="000000"/>
                </a:solidFill>
              </a:rPr>
              <a:t>AutoScale service</a:t>
            </a:r>
          </a:p>
          <a:p>
            <a:pPr algn="ctr" defTabSz="932597"/>
            <a:r>
              <a:rPr lang="en-US" sz="1530" kern="0" dirty="0">
                <a:solidFill>
                  <a:sysClr val="windowText" lastClr="000000"/>
                </a:solidFill>
              </a:rPr>
              <a:t>(background job)</a:t>
            </a:r>
          </a:p>
        </p:txBody>
      </p:sp>
      <p:sp>
        <p:nvSpPr>
          <p:cNvPr id="5" name="Rectangle 4"/>
          <p:cNvSpPr/>
          <p:nvPr/>
        </p:nvSpPr>
        <p:spPr>
          <a:xfrm>
            <a:off x="4038784" y="3955009"/>
            <a:ext cx="1374830" cy="709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ARM/CSM</a:t>
            </a:r>
          </a:p>
        </p:txBody>
      </p:sp>
      <p:sp>
        <p:nvSpPr>
          <p:cNvPr id="6" name="Rectangle 5"/>
          <p:cNvSpPr/>
          <p:nvPr/>
        </p:nvSpPr>
        <p:spPr>
          <a:xfrm>
            <a:off x="803253" y="3968470"/>
            <a:ext cx="1374830" cy="709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Portal</a:t>
            </a:r>
          </a:p>
        </p:txBody>
      </p:sp>
      <p:sp>
        <p:nvSpPr>
          <p:cNvPr id="7" name="Rectangle 6"/>
          <p:cNvSpPr/>
          <p:nvPr/>
        </p:nvSpPr>
        <p:spPr>
          <a:xfrm>
            <a:off x="813161" y="5145039"/>
            <a:ext cx="1374830" cy="709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530" kern="0" dirty="0">
                <a:solidFill>
                  <a:sysClr val="windowText" lastClr="000000"/>
                </a:solidFill>
              </a:rPr>
              <a:t>Insights SDK, PowerShell</a:t>
            </a:r>
          </a:p>
        </p:txBody>
      </p:sp>
      <p:sp>
        <p:nvSpPr>
          <p:cNvPr id="8" name="Rectangle 7"/>
          <p:cNvSpPr/>
          <p:nvPr/>
        </p:nvSpPr>
        <p:spPr>
          <a:xfrm>
            <a:off x="6238827" y="3874230"/>
            <a:ext cx="1678941" cy="87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Monitoring Service </a:t>
            </a:r>
          </a:p>
          <a:p>
            <a:pPr algn="ctr" defTabSz="932597"/>
            <a:r>
              <a:rPr lang="en-US" sz="1722" kern="0" dirty="0">
                <a:solidFill>
                  <a:sysClr val="windowText" lastClr="000000"/>
                </a:solidFill>
              </a:rPr>
              <a:t>(Insights)</a:t>
            </a:r>
          </a:p>
        </p:txBody>
      </p:sp>
      <p:sp>
        <p:nvSpPr>
          <p:cNvPr id="9" name="Can 8"/>
          <p:cNvSpPr/>
          <p:nvPr/>
        </p:nvSpPr>
        <p:spPr>
          <a:xfrm>
            <a:off x="10347076" y="3707124"/>
            <a:ext cx="1308311" cy="123227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Insights Storage</a:t>
            </a:r>
          </a:p>
        </p:txBody>
      </p:sp>
      <p:cxnSp>
        <p:nvCxnSpPr>
          <p:cNvPr id="12" name="Straight Arrow Connector 11"/>
          <p:cNvCxnSpPr>
            <a:stCxn id="6" idx="3"/>
            <a:endCxn id="5" idx="1"/>
          </p:cNvCxnSpPr>
          <p:nvPr/>
        </p:nvCxnSpPr>
        <p:spPr>
          <a:xfrm flipV="1">
            <a:off x="2178082" y="4309804"/>
            <a:ext cx="1860702" cy="13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7" idx="3"/>
          </p:cNvCxnSpPr>
          <p:nvPr/>
        </p:nvCxnSpPr>
        <p:spPr>
          <a:xfrm flipV="1">
            <a:off x="2187991" y="4458265"/>
            <a:ext cx="1839110" cy="10415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8" idx="1"/>
          </p:cNvCxnSpPr>
          <p:nvPr/>
        </p:nvCxnSpPr>
        <p:spPr>
          <a:xfrm>
            <a:off x="5413613" y="4309804"/>
            <a:ext cx="825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2"/>
          </p:cNvCxnSpPr>
          <p:nvPr/>
        </p:nvCxnSpPr>
        <p:spPr>
          <a:xfrm>
            <a:off x="7917769" y="4309804"/>
            <a:ext cx="2429308" cy="13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4" idx="0"/>
          </p:cNvCxnSpPr>
          <p:nvPr/>
        </p:nvCxnSpPr>
        <p:spPr>
          <a:xfrm>
            <a:off x="7373692" y="4519150"/>
            <a:ext cx="2129167" cy="7545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254749" y="4221687"/>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1</a:t>
            </a:r>
          </a:p>
        </p:txBody>
      </p:sp>
      <p:sp>
        <p:nvSpPr>
          <p:cNvPr id="18" name="Oval 17"/>
          <p:cNvSpPr/>
          <p:nvPr/>
        </p:nvSpPr>
        <p:spPr>
          <a:xfrm>
            <a:off x="5561899" y="4152502"/>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2</a:t>
            </a:r>
          </a:p>
        </p:txBody>
      </p:sp>
      <p:sp>
        <p:nvSpPr>
          <p:cNvPr id="19" name="Oval 18"/>
          <p:cNvSpPr/>
          <p:nvPr/>
        </p:nvSpPr>
        <p:spPr>
          <a:xfrm>
            <a:off x="5635361" y="3258090"/>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3</a:t>
            </a:r>
          </a:p>
        </p:txBody>
      </p:sp>
      <p:cxnSp>
        <p:nvCxnSpPr>
          <p:cNvPr id="20" name="Elbow Connector 19"/>
          <p:cNvCxnSpPr/>
          <p:nvPr/>
        </p:nvCxnSpPr>
        <p:spPr>
          <a:xfrm rot="16200000" flipH="1" flipV="1">
            <a:off x="6146960" y="2745699"/>
            <a:ext cx="80780" cy="2352098"/>
          </a:xfrm>
          <a:prstGeom prst="bentConnector3">
            <a:avLst>
              <a:gd name="adj1" fmla="val -270587"/>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206037" y="4233082"/>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4</a:t>
            </a:r>
          </a:p>
        </p:txBody>
      </p:sp>
      <p:cxnSp>
        <p:nvCxnSpPr>
          <p:cNvPr id="22" name="Elbow Connector 21"/>
          <p:cNvCxnSpPr/>
          <p:nvPr/>
        </p:nvCxnSpPr>
        <p:spPr>
          <a:xfrm rot="5400000" flipH="1">
            <a:off x="6277761" y="2896042"/>
            <a:ext cx="1489801" cy="4998404"/>
          </a:xfrm>
          <a:prstGeom prst="bentConnector4">
            <a:avLst>
              <a:gd name="adj1" fmla="val -14672"/>
              <a:gd name="adj2" fmla="val 10010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488176" y="2257793"/>
            <a:ext cx="27362" cy="17032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04879" y="5442292"/>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5</a:t>
            </a:r>
          </a:p>
        </p:txBody>
      </p:sp>
      <p:sp>
        <p:nvSpPr>
          <p:cNvPr id="25" name="Oval 24"/>
          <p:cNvSpPr/>
          <p:nvPr/>
        </p:nvSpPr>
        <p:spPr>
          <a:xfrm>
            <a:off x="4328637" y="3270327"/>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6</a:t>
            </a:r>
          </a:p>
        </p:txBody>
      </p:sp>
      <p:sp>
        <p:nvSpPr>
          <p:cNvPr id="26" name="TextBox 25"/>
          <p:cNvSpPr txBox="1"/>
          <p:nvPr/>
        </p:nvSpPr>
        <p:spPr>
          <a:xfrm>
            <a:off x="3068405" y="2711034"/>
            <a:ext cx="1601910" cy="364456"/>
          </a:xfrm>
          <a:prstGeom prst="rect">
            <a:avLst/>
          </a:prstGeom>
          <a:noFill/>
        </p:spPr>
        <p:txBody>
          <a:bodyPr wrap="square" rtlCol="0">
            <a:spAutoFit/>
          </a:bodyPr>
          <a:lstStyle/>
          <a:p>
            <a:pPr defTabSz="932597"/>
            <a:r>
              <a:rPr lang="en-US" sz="1722" kern="0" dirty="0">
                <a:solidFill>
                  <a:sysClr val="windowText" lastClr="000000"/>
                </a:solidFill>
              </a:rPr>
              <a:t>Scale action</a:t>
            </a:r>
          </a:p>
        </p:txBody>
      </p:sp>
      <p:sp>
        <p:nvSpPr>
          <p:cNvPr id="27" name="TextBox 26"/>
          <p:cNvSpPr txBox="1"/>
          <p:nvPr/>
        </p:nvSpPr>
        <p:spPr>
          <a:xfrm>
            <a:off x="4566223" y="6106050"/>
            <a:ext cx="4726374" cy="274208"/>
          </a:xfrm>
          <a:prstGeom prst="rect">
            <a:avLst/>
          </a:prstGeom>
          <a:noFill/>
        </p:spPr>
        <p:txBody>
          <a:bodyPr wrap="square" rtlCol="0">
            <a:spAutoFit/>
          </a:bodyPr>
          <a:lstStyle/>
          <a:p>
            <a:pPr defTabSz="932597"/>
            <a:r>
              <a:rPr lang="en-US" sz="1147" kern="0" dirty="0">
                <a:solidFill>
                  <a:sysClr val="windowText" lastClr="000000"/>
                </a:solidFill>
              </a:rPr>
              <a:t>Scale action (ask the Resource Provider to scale, via ARM)</a:t>
            </a:r>
          </a:p>
        </p:txBody>
      </p:sp>
      <p:sp>
        <p:nvSpPr>
          <p:cNvPr id="28" name="TextBox 27"/>
          <p:cNvSpPr txBox="1"/>
          <p:nvPr/>
        </p:nvSpPr>
        <p:spPr>
          <a:xfrm>
            <a:off x="6034506" y="3410493"/>
            <a:ext cx="2274398" cy="274208"/>
          </a:xfrm>
          <a:prstGeom prst="rect">
            <a:avLst/>
          </a:prstGeom>
          <a:noFill/>
        </p:spPr>
        <p:txBody>
          <a:bodyPr wrap="square" rtlCol="0">
            <a:spAutoFit/>
          </a:bodyPr>
          <a:lstStyle/>
          <a:p>
            <a:pPr defTabSz="932597"/>
            <a:r>
              <a:rPr lang="en-US" sz="1147" kern="0" dirty="0">
                <a:solidFill>
                  <a:sysClr val="windowText" lastClr="000000"/>
                </a:solidFill>
              </a:rPr>
              <a:t>Resource validations/checks</a:t>
            </a:r>
          </a:p>
        </p:txBody>
      </p:sp>
      <p:sp>
        <p:nvSpPr>
          <p:cNvPr id="29" name="TextBox 28"/>
          <p:cNvSpPr txBox="1"/>
          <p:nvPr/>
        </p:nvSpPr>
        <p:spPr>
          <a:xfrm>
            <a:off x="7861726" y="3977975"/>
            <a:ext cx="2282605" cy="268856"/>
          </a:xfrm>
          <a:prstGeom prst="rect">
            <a:avLst/>
          </a:prstGeom>
          <a:noFill/>
        </p:spPr>
        <p:txBody>
          <a:bodyPr wrap="square" rtlCol="0">
            <a:spAutoFit/>
          </a:bodyPr>
          <a:lstStyle/>
          <a:p>
            <a:pPr defTabSz="932597"/>
            <a:r>
              <a:rPr lang="en-US" sz="1147" kern="0" dirty="0">
                <a:solidFill>
                  <a:sysClr val="windowText" lastClr="000000"/>
                </a:solidFill>
              </a:rPr>
              <a:t>Create/update AutoScale setting</a:t>
            </a:r>
          </a:p>
        </p:txBody>
      </p:sp>
      <p:sp>
        <p:nvSpPr>
          <p:cNvPr id="30" name="TextBox 29"/>
          <p:cNvSpPr txBox="1"/>
          <p:nvPr/>
        </p:nvSpPr>
        <p:spPr>
          <a:xfrm>
            <a:off x="8605182" y="4998328"/>
            <a:ext cx="3247402" cy="274208"/>
          </a:xfrm>
          <a:prstGeom prst="rect">
            <a:avLst/>
          </a:prstGeom>
          <a:noFill/>
        </p:spPr>
        <p:txBody>
          <a:bodyPr wrap="square" rtlCol="0">
            <a:spAutoFit/>
          </a:bodyPr>
          <a:lstStyle/>
          <a:p>
            <a:pPr defTabSz="932597"/>
            <a:r>
              <a:rPr lang="en-US" sz="1147" kern="0" dirty="0">
                <a:solidFill>
                  <a:sysClr val="windowText" lastClr="000000"/>
                </a:solidFill>
              </a:rPr>
              <a:t>Schedule AutoScale job (runs every 5 minutes)</a:t>
            </a:r>
          </a:p>
        </p:txBody>
      </p:sp>
      <p:sp>
        <p:nvSpPr>
          <p:cNvPr id="31" name="TextBox 30"/>
          <p:cNvSpPr txBox="1"/>
          <p:nvPr/>
        </p:nvSpPr>
        <p:spPr>
          <a:xfrm>
            <a:off x="2462004" y="3955010"/>
            <a:ext cx="1937911" cy="274208"/>
          </a:xfrm>
          <a:prstGeom prst="rect">
            <a:avLst/>
          </a:prstGeom>
          <a:noFill/>
        </p:spPr>
        <p:txBody>
          <a:bodyPr wrap="square" rtlCol="0">
            <a:spAutoFit/>
          </a:bodyPr>
          <a:lstStyle/>
          <a:p>
            <a:pPr defTabSz="932597"/>
            <a:r>
              <a:rPr lang="en-US" sz="1147" kern="0" dirty="0">
                <a:solidFill>
                  <a:sysClr val="windowText" lastClr="000000"/>
                </a:solidFill>
              </a:rPr>
              <a:t>Insights REST API calls</a:t>
            </a:r>
          </a:p>
        </p:txBody>
      </p:sp>
      <p:sp>
        <p:nvSpPr>
          <p:cNvPr id="32" name="Rectangle 31"/>
          <p:cNvSpPr/>
          <p:nvPr/>
        </p:nvSpPr>
        <p:spPr>
          <a:xfrm>
            <a:off x="10779090" y="5352152"/>
            <a:ext cx="1217235" cy="709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147" kern="0" dirty="0">
                <a:solidFill>
                  <a:sysClr val="windowText" lastClr="000000"/>
                </a:solidFill>
              </a:rPr>
              <a:t>Log AutoScale trigger events</a:t>
            </a:r>
          </a:p>
        </p:txBody>
      </p:sp>
      <p:cxnSp>
        <p:nvCxnSpPr>
          <p:cNvPr id="33" name="Straight Arrow Connector 32"/>
          <p:cNvCxnSpPr>
            <a:stCxn id="4" idx="3"/>
            <a:endCxn id="32" idx="1"/>
          </p:cNvCxnSpPr>
          <p:nvPr/>
        </p:nvCxnSpPr>
        <p:spPr>
          <a:xfrm>
            <a:off x="10355398" y="5706945"/>
            <a:ext cx="423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4488175" y="1038002"/>
            <a:ext cx="1513608" cy="850203"/>
            <a:chOff x="7165720" y="3276805"/>
            <a:chExt cx="1032266" cy="747678"/>
          </a:xfrm>
        </p:grpSpPr>
        <p:pic>
          <p:nvPicPr>
            <p:cNvPr id="62" name="Picture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p:nvPr/>
          </p:nvSpPr>
          <p:spPr>
            <a:xfrm>
              <a:off x="7793220" y="3276805"/>
              <a:ext cx="404766" cy="703928"/>
            </a:xfrm>
            <a:prstGeom prst="rect">
              <a:avLst/>
            </a:prstGeom>
            <a:noFill/>
          </p:spPr>
          <p:txBody>
            <a:bodyPr wrap="square" rtlCol="0">
              <a:spAutoFit/>
            </a:bodyPr>
            <a:lstStyle/>
            <a:p>
              <a:pPr defTabSz="874278"/>
              <a:r>
                <a:rPr lang="en-US" sz="2250" kern="0" dirty="0">
                  <a:solidFill>
                    <a:sysClr val="windowText" lastClr="000000"/>
                  </a:solidFill>
                  <a:latin typeface="Segoe UI"/>
                </a:rPr>
                <a:t>VM</a:t>
              </a:r>
            </a:p>
          </p:txBody>
        </p:sp>
      </p:grpSp>
      <p:sp>
        <p:nvSpPr>
          <p:cNvPr id="68" name="Rounded Rectangle 67"/>
          <p:cNvSpPr/>
          <p:nvPr/>
        </p:nvSpPr>
        <p:spPr bwMode="auto">
          <a:xfrm>
            <a:off x="4328639" y="937652"/>
            <a:ext cx="4643342" cy="1226776"/>
          </a:xfrm>
          <a:prstGeom prst="roundRect">
            <a:avLst/>
          </a:prstGeom>
          <a:noFill/>
          <a:ln>
            <a:solidFill>
              <a:schemeClr val="accent3">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87419" tIns="87419" rIns="32786" bIns="32786" rtlCol="0" anchor="t" anchorCtr="0"/>
          <a:lstStyle/>
          <a:p>
            <a:pPr algn="ctr" defTabSz="891355"/>
            <a:endParaRPr lang="en-US" sz="1530" kern="0" spc="-98"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69" name="Group 68"/>
          <p:cNvGrpSpPr/>
          <p:nvPr/>
        </p:nvGrpSpPr>
        <p:grpSpPr>
          <a:xfrm>
            <a:off x="7226227" y="1024342"/>
            <a:ext cx="1513608" cy="850203"/>
            <a:chOff x="7165720" y="3276805"/>
            <a:chExt cx="1032266" cy="747678"/>
          </a:xfrm>
        </p:grpSpPr>
        <p:pic>
          <p:nvPicPr>
            <p:cNvPr id="70" name="Picture 6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p:cNvSpPr txBox="1"/>
            <p:nvPr/>
          </p:nvSpPr>
          <p:spPr>
            <a:xfrm>
              <a:off x="7793220" y="3276805"/>
              <a:ext cx="404766" cy="703928"/>
            </a:xfrm>
            <a:prstGeom prst="rect">
              <a:avLst/>
            </a:prstGeom>
            <a:noFill/>
          </p:spPr>
          <p:txBody>
            <a:bodyPr wrap="square" rtlCol="0">
              <a:spAutoFit/>
            </a:bodyPr>
            <a:lstStyle/>
            <a:p>
              <a:pPr defTabSz="874278"/>
              <a:r>
                <a:rPr lang="en-US" sz="2250" kern="0" dirty="0">
                  <a:solidFill>
                    <a:sysClr val="windowText" lastClr="000000"/>
                  </a:solidFill>
                  <a:latin typeface="Segoe UI"/>
                </a:rPr>
                <a:t>VM</a:t>
              </a:r>
            </a:p>
          </p:txBody>
        </p:sp>
      </p:grpSp>
      <p:grpSp>
        <p:nvGrpSpPr>
          <p:cNvPr id="72" name="Group 71"/>
          <p:cNvGrpSpPr/>
          <p:nvPr/>
        </p:nvGrpSpPr>
        <p:grpSpPr>
          <a:xfrm>
            <a:off x="5851173" y="1037462"/>
            <a:ext cx="1513608" cy="850203"/>
            <a:chOff x="7165720" y="3276805"/>
            <a:chExt cx="1032266" cy="747678"/>
          </a:xfrm>
        </p:grpSpPr>
        <p:pic>
          <p:nvPicPr>
            <p:cNvPr id="73" name="Picture 7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p:cNvSpPr txBox="1"/>
            <p:nvPr/>
          </p:nvSpPr>
          <p:spPr>
            <a:xfrm>
              <a:off x="7793220" y="3276805"/>
              <a:ext cx="404766" cy="703928"/>
            </a:xfrm>
            <a:prstGeom prst="rect">
              <a:avLst/>
            </a:prstGeom>
            <a:noFill/>
          </p:spPr>
          <p:txBody>
            <a:bodyPr wrap="square" rtlCol="0">
              <a:spAutoFit/>
            </a:bodyPr>
            <a:lstStyle/>
            <a:p>
              <a:pPr defTabSz="874278"/>
              <a:r>
                <a:rPr lang="en-US" sz="2250" kern="0" dirty="0">
                  <a:solidFill>
                    <a:sysClr val="windowText" lastClr="000000"/>
                  </a:solidFill>
                  <a:latin typeface="Segoe UI"/>
                </a:rPr>
                <a:t>VM</a:t>
              </a:r>
            </a:p>
          </p:txBody>
        </p:sp>
      </p:grpSp>
      <p:sp>
        <p:nvSpPr>
          <p:cNvPr id="75" name="Rectangle 74"/>
          <p:cNvSpPr/>
          <p:nvPr/>
        </p:nvSpPr>
        <p:spPr>
          <a:xfrm>
            <a:off x="4538812" y="559777"/>
            <a:ext cx="1210164" cy="388455"/>
          </a:xfrm>
          <a:prstGeom prst="rect">
            <a:avLst/>
          </a:prstGeom>
        </p:spPr>
        <p:txBody>
          <a:bodyPr wrap="none">
            <a:spAutoFit/>
          </a:bodyPr>
          <a:lstStyle/>
          <a:p>
            <a:pPr defTabSz="874278"/>
            <a:r>
              <a:rPr lang="en-US" sz="1875" b="1" kern="0" dirty="0">
                <a:solidFill>
                  <a:srgbClr val="FFC000"/>
                </a:solidFill>
                <a:latin typeface="Segoe UI"/>
              </a:rPr>
              <a:t>Scale Set</a:t>
            </a:r>
          </a:p>
        </p:txBody>
      </p:sp>
      <p:sp>
        <p:nvSpPr>
          <p:cNvPr id="76" name="TextBox 75"/>
          <p:cNvSpPr txBox="1"/>
          <p:nvPr/>
        </p:nvSpPr>
        <p:spPr>
          <a:xfrm>
            <a:off x="4940624" y="1770592"/>
            <a:ext cx="670340" cy="428185"/>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lIns="174863" tIns="139891" rIns="174863" bIns="139891" rtlCol="0">
            <a:spAutoFit/>
          </a:bodyPr>
          <a:lstStyle/>
          <a:p>
            <a:pPr defTabSz="932597">
              <a:lnSpc>
                <a:spcPct val="90000"/>
              </a:lnSpc>
              <a:spcAft>
                <a:spcPts val="574"/>
              </a:spcAft>
            </a:pPr>
            <a:r>
              <a:rPr lang="en-US" sz="1052" kern="0" dirty="0">
                <a:gradFill>
                  <a:gsLst>
                    <a:gs pos="2917">
                      <a:schemeClr val="tx1"/>
                    </a:gs>
                    <a:gs pos="30000">
                      <a:schemeClr val="tx1"/>
                    </a:gs>
                  </a:gsLst>
                  <a:lin ang="5400000" scaled="0"/>
                </a:gradFill>
              </a:rPr>
              <a:t>WAD</a:t>
            </a:r>
          </a:p>
        </p:txBody>
      </p:sp>
      <p:sp>
        <p:nvSpPr>
          <p:cNvPr id="77" name="TextBox 76"/>
          <p:cNvSpPr txBox="1"/>
          <p:nvPr/>
        </p:nvSpPr>
        <p:spPr>
          <a:xfrm>
            <a:off x="6222949" y="1791795"/>
            <a:ext cx="670340" cy="428185"/>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lIns="174863" tIns="139891" rIns="174863" bIns="139891" rtlCol="0">
            <a:spAutoFit/>
          </a:bodyPr>
          <a:lstStyle/>
          <a:p>
            <a:pPr defTabSz="932597">
              <a:lnSpc>
                <a:spcPct val="90000"/>
              </a:lnSpc>
              <a:spcAft>
                <a:spcPts val="574"/>
              </a:spcAft>
            </a:pPr>
            <a:r>
              <a:rPr lang="en-US" sz="1052" kern="0" dirty="0">
                <a:gradFill>
                  <a:gsLst>
                    <a:gs pos="2917">
                      <a:schemeClr val="tx1"/>
                    </a:gs>
                    <a:gs pos="30000">
                      <a:schemeClr val="tx1"/>
                    </a:gs>
                  </a:gsLst>
                  <a:lin ang="5400000" scaled="0"/>
                </a:gradFill>
              </a:rPr>
              <a:t>WAD</a:t>
            </a:r>
          </a:p>
        </p:txBody>
      </p:sp>
      <p:sp>
        <p:nvSpPr>
          <p:cNvPr id="78" name="TextBox 77"/>
          <p:cNvSpPr txBox="1"/>
          <p:nvPr/>
        </p:nvSpPr>
        <p:spPr>
          <a:xfrm>
            <a:off x="7638563" y="1829609"/>
            <a:ext cx="670340" cy="428185"/>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lIns="174863" tIns="139891" rIns="174863" bIns="139891" rtlCol="0">
            <a:spAutoFit/>
          </a:bodyPr>
          <a:lstStyle/>
          <a:p>
            <a:pPr defTabSz="932597">
              <a:lnSpc>
                <a:spcPct val="90000"/>
              </a:lnSpc>
              <a:spcAft>
                <a:spcPts val="574"/>
              </a:spcAft>
            </a:pPr>
            <a:r>
              <a:rPr lang="en-US" sz="1052" kern="0" dirty="0">
                <a:gradFill>
                  <a:gsLst>
                    <a:gs pos="2917">
                      <a:schemeClr val="tx1"/>
                    </a:gs>
                    <a:gs pos="30000">
                      <a:schemeClr val="tx1"/>
                    </a:gs>
                  </a:gsLst>
                  <a:lin ang="5400000" scaled="0"/>
                </a:gradFill>
              </a:rPr>
              <a:t>WAD</a:t>
            </a:r>
          </a:p>
        </p:txBody>
      </p:sp>
      <p:cxnSp>
        <p:nvCxnSpPr>
          <p:cNvPr id="79" name="Elbow Connector 78"/>
          <p:cNvCxnSpPr/>
          <p:nvPr/>
        </p:nvCxnSpPr>
        <p:spPr>
          <a:xfrm rot="16200000" flipH="1">
            <a:off x="7383525" y="4440150"/>
            <a:ext cx="961569" cy="15720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610964" y="5403590"/>
            <a:ext cx="2955416" cy="274208"/>
          </a:xfrm>
          <a:prstGeom prst="rect">
            <a:avLst/>
          </a:prstGeom>
          <a:noFill/>
        </p:spPr>
        <p:txBody>
          <a:bodyPr wrap="square" rtlCol="0">
            <a:spAutoFit/>
          </a:bodyPr>
          <a:lstStyle/>
          <a:p>
            <a:pPr defTabSz="932597"/>
            <a:r>
              <a:rPr lang="en-US" sz="1147" kern="0" dirty="0">
                <a:solidFill>
                  <a:sysClr val="windowText" lastClr="000000"/>
                </a:solidFill>
              </a:rPr>
              <a:t>Job collects metrics for AutoScale rules</a:t>
            </a:r>
          </a:p>
        </p:txBody>
      </p:sp>
      <p:sp>
        <p:nvSpPr>
          <p:cNvPr id="106" name="Can 105"/>
          <p:cNvSpPr/>
          <p:nvPr/>
        </p:nvSpPr>
        <p:spPr>
          <a:xfrm>
            <a:off x="5917916" y="2457876"/>
            <a:ext cx="1308311" cy="609852"/>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530" kern="0" dirty="0">
                <a:solidFill>
                  <a:sysClr val="windowText" lastClr="000000"/>
                </a:solidFill>
              </a:rPr>
              <a:t>WAD metrics</a:t>
            </a:r>
          </a:p>
        </p:txBody>
      </p:sp>
      <p:cxnSp>
        <p:nvCxnSpPr>
          <p:cNvPr id="108" name="Straight Arrow Connector 107"/>
          <p:cNvCxnSpPr>
            <a:stCxn id="76" idx="2"/>
          </p:cNvCxnSpPr>
          <p:nvPr/>
        </p:nvCxnSpPr>
        <p:spPr>
          <a:xfrm>
            <a:off x="5275794" y="2198776"/>
            <a:ext cx="685249" cy="32355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77" idx="2"/>
            <a:endCxn id="106" idx="1"/>
          </p:cNvCxnSpPr>
          <p:nvPr/>
        </p:nvCxnSpPr>
        <p:spPr>
          <a:xfrm>
            <a:off x="6558119" y="2219979"/>
            <a:ext cx="13952" cy="23789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78" idx="2"/>
          </p:cNvCxnSpPr>
          <p:nvPr/>
        </p:nvCxnSpPr>
        <p:spPr>
          <a:xfrm flipH="1">
            <a:off x="7217851" y="2257794"/>
            <a:ext cx="755883" cy="2880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06" idx="3"/>
          </p:cNvCxnSpPr>
          <p:nvPr/>
        </p:nvCxnSpPr>
        <p:spPr>
          <a:xfrm>
            <a:off x="6572071" y="3067728"/>
            <a:ext cx="0" cy="80650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973478" y="2257684"/>
            <a:ext cx="1527690" cy="494398"/>
          </a:xfrm>
          <a:prstGeom prst="rect">
            <a:avLst/>
          </a:prstGeom>
          <a:noFill/>
        </p:spPr>
        <p:txBody>
          <a:bodyPr wrap="square" lIns="174863" tIns="139891" rIns="174863" bIns="139891" rtlCol="0">
            <a:spAutoFit/>
          </a:bodyPr>
          <a:lstStyle/>
          <a:p>
            <a:pPr defTabSz="932597">
              <a:lnSpc>
                <a:spcPct val="90000"/>
              </a:lnSpc>
              <a:spcAft>
                <a:spcPts val="574"/>
              </a:spcAft>
            </a:pPr>
            <a:r>
              <a:rPr lang="en-US" sz="1530" kern="0" dirty="0">
                <a:gradFill>
                  <a:gsLst>
                    <a:gs pos="2917">
                      <a:schemeClr val="tx1"/>
                    </a:gs>
                    <a:gs pos="30000">
                      <a:schemeClr val="tx1"/>
                    </a:gs>
                  </a:gsLst>
                  <a:lin ang="5400000" scaled="0"/>
                </a:gradFill>
              </a:rPr>
              <a:t>capacity = n</a:t>
            </a:r>
          </a:p>
        </p:txBody>
      </p:sp>
      <p:sp>
        <p:nvSpPr>
          <p:cNvPr id="2" name="Rectangle 1"/>
          <p:cNvSpPr/>
          <p:nvPr/>
        </p:nvSpPr>
        <p:spPr>
          <a:xfrm>
            <a:off x="2251686" y="6501610"/>
            <a:ext cx="9283205" cy="383355"/>
          </a:xfrm>
          <a:prstGeom prst="rect">
            <a:avLst/>
          </a:prstGeom>
        </p:spPr>
        <p:txBody>
          <a:bodyPr wrap="square">
            <a:spAutoFit/>
          </a:bodyPr>
          <a:lstStyle/>
          <a:p>
            <a:pPr defTabSz="932597">
              <a:lnSpc>
                <a:spcPct val="107000"/>
              </a:lnSpc>
              <a:spcAft>
                <a:spcPts val="765"/>
              </a:spcAft>
            </a:pPr>
            <a:r>
              <a:rPr lang="en-US" sz="1722" u="sng" kern="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https://github.com/Azure/azure-quickstart-templates</a:t>
            </a:r>
            <a:endParaRPr lang="en-US" sz="1722" kern="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106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3175"/>
            <a:ext cx="5863880" cy="4151506"/>
          </a:xfrm>
        </p:spPr>
        <p:txBody>
          <a:bodyPr/>
          <a:lstStyle/>
          <a:p>
            <a:r>
              <a:rPr lang="en-US" dirty="0"/>
              <a:t>Simultaneously:</a:t>
            </a:r>
          </a:p>
          <a:p>
            <a:pPr lvl="1"/>
            <a:r>
              <a:rPr lang="en-US" dirty="0"/>
              <a:t>Scale on a specific day</a:t>
            </a:r>
          </a:p>
          <a:p>
            <a:pPr lvl="1"/>
            <a:r>
              <a:rPr lang="en-US" dirty="0"/>
              <a:t>Scale on a recurring schedule</a:t>
            </a:r>
          </a:p>
          <a:p>
            <a:pPr lvl="1"/>
            <a:r>
              <a:rPr lang="en-US" dirty="0"/>
              <a:t>Scale on multiple resource metrics</a:t>
            </a:r>
          </a:p>
          <a:p>
            <a:pPr lvl="1"/>
            <a:endParaRPr lang="en-US" dirty="0"/>
          </a:p>
          <a:p>
            <a:r>
              <a:rPr lang="en-US" dirty="0"/>
              <a:t>Defined in </a:t>
            </a:r>
            <a:r>
              <a:rPr lang="en-US" dirty="0" err="1"/>
              <a:t>Microsoft.Insights</a:t>
            </a:r>
            <a:r>
              <a:rPr lang="en-US" dirty="0"/>
              <a:t> Autoscale </a:t>
            </a:r>
            <a:r>
              <a:rPr lang="en-US"/>
              <a:t>rules resource</a:t>
            </a:r>
            <a:endParaRPr lang="en-US" dirty="0"/>
          </a:p>
        </p:txBody>
      </p:sp>
      <p:sp>
        <p:nvSpPr>
          <p:cNvPr id="3" name="Title 2"/>
          <p:cNvSpPr>
            <a:spLocks noGrp="1"/>
          </p:cNvSpPr>
          <p:nvPr>
            <p:ph type="title"/>
          </p:nvPr>
        </p:nvSpPr>
        <p:spPr/>
        <p:txBody>
          <a:bodyPr/>
          <a:lstStyle/>
          <a:p>
            <a:r>
              <a:rPr lang="en-US" dirty="0"/>
              <a:t>Autoscale: </a:t>
            </a:r>
            <a:r>
              <a:rPr lang="en-US"/>
              <a:t>What </a:t>
            </a:r>
            <a:r>
              <a:rPr lang="en-US" dirty="0"/>
              <a:t>about</a:t>
            </a:r>
            <a:r>
              <a:rPr lang="en-US"/>
              <a:t> complex scenarios?</a:t>
            </a:r>
            <a:endParaRPr lang="en-US" dirty="0"/>
          </a:p>
        </p:txBody>
      </p:sp>
      <p:pic>
        <p:nvPicPr>
          <p:cNvPr id="5" name="Picture 4"/>
          <p:cNvPicPr>
            <a:picLocks noChangeAspect="1"/>
          </p:cNvPicPr>
          <p:nvPr/>
        </p:nvPicPr>
        <p:blipFill>
          <a:blip r:embed="rId3"/>
          <a:stretch>
            <a:fillRect/>
          </a:stretch>
        </p:blipFill>
        <p:spPr>
          <a:xfrm>
            <a:off x="6484696" y="1180366"/>
            <a:ext cx="4909769" cy="5622920"/>
          </a:xfrm>
          <a:prstGeom prst="rect">
            <a:avLst/>
          </a:prstGeom>
        </p:spPr>
      </p:pic>
    </p:spTree>
    <p:extLst>
      <p:ext uri="{BB962C8B-B14F-4D97-AF65-F5344CB8AC3E}">
        <p14:creationId xmlns:p14="http://schemas.microsoft.com/office/powerpoint/2010/main" val="22399272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Scale Sets?</a:t>
            </a:r>
          </a:p>
        </p:txBody>
      </p:sp>
    </p:spTree>
    <p:extLst>
      <p:ext uri="{BB962C8B-B14F-4D97-AF65-F5344CB8AC3E}">
        <p14:creationId xmlns:p14="http://schemas.microsoft.com/office/powerpoint/2010/main" val="227515914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6455689" cy="3265317"/>
          </a:xfrm>
        </p:spPr>
        <p:txBody>
          <a:bodyPr/>
          <a:lstStyle/>
          <a:p>
            <a:r>
              <a:rPr lang="en-US" dirty="0"/>
              <a:t>See scale events in the </a:t>
            </a:r>
            <a:r>
              <a:rPr lang="en-US" dirty="0">
                <a:hlinkClick r:id="rId3"/>
              </a:rPr>
              <a:t>Activity Logs</a:t>
            </a:r>
            <a:endParaRPr lang="en-US" dirty="0"/>
          </a:p>
          <a:p>
            <a:r>
              <a:rPr lang="en-US" dirty="0"/>
              <a:t>See the underlying data through the </a:t>
            </a:r>
            <a:r>
              <a:rPr lang="en-US" dirty="0">
                <a:hlinkClick r:id="rId4"/>
              </a:rPr>
              <a:t>REST API</a:t>
            </a:r>
            <a:endParaRPr lang="en-US" dirty="0"/>
          </a:p>
          <a:p>
            <a:pPr lvl="1"/>
            <a:r>
              <a:rPr lang="en-US" dirty="0"/>
              <a:t>Or </a:t>
            </a:r>
            <a:r>
              <a:rPr lang="en-US" dirty="0">
                <a:hlinkClick r:id="rId5"/>
              </a:rPr>
              <a:t>Azure Storage Explorer</a:t>
            </a:r>
            <a:r>
              <a:rPr lang="en-US" dirty="0"/>
              <a:t> (in-VM metrics only</a:t>
            </a:r>
            <a:r>
              <a:rPr lang="en-US"/>
              <a:t>) </a:t>
            </a:r>
            <a:endParaRPr lang="en-US" dirty="0"/>
          </a:p>
        </p:txBody>
      </p:sp>
      <p:sp>
        <p:nvSpPr>
          <p:cNvPr id="3" name="Title 2"/>
          <p:cNvSpPr>
            <a:spLocks noGrp="1"/>
          </p:cNvSpPr>
          <p:nvPr>
            <p:ph type="title"/>
          </p:nvPr>
        </p:nvSpPr>
        <p:spPr/>
        <p:txBody>
          <a:bodyPr/>
          <a:lstStyle/>
          <a:p>
            <a:r>
              <a:rPr lang="en-US" dirty="0"/>
              <a:t>Autoscale: Can I debug it?</a:t>
            </a:r>
          </a:p>
        </p:txBody>
      </p:sp>
      <p:pic>
        <p:nvPicPr>
          <p:cNvPr id="5" name="Picture 4"/>
          <p:cNvPicPr>
            <a:picLocks noChangeAspect="1"/>
          </p:cNvPicPr>
          <p:nvPr/>
        </p:nvPicPr>
        <p:blipFill>
          <a:blip r:embed="rId6"/>
          <a:stretch>
            <a:fillRect/>
          </a:stretch>
        </p:blipFill>
        <p:spPr>
          <a:xfrm>
            <a:off x="6841637" y="1299676"/>
            <a:ext cx="5283548" cy="4420291"/>
          </a:xfrm>
          <a:prstGeom prst="rect">
            <a:avLst/>
          </a:prstGeom>
        </p:spPr>
      </p:pic>
      <p:sp>
        <p:nvSpPr>
          <p:cNvPr id="7" name="Rectangle 6"/>
          <p:cNvSpPr/>
          <p:nvPr/>
        </p:nvSpPr>
        <p:spPr bwMode="auto">
          <a:xfrm>
            <a:off x="9575609" y="5062704"/>
            <a:ext cx="1270117" cy="337513"/>
          </a:xfrm>
          <a:prstGeom prst="rect">
            <a:avLst/>
          </a:prstGeom>
          <a:noFill/>
          <a:ln w="762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75329384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1"/>
            <a:ext cx="5662976" cy="3339149"/>
          </a:xfrm>
        </p:spPr>
        <p:txBody>
          <a:bodyPr/>
          <a:lstStyle/>
          <a:p>
            <a:r>
              <a:rPr lang="en-US" dirty="0"/>
              <a:t>Auto-email your ops team!</a:t>
            </a:r>
          </a:p>
          <a:p>
            <a:r>
              <a:rPr lang="en-US" dirty="0"/>
              <a:t>Integrate with external APIs via Event Hooks</a:t>
            </a:r>
          </a:p>
          <a:p>
            <a:pPr lvl="1"/>
            <a:r>
              <a:rPr lang="en-US" dirty="0"/>
              <a:t>Comes with basic payload</a:t>
            </a:r>
          </a:p>
          <a:p>
            <a:pPr lvl="1"/>
            <a:r>
              <a:rPr lang="en-US" dirty="0"/>
              <a:t>Add your </a:t>
            </a:r>
            <a:r>
              <a:rPr lang="en-US"/>
              <a:t>own payload</a:t>
            </a:r>
            <a:endParaRPr lang="en-US" dirty="0"/>
          </a:p>
        </p:txBody>
      </p:sp>
      <p:sp>
        <p:nvSpPr>
          <p:cNvPr id="3" name="Title 2"/>
          <p:cNvSpPr>
            <a:spLocks noGrp="1"/>
          </p:cNvSpPr>
          <p:nvPr>
            <p:ph type="title"/>
          </p:nvPr>
        </p:nvSpPr>
        <p:spPr/>
        <p:txBody>
          <a:bodyPr/>
          <a:lstStyle/>
          <a:p>
            <a:r>
              <a:rPr lang="en-US" dirty="0"/>
              <a:t>Autoscale: Can Azure notify me?</a:t>
            </a:r>
          </a:p>
        </p:txBody>
      </p:sp>
      <p:pic>
        <p:nvPicPr>
          <p:cNvPr id="1026" name="Picture 2" descr="https://attachment.outlook.office.net/owa/negat@microsoft.com/service.svc/s/GetAttachmentThumbnail?id=AAMkADBiMmFhZmJhLWE2OGYtNGRhMy04ZDEyLWY0NjgxZThhMzNhYwBGAAAAAABckSSyHp9iRrEc2J7bFIiQBwBZpBJzFGPDSJllDRcYdQ0zAAAAMaPZAAC4L43jNawrR5Vm0Dbcf8vmAAD1s0oNAAABEgAQAPdvqnZKntJGlV%2FjbuIu9t8%3D&amp;thumbnailType=2&amp;X-OWA-CANARY=Hiqeg4nxcE6zutwFN7o11vDmekwD5NMYvS43PEDWkkM300Oompf_kw5GwtdHqCTE-3NTJFlLE2A.&amp;token=c9eee8a2-598a-4b76-b4f9-9e378ea7ce98&amp;owa=outlook.offic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678" y="1212849"/>
            <a:ext cx="2804458" cy="4206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82" y="5031228"/>
            <a:ext cx="12434711" cy="1446418"/>
          </a:xfrm>
          <a:prstGeom prst="rect">
            <a:avLst/>
          </a:prstGeom>
        </p:spPr>
      </p:pic>
    </p:spTree>
    <p:extLst>
      <p:ext uri="{BB962C8B-B14F-4D97-AF65-F5344CB8AC3E}">
        <p14:creationId xmlns:p14="http://schemas.microsoft.com/office/powerpoint/2010/main" val="268271409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1885514" cy="742187"/>
          </a:xfrm>
        </p:spPr>
        <p:txBody>
          <a:bodyPr/>
          <a:lstStyle/>
          <a:p>
            <a:r>
              <a:rPr lang="en-US" dirty="0"/>
              <a:t>Yes, using the REST API for </a:t>
            </a:r>
            <a:r>
              <a:rPr lang="en-US" dirty="0">
                <a:hlinkClick r:id="rId3"/>
              </a:rPr>
              <a:t>Autoscale</a:t>
            </a:r>
            <a:r>
              <a:rPr lang="en-US" dirty="0"/>
              <a:t> and </a:t>
            </a:r>
            <a:r>
              <a:rPr lang="en-US" dirty="0">
                <a:hlinkClick r:id="rId4"/>
              </a:rPr>
              <a:t>Scale Sets</a:t>
            </a:r>
            <a:endParaRPr lang="en-US" dirty="0"/>
          </a:p>
        </p:txBody>
      </p:sp>
      <p:sp>
        <p:nvSpPr>
          <p:cNvPr id="3" name="Title 2"/>
          <p:cNvSpPr>
            <a:spLocks noGrp="1"/>
          </p:cNvSpPr>
          <p:nvPr>
            <p:ph type="title"/>
          </p:nvPr>
        </p:nvSpPr>
        <p:spPr/>
        <p:txBody>
          <a:bodyPr/>
          <a:lstStyle/>
          <a:p>
            <a:r>
              <a:rPr lang="en-US" dirty="0"/>
              <a:t>Autoscale: Can </a:t>
            </a:r>
            <a:r>
              <a:rPr lang="en-US"/>
              <a:t>I </a:t>
            </a:r>
            <a:r>
              <a:rPr lang="en-US" dirty="0"/>
              <a:t>build</a:t>
            </a:r>
            <a:r>
              <a:rPr lang="en-US"/>
              <a:t> my own</a:t>
            </a:r>
            <a:r>
              <a:rPr lang="en-US" dirty="0"/>
              <a:t> </a:t>
            </a:r>
            <a:r>
              <a:rPr lang="en-US"/>
              <a:t>autoscale layer?</a:t>
            </a:r>
            <a:endParaRPr lang="en-US" dirty="0"/>
          </a:p>
        </p:txBody>
      </p:sp>
      <p:pic>
        <p:nvPicPr>
          <p:cNvPr id="4" name="Picture 3"/>
          <p:cNvPicPr>
            <a:picLocks noChangeAspect="1"/>
          </p:cNvPicPr>
          <p:nvPr/>
        </p:nvPicPr>
        <p:blipFill>
          <a:blip r:embed="rId5"/>
          <a:stretch>
            <a:fillRect/>
          </a:stretch>
        </p:blipFill>
        <p:spPr>
          <a:xfrm>
            <a:off x="3397806" y="2045633"/>
            <a:ext cx="5640862" cy="4735864"/>
          </a:xfrm>
          <a:prstGeom prst="rect">
            <a:avLst/>
          </a:prstGeom>
        </p:spPr>
      </p:pic>
    </p:spTree>
    <p:extLst>
      <p:ext uri="{BB962C8B-B14F-4D97-AF65-F5344CB8AC3E}">
        <p14:creationId xmlns:p14="http://schemas.microsoft.com/office/powerpoint/2010/main" val="240108045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1"/>
            <a:ext cx="6225785" cy="4294986"/>
          </a:xfrm>
        </p:spPr>
        <p:txBody>
          <a:bodyPr/>
          <a:lstStyle/>
          <a:p>
            <a:pPr lvl="0"/>
            <a:r>
              <a:rPr lang="en-US" sz="4080" b="1" dirty="0"/>
              <a:t>1</a:t>
            </a:r>
            <a:r>
              <a:rPr lang="en-US" sz="4080" b="1" baseline="30000" dirty="0"/>
              <a:t>st</a:t>
            </a:r>
            <a:r>
              <a:rPr lang="en-US" sz="4080" b="1" dirty="0"/>
              <a:t> party integration</a:t>
            </a:r>
          </a:p>
          <a:p>
            <a:pPr lvl="1"/>
            <a:r>
              <a:rPr lang="en-US" sz="2480" dirty="0"/>
              <a:t>Activity Logs</a:t>
            </a:r>
          </a:p>
          <a:p>
            <a:pPr lvl="1"/>
            <a:r>
              <a:rPr lang="en-US" sz="2480" dirty="0"/>
              <a:t>Scale from the Azure Portal</a:t>
            </a:r>
          </a:p>
          <a:p>
            <a:pPr lvl="1"/>
            <a:r>
              <a:rPr lang="en-US" sz="2480" dirty="0"/>
              <a:t>Modify autoscale configuration using Azure Resource Explorer</a:t>
            </a:r>
          </a:p>
          <a:p>
            <a:pPr lvl="0"/>
            <a:r>
              <a:rPr lang="en-US" sz="4080" b="1" dirty="0"/>
              <a:t>3</a:t>
            </a:r>
            <a:r>
              <a:rPr lang="en-US" sz="4080" b="1" baseline="30000" dirty="0"/>
              <a:t>rd</a:t>
            </a:r>
            <a:r>
              <a:rPr lang="en-US" sz="4080" b="1" dirty="0"/>
              <a:t> party integration</a:t>
            </a:r>
            <a:r>
              <a:rPr lang="en-US" sz="4080" dirty="0"/>
              <a:t> </a:t>
            </a:r>
          </a:p>
          <a:p>
            <a:pPr lvl="1"/>
            <a:r>
              <a:rPr lang="en-US" sz="2448" dirty="0">
                <a:hlinkClick r:id="rId3"/>
              </a:rPr>
              <a:t>DataDog</a:t>
            </a:r>
            <a:r>
              <a:rPr lang="en-US" sz="2448" dirty="0"/>
              <a:t> to show metrics and alerts for Azure VMs and scale sets</a:t>
            </a:r>
          </a:p>
          <a:p>
            <a:pPr lvl="1"/>
            <a:r>
              <a:rPr lang="en-US" sz="2448" dirty="0"/>
              <a:t>Pager Duty to send alerts</a:t>
            </a:r>
            <a:endParaRPr lang="en-US" dirty="0"/>
          </a:p>
        </p:txBody>
      </p:sp>
      <p:sp>
        <p:nvSpPr>
          <p:cNvPr id="3" name="Title 2"/>
          <p:cNvSpPr>
            <a:spLocks noGrp="1"/>
          </p:cNvSpPr>
          <p:nvPr>
            <p:ph type="title"/>
          </p:nvPr>
        </p:nvSpPr>
        <p:spPr/>
        <p:txBody>
          <a:bodyPr/>
          <a:lstStyle/>
          <a:p>
            <a:r>
              <a:rPr lang="en-US" dirty="0"/>
              <a:t>Autoscale: Is there tooling?</a:t>
            </a:r>
          </a:p>
        </p:txBody>
      </p:sp>
      <p:pic>
        <p:nvPicPr>
          <p:cNvPr id="1026" name="Picture 3"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352" y="1438561"/>
            <a:ext cx="5177891" cy="382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26350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Tree>
    <p:extLst>
      <p:ext uri="{BB962C8B-B14F-4D97-AF65-F5344CB8AC3E}">
        <p14:creationId xmlns:p14="http://schemas.microsoft.com/office/powerpoint/2010/main" val="5580763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1885514" cy="4939273"/>
          </a:xfrm>
        </p:spPr>
        <p:txBody>
          <a:bodyPr/>
          <a:lstStyle/>
          <a:p>
            <a:r>
              <a:rPr lang="en-US" dirty="0"/>
              <a:t>Out of the box </a:t>
            </a:r>
            <a:r>
              <a:rPr lang="en-US" dirty="0" err="1"/>
              <a:t>autoscale</a:t>
            </a:r>
            <a:r>
              <a:rPr lang="en-US" dirty="0"/>
              <a:t> without diagnostics setup</a:t>
            </a:r>
          </a:p>
          <a:p>
            <a:pPr lvl="1"/>
            <a:r>
              <a:rPr lang="en-US" dirty="0"/>
              <a:t>No configuring agents or reading data from a storage account</a:t>
            </a:r>
          </a:p>
          <a:p>
            <a:r>
              <a:rPr lang="en-US" dirty="0"/>
              <a:t>Fast &amp; reliable metrics, monitoring, and </a:t>
            </a:r>
            <a:r>
              <a:rPr lang="en-US" dirty="0" err="1"/>
              <a:t>autoscale</a:t>
            </a:r>
            <a:endParaRPr lang="en-US" dirty="0"/>
          </a:p>
          <a:p>
            <a:pPr lvl="1"/>
            <a:r>
              <a:rPr lang="en-US" dirty="0"/>
              <a:t>1 min metrics</a:t>
            </a:r>
          </a:p>
          <a:p>
            <a:pPr lvl="1"/>
            <a:r>
              <a:rPr lang="en-US" dirty="0" err="1"/>
              <a:t>Autoscale</a:t>
            </a:r>
            <a:r>
              <a:rPr lang="en-US" dirty="0"/>
              <a:t> every 5 min, soon to be 1 min</a:t>
            </a:r>
          </a:p>
          <a:p>
            <a:pPr lvl="1"/>
            <a:r>
              <a:rPr lang="en-US" dirty="0"/>
              <a:t>Data retention for 30 days</a:t>
            </a:r>
          </a:p>
          <a:p>
            <a:r>
              <a:rPr lang="en-US" dirty="0"/>
              <a:t>No In-VM Agent</a:t>
            </a:r>
          </a:p>
          <a:p>
            <a:pPr lvl="1"/>
            <a:r>
              <a:rPr lang="en-US" dirty="0"/>
              <a:t>Improved reliability</a:t>
            </a:r>
          </a:p>
          <a:p>
            <a:pPr lvl="1"/>
            <a:r>
              <a:rPr lang="en-US" dirty="0"/>
              <a:t>Simpler</a:t>
            </a:r>
          </a:p>
          <a:p>
            <a:pPr lvl="1"/>
            <a:r>
              <a:rPr lang="en-US" dirty="0"/>
              <a:t>Many customers do not want MS agent inside their VMs</a:t>
            </a:r>
          </a:p>
        </p:txBody>
      </p:sp>
      <p:sp>
        <p:nvSpPr>
          <p:cNvPr id="3" name="Title 2"/>
          <p:cNvSpPr>
            <a:spLocks noGrp="1"/>
          </p:cNvSpPr>
          <p:nvPr>
            <p:ph type="title"/>
          </p:nvPr>
        </p:nvSpPr>
        <p:spPr/>
        <p:txBody>
          <a:bodyPr/>
          <a:lstStyle/>
          <a:p>
            <a:r>
              <a:rPr lang="en-US" dirty="0" err="1"/>
              <a:t>Autoscale</a:t>
            </a:r>
            <a:r>
              <a:rPr lang="en-US" dirty="0"/>
              <a:t>: What’s new?</a:t>
            </a:r>
          </a:p>
        </p:txBody>
      </p:sp>
    </p:spTree>
    <p:extLst>
      <p:ext uri="{BB962C8B-B14F-4D97-AF65-F5344CB8AC3E}">
        <p14:creationId xmlns:p14="http://schemas.microsoft.com/office/powerpoint/2010/main" val="48474497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Autoscale</a:t>
            </a:r>
            <a:endParaRPr lang="en-US" dirty="0"/>
          </a:p>
        </p:txBody>
      </p:sp>
      <p:sp>
        <p:nvSpPr>
          <p:cNvPr id="4" name="Rectangle 3"/>
          <p:cNvSpPr/>
          <p:nvPr/>
        </p:nvSpPr>
        <p:spPr>
          <a:xfrm>
            <a:off x="8650321" y="5273746"/>
            <a:ext cx="1705077" cy="866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530" kern="0" dirty="0">
                <a:solidFill>
                  <a:sysClr val="windowText" lastClr="000000"/>
                </a:solidFill>
              </a:rPr>
              <a:t>AutoScale service</a:t>
            </a:r>
          </a:p>
          <a:p>
            <a:pPr algn="ctr" defTabSz="932597"/>
            <a:r>
              <a:rPr lang="en-US" sz="1530" kern="0" dirty="0">
                <a:solidFill>
                  <a:sysClr val="windowText" lastClr="000000"/>
                </a:solidFill>
              </a:rPr>
              <a:t>(background job)</a:t>
            </a:r>
          </a:p>
        </p:txBody>
      </p:sp>
      <p:sp>
        <p:nvSpPr>
          <p:cNvPr id="5" name="Rectangle 4"/>
          <p:cNvSpPr/>
          <p:nvPr/>
        </p:nvSpPr>
        <p:spPr>
          <a:xfrm>
            <a:off x="4038784" y="3955009"/>
            <a:ext cx="1374830" cy="709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ARM/CSM</a:t>
            </a:r>
          </a:p>
        </p:txBody>
      </p:sp>
      <p:sp>
        <p:nvSpPr>
          <p:cNvPr id="6" name="Rectangle 5"/>
          <p:cNvSpPr/>
          <p:nvPr/>
        </p:nvSpPr>
        <p:spPr>
          <a:xfrm>
            <a:off x="803253" y="3968470"/>
            <a:ext cx="1374830" cy="709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Portal</a:t>
            </a:r>
          </a:p>
        </p:txBody>
      </p:sp>
      <p:sp>
        <p:nvSpPr>
          <p:cNvPr id="7" name="Rectangle 6"/>
          <p:cNvSpPr/>
          <p:nvPr/>
        </p:nvSpPr>
        <p:spPr>
          <a:xfrm>
            <a:off x="813161" y="5145039"/>
            <a:ext cx="1374830" cy="709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530" kern="0" dirty="0">
                <a:solidFill>
                  <a:sysClr val="windowText" lastClr="000000"/>
                </a:solidFill>
              </a:rPr>
              <a:t>Insights SDK, PowerShell</a:t>
            </a:r>
          </a:p>
        </p:txBody>
      </p:sp>
      <p:sp>
        <p:nvSpPr>
          <p:cNvPr id="8" name="Rectangle 7"/>
          <p:cNvSpPr/>
          <p:nvPr/>
        </p:nvSpPr>
        <p:spPr>
          <a:xfrm>
            <a:off x="6238827" y="3874230"/>
            <a:ext cx="1678941" cy="87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Monitoring Service </a:t>
            </a:r>
          </a:p>
          <a:p>
            <a:pPr algn="ctr" defTabSz="932597"/>
            <a:r>
              <a:rPr lang="en-US" sz="1722" kern="0" dirty="0">
                <a:solidFill>
                  <a:sysClr val="windowText" lastClr="000000"/>
                </a:solidFill>
              </a:rPr>
              <a:t>(Insights)</a:t>
            </a:r>
          </a:p>
        </p:txBody>
      </p:sp>
      <p:sp>
        <p:nvSpPr>
          <p:cNvPr id="9" name="Can 8"/>
          <p:cNvSpPr/>
          <p:nvPr/>
        </p:nvSpPr>
        <p:spPr>
          <a:xfrm>
            <a:off x="10347076" y="3707124"/>
            <a:ext cx="1308311" cy="123227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Insights Storage</a:t>
            </a:r>
          </a:p>
        </p:txBody>
      </p:sp>
      <p:cxnSp>
        <p:nvCxnSpPr>
          <p:cNvPr id="12" name="Straight Arrow Connector 11"/>
          <p:cNvCxnSpPr>
            <a:stCxn id="6" idx="3"/>
            <a:endCxn id="5" idx="1"/>
          </p:cNvCxnSpPr>
          <p:nvPr/>
        </p:nvCxnSpPr>
        <p:spPr>
          <a:xfrm flipV="1">
            <a:off x="2178082" y="4309804"/>
            <a:ext cx="1860702" cy="13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7" idx="3"/>
          </p:cNvCxnSpPr>
          <p:nvPr/>
        </p:nvCxnSpPr>
        <p:spPr>
          <a:xfrm flipV="1">
            <a:off x="2187991" y="4458265"/>
            <a:ext cx="1839110" cy="10415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8" idx="1"/>
          </p:cNvCxnSpPr>
          <p:nvPr/>
        </p:nvCxnSpPr>
        <p:spPr>
          <a:xfrm>
            <a:off x="5413613" y="4309804"/>
            <a:ext cx="825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2"/>
          </p:cNvCxnSpPr>
          <p:nvPr/>
        </p:nvCxnSpPr>
        <p:spPr>
          <a:xfrm>
            <a:off x="7917769" y="4309804"/>
            <a:ext cx="2429308" cy="13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4" idx="0"/>
          </p:cNvCxnSpPr>
          <p:nvPr/>
        </p:nvCxnSpPr>
        <p:spPr>
          <a:xfrm>
            <a:off x="7373692" y="4519150"/>
            <a:ext cx="2129167" cy="7545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254749" y="4221687"/>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1</a:t>
            </a:r>
          </a:p>
        </p:txBody>
      </p:sp>
      <p:sp>
        <p:nvSpPr>
          <p:cNvPr id="18" name="Oval 17"/>
          <p:cNvSpPr/>
          <p:nvPr/>
        </p:nvSpPr>
        <p:spPr>
          <a:xfrm>
            <a:off x="5561899" y="4152502"/>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2</a:t>
            </a:r>
          </a:p>
        </p:txBody>
      </p:sp>
      <p:sp>
        <p:nvSpPr>
          <p:cNvPr id="19" name="Oval 18"/>
          <p:cNvSpPr/>
          <p:nvPr/>
        </p:nvSpPr>
        <p:spPr>
          <a:xfrm>
            <a:off x="5635361" y="3258090"/>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3</a:t>
            </a:r>
          </a:p>
        </p:txBody>
      </p:sp>
      <p:cxnSp>
        <p:nvCxnSpPr>
          <p:cNvPr id="20" name="Elbow Connector 19"/>
          <p:cNvCxnSpPr/>
          <p:nvPr/>
        </p:nvCxnSpPr>
        <p:spPr>
          <a:xfrm rot="16200000" flipH="1" flipV="1">
            <a:off x="6146960" y="2745699"/>
            <a:ext cx="80780" cy="2352098"/>
          </a:xfrm>
          <a:prstGeom prst="bentConnector3">
            <a:avLst>
              <a:gd name="adj1" fmla="val -270587"/>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206037" y="4233082"/>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4</a:t>
            </a:r>
          </a:p>
        </p:txBody>
      </p:sp>
      <p:cxnSp>
        <p:nvCxnSpPr>
          <p:cNvPr id="22" name="Elbow Connector 21"/>
          <p:cNvCxnSpPr/>
          <p:nvPr/>
        </p:nvCxnSpPr>
        <p:spPr>
          <a:xfrm rot="5400000" flipH="1">
            <a:off x="6277761" y="2896042"/>
            <a:ext cx="1489801" cy="4998404"/>
          </a:xfrm>
          <a:prstGeom prst="bentConnector4">
            <a:avLst>
              <a:gd name="adj1" fmla="val -14672"/>
              <a:gd name="adj2" fmla="val 10010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488176" y="2257793"/>
            <a:ext cx="27362" cy="17032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04879" y="5442292"/>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5</a:t>
            </a:r>
          </a:p>
        </p:txBody>
      </p:sp>
      <p:sp>
        <p:nvSpPr>
          <p:cNvPr id="25" name="Oval 24"/>
          <p:cNvSpPr/>
          <p:nvPr/>
        </p:nvSpPr>
        <p:spPr>
          <a:xfrm>
            <a:off x="4328637" y="3270327"/>
            <a:ext cx="399145" cy="3611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722" kern="0" dirty="0">
                <a:solidFill>
                  <a:sysClr val="windowText" lastClr="000000"/>
                </a:solidFill>
              </a:rPr>
              <a:t>6</a:t>
            </a:r>
          </a:p>
        </p:txBody>
      </p:sp>
      <p:sp>
        <p:nvSpPr>
          <p:cNvPr id="26" name="TextBox 25"/>
          <p:cNvSpPr txBox="1"/>
          <p:nvPr/>
        </p:nvSpPr>
        <p:spPr>
          <a:xfrm>
            <a:off x="3068405" y="2711034"/>
            <a:ext cx="1601910" cy="364456"/>
          </a:xfrm>
          <a:prstGeom prst="rect">
            <a:avLst/>
          </a:prstGeom>
          <a:noFill/>
        </p:spPr>
        <p:txBody>
          <a:bodyPr wrap="square" rtlCol="0">
            <a:spAutoFit/>
          </a:bodyPr>
          <a:lstStyle/>
          <a:p>
            <a:pPr defTabSz="932597"/>
            <a:r>
              <a:rPr lang="en-US" sz="1722" kern="0" dirty="0">
                <a:solidFill>
                  <a:sysClr val="windowText" lastClr="000000"/>
                </a:solidFill>
              </a:rPr>
              <a:t>Scale action</a:t>
            </a:r>
          </a:p>
        </p:txBody>
      </p:sp>
      <p:sp>
        <p:nvSpPr>
          <p:cNvPr id="27" name="TextBox 26"/>
          <p:cNvSpPr txBox="1"/>
          <p:nvPr/>
        </p:nvSpPr>
        <p:spPr>
          <a:xfrm>
            <a:off x="4566223" y="6106050"/>
            <a:ext cx="4726374" cy="274208"/>
          </a:xfrm>
          <a:prstGeom prst="rect">
            <a:avLst/>
          </a:prstGeom>
          <a:noFill/>
        </p:spPr>
        <p:txBody>
          <a:bodyPr wrap="square" rtlCol="0">
            <a:spAutoFit/>
          </a:bodyPr>
          <a:lstStyle/>
          <a:p>
            <a:pPr defTabSz="932597"/>
            <a:r>
              <a:rPr lang="en-US" sz="1147" kern="0" dirty="0">
                <a:solidFill>
                  <a:sysClr val="windowText" lastClr="000000"/>
                </a:solidFill>
              </a:rPr>
              <a:t>Scale action (ask the Resource Provider to scale, via ARM)</a:t>
            </a:r>
          </a:p>
        </p:txBody>
      </p:sp>
      <p:sp>
        <p:nvSpPr>
          <p:cNvPr id="28" name="TextBox 27"/>
          <p:cNvSpPr txBox="1"/>
          <p:nvPr/>
        </p:nvSpPr>
        <p:spPr>
          <a:xfrm>
            <a:off x="6034506" y="3410493"/>
            <a:ext cx="2274398" cy="274208"/>
          </a:xfrm>
          <a:prstGeom prst="rect">
            <a:avLst/>
          </a:prstGeom>
          <a:noFill/>
        </p:spPr>
        <p:txBody>
          <a:bodyPr wrap="square" rtlCol="0">
            <a:spAutoFit/>
          </a:bodyPr>
          <a:lstStyle/>
          <a:p>
            <a:pPr defTabSz="932597"/>
            <a:r>
              <a:rPr lang="en-US" sz="1147" kern="0" dirty="0">
                <a:solidFill>
                  <a:sysClr val="windowText" lastClr="000000"/>
                </a:solidFill>
              </a:rPr>
              <a:t>Resource validations/checks</a:t>
            </a:r>
          </a:p>
        </p:txBody>
      </p:sp>
      <p:sp>
        <p:nvSpPr>
          <p:cNvPr id="29" name="TextBox 28"/>
          <p:cNvSpPr txBox="1"/>
          <p:nvPr/>
        </p:nvSpPr>
        <p:spPr>
          <a:xfrm>
            <a:off x="7861726" y="3977975"/>
            <a:ext cx="2282605" cy="268856"/>
          </a:xfrm>
          <a:prstGeom prst="rect">
            <a:avLst/>
          </a:prstGeom>
          <a:noFill/>
        </p:spPr>
        <p:txBody>
          <a:bodyPr wrap="square" rtlCol="0">
            <a:spAutoFit/>
          </a:bodyPr>
          <a:lstStyle/>
          <a:p>
            <a:pPr defTabSz="932597"/>
            <a:r>
              <a:rPr lang="en-US" sz="1147" kern="0" dirty="0">
                <a:solidFill>
                  <a:sysClr val="windowText" lastClr="000000"/>
                </a:solidFill>
              </a:rPr>
              <a:t>Create/update AutoScale setting</a:t>
            </a:r>
          </a:p>
        </p:txBody>
      </p:sp>
      <p:sp>
        <p:nvSpPr>
          <p:cNvPr id="30" name="TextBox 29"/>
          <p:cNvSpPr txBox="1"/>
          <p:nvPr/>
        </p:nvSpPr>
        <p:spPr>
          <a:xfrm>
            <a:off x="8605182" y="4998328"/>
            <a:ext cx="3247402" cy="274208"/>
          </a:xfrm>
          <a:prstGeom prst="rect">
            <a:avLst/>
          </a:prstGeom>
          <a:noFill/>
        </p:spPr>
        <p:txBody>
          <a:bodyPr wrap="square" rtlCol="0">
            <a:spAutoFit/>
          </a:bodyPr>
          <a:lstStyle/>
          <a:p>
            <a:pPr defTabSz="932597"/>
            <a:r>
              <a:rPr lang="en-US" sz="1147" kern="0" dirty="0">
                <a:solidFill>
                  <a:sysClr val="windowText" lastClr="000000"/>
                </a:solidFill>
              </a:rPr>
              <a:t>Schedule AutoScale job (runs every 5 minutes)</a:t>
            </a:r>
          </a:p>
        </p:txBody>
      </p:sp>
      <p:sp>
        <p:nvSpPr>
          <p:cNvPr id="31" name="TextBox 30"/>
          <p:cNvSpPr txBox="1"/>
          <p:nvPr/>
        </p:nvSpPr>
        <p:spPr>
          <a:xfrm>
            <a:off x="2462004" y="3955010"/>
            <a:ext cx="1937911" cy="274208"/>
          </a:xfrm>
          <a:prstGeom prst="rect">
            <a:avLst/>
          </a:prstGeom>
          <a:noFill/>
        </p:spPr>
        <p:txBody>
          <a:bodyPr wrap="square" rtlCol="0">
            <a:spAutoFit/>
          </a:bodyPr>
          <a:lstStyle/>
          <a:p>
            <a:pPr defTabSz="932597"/>
            <a:r>
              <a:rPr lang="en-US" sz="1147" kern="0" dirty="0">
                <a:solidFill>
                  <a:sysClr val="windowText" lastClr="000000"/>
                </a:solidFill>
              </a:rPr>
              <a:t>Insights REST API calls</a:t>
            </a:r>
          </a:p>
        </p:txBody>
      </p:sp>
      <p:sp>
        <p:nvSpPr>
          <p:cNvPr id="32" name="Rectangle 31"/>
          <p:cNvSpPr/>
          <p:nvPr/>
        </p:nvSpPr>
        <p:spPr>
          <a:xfrm>
            <a:off x="10779090" y="5352152"/>
            <a:ext cx="1217235" cy="709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147" kern="0" dirty="0">
                <a:solidFill>
                  <a:sysClr val="windowText" lastClr="000000"/>
                </a:solidFill>
              </a:rPr>
              <a:t>Log AutoScale trigger events</a:t>
            </a:r>
          </a:p>
        </p:txBody>
      </p:sp>
      <p:cxnSp>
        <p:nvCxnSpPr>
          <p:cNvPr id="33" name="Straight Arrow Connector 32"/>
          <p:cNvCxnSpPr>
            <a:stCxn id="4" idx="3"/>
            <a:endCxn id="32" idx="1"/>
          </p:cNvCxnSpPr>
          <p:nvPr/>
        </p:nvCxnSpPr>
        <p:spPr>
          <a:xfrm>
            <a:off x="10355398" y="5706945"/>
            <a:ext cx="423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4488175" y="1038002"/>
            <a:ext cx="1513608" cy="850203"/>
            <a:chOff x="7165720" y="3276805"/>
            <a:chExt cx="1032266" cy="747678"/>
          </a:xfrm>
        </p:grpSpPr>
        <p:pic>
          <p:nvPicPr>
            <p:cNvPr id="62" name="Picture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p:nvPr/>
          </p:nvSpPr>
          <p:spPr>
            <a:xfrm>
              <a:off x="7793220" y="3276805"/>
              <a:ext cx="404766" cy="703928"/>
            </a:xfrm>
            <a:prstGeom prst="rect">
              <a:avLst/>
            </a:prstGeom>
            <a:noFill/>
          </p:spPr>
          <p:txBody>
            <a:bodyPr wrap="square" rtlCol="0">
              <a:spAutoFit/>
            </a:bodyPr>
            <a:lstStyle/>
            <a:p>
              <a:pPr defTabSz="874278"/>
              <a:r>
                <a:rPr lang="en-US" sz="2250" kern="0" dirty="0">
                  <a:solidFill>
                    <a:sysClr val="windowText" lastClr="000000"/>
                  </a:solidFill>
                  <a:latin typeface="Segoe UI"/>
                </a:rPr>
                <a:t>VM</a:t>
              </a:r>
            </a:p>
          </p:txBody>
        </p:sp>
      </p:grpSp>
      <p:sp>
        <p:nvSpPr>
          <p:cNvPr id="68" name="Rounded Rectangle 67"/>
          <p:cNvSpPr/>
          <p:nvPr/>
        </p:nvSpPr>
        <p:spPr bwMode="auto">
          <a:xfrm>
            <a:off x="4328639" y="937652"/>
            <a:ext cx="4643342" cy="1226776"/>
          </a:xfrm>
          <a:prstGeom prst="roundRect">
            <a:avLst/>
          </a:prstGeom>
          <a:noFill/>
          <a:ln>
            <a:solidFill>
              <a:schemeClr val="accent3">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87419" tIns="87419" rIns="32786" bIns="32786" rtlCol="0" anchor="t" anchorCtr="0"/>
          <a:lstStyle/>
          <a:p>
            <a:pPr algn="ctr" defTabSz="891355"/>
            <a:endParaRPr lang="en-US" sz="1530" kern="0" spc="-98"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69" name="Group 68"/>
          <p:cNvGrpSpPr/>
          <p:nvPr/>
        </p:nvGrpSpPr>
        <p:grpSpPr>
          <a:xfrm>
            <a:off x="7226227" y="1024342"/>
            <a:ext cx="1513608" cy="850203"/>
            <a:chOff x="7165720" y="3276805"/>
            <a:chExt cx="1032266" cy="747678"/>
          </a:xfrm>
        </p:grpSpPr>
        <p:pic>
          <p:nvPicPr>
            <p:cNvPr id="70" name="Picture 6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p:cNvSpPr txBox="1"/>
            <p:nvPr/>
          </p:nvSpPr>
          <p:spPr>
            <a:xfrm>
              <a:off x="7793220" y="3276805"/>
              <a:ext cx="404766" cy="703928"/>
            </a:xfrm>
            <a:prstGeom prst="rect">
              <a:avLst/>
            </a:prstGeom>
            <a:noFill/>
          </p:spPr>
          <p:txBody>
            <a:bodyPr wrap="square" rtlCol="0">
              <a:spAutoFit/>
            </a:bodyPr>
            <a:lstStyle/>
            <a:p>
              <a:pPr defTabSz="874278"/>
              <a:r>
                <a:rPr lang="en-US" sz="2250" kern="0" dirty="0">
                  <a:solidFill>
                    <a:sysClr val="windowText" lastClr="000000"/>
                  </a:solidFill>
                  <a:latin typeface="Segoe UI"/>
                </a:rPr>
                <a:t>VM</a:t>
              </a:r>
            </a:p>
          </p:txBody>
        </p:sp>
      </p:grpSp>
      <p:grpSp>
        <p:nvGrpSpPr>
          <p:cNvPr id="72" name="Group 71"/>
          <p:cNvGrpSpPr/>
          <p:nvPr/>
        </p:nvGrpSpPr>
        <p:grpSpPr>
          <a:xfrm>
            <a:off x="5851173" y="1037462"/>
            <a:ext cx="1513608" cy="850203"/>
            <a:chOff x="7165720" y="3276805"/>
            <a:chExt cx="1032266" cy="747678"/>
          </a:xfrm>
        </p:grpSpPr>
        <p:pic>
          <p:nvPicPr>
            <p:cNvPr id="73" name="Picture 7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p:cNvSpPr txBox="1"/>
            <p:nvPr/>
          </p:nvSpPr>
          <p:spPr>
            <a:xfrm>
              <a:off x="7793220" y="3276805"/>
              <a:ext cx="404766" cy="703928"/>
            </a:xfrm>
            <a:prstGeom prst="rect">
              <a:avLst/>
            </a:prstGeom>
            <a:noFill/>
          </p:spPr>
          <p:txBody>
            <a:bodyPr wrap="square" rtlCol="0">
              <a:spAutoFit/>
            </a:bodyPr>
            <a:lstStyle/>
            <a:p>
              <a:pPr defTabSz="874278"/>
              <a:r>
                <a:rPr lang="en-US" sz="2250" kern="0" dirty="0">
                  <a:solidFill>
                    <a:sysClr val="windowText" lastClr="000000"/>
                  </a:solidFill>
                  <a:latin typeface="Segoe UI"/>
                </a:rPr>
                <a:t>VM</a:t>
              </a:r>
            </a:p>
          </p:txBody>
        </p:sp>
      </p:grpSp>
      <p:sp>
        <p:nvSpPr>
          <p:cNvPr id="75" name="Rectangle 74"/>
          <p:cNvSpPr/>
          <p:nvPr/>
        </p:nvSpPr>
        <p:spPr>
          <a:xfrm>
            <a:off x="4538812" y="559777"/>
            <a:ext cx="1210164" cy="388455"/>
          </a:xfrm>
          <a:prstGeom prst="rect">
            <a:avLst/>
          </a:prstGeom>
        </p:spPr>
        <p:txBody>
          <a:bodyPr wrap="none">
            <a:spAutoFit/>
          </a:bodyPr>
          <a:lstStyle/>
          <a:p>
            <a:pPr defTabSz="874278"/>
            <a:r>
              <a:rPr lang="en-US" sz="1875" b="1" kern="0" dirty="0">
                <a:solidFill>
                  <a:srgbClr val="FFC000"/>
                </a:solidFill>
                <a:latin typeface="Segoe UI"/>
              </a:rPr>
              <a:t>Scale Set</a:t>
            </a:r>
          </a:p>
        </p:txBody>
      </p:sp>
      <p:sp>
        <p:nvSpPr>
          <p:cNvPr id="76" name="TextBox 75"/>
          <p:cNvSpPr txBox="1"/>
          <p:nvPr/>
        </p:nvSpPr>
        <p:spPr>
          <a:xfrm>
            <a:off x="4940624" y="1770592"/>
            <a:ext cx="670340" cy="428185"/>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lIns="174863" tIns="139891" rIns="174863" bIns="139891" rtlCol="0">
            <a:spAutoFit/>
          </a:bodyPr>
          <a:lstStyle/>
          <a:p>
            <a:pPr defTabSz="932597">
              <a:lnSpc>
                <a:spcPct val="90000"/>
              </a:lnSpc>
              <a:spcAft>
                <a:spcPts val="574"/>
              </a:spcAft>
            </a:pPr>
            <a:r>
              <a:rPr lang="en-US" sz="1052" kern="0" dirty="0">
                <a:gradFill>
                  <a:gsLst>
                    <a:gs pos="2917">
                      <a:schemeClr val="tx1"/>
                    </a:gs>
                    <a:gs pos="30000">
                      <a:schemeClr val="tx1"/>
                    </a:gs>
                  </a:gsLst>
                  <a:lin ang="5400000" scaled="0"/>
                </a:gradFill>
              </a:rPr>
              <a:t>WAD</a:t>
            </a:r>
          </a:p>
        </p:txBody>
      </p:sp>
      <p:sp>
        <p:nvSpPr>
          <p:cNvPr id="77" name="TextBox 76"/>
          <p:cNvSpPr txBox="1"/>
          <p:nvPr/>
        </p:nvSpPr>
        <p:spPr>
          <a:xfrm>
            <a:off x="6222949" y="1791795"/>
            <a:ext cx="670340" cy="428185"/>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lIns="174863" tIns="139891" rIns="174863" bIns="139891" rtlCol="0">
            <a:spAutoFit/>
          </a:bodyPr>
          <a:lstStyle/>
          <a:p>
            <a:pPr defTabSz="932597">
              <a:lnSpc>
                <a:spcPct val="90000"/>
              </a:lnSpc>
              <a:spcAft>
                <a:spcPts val="574"/>
              </a:spcAft>
            </a:pPr>
            <a:r>
              <a:rPr lang="en-US" sz="1052" kern="0" dirty="0">
                <a:gradFill>
                  <a:gsLst>
                    <a:gs pos="2917">
                      <a:schemeClr val="tx1"/>
                    </a:gs>
                    <a:gs pos="30000">
                      <a:schemeClr val="tx1"/>
                    </a:gs>
                  </a:gsLst>
                  <a:lin ang="5400000" scaled="0"/>
                </a:gradFill>
              </a:rPr>
              <a:t>WAD</a:t>
            </a:r>
          </a:p>
        </p:txBody>
      </p:sp>
      <p:sp>
        <p:nvSpPr>
          <p:cNvPr id="78" name="TextBox 77"/>
          <p:cNvSpPr txBox="1"/>
          <p:nvPr/>
        </p:nvSpPr>
        <p:spPr>
          <a:xfrm>
            <a:off x="7638563" y="1829609"/>
            <a:ext cx="670340" cy="428185"/>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lIns="174863" tIns="139891" rIns="174863" bIns="139891" rtlCol="0">
            <a:spAutoFit/>
          </a:bodyPr>
          <a:lstStyle/>
          <a:p>
            <a:pPr defTabSz="932597">
              <a:lnSpc>
                <a:spcPct val="90000"/>
              </a:lnSpc>
              <a:spcAft>
                <a:spcPts val="574"/>
              </a:spcAft>
            </a:pPr>
            <a:r>
              <a:rPr lang="en-US" sz="1052" kern="0" dirty="0">
                <a:gradFill>
                  <a:gsLst>
                    <a:gs pos="2917">
                      <a:schemeClr val="tx1"/>
                    </a:gs>
                    <a:gs pos="30000">
                      <a:schemeClr val="tx1"/>
                    </a:gs>
                  </a:gsLst>
                  <a:lin ang="5400000" scaled="0"/>
                </a:gradFill>
              </a:rPr>
              <a:t>WAD</a:t>
            </a:r>
          </a:p>
        </p:txBody>
      </p:sp>
      <p:cxnSp>
        <p:nvCxnSpPr>
          <p:cNvPr id="79" name="Elbow Connector 78"/>
          <p:cNvCxnSpPr/>
          <p:nvPr/>
        </p:nvCxnSpPr>
        <p:spPr>
          <a:xfrm rot="16200000" flipH="1">
            <a:off x="7383525" y="4440150"/>
            <a:ext cx="961569" cy="15720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610964" y="5403590"/>
            <a:ext cx="2955416" cy="274208"/>
          </a:xfrm>
          <a:prstGeom prst="rect">
            <a:avLst/>
          </a:prstGeom>
          <a:noFill/>
        </p:spPr>
        <p:txBody>
          <a:bodyPr wrap="square" rtlCol="0">
            <a:spAutoFit/>
          </a:bodyPr>
          <a:lstStyle/>
          <a:p>
            <a:pPr defTabSz="932597"/>
            <a:r>
              <a:rPr lang="en-US" sz="1147" kern="0" dirty="0">
                <a:solidFill>
                  <a:sysClr val="windowText" lastClr="000000"/>
                </a:solidFill>
              </a:rPr>
              <a:t>Job collects metrics for AutoScale rules</a:t>
            </a:r>
          </a:p>
        </p:txBody>
      </p:sp>
      <p:sp>
        <p:nvSpPr>
          <p:cNvPr id="106" name="Can 105"/>
          <p:cNvSpPr/>
          <p:nvPr/>
        </p:nvSpPr>
        <p:spPr>
          <a:xfrm>
            <a:off x="5917916" y="2457876"/>
            <a:ext cx="1308311" cy="609852"/>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530" kern="0" dirty="0">
                <a:solidFill>
                  <a:sysClr val="windowText" lastClr="000000"/>
                </a:solidFill>
              </a:rPr>
              <a:t>WAD metrics</a:t>
            </a:r>
          </a:p>
        </p:txBody>
      </p:sp>
      <p:cxnSp>
        <p:nvCxnSpPr>
          <p:cNvPr id="108" name="Straight Arrow Connector 107"/>
          <p:cNvCxnSpPr>
            <a:stCxn id="76" idx="2"/>
          </p:cNvCxnSpPr>
          <p:nvPr/>
        </p:nvCxnSpPr>
        <p:spPr>
          <a:xfrm>
            <a:off x="5275794" y="2198776"/>
            <a:ext cx="685249" cy="32355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77" idx="2"/>
            <a:endCxn id="106" idx="1"/>
          </p:cNvCxnSpPr>
          <p:nvPr/>
        </p:nvCxnSpPr>
        <p:spPr>
          <a:xfrm>
            <a:off x="6558119" y="2219979"/>
            <a:ext cx="13952" cy="23789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78" idx="2"/>
          </p:cNvCxnSpPr>
          <p:nvPr/>
        </p:nvCxnSpPr>
        <p:spPr>
          <a:xfrm flipH="1">
            <a:off x="7217851" y="2257794"/>
            <a:ext cx="755883" cy="2880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06" idx="3"/>
          </p:cNvCxnSpPr>
          <p:nvPr/>
        </p:nvCxnSpPr>
        <p:spPr>
          <a:xfrm>
            <a:off x="6572071" y="3067728"/>
            <a:ext cx="0" cy="80650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973478" y="2257684"/>
            <a:ext cx="1527690" cy="494398"/>
          </a:xfrm>
          <a:prstGeom prst="rect">
            <a:avLst/>
          </a:prstGeom>
          <a:noFill/>
        </p:spPr>
        <p:txBody>
          <a:bodyPr wrap="square" lIns="174863" tIns="139891" rIns="174863" bIns="139891" rtlCol="0">
            <a:spAutoFit/>
          </a:bodyPr>
          <a:lstStyle/>
          <a:p>
            <a:pPr defTabSz="932597">
              <a:lnSpc>
                <a:spcPct val="90000"/>
              </a:lnSpc>
              <a:spcAft>
                <a:spcPts val="574"/>
              </a:spcAft>
            </a:pPr>
            <a:r>
              <a:rPr lang="en-US" sz="1530" kern="0" dirty="0">
                <a:gradFill>
                  <a:gsLst>
                    <a:gs pos="2917">
                      <a:schemeClr val="tx1"/>
                    </a:gs>
                    <a:gs pos="30000">
                      <a:schemeClr val="tx1"/>
                    </a:gs>
                  </a:gsLst>
                  <a:lin ang="5400000" scaled="0"/>
                </a:gradFill>
              </a:rPr>
              <a:t>capacity = n</a:t>
            </a:r>
          </a:p>
        </p:txBody>
      </p:sp>
      <p:sp>
        <p:nvSpPr>
          <p:cNvPr id="2" name="Rectangle 1"/>
          <p:cNvSpPr/>
          <p:nvPr/>
        </p:nvSpPr>
        <p:spPr>
          <a:xfrm>
            <a:off x="2251686" y="6501610"/>
            <a:ext cx="9283205" cy="383355"/>
          </a:xfrm>
          <a:prstGeom prst="rect">
            <a:avLst/>
          </a:prstGeom>
        </p:spPr>
        <p:txBody>
          <a:bodyPr wrap="square">
            <a:spAutoFit/>
          </a:bodyPr>
          <a:lstStyle/>
          <a:p>
            <a:pPr defTabSz="932597">
              <a:lnSpc>
                <a:spcPct val="107000"/>
              </a:lnSpc>
              <a:spcAft>
                <a:spcPts val="765"/>
              </a:spcAft>
            </a:pPr>
            <a:r>
              <a:rPr lang="en-US" sz="1722" u="sng" kern="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https://github.com/Azure/azure-quickstart-templates</a:t>
            </a:r>
            <a:endParaRPr lang="en-US" sz="1722" kern="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Multiply 9"/>
          <p:cNvSpPr/>
          <p:nvPr/>
        </p:nvSpPr>
        <p:spPr bwMode="auto">
          <a:xfrm>
            <a:off x="4821714" y="1554300"/>
            <a:ext cx="906616" cy="906616"/>
          </a:xfrm>
          <a:prstGeom prst="mathMultiply">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55" name="Multiply 54"/>
          <p:cNvSpPr/>
          <p:nvPr/>
        </p:nvSpPr>
        <p:spPr bwMode="auto">
          <a:xfrm>
            <a:off x="6112489" y="1574575"/>
            <a:ext cx="906616" cy="906616"/>
          </a:xfrm>
          <a:prstGeom prst="mathMultiply">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56" name="Multiply 55"/>
          <p:cNvSpPr/>
          <p:nvPr/>
        </p:nvSpPr>
        <p:spPr bwMode="auto">
          <a:xfrm>
            <a:off x="7551939" y="1594851"/>
            <a:ext cx="906616" cy="906616"/>
          </a:xfrm>
          <a:prstGeom prst="mathMultiply">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57" name="Multiply 56"/>
          <p:cNvSpPr/>
          <p:nvPr/>
        </p:nvSpPr>
        <p:spPr bwMode="auto">
          <a:xfrm>
            <a:off x="9979292" y="3322295"/>
            <a:ext cx="2017032" cy="2017032"/>
          </a:xfrm>
          <a:prstGeom prst="mathMultiply">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643491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1751808" cy="5080530"/>
          </a:xfrm>
        </p:spPr>
        <p:txBody>
          <a:bodyPr/>
          <a:lstStyle/>
          <a:p>
            <a:pPr lvl="0"/>
            <a:r>
              <a:rPr lang="en-US" sz="3672" b="1" dirty="0"/>
              <a:t>Out of the box autoscale without diagnostics setup </a:t>
            </a:r>
            <a:endParaRPr lang="en-US" sz="3672" dirty="0"/>
          </a:p>
          <a:p>
            <a:pPr lvl="1"/>
            <a:r>
              <a:rPr lang="en-US" sz="2040" dirty="0"/>
              <a:t>No configuring agents or reading data from a storage account</a:t>
            </a:r>
          </a:p>
          <a:p>
            <a:r>
              <a:rPr lang="en-US" sz="3672" b="1" dirty="0"/>
              <a:t>Fast &amp; reliable metrics, monitoring, and autoscale</a:t>
            </a:r>
          </a:p>
          <a:p>
            <a:pPr lvl="1"/>
            <a:r>
              <a:rPr lang="en-US" sz="2040" dirty="0"/>
              <a:t>1 min metrics</a:t>
            </a:r>
          </a:p>
          <a:p>
            <a:pPr lvl="1"/>
            <a:r>
              <a:rPr lang="en-US" sz="2040" dirty="0"/>
              <a:t>autoscale every 5 min, soon to be 1 min</a:t>
            </a:r>
          </a:p>
          <a:p>
            <a:pPr lvl="1"/>
            <a:r>
              <a:rPr lang="en-US" sz="2040" dirty="0"/>
              <a:t>Data retention for 30 days </a:t>
            </a:r>
          </a:p>
          <a:p>
            <a:r>
              <a:rPr lang="en-US" sz="3672" b="1" dirty="0"/>
              <a:t>No In-VM Agent</a:t>
            </a:r>
          </a:p>
          <a:p>
            <a:pPr lvl="1"/>
            <a:r>
              <a:rPr lang="en-US" sz="2040" dirty="0"/>
              <a:t>Improved reliability</a:t>
            </a:r>
          </a:p>
          <a:p>
            <a:pPr lvl="1"/>
            <a:r>
              <a:rPr lang="en-US" sz="2040" dirty="0"/>
              <a:t>Simpler</a:t>
            </a:r>
          </a:p>
          <a:p>
            <a:pPr lvl="1"/>
            <a:r>
              <a:rPr lang="en-US" sz="2040" dirty="0"/>
              <a:t>Many customers do not want MS </a:t>
            </a:r>
            <a:br>
              <a:rPr lang="en-US" sz="2040" dirty="0"/>
            </a:br>
            <a:r>
              <a:rPr lang="en-US" sz="2040" dirty="0"/>
              <a:t>agents inside their VMs</a:t>
            </a:r>
          </a:p>
          <a:p>
            <a:pPr lvl="1"/>
            <a:endParaRPr lang="en-US" sz="2040" dirty="0"/>
          </a:p>
        </p:txBody>
      </p:sp>
      <p:sp>
        <p:nvSpPr>
          <p:cNvPr id="3" name="Title 2"/>
          <p:cNvSpPr>
            <a:spLocks noGrp="1"/>
          </p:cNvSpPr>
          <p:nvPr>
            <p:ph type="title"/>
          </p:nvPr>
        </p:nvSpPr>
        <p:spPr/>
        <p:txBody>
          <a:bodyPr/>
          <a:lstStyle/>
          <a:p>
            <a:r>
              <a:rPr lang="en-US" dirty="0"/>
              <a:t>Autoscale</a:t>
            </a:r>
            <a:r>
              <a:rPr lang="en-US"/>
              <a:t>: What’s new?</a:t>
            </a:r>
            <a:endParaRPr lang="en-US" dirty="0"/>
          </a:p>
        </p:txBody>
      </p:sp>
      <p:pic>
        <p:nvPicPr>
          <p:cNvPr id="4" name="Picture 3"/>
          <p:cNvPicPr>
            <a:picLocks noChangeAspect="1"/>
          </p:cNvPicPr>
          <p:nvPr/>
        </p:nvPicPr>
        <p:blipFill>
          <a:blip r:embed="rId3"/>
          <a:stretch>
            <a:fillRect/>
          </a:stretch>
        </p:blipFill>
        <p:spPr>
          <a:xfrm>
            <a:off x="5608527" y="3705245"/>
            <a:ext cx="6197487" cy="2912657"/>
          </a:xfrm>
          <a:prstGeom prst="rect">
            <a:avLst/>
          </a:prstGeom>
        </p:spPr>
      </p:pic>
    </p:spTree>
    <p:extLst>
      <p:ext uri="{BB962C8B-B14F-4D97-AF65-F5344CB8AC3E}">
        <p14:creationId xmlns:p14="http://schemas.microsoft.com/office/powerpoint/2010/main" val="145890330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2" y="1135399"/>
            <a:ext cx="6402256" cy="7457172"/>
          </a:xfrm>
        </p:spPr>
        <p:txBody>
          <a:bodyPr/>
          <a:lstStyle/>
          <a:p>
            <a:r>
              <a:rPr lang="en-US" sz="3264" dirty="0"/>
              <a:t>Custom images supported at scale</a:t>
            </a:r>
          </a:p>
          <a:p>
            <a:r>
              <a:rPr lang="en-US" sz="3264" dirty="0"/>
              <a:t>No more pre-creating storage accounts</a:t>
            </a:r>
          </a:p>
          <a:p>
            <a:r>
              <a:rPr lang="en-US" sz="3264" dirty="0"/>
              <a:t>Specify attached data drives </a:t>
            </a:r>
            <a:r>
              <a:rPr lang="en-US" sz="3264"/>
              <a:t>in storageProfile</a:t>
            </a:r>
            <a:endParaRPr lang="en-US" sz="3264" dirty="0"/>
          </a:p>
          <a:p>
            <a:endParaRPr lang="en-US" sz="3264" dirty="0"/>
          </a:p>
          <a:p>
            <a:r>
              <a:rPr lang="en-US" sz="3264" dirty="0"/>
              <a:t>Good for:</a:t>
            </a:r>
          </a:p>
          <a:p>
            <a:pPr lvl="1"/>
            <a:r>
              <a:rPr lang="en-US" sz="2856" dirty="0"/>
              <a:t>Big data, HADOOP</a:t>
            </a:r>
          </a:p>
          <a:p>
            <a:pPr lvl="1"/>
            <a:r>
              <a:rPr lang="en-US" sz="2856" dirty="0"/>
              <a:t>Stateful workloads</a:t>
            </a:r>
          </a:p>
          <a:p>
            <a:pPr lvl="1"/>
            <a:r>
              <a:rPr lang="en-US" sz="2856" dirty="0"/>
              <a:t>Lift and shift</a:t>
            </a:r>
          </a:p>
          <a:p>
            <a:endParaRPr lang="en-US" sz="3264" dirty="0"/>
          </a:p>
          <a:p>
            <a:pPr marL="0" indent="0">
              <a:buNone/>
            </a:pPr>
            <a:r>
              <a:rPr lang="en-US" sz="3264" dirty="0"/>
              <a:t> </a:t>
            </a:r>
          </a:p>
          <a:p>
            <a:endParaRPr lang="en-US" sz="3264" dirty="0"/>
          </a:p>
        </p:txBody>
      </p:sp>
      <p:sp>
        <p:nvSpPr>
          <p:cNvPr id="3" name="Title 2"/>
          <p:cNvSpPr>
            <a:spLocks noGrp="1"/>
          </p:cNvSpPr>
          <p:nvPr>
            <p:ph type="title"/>
          </p:nvPr>
        </p:nvSpPr>
        <p:spPr/>
        <p:txBody>
          <a:bodyPr/>
          <a:lstStyle/>
          <a:p>
            <a:r>
              <a:rPr lang="en-US" sz="4399" dirty="0"/>
              <a:t>Preview – attached data drives</a:t>
            </a:r>
          </a:p>
        </p:txBody>
      </p:sp>
      <p:pic>
        <p:nvPicPr>
          <p:cNvPr id="5" name="Picture 4"/>
          <p:cNvPicPr>
            <a:picLocks noChangeAspect="1"/>
          </p:cNvPicPr>
          <p:nvPr/>
        </p:nvPicPr>
        <p:blipFill>
          <a:blip r:embed="rId3"/>
          <a:stretch>
            <a:fillRect/>
          </a:stretch>
        </p:blipFill>
        <p:spPr>
          <a:xfrm>
            <a:off x="6327589" y="1212849"/>
            <a:ext cx="5835771" cy="5468488"/>
          </a:xfrm>
          <a:prstGeom prst="rect">
            <a:avLst/>
          </a:prstGeom>
        </p:spPr>
      </p:pic>
    </p:spTree>
    <p:extLst>
      <p:ext uri="{BB962C8B-B14F-4D97-AF65-F5344CB8AC3E}">
        <p14:creationId xmlns:p14="http://schemas.microsoft.com/office/powerpoint/2010/main" val="2446330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845" y="1385369"/>
            <a:ext cx="6501810" cy="4000326"/>
          </a:xfrm>
        </p:spPr>
        <p:txBody>
          <a:bodyPr/>
          <a:lstStyle/>
          <a:p>
            <a:r>
              <a:rPr lang="en-US" dirty="0"/>
              <a:t>Ongoing portal integration</a:t>
            </a:r>
          </a:p>
          <a:p>
            <a:r>
              <a:rPr lang="en-US" dirty="0"/>
              <a:t>Larger scale sets</a:t>
            </a:r>
          </a:p>
          <a:p>
            <a:r>
              <a:rPr lang="en-US" dirty="0"/>
              <a:t>Integrated rolling upgrades</a:t>
            </a:r>
          </a:p>
          <a:p>
            <a:r>
              <a:rPr lang="en-US" dirty="0"/>
              <a:t>Networking enhancements</a:t>
            </a:r>
          </a:p>
          <a:p>
            <a:r>
              <a:rPr lang="en-US" dirty="0"/>
              <a:t>PaaS and application runtime features</a:t>
            </a:r>
          </a:p>
        </p:txBody>
      </p:sp>
      <p:sp>
        <p:nvSpPr>
          <p:cNvPr id="3" name="Title 2"/>
          <p:cNvSpPr>
            <a:spLocks noGrp="1"/>
          </p:cNvSpPr>
          <p:nvPr>
            <p:ph type="title"/>
          </p:nvPr>
        </p:nvSpPr>
        <p:spPr/>
        <p:txBody>
          <a:bodyPr/>
          <a:lstStyle/>
          <a:p>
            <a:r>
              <a:rPr lang="en-US" dirty="0"/>
              <a:t>Roadmap</a:t>
            </a:r>
          </a:p>
        </p:txBody>
      </p:sp>
      <p:pic>
        <p:nvPicPr>
          <p:cNvPr id="8" name="Picture 7"/>
          <p:cNvPicPr>
            <a:picLocks noChangeAspect="1"/>
          </p:cNvPicPr>
          <p:nvPr/>
        </p:nvPicPr>
        <p:blipFill>
          <a:blip r:embed="rId3"/>
          <a:stretch>
            <a:fillRect/>
          </a:stretch>
        </p:blipFill>
        <p:spPr>
          <a:xfrm>
            <a:off x="6858506" y="1524564"/>
            <a:ext cx="5304854" cy="2679999"/>
          </a:xfrm>
          <a:prstGeom prst="rect">
            <a:avLst/>
          </a:prstGeom>
        </p:spPr>
      </p:pic>
    </p:spTree>
    <p:extLst>
      <p:ext uri="{BB962C8B-B14F-4D97-AF65-F5344CB8AC3E}">
        <p14:creationId xmlns:p14="http://schemas.microsoft.com/office/powerpoint/2010/main" val="32269319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Compute requirements of a modern cloud app</a:t>
            </a:r>
          </a:p>
        </p:txBody>
      </p:sp>
      <p:sp>
        <p:nvSpPr>
          <p:cNvPr id="51" name="Rectangle 50"/>
          <p:cNvSpPr/>
          <p:nvPr/>
        </p:nvSpPr>
        <p:spPr bwMode="auto">
          <a:xfrm>
            <a:off x="1456537" y="2140969"/>
            <a:ext cx="4022333" cy="335334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52" name="Rectangle 51"/>
          <p:cNvSpPr/>
          <p:nvPr/>
        </p:nvSpPr>
        <p:spPr bwMode="auto">
          <a:xfrm>
            <a:off x="3571595" y="4118011"/>
            <a:ext cx="1569698" cy="97838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53" name="Rectangle 52"/>
          <p:cNvSpPr/>
          <p:nvPr/>
        </p:nvSpPr>
        <p:spPr bwMode="auto">
          <a:xfrm>
            <a:off x="1673228" y="4087481"/>
            <a:ext cx="1685080" cy="100891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570" y="4223481"/>
            <a:ext cx="634065" cy="63406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829" y="4223479"/>
            <a:ext cx="634065" cy="634065"/>
          </a:xfrm>
          <a:prstGeom prst="rect">
            <a:avLst/>
          </a:prstGeom>
        </p:spPr>
      </p:pic>
      <p:sp>
        <p:nvSpPr>
          <p:cNvPr id="56" name="Rectangle 55"/>
          <p:cNvSpPr/>
          <p:nvPr/>
        </p:nvSpPr>
        <p:spPr bwMode="auto">
          <a:xfrm>
            <a:off x="1689593" y="2785307"/>
            <a:ext cx="3442730" cy="117243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318" y="2945574"/>
            <a:ext cx="795824" cy="795824"/>
          </a:xfrm>
          <a:prstGeom prst="rect">
            <a:avLst/>
          </a:prstGeom>
        </p:spPr>
      </p:pic>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633" y="2945574"/>
            <a:ext cx="795824" cy="795824"/>
          </a:xfrm>
          <a:prstGeom prst="rect">
            <a:avLst/>
          </a:prstGeom>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862" y="2955256"/>
            <a:ext cx="795824" cy="795824"/>
          </a:xfrm>
          <a:prstGeom prst="rect">
            <a:avLst/>
          </a:prstGeom>
        </p:spPr>
      </p:pic>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0701" y="5046130"/>
            <a:ext cx="553650" cy="553650"/>
          </a:xfrm>
          <a:prstGeom prst="rect">
            <a:avLst/>
          </a:prstGeom>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9762" y="2020013"/>
            <a:ext cx="656067" cy="656067"/>
          </a:xfrm>
          <a:prstGeom prst="rect">
            <a:avLst/>
          </a:prstGeom>
        </p:spPr>
      </p:pic>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7028" y="4223479"/>
            <a:ext cx="795824" cy="795824"/>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6498" y="4223479"/>
            <a:ext cx="795824" cy="795824"/>
          </a:xfrm>
          <a:prstGeom prst="rect">
            <a:avLst/>
          </a:prstGeom>
        </p:spPr>
      </p:pic>
      <p:sp>
        <p:nvSpPr>
          <p:cNvPr id="65" name="TextBox 64"/>
          <p:cNvSpPr txBox="1"/>
          <p:nvPr/>
        </p:nvSpPr>
        <p:spPr>
          <a:xfrm>
            <a:off x="4252269" y="5369278"/>
            <a:ext cx="1396865" cy="456730"/>
          </a:xfrm>
          <a:prstGeom prst="rect">
            <a:avLst/>
          </a:prstGeom>
          <a:noFill/>
        </p:spPr>
        <p:txBody>
          <a:bodyPr wrap="square" lIns="186521" tIns="149217" rIns="186521" bIns="149217" rtlCol="0">
            <a:spAutoFit/>
          </a:bodyPr>
          <a:lstStyle/>
          <a:p>
            <a:pPr defTabSz="932597">
              <a:lnSpc>
                <a:spcPct val="90000"/>
              </a:lnSpc>
              <a:spcAft>
                <a:spcPts val="612"/>
              </a:spcAft>
            </a:pPr>
            <a:r>
              <a:rPr lang="en-US" sz="1122" kern="0" dirty="0">
                <a:gradFill>
                  <a:gsLst>
                    <a:gs pos="2917">
                      <a:schemeClr val="tx1"/>
                    </a:gs>
                    <a:gs pos="30000">
                      <a:schemeClr val="tx1"/>
                    </a:gs>
                  </a:gsLst>
                  <a:lin ang="5400000" scaled="0"/>
                </a:gradFill>
              </a:rPr>
              <a:t>Virtual Network</a:t>
            </a:r>
          </a:p>
        </p:txBody>
      </p:sp>
      <p:sp>
        <p:nvSpPr>
          <p:cNvPr id="66" name="TextBox 65"/>
          <p:cNvSpPr txBox="1"/>
          <p:nvPr/>
        </p:nvSpPr>
        <p:spPr>
          <a:xfrm>
            <a:off x="1495995" y="4975065"/>
            <a:ext cx="1396865" cy="456730"/>
          </a:xfrm>
          <a:prstGeom prst="rect">
            <a:avLst/>
          </a:prstGeom>
          <a:noFill/>
        </p:spPr>
        <p:txBody>
          <a:bodyPr wrap="square" lIns="186521" tIns="149217" rIns="186521" bIns="149217" rtlCol="0">
            <a:spAutoFit/>
          </a:bodyPr>
          <a:lstStyle/>
          <a:p>
            <a:pPr defTabSz="932597">
              <a:lnSpc>
                <a:spcPct val="90000"/>
              </a:lnSpc>
              <a:spcAft>
                <a:spcPts val="612"/>
              </a:spcAft>
            </a:pPr>
            <a:r>
              <a:rPr lang="en-US" sz="1122" kern="0" dirty="0">
                <a:gradFill>
                  <a:gsLst>
                    <a:gs pos="2917">
                      <a:schemeClr val="tx1"/>
                    </a:gs>
                    <a:gs pos="30000">
                      <a:schemeClr val="tx1"/>
                    </a:gs>
                  </a:gsLst>
                  <a:lin ang="5400000" scaled="0"/>
                </a:gradFill>
              </a:rPr>
              <a:t>Availability Set</a:t>
            </a:r>
          </a:p>
        </p:txBody>
      </p:sp>
      <p:sp>
        <p:nvSpPr>
          <p:cNvPr id="67" name="TextBox 66"/>
          <p:cNvSpPr txBox="1"/>
          <p:nvPr/>
        </p:nvSpPr>
        <p:spPr>
          <a:xfrm>
            <a:off x="3404063" y="5001612"/>
            <a:ext cx="1396865" cy="456730"/>
          </a:xfrm>
          <a:prstGeom prst="rect">
            <a:avLst/>
          </a:prstGeom>
          <a:noFill/>
        </p:spPr>
        <p:txBody>
          <a:bodyPr wrap="square" lIns="186521" tIns="149217" rIns="186521" bIns="149217" rtlCol="0">
            <a:spAutoFit/>
          </a:bodyPr>
          <a:lstStyle/>
          <a:p>
            <a:pPr defTabSz="932597">
              <a:lnSpc>
                <a:spcPct val="90000"/>
              </a:lnSpc>
              <a:spcAft>
                <a:spcPts val="612"/>
              </a:spcAft>
            </a:pPr>
            <a:r>
              <a:rPr lang="en-US" sz="1122" kern="0" dirty="0">
                <a:gradFill>
                  <a:gsLst>
                    <a:gs pos="2917">
                      <a:schemeClr val="tx1"/>
                    </a:gs>
                    <a:gs pos="30000">
                      <a:schemeClr val="tx1"/>
                    </a:gs>
                  </a:gsLst>
                  <a:lin ang="5400000" scaled="0"/>
                </a:gradFill>
              </a:rPr>
              <a:t>Availability Set</a:t>
            </a:r>
          </a:p>
        </p:txBody>
      </p:sp>
      <p:sp>
        <p:nvSpPr>
          <p:cNvPr id="68" name="TextBox 67"/>
          <p:cNvSpPr txBox="1"/>
          <p:nvPr/>
        </p:nvSpPr>
        <p:spPr>
          <a:xfrm>
            <a:off x="1740570" y="2437063"/>
            <a:ext cx="1396865" cy="456730"/>
          </a:xfrm>
          <a:prstGeom prst="rect">
            <a:avLst/>
          </a:prstGeom>
          <a:noFill/>
        </p:spPr>
        <p:txBody>
          <a:bodyPr wrap="square" lIns="186521" tIns="149217" rIns="186521" bIns="149217" rtlCol="0">
            <a:spAutoFit/>
          </a:bodyPr>
          <a:lstStyle/>
          <a:p>
            <a:pPr defTabSz="932597">
              <a:lnSpc>
                <a:spcPct val="90000"/>
              </a:lnSpc>
              <a:spcAft>
                <a:spcPts val="612"/>
              </a:spcAft>
            </a:pPr>
            <a:r>
              <a:rPr lang="en-US" sz="1122" kern="0" dirty="0">
                <a:gradFill>
                  <a:gsLst>
                    <a:gs pos="2917">
                      <a:schemeClr val="tx1"/>
                    </a:gs>
                    <a:gs pos="30000">
                      <a:schemeClr val="tx1"/>
                    </a:gs>
                  </a:gsLst>
                  <a:lin ang="5400000" scaled="0"/>
                </a:gradFill>
              </a:rPr>
              <a:t>Load Balancing</a:t>
            </a:r>
          </a:p>
        </p:txBody>
      </p:sp>
      <p:sp>
        <p:nvSpPr>
          <p:cNvPr id="74" name="TextBox 73"/>
          <p:cNvSpPr txBox="1"/>
          <p:nvPr/>
        </p:nvSpPr>
        <p:spPr>
          <a:xfrm>
            <a:off x="1714942" y="3623571"/>
            <a:ext cx="1396865" cy="456776"/>
          </a:xfrm>
          <a:prstGeom prst="rect">
            <a:avLst/>
          </a:prstGeom>
          <a:noFill/>
        </p:spPr>
        <p:txBody>
          <a:bodyPr wrap="square" lIns="186521" tIns="149217" rIns="186521" bIns="149217" rtlCol="0">
            <a:spAutoFit/>
          </a:bodyPr>
          <a:lstStyle/>
          <a:p>
            <a:pPr defTabSz="932597">
              <a:lnSpc>
                <a:spcPct val="90000"/>
              </a:lnSpc>
              <a:spcAft>
                <a:spcPts val="612"/>
              </a:spcAft>
            </a:pPr>
            <a:r>
              <a:rPr lang="en-US" sz="1122" kern="0" dirty="0">
                <a:gradFill>
                  <a:gsLst>
                    <a:gs pos="2917">
                      <a:schemeClr val="tx1"/>
                    </a:gs>
                    <a:gs pos="30000">
                      <a:schemeClr val="tx1"/>
                    </a:gs>
                  </a:gsLst>
                  <a:lin ang="5400000" scaled="0"/>
                </a:gradFill>
              </a:rPr>
              <a:t>Compute nodes</a:t>
            </a:r>
          </a:p>
        </p:txBody>
      </p:sp>
      <p:sp>
        <p:nvSpPr>
          <p:cNvPr id="75" name="Rectangle 74"/>
          <p:cNvSpPr/>
          <p:nvPr/>
        </p:nvSpPr>
        <p:spPr bwMode="auto">
          <a:xfrm>
            <a:off x="1740570" y="4144061"/>
            <a:ext cx="1564231" cy="875242"/>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76" name="Rectangle 75"/>
          <p:cNvSpPr/>
          <p:nvPr/>
        </p:nvSpPr>
        <p:spPr bwMode="auto">
          <a:xfrm>
            <a:off x="3625101" y="4177416"/>
            <a:ext cx="1470806" cy="875242"/>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81" name="TextBox 80"/>
          <p:cNvSpPr txBox="1"/>
          <p:nvPr/>
        </p:nvSpPr>
        <p:spPr>
          <a:xfrm>
            <a:off x="1648619" y="4722631"/>
            <a:ext cx="1358140" cy="456730"/>
          </a:xfrm>
          <a:prstGeom prst="rect">
            <a:avLst/>
          </a:prstGeom>
          <a:noFill/>
        </p:spPr>
        <p:txBody>
          <a:bodyPr wrap="square" lIns="186521" tIns="149217" rIns="186521" bIns="149217" rtlCol="0">
            <a:spAutoFit/>
          </a:bodyPr>
          <a:lstStyle/>
          <a:p>
            <a:pPr defTabSz="932597">
              <a:lnSpc>
                <a:spcPct val="90000"/>
              </a:lnSpc>
              <a:spcAft>
                <a:spcPts val="612"/>
              </a:spcAft>
            </a:pPr>
            <a:r>
              <a:rPr lang="en-US" sz="1122" kern="0" dirty="0">
                <a:gradFill>
                  <a:gsLst>
                    <a:gs pos="2917">
                      <a:schemeClr val="tx1"/>
                    </a:gs>
                    <a:gs pos="30000">
                      <a:schemeClr val="tx1"/>
                    </a:gs>
                  </a:gsLst>
                  <a:lin ang="5400000" scaled="0"/>
                </a:gradFill>
              </a:rPr>
              <a:t>Control nodes</a:t>
            </a:r>
          </a:p>
        </p:txBody>
      </p:sp>
      <p:sp>
        <p:nvSpPr>
          <p:cNvPr id="2" name="Rectangle 1"/>
          <p:cNvSpPr/>
          <p:nvPr/>
        </p:nvSpPr>
        <p:spPr bwMode="auto">
          <a:xfrm>
            <a:off x="1698564" y="2805818"/>
            <a:ext cx="3442729" cy="1172110"/>
          </a:xfrm>
          <a:prstGeom prst="rect">
            <a:avLst/>
          </a:prstGeom>
          <a:noFill/>
          <a:ln w="1905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4" name="Rectangle 3"/>
          <p:cNvSpPr/>
          <p:nvPr/>
        </p:nvSpPr>
        <p:spPr>
          <a:xfrm>
            <a:off x="5946003" y="2140969"/>
            <a:ext cx="6217356" cy="1850250"/>
          </a:xfrm>
          <a:prstGeom prst="rect">
            <a:avLst/>
          </a:prstGeom>
        </p:spPr>
        <p:txBody>
          <a:bodyPr>
            <a:spAutoFit/>
          </a:bodyPr>
          <a:lstStyle/>
          <a:p>
            <a:pPr marL="466298" indent="-466298" defTabSz="932597">
              <a:buFont typeface="Arial" panose="020B0604020202020204" pitchFamily="34" charset="0"/>
              <a:buChar char="•"/>
            </a:pPr>
            <a:r>
              <a:rPr lang="en-US" sz="2856" kern="0" dirty="0">
                <a:solidFill>
                  <a:sysClr val="windowText" lastClr="000000"/>
                </a:solidFill>
              </a:rPr>
              <a:t>Transparent, automatic, rapid scale</a:t>
            </a:r>
          </a:p>
          <a:p>
            <a:pPr marL="466298" indent="-466298" defTabSz="932597">
              <a:buFont typeface="Arial" panose="020B0604020202020204" pitchFamily="34" charset="0"/>
              <a:buChar char="•"/>
            </a:pPr>
            <a:r>
              <a:rPr lang="en-US" sz="2856" kern="0" dirty="0">
                <a:solidFill>
                  <a:sysClr val="windowText" lastClr="000000"/>
                </a:solidFill>
              </a:rPr>
              <a:t>Simple manageability</a:t>
            </a:r>
          </a:p>
          <a:p>
            <a:pPr marL="466298" indent="-466298" defTabSz="932597">
              <a:buFont typeface="Arial" panose="020B0604020202020204" pitchFamily="34" charset="0"/>
              <a:buChar char="•"/>
            </a:pPr>
            <a:r>
              <a:rPr lang="en-US" sz="2856" kern="0" dirty="0">
                <a:solidFill>
                  <a:sysClr val="windowText" lastClr="000000"/>
                </a:solidFill>
              </a:rPr>
              <a:t>High availability</a:t>
            </a:r>
          </a:p>
          <a:p>
            <a:pPr marL="466298" indent="-466298" defTabSz="932597">
              <a:buFont typeface="Arial" panose="020B0604020202020204" pitchFamily="34" charset="0"/>
              <a:buChar char="•"/>
            </a:pPr>
            <a:r>
              <a:rPr lang="en-US" sz="2856" kern="0" dirty="0">
                <a:solidFill>
                  <a:sysClr val="windowText" lastClr="000000"/>
                </a:solidFill>
              </a:rPr>
              <a:t>Security - Patching / upgrades </a:t>
            </a:r>
          </a:p>
        </p:txBody>
      </p:sp>
    </p:spTree>
    <p:extLst>
      <p:ext uri="{BB962C8B-B14F-4D97-AF65-F5344CB8AC3E}">
        <p14:creationId xmlns:p14="http://schemas.microsoft.com/office/powerpoint/2010/main" val="78091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6" grpId="0" animBg="1"/>
      <p:bldP spid="65" grpId="0"/>
      <p:bldP spid="66" grpId="0"/>
      <p:bldP spid="67" grpId="0"/>
      <p:bldP spid="68" grpId="0"/>
      <p:bldP spid="74" grpId="0"/>
      <p:bldP spid="75" grpId="0" animBg="1"/>
      <p:bldP spid="76" grpId="0" animBg="1"/>
      <p:bldP spid="81"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Next steps</a:t>
            </a:r>
          </a:p>
        </p:txBody>
      </p:sp>
      <p:sp>
        <p:nvSpPr>
          <p:cNvPr id="4" name="Rectangle 3"/>
          <p:cNvSpPr/>
          <p:nvPr/>
        </p:nvSpPr>
        <p:spPr>
          <a:xfrm>
            <a:off x="5155978" y="6542395"/>
            <a:ext cx="7434284" cy="376684"/>
          </a:xfrm>
          <a:prstGeom prst="rect">
            <a:avLst/>
          </a:prstGeom>
        </p:spPr>
        <p:txBody>
          <a:bodyPr wrap="none">
            <a:spAutoFit/>
          </a:bodyPr>
          <a:lstStyle/>
          <a:p>
            <a:pPr defTabSz="932597"/>
            <a:r>
              <a:rPr lang="en-US" kern="0" dirty="0">
                <a:solidFill>
                  <a:sysClr val="windowText" lastClr="000000"/>
                </a:solidFill>
              </a:rPr>
              <a:t>For </a:t>
            </a:r>
            <a:r>
              <a:rPr lang="en-US" b="1" kern="0" dirty="0">
                <a:solidFill>
                  <a:sysClr val="windowText" lastClr="000000"/>
                </a:solidFill>
              </a:rPr>
              <a:t>VMSS Editor </a:t>
            </a:r>
            <a:r>
              <a:rPr lang="en-US" kern="0" dirty="0">
                <a:solidFill>
                  <a:sysClr val="windowText" lastClr="000000"/>
                </a:solidFill>
              </a:rPr>
              <a:t>see </a:t>
            </a:r>
            <a:r>
              <a:rPr lang="en-US" kern="0" dirty="0">
                <a:solidFill>
                  <a:sysClr val="windowText" lastClr="000000"/>
                </a:solidFill>
                <a:hlinkClick r:id="rId2"/>
              </a:rPr>
              <a:t>https://github.com/gbowerman/vmssdashboard</a:t>
            </a:r>
            <a:endParaRPr lang="en-US" kern="0" dirty="0">
              <a:solidFill>
                <a:sysClr val="windowText" lastClr="000000"/>
              </a:solidFill>
            </a:endParaRPr>
          </a:p>
        </p:txBody>
      </p:sp>
      <p:graphicFrame>
        <p:nvGraphicFramePr>
          <p:cNvPr id="5" name="Table 4"/>
          <p:cNvGraphicFramePr>
            <a:graphicFrameLocks noGrp="1"/>
          </p:cNvGraphicFramePr>
          <p:nvPr>
            <p:extLst/>
          </p:nvPr>
        </p:nvGraphicFramePr>
        <p:xfrm>
          <a:off x="275482" y="1339290"/>
          <a:ext cx="11885515" cy="2994693"/>
        </p:xfrm>
        <a:graphic>
          <a:graphicData uri="http://schemas.openxmlformats.org/drawingml/2006/table">
            <a:tbl>
              <a:tblPr firstRow="1" bandRow="1">
                <a:tableStyleId>{5C22544A-7EE6-4342-B048-85BDC9FD1C3A}</a:tableStyleId>
              </a:tblPr>
              <a:tblGrid>
                <a:gridCol w="5942758">
                  <a:extLst>
                    <a:ext uri="{9D8B030D-6E8A-4147-A177-3AD203B41FA5}">
                      <a16:colId xmlns:a16="http://schemas.microsoft.com/office/drawing/2014/main" val="152527980"/>
                    </a:ext>
                  </a:extLst>
                </a:gridCol>
                <a:gridCol w="5942758">
                  <a:extLst>
                    <a:ext uri="{9D8B030D-6E8A-4147-A177-3AD203B41FA5}">
                      <a16:colId xmlns:a16="http://schemas.microsoft.com/office/drawing/2014/main" val="3500248357"/>
                    </a:ext>
                  </a:extLst>
                </a:gridCol>
              </a:tblGrid>
              <a:tr h="378222">
                <a:tc>
                  <a:txBody>
                    <a:bodyPr/>
                    <a:lstStyle/>
                    <a:p>
                      <a:r>
                        <a:rPr lang="en-US" sz="1800" dirty="0"/>
                        <a:t>Reference</a:t>
                      </a:r>
                    </a:p>
                  </a:txBody>
                  <a:tcPr marL="93260" marR="93260" marT="46630" marB="46630"/>
                </a:tc>
                <a:tc>
                  <a:txBody>
                    <a:bodyPr/>
                    <a:lstStyle/>
                    <a:p>
                      <a:r>
                        <a:rPr lang="en-US" sz="1800" dirty="0"/>
                        <a:t>Link</a:t>
                      </a:r>
                    </a:p>
                  </a:txBody>
                  <a:tcPr marL="93260" marR="93260" marT="46630" marB="46630"/>
                </a:tc>
                <a:extLst>
                  <a:ext uri="{0D108BD9-81ED-4DB2-BD59-A6C34878D82A}">
                    <a16:rowId xmlns:a16="http://schemas.microsoft.com/office/drawing/2014/main" val="387445822"/>
                  </a:ext>
                </a:extLst>
              </a:tr>
              <a:tr h="528475">
                <a:tc>
                  <a:txBody>
                    <a:bodyPr/>
                    <a:lstStyle/>
                    <a:p>
                      <a:r>
                        <a:rPr lang="en-US" sz="1600" dirty="0"/>
                        <a:t>Creating Virtual Machine Scale Sets using PowerShell cmdlets</a:t>
                      </a:r>
                    </a:p>
                  </a:txBody>
                  <a:tcPr marL="93260" marR="93260" marT="46630" marB="46630"/>
                </a:tc>
                <a:tc>
                  <a:txBody>
                    <a:bodyPr/>
                    <a:lstStyle/>
                    <a:p>
                      <a:r>
                        <a:rPr lang="en-US" sz="1400" dirty="0">
                          <a:hlinkClick r:id="rId3"/>
                        </a:rPr>
                        <a:t>https://azure.microsoft.com/en-us/documentation/articles/virtual-machines-windows-vmss-powershell-creating/</a:t>
                      </a:r>
                      <a:endParaRPr lang="en-US" sz="1400" dirty="0"/>
                    </a:p>
                  </a:txBody>
                  <a:tcPr marL="93260" marR="93260" marT="46630" marB="46630"/>
                </a:tc>
                <a:extLst>
                  <a:ext uri="{0D108BD9-81ED-4DB2-BD59-A6C34878D82A}">
                    <a16:rowId xmlns:a16="http://schemas.microsoft.com/office/drawing/2014/main" val="522901556"/>
                  </a:ext>
                </a:extLst>
              </a:tr>
              <a:tr h="528475">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Quickly create a scale set using the Azure CLI</a:t>
                      </a:r>
                    </a:p>
                  </a:txBody>
                  <a:tcPr marL="93260" marR="93260" marT="46630" marB="46630"/>
                </a:tc>
                <a:tc>
                  <a:txBody>
                    <a:bodyPr/>
                    <a:lstStyle/>
                    <a:p>
                      <a:r>
                        <a:rPr lang="en-US" sz="1400" dirty="0">
                          <a:hlinkClick r:id="rId4"/>
                        </a:rPr>
                        <a:t>https://azure.microsoft.com/en-us/documentation/articles/virtual-machine-scale-sets-cli-quick-create/</a:t>
                      </a:r>
                      <a:r>
                        <a:rPr lang="en-US" sz="1400" dirty="0"/>
                        <a:t> </a:t>
                      </a:r>
                    </a:p>
                  </a:txBody>
                  <a:tcPr marL="93260" marR="93260" marT="46630" marB="46630"/>
                </a:tc>
                <a:extLst>
                  <a:ext uri="{0D108BD9-81ED-4DB2-BD59-A6C34878D82A}">
                    <a16:rowId xmlns:a16="http://schemas.microsoft.com/office/drawing/2014/main" val="850457089"/>
                  </a:ext>
                </a:extLst>
              </a:tr>
              <a:tr h="590649">
                <a:tc>
                  <a:txBody>
                    <a:bodyPr/>
                    <a:lstStyle/>
                    <a:p>
                      <a:r>
                        <a:rPr lang="en-US" sz="1600"/>
                        <a:t>Azure</a:t>
                      </a:r>
                      <a:r>
                        <a:rPr lang="en-US" sz="1600" baseline="0"/>
                        <a:t> Autoscale Best Practices</a:t>
                      </a:r>
                      <a:endParaRPr lang="en-US" sz="1600" dirty="0"/>
                    </a:p>
                  </a:txBody>
                  <a:tcPr marL="93260" marR="93260" marT="46630" marB="46630"/>
                </a:tc>
                <a:tc>
                  <a:txBody>
                    <a:bodyPr/>
                    <a:lstStyle/>
                    <a:p>
                      <a:r>
                        <a:rPr lang="en-US" sz="1600">
                          <a:hlinkClick r:id="rId5"/>
                        </a:rPr>
                        <a:t>https://azure.microsoft.com/en-us/documentation/articles/insights-autoscale-best-practices/</a:t>
                      </a:r>
                      <a:endParaRPr lang="en-US" sz="1600" dirty="0"/>
                    </a:p>
                  </a:txBody>
                  <a:tcPr marL="93260" marR="93260" marT="46630" marB="46630"/>
                </a:tc>
                <a:extLst>
                  <a:ext uri="{0D108BD9-81ED-4DB2-BD59-A6C34878D82A}">
                    <a16:rowId xmlns:a16="http://schemas.microsoft.com/office/drawing/2014/main" val="3518414315"/>
                  </a:ext>
                </a:extLst>
              </a:tr>
              <a:tr h="839343">
                <a:tc>
                  <a:txBody>
                    <a:bodyPr/>
                    <a:lstStyle/>
                    <a:p>
                      <a:r>
                        <a:rPr lang="en-US" sz="1600"/>
                        <a:t>Azure Autoscale Emails and Webhooks</a:t>
                      </a:r>
                      <a:endParaRPr lang="en-US" sz="1600" dirty="0"/>
                    </a:p>
                  </a:txBody>
                  <a:tcPr marL="93260" marR="93260" marT="46630" marB="46630"/>
                </a:tc>
                <a:tc>
                  <a:txBody>
                    <a:bodyPr/>
                    <a:lstStyle/>
                    <a:p>
                      <a:r>
                        <a:rPr lang="en-US" sz="1600">
                          <a:hlinkClick r:id="rId6"/>
                        </a:rPr>
                        <a:t>https://azure.microsoft.com/en-us/documentation/articles/insights-autoscale-to-webhook-email/</a:t>
                      </a:r>
                      <a:endParaRPr lang="en-US" sz="1600" dirty="0"/>
                    </a:p>
                  </a:txBody>
                  <a:tcPr marL="93260" marR="93260" marT="46630" marB="46630"/>
                </a:tc>
                <a:extLst>
                  <a:ext uri="{0D108BD9-81ED-4DB2-BD59-A6C34878D82A}">
                    <a16:rowId xmlns:a16="http://schemas.microsoft.com/office/drawing/2014/main" val="2580573362"/>
                  </a:ext>
                </a:extLst>
              </a:tr>
              <a:tr h="590649">
                <a:tc>
                  <a:txBody>
                    <a:bodyPr/>
                    <a:lstStyle/>
                    <a:p>
                      <a:r>
                        <a:rPr lang="en-US" sz="1600"/>
                        <a:t>Integrate Pager Duty with Azure Resources</a:t>
                      </a:r>
                      <a:endParaRPr lang="en-US" sz="1600" dirty="0"/>
                    </a:p>
                  </a:txBody>
                  <a:tcPr marL="93260" marR="93260" marT="46630" marB="46630"/>
                </a:tc>
                <a:tc>
                  <a:txBody>
                    <a:bodyPr/>
                    <a:lstStyle/>
                    <a:p>
                      <a:r>
                        <a:rPr lang="en-US" sz="1600" dirty="0">
                          <a:hlinkClick r:id="rId7"/>
                        </a:rPr>
                        <a:t>https://www.pagerduty.com/docs/guides/azure-integration-guide/</a:t>
                      </a:r>
                      <a:endParaRPr lang="en-US" sz="1600" dirty="0"/>
                    </a:p>
                  </a:txBody>
                  <a:tcPr marL="93260" marR="93260" marT="46630" marB="46630"/>
                </a:tc>
                <a:extLst>
                  <a:ext uri="{0D108BD9-81ED-4DB2-BD59-A6C34878D82A}">
                    <a16:rowId xmlns:a16="http://schemas.microsoft.com/office/drawing/2014/main" val="3767953585"/>
                  </a:ext>
                </a:extLst>
              </a:tr>
            </a:tbl>
          </a:graphicData>
        </a:graphic>
      </p:graphicFrame>
    </p:spTree>
    <p:extLst>
      <p:ext uri="{BB962C8B-B14F-4D97-AF65-F5344CB8AC3E}">
        <p14:creationId xmlns:p14="http://schemas.microsoft.com/office/powerpoint/2010/main" val="240385835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Related content</a:t>
            </a:r>
          </a:p>
        </p:txBody>
      </p:sp>
      <p:graphicFrame>
        <p:nvGraphicFramePr>
          <p:cNvPr id="2" name="Table 1"/>
          <p:cNvGraphicFramePr>
            <a:graphicFrameLocks noGrp="1"/>
          </p:cNvGraphicFramePr>
          <p:nvPr>
            <p:extLst/>
          </p:nvPr>
        </p:nvGraphicFramePr>
        <p:xfrm>
          <a:off x="275479" y="1944575"/>
          <a:ext cx="11887879" cy="3407113"/>
        </p:xfrm>
        <a:graphic>
          <a:graphicData uri="http://schemas.openxmlformats.org/drawingml/2006/table">
            <a:tbl>
              <a:tblPr firstRow="1" firstCol="1" bandRow="1">
                <a:tableStyleId>{5C22544A-7EE6-4342-B048-85BDC9FD1C3A}</a:tableStyleId>
              </a:tblPr>
              <a:tblGrid>
                <a:gridCol w="1119025">
                  <a:extLst>
                    <a:ext uri="{9D8B030D-6E8A-4147-A177-3AD203B41FA5}">
                      <a16:colId xmlns:a16="http://schemas.microsoft.com/office/drawing/2014/main" val="1778364868"/>
                    </a:ext>
                  </a:extLst>
                </a:gridCol>
                <a:gridCol w="5289849">
                  <a:extLst>
                    <a:ext uri="{9D8B030D-6E8A-4147-A177-3AD203B41FA5}">
                      <a16:colId xmlns:a16="http://schemas.microsoft.com/office/drawing/2014/main" val="2742350799"/>
                    </a:ext>
                  </a:extLst>
                </a:gridCol>
                <a:gridCol w="3730413">
                  <a:extLst>
                    <a:ext uri="{9D8B030D-6E8A-4147-A177-3AD203B41FA5}">
                      <a16:colId xmlns:a16="http://schemas.microsoft.com/office/drawing/2014/main" val="1612315021"/>
                    </a:ext>
                  </a:extLst>
                </a:gridCol>
                <a:gridCol w="642120">
                  <a:extLst>
                    <a:ext uri="{9D8B030D-6E8A-4147-A177-3AD203B41FA5}">
                      <a16:colId xmlns:a16="http://schemas.microsoft.com/office/drawing/2014/main" val="4030464643"/>
                    </a:ext>
                  </a:extLst>
                </a:gridCol>
                <a:gridCol w="1106472">
                  <a:extLst>
                    <a:ext uri="{9D8B030D-6E8A-4147-A177-3AD203B41FA5}">
                      <a16:colId xmlns:a16="http://schemas.microsoft.com/office/drawing/2014/main" val="2997711458"/>
                    </a:ext>
                  </a:extLst>
                </a:gridCol>
              </a:tblGrid>
              <a:tr h="279781">
                <a:tc>
                  <a:txBody>
                    <a:bodyPr/>
                    <a:lstStyle/>
                    <a:p>
                      <a:pPr marL="0" marR="0">
                        <a:spcBef>
                          <a:spcPts val="0"/>
                        </a:spcBef>
                        <a:spcAft>
                          <a:spcPts val="0"/>
                        </a:spcAft>
                      </a:pPr>
                      <a:r>
                        <a:rPr lang="en-US" sz="1800">
                          <a:effectLst/>
                        </a:rPr>
                        <a:t>Code</a:t>
                      </a:r>
                      <a:endParaRPr lang="en-US" sz="2000">
                        <a:effectLst/>
                        <a:latin typeface="Calibri" panose="020F0502020204030204" pitchFamily="34" charset="0"/>
                        <a:ea typeface="Calibri" panose="020F0502020204030204" pitchFamily="34" charset="0"/>
                      </a:endParaRPr>
                    </a:p>
                  </a:txBody>
                  <a:tcPr marL="42987" marR="42987" marT="0" marB="0" anchor="b"/>
                </a:tc>
                <a:tc>
                  <a:txBody>
                    <a:bodyPr/>
                    <a:lstStyle/>
                    <a:p>
                      <a:pPr marL="0" marR="0">
                        <a:spcBef>
                          <a:spcPts val="0"/>
                        </a:spcBef>
                        <a:spcAft>
                          <a:spcPts val="0"/>
                        </a:spcAft>
                      </a:pPr>
                      <a:r>
                        <a:rPr lang="en-US" sz="1800" dirty="0">
                          <a:effectLst/>
                        </a:rPr>
                        <a:t>Title</a:t>
                      </a:r>
                      <a:endParaRPr lang="en-US" sz="2000" dirty="0">
                        <a:effectLst/>
                        <a:latin typeface="Calibri" panose="020F0502020204030204" pitchFamily="34" charset="0"/>
                        <a:ea typeface="Calibri" panose="020F0502020204030204" pitchFamily="34" charset="0"/>
                      </a:endParaRPr>
                    </a:p>
                  </a:txBody>
                  <a:tcPr marL="42987" marR="42987" marT="0" marB="0" anchor="b"/>
                </a:tc>
                <a:tc>
                  <a:txBody>
                    <a:bodyPr/>
                    <a:lstStyle/>
                    <a:p>
                      <a:pPr marL="0" marR="0">
                        <a:spcBef>
                          <a:spcPts val="0"/>
                        </a:spcBef>
                        <a:spcAft>
                          <a:spcPts val="0"/>
                        </a:spcAft>
                      </a:pPr>
                      <a:r>
                        <a:rPr lang="en-US" sz="1800">
                          <a:effectLst/>
                        </a:rPr>
                        <a:t>Speaker/s</a:t>
                      </a:r>
                      <a:endParaRPr lang="en-US" sz="2000">
                        <a:effectLst/>
                        <a:latin typeface="Calibri" panose="020F0502020204030204" pitchFamily="34" charset="0"/>
                        <a:ea typeface="Calibri" panose="020F0502020204030204" pitchFamily="34" charset="0"/>
                      </a:endParaRPr>
                    </a:p>
                  </a:txBody>
                  <a:tcPr marL="42987" marR="42987" marT="0" marB="0" anchor="b"/>
                </a:tc>
                <a:tc>
                  <a:txBody>
                    <a:bodyPr/>
                    <a:lstStyle/>
                    <a:p>
                      <a:pPr marL="0" marR="0">
                        <a:spcBef>
                          <a:spcPts val="0"/>
                        </a:spcBef>
                        <a:spcAft>
                          <a:spcPts val="0"/>
                        </a:spcAft>
                      </a:pPr>
                      <a:r>
                        <a:rPr lang="en-US" sz="1800">
                          <a:effectLst/>
                        </a:rPr>
                        <a:t>Day</a:t>
                      </a:r>
                      <a:endParaRPr lang="en-US" sz="2000">
                        <a:effectLst/>
                        <a:latin typeface="Calibri" panose="020F0502020204030204" pitchFamily="34" charset="0"/>
                        <a:ea typeface="Calibri" panose="020F0502020204030204" pitchFamily="34" charset="0"/>
                      </a:endParaRPr>
                    </a:p>
                  </a:txBody>
                  <a:tcPr marL="42987" marR="42987" marT="0" marB="0" anchor="b"/>
                </a:tc>
                <a:tc>
                  <a:txBody>
                    <a:bodyPr/>
                    <a:lstStyle/>
                    <a:p>
                      <a:pPr marL="0" marR="0">
                        <a:spcBef>
                          <a:spcPts val="0"/>
                        </a:spcBef>
                        <a:spcAft>
                          <a:spcPts val="0"/>
                        </a:spcAft>
                      </a:pPr>
                      <a:r>
                        <a:rPr lang="en-US" sz="1800" dirty="0">
                          <a:effectLst/>
                        </a:rPr>
                        <a:t> Time</a:t>
                      </a:r>
                      <a:endParaRPr lang="en-US" sz="2000" dirty="0">
                        <a:effectLst/>
                        <a:latin typeface="Calibri" panose="020F0502020204030204" pitchFamily="34" charset="0"/>
                        <a:ea typeface="Calibri" panose="020F0502020204030204" pitchFamily="34" charset="0"/>
                      </a:endParaRPr>
                    </a:p>
                  </a:txBody>
                  <a:tcPr marL="42987" marR="42987" marT="0" marB="0" anchor="b"/>
                </a:tc>
                <a:extLst>
                  <a:ext uri="{0D108BD9-81ED-4DB2-BD59-A6C34878D82A}">
                    <a16:rowId xmlns:a16="http://schemas.microsoft.com/office/drawing/2014/main" val="2940985002"/>
                  </a:ext>
                </a:extLst>
              </a:tr>
              <a:tr h="548682">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THR2134</a:t>
                      </a:r>
                    </a:p>
                  </a:txBody>
                  <a:tcPr marL="42987" marR="42987" marT="0" marB="0" anchor="b"/>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See the latest on high performance computing in Microsoft Azure</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Corey Sanders, Rick Claus</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Mon</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12:30pm</a:t>
                      </a:r>
                    </a:p>
                  </a:txBody>
                  <a:tcPr marL="42987" marR="42987" marT="0" marB="0" anchor="b"/>
                </a:tc>
                <a:extLst>
                  <a:ext uri="{0D108BD9-81ED-4DB2-BD59-A6C34878D82A}">
                    <a16:rowId xmlns:a16="http://schemas.microsoft.com/office/drawing/2014/main" val="1430987322"/>
                  </a:ext>
                </a:extLst>
              </a:tr>
              <a:tr h="548682">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THR2167</a:t>
                      </a:r>
                    </a:p>
                  </a:txBody>
                  <a:tcPr marL="42987" marR="42987" marT="0" marB="0" anchor="b"/>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Introduce yourself to the new Azure Container Service</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Corey Sanders, Rick Claus</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Tue</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12:05pm</a:t>
                      </a:r>
                    </a:p>
                  </a:txBody>
                  <a:tcPr marL="42987" marR="42987" marT="0" marB="0" anchor="b"/>
                </a:tc>
                <a:extLst>
                  <a:ext uri="{0D108BD9-81ED-4DB2-BD59-A6C34878D82A}">
                    <a16:rowId xmlns:a16="http://schemas.microsoft.com/office/drawing/2014/main" val="3826654657"/>
                  </a:ext>
                </a:extLst>
              </a:tr>
              <a:tr h="548682">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BRK2194</a:t>
                      </a:r>
                    </a:p>
                  </a:txBody>
                  <a:tcPr marL="42987" marR="42987" marT="0" marB="0" anchor="b"/>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Hear about the state and future direction of the Azure Compute services</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Corey Sanders, Bryon Surace</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Tue</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2:15pm</a:t>
                      </a:r>
                    </a:p>
                  </a:txBody>
                  <a:tcPr marL="42987" marR="42987" marT="0" marB="0" anchor="b"/>
                </a:tc>
                <a:extLst>
                  <a:ext uri="{0D108BD9-81ED-4DB2-BD59-A6C34878D82A}">
                    <a16:rowId xmlns:a16="http://schemas.microsoft.com/office/drawing/2014/main" val="4120570513"/>
                  </a:ext>
                </a:extLst>
              </a:tr>
              <a:tr h="62173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BRK2234</a:t>
                      </a:r>
                    </a:p>
                  </a:txBody>
                  <a:tcPr marL="42987" marR="42987" marT="0" marB="0" anchor="b"/>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Explore Microsoft Azure Monitoring &amp; Diagnostics</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Ashwin Kamath, Rajesh Ramabathiran</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Tue</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4pm</a:t>
                      </a:r>
                    </a:p>
                  </a:txBody>
                  <a:tcPr marL="42987" marR="42987" marT="0" marB="0" anchor="b"/>
                </a:tc>
                <a:extLst>
                  <a:ext uri="{0D108BD9-81ED-4DB2-BD59-A6C34878D82A}">
                    <a16:rowId xmlns:a16="http://schemas.microsoft.com/office/drawing/2014/main" val="271745541"/>
                  </a:ext>
                </a:extLst>
              </a:tr>
              <a:tr h="310868">
                <a:tc>
                  <a:txBody>
                    <a:bodyPr/>
                    <a:lstStyle/>
                    <a:p>
                      <a:pPr marL="0" marR="0">
                        <a:spcBef>
                          <a:spcPts val="0"/>
                        </a:spcBef>
                        <a:spcAft>
                          <a:spcPts val="0"/>
                        </a:spcAft>
                      </a:pPr>
                      <a:r>
                        <a:rPr lang="en-US" sz="2000" b="1" i="0" kern="1200" dirty="0">
                          <a:solidFill>
                            <a:schemeClr val="lt1"/>
                          </a:solidFill>
                          <a:effectLst/>
                          <a:latin typeface="Calibri" panose="020F0502020204030204" pitchFamily="34" charset="0"/>
                          <a:ea typeface="+mn-ea"/>
                          <a:cs typeface="Calibri" panose="020F0502020204030204" pitchFamily="34" charset="0"/>
                        </a:rPr>
                        <a:t>BRK4008</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42987" marR="42987" marT="0" marB="0" anchor="b"/>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Dive deep into Azure Container Service</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Ross Gardler</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Tue</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4:30pm</a:t>
                      </a:r>
                    </a:p>
                  </a:txBody>
                  <a:tcPr marL="42987" marR="42987" marT="0" marB="0" anchor="b"/>
                </a:tc>
                <a:extLst>
                  <a:ext uri="{0D108BD9-81ED-4DB2-BD59-A6C34878D82A}">
                    <a16:rowId xmlns:a16="http://schemas.microsoft.com/office/drawing/2014/main" val="1692037659"/>
                  </a:ext>
                </a:extLst>
              </a:tr>
              <a:tr h="548682">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THR2150</a:t>
                      </a:r>
                    </a:p>
                  </a:txBody>
                  <a:tcPr marL="42987" marR="42987" marT="0" marB="0" anchor="b"/>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Automate your hybrid infrastructure with Azure Resource Manager templates</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Corey Sanders, Rick Claus</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Wed</a:t>
                      </a:r>
                    </a:p>
                  </a:txBody>
                  <a:tcPr marL="42987" marR="42987" marT="0" marB="0" anchor="b"/>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12:05pm</a:t>
                      </a:r>
                    </a:p>
                  </a:txBody>
                  <a:tcPr marL="42987" marR="42987" marT="0" marB="0" anchor="b"/>
                </a:tc>
                <a:extLst>
                  <a:ext uri="{0D108BD9-81ED-4DB2-BD59-A6C34878D82A}">
                    <a16:rowId xmlns:a16="http://schemas.microsoft.com/office/drawing/2014/main" val="3812632847"/>
                  </a:ext>
                </a:extLst>
              </a:tr>
            </a:tbl>
          </a:graphicData>
        </a:graphic>
      </p:graphicFrame>
      <p:sp>
        <p:nvSpPr>
          <p:cNvPr id="3" name="Rectangle 1"/>
          <p:cNvSpPr>
            <a:spLocks noChangeArrowheads="1"/>
          </p:cNvSpPr>
          <p:nvPr/>
        </p:nvSpPr>
        <p:spPr bwMode="auto">
          <a:xfrm>
            <a:off x="2173050" y="1725097"/>
            <a:ext cx="184704" cy="37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7" tIns="45713" rIns="91427" bIns="45713" numCol="1" anchor="ctr" anchorCtr="0" compatLnSpc="1">
            <a:prstTxWarp prst="textNoShape">
              <a:avLst/>
            </a:prstTxWarp>
            <a:spAutoFit/>
          </a:bodyPr>
          <a:lstStyle/>
          <a:p>
            <a:pPr defTabSz="932597"/>
            <a:endParaRPr lang="en-US" kern="0">
              <a:solidFill>
                <a:sysClr val="windowText" lastClr="000000"/>
              </a:solidFill>
            </a:endParaRPr>
          </a:p>
        </p:txBody>
      </p:sp>
    </p:spTree>
    <p:extLst>
      <p:ext uri="{BB962C8B-B14F-4D97-AF65-F5344CB8AC3E}">
        <p14:creationId xmlns:p14="http://schemas.microsoft.com/office/powerpoint/2010/main" val="83776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4158065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29867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6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2" y="1213174"/>
            <a:ext cx="6247513" cy="5439819"/>
          </a:xfrm>
        </p:spPr>
        <p:txBody>
          <a:bodyPr/>
          <a:lstStyle/>
          <a:p>
            <a:pPr marL="0" indent="0">
              <a:buNone/>
            </a:pPr>
            <a:endParaRPr lang="en-US" sz="2400" dirty="0"/>
          </a:p>
          <a:p>
            <a:r>
              <a:rPr lang="en-US" sz="2400" b="1" dirty="0"/>
              <a:t>Scale</a:t>
            </a:r>
            <a:r>
              <a:rPr lang="en-US" sz="2400" dirty="0"/>
              <a:t> - Deploy identical resources </a:t>
            </a:r>
          </a:p>
          <a:p>
            <a:pPr lvl="1"/>
            <a:r>
              <a:rPr lang="en-US" sz="1800" dirty="0"/>
              <a:t>Easily</a:t>
            </a:r>
          </a:p>
          <a:p>
            <a:pPr lvl="1"/>
            <a:r>
              <a:rPr lang="en-US" sz="1800" dirty="0"/>
              <a:t>Rapidly</a:t>
            </a:r>
          </a:p>
          <a:p>
            <a:pPr lvl="1"/>
            <a:r>
              <a:rPr lang="en-US" sz="1800" dirty="0"/>
              <a:t>At scale.. 10s – 10,000s of cores</a:t>
            </a:r>
          </a:p>
          <a:p>
            <a:r>
              <a:rPr lang="en-US" sz="2400" b="1" dirty="0"/>
              <a:t>Customization</a:t>
            </a:r>
            <a:r>
              <a:rPr lang="en-US" sz="2400" dirty="0"/>
              <a:t> – PaaS-like ease of use with custom infrastructure requirements</a:t>
            </a:r>
          </a:p>
          <a:p>
            <a:r>
              <a:rPr lang="en-US" sz="2400" b="1" dirty="0"/>
              <a:t>Availability</a:t>
            </a:r>
            <a:r>
              <a:rPr lang="en-US" sz="2400" dirty="0"/>
              <a:t> - Roll out updates without service interruption</a:t>
            </a:r>
          </a:p>
          <a:p>
            <a:r>
              <a:rPr lang="en-US" sz="2400" b="1" dirty="0"/>
              <a:t>Low cost - </a:t>
            </a:r>
            <a:r>
              <a:rPr lang="en-US" sz="2400" dirty="0"/>
              <a:t>Dynamically increase/decrease compute power to optimize costs</a:t>
            </a:r>
            <a:endParaRPr lang="en-US" sz="2400" b="1" dirty="0"/>
          </a:p>
          <a:p>
            <a:r>
              <a:rPr lang="en-US" sz="2400" b="1" dirty="0"/>
              <a:t>Elasticity</a:t>
            </a:r>
            <a:r>
              <a:rPr lang="en-US" sz="2400" dirty="0"/>
              <a:t> - Automatically scale to changing demand</a:t>
            </a:r>
          </a:p>
          <a:p>
            <a:endParaRPr lang="en-US" sz="2000" dirty="0"/>
          </a:p>
          <a:p>
            <a:pPr lvl="1"/>
            <a:endParaRPr lang="en-US" sz="1199" dirty="0"/>
          </a:p>
        </p:txBody>
      </p:sp>
      <p:sp>
        <p:nvSpPr>
          <p:cNvPr id="3" name="Title 2"/>
          <p:cNvSpPr>
            <a:spLocks noGrp="1"/>
          </p:cNvSpPr>
          <p:nvPr>
            <p:ph type="title"/>
          </p:nvPr>
        </p:nvSpPr>
        <p:spPr/>
        <p:txBody>
          <a:bodyPr/>
          <a:lstStyle/>
          <a:p>
            <a:r>
              <a:rPr lang="en-US" dirty="0"/>
              <a:t>VM Scale Sets provide</a:t>
            </a:r>
          </a:p>
        </p:txBody>
      </p:sp>
      <p:pic>
        <p:nvPicPr>
          <p:cNvPr id="4" name="Picture 3"/>
          <p:cNvPicPr>
            <a:picLocks noChangeAspect="1"/>
          </p:cNvPicPr>
          <p:nvPr/>
        </p:nvPicPr>
        <p:blipFill>
          <a:blip r:embed="rId3"/>
          <a:stretch>
            <a:fillRect/>
          </a:stretch>
        </p:blipFill>
        <p:spPr>
          <a:xfrm>
            <a:off x="6665780" y="1082271"/>
            <a:ext cx="5138014" cy="3024505"/>
          </a:xfrm>
          <a:prstGeom prst="rect">
            <a:avLst/>
          </a:prstGeom>
        </p:spPr>
      </p:pic>
      <p:sp>
        <p:nvSpPr>
          <p:cNvPr id="6" name="Rectangle 5"/>
          <p:cNvSpPr/>
          <p:nvPr/>
        </p:nvSpPr>
        <p:spPr>
          <a:xfrm>
            <a:off x="275482" y="6525842"/>
            <a:ext cx="10732422" cy="382308"/>
          </a:xfrm>
          <a:prstGeom prst="rect">
            <a:avLst/>
          </a:prstGeom>
        </p:spPr>
        <p:txBody>
          <a:bodyPr wrap="square">
            <a:spAutoFit/>
          </a:bodyPr>
          <a:lstStyle/>
          <a:p>
            <a:pPr defTabSz="932384"/>
            <a:r>
              <a:rPr lang="en-US" sz="1836" u="sng" kern="0" dirty="0">
                <a:solidFill>
                  <a:srgbClr val="0563C1"/>
                </a:solidFill>
                <a:latin typeface="Segoe UI" panose="020B0502040204020203" pitchFamily="34" charset="0"/>
                <a:ea typeface="Calibri" panose="020F0502020204030204" pitchFamily="34" charset="0"/>
                <a:hlinkClick r:id="rId4"/>
              </a:rPr>
              <a:t>https://azure.microsoft.com/en-us/documentation/services/virtual-machines-scale-sets/</a:t>
            </a:r>
            <a:r>
              <a:rPr lang="en-US" sz="1836" kern="0" dirty="0">
                <a:solidFill>
                  <a:srgbClr val="505050"/>
                </a:solidFill>
                <a:latin typeface="Segoe UI" panose="020B0502040204020203" pitchFamily="34" charset="0"/>
                <a:ea typeface="Calibri" panose="020F0502020204030204" pitchFamily="34" charset="0"/>
              </a:rPr>
              <a:t> </a:t>
            </a:r>
            <a:endParaRPr lang="en-US" sz="2448" kern="0" dirty="0">
              <a:solidFill>
                <a:srgbClr val="505050"/>
              </a:solidFill>
              <a:latin typeface="Calibri" panose="020F0502020204030204" pitchFamily="34" charset="0"/>
              <a:ea typeface="Calibri" panose="020F0502020204030204" pitchFamily="34" charset="0"/>
            </a:endParaRPr>
          </a:p>
        </p:txBody>
      </p:sp>
      <p:pic>
        <p:nvPicPr>
          <p:cNvPr id="8" name="Picture 7"/>
          <p:cNvPicPr>
            <a:picLocks noChangeAspect="1"/>
          </p:cNvPicPr>
          <p:nvPr/>
        </p:nvPicPr>
        <p:blipFill>
          <a:blip r:embed="rId5"/>
          <a:stretch>
            <a:fillRect/>
          </a:stretch>
        </p:blipFill>
        <p:spPr>
          <a:xfrm>
            <a:off x="6665780" y="4349825"/>
            <a:ext cx="5186957" cy="1932967"/>
          </a:xfrm>
          <a:prstGeom prst="rect">
            <a:avLst/>
          </a:prstGeom>
        </p:spPr>
      </p:pic>
    </p:spTree>
    <p:extLst>
      <p:ext uri="{BB962C8B-B14F-4D97-AF65-F5344CB8AC3E}">
        <p14:creationId xmlns:p14="http://schemas.microsoft.com/office/powerpoint/2010/main" val="3139214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 Scale Sets in Azure Resource Manager</a:t>
            </a:r>
          </a:p>
        </p:txBody>
      </p:sp>
      <p:grpSp>
        <p:nvGrpSpPr>
          <p:cNvPr id="85" name="Group 84"/>
          <p:cNvGrpSpPr/>
          <p:nvPr/>
        </p:nvGrpSpPr>
        <p:grpSpPr>
          <a:xfrm>
            <a:off x="804906" y="1463042"/>
            <a:ext cx="7354932" cy="4320445"/>
            <a:chOff x="6581595" y="1441329"/>
            <a:chExt cx="4310600" cy="4401481"/>
          </a:xfrm>
        </p:grpSpPr>
        <p:sp>
          <p:nvSpPr>
            <p:cNvPr id="86" name="Rounded Rectangle 85"/>
            <p:cNvSpPr/>
            <p:nvPr/>
          </p:nvSpPr>
          <p:spPr bwMode="auto">
            <a:xfrm>
              <a:off x="6581595" y="1830772"/>
              <a:ext cx="4310600" cy="4012038"/>
            </a:xfrm>
            <a:prstGeom prst="roundRect">
              <a:avLst/>
            </a:prstGeom>
            <a:noFill/>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87395" tIns="87395" rIns="32777" bIns="32777" rtlCol="0" anchor="t" anchorCtr="0"/>
            <a:lstStyle/>
            <a:p>
              <a:pPr algn="ctr" defTabSz="891053">
                <a:defRPr/>
              </a:pPr>
              <a:endParaRPr lang="en-US" sz="1530" kern="0" spc="-98" dirty="0">
                <a:solidFill>
                  <a:schemeClr val="accent2"/>
                </a:solidFill>
                <a:latin typeface="Segoe UI"/>
                <a:ea typeface="Segoe UI" pitchFamily="34" charset="0"/>
                <a:cs typeface="Segoe UI" pitchFamily="34" charset="0"/>
              </a:endParaRPr>
            </a:p>
          </p:txBody>
        </p:sp>
        <p:sp>
          <p:nvSpPr>
            <p:cNvPr id="87" name="TextBox 86"/>
            <p:cNvSpPr txBox="1"/>
            <p:nvPr/>
          </p:nvSpPr>
          <p:spPr>
            <a:xfrm>
              <a:off x="6674924" y="1441329"/>
              <a:ext cx="1119129" cy="395685"/>
            </a:xfrm>
            <a:prstGeom prst="rect">
              <a:avLst/>
            </a:prstGeom>
            <a:noFill/>
          </p:spPr>
          <p:txBody>
            <a:bodyPr wrap="none" rtlCol="0">
              <a:spAutoFit/>
            </a:bodyPr>
            <a:lstStyle/>
            <a:p>
              <a:pPr defTabSz="873982">
                <a:defRPr/>
              </a:pPr>
              <a:r>
                <a:rPr lang="en-US" sz="1875" kern="0" dirty="0">
                  <a:solidFill>
                    <a:schemeClr val="accent2"/>
                  </a:solidFill>
                  <a:latin typeface="Segoe UI"/>
                </a:rPr>
                <a:t>Resource Group</a:t>
              </a:r>
            </a:p>
          </p:txBody>
        </p:sp>
      </p:grpSp>
      <p:grpSp>
        <p:nvGrpSpPr>
          <p:cNvPr id="88" name="Group 87"/>
          <p:cNvGrpSpPr/>
          <p:nvPr/>
        </p:nvGrpSpPr>
        <p:grpSpPr>
          <a:xfrm>
            <a:off x="1260343" y="2449107"/>
            <a:ext cx="6498046" cy="2834529"/>
            <a:chOff x="7021426" y="2789655"/>
            <a:chExt cx="1874816" cy="1296510"/>
          </a:xfrm>
        </p:grpSpPr>
        <p:sp>
          <p:nvSpPr>
            <p:cNvPr id="89" name="Rounded Rectangle 88"/>
            <p:cNvSpPr/>
            <p:nvPr/>
          </p:nvSpPr>
          <p:spPr bwMode="auto">
            <a:xfrm>
              <a:off x="7021426" y="2789655"/>
              <a:ext cx="1874816" cy="1296510"/>
            </a:xfrm>
            <a:prstGeom prst="roundRect">
              <a:avLst/>
            </a:prstGeom>
            <a:noFill/>
            <a:ln>
              <a:solidFill>
                <a:srgbClr val="DFB27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87395" tIns="87395" rIns="32777" bIns="32777" rtlCol="0" anchor="t" anchorCtr="0"/>
            <a:lstStyle/>
            <a:p>
              <a:pPr algn="ctr" defTabSz="891053">
                <a:defRPr/>
              </a:pPr>
              <a:endParaRPr lang="en-US" sz="1530" kern="0" spc="-98"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0" name="TextBox 89"/>
            <p:cNvSpPr txBox="1"/>
            <p:nvPr/>
          </p:nvSpPr>
          <p:spPr>
            <a:xfrm>
              <a:off x="7882823" y="2798606"/>
              <a:ext cx="218494" cy="137268"/>
            </a:xfrm>
            <a:prstGeom prst="rect">
              <a:avLst/>
            </a:prstGeom>
            <a:noFill/>
            <a:ln>
              <a:noFill/>
            </a:ln>
          </p:spPr>
          <p:txBody>
            <a:bodyPr wrap="none" rtlCol="0">
              <a:spAutoFit/>
            </a:bodyPr>
            <a:lstStyle/>
            <a:p>
              <a:pPr defTabSz="873982">
                <a:defRPr/>
              </a:pPr>
              <a:r>
                <a:rPr lang="en-US" sz="1312" b="1" kern="0" dirty="0">
                  <a:solidFill>
                    <a:schemeClr val="accent2"/>
                  </a:solidFill>
                  <a:latin typeface="Segoe UI"/>
                </a:rPr>
                <a:t>Subnet</a:t>
              </a:r>
            </a:p>
          </p:txBody>
        </p:sp>
      </p:grpSp>
      <p:grpSp>
        <p:nvGrpSpPr>
          <p:cNvPr id="91" name="Group 90"/>
          <p:cNvGrpSpPr/>
          <p:nvPr/>
        </p:nvGrpSpPr>
        <p:grpSpPr>
          <a:xfrm>
            <a:off x="3592554" y="3931104"/>
            <a:ext cx="2329424" cy="1048744"/>
            <a:chOff x="9090658" y="4150669"/>
            <a:chExt cx="2374309" cy="1381603"/>
          </a:xfrm>
        </p:grpSpPr>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8135" y="4777272"/>
              <a:ext cx="754999" cy="75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Box 92"/>
            <p:cNvSpPr txBox="1"/>
            <p:nvPr/>
          </p:nvSpPr>
          <p:spPr>
            <a:xfrm>
              <a:off x="9090658" y="4150669"/>
              <a:ext cx="2374309" cy="589201"/>
            </a:xfrm>
            <a:prstGeom prst="rect">
              <a:avLst/>
            </a:prstGeom>
            <a:noFill/>
          </p:spPr>
          <p:txBody>
            <a:bodyPr wrap="none" rtlCol="0">
              <a:spAutoFit/>
            </a:bodyPr>
            <a:lstStyle/>
            <a:p>
              <a:pPr defTabSz="873982">
                <a:defRPr/>
              </a:pPr>
              <a:r>
                <a:rPr lang="en-US" sz="2250" kern="0" dirty="0">
                  <a:solidFill>
                    <a:sysClr val="windowText" lastClr="000000"/>
                  </a:solidFill>
                  <a:latin typeface="Segoe UI"/>
                </a:rPr>
                <a:t>Scalable Storage</a:t>
              </a:r>
            </a:p>
          </p:txBody>
        </p:sp>
      </p:grpSp>
      <p:grpSp>
        <p:nvGrpSpPr>
          <p:cNvPr id="94" name="Group 93"/>
          <p:cNvGrpSpPr/>
          <p:nvPr/>
        </p:nvGrpSpPr>
        <p:grpSpPr>
          <a:xfrm>
            <a:off x="1535652" y="2955640"/>
            <a:ext cx="1513180" cy="849962"/>
            <a:chOff x="7165720" y="3276805"/>
            <a:chExt cx="1032266" cy="747678"/>
          </a:xfrm>
        </p:grpSpPr>
        <p:pic>
          <p:nvPicPr>
            <p:cNvPr id="95" name="Picture 9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Box 95"/>
            <p:cNvSpPr txBox="1"/>
            <p:nvPr/>
          </p:nvSpPr>
          <p:spPr>
            <a:xfrm>
              <a:off x="7793220" y="3276805"/>
              <a:ext cx="404766" cy="704028"/>
            </a:xfrm>
            <a:prstGeom prst="rect">
              <a:avLst/>
            </a:prstGeom>
            <a:noFill/>
          </p:spPr>
          <p:txBody>
            <a:bodyPr wrap="square" rtlCol="0">
              <a:spAutoFit/>
            </a:bodyPr>
            <a:lstStyle/>
            <a:p>
              <a:pPr defTabSz="873982">
                <a:defRPr/>
              </a:pPr>
              <a:r>
                <a:rPr lang="en-US" sz="2250" kern="0" dirty="0">
                  <a:solidFill>
                    <a:sysClr val="windowText" lastClr="000000"/>
                  </a:solidFill>
                  <a:latin typeface="Segoe UI"/>
                </a:rPr>
                <a:t>VM</a:t>
              </a:r>
            </a:p>
          </p:txBody>
        </p:sp>
      </p:grpSp>
      <p:grpSp>
        <p:nvGrpSpPr>
          <p:cNvPr id="105" name="Group 104"/>
          <p:cNvGrpSpPr/>
          <p:nvPr/>
        </p:nvGrpSpPr>
        <p:grpSpPr>
          <a:xfrm>
            <a:off x="1751402" y="3903286"/>
            <a:ext cx="1813189" cy="1012874"/>
            <a:chOff x="6535565" y="4156939"/>
            <a:chExt cx="1897124" cy="1059763"/>
          </a:xfrm>
        </p:grpSpPr>
        <p:pic>
          <p:nvPicPr>
            <p:cNvPr id="106" name="Picture 105"/>
            <p:cNvPicPr>
              <a:picLocks noChangeAspect="1"/>
            </p:cNvPicPr>
            <p:nvPr/>
          </p:nvPicPr>
          <p:blipFill>
            <a:blip r:embed="rId5"/>
            <a:stretch>
              <a:fillRect/>
            </a:stretch>
          </p:blipFill>
          <p:spPr>
            <a:xfrm>
              <a:off x="6954276" y="4640457"/>
              <a:ext cx="778436" cy="576245"/>
            </a:xfrm>
            <a:prstGeom prst="rect">
              <a:avLst/>
            </a:prstGeom>
          </p:spPr>
        </p:pic>
        <p:sp>
          <p:nvSpPr>
            <p:cNvPr id="107" name="TextBox 106"/>
            <p:cNvSpPr txBox="1"/>
            <p:nvPr/>
          </p:nvSpPr>
          <p:spPr>
            <a:xfrm>
              <a:off x="6535565" y="4156939"/>
              <a:ext cx="1897124" cy="467954"/>
            </a:xfrm>
            <a:prstGeom prst="rect">
              <a:avLst/>
            </a:prstGeom>
            <a:noFill/>
          </p:spPr>
          <p:txBody>
            <a:bodyPr wrap="none" rtlCol="0">
              <a:spAutoFit/>
            </a:bodyPr>
            <a:lstStyle/>
            <a:p>
              <a:pPr defTabSz="873982">
                <a:defRPr/>
              </a:pPr>
              <a:r>
                <a:rPr lang="en-US" sz="2250" kern="0" dirty="0">
                  <a:solidFill>
                    <a:sysClr val="windowText" lastClr="000000"/>
                  </a:solidFill>
                  <a:latin typeface="Segoe UI"/>
                </a:rPr>
                <a:t>Scalable NIC</a:t>
              </a:r>
            </a:p>
          </p:txBody>
        </p:sp>
      </p:grpSp>
      <p:sp>
        <p:nvSpPr>
          <p:cNvPr id="131" name="TextBox 130"/>
          <p:cNvSpPr txBox="1"/>
          <p:nvPr/>
        </p:nvSpPr>
        <p:spPr>
          <a:xfrm>
            <a:off x="6892431" y="3090816"/>
            <a:ext cx="1071107" cy="1071076"/>
          </a:xfrm>
          <a:prstGeom prst="rect">
            <a:avLst/>
          </a:prstGeom>
          <a:noFill/>
        </p:spPr>
        <p:txBody>
          <a:bodyPr wrap="square" lIns="171378" tIns="137101" rIns="171378" bIns="137101" rtlCol="0">
            <a:spAutoFit/>
          </a:bodyPr>
          <a:lstStyle/>
          <a:p>
            <a:pPr defTabSz="873982">
              <a:lnSpc>
                <a:spcPct val="90000"/>
              </a:lnSpc>
              <a:spcAft>
                <a:spcPts val="562"/>
              </a:spcAft>
              <a:defRPr/>
            </a:pPr>
            <a:r>
              <a:rPr lang="en-US" sz="5622" kern="0" dirty="0">
                <a:solidFill>
                  <a:sysClr val="windowText" lastClr="000000"/>
                </a:solidFill>
                <a:latin typeface="Segoe UI"/>
              </a:rPr>
              <a:t>…</a:t>
            </a:r>
          </a:p>
        </p:txBody>
      </p:sp>
      <p:sp>
        <p:nvSpPr>
          <p:cNvPr id="138" name="Rounded Rectangle 137"/>
          <p:cNvSpPr/>
          <p:nvPr/>
        </p:nvSpPr>
        <p:spPr bwMode="auto">
          <a:xfrm>
            <a:off x="1376164" y="2855319"/>
            <a:ext cx="6283826" cy="2192961"/>
          </a:xfrm>
          <a:prstGeom prst="roundRect">
            <a:avLst/>
          </a:prstGeom>
          <a:noFill/>
          <a:ln>
            <a:solidFill>
              <a:schemeClr val="accent3">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87395" tIns="87395" rIns="32777" bIns="32777" rtlCol="0" anchor="t" anchorCtr="0"/>
          <a:lstStyle/>
          <a:p>
            <a:pPr algn="ctr" defTabSz="891053">
              <a:defRPr/>
            </a:pPr>
            <a:endParaRPr lang="en-US" sz="1530" kern="0" spc="-98"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39" name="Group 138"/>
          <p:cNvGrpSpPr/>
          <p:nvPr/>
        </p:nvGrpSpPr>
        <p:grpSpPr>
          <a:xfrm>
            <a:off x="4272926" y="2941986"/>
            <a:ext cx="1513180" cy="849962"/>
            <a:chOff x="7165720" y="3276805"/>
            <a:chExt cx="1032266" cy="747678"/>
          </a:xfrm>
        </p:grpSpPr>
        <p:pic>
          <p:nvPicPr>
            <p:cNvPr id="140" name="Picture 1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TextBox 140"/>
            <p:cNvSpPr txBox="1"/>
            <p:nvPr/>
          </p:nvSpPr>
          <p:spPr>
            <a:xfrm>
              <a:off x="7793220" y="3276805"/>
              <a:ext cx="404766" cy="704028"/>
            </a:xfrm>
            <a:prstGeom prst="rect">
              <a:avLst/>
            </a:prstGeom>
            <a:noFill/>
          </p:spPr>
          <p:txBody>
            <a:bodyPr wrap="square" rtlCol="0">
              <a:spAutoFit/>
            </a:bodyPr>
            <a:lstStyle/>
            <a:p>
              <a:pPr defTabSz="873982">
                <a:defRPr/>
              </a:pPr>
              <a:r>
                <a:rPr lang="en-US" sz="2250" kern="0" dirty="0">
                  <a:solidFill>
                    <a:sysClr val="windowText" lastClr="000000"/>
                  </a:solidFill>
                  <a:latin typeface="Segoe UI"/>
                </a:rPr>
                <a:t>VM</a:t>
              </a:r>
            </a:p>
          </p:txBody>
        </p:sp>
      </p:grpSp>
      <p:grpSp>
        <p:nvGrpSpPr>
          <p:cNvPr id="142" name="Group 141"/>
          <p:cNvGrpSpPr/>
          <p:nvPr/>
        </p:nvGrpSpPr>
        <p:grpSpPr>
          <a:xfrm>
            <a:off x="2898263" y="2955101"/>
            <a:ext cx="1513180" cy="849962"/>
            <a:chOff x="7165720" y="3276805"/>
            <a:chExt cx="1032266" cy="747678"/>
          </a:xfrm>
        </p:grpSpPr>
        <p:pic>
          <p:nvPicPr>
            <p:cNvPr id="143" name="Picture 1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TextBox 143"/>
            <p:cNvSpPr txBox="1"/>
            <p:nvPr/>
          </p:nvSpPr>
          <p:spPr>
            <a:xfrm>
              <a:off x="7793220" y="3276805"/>
              <a:ext cx="404766" cy="704028"/>
            </a:xfrm>
            <a:prstGeom prst="rect">
              <a:avLst/>
            </a:prstGeom>
            <a:noFill/>
          </p:spPr>
          <p:txBody>
            <a:bodyPr wrap="square" rtlCol="0">
              <a:spAutoFit/>
            </a:bodyPr>
            <a:lstStyle/>
            <a:p>
              <a:pPr defTabSz="873982">
                <a:defRPr/>
              </a:pPr>
              <a:r>
                <a:rPr lang="en-US" sz="2250" kern="0" dirty="0">
                  <a:solidFill>
                    <a:sysClr val="windowText" lastClr="000000"/>
                  </a:solidFill>
                  <a:latin typeface="Segoe UI"/>
                </a:rPr>
                <a:t>VM</a:t>
              </a:r>
            </a:p>
          </p:txBody>
        </p:sp>
      </p:grpSp>
      <p:grpSp>
        <p:nvGrpSpPr>
          <p:cNvPr id="145" name="Group 144"/>
          <p:cNvGrpSpPr/>
          <p:nvPr/>
        </p:nvGrpSpPr>
        <p:grpSpPr>
          <a:xfrm>
            <a:off x="5683674" y="2944909"/>
            <a:ext cx="1513180" cy="849962"/>
            <a:chOff x="7165720" y="3276805"/>
            <a:chExt cx="1032266" cy="747678"/>
          </a:xfrm>
        </p:grpSpPr>
        <p:pic>
          <p:nvPicPr>
            <p:cNvPr id="146" name="Picture 14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TextBox 146"/>
            <p:cNvSpPr txBox="1"/>
            <p:nvPr/>
          </p:nvSpPr>
          <p:spPr>
            <a:xfrm>
              <a:off x="7793220" y="3276805"/>
              <a:ext cx="404766" cy="704028"/>
            </a:xfrm>
            <a:prstGeom prst="rect">
              <a:avLst/>
            </a:prstGeom>
            <a:noFill/>
          </p:spPr>
          <p:txBody>
            <a:bodyPr wrap="square" rtlCol="0">
              <a:spAutoFit/>
            </a:bodyPr>
            <a:lstStyle/>
            <a:p>
              <a:pPr defTabSz="873982">
                <a:defRPr/>
              </a:pPr>
              <a:r>
                <a:rPr lang="en-US" sz="2250" kern="0" dirty="0">
                  <a:solidFill>
                    <a:sysClr val="windowText" lastClr="000000"/>
                  </a:solidFill>
                  <a:latin typeface="Segoe UI"/>
                </a:rPr>
                <a:t>VM</a:t>
              </a:r>
            </a:p>
          </p:txBody>
        </p:sp>
      </p:grpSp>
      <p:sp>
        <p:nvSpPr>
          <p:cNvPr id="4" name="Rectangle 3"/>
          <p:cNvSpPr/>
          <p:nvPr/>
        </p:nvSpPr>
        <p:spPr>
          <a:xfrm>
            <a:off x="1586275" y="2477552"/>
            <a:ext cx="1209993" cy="388400"/>
          </a:xfrm>
          <a:prstGeom prst="rect">
            <a:avLst/>
          </a:prstGeom>
        </p:spPr>
        <p:txBody>
          <a:bodyPr wrap="none">
            <a:spAutoFit/>
          </a:bodyPr>
          <a:lstStyle/>
          <a:p>
            <a:pPr defTabSz="873982">
              <a:defRPr/>
            </a:pPr>
            <a:r>
              <a:rPr lang="en-US" sz="1875" b="1" kern="0" dirty="0">
                <a:solidFill>
                  <a:schemeClr val="accent2"/>
                </a:solidFill>
                <a:latin typeface="Segoe UI"/>
              </a:rPr>
              <a:t>Scale Set</a:t>
            </a:r>
          </a:p>
        </p:txBody>
      </p:sp>
      <p:sp>
        <p:nvSpPr>
          <p:cNvPr id="6" name="Rectangle 5"/>
          <p:cNvSpPr/>
          <p:nvPr/>
        </p:nvSpPr>
        <p:spPr>
          <a:xfrm>
            <a:off x="5878631" y="3953518"/>
            <a:ext cx="1549354" cy="447250"/>
          </a:xfrm>
          <a:prstGeom prst="rect">
            <a:avLst/>
          </a:prstGeom>
        </p:spPr>
        <p:txBody>
          <a:bodyPr wrap="none">
            <a:spAutoFit/>
          </a:bodyPr>
          <a:lstStyle/>
          <a:p>
            <a:pPr defTabSz="873982">
              <a:defRPr/>
            </a:pPr>
            <a:r>
              <a:rPr lang="en-US" sz="2250" kern="0" dirty="0">
                <a:solidFill>
                  <a:schemeClr val="bg2">
                    <a:lumMod val="25000"/>
                  </a:schemeClr>
                </a:solidFill>
                <a:latin typeface="Segoe UI"/>
              </a:rPr>
              <a:t>Extensions</a:t>
            </a:r>
          </a:p>
        </p:txBody>
      </p:sp>
      <p:sp>
        <p:nvSpPr>
          <p:cNvPr id="8" name="Rectangle 7"/>
          <p:cNvSpPr/>
          <p:nvPr/>
        </p:nvSpPr>
        <p:spPr>
          <a:xfrm>
            <a:off x="645517" y="6161256"/>
            <a:ext cx="6363415" cy="364259"/>
          </a:xfrm>
          <a:prstGeom prst="rect">
            <a:avLst/>
          </a:prstGeom>
        </p:spPr>
        <p:txBody>
          <a:bodyPr wrap="none">
            <a:spAutoFit/>
          </a:bodyPr>
          <a:lstStyle/>
          <a:p>
            <a:pPr defTabSz="932384">
              <a:defRPr/>
            </a:pPr>
            <a:r>
              <a:rPr lang="en-US" sz="1721" kern="0" dirty="0">
                <a:solidFill>
                  <a:srgbClr val="FFFFFF"/>
                </a:solidFill>
                <a:latin typeface="Segoe UI" panose="020B0502040204020203" pitchFamily="34" charset="0"/>
                <a:hlinkClick r:id="rId6"/>
              </a:rPr>
              <a:t>https://github.com/Azure/azure-quickstart-templates</a:t>
            </a:r>
            <a:r>
              <a:rPr lang="en-US" sz="1721" kern="0" dirty="0">
                <a:solidFill>
                  <a:srgbClr val="FFFFFF"/>
                </a:solidFill>
                <a:latin typeface="Segoe UI" panose="020B0502040204020203" pitchFamily="34" charset="0"/>
              </a:rPr>
              <a:t> - </a:t>
            </a:r>
            <a:r>
              <a:rPr lang="en-US" sz="1721" kern="0" dirty="0">
                <a:solidFill>
                  <a:sysClr val="windowText" lastClr="000000"/>
                </a:solidFill>
                <a:latin typeface="Segoe UI" panose="020B0502040204020203" pitchFamily="34" charset="0"/>
              </a:rPr>
              <a:t>*</a:t>
            </a:r>
            <a:r>
              <a:rPr lang="en-US" sz="1721" kern="0" dirty="0" err="1">
                <a:solidFill>
                  <a:sysClr val="windowText" lastClr="000000"/>
                </a:solidFill>
                <a:latin typeface="Segoe UI" panose="020B0502040204020203" pitchFamily="34" charset="0"/>
              </a:rPr>
              <a:t>vmss</a:t>
            </a:r>
            <a:r>
              <a:rPr lang="en-US" sz="1721" kern="0" dirty="0">
                <a:solidFill>
                  <a:sysClr val="windowText" lastClr="000000"/>
                </a:solidFill>
                <a:latin typeface="Segoe UI" panose="020B0502040204020203" pitchFamily="34" charset="0"/>
              </a:rPr>
              <a:t>*</a:t>
            </a:r>
            <a:endParaRPr lang="en-US" sz="1721" kern="0" dirty="0">
              <a:solidFill>
                <a:sysClr val="windowText" lastClr="000000"/>
              </a:solidFill>
              <a:latin typeface="Segoe UI"/>
            </a:endParaRPr>
          </a:p>
        </p:txBody>
      </p:sp>
      <p:sp>
        <p:nvSpPr>
          <p:cNvPr id="3" name="Rectangle: Rounded Corners 2"/>
          <p:cNvSpPr/>
          <p:nvPr/>
        </p:nvSpPr>
        <p:spPr bwMode="auto">
          <a:xfrm>
            <a:off x="1051389" y="2171213"/>
            <a:ext cx="6912149" cy="3359643"/>
          </a:xfrm>
          <a:prstGeom prst="roundRect">
            <a:avLst/>
          </a:prstGeom>
          <a:noFill/>
          <a:ln w="38100">
            <a:solidFill>
              <a:schemeClr val="accent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pic>
        <p:nvPicPr>
          <p:cNvPr id="5" name="Picture 4"/>
          <p:cNvPicPr>
            <a:picLocks noChangeAspect="1"/>
          </p:cNvPicPr>
          <p:nvPr/>
        </p:nvPicPr>
        <p:blipFill>
          <a:blip r:embed="rId7"/>
          <a:stretch>
            <a:fillRect/>
          </a:stretch>
        </p:blipFill>
        <p:spPr>
          <a:xfrm>
            <a:off x="6360649" y="4423183"/>
            <a:ext cx="485731" cy="485731"/>
          </a:xfrm>
          <a:prstGeom prst="rect">
            <a:avLst/>
          </a:prstGeom>
        </p:spPr>
      </p:pic>
      <p:pic>
        <p:nvPicPr>
          <p:cNvPr id="10" name="Picture 9"/>
          <p:cNvPicPr>
            <a:picLocks noChangeAspect="1"/>
          </p:cNvPicPr>
          <p:nvPr/>
        </p:nvPicPr>
        <p:blipFill>
          <a:blip r:embed="rId8"/>
          <a:stretch>
            <a:fillRect/>
          </a:stretch>
        </p:blipFill>
        <p:spPr>
          <a:xfrm>
            <a:off x="5149237" y="2373565"/>
            <a:ext cx="6429361" cy="3787690"/>
          </a:xfrm>
          <a:prstGeom prst="rect">
            <a:avLst/>
          </a:prstGeom>
        </p:spPr>
        <p:style>
          <a:lnRef idx="2">
            <a:schemeClr val="accent5"/>
          </a:lnRef>
          <a:fillRef idx="1">
            <a:schemeClr val="lt1"/>
          </a:fillRef>
          <a:effectRef idx="0">
            <a:schemeClr val="accent5"/>
          </a:effectRef>
          <a:fontRef idx="minor">
            <a:schemeClr val="dk1"/>
          </a:fontRef>
        </p:style>
      </p:pic>
      <p:sp>
        <p:nvSpPr>
          <p:cNvPr id="7" name="TextBox 6"/>
          <p:cNvSpPr txBox="1"/>
          <p:nvPr/>
        </p:nvSpPr>
        <p:spPr>
          <a:xfrm>
            <a:off x="1291482" y="1744584"/>
            <a:ext cx="919840" cy="527358"/>
          </a:xfrm>
          <a:prstGeom prst="rect">
            <a:avLst/>
          </a:prstGeom>
          <a:noFill/>
        </p:spPr>
        <p:txBody>
          <a:bodyPr wrap="square" lIns="186521" tIns="149217" rIns="186521" bIns="149217" rtlCol="0">
            <a:spAutoFit/>
          </a:bodyPr>
          <a:lstStyle/>
          <a:p>
            <a:pPr defTabSz="932597">
              <a:lnSpc>
                <a:spcPct val="90000"/>
              </a:lnSpc>
              <a:spcAft>
                <a:spcPts val="612"/>
              </a:spcAft>
            </a:pPr>
            <a:r>
              <a:rPr lang="en-US" sz="1632" kern="0" dirty="0" err="1">
                <a:solidFill>
                  <a:schemeClr val="accent2"/>
                </a:solidFill>
              </a:rPr>
              <a:t>VNet</a:t>
            </a:r>
            <a:endParaRPr lang="en-US" sz="1632" kern="0" dirty="0">
              <a:solidFill>
                <a:schemeClr val="accent2"/>
              </a:solidFill>
            </a:endParaRPr>
          </a:p>
        </p:txBody>
      </p:sp>
    </p:spTree>
    <p:extLst>
      <p:ext uri="{BB962C8B-B14F-4D97-AF65-F5344CB8AC3E}">
        <p14:creationId xmlns:p14="http://schemas.microsoft.com/office/powerpoint/2010/main" val="3956216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8" grpId="0" animBg="1"/>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Tree>
    <p:extLst>
      <p:ext uri="{BB962C8B-B14F-4D97-AF65-F5344CB8AC3E}">
        <p14:creationId xmlns:p14="http://schemas.microsoft.com/office/powerpoint/2010/main" val="32186991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5787323" cy="5419154"/>
          </a:xfrm>
        </p:spPr>
        <p:txBody>
          <a:bodyPr/>
          <a:lstStyle/>
          <a:p>
            <a:r>
              <a:rPr lang="en-US" dirty="0"/>
              <a:t>Directly in the portal</a:t>
            </a:r>
          </a:p>
          <a:p>
            <a:r>
              <a:rPr lang="en-US" dirty="0"/>
              <a:t>From the command line</a:t>
            </a:r>
          </a:p>
          <a:p>
            <a:endParaRPr lang="en-US" dirty="0"/>
          </a:p>
          <a:p>
            <a:r>
              <a:rPr lang="en-US" dirty="0"/>
              <a:t>Use a template</a:t>
            </a:r>
          </a:p>
          <a:p>
            <a:pPr lvl="1"/>
            <a:r>
              <a:rPr lang="en-US" dirty="0"/>
              <a:t>Launch from github, command, SDK etc.</a:t>
            </a:r>
          </a:p>
          <a:p>
            <a:r>
              <a:rPr lang="en-US" dirty="0"/>
              <a:t>SDK/REST</a:t>
            </a:r>
          </a:p>
          <a:p>
            <a:r>
              <a:rPr lang="en-US" dirty="0"/>
              <a:t>Consider in context of application...</a:t>
            </a:r>
          </a:p>
        </p:txBody>
      </p:sp>
      <p:sp>
        <p:nvSpPr>
          <p:cNvPr id="3" name="Title 2"/>
          <p:cNvSpPr>
            <a:spLocks noGrp="1"/>
          </p:cNvSpPr>
          <p:nvPr>
            <p:ph type="title"/>
          </p:nvPr>
        </p:nvSpPr>
        <p:spPr/>
        <p:txBody>
          <a:bodyPr/>
          <a:lstStyle/>
          <a:p>
            <a:r>
              <a:rPr lang="en-US" dirty="0"/>
              <a:t>Deploying a scale set</a:t>
            </a:r>
          </a:p>
        </p:txBody>
      </p:sp>
      <p:pic>
        <p:nvPicPr>
          <p:cNvPr id="4" name="Picture 3"/>
          <p:cNvPicPr>
            <a:picLocks noChangeAspect="1"/>
          </p:cNvPicPr>
          <p:nvPr/>
        </p:nvPicPr>
        <p:blipFill>
          <a:blip r:embed="rId3"/>
          <a:stretch>
            <a:fillRect/>
          </a:stretch>
        </p:blipFill>
        <p:spPr>
          <a:xfrm>
            <a:off x="6218238" y="1167070"/>
            <a:ext cx="5954316" cy="4283611"/>
          </a:xfrm>
          <a:prstGeom prst="rect">
            <a:avLst/>
          </a:prstGeom>
        </p:spPr>
      </p:pic>
      <p:pic>
        <p:nvPicPr>
          <p:cNvPr id="5" name="Picture 4"/>
          <p:cNvPicPr>
            <a:picLocks noChangeAspect="1"/>
          </p:cNvPicPr>
          <p:nvPr/>
        </p:nvPicPr>
        <p:blipFill>
          <a:blip r:embed="rId4"/>
          <a:stretch>
            <a:fillRect/>
          </a:stretch>
        </p:blipFill>
        <p:spPr>
          <a:xfrm>
            <a:off x="740570" y="2636411"/>
            <a:ext cx="3853126" cy="481641"/>
          </a:xfrm>
          <a:prstGeom prst="rect">
            <a:avLst/>
          </a:prstGeom>
        </p:spPr>
      </p:pic>
    </p:spTree>
    <p:extLst>
      <p:ext uri="{BB962C8B-B14F-4D97-AF65-F5344CB8AC3E}">
        <p14:creationId xmlns:p14="http://schemas.microsoft.com/office/powerpoint/2010/main" val="1389815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6320" y="4343500"/>
            <a:ext cx="7843774" cy="2194062"/>
          </a:xfrm>
        </p:spPr>
        <p:txBody>
          <a:bodyPr/>
          <a:lstStyle/>
          <a:p>
            <a:r>
              <a:rPr lang="en-US" sz="3264" dirty="0"/>
              <a:t>Deploy off the shelf Marketplace solution</a:t>
            </a:r>
          </a:p>
          <a:p>
            <a:r>
              <a:rPr lang="en-US" sz="3264" dirty="0"/>
              <a:t>Predesigned infrastructure</a:t>
            </a:r>
          </a:p>
          <a:p>
            <a:r>
              <a:rPr lang="en-US" sz="3264" dirty="0"/>
              <a:t>E.g. Mesosphere DC/OS, Brocade, ACS, Service Fabric, Batch (Linux)</a:t>
            </a:r>
          </a:p>
        </p:txBody>
      </p:sp>
      <p:sp>
        <p:nvSpPr>
          <p:cNvPr id="3" name="Title 2"/>
          <p:cNvSpPr>
            <a:spLocks noGrp="1"/>
          </p:cNvSpPr>
          <p:nvPr>
            <p:ph type="title"/>
          </p:nvPr>
        </p:nvSpPr>
        <p:spPr/>
        <p:txBody>
          <a:bodyPr/>
          <a:lstStyle/>
          <a:p>
            <a:r>
              <a:rPr lang="en-US" dirty="0"/>
              <a:t>App deployment: Marketplace</a:t>
            </a:r>
          </a:p>
        </p:txBody>
      </p:sp>
      <p:pic>
        <p:nvPicPr>
          <p:cNvPr id="5" name="Picture 4"/>
          <p:cNvPicPr>
            <a:picLocks noChangeAspect="1"/>
          </p:cNvPicPr>
          <p:nvPr/>
        </p:nvPicPr>
        <p:blipFill>
          <a:blip r:embed="rId3"/>
          <a:stretch>
            <a:fillRect/>
          </a:stretch>
        </p:blipFill>
        <p:spPr>
          <a:xfrm>
            <a:off x="8462459" y="1054100"/>
            <a:ext cx="3700900" cy="4546581"/>
          </a:xfrm>
          <a:prstGeom prst="rect">
            <a:avLst/>
          </a:prstGeom>
        </p:spPr>
      </p:pic>
      <p:pic>
        <p:nvPicPr>
          <p:cNvPr id="8" name="Picture 7"/>
          <p:cNvPicPr>
            <a:picLocks noChangeAspect="1"/>
          </p:cNvPicPr>
          <p:nvPr/>
        </p:nvPicPr>
        <p:blipFill>
          <a:blip r:embed="rId4"/>
          <a:stretch>
            <a:fillRect/>
          </a:stretch>
        </p:blipFill>
        <p:spPr>
          <a:xfrm>
            <a:off x="887935" y="2322120"/>
            <a:ext cx="6369712" cy="794375"/>
          </a:xfrm>
          <a:prstGeom prst="rect">
            <a:avLst/>
          </a:prstGeom>
        </p:spPr>
      </p:pic>
      <p:pic>
        <p:nvPicPr>
          <p:cNvPr id="9" name="Picture 8"/>
          <p:cNvPicPr>
            <a:picLocks noChangeAspect="1"/>
          </p:cNvPicPr>
          <p:nvPr/>
        </p:nvPicPr>
        <p:blipFill>
          <a:blip r:embed="rId5"/>
          <a:stretch>
            <a:fillRect/>
          </a:stretch>
        </p:blipFill>
        <p:spPr>
          <a:xfrm>
            <a:off x="887935" y="3245069"/>
            <a:ext cx="6369713" cy="707746"/>
          </a:xfrm>
          <a:prstGeom prst="rect">
            <a:avLst/>
          </a:prstGeom>
        </p:spPr>
      </p:pic>
      <p:pic>
        <p:nvPicPr>
          <p:cNvPr id="4" name="Picture 3"/>
          <p:cNvPicPr>
            <a:picLocks noChangeAspect="1"/>
          </p:cNvPicPr>
          <p:nvPr/>
        </p:nvPicPr>
        <p:blipFill>
          <a:blip r:embed="rId6"/>
          <a:stretch>
            <a:fillRect/>
          </a:stretch>
        </p:blipFill>
        <p:spPr>
          <a:xfrm>
            <a:off x="887935" y="1477819"/>
            <a:ext cx="6288106" cy="751139"/>
          </a:xfrm>
          <a:prstGeom prst="rect">
            <a:avLst/>
          </a:prstGeom>
        </p:spPr>
      </p:pic>
      <p:pic>
        <p:nvPicPr>
          <p:cNvPr id="6" name="Picture 5"/>
          <p:cNvPicPr>
            <a:picLocks noChangeAspect="1"/>
          </p:cNvPicPr>
          <p:nvPr/>
        </p:nvPicPr>
        <p:blipFill>
          <a:blip r:embed="rId7"/>
          <a:stretch>
            <a:fillRect/>
          </a:stretch>
        </p:blipFill>
        <p:spPr>
          <a:xfrm>
            <a:off x="4634393" y="2793350"/>
            <a:ext cx="6369713" cy="774864"/>
          </a:xfrm>
          <a:prstGeom prst="rect">
            <a:avLst/>
          </a:prstGeom>
        </p:spPr>
      </p:pic>
      <p:pic>
        <p:nvPicPr>
          <p:cNvPr id="10" name="Picture 9"/>
          <p:cNvPicPr>
            <a:picLocks noChangeAspect="1"/>
          </p:cNvPicPr>
          <p:nvPr/>
        </p:nvPicPr>
        <p:blipFill>
          <a:blip r:embed="rId8"/>
          <a:stretch>
            <a:fillRect/>
          </a:stretch>
        </p:blipFill>
        <p:spPr>
          <a:xfrm>
            <a:off x="4227850" y="1324987"/>
            <a:ext cx="6369713" cy="767261"/>
          </a:xfrm>
          <a:prstGeom prst="rect">
            <a:avLst/>
          </a:prstGeom>
        </p:spPr>
      </p:pic>
    </p:spTree>
    <p:extLst>
      <p:ext uri="{BB962C8B-B14F-4D97-AF65-F5344CB8AC3E}">
        <p14:creationId xmlns:p14="http://schemas.microsoft.com/office/powerpoint/2010/main" val="3657157015"/>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696F770B-E90D-47BF-847F-20047A5A1635}" vid="{749274AE-43E9-456C-94AA-09BA796CB6B5}"/>
    </a:ext>
  </a:extLst>
</a:theme>
</file>

<file path=ppt/theme/theme5.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Guy  Bowerman, Neil Gat</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BRK3283</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230e9df3-be65-4c73-a93b-d1236ebd677e"/>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terms/"/>
    <ds:schemaRef ds:uri="8ff673fc-3231-4e3a-893b-6d7f7cd32766"/>
    <ds:schemaRef ds:uri="http://schemas.microsoft.com/office/2006/metadata/properties"/>
    <ds:schemaRef ds:uri="01c77077-aee4-4b5f-bd4e-9cd40a6fff29"/>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1</TotalTime>
  <Words>2116</Words>
  <Application>Microsoft Office PowerPoint</Application>
  <PresentationFormat>Custom</PresentationFormat>
  <Paragraphs>472</Paragraphs>
  <Slides>44</Slides>
  <Notes>41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44</vt:i4>
      </vt:variant>
    </vt:vector>
  </HeadingPairs>
  <TitlesOfParts>
    <vt:vector size="58" baseType="lpstr">
      <vt:lpstr>Arial</vt:lpstr>
      <vt:lpstr>Calibri</vt:lpstr>
      <vt:lpstr>Consolas</vt:lpstr>
      <vt:lpstr>Gill Sans Light</vt:lpstr>
      <vt:lpstr>Segoe</vt:lpstr>
      <vt:lpstr>Segoe UI</vt:lpstr>
      <vt:lpstr>Segoe UI Light</vt:lpstr>
      <vt:lpstr>Times New Roman</vt:lpstr>
      <vt:lpstr>Wingdings</vt:lpstr>
      <vt:lpstr>5-50002_Ignite_Breakout_Template</vt:lpstr>
      <vt:lpstr>6-30537_Envision 2016 Concurrent Template_Dark</vt:lpstr>
      <vt:lpstr>1_5-50002_Ignite_Breakout_Template</vt:lpstr>
      <vt:lpstr>2_5-50002_Ignite_Breakout_Template</vt:lpstr>
      <vt:lpstr>3_5-50002_Ignite_Breakout_Template</vt:lpstr>
      <vt:lpstr>Autoscale your applications with VM Scale Sets</vt:lpstr>
      <vt:lpstr>PowerPoint Presentation</vt:lpstr>
      <vt:lpstr>Why Scale Sets?</vt:lpstr>
      <vt:lpstr>Compute requirements of a modern cloud app</vt:lpstr>
      <vt:lpstr>VM Scale Sets provide</vt:lpstr>
      <vt:lpstr>VM Scale Sets in Azure Resource Manager</vt:lpstr>
      <vt:lpstr>Getting Started</vt:lpstr>
      <vt:lpstr>Deploying a scale set</vt:lpstr>
      <vt:lpstr>App deployment: Marketplace</vt:lpstr>
      <vt:lpstr>App deployment: VM Extensions</vt:lpstr>
      <vt:lpstr>App deployment: customData/unattend</vt:lpstr>
      <vt:lpstr>App deployment: Configuration Management</vt:lpstr>
      <vt:lpstr>App deployment: Containerized</vt:lpstr>
      <vt:lpstr>App deployment: custom image</vt:lpstr>
      <vt:lpstr>App deployment: custom image</vt:lpstr>
      <vt:lpstr>VMSS app deployment models</vt:lpstr>
      <vt:lpstr>VMSS app deployment example</vt:lpstr>
      <vt:lpstr>Monitoring</vt:lpstr>
      <vt:lpstr>Monitoring - portal</vt:lpstr>
      <vt:lpstr>Upgrades and patches</vt:lpstr>
      <vt:lpstr>How do you update a scale set?</vt:lpstr>
      <vt:lpstr>Scale</vt:lpstr>
      <vt:lpstr>Scaling VM Scale Sets</vt:lpstr>
      <vt:lpstr>Scaling with PowerShell/CLI</vt:lpstr>
      <vt:lpstr>Autoscale</vt:lpstr>
      <vt:lpstr>Autoscale: Why do I care?</vt:lpstr>
      <vt:lpstr>Autoscale: How do I get it?</vt:lpstr>
      <vt:lpstr>Autoscale</vt:lpstr>
      <vt:lpstr>Autoscale: What about complex scenarios?</vt:lpstr>
      <vt:lpstr>Autoscale: Can I debug it?</vt:lpstr>
      <vt:lpstr>Autoscale: Can Azure notify me?</vt:lpstr>
      <vt:lpstr>Autoscale: Can I build my own autoscale layer?</vt:lpstr>
      <vt:lpstr>Autoscale: Is there tooling?</vt:lpstr>
      <vt:lpstr>Preview</vt:lpstr>
      <vt:lpstr>Autoscale: What’s new?</vt:lpstr>
      <vt:lpstr>Autoscale</vt:lpstr>
      <vt:lpstr>Autoscale: What’s new?</vt:lpstr>
      <vt:lpstr>Preview – attached data drives</vt:lpstr>
      <vt:lpstr>Roadmap</vt:lpstr>
      <vt:lpstr>Next steps</vt:lpstr>
      <vt:lpstr>Related content</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Autoscale your applications with VM Scale Sets</dc:title>
  <dc:subject>&lt;Speech title here&gt;</dc:subject>
  <dc:creator>MS Events 0074</dc:creator>
  <cp:keywords>Microsoft 2016</cp:keywords>
  <dc:description>Template: Mitchell Derrey, Silverfox Productions_x000d_
Formatting: _x000d_
Audience Type:</dc:description>
  <cp:lastModifiedBy>MS Events 0089</cp:lastModifiedBy>
  <cp:revision>3</cp:revision>
  <dcterms:created xsi:type="dcterms:W3CDTF">2016-09-27T18:52:31Z</dcterms:created>
  <dcterms:modified xsi:type="dcterms:W3CDTF">2016-09-27T18:57:50Z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