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8" r:id="rId7"/>
  </p:sldMasterIdLst>
  <p:notesMasterIdLst>
    <p:notesMasterId r:id="rId24"/>
  </p:notesMasterIdLst>
  <p:handoutMasterIdLst>
    <p:handoutMasterId r:id="rId25"/>
  </p:handoutMasterIdLst>
  <p:sldIdLst>
    <p:sldId id="1408" r:id="rId8"/>
    <p:sldId id="1409" r:id="rId9"/>
    <p:sldId id="1410" r:id="rId10"/>
    <p:sldId id="1411" r:id="rId11"/>
    <p:sldId id="1412" r:id="rId12"/>
    <p:sldId id="1413" r:id="rId13"/>
    <p:sldId id="1416" r:id="rId14"/>
    <p:sldId id="1417" r:id="rId15"/>
    <p:sldId id="1418" r:id="rId16"/>
    <p:sldId id="1419" r:id="rId17"/>
    <p:sldId id="1420" r:id="rId18"/>
    <p:sldId id="1421" r:id="rId19"/>
    <p:sldId id="1423" r:id="rId20"/>
    <p:sldId id="1424" r:id="rId21"/>
    <p:sldId id="1407" r:id="rId22"/>
    <p:sldId id="1392" r:id="rId2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1408"/>
            <p14:sldId id="1409"/>
            <p14:sldId id="1410"/>
            <p14:sldId id="1411"/>
            <p14:sldId id="1412"/>
            <p14:sldId id="1413"/>
            <p14:sldId id="1416"/>
            <p14:sldId id="1417"/>
            <p14:sldId id="1418"/>
            <p14:sldId id="1419"/>
            <p14:sldId id="1420"/>
            <p14:sldId id="1421"/>
            <p14:sldId id="1423"/>
            <p14:sldId id="1424"/>
          </p14:sldIdLst>
        </p14:section>
        <p14:section name="Microsoft 2016 Template Dark" id="{361DECE0-D7F3-4586-A791-C8E5092BB79E}">
          <p14:sldIdLst>
            <p14:sldId id="1407"/>
            <p14:sldId id="1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6215" autoAdjust="0"/>
  </p:normalViewPr>
  <p:slideViewPr>
    <p:cSldViewPr>
      <p:cViewPr varScale="1">
        <p:scale>
          <a:sx n="106" d="100"/>
          <a:sy n="106" d="100"/>
        </p:scale>
        <p:origin x="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9/26/2016 10:50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9/26/2016 10:50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9/26/2016 10:50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Build 2015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467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9/26/2016 10:50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901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DE219-9DF6-4DF4-B279-781E5B280D0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318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Worldwide Partner Conference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9/26/2016 10:50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022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9/26/2016 10:50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9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9/26/2016 10:50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005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9/26/2016 10:50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9/26/2016 10:50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6651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nounc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5399" y="2284962"/>
            <a:ext cx="7086439" cy="10156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59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Announcing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6036" y="3768007"/>
            <a:ext cx="7087559" cy="6832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Content placeholder</a:t>
            </a:r>
          </a:p>
        </p:txBody>
      </p:sp>
    </p:spTree>
    <p:extLst>
      <p:ext uri="{BB962C8B-B14F-4D97-AF65-F5344CB8AC3E}">
        <p14:creationId xmlns:p14="http://schemas.microsoft.com/office/powerpoint/2010/main" val="20309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44 -0.00046 L -4.28389E-6 2.19246E-6 " pathEditMode="relative" rAng="0" ptsTypes="AA">
                                      <p:cBhvr>
                                        <p:cTn id="12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3944 -0.00046 L -4.28389E-6 2.19246E-6 " pathEditMode="relative" rAng="0" ptsTypes="AA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66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6368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18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84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63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8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5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2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40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4182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302702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3922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08833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8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8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9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7243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5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92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66" r:id="rId23"/>
    <p:sldLayoutId id="2147484367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4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3" r:id="rId15"/>
    <p:sldLayoutId id="2147484384" r:id="rId16"/>
    <p:sldLayoutId id="2147484385" r:id="rId17"/>
    <p:sldLayoutId id="2147484386" r:id="rId18"/>
    <p:sldLayoutId id="2147484387" r:id="rId19"/>
    <p:sldLayoutId id="2147484388" r:id="rId20"/>
    <p:sldLayoutId id="2147484389" r:id="rId21"/>
    <p:sldLayoutId id="2147484390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aka.ms/ignite.mobileap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1592262"/>
            <a:ext cx="10591735" cy="1828786"/>
          </a:xfrm>
        </p:spPr>
        <p:txBody>
          <a:bodyPr/>
          <a:lstStyle/>
          <a:p>
            <a:r>
              <a:rPr lang="en-US" dirty="0"/>
              <a:t>Deliver business insights with Microsoft Dynamics AX and Power BI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4031455"/>
            <a:ext cx="7315137" cy="1828007"/>
          </a:xfrm>
        </p:spPr>
        <p:txBody>
          <a:bodyPr/>
          <a:lstStyle/>
          <a:p>
            <a:r>
              <a:rPr lang="en-US" sz="2800" dirty="0"/>
              <a:t>Milinda Vitharana</a:t>
            </a:r>
          </a:p>
          <a:p>
            <a:r>
              <a:rPr lang="en-US" sz="2800" dirty="0"/>
              <a:t>Principal Program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BRK3274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white">
          <a:xfrm>
            <a:off x="7056437" y="4031455"/>
            <a:ext cx="7315137" cy="1828007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Clay Wesener</a:t>
            </a:r>
          </a:p>
          <a:p>
            <a:r>
              <a:rPr lang="en-US" sz="2800" dirty="0"/>
              <a:t>Senior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9167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515599" cy="1846659"/>
          </a:xfrm>
        </p:spPr>
        <p:txBody>
          <a:bodyPr/>
          <a:lstStyle/>
          <a:p>
            <a:r>
              <a:rPr lang="en-US" sz="6000" b="1" dirty="0"/>
              <a:t>DEMO</a:t>
            </a:r>
            <a:r>
              <a:rPr lang="en-US" sz="6000" dirty="0"/>
              <a:t>: Building and shipping great reports with Entity store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Milinda Vitharana</a:t>
            </a:r>
          </a:p>
        </p:txBody>
      </p:sp>
    </p:spTree>
    <p:extLst>
      <p:ext uri="{BB962C8B-B14F-4D97-AF65-F5344CB8AC3E}">
        <p14:creationId xmlns:p14="http://schemas.microsoft.com/office/powerpoint/2010/main" val="9227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10" y="144938"/>
            <a:ext cx="11887878" cy="687290"/>
          </a:xfrm>
        </p:spPr>
        <p:txBody>
          <a:bodyPr/>
          <a:lstStyle/>
          <a:p>
            <a:r>
              <a:rPr lang="en-US" sz="4399" dirty="0">
                <a:solidFill>
                  <a:schemeClr val="tx1"/>
                </a:solidFill>
              </a:rPr>
              <a:t>High volume, near-real time Power BI architecture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1554" y="6066827"/>
            <a:ext cx="1896754" cy="572383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002050"/>
                </a:solidFill>
                <a:latin typeface="+mj-lt"/>
              </a:rPr>
              <a:t>Entity store</a:t>
            </a:r>
            <a:endParaRPr lang="en-GB" sz="2000" kern="0" dirty="0" err="1">
              <a:solidFill>
                <a:srgbClr val="002050"/>
              </a:solidFill>
              <a:latin typeface="+mj-lt"/>
            </a:endParaRPr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black">
          <a:xfrm>
            <a:off x="7902338" y="4490531"/>
            <a:ext cx="1462908" cy="1452602"/>
          </a:xfrm>
          <a:custGeom>
            <a:avLst/>
            <a:gdLst>
              <a:gd name="connsiteX0" fmla="*/ 0 w 1208341"/>
              <a:gd name="connsiteY0" fmla="*/ 445145 h 1199827"/>
              <a:gd name="connsiteX1" fmla="*/ 16338 w 1208341"/>
              <a:gd name="connsiteY1" fmla="*/ 458290 h 1199827"/>
              <a:gd name="connsiteX2" fmla="*/ 604170 w 1208341"/>
              <a:gd name="connsiteY2" fmla="*/ 593891 h 1199827"/>
              <a:gd name="connsiteX3" fmla="*/ 1192003 w 1208341"/>
              <a:gd name="connsiteY3" fmla="*/ 458290 h 1199827"/>
              <a:gd name="connsiteX4" fmla="*/ 1208341 w 1208341"/>
              <a:gd name="connsiteY4" fmla="*/ 445145 h 1199827"/>
              <a:gd name="connsiteX5" fmla="*/ 1208341 w 1208341"/>
              <a:gd name="connsiteY5" fmla="*/ 965655 h 1199827"/>
              <a:gd name="connsiteX6" fmla="*/ 1208341 w 1208341"/>
              <a:gd name="connsiteY6" fmla="*/ 965659 h 1199827"/>
              <a:gd name="connsiteX7" fmla="*/ 604170 w 1208341"/>
              <a:gd name="connsiteY7" fmla="*/ 1199827 h 1199827"/>
              <a:gd name="connsiteX8" fmla="*/ 0 w 1208341"/>
              <a:gd name="connsiteY8" fmla="*/ 965659 h 1199827"/>
              <a:gd name="connsiteX9" fmla="*/ 603170 w 1208341"/>
              <a:gd name="connsiteY9" fmla="*/ 0 h 1199827"/>
              <a:gd name="connsiteX10" fmla="*/ 1206340 w 1208341"/>
              <a:gd name="connsiteY10" fmla="*/ 259109 h 1199827"/>
              <a:gd name="connsiteX11" fmla="*/ 603170 w 1208341"/>
              <a:gd name="connsiteY11" fmla="*/ 518218 h 1199827"/>
              <a:gd name="connsiteX12" fmla="*/ 0 w 1208341"/>
              <a:gd name="connsiteY12" fmla="*/ 259109 h 1199827"/>
              <a:gd name="connsiteX13" fmla="*/ 603170 w 1208341"/>
              <a:gd name="connsiteY13" fmla="*/ 0 h 11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8341" h="1199827">
                <a:moveTo>
                  <a:pt x="0" y="445145"/>
                </a:moveTo>
                <a:lnTo>
                  <a:pt x="16338" y="458290"/>
                </a:lnTo>
                <a:cubicBezTo>
                  <a:pt x="129544" y="539061"/>
                  <a:pt x="350335" y="593891"/>
                  <a:pt x="604170" y="593891"/>
                </a:cubicBezTo>
                <a:cubicBezTo>
                  <a:pt x="858005" y="593891"/>
                  <a:pt x="1078797" y="539061"/>
                  <a:pt x="1192003" y="458290"/>
                </a:cubicBezTo>
                <a:lnTo>
                  <a:pt x="1208341" y="445145"/>
                </a:lnTo>
                <a:lnTo>
                  <a:pt x="1208341" y="965655"/>
                </a:lnTo>
                <a:lnTo>
                  <a:pt x="1208341" y="965659"/>
                </a:lnTo>
                <a:cubicBezTo>
                  <a:pt x="1208341" y="1094988"/>
                  <a:pt x="937845" y="1199827"/>
                  <a:pt x="604170" y="1199827"/>
                </a:cubicBezTo>
                <a:cubicBezTo>
                  <a:pt x="270495" y="1199827"/>
                  <a:pt x="0" y="1094988"/>
                  <a:pt x="0" y="965659"/>
                </a:cubicBezTo>
                <a:close/>
                <a:moveTo>
                  <a:pt x="603170" y="0"/>
                </a:moveTo>
                <a:cubicBezTo>
                  <a:pt x="936291" y="0"/>
                  <a:pt x="1206340" y="116007"/>
                  <a:pt x="1206340" y="259109"/>
                </a:cubicBezTo>
                <a:cubicBezTo>
                  <a:pt x="1206340" y="402211"/>
                  <a:pt x="936291" y="518218"/>
                  <a:pt x="603170" y="518218"/>
                </a:cubicBezTo>
                <a:cubicBezTo>
                  <a:pt x="270049" y="518218"/>
                  <a:pt x="0" y="402211"/>
                  <a:pt x="0" y="259109"/>
                </a:cubicBezTo>
                <a:cubicBezTo>
                  <a:pt x="0" y="116007"/>
                  <a:pt x="270049" y="0"/>
                  <a:pt x="603170" y="0"/>
                </a:cubicBezTo>
                <a:close/>
              </a:path>
            </a:pathLst>
          </a:custGeom>
          <a:solidFill>
            <a:srgbClr val="5C005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159" y="5964528"/>
            <a:ext cx="2495718" cy="572383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32145A"/>
                </a:solidFill>
                <a:latin typeface="+mj-lt"/>
              </a:rPr>
              <a:t>Transactional DB</a:t>
            </a:r>
            <a:endParaRPr lang="en-GB" sz="2000" kern="0" dirty="0" err="1">
              <a:solidFill>
                <a:srgbClr val="32145A"/>
              </a:solidFill>
              <a:latin typeface="+mj-lt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black">
          <a:xfrm>
            <a:off x="2271237" y="4518674"/>
            <a:ext cx="1456113" cy="1445854"/>
          </a:xfrm>
          <a:custGeom>
            <a:avLst/>
            <a:gdLst>
              <a:gd name="connsiteX0" fmla="*/ 0 w 1208341"/>
              <a:gd name="connsiteY0" fmla="*/ 445145 h 1199827"/>
              <a:gd name="connsiteX1" fmla="*/ 16338 w 1208341"/>
              <a:gd name="connsiteY1" fmla="*/ 458290 h 1199827"/>
              <a:gd name="connsiteX2" fmla="*/ 604170 w 1208341"/>
              <a:gd name="connsiteY2" fmla="*/ 593891 h 1199827"/>
              <a:gd name="connsiteX3" fmla="*/ 1192003 w 1208341"/>
              <a:gd name="connsiteY3" fmla="*/ 458290 h 1199827"/>
              <a:gd name="connsiteX4" fmla="*/ 1208341 w 1208341"/>
              <a:gd name="connsiteY4" fmla="*/ 445145 h 1199827"/>
              <a:gd name="connsiteX5" fmla="*/ 1208341 w 1208341"/>
              <a:gd name="connsiteY5" fmla="*/ 965655 h 1199827"/>
              <a:gd name="connsiteX6" fmla="*/ 1208341 w 1208341"/>
              <a:gd name="connsiteY6" fmla="*/ 965659 h 1199827"/>
              <a:gd name="connsiteX7" fmla="*/ 604170 w 1208341"/>
              <a:gd name="connsiteY7" fmla="*/ 1199827 h 1199827"/>
              <a:gd name="connsiteX8" fmla="*/ 0 w 1208341"/>
              <a:gd name="connsiteY8" fmla="*/ 965659 h 1199827"/>
              <a:gd name="connsiteX9" fmla="*/ 603170 w 1208341"/>
              <a:gd name="connsiteY9" fmla="*/ 0 h 1199827"/>
              <a:gd name="connsiteX10" fmla="*/ 1206340 w 1208341"/>
              <a:gd name="connsiteY10" fmla="*/ 259109 h 1199827"/>
              <a:gd name="connsiteX11" fmla="*/ 603170 w 1208341"/>
              <a:gd name="connsiteY11" fmla="*/ 518218 h 1199827"/>
              <a:gd name="connsiteX12" fmla="*/ 0 w 1208341"/>
              <a:gd name="connsiteY12" fmla="*/ 259109 h 1199827"/>
              <a:gd name="connsiteX13" fmla="*/ 603170 w 1208341"/>
              <a:gd name="connsiteY13" fmla="*/ 0 h 11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8341" h="1199827">
                <a:moveTo>
                  <a:pt x="0" y="445145"/>
                </a:moveTo>
                <a:lnTo>
                  <a:pt x="16338" y="458290"/>
                </a:lnTo>
                <a:cubicBezTo>
                  <a:pt x="129544" y="539061"/>
                  <a:pt x="350335" y="593891"/>
                  <a:pt x="604170" y="593891"/>
                </a:cubicBezTo>
                <a:cubicBezTo>
                  <a:pt x="858005" y="593891"/>
                  <a:pt x="1078797" y="539061"/>
                  <a:pt x="1192003" y="458290"/>
                </a:cubicBezTo>
                <a:lnTo>
                  <a:pt x="1208341" y="445145"/>
                </a:lnTo>
                <a:lnTo>
                  <a:pt x="1208341" y="965655"/>
                </a:lnTo>
                <a:lnTo>
                  <a:pt x="1208341" y="965659"/>
                </a:lnTo>
                <a:cubicBezTo>
                  <a:pt x="1208341" y="1094988"/>
                  <a:pt x="937845" y="1199827"/>
                  <a:pt x="604170" y="1199827"/>
                </a:cubicBezTo>
                <a:cubicBezTo>
                  <a:pt x="270495" y="1199827"/>
                  <a:pt x="0" y="1094988"/>
                  <a:pt x="0" y="965659"/>
                </a:cubicBezTo>
                <a:close/>
                <a:moveTo>
                  <a:pt x="603170" y="0"/>
                </a:moveTo>
                <a:cubicBezTo>
                  <a:pt x="936291" y="0"/>
                  <a:pt x="1206340" y="116007"/>
                  <a:pt x="1206340" y="259109"/>
                </a:cubicBezTo>
                <a:cubicBezTo>
                  <a:pt x="1206340" y="402211"/>
                  <a:pt x="936291" y="518218"/>
                  <a:pt x="603170" y="518218"/>
                </a:cubicBezTo>
                <a:cubicBezTo>
                  <a:pt x="270049" y="518218"/>
                  <a:pt x="0" y="402211"/>
                  <a:pt x="0" y="259109"/>
                </a:cubicBezTo>
                <a:cubicBezTo>
                  <a:pt x="0" y="116007"/>
                  <a:pt x="270049" y="0"/>
                  <a:pt x="603170" y="0"/>
                </a:cubicBezTo>
                <a:close/>
              </a:path>
            </a:pathLst>
          </a:custGeom>
          <a:solidFill>
            <a:srgbClr val="32145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Freeform 99"/>
          <p:cNvSpPr>
            <a:spLocks noChangeAspect="1"/>
          </p:cNvSpPr>
          <p:nvPr/>
        </p:nvSpPr>
        <p:spPr bwMode="black">
          <a:xfrm>
            <a:off x="5631975" y="5064249"/>
            <a:ext cx="615296" cy="450902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3264" tIns="46632" rIns="93264" bIns="46632" numCol="1" anchor="t" anchorCtr="0" compatLnSpc="1">
            <a:prstTxWarp prst="textNoShape">
              <a:avLst/>
            </a:prstTxWarp>
          </a:bodyPr>
          <a:lstStyle/>
          <a:p>
            <a:pPr defTabSz="914224">
              <a:defRPr/>
            </a:pPr>
            <a:endParaRPr lang="en-US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Freeform 113"/>
          <p:cNvSpPr>
            <a:spLocks noChangeAspect="1" noEditPoints="1"/>
          </p:cNvSpPr>
          <p:nvPr/>
        </p:nvSpPr>
        <p:spPr bwMode="black">
          <a:xfrm>
            <a:off x="5659723" y="5706749"/>
            <a:ext cx="538153" cy="538153"/>
          </a:xfrm>
          <a:custGeom>
            <a:avLst/>
            <a:gdLst>
              <a:gd name="T0" fmla="*/ 47 w 66"/>
              <a:gd name="T1" fmla="*/ 37 h 66"/>
              <a:gd name="T2" fmla="*/ 51 w 66"/>
              <a:gd name="T3" fmla="*/ 33 h 66"/>
              <a:gd name="T4" fmla="*/ 47 w 66"/>
              <a:gd name="T5" fmla="*/ 29 h 66"/>
              <a:gd name="T6" fmla="*/ 37 w 66"/>
              <a:gd name="T7" fmla="*/ 29 h 66"/>
              <a:gd name="T8" fmla="*/ 37 w 66"/>
              <a:gd name="T9" fmla="*/ 16 h 66"/>
              <a:gd name="T10" fmla="*/ 33 w 66"/>
              <a:gd name="T11" fmla="*/ 13 h 66"/>
              <a:gd name="T12" fmla="*/ 29 w 66"/>
              <a:gd name="T13" fmla="*/ 16 h 66"/>
              <a:gd name="T14" fmla="*/ 29 w 66"/>
              <a:gd name="T15" fmla="*/ 33 h 66"/>
              <a:gd name="T16" fmla="*/ 33 w 66"/>
              <a:gd name="T17" fmla="*/ 37 h 66"/>
              <a:gd name="T18" fmla="*/ 47 w 66"/>
              <a:gd name="T19" fmla="*/ 37 h 66"/>
              <a:gd name="T20" fmla="*/ 33 w 66"/>
              <a:gd name="T21" fmla="*/ 8 h 66"/>
              <a:gd name="T22" fmla="*/ 58 w 66"/>
              <a:gd name="T23" fmla="*/ 33 h 66"/>
              <a:gd name="T24" fmla="*/ 33 w 66"/>
              <a:gd name="T25" fmla="*/ 58 h 66"/>
              <a:gd name="T26" fmla="*/ 8 w 66"/>
              <a:gd name="T27" fmla="*/ 33 h 66"/>
              <a:gd name="T28" fmla="*/ 33 w 66"/>
              <a:gd name="T29" fmla="*/ 8 h 66"/>
              <a:gd name="T30" fmla="*/ 33 w 66"/>
              <a:gd name="T31" fmla="*/ 66 h 66"/>
              <a:gd name="T32" fmla="*/ 66 w 66"/>
              <a:gd name="T33" fmla="*/ 33 h 66"/>
              <a:gd name="T34" fmla="*/ 33 w 66"/>
              <a:gd name="T35" fmla="*/ 0 h 66"/>
              <a:gd name="T36" fmla="*/ 0 w 66"/>
              <a:gd name="T37" fmla="*/ 33 h 66"/>
              <a:gd name="T38" fmla="*/ 33 w 66"/>
              <a:gd name="T3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" h="66">
                <a:moveTo>
                  <a:pt x="47" y="37"/>
                </a:moveTo>
                <a:cubicBezTo>
                  <a:pt x="49" y="37"/>
                  <a:pt x="51" y="35"/>
                  <a:pt x="51" y="33"/>
                </a:cubicBezTo>
                <a:cubicBezTo>
                  <a:pt x="51" y="31"/>
                  <a:pt x="49" y="29"/>
                  <a:pt x="47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4"/>
                  <a:pt x="35" y="13"/>
                  <a:pt x="33" y="13"/>
                </a:cubicBezTo>
                <a:cubicBezTo>
                  <a:pt x="31" y="13"/>
                  <a:pt x="29" y="14"/>
                  <a:pt x="29" y="16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5"/>
                  <a:pt x="31" y="37"/>
                  <a:pt x="33" y="37"/>
                </a:cubicBezTo>
                <a:lnTo>
                  <a:pt x="47" y="37"/>
                </a:lnTo>
                <a:close/>
                <a:moveTo>
                  <a:pt x="33" y="8"/>
                </a:moveTo>
                <a:cubicBezTo>
                  <a:pt x="47" y="8"/>
                  <a:pt x="58" y="19"/>
                  <a:pt x="58" y="33"/>
                </a:cubicBezTo>
                <a:cubicBezTo>
                  <a:pt x="58" y="47"/>
                  <a:pt x="47" y="58"/>
                  <a:pt x="33" y="58"/>
                </a:cubicBezTo>
                <a:cubicBezTo>
                  <a:pt x="19" y="58"/>
                  <a:pt x="8" y="47"/>
                  <a:pt x="8" y="33"/>
                </a:cubicBezTo>
                <a:cubicBezTo>
                  <a:pt x="8" y="19"/>
                  <a:pt x="19" y="8"/>
                  <a:pt x="33" y="8"/>
                </a:cubicBezTo>
                <a:moveTo>
                  <a:pt x="33" y="66"/>
                </a:moveTo>
                <a:cubicBezTo>
                  <a:pt x="51" y="66"/>
                  <a:pt x="66" y="51"/>
                  <a:pt x="66" y="33"/>
                </a:cubicBezTo>
                <a:cubicBezTo>
                  <a:pt x="66" y="15"/>
                  <a:pt x="51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15" y="66"/>
                  <a:pt x="33" y="66"/>
                </a:cubicBezTo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3264" tIns="46632" rIns="93264" bIns="46632" numCol="1" anchor="t" anchorCtr="0" compatLnSpc="1">
            <a:prstTxWarp prst="textNoShape">
              <a:avLst/>
            </a:prstTxWarp>
          </a:bodyPr>
          <a:lstStyle/>
          <a:p>
            <a:pPr defTabSz="914224">
              <a:defRPr/>
            </a:pPr>
            <a:endParaRPr lang="en-US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6370" y="6244902"/>
            <a:ext cx="1204722" cy="549685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0" dirty="0">
                <a:solidFill>
                  <a:schemeClr val="bg1"/>
                </a:solidFill>
              </a:rPr>
              <a:t>Minutes</a:t>
            </a:r>
            <a:endParaRPr lang="en-GB" kern="0" dirty="0" err="1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700854" y="1612793"/>
            <a:ext cx="1377066" cy="1085771"/>
            <a:chOff x="6288776" y="1801737"/>
            <a:chExt cx="1834460" cy="1314524"/>
          </a:xfrm>
        </p:grpSpPr>
        <p:sp>
          <p:nvSpPr>
            <p:cNvPr id="10" name="Parallelogram 9"/>
            <p:cNvSpPr/>
            <p:nvPr/>
          </p:nvSpPr>
          <p:spPr bwMode="auto">
            <a:xfrm rot="16200000">
              <a:off x="6460395" y="2290551"/>
              <a:ext cx="1041821" cy="609600"/>
            </a:xfrm>
            <a:prstGeom prst="parallelogram">
              <a:avLst/>
            </a:prstGeom>
            <a:ln w="19050">
              <a:solidFill>
                <a:schemeClr val="tx1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" name="Parallelogram 10"/>
            <p:cNvSpPr/>
            <p:nvPr/>
          </p:nvSpPr>
          <p:spPr bwMode="auto">
            <a:xfrm rot="5400000" flipH="1">
              <a:off x="7345765" y="2039222"/>
              <a:ext cx="786817" cy="768125"/>
            </a:xfrm>
            <a:prstGeom prst="parallelogram">
              <a:avLst/>
            </a:prstGeom>
            <a:ln w="19050">
              <a:solidFill>
                <a:schemeClr val="tx1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288776" y="1801737"/>
              <a:ext cx="1427062" cy="354986"/>
              <a:chOff x="6288776" y="1801737"/>
              <a:chExt cx="1427062" cy="35498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288776" y="1903030"/>
                <a:ext cx="1020332" cy="253693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95506" y="1801737"/>
                <a:ext cx="1020332" cy="253693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309108" y="2055430"/>
                <a:ext cx="406730" cy="101293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6288776" y="1801737"/>
                <a:ext cx="406730" cy="101293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83" y="1270393"/>
            <a:ext cx="2571277" cy="1603833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412879" y="2909626"/>
            <a:ext cx="2948197" cy="86045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002050"/>
                </a:solidFill>
                <a:latin typeface="+mj-lt"/>
              </a:rPr>
              <a:t>Power BI dashboards &amp; reports</a:t>
            </a:r>
            <a:endParaRPr lang="en-GB" sz="2000" kern="0" dirty="0" err="1">
              <a:solidFill>
                <a:srgbClr val="00205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2338" y="2763805"/>
            <a:ext cx="1447594" cy="572383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kern="0" dirty="0">
                <a:solidFill>
                  <a:srgbClr val="002050"/>
                </a:solidFill>
                <a:latin typeface="+mj-lt"/>
              </a:rPr>
              <a:t>Dataset</a:t>
            </a:r>
            <a:endParaRPr lang="en-GB" sz="2000" kern="0" dirty="0" err="1">
              <a:solidFill>
                <a:srgbClr val="002050"/>
              </a:solidFill>
              <a:latin typeface="+mj-lt"/>
            </a:endParaRPr>
          </a:p>
        </p:txBody>
      </p:sp>
      <p:sp>
        <p:nvSpPr>
          <p:cNvPr id="28" name="Freeform 99"/>
          <p:cNvSpPr>
            <a:spLocks noChangeAspect="1"/>
          </p:cNvSpPr>
          <p:nvPr/>
        </p:nvSpPr>
        <p:spPr bwMode="black">
          <a:xfrm rot="5400000">
            <a:off x="8256518" y="3656027"/>
            <a:ext cx="615296" cy="450902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3264" tIns="46632" rIns="93264" bIns="46632" numCol="1" anchor="t" anchorCtr="0" compatLnSpc="1">
            <a:prstTxWarp prst="textNoShape">
              <a:avLst/>
            </a:prstTxWarp>
          </a:bodyPr>
          <a:lstStyle/>
          <a:p>
            <a:pPr defTabSz="914224">
              <a:defRPr/>
            </a:pPr>
            <a:endParaRPr lang="en-US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311" y="3590904"/>
            <a:ext cx="1639608" cy="549685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Direct query</a:t>
            </a:r>
            <a:endParaRPr lang="en-GB" kern="0" dirty="0" err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667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customers are saying …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1429" t="2475" r="20000" b="6671"/>
          <a:stretch/>
        </p:blipFill>
        <p:spPr>
          <a:xfrm>
            <a:off x="10180637" y="4973256"/>
            <a:ext cx="1828801" cy="16151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0837" y="4687670"/>
            <a:ext cx="5486400" cy="2045385"/>
          </a:xfrm>
        </p:spPr>
        <p:txBody>
          <a:bodyPr/>
          <a:lstStyle/>
          <a:p>
            <a:r>
              <a:rPr lang="en-US" sz="1400" b="1" dirty="0"/>
              <a:t>Service industry solution for Dynamics AX with rich workspaces and Power BI content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Sales and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Global project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accounting</a:t>
            </a:r>
          </a:p>
          <a:p>
            <a:endParaRPr lang="en-US" sz="2800" dirty="0"/>
          </a:p>
          <a:p>
            <a:r>
              <a:rPr lang="en-US" sz="2800" dirty="0"/>
              <a:t>       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18238" y="4868862"/>
            <a:ext cx="5943600" cy="1827215"/>
          </a:xfrm>
        </p:spPr>
        <p:txBody>
          <a:bodyPr/>
          <a:lstStyle/>
          <a:p>
            <a:pPr algn="l"/>
            <a:r>
              <a:rPr lang="de-DE" sz="3600" b="1" dirty="0"/>
              <a:t>Joel Leichty</a:t>
            </a:r>
          </a:p>
          <a:p>
            <a:pPr algn="l"/>
            <a:r>
              <a:rPr lang="de-DE" sz="1800" dirty="0"/>
              <a:t>Solution Architect</a:t>
            </a:r>
          </a:p>
          <a:p>
            <a:pPr algn="l"/>
            <a:r>
              <a:rPr lang="de-DE" sz="1800" dirty="0"/>
              <a:t>SAGlobal Inc</a:t>
            </a:r>
          </a:p>
          <a:p>
            <a:pPr algn="l"/>
            <a:r>
              <a:rPr lang="de-DE" sz="1800" dirty="0"/>
              <a:t>Dynamics AX MVP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" y="3488148"/>
            <a:ext cx="2808405" cy="126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437" y="-284535"/>
            <a:ext cx="5261244" cy="2906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38" y="1085872"/>
            <a:ext cx="5905445" cy="2244946"/>
          </a:xfrm>
          <a:prstGeom prst="rect">
            <a:avLst/>
          </a:prstGeom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047" y="1451208"/>
            <a:ext cx="5388380" cy="3135330"/>
          </a:xfrm>
          <a:prstGeom prst="rect">
            <a:avLst/>
          </a:prstGeom>
          <a:effectLst>
            <a:outerShdw blurRad="495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2926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169551"/>
          </a:xfrm>
        </p:spPr>
        <p:txBody>
          <a:bodyPr/>
          <a:lstStyle/>
          <a:p>
            <a:r>
              <a:rPr lang="en-US" sz="3200" dirty="0"/>
              <a:t>Links to Resources</a:t>
            </a:r>
          </a:p>
          <a:p>
            <a:r>
              <a:rPr lang="en-US" sz="3200" dirty="0"/>
              <a:t>Hands-on labs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this at home …</a:t>
            </a:r>
          </a:p>
        </p:txBody>
      </p:sp>
    </p:spTree>
    <p:extLst>
      <p:ext uri="{BB962C8B-B14F-4D97-AF65-F5344CB8AC3E}">
        <p14:creationId xmlns:p14="http://schemas.microsoft.com/office/powerpoint/2010/main" val="30956277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3381685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94611"/>
          </a:xfrm>
        </p:spPr>
        <p:txBody>
          <a:bodyPr/>
          <a:lstStyle/>
          <a:p>
            <a:r>
              <a:rPr lang="en-US" sz="3200" dirty="0"/>
              <a:t>Journey from Data to Action…</a:t>
            </a:r>
          </a:p>
          <a:p>
            <a:r>
              <a:rPr lang="en-US" sz="3200" dirty="0"/>
              <a:t>Ready-made Power BI content for Dynamics AX</a:t>
            </a:r>
          </a:p>
          <a:p>
            <a:r>
              <a:rPr lang="en-US" sz="3200" dirty="0"/>
              <a:t>Introducing Entity Store for advanced analytics</a:t>
            </a:r>
          </a:p>
          <a:p>
            <a:r>
              <a:rPr lang="en-US" sz="3200" dirty="0"/>
              <a:t>Building and shipping great reports</a:t>
            </a:r>
          </a:p>
          <a:p>
            <a:r>
              <a:rPr lang="en-US" sz="3200" dirty="0"/>
              <a:t>What customers are saying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66708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332454" y="1365214"/>
            <a:ext cx="1828541" cy="4501868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24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32730" y="1364268"/>
            <a:ext cx="2381147" cy="4502815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24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0" dirty="0">
                <a:gradFill>
                  <a:gsLst>
                    <a:gs pos="71000">
                      <a:schemeClr val="tx1"/>
                    </a:gs>
                    <a:gs pos="97000">
                      <a:schemeClr val="tx1"/>
                    </a:gs>
                  </a:gsLst>
                  <a:lin ang="5400000" scaled="1"/>
                </a:gradFill>
              </a:rPr>
              <a:t>  Decision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68375" y="4089802"/>
            <a:ext cx="6639555" cy="868434"/>
            <a:chOff x="2315494" y="3948329"/>
            <a:chExt cx="6783351" cy="868680"/>
          </a:xfrm>
        </p:grpSpPr>
        <p:sp>
          <p:nvSpPr>
            <p:cNvPr id="11" name="Pentagon 10"/>
            <p:cNvSpPr/>
            <p:nvPr/>
          </p:nvSpPr>
          <p:spPr bwMode="auto">
            <a:xfrm>
              <a:off x="5262530" y="3948329"/>
              <a:ext cx="3836315" cy="868680"/>
            </a:xfrm>
            <a:prstGeom prst="homePlate">
              <a:avLst>
                <a:gd name="adj" fmla="val 42873"/>
              </a:avLst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 bwMode="auto">
            <a:xfrm>
              <a:off x="2315494" y="3948329"/>
              <a:ext cx="4489261" cy="868680"/>
            </a:xfrm>
            <a:prstGeom prst="homePlate">
              <a:avLst>
                <a:gd name="adj" fmla="val 42873"/>
              </a:avLst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Interactive dashboards</a:t>
              </a:r>
            </a:p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Why did it happen?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8372" y="3180956"/>
            <a:ext cx="6639556" cy="868434"/>
            <a:chOff x="2315493" y="3039226"/>
            <a:chExt cx="6783352" cy="868680"/>
          </a:xfrm>
        </p:grpSpPr>
        <p:sp>
          <p:nvSpPr>
            <p:cNvPr id="13" name="Pentagon 12"/>
            <p:cNvSpPr/>
            <p:nvPr/>
          </p:nvSpPr>
          <p:spPr bwMode="auto">
            <a:xfrm>
              <a:off x="6930203" y="3039226"/>
              <a:ext cx="2168642" cy="868680"/>
            </a:xfrm>
            <a:prstGeom prst="homePlate">
              <a:avLst>
                <a:gd name="adj" fmla="val 42873"/>
              </a:avLst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4" name="Pentagon 13"/>
            <p:cNvSpPr/>
            <p:nvPr/>
          </p:nvSpPr>
          <p:spPr bwMode="auto">
            <a:xfrm>
              <a:off x="2315493" y="3039226"/>
              <a:ext cx="5849413" cy="868680"/>
            </a:xfrm>
            <a:prstGeom prst="homePlate">
              <a:avLst>
                <a:gd name="adj" fmla="val 42873"/>
              </a:avLst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Predictions</a:t>
              </a:r>
            </a:p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What will happen?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68372" y="1364269"/>
            <a:ext cx="9381979" cy="1777511"/>
            <a:chOff x="2315492" y="1222021"/>
            <a:chExt cx="9384641" cy="1778015"/>
          </a:xfrm>
          <a:solidFill>
            <a:schemeClr val="tx2"/>
          </a:solidFill>
        </p:grpSpPr>
        <p:grpSp>
          <p:nvGrpSpPr>
            <p:cNvPr id="29" name="Group 28"/>
            <p:cNvGrpSpPr/>
            <p:nvPr/>
          </p:nvGrpSpPr>
          <p:grpSpPr>
            <a:xfrm>
              <a:off x="2315492" y="1222021"/>
              <a:ext cx="9384641" cy="1778015"/>
              <a:chOff x="2315492" y="1222021"/>
              <a:chExt cx="9384641" cy="1778015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>
                <a:off x="2315492" y="1222021"/>
                <a:ext cx="9384641" cy="1778015"/>
                <a:chOff x="2315492" y="1222021"/>
                <a:chExt cx="9384641" cy="1778015"/>
              </a:xfrm>
              <a:grpFill/>
            </p:grpSpPr>
            <p:sp>
              <p:nvSpPr>
                <p:cNvPr id="15" name="Pentagon 14"/>
                <p:cNvSpPr/>
                <p:nvPr/>
              </p:nvSpPr>
              <p:spPr bwMode="auto">
                <a:xfrm>
                  <a:off x="2315494" y="2131356"/>
                  <a:ext cx="7555839" cy="868680"/>
                </a:xfrm>
                <a:prstGeom prst="homePlate">
                  <a:avLst>
                    <a:gd name="adj" fmla="val 42873"/>
                  </a:avLst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114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 Semilight" panose="020B0402040204020203" pitchFamily="34" charset="0"/>
                  </a:endParaRPr>
                </a:p>
              </p:txBody>
            </p:sp>
            <p:sp>
              <p:nvSpPr>
                <p:cNvPr id="16" name="Pentagon 15"/>
                <p:cNvSpPr/>
                <p:nvPr/>
              </p:nvSpPr>
              <p:spPr bwMode="auto">
                <a:xfrm>
                  <a:off x="2315492" y="1222021"/>
                  <a:ext cx="9384641" cy="914400"/>
                </a:xfrm>
                <a:prstGeom prst="homePlate">
                  <a:avLst>
                    <a:gd name="adj" fmla="val 42873"/>
                  </a:avLst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114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 Semilight" panose="020B0402040204020203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315494" y="1222021"/>
                  <a:ext cx="4115749" cy="1778015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224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n-US" kern="0" dirty="0">
                      <a:gradFill>
                        <a:gsLst>
                          <a:gs pos="71000">
                            <a:schemeClr val="bg1"/>
                          </a:gs>
                          <a:gs pos="97000">
                            <a:schemeClr val="bg1"/>
                          </a:gs>
                        </a:gsLst>
                        <a:lin ang="5400000" scaled="1"/>
                      </a:gradFill>
                    </a:rPr>
                    <a:t>Recommendations</a:t>
                  </a:r>
                </a:p>
                <a:p>
                  <a:pPr defTabSz="914224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n-US" sz="1399" kern="0" dirty="0">
                      <a:gradFill>
                        <a:gsLst>
                          <a:gs pos="71000">
                            <a:schemeClr val="bg1"/>
                          </a:gs>
                          <a:gs pos="97000">
                            <a:schemeClr val="bg1"/>
                          </a:gs>
                        </a:gsLst>
                        <a:lin ang="5400000" scaled="1"/>
                      </a:gradFill>
                    </a:rPr>
                    <a:t>What should I do? 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6846947" y="1432660"/>
                <a:ext cx="2038817" cy="493122"/>
              </a:xfrm>
              <a:prstGeom prst="rect">
                <a:avLst/>
              </a:prstGeom>
              <a:grpFill/>
            </p:spPr>
            <p:txBody>
              <a:bodyPr wrap="none" lIns="182828" tIns="146262" rIns="182828" bIns="146262" rtlCol="0">
                <a:spAutoFit/>
              </a:bodyPr>
              <a:lstStyle/>
              <a:p>
                <a:pPr defTabSz="914224" fontAlgn="base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1399" kern="0" dirty="0">
                    <a:gradFill>
                      <a:gsLst>
                        <a:gs pos="71000">
                          <a:schemeClr val="bg1"/>
                        </a:gs>
                        <a:gs pos="97000">
                          <a:schemeClr val="bg1"/>
                        </a:gs>
                      </a:gsLst>
                      <a:lin ang="5400000" scaled="1"/>
                    </a:gradFill>
                  </a:rPr>
                  <a:t>Decision automation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846947" y="2319134"/>
              <a:ext cx="1734680" cy="493122"/>
            </a:xfrm>
            <a:prstGeom prst="rect">
              <a:avLst/>
            </a:prstGeom>
            <a:grpFill/>
          </p:spPr>
          <p:txBody>
            <a:bodyPr wrap="none" lIns="182828" tIns="146262" rIns="182828" bIns="146262" rtlCol="0">
              <a:spAutoFit/>
            </a:bodyPr>
            <a:lstStyle/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Decision support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75481" y="1364268"/>
            <a:ext cx="1421871" cy="45028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224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0" dirty="0">
                <a:gradFill>
                  <a:gsLst>
                    <a:gs pos="71000">
                      <a:schemeClr val="bg1"/>
                    </a:gs>
                    <a:gs pos="97000">
                      <a:schemeClr val="bg1"/>
                    </a:gs>
                  </a:gsLst>
                  <a:lin ang="5400000" scaled="1"/>
                </a:gradFill>
              </a:rPr>
              <a:t>Data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71144" y="6049221"/>
            <a:ext cx="11689852" cy="679586"/>
            <a:chOff x="2364281" y="345104"/>
            <a:chExt cx="9194249" cy="67977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364281" y="681215"/>
              <a:ext cx="919424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>
                  <a:lumMod val="85000"/>
                </a:srgbClr>
              </a:solidFill>
              <a:prstDash val="solid"/>
              <a:headEnd type="none"/>
              <a:tailEnd type="triangle" w="lg" len="sm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439782" y="345104"/>
              <a:ext cx="1043247" cy="67977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txBody>
            <a:bodyPr wrap="square" lIns="182828" tIns="146262" rIns="182828" bIns="146262" rtlCol="0">
              <a:spAutoFit/>
            </a:bodyPr>
            <a:lstStyle/>
            <a:p>
              <a:pPr algn="ctr" defTabSz="724873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48" kern="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Value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97353" y="4998649"/>
            <a:ext cx="6610396" cy="868434"/>
            <a:chOff x="2352579" y="4857433"/>
            <a:chExt cx="6604354" cy="868680"/>
          </a:xfrm>
        </p:grpSpPr>
        <p:sp>
          <p:nvSpPr>
            <p:cNvPr id="10" name="Pentagon 9"/>
            <p:cNvSpPr/>
            <p:nvPr/>
          </p:nvSpPr>
          <p:spPr bwMode="auto">
            <a:xfrm>
              <a:off x="4221130" y="4857433"/>
              <a:ext cx="4735803" cy="868680"/>
            </a:xfrm>
            <a:prstGeom prst="homePlate">
              <a:avLst>
                <a:gd name="adj" fmla="val 42873"/>
              </a:avLst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 bwMode="auto">
            <a:xfrm>
              <a:off x="2352579" y="4857433"/>
              <a:ext cx="2946753" cy="868680"/>
            </a:xfrm>
            <a:prstGeom prst="homePlate">
              <a:avLst>
                <a:gd name="adj" fmla="val 42873"/>
              </a:avLst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Static reports</a:t>
              </a:r>
            </a:p>
            <a:p>
              <a:pPr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What happened?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95254" y="5019373"/>
              <a:ext cx="3359270" cy="544799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/>
            <a:p>
              <a:pPr algn="ctr" defTabSz="914224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Manual process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03" y="264686"/>
            <a:ext cx="11887878" cy="917444"/>
          </a:xfrm>
        </p:spPr>
        <p:txBody>
          <a:bodyPr/>
          <a:lstStyle/>
          <a:p>
            <a:r>
              <a:rPr lang="en-US" sz="4399" dirty="0"/>
              <a:t>Customer journey from data to action… </a:t>
            </a:r>
          </a:p>
        </p:txBody>
      </p:sp>
    </p:spTree>
    <p:extLst>
      <p:ext uri="{BB962C8B-B14F-4D97-AF65-F5344CB8AC3E}">
        <p14:creationId xmlns:p14="http://schemas.microsoft.com/office/powerpoint/2010/main" val="4264500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83" y="295730"/>
            <a:ext cx="9447457" cy="917444"/>
          </a:xfrm>
        </p:spPr>
        <p:txBody>
          <a:bodyPr/>
          <a:lstStyle/>
          <a:p>
            <a:r>
              <a:rPr lang="en-US" dirty="0"/>
              <a:t>Customer journey from static reports to interactive data exploration 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284446" y="4956287"/>
            <a:ext cx="2750790" cy="904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243" tIns="149196" rIns="190243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487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Chart controls</a:t>
            </a:r>
          </a:p>
          <a:p>
            <a:pPr defTabSz="9508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99" kern="0" dirty="0">
              <a:solidFill>
                <a:sysClr val="windowText" lastClr="00000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3161409" y="4956287"/>
            <a:ext cx="2750790" cy="904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243" tIns="149196" rIns="190243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487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SSRS operational reporting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6038372" y="4956287"/>
            <a:ext cx="2750790" cy="904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243" tIns="149196" rIns="190243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487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Management reporter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8915335" y="4956287"/>
            <a:ext cx="2750790" cy="904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243" tIns="149196" rIns="190243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487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Power BI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915336" y="2125858"/>
            <a:ext cx="2834238" cy="2834238"/>
            <a:chOff x="8915718" y="2125663"/>
            <a:chExt cx="2834640" cy="2834640"/>
          </a:xfrm>
        </p:grpSpPr>
        <p:sp>
          <p:nvSpPr>
            <p:cNvPr id="9" name="Rectangle 8"/>
            <p:cNvSpPr/>
            <p:nvPr/>
          </p:nvSpPr>
          <p:spPr bwMode="auto">
            <a:xfrm>
              <a:off x="8915718" y="2125663"/>
              <a:ext cx="2834640" cy="28346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24" fontAlgn="base">
                <a:lnSpc>
                  <a:spcPct val="90000"/>
                </a:lnSpc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Data </a:t>
              </a:r>
              <a:b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</a:b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exploration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1819" y="3380281"/>
              <a:ext cx="1722438" cy="63005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018012" y="2125858"/>
            <a:ext cx="2834238" cy="2834238"/>
            <a:chOff x="6038347" y="2125663"/>
            <a:chExt cx="2834640" cy="2834640"/>
          </a:xfrm>
        </p:grpSpPr>
        <p:sp>
          <p:nvSpPr>
            <p:cNvPr id="6" name="Rectangle 5"/>
            <p:cNvSpPr/>
            <p:nvPr/>
          </p:nvSpPr>
          <p:spPr bwMode="auto">
            <a:xfrm>
              <a:off x="6038347" y="2125663"/>
              <a:ext cx="2834640" cy="283464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50846" fontAlgn="base">
                <a:lnSpc>
                  <a:spcPct val="90000"/>
                </a:lnSpc>
                <a:defRPr/>
              </a:pPr>
              <a:r>
                <a:rPr lang="en-US" sz="1836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Financial </a:t>
              </a:r>
              <a:br>
                <a:rPr lang="en-US" sz="1836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</a:br>
              <a:r>
                <a:rPr lang="en-US" sz="1836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statements</a:t>
              </a:r>
            </a:p>
          </p:txBody>
        </p:sp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7169099" y="3281189"/>
              <a:ext cx="573138" cy="828234"/>
              <a:chOff x="5" y="0"/>
              <a:chExt cx="173" cy="250"/>
            </a:xfrm>
            <a:solidFill>
              <a:schemeClr val="bg1"/>
            </a:solidFill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5" y="0"/>
                <a:ext cx="173" cy="250"/>
              </a:xfrm>
              <a:custGeom>
                <a:avLst/>
                <a:gdLst>
                  <a:gd name="T0" fmla="*/ 173 w 173"/>
                  <a:gd name="T1" fmla="*/ 0 h 250"/>
                  <a:gd name="T2" fmla="*/ 0 w 173"/>
                  <a:gd name="T3" fmla="*/ 0 h 250"/>
                  <a:gd name="T4" fmla="*/ 0 w 173"/>
                  <a:gd name="T5" fmla="*/ 250 h 250"/>
                  <a:gd name="T6" fmla="*/ 173 w 173"/>
                  <a:gd name="T7" fmla="*/ 250 h 250"/>
                  <a:gd name="T8" fmla="*/ 173 w 173"/>
                  <a:gd name="T9" fmla="*/ 0 h 250"/>
                  <a:gd name="T10" fmla="*/ 157 w 173"/>
                  <a:gd name="T11" fmla="*/ 234 h 250"/>
                  <a:gd name="T12" fmla="*/ 16 w 173"/>
                  <a:gd name="T13" fmla="*/ 234 h 250"/>
                  <a:gd name="T14" fmla="*/ 16 w 173"/>
                  <a:gd name="T15" fmla="*/ 16 h 250"/>
                  <a:gd name="T16" fmla="*/ 157 w 173"/>
                  <a:gd name="T17" fmla="*/ 16 h 250"/>
                  <a:gd name="T18" fmla="*/ 157 w 173"/>
                  <a:gd name="T19" fmla="*/ 23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250">
                    <a:moveTo>
                      <a:pt x="173" y="0"/>
                    </a:moveTo>
                    <a:lnTo>
                      <a:pt x="0" y="0"/>
                    </a:lnTo>
                    <a:lnTo>
                      <a:pt x="0" y="250"/>
                    </a:lnTo>
                    <a:lnTo>
                      <a:pt x="173" y="250"/>
                    </a:lnTo>
                    <a:lnTo>
                      <a:pt x="173" y="0"/>
                    </a:lnTo>
                    <a:close/>
                    <a:moveTo>
                      <a:pt x="157" y="234"/>
                    </a:moveTo>
                    <a:lnTo>
                      <a:pt x="16" y="234"/>
                    </a:lnTo>
                    <a:lnTo>
                      <a:pt x="16" y="16"/>
                    </a:lnTo>
                    <a:lnTo>
                      <a:pt x="157" y="16"/>
                    </a:lnTo>
                    <a:lnTo>
                      <a:pt x="157" y="234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6" y="109"/>
                <a:ext cx="16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84" y="109"/>
                <a:ext cx="15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31" y="109"/>
                <a:ext cx="16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36" y="156"/>
                <a:ext cx="16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84" y="156"/>
                <a:ext cx="15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131" y="156"/>
                <a:ext cx="16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36" y="203"/>
                <a:ext cx="16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/>
            </p:nvSpPr>
            <p:spPr bwMode="auto">
              <a:xfrm>
                <a:off x="84" y="203"/>
                <a:ext cx="15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131" y="203"/>
                <a:ext cx="16" cy="16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36" y="31"/>
                <a:ext cx="111" cy="47"/>
              </a:xfrm>
              <a:custGeom>
                <a:avLst/>
                <a:gdLst>
                  <a:gd name="T0" fmla="*/ 111 w 111"/>
                  <a:gd name="T1" fmla="*/ 0 h 47"/>
                  <a:gd name="T2" fmla="*/ 0 w 111"/>
                  <a:gd name="T3" fmla="*/ 0 h 47"/>
                  <a:gd name="T4" fmla="*/ 0 w 111"/>
                  <a:gd name="T5" fmla="*/ 47 h 47"/>
                  <a:gd name="T6" fmla="*/ 111 w 111"/>
                  <a:gd name="T7" fmla="*/ 47 h 47"/>
                  <a:gd name="T8" fmla="*/ 111 w 111"/>
                  <a:gd name="T9" fmla="*/ 0 h 47"/>
                  <a:gd name="T10" fmla="*/ 95 w 111"/>
                  <a:gd name="T11" fmla="*/ 32 h 47"/>
                  <a:gd name="T12" fmla="*/ 16 w 111"/>
                  <a:gd name="T13" fmla="*/ 32 h 47"/>
                  <a:gd name="T14" fmla="*/ 16 w 111"/>
                  <a:gd name="T15" fmla="*/ 16 h 47"/>
                  <a:gd name="T16" fmla="*/ 95 w 111"/>
                  <a:gd name="T17" fmla="*/ 16 h 47"/>
                  <a:gd name="T18" fmla="*/ 95 w 111"/>
                  <a:gd name="T1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47">
                    <a:moveTo>
                      <a:pt x="111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111" y="47"/>
                    </a:lnTo>
                    <a:lnTo>
                      <a:pt x="111" y="0"/>
                    </a:lnTo>
                    <a:close/>
                    <a:moveTo>
                      <a:pt x="95" y="32"/>
                    </a:moveTo>
                    <a:lnTo>
                      <a:pt x="16" y="32"/>
                    </a:lnTo>
                    <a:lnTo>
                      <a:pt x="16" y="16"/>
                    </a:lnTo>
                    <a:lnTo>
                      <a:pt x="95" y="16"/>
                    </a:lnTo>
                    <a:lnTo>
                      <a:pt x="95" y="32"/>
                    </a:lnTo>
                    <a:close/>
                  </a:path>
                </a:pathLst>
              </a:cu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161410" y="2125858"/>
            <a:ext cx="2834238" cy="2834238"/>
            <a:chOff x="3160976" y="2125663"/>
            <a:chExt cx="2834640" cy="2834640"/>
          </a:xfrm>
        </p:grpSpPr>
        <p:sp>
          <p:nvSpPr>
            <p:cNvPr id="7" name="Rectangle 6"/>
            <p:cNvSpPr/>
            <p:nvPr/>
          </p:nvSpPr>
          <p:spPr bwMode="auto">
            <a:xfrm>
              <a:off x="3160976" y="2125663"/>
              <a:ext cx="2834640" cy="283464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24" fontAlgn="base">
                <a:lnSpc>
                  <a:spcPct val="90000"/>
                </a:lnSpc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Business documents, </a:t>
              </a:r>
            </a:p>
            <a:p>
              <a:pPr defTabSz="914224" fontAlgn="base">
                <a:lnSpc>
                  <a:spcPct val="90000"/>
                </a:lnSpc>
                <a:defRPr/>
              </a:pPr>
              <a:r>
                <a:rPr lang="en-US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high volume printing</a:t>
              </a:r>
            </a:p>
          </p:txBody>
        </p:sp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4119455" y="3283469"/>
              <a:ext cx="917682" cy="840451"/>
            </a:xfrm>
            <a:custGeom>
              <a:avLst/>
              <a:gdLst>
                <a:gd name="T0" fmla="*/ 3529 w 4242"/>
                <a:gd name="T1" fmla="*/ 870 h 3885"/>
                <a:gd name="T2" fmla="*/ 3529 w 4242"/>
                <a:gd name="T3" fmla="*/ 0 h 3885"/>
                <a:gd name="T4" fmla="*/ 867 w 4242"/>
                <a:gd name="T5" fmla="*/ 0 h 3885"/>
                <a:gd name="T6" fmla="*/ 867 w 4242"/>
                <a:gd name="T7" fmla="*/ 870 h 3885"/>
                <a:gd name="T8" fmla="*/ 0 w 4242"/>
                <a:gd name="T9" fmla="*/ 870 h 3885"/>
                <a:gd name="T10" fmla="*/ 0 w 4242"/>
                <a:gd name="T11" fmla="*/ 2881 h 3885"/>
                <a:gd name="T12" fmla="*/ 867 w 4242"/>
                <a:gd name="T13" fmla="*/ 2881 h 3885"/>
                <a:gd name="T14" fmla="*/ 867 w 4242"/>
                <a:gd name="T15" fmla="*/ 3885 h 3885"/>
                <a:gd name="T16" fmla="*/ 2700 w 4242"/>
                <a:gd name="T17" fmla="*/ 3885 h 3885"/>
                <a:gd name="T18" fmla="*/ 3529 w 4242"/>
                <a:gd name="T19" fmla="*/ 3113 h 3885"/>
                <a:gd name="T20" fmla="*/ 3529 w 4242"/>
                <a:gd name="T21" fmla="*/ 2881 h 3885"/>
                <a:gd name="T22" fmla="*/ 4242 w 4242"/>
                <a:gd name="T23" fmla="*/ 2881 h 3885"/>
                <a:gd name="T24" fmla="*/ 4242 w 4242"/>
                <a:gd name="T25" fmla="*/ 870 h 3885"/>
                <a:gd name="T26" fmla="*/ 3529 w 4242"/>
                <a:gd name="T27" fmla="*/ 870 h 3885"/>
                <a:gd name="T28" fmla="*/ 3529 w 4242"/>
                <a:gd name="T29" fmla="*/ 870 h 3885"/>
                <a:gd name="T30" fmla="*/ 3529 w 4242"/>
                <a:gd name="T31" fmla="*/ 870 h 3885"/>
                <a:gd name="T32" fmla="*/ 3798 w 4242"/>
                <a:gd name="T33" fmla="*/ 2746 h 3885"/>
                <a:gd name="T34" fmla="*/ 3529 w 4242"/>
                <a:gd name="T35" fmla="*/ 2746 h 3885"/>
                <a:gd name="T36" fmla="*/ 3529 w 4242"/>
                <a:gd name="T37" fmla="*/ 2746 h 3885"/>
                <a:gd name="T38" fmla="*/ 3529 w 4242"/>
                <a:gd name="T39" fmla="*/ 2050 h 3885"/>
                <a:gd name="T40" fmla="*/ 3529 w 4242"/>
                <a:gd name="T41" fmla="*/ 2050 h 3885"/>
                <a:gd name="T42" fmla="*/ 3240 w 4242"/>
                <a:gd name="T43" fmla="*/ 2050 h 3885"/>
                <a:gd name="T44" fmla="*/ 3240 w 4242"/>
                <a:gd name="T45" fmla="*/ 2881 h 3885"/>
                <a:gd name="T46" fmla="*/ 2430 w 4242"/>
                <a:gd name="T47" fmla="*/ 2881 h 3885"/>
                <a:gd name="T48" fmla="*/ 2430 w 4242"/>
                <a:gd name="T49" fmla="*/ 3615 h 3885"/>
                <a:gd name="T50" fmla="*/ 1157 w 4242"/>
                <a:gd name="T51" fmla="*/ 3615 h 3885"/>
                <a:gd name="T52" fmla="*/ 1157 w 4242"/>
                <a:gd name="T53" fmla="*/ 2050 h 3885"/>
                <a:gd name="T54" fmla="*/ 867 w 4242"/>
                <a:gd name="T55" fmla="*/ 2050 h 3885"/>
                <a:gd name="T56" fmla="*/ 867 w 4242"/>
                <a:gd name="T57" fmla="*/ 2050 h 3885"/>
                <a:gd name="T58" fmla="*/ 867 w 4242"/>
                <a:gd name="T59" fmla="*/ 2746 h 3885"/>
                <a:gd name="T60" fmla="*/ 829 w 4242"/>
                <a:gd name="T61" fmla="*/ 2746 h 3885"/>
                <a:gd name="T62" fmla="*/ 598 w 4242"/>
                <a:gd name="T63" fmla="*/ 2746 h 3885"/>
                <a:gd name="T64" fmla="*/ 598 w 4242"/>
                <a:gd name="T65" fmla="*/ 1740 h 3885"/>
                <a:gd name="T66" fmla="*/ 598 w 4242"/>
                <a:gd name="T67" fmla="*/ 1740 h 3885"/>
                <a:gd name="T68" fmla="*/ 867 w 4242"/>
                <a:gd name="T69" fmla="*/ 1740 h 3885"/>
                <a:gd name="T70" fmla="*/ 867 w 4242"/>
                <a:gd name="T71" fmla="*/ 1740 h 3885"/>
                <a:gd name="T72" fmla="*/ 1157 w 4242"/>
                <a:gd name="T73" fmla="*/ 1740 h 3885"/>
                <a:gd name="T74" fmla="*/ 3240 w 4242"/>
                <a:gd name="T75" fmla="*/ 1740 h 3885"/>
                <a:gd name="T76" fmla="*/ 3529 w 4242"/>
                <a:gd name="T77" fmla="*/ 1740 h 3885"/>
                <a:gd name="T78" fmla="*/ 3529 w 4242"/>
                <a:gd name="T79" fmla="*/ 1740 h 3885"/>
                <a:gd name="T80" fmla="*/ 3798 w 4242"/>
                <a:gd name="T81" fmla="*/ 1740 h 3885"/>
                <a:gd name="T82" fmla="*/ 3798 w 4242"/>
                <a:gd name="T83" fmla="*/ 1740 h 3885"/>
                <a:gd name="T84" fmla="*/ 3798 w 4242"/>
                <a:gd name="T85" fmla="*/ 2746 h 3885"/>
                <a:gd name="T86" fmla="*/ 3798 w 4242"/>
                <a:gd name="T87" fmla="*/ 2746 h 3885"/>
                <a:gd name="T88" fmla="*/ 3798 w 4242"/>
                <a:gd name="T89" fmla="*/ 2746 h 3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2" h="3885">
                  <a:moveTo>
                    <a:pt x="3529" y="870"/>
                  </a:moveTo>
                  <a:lnTo>
                    <a:pt x="3529" y="0"/>
                  </a:lnTo>
                  <a:lnTo>
                    <a:pt x="867" y="0"/>
                  </a:lnTo>
                  <a:lnTo>
                    <a:pt x="867" y="870"/>
                  </a:lnTo>
                  <a:lnTo>
                    <a:pt x="0" y="870"/>
                  </a:lnTo>
                  <a:lnTo>
                    <a:pt x="0" y="2881"/>
                  </a:lnTo>
                  <a:lnTo>
                    <a:pt x="867" y="2881"/>
                  </a:lnTo>
                  <a:lnTo>
                    <a:pt x="867" y="3885"/>
                  </a:lnTo>
                  <a:lnTo>
                    <a:pt x="2700" y="3885"/>
                  </a:lnTo>
                  <a:lnTo>
                    <a:pt x="3529" y="3113"/>
                  </a:lnTo>
                  <a:lnTo>
                    <a:pt x="3529" y="2881"/>
                  </a:lnTo>
                  <a:lnTo>
                    <a:pt x="4242" y="2881"/>
                  </a:lnTo>
                  <a:lnTo>
                    <a:pt x="4242" y="870"/>
                  </a:lnTo>
                  <a:lnTo>
                    <a:pt x="3529" y="870"/>
                  </a:lnTo>
                  <a:lnTo>
                    <a:pt x="3529" y="870"/>
                  </a:lnTo>
                  <a:lnTo>
                    <a:pt x="3529" y="870"/>
                  </a:lnTo>
                  <a:close/>
                  <a:moveTo>
                    <a:pt x="3798" y="2746"/>
                  </a:moveTo>
                  <a:lnTo>
                    <a:pt x="3529" y="2746"/>
                  </a:lnTo>
                  <a:lnTo>
                    <a:pt x="3529" y="2746"/>
                  </a:lnTo>
                  <a:lnTo>
                    <a:pt x="3529" y="2050"/>
                  </a:lnTo>
                  <a:lnTo>
                    <a:pt x="3529" y="2050"/>
                  </a:lnTo>
                  <a:lnTo>
                    <a:pt x="3240" y="2050"/>
                  </a:lnTo>
                  <a:lnTo>
                    <a:pt x="3240" y="2881"/>
                  </a:lnTo>
                  <a:lnTo>
                    <a:pt x="2430" y="2881"/>
                  </a:lnTo>
                  <a:lnTo>
                    <a:pt x="2430" y="3615"/>
                  </a:lnTo>
                  <a:lnTo>
                    <a:pt x="1157" y="3615"/>
                  </a:lnTo>
                  <a:lnTo>
                    <a:pt x="1157" y="2050"/>
                  </a:lnTo>
                  <a:lnTo>
                    <a:pt x="867" y="2050"/>
                  </a:lnTo>
                  <a:lnTo>
                    <a:pt x="867" y="2050"/>
                  </a:lnTo>
                  <a:lnTo>
                    <a:pt x="867" y="2746"/>
                  </a:lnTo>
                  <a:lnTo>
                    <a:pt x="829" y="2746"/>
                  </a:lnTo>
                  <a:lnTo>
                    <a:pt x="598" y="2746"/>
                  </a:lnTo>
                  <a:lnTo>
                    <a:pt x="598" y="1740"/>
                  </a:lnTo>
                  <a:lnTo>
                    <a:pt x="598" y="1740"/>
                  </a:lnTo>
                  <a:lnTo>
                    <a:pt x="867" y="1740"/>
                  </a:lnTo>
                  <a:lnTo>
                    <a:pt x="867" y="1740"/>
                  </a:lnTo>
                  <a:lnTo>
                    <a:pt x="1157" y="1740"/>
                  </a:lnTo>
                  <a:lnTo>
                    <a:pt x="3240" y="1740"/>
                  </a:lnTo>
                  <a:lnTo>
                    <a:pt x="3529" y="1740"/>
                  </a:lnTo>
                  <a:lnTo>
                    <a:pt x="3529" y="1740"/>
                  </a:lnTo>
                  <a:lnTo>
                    <a:pt x="3798" y="1740"/>
                  </a:lnTo>
                  <a:lnTo>
                    <a:pt x="3798" y="1740"/>
                  </a:lnTo>
                  <a:lnTo>
                    <a:pt x="3798" y="2746"/>
                  </a:lnTo>
                  <a:lnTo>
                    <a:pt x="3798" y="2746"/>
                  </a:lnTo>
                  <a:lnTo>
                    <a:pt x="3798" y="2746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>
                <a:lnSpc>
                  <a:spcPct val="90000"/>
                </a:lnSpc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4447" y="2125858"/>
            <a:ext cx="2834238" cy="2834238"/>
            <a:chOff x="283605" y="2125663"/>
            <a:chExt cx="2834640" cy="283464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3605" y="2125663"/>
              <a:ext cx="2834640" cy="283464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24" fontAlgn="base">
                <a:lnSpc>
                  <a:spcPct val="90000"/>
                </a:lnSpc>
                <a:defRPr/>
              </a:pPr>
              <a:r>
                <a:rPr lang="it-IT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Built-in experiences,</a:t>
              </a:r>
            </a:p>
            <a:p>
              <a:pPr defTabSz="914224" fontAlgn="base">
                <a:lnSpc>
                  <a:spcPct val="90000"/>
                </a:lnSpc>
                <a:defRPr/>
              </a:pPr>
              <a:r>
                <a:rPr lang="it-IT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operational</a:t>
              </a:r>
              <a:endParaRPr lang="en-US" kern="0" dirty="0">
                <a:gradFill>
                  <a:gsLst>
                    <a:gs pos="71000">
                      <a:schemeClr val="bg1"/>
                    </a:gs>
                    <a:gs pos="97000">
                      <a:schemeClr val="bg1"/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38" name="Group 22"/>
            <p:cNvGrpSpPr>
              <a:grpSpLocks noChangeAspect="1"/>
            </p:cNvGrpSpPr>
            <p:nvPr/>
          </p:nvGrpSpPr>
          <p:grpSpPr bwMode="auto">
            <a:xfrm>
              <a:off x="966706" y="3394439"/>
              <a:ext cx="1063520" cy="668376"/>
              <a:chOff x="3" y="-1"/>
              <a:chExt cx="253" cy="159"/>
            </a:xfrm>
            <a:solidFill>
              <a:schemeClr val="bg1"/>
            </a:solidFill>
          </p:grpSpPr>
          <p:sp>
            <p:nvSpPr>
              <p:cNvPr id="40" name="Rectangle 23"/>
              <p:cNvSpPr>
                <a:spLocks noChangeArrowheads="1"/>
              </p:cNvSpPr>
              <p:nvPr/>
            </p:nvSpPr>
            <p:spPr bwMode="auto">
              <a:xfrm>
                <a:off x="7" y="142"/>
                <a:ext cx="249" cy="16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3" y="-1"/>
                <a:ext cx="253" cy="123"/>
              </a:xfrm>
              <a:custGeom>
                <a:avLst/>
                <a:gdLst>
                  <a:gd name="T0" fmla="*/ 198 w 253"/>
                  <a:gd name="T1" fmla="*/ 16 h 123"/>
                  <a:gd name="T2" fmla="*/ 228 w 253"/>
                  <a:gd name="T3" fmla="*/ 16 h 123"/>
                  <a:gd name="T4" fmla="*/ 144 w 253"/>
                  <a:gd name="T5" fmla="*/ 99 h 123"/>
                  <a:gd name="T6" fmla="*/ 74 w 253"/>
                  <a:gd name="T7" fmla="*/ 28 h 123"/>
                  <a:gd name="T8" fmla="*/ 0 w 253"/>
                  <a:gd name="T9" fmla="*/ 105 h 123"/>
                  <a:gd name="T10" fmla="*/ 10 w 253"/>
                  <a:gd name="T11" fmla="*/ 117 h 123"/>
                  <a:gd name="T12" fmla="*/ 74 w 253"/>
                  <a:gd name="T13" fmla="*/ 52 h 123"/>
                  <a:gd name="T14" fmla="*/ 144 w 253"/>
                  <a:gd name="T15" fmla="*/ 123 h 123"/>
                  <a:gd name="T16" fmla="*/ 237 w 253"/>
                  <a:gd name="T17" fmla="*/ 28 h 123"/>
                  <a:gd name="T18" fmla="*/ 237 w 253"/>
                  <a:gd name="T19" fmla="*/ 56 h 123"/>
                  <a:gd name="T20" fmla="*/ 253 w 253"/>
                  <a:gd name="T21" fmla="*/ 56 h 123"/>
                  <a:gd name="T22" fmla="*/ 253 w 253"/>
                  <a:gd name="T23" fmla="*/ 0 h 123"/>
                  <a:gd name="T24" fmla="*/ 198 w 253"/>
                  <a:gd name="T25" fmla="*/ 0 h 123"/>
                  <a:gd name="T26" fmla="*/ 198 w 253"/>
                  <a:gd name="T27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3" h="123">
                    <a:moveTo>
                      <a:pt x="198" y="16"/>
                    </a:moveTo>
                    <a:lnTo>
                      <a:pt x="228" y="16"/>
                    </a:lnTo>
                    <a:lnTo>
                      <a:pt x="144" y="99"/>
                    </a:lnTo>
                    <a:lnTo>
                      <a:pt x="74" y="28"/>
                    </a:lnTo>
                    <a:lnTo>
                      <a:pt x="0" y="105"/>
                    </a:lnTo>
                    <a:lnTo>
                      <a:pt x="10" y="117"/>
                    </a:lnTo>
                    <a:lnTo>
                      <a:pt x="74" y="52"/>
                    </a:lnTo>
                    <a:lnTo>
                      <a:pt x="144" y="123"/>
                    </a:lnTo>
                    <a:lnTo>
                      <a:pt x="237" y="28"/>
                    </a:lnTo>
                    <a:lnTo>
                      <a:pt x="237" y="56"/>
                    </a:lnTo>
                    <a:lnTo>
                      <a:pt x="253" y="56"/>
                    </a:lnTo>
                    <a:lnTo>
                      <a:pt x="253" y="0"/>
                    </a:lnTo>
                    <a:lnTo>
                      <a:pt x="198" y="0"/>
                    </a:lnTo>
                    <a:lnTo>
                      <a:pt x="198" y="16"/>
                    </a:lnTo>
                    <a:close/>
                  </a:path>
                </a:pathLst>
              </a:custGeom>
              <a:grpFill/>
              <a:ln w="38100">
                <a:noFill/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lnSpc>
                    <a:spcPct val="90000"/>
                  </a:lnSpc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 bwMode="auto">
          <a:xfrm>
            <a:off x="3115696" y="2045628"/>
            <a:ext cx="45713" cy="2975419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973750" y="2045628"/>
            <a:ext cx="45713" cy="2975419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853785" y="2045628"/>
            <a:ext cx="45713" cy="2975419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 flipH="1">
            <a:off x="881" y="2045628"/>
            <a:ext cx="283563" cy="2975419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05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482" y="153064"/>
            <a:ext cx="11859457" cy="1466686"/>
          </a:xfrm>
        </p:spPr>
        <p:txBody>
          <a:bodyPr/>
          <a:lstStyle/>
          <a:p>
            <a:r>
              <a:rPr lang="en-US" sz="4399" dirty="0"/>
              <a:t>Journey from data exploration to recommendations with Cortana Intelligence Suite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5035" y="2448602"/>
            <a:ext cx="1089904" cy="489253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99" kern="0" spc="-30" dirty="0">
                <a:gradFill>
                  <a:gsLst>
                    <a:gs pos="71000">
                      <a:schemeClr val="tx1"/>
                    </a:gs>
                    <a:gs pos="97000">
                      <a:schemeClr val="tx1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People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522822" y="4469668"/>
            <a:ext cx="522214" cy="652766"/>
            <a:chOff x="2954338" y="6831013"/>
            <a:chExt cx="1041400" cy="1301750"/>
          </a:xfrm>
          <a:solidFill>
            <a:srgbClr val="0078D7"/>
          </a:solidFill>
        </p:grpSpPr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3195638" y="7329488"/>
              <a:ext cx="390525" cy="393700"/>
            </a:xfrm>
            <a:custGeom>
              <a:avLst/>
              <a:gdLst>
                <a:gd name="T0" fmla="*/ 122 w 246"/>
                <a:gd name="T1" fmla="*/ 248 h 248"/>
                <a:gd name="T2" fmla="*/ 98 w 246"/>
                <a:gd name="T3" fmla="*/ 244 h 248"/>
                <a:gd name="T4" fmla="*/ 74 w 246"/>
                <a:gd name="T5" fmla="*/ 238 h 248"/>
                <a:gd name="T6" fmla="*/ 36 w 246"/>
                <a:gd name="T7" fmla="*/ 210 h 248"/>
                <a:gd name="T8" fmla="*/ 8 w 246"/>
                <a:gd name="T9" fmla="*/ 172 h 248"/>
                <a:gd name="T10" fmla="*/ 2 w 246"/>
                <a:gd name="T11" fmla="*/ 148 h 248"/>
                <a:gd name="T12" fmla="*/ 0 w 246"/>
                <a:gd name="T13" fmla="*/ 124 h 248"/>
                <a:gd name="T14" fmla="*/ 0 w 246"/>
                <a:gd name="T15" fmla="*/ 112 h 248"/>
                <a:gd name="T16" fmla="*/ 4 w 246"/>
                <a:gd name="T17" fmla="*/ 88 h 248"/>
                <a:gd name="T18" fmla="*/ 20 w 246"/>
                <a:gd name="T19" fmla="*/ 56 h 248"/>
                <a:gd name="T20" fmla="*/ 54 w 246"/>
                <a:gd name="T21" fmla="*/ 22 h 248"/>
                <a:gd name="T22" fmla="*/ 86 w 246"/>
                <a:gd name="T23" fmla="*/ 6 h 248"/>
                <a:gd name="T24" fmla="*/ 110 w 246"/>
                <a:gd name="T25" fmla="*/ 2 h 248"/>
                <a:gd name="T26" fmla="*/ 122 w 246"/>
                <a:gd name="T27" fmla="*/ 0 h 248"/>
                <a:gd name="T28" fmla="*/ 148 w 246"/>
                <a:gd name="T29" fmla="*/ 4 h 248"/>
                <a:gd name="T30" fmla="*/ 170 w 246"/>
                <a:gd name="T31" fmla="*/ 10 h 248"/>
                <a:gd name="T32" fmla="*/ 210 w 246"/>
                <a:gd name="T33" fmla="*/ 36 h 248"/>
                <a:gd name="T34" fmla="*/ 236 w 246"/>
                <a:gd name="T35" fmla="*/ 76 h 248"/>
                <a:gd name="T36" fmla="*/ 242 w 246"/>
                <a:gd name="T37" fmla="*/ 100 h 248"/>
                <a:gd name="T38" fmla="*/ 246 w 246"/>
                <a:gd name="T39" fmla="*/ 124 h 248"/>
                <a:gd name="T40" fmla="*/ 244 w 246"/>
                <a:gd name="T41" fmla="*/ 136 h 248"/>
                <a:gd name="T42" fmla="*/ 240 w 246"/>
                <a:gd name="T43" fmla="*/ 160 h 248"/>
                <a:gd name="T44" fmla="*/ 224 w 246"/>
                <a:gd name="T45" fmla="*/ 192 h 248"/>
                <a:gd name="T46" fmla="*/ 192 w 246"/>
                <a:gd name="T47" fmla="*/ 226 h 248"/>
                <a:gd name="T48" fmla="*/ 158 w 246"/>
                <a:gd name="T49" fmla="*/ 242 h 248"/>
                <a:gd name="T50" fmla="*/ 134 w 246"/>
                <a:gd name="T51" fmla="*/ 246 h 248"/>
                <a:gd name="T52" fmla="*/ 122 w 246"/>
                <a:gd name="T53" fmla="*/ 248 h 248"/>
                <a:gd name="T54" fmla="*/ 122 w 246"/>
                <a:gd name="T55" fmla="*/ 28 h 248"/>
                <a:gd name="T56" fmla="*/ 86 w 246"/>
                <a:gd name="T57" fmla="*/ 36 h 248"/>
                <a:gd name="T58" fmla="*/ 56 w 246"/>
                <a:gd name="T59" fmla="*/ 56 h 248"/>
                <a:gd name="T60" fmla="*/ 34 w 246"/>
                <a:gd name="T61" fmla="*/ 86 h 248"/>
                <a:gd name="T62" fmla="*/ 28 w 246"/>
                <a:gd name="T63" fmla="*/ 124 h 248"/>
                <a:gd name="T64" fmla="*/ 30 w 246"/>
                <a:gd name="T65" fmla="*/ 144 h 248"/>
                <a:gd name="T66" fmla="*/ 44 w 246"/>
                <a:gd name="T67" fmla="*/ 178 h 248"/>
                <a:gd name="T68" fmla="*/ 70 w 246"/>
                <a:gd name="T69" fmla="*/ 202 h 248"/>
                <a:gd name="T70" fmla="*/ 104 w 246"/>
                <a:gd name="T71" fmla="*/ 218 h 248"/>
                <a:gd name="T72" fmla="*/ 122 w 246"/>
                <a:gd name="T73" fmla="*/ 220 h 248"/>
                <a:gd name="T74" fmla="*/ 160 w 246"/>
                <a:gd name="T75" fmla="*/ 212 h 248"/>
                <a:gd name="T76" fmla="*/ 190 w 246"/>
                <a:gd name="T77" fmla="*/ 192 h 248"/>
                <a:gd name="T78" fmla="*/ 210 w 246"/>
                <a:gd name="T79" fmla="*/ 160 h 248"/>
                <a:gd name="T80" fmla="*/ 218 w 246"/>
                <a:gd name="T81" fmla="*/ 124 h 248"/>
                <a:gd name="T82" fmla="*/ 216 w 246"/>
                <a:gd name="T83" fmla="*/ 104 h 248"/>
                <a:gd name="T84" fmla="*/ 202 w 246"/>
                <a:gd name="T85" fmla="*/ 70 h 248"/>
                <a:gd name="T86" fmla="*/ 176 w 246"/>
                <a:gd name="T87" fmla="*/ 46 h 248"/>
                <a:gd name="T88" fmla="*/ 142 w 246"/>
                <a:gd name="T89" fmla="*/ 30 h 248"/>
                <a:gd name="T90" fmla="*/ 122 w 246"/>
                <a:gd name="T91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48">
                  <a:moveTo>
                    <a:pt x="122" y="248"/>
                  </a:moveTo>
                  <a:lnTo>
                    <a:pt x="122" y="248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2"/>
                  </a:lnTo>
                  <a:lnTo>
                    <a:pt x="74" y="238"/>
                  </a:lnTo>
                  <a:lnTo>
                    <a:pt x="54" y="226"/>
                  </a:lnTo>
                  <a:lnTo>
                    <a:pt x="36" y="210"/>
                  </a:lnTo>
                  <a:lnTo>
                    <a:pt x="20" y="192"/>
                  </a:lnTo>
                  <a:lnTo>
                    <a:pt x="8" y="172"/>
                  </a:lnTo>
                  <a:lnTo>
                    <a:pt x="4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4" y="88"/>
                  </a:lnTo>
                  <a:lnTo>
                    <a:pt x="8" y="76"/>
                  </a:lnTo>
                  <a:lnTo>
                    <a:pt x="20" y="56"/>
                  </a:lnTo>
                  <a:lnTo>
                    <a:pt x="36" y="36"/>
                  </a:lnTo>
                  <a:lnTo>
                    <a:pt x="54" y="22"/>
                  </a:lnTo>
                  <a:lnTo>
                    <a:pt x="74" y="10"/>
                  </a:lnTo>
                  <a:lnTo>
                    <a:pt x="86" y="6"/>
                  </a:lnTo>
                  <a:lnTo>
                    <a:pt x="98" y="4"/>
                  </a:lnTo>
                  <a:lnTo>
                    <a:pt x="11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4" y="2"/>
                  </a:lnTo>
                  <a:lnTo>
                    <a:pt x="148" y="4"/>
                  </a:lnTo>
                  <a:lnTo>
                    <a:pt x="158" y="6"/>
                  </a:lnTo>
                  <a:lnTo>
                    <a:pt x="170" y="10"/>
                  </a:lnTo>
                  <a:lnTo>
                    <a:pt x="192" y="22"/>
                  </a:lnTo>
                  <a:lnTo>
                    <a:pt x="210" y="36"/>
                  </a:lnTo>
                  <a:lnTo>
                    <a:pt x="224" y="56"/>
                  </a:lnTo>
                  <a:lnTo>
                    <a:pt x="236" y="76"/>
                  </a:lnTo>
                  <a:lnTo>
                    <a:pt x="240" y="88"/>
                  </a:lnTo>
                  <a:lnTo>
                    <a:pt x="242" y="100"/>
                  </a:lnTo>
                  <a:lnTo>
                    <a:pt x="244" y="112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36"/>
                  </a:lnTo>
                  <a:lnTo>
                    <a:pt x="242" y="148"/>
                  </a:lnTo>
                  <a:lnTo>
                    <a:pt x="240" y="160"/>
                  </a:lnTo>
                  <a:lnTo>
                    <a:pt x="236" y="172"/>
                  </a:lnTo>
                  <a:lnTo>
                    <a:pt x="224" y="192"/>
                  </a:lnTo>
                  <a:lnTo>
                    <a:pt x="210" y="210"/>
                  </a:lnTo>
                  <a:lnTo>
                    <a:pt x="192" y="226"/>
                  </a:lnTo>
                  <a:lnTo>
                    <a:pt x="170" y="238"/>
                  </a:lnTo>
                  <a:lnTo>
                    <a:pt x="158" y="242"/>
                  </a:lnTo>
                  <a:lnTo>
                    <a:pt x="148" y="244"/>
                  </a:lnTo>
                  <a:lnTo>
                    <a:pt x="134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122" y="28"/>
                  </a:moveTo>
                  <a:lnTo>
                    <a:pt x="122" y="28"/>
                  </a:lnTo>
                  <a:lnTo>
                    <a:pt x="104" y="30"/>
                  </a:lnTo>
                  <a:lnTo>
                    <a:pt x="86" y="36"/>
                  </a:lnTo>
                  <a:lnTo>
                    <a:pt x="70" y="46"/>
                  </a:lnTo>
                  <a:lnTo>
                    <a:pt x="56" y="56"/>
                  </a:lnTo>
                  <a:lnTo>
                    <a:pt x="44" y="70"/>
                  </a:lnTo>
                  <a:lnTo>
                    <a:pt x="34" y="86"/>
                  </a:lnTo>
                  <a:lnTo>
                    <a:pt x="30" y="10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30" y="144"/>
                  </a:lnTo>
                  <a:lnTo>
                    <a:pt x="34" y="160"/>
                  </a:lnTo>
                  <a:lnTo>
                    <a:pt x="44" y="178"/>
                  </a:lnTo>
                  <a:lnTo>
                    <a:pt x="56" y="192"/>
                  </a:lnTo>
                  <a:lnTo>
                    <a:pt x="70" y="202"/>
                  </a:lnTo>
                  <a:lnTo>
                    <a:pt x="86" y="212"/>
                  </a:lnTo>
                  <a:lnTo>
                    <a:pt x="104" y="218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2" y="218"/>
                  </a:lnTo>
                  <a:lnTo>
                    <a:pt x="160" y="212"/>
                  </a:lnTo>
                  <a:lnTo>
                    <a:pt x="176" y="202"/>
                  </a:lnTo>
                  <a:lnTo>
                    <a:pt x="190" y="192"/>
                  </a:lnTo>
                  <a:lnTo>
                    <a:pt x="202" y="178"/>
                  </a:lnTo>
                  <a:lnTo>
                    <a:pt x="210" y="160"/>
                  </a:lnTo>
                  <a:lnTo>
                    <a:pt x="216" y="144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6" y="104"/>
                  </a:lnTo>
                  <a:lnTo>
                    <a:pt x="210" y="86"/>
                  </a:lnTo>
                  <a:lnTo>
                    <a:pt x="202" y="70"/>
                  </a:lnTo>
                  <a:lnTo>
                    <a:pt x="190" y="56"/>
                  </a:lnTo>
                  <a:lnTo>
                    <a:pt x="176" y="46"/>
                  </a:lnTo>
                  <a:lnTo>
                    <a:pt x="160" y="36"/>
                  </a:lnTo>
                  <a:lnTo>
                    <a:pt x="142" y="30"/>
                  </a:lnTo>
                  <a:lnTo>
                    <a:pt x="122" y="28"/>
                  </a:lnTo>
                  <a:lnTo>
                    <a:pt x="122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2954338" y="6831013"/>
              <a:ext cx="1041400" cy="1301750"/>
            </a:xfrm>
            <a:custGeom>
              <a:avLst/>
              <a:gdLst>
                <a:gd name="T0" fmla="*/ 114 w 656"/>
                <a:gd name="T1" fmla="*/ 784 h 820"/>
                <a:gd name="T2" fmla="*/ 80 w 656"/>
                <a:gd name="T3" fmla="*/ 760 h 820"/>
                <a:gd name="T4" fmla="*/ 172 w 656"/>
                <a:gd name="T5" fmla="*/ 608 h 820"/>
                <a:gd name="T6" fmla="*/ 238 w 656"/>
                <a:gd name="T7" fmla="*/ 672 h 820"/>
                <a:gd name="T8" fmla="*/ 300 w 656"/>
                <a:gd name="T9" fmla="*/ 684 h 820"/>
                <a:gd name="T10" fmla="*/ 328 w 656"/>
                <a:gd name="T11" fmla="*/ 628 h 820"/>
                <a:gd name="T12" fmla="*/ 416 w 656"/>
                <a:gd name="T13" fmla="*/ 630 h 820"/>
                <a:gd name="T14" fmla="*/ 466 w 656"/>
                <a:gd name="T15" fmla="*/ 592 h 820"/>
                <a:gd name="T16" fmla="*/ 446 w 656"/>
                <a:gd name="T17" fmla="*/ 536 h 820"/>
                <a:gd name="T18" fmla="*/ 512 w 656"/>
                <a:gd name="T19" fmla="*/ 474 h 820"/>
                <a:gd name="T20" fmla="*/ 518 w 656"/>
                <a:gd name="T21" fmla="*/ 406 h 820"/>
                <a:gd name="T22" fmla="*/ 464 w 656"/>
                <a:gd name="T23" fmla="*/ 386 h 820"/>
                <a:gd name="T24" fmla="*/ 466 w 656"/>
                <a:gd name="T25" fmla="*/ 296 h 820"/>
                <a:gd name="T26" fmla="*/ 424 w 656"/>
                <a:gd name="T27" fmla="*/ 244 h 820"/>
                <a:gd name="T28" fmla="*/ 372 w 656"/>
                <a:gd name="T29" fmla="*/ 266 h 820"/>
                <a:gd name="T30" fmla="*/ 310 w 656"/>
                <a:gd name="T31" fmla="*/ 200 h 820"/>
                <a:gd name="T32" fmla="*/ 240 w 656"/>
                <a:gd name="T33" fmla="*/ 198 h 820"/>
                <a:gd name="T34" fmla="*/ 198 w 656"/>
                <a:gd name="T35" fmla="*/ 256 h 820"/>
                <a:gd name="T36" fmla="*/ 128 w 656"/>
                <a:gd name="T37" fmla="*/ 244 h 820"/>
                <a:gd name="T38" fmla="*/ 82 w 656"/>
                <a:gd name="T39" fmla="*/ 296 h 820"/>
                <a:gd name="T40" fmla="*/ 84 w 656"/>
                <a:gd name="T41" fmla="*/ 386 h 820"/>
                <a:gd name="T42" fmla="*/ 32 w 656"/>
                <a:gd name="T43" fmla="*/ 406 h 820"/>
                <a:gd name="T44" fmla="*/ 38 w 656"/>
                <a:gd name="T45" fmla="*/ 474 h 820"/>
                <a:gd name="T46" fmla="*/ 102 w 656"/>
                <a:gd name="T47" fmla="*/ 536 h 820"/>
                <a:gd name="T48" fmla="*/ 78 w 656"/>
                <a:gd name="T49" fmla="*/ 550 h 820"/>
                <a:gd name="T50" fmla="*/ 10 w 656"/>
                <a:gd name="T51" fmla="*/ 488 h 820"/>
                <a:gd name="T52" fmla="*/ 6 w 656"/>
                <a:gd name="T53" fmla="*/ 394 h 820"/>
                <a:gd name="T54" fmla="*/ 74 w 656"/>
                <a:gd name="T55" fmla="*/ 334 h 820"/>
                <a:gd name="T56" fmla="*/ 60 w 656"/>
                <a:gd name="T57" fmla="*/ 264 h 820"/>
                <a:gd name="T58" fmla="*/ 138 w 656"/>
                <a:gd name="T59" fmla="*/ 218 h 820"/>
                <a:gd name="T60" fmla="*/ 212 w 656"/>
                <a:gd name="T61" fmla="*/ 192 h 820"/>
                <a:gd name="T62" fmla="*/ 296 w 656"/>
                <a:gd name="T63" fmla="*/ 164 h 820"/>
                <a:gd name="T64" fmla="*/ 342 w 656"/>
                <a:gd name="T65" fmla="*/ 222 h 820"/>
                <a:gd name="T66" fmla="*/ 426 w 656"/>
                <a:gd name="T67" fmla="*/ 216 h 820"/>
                <a:gd name="T68" fmla="*/ 494 w 656"/>
                <a:gd name="T69" fmla="*/ 278 h 820"/>
                <a:gd name="T70" fmla="*/ 490 w 656"/>
                <a:gd name="T71" fmla="*/ 370 h 820"/>
                <a:gd name="T72" fmla="*/ 548 w 656"/>
                <a:gd name="T73" fmla="*/ 410 h 820"/>
                <a:gd name="T74" fmla="*/ 528 w 656"/>
                <a:gd name="T75" fmla="*/ 498 h 820"/>
                <a:gd name="T76" fmla="*/ 492 w 656"/>
                <a:gd name="T77" fmla="*/ 568 h 820"/>
                <a:gd name="T78" fmla="*/ 452 w 656"/>
                <a:gd name="T79" fmla="*/ 646 h 820"/>
                <a:gd name="T80" fmla="*/ 398 w 656"/>
                <a:gd name="T81" fmla="*/ 652 h 820"/>
                <a:gd name="T82" fmla="*/ 330 w 656"/>
                <a:gd name="T83" fmla="*/ 696 h 820"/>
                <a:gd name="T84" fmla="*/ 238 w 656"/>
                <a:gd name="T85" fmla="*/ 710 h 820"/>
                <a:gd name="T86" fmla="*/ 176 w 656"/>
                <a:gd name="T87" fmla="*/ 640 h 820"/>
                <a:gd name="T88" fmla="*/ 232 w 656"/>
                <a:gd name="T89" fmla="*/ 788 h 820"/>
                <a:gd name="T90" fmla="*/ 472 w 656"/>
                <a:gd name="T91" fmla="*/ 730 h 820"/>
                <a:gd name="T92" fmla="*/ 626 w 656"/>
                <a:gd name="T93" fmla="*/ 474 h 820"/>
                <a:gd name="T94" fmla="*/ 546 w 656"/>
                <a:gd name="T95" fmla="*/ 214 h 820"/>
                <a:gd name="T96" fmla="*/ 274 w 656"/>
                <a:gd name="T97" fmla="*/ 84 h 820"/>
                <a:gd name="T98" fmla="*/ 186 w 656"/>
                <a:gd name="T99" fmla="*/ 170 h 820"/>
                <a:gd name="T100" fmla="*/ 30 w 656"/>
                <a:gd name="T101" fmla="*/ 136 h 820"/>
                <a:gd name="T102" fmla="*/ 124 w 656"/>
                <a:gd name="T103" fmla="*/ 2 h 820"/>
                <a:gd name="T104" fmla="*/ 130 w 656"/>
                <a:gd name="T105" fmla="*/ 100 h 820"/>
                <a:gd name="T106" fmla="*/ 240 w 656"/>
                <a:gd name="T107" fmla="*/ 58 h 820"/>
                <a:gd name="T108" fmla="*/ 516 w 656"/>
                <a:gd name="T109" fmla="*/ 144 h 820"/>
                <a:gd name="T110" fmla="*/ 656 w 656"/>
                <a:gd name="T111" fmla="*/ 438 h 820"/>
                <a:gd name="T112" fmla="*/ 544 w 656"/>
                <a:gd name="T113" fmla="*/ 708 h 820"/>
                <a:gd name="T114" fmla="*/ 274 w 656"/>
                <a:gd name="T115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820">
                  <a:moveTo>
                    <a:pt x="274" y="820"/>
                  </a:moveTo>
                  <a:lnTo>
                    <a:pt x="274" y="820"/>
                  </a:lnTo>
                  <a:lnTo>
                    <a:pt x="250" y="818"/>
                  </a:lnTo>
                  <a:lnTo>
                    <a:pt x="228" y="816"/>
                  </a:lnTo>
                  <a:lnTo>
                    <a:pt x="204" y="812"/>
                  </a:lnTo>
                  <a:lnTo>
                    <a:pt x="182" y="808"/>
                  </a:lnTo>
                  <a:lnTo>
                    <a:pt x="158" y="802"/>
                  </a:lnTo>
                  <a:lnTo>
                    <a:pt x="136" y="794"/>
                  </a:lnTo>
                  <a:lnTo>
                    <a:pt x="114" y="784"/>
                  </a:lnTo>
                  <a:lnTo>
                    <a:pt x="94" y="774"/>
                  </a:lnTo>
                  <a:lnTo>
                    <a:pt x="94" y="774"/>
                  </a:lnTo>
                  <a:lnTo>
                    <a:pt x="88" y="770"/>
                  </a:lnTo>
                  <a:lnTo>
                    <a:pt x="88" y="770"/>
                  </a:lnTo>
                  <a:lnTo>
                    <a:pt x="86" y="768"/>
                  </a:lnTo>
                  <a:lnTo>
                    <a:pt x="86" y="768"/>
                  </a:lnTo>
                  <a:lnTo>
                    <a:pt x="82" y="766"/>
                  </a:lnTo>
                  <a:lnTo>
                    <a:pt x="80" y="760"/>
                  </a:lnTo>
                  <a:lnTo>
                    <a:pt x="80" y="760"/>
                  </a:lnTo>
                  <a:lnTo>
                    <a:pt x="80" y="754"/>
                  </a:lnTo>
                  <a:lnTo>
                    <a:pt x="82" y="750"/>
                  </a:lnTo>
                  <a:lnTo>
                    <a:pt x="94" y="730"/>
                  </a:lnTo>
                  <a:lnTo>
                    <a:pt x="158" y="616"/>
                  </a:lnTo>
                  <a:lnTo>
                    <a:pt x="158" y="616"/>
                  </a:lnTo>
                  <a:lnTo>
                    <a:pt x="162" y="612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72" y="608"/>
                  </a:lnTo>
                  <a:lnTo>
                    <a:pt x="176" y="610"/>
                  </a:lnTo>
                  <a:lnTo>
                    <a:pt x="176" y="610"/>
                  </a:lnTo>
                  <a:lnTo>
                    <a:pt x="198" y="620"/>
                  </a:lnTo>
                  <a:lnTo>
                    <a:pt x="222" y="628"/>
                  </a:lnTo>
                  <a:lnTo>
                    <a:pt x="222" y="628"/>
                  </a:lnTo>
                  <a:lnTo>
                    <a:pt x="228" y="632"/>
                  </a:lnTo>
                  <a:lnTo>
                    <a:pt x="232" y="638"/>
                  </a:lnTo>
                  <a:lnTo>
                    <a:pt x="238" y="672"/>
                  </a:lnTo>
                  <a:lnTo>
                    <a:pt x="238" y="672"/>
                  </a:lnTo>
                  <a:lnTo>
                    <a:pt x="238" y="674"/>
                  </a:lnTo>
                  <a:lnTo>
                    <a:pt x="238" y="674"/>
                  </a:lnTo>
                  <a:lnTo>
                    <a:pt x="240" y="678"/>
                  </a:lnTo>
                  <a:lnTo>
                    <a:pt x="244" y="680"/>
                  </a:lnTo>
                  <a:lnTo>
                    <a:pt x="248" y="684"/>
                  </a:lnTo>
                  <a:lnTo>
                    <a:pt x="252" y="684"/>
                  </a:lnTo>
                  <a:lnTo>
                    <a:pt x="296" y="684"/>
                  </a:lnTo>
                  <a:lnTo>
                    <a:pt x="296" y="684"/>
                  </a:lnTo>
                  <a:lnTo>
                    <a:pt x="300" y="684"/>
                  </a:lnTo>
                  <a:lnTo>
                    <a:pt x="306" y="680"/>
                  </a:lnTo>
                  <a:lnTo>
                    <a:pt x="308" y="678"/>
                  </a:lnTo>
                  <a:lnTo>
                    <a:pt x="310" y="674"/>
                  </a:lnTo>
                  <a:lnTo>
                    <a:pt x="310" y="674"/>
                  </a:lnTo>
                  <a:lnTo>
                    <a:pt x="310" y="672"/>
                  </a:lnTo>
                  <a:lnTo>
                    <a:pt x="318" y="638"/>
                  </a:lnTo>
                  <a:lnTo>
                    <a:pt x="318" y="638"/>
                  </a:lnTo>
                  <a:lnTo>
                    <a:pt x="320" y="632"/>
                  </a:lnTo>
                  <a:lnTo>
                    <a:pt x="328" y="628"/>
                  </a:lnTo>
                  <a:lnTo>
                    <a:pt x="328" y="628"/>
                  </a:lnTo>
                  <a:lnTo>
                    <a:pt x="350" y="620"/>
                  </a:lnTo>
                  <a:lnTo>
                    <a:pt x="372" y="610"/>
                  </a:lnTo>
                  <a:lnTo>
                    <a:pt x="372" y="610"/>
                  </a:lnTo>
                  <a:lnTo>
                    <a:pt x="380" y="608"/>
                  </a:lnTo>
                  <a:lnTo>
                    <a:pt x="386" y="610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6" y="630"/>
                  </a:lnTo>
                  <a:lnTo>
                    <a:pt x="416" y="630"/>
                  </a:lnTo>
                  <a:lnTo>
                    <a:pt x="420" y="632"/>
                  </a:lnTo>
                  <a:lnTo>
                    <a:pt x="424" y="632"/>
                  </a:lnTo>
                  <a:lnTo>
                    <a:pt x="424" y="632"/>
                  </a:lnTo>
                  <a:lnTo>
                    <a:pt x="428" y="630"/>
                  </a:lnTo>
                  <a:lnTo>
                    <a:pt x="434" y="628"/>
                  </a:lnTo>
                  <a:lnTo>
                    <a:pt x="464" y="596"/>
                  </a:lnTo>
                  <a:lnTo>
                    <a:pt x="464" y="596"/>
                  </a:lnTo>
                  <a:lnTo>
                    <a:pt x="466" y="592"/>
                  </a:lnTo>
                  <a:lnTo>
                    <a:pt x="468" y="588"/>
                  </a:lnTo>
                  <a:lnTo>
                    <a:pt x="468" y="584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6" y="578"/>
                  </a:lnTo>
                  <a:lnTo>
                    <a:pt x="446" y="550"/>
                  </a:lnTo>
                  <a:lnTo>
                    <a:pt x="446" y="550"/>
                  </a:lnTo>
                  <a:lnTo>
                    <a:pt x="444" y="542"/>
                  </a:lnTo>
                  <a:lnTo>
                    <a:pt x="446" y="536"/>
                  </a:lnTo>
                  <a:lnTo>
                    <a:pt x="446" y="536"/>
                  </a:lnTo>
                  <a:lnTo>
                    <a:pt x="456" y="514"/>
                  </a:lnTo>
                  <a:lnTo>
                    <a:pt x="464" y="490"/>
                  </a:lnTo>
                  <a:lnTo>
                    <a:pt x="464" y="490"/>
                  </a:lnTo>
                  <a:lnTo>
                    <a:pt x="468" y="484"/>
                  </a:lnTo>
                  <a:lnTo>
                    <a:pt x="476" y="480"/>
                  </a:lnTo>
                  <a:lnTo>
                    <a:pt x="508" y="474"/>
                  </a:lnTo>
                  <a:lnTo>
                    <a:pt x="508" y="474"/>
                  </a:lnTo>
                  <a:lnTo>
                    <a:pt x="512" y="474"/>
                  </a:lnTo>
                  <a:lnTo>
                    <a:pt x="512" y="474"/>
                  </a:lnTo>
                  <a:lnTo>
                    <a:pt x="514" y="472"/>
                  </a:lnTo>
                  <a:lnTo>
                    <a:pt x="518" y="468"/>
                  </a:lnTo>
                  <a:lnTo>
                    <a:pt x="520" y="464"/>
                  </a:lnTo>
                  <a:lnTo>
                    <a:pt x="520" y="460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0" y="412"/>
                  </a:lnTo>
                  <a:lnTo>
                    <a:pt x="518" y="406"/>
                  </a:lnTo>
                  <a:lnTo>
                    <a:pt x="514" y="404"/>
                  </a:lnTo>
                  <a:lnTo>
                    <a:pt x="512" y="402"/>
                  </a:lnTo>
                  <a:lnTo>
                    <a:pt x="512" y="402"/>
                  </a:lnTo>
                  <a:lnTo>
                    <a:pt x="508" y="402"/>
                  </a:lnTo>
                  <a:lnTo>
                    <a:pt x="476" y="396"/>
                  </a:lnTo>
                  <a:lnTo>
                    <a:pt x="476" y="396"/>
                  </a:lnTo>
                  <a:lnTo>
                    <a:pt x="468" y="392"/>
                  </a:lnTo>
                  <a:lnTo>
                    <a:pt x="464" y="386"/>
                  </a:lnTo>
                  <a:lnTo>
                    <a:pt x="464" y="386"/>
                  </a:lnTo>
                  <a:lnTo>
                    <a:pt x="456" y="362"/>
                  </a:lnTo>
                  <a:lnTo>
                    <a:pt x="446" y="340"/>
                  </a:lnTo>
                  <a:lnTo>
                    <a:pt x="446" y="340"/>
                  </a:lnTo>
                  <a:lnTo>
                    <a:pt x="444" y="334"/>
                  </a:lnTo>
                  <a:lnTo>
                    <a:pt x="446" y="326"/>
                  </a:lnTo>
                  <a:lnTo>
                    <a:pt x="466" y="298"/>
                  </a:lnTo>
                  <a:lnTo>
                    <a:pt x="466" y="298"/>
                  </a:lnTo>
                  <a:lnTo>
                    <a:pt x="466" y="296"/>
                  </a:lnTo>
                  <a:lnTo>
                    <a:pt x="466" y="296"/>
                  </a:lnTo>
                  <a:lnTo>
                    <a:pt x="468" y="292"/>
                  </a:lnTo>
                  <a:lnTo>
                    <a:pt x="468" y="288"/>
                  </a:lnTo>
                  <a:lnTo>
                    <a:pt x="466" y="284"/>
                  </a:lnTo>
                  <a:lnTo>
                    <a:pt x="464" y="280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28" y="246"/>
                  </a:lnTo>
                  <a:lnTo>
                    <a:pt x="424" y="244"/>
                  </a:lnTo>
                  <a:lnTo>
                    <a:pt x="424" y="244"/>
                  </a:lnTo>
                  <a:lnTo>
                    <a:pt x="420" y="244"/>
                  </a:lnTo>
                  <a:lnTo>
                    <a:pt x="416" y="246"/>
                  </a:lnTo>
                  <a:lnTo>
                    <a:pt x="416" y="246"/>
                  </a:lnTo>
                  <a:lnTo>
                    <a:pt x="414" y="248"/>
                  </a:lnTo>
                  <a:lnTo>
                    <a:pt x="386" y="266"/>
                  </a:lnTo>
                  <a:lnTo>
                    <a:pt x="386" y="266"/>
                  </a:lnTo>
                  <a:lnTo>
                    <a:pt x="380" y="268"/>
                  </a:lnTo>
                  <a:lnTo>
                    <a:pt x="372" y="266"/>
                  </a:lnTo>
                  <a:lnTo>
                    <a:pt x="372" y="266"/>
                  </a:lnTo>
                  <a:lnTo>
                    <a:pt x="350" y="256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0" y="244"/>
                  </a:lnTo>
                  <a:lnTo>
                    <a:pt x="318" y="236"/>
                  </a:lnTo>
                  <a:lnTo>
                    <a:pt x="310" y="204"/>
                  </a:lnTo>
                  <a:lnTo>
                    <a:pt x="310" y="204"/>
                  </a:lnTo>
                  <a:lnTo>
                    <a:pt x="310" y="200"/>
                  </a:lnTo>
                  <a:lnTo>
                    <a:pt x="310" y="200"/>
                  </a:lnTo>
                  <a:lnTo>
                    <a:pt x="308" y="198"/>
                  </a:lnTo>
                  <a:lnTo>
                    <a:pt x="306" y="196"/>
                  </a:lnTo>
                  <a:lnTo>
                    <a:pt x="300" y="192"/>
                  </a:lnTo>
                  <a:lnTo>
                    <a:pt x="296" y="192"/>
                  </a:lnTo>
                  <a:lnTo>
                    <a:pt x="254" y="192"/>
                  </a:lnTo>
                  <a:lnTo>
                    <a:pt x="254" y="192"/>
                  </a:lnTo>
                  <a:lnTo>
                    <a:pt x="248" y="192"/>
                  </a:lnTo>
                  <a:lnTo>
                    <a:pt x="244" y="196"/>
                  </a:lnTo>
                  <a:lnTo>
                    <a:pt x="240" y="198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4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28" y="244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198" y="256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0" y="268"/>
                  </a:lnTo>
                  <a:lnTo>
                    <a:pt x="162" y="266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2" y="246"/>
                  </a:lnTo>
                  <a:lnTo>
                    <a:pt x="132" y="246"/>
                  </a:lnTo>
                  <a:lnTo>
                    <a:pt x="128" y="244"/>
                  </a:lnTo>
                  <a:lnTo>
                    <a:pt x="124" y="244"/>
                  </a:lnTo>
                  <a:lnTo>
                    <a:pt x="120" y="246"/>
                  </a:lnTo>
                  <a:lnTo>
                    <a:pt x="116" y="248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2" y="284"/>
                  </a:lnTo>
                  <a:lnTo>
                    <a:pt x="80" y="288"/>
                  </a:lnTo>
                  <a:lnTo>
                    <a:pt x="80" y="292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4" y="298"/>
                  </a:lnTo>
                  <a:lnTo>
                    <a:pt x="102" y="326"/>
                  </a:lnTo>
                  <a:lnTo>
                    <a:pt x="102" y="326"/>
                  </a:lnTo>
                  <a:lnTo>
                    <a:pt x="104" y="334"/>
                  </a:lnTo>
                  <a:lnTo>
                    <a:pt x="102" y="340"/>
                  </a:lnTo>
                  <a:lnTo>
                    <a:pt x="102" y="340"/>
                  </a:lnTo>
                  <a:lnTo>
                    <a:pt x="92" y="362"/>
                  </a:lnTo>
                  <a:lnTo>
                    <a:pt x="84" y="386"/>
                  </a:lnTo>
                  <a:lnTo>
                    <a:pt x="84" y="386"/>
                  </a:lnTo>
                  <a:lnTo>
                    <a:pt x="80" y="392"/>
                  </a:lnTo>
                  <a:lnTo>
                    <a:pt x="74" y="396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38" y="402"/>
                  </a:lnTo>
                  <a:lnTo>
                    <a:pt x="38" y="402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12"/>
                  </a:lnTo>
                  <a:lnTo>
                    <a:pt x="28" y="416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30" y="464"/>
                  </a:lnTo>
                  <a:lnTo>
                    <a:pt x="32" y="468"/>
                  </a:lnTo>
                  <a:lnTo>
                    <a:pt x="34" y="472"/>
                  </a:lnTo>
                  <a:lnTo>
                    <a:pt x="38" y="474"/>
                  </a:lnTo>
                  <a:lnTo>
                    <a:pt x="38" y="474"/>
                  </a:lnTo>
                  <a:lnTo>
                    <a:pt x="40" y="474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80" y="484"/>
                  </a:lnTo>
                  <a:lnTo>
                    <a:pt x="84" y="490"/>
                  </a:lnTo>
                  <a:lnTo>
                    <a:pt x="84" y="490"/>
                  </a:lnTo>
                  <a:lnTo>
                    <a:pt x="92" y="514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4" y="540"/>
                  </a:lnTo>
                  <a:lnTo>
                    <a:pt x="104" y="546"/>
                  </a:lnTo>
                  <a:lnTo>
                    <a:pt x="102" y="550"/>
                  </a:lnTo>
                  <a:lnTo>
                    <a:pt x="98" y="554"/>
                  </a:lnTo>
                  <a:lnTo>
                    <a:pt x="98" y="554"/>
                  </a:lnTo>
                  <a:lnTo>
                    <a:pt x="92" y="556"/>
                  </a:lnTo>
                  <a:lnTo>
                    <a:pt x="86" y="556"/>
                  </a:lnTo>
                  <a:lnTo>
                    <a:pt x="82" y="554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68" y="528"/>
                  </a:lnTo>
                  <a:lnTo>
                    <a:pt x="60" y="506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28" y="500"/>
                  </a:lnTo>
                  <a:lnTo>
                    <a:pt x="22" y="496"/>
                  </a:lnTo>
                  <a:lnTo>
                    <a:pt x="16" y="492"/>
                  </a:lnTo>
                  <a:lnTo>
                    <a:pt x="10" y="488"/>
                  </a:lnTo>
                  <a:lnTo>
                    <a:pt x="6" y="480"/>
                  </a:lnTo>
                  <a:lnTo>
                    <a:pt x="2" y="474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10"/>
                  </a:lnTo>
                  <a:lnTo>
                    <a:pt x="2" y="402"/>
                  </a:lnTo>
                  <a:lnTo>
                    <a:pt x="6" y="394"/>
                  </a:lnTo>
                  <a:lnTo>
                    <a:pt x="10" y="388"/>
                  </a:lnTo>
                  <a:lnTo>
                    <a:pt x="16" y="384"/>
                  </a:lnTo>
                  <a:lnTo>
                    <a:pt x="22" y="378"/>
                  </a:lnTo>
                  <a:lnTo>
                    <a:pt x="28" y="376"/>
                  </a:lnTo>
                  <a:lnTo>
                    <a:pt x="36" y="374"/>
                  </a:lnTo>
                  <a:lnTo>
                    <a:pt x="60" y="370"/>
                  </a:lnTo>
                  <a:lnTo>
                    <a:pt x="60" y="370"/>
                  </a:lnTo>
                  <a:lnTo>
                    <a:pt x="66" y="352"/>
                  </a:lnTo>
                  <a:lnTo>
                    <a:pt x="74" y="334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56" y="308"/>
                  </a:lnTo>
                  <a:lnTo>
                    <a:pt x="54" y="300"/>
                  </a:lnTo>
                  <a:lnTo>
                    <a:pt x="52" y="294"/>
                  </a:lnTo>
                  <a:lnTo>
                    <a:pt x="52" y="286"/>
                  </a:lnTo>
                  <a:lnTo>
                    <a:pt x="54" y="278"/>
                  </a:lnTo>
                  <a:lnTo>
                    <a:pt x="56" y="272"/>
                  </a:lnTo>
                  <a:lnTo>
                    <a:pt x="60" y="264"/>
                  </a:lnTo>
                  <a:lnTo>
                    <a:pt x="66" y="260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2" y="224"/>
                  </a:lnTo>
                  <a:lnTo>
                    <a:pt x="108" y="220"/>
                  </a:lnTo>
                  <a:lnTo>
                    <a:pt x="114" y="218"/>
                  </a:lnTo>
                  <a:lnTo>
                    <a:pt x="122" y="216"/>
                  </a:lnTo>
                  <a:lnTo>
                    <a:pt x="130" y="216"/>
                  </a:lnTo>
                  <a:lnTo>
                    <a:pt x="138" y="218"/>
                  </a:lnTo>
                  <a:lnTo>
                    <a:pt x="144" y="220"/>
                  </a:lnTo>
                  <a:lnTo>
                    <a:pt x="150" y="224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88" y="230"/>
                  </a:lnTo>
                  <a:lnTo>
                    <a:pt x="206" y="222"/>
                  </a:lnTo>
                  <a:lnTo>
                    <a:pt x="210" y="200"/>
                  </a:lnTo>
                  <a:lnTo>
                    <a:pt x="210" y="200"/>
                  </a:lnTo>
                  <a:lnTo>
                    <a:pt x="212" y="192"/>
                  </a:lnTo>
                  <a:lnTo>
                    <a:pt x="216" y="186"/>
                  </a:lnTo>
                  <a:lnTo>
                    <a:pt x="220" y="180"/>
                  </a:lnTo>
                  <a:lnTo>
                    <a:pt x="226" y="174"/>
                  </a:lnTo>
                  <a:lnTo>
                    <a:pt x="232" y="170"/>
                  </a:lnTo>
                  <a:lnTo>
                    <a:pt x="238" y="166"/>
                  </a:lnTo>
                  <a:lnTo>
                    <a:pt x="246" y="164"/>
                  </a:lnTo>
                  <a:lnTo>
                    <a:pt x="254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304" y="164"/>
                  </a:lnTo>
                  <a:lnTo>
                    <a:pt x="310" y="166"/>
                  </a:lnTo>
                  <a:lnTo>
                    <a:pt x="318" y="170"/>
                  </a:lnTo>
                  <a:lnTo>
                    <a:pt x="324" y="174"/>
                  </a:lnTo>
                  <a:lnTo>
                    <a:pt x="330" y="180"/>
                  </a:lnTo>
                  <a:lnTo>
                    <a:pt x="334" y="186"/>
                  </a:lnTo>
                  <a:lnTo>
                    <a:pt x="336" y="192"/>
                  </a:lnTo>
                  <a:lnTo>
                    <a:pt x="338" y="200"/>
                  </a:lnTo>
                  <a:lnTo>
                    <a:pt x="342" y="222"/>
                  </a:lnTo>
                  <a:lnTo>
                    <a:pt x="342" y="222"/>
                  </a:lnTo>
                  <a:lnTo>
                    <a:pt x="360" y="230"/>
                  </a:lnTo>
                  <a:lnTo>
                    <a:pt x="378" y="238"/>
                  </a:lnTo>
                  <a:lnTo>
                    <a:pt x="398" y="224"/>
                  </a:lnTo>
                  <a:lnTo>
                    <a:pt x="398" y="224"/>
                  </a:lnTo>
                  <a:lnTo>
                    <a:pt x="404" y="220"/>
                  </a:lnTo>
                  <a:lnTo>
                    <a:pt x="412" y="218"/>
                  </a:lnTo>
                  <a:lnTo>
                    <a:pt x="418" y="216"/>
                  </a:lnTo>
                  <a:lnTo>
                    <a:pt x="426" y="216"/>
                  </a:lnTo>
                  <a:lnTo>
                    <a:pt x="426" y="216"/>
                  </a:lnTo>
                  <a:lnTo>
                    <a:pt x="442" y="220"/>
                  </a:lnTo>
                  <a:lnTo>
                    <a:pt x="448" y="224"/>
                  </a:lnTo>
                  <a:lnTo>
                    <a:pt x="454" y="230"/>
                  </a:lnTo>
                  <a:lnTo>
                    <a:pt x="484" y="260"/>
                  </a:lnTo>
                  <a:lnTo>
                    <a:pt x="484" y="260"/>
                  </a:lnTo>
                  <a:lnTo>
                    <a:pt x="488" y="264"/>
                  </a:lnTo>
                  <a:lnTo>
                    <a:pt x="492" y="272"/>
                  </a:lnTo>
                  <a:lnTo>
                    <a:pt x="494" y="278"/>
                  </a:lnTo>
                  <a:lnTo>
                    <a:pt x="496" y="286"/>
                  </a:lnTo>
                  <a:lnTo>
                    <a:pt x="496" y="294"/>
                  </a:lnTo>
                  <a:lnTo>
                    <a:pt x="494" y="300"/>
                  </a:lnTo>
                  <a:lnTo>
                    <a:pt x="492" y="308"/>
                  </a:lnTo>
                  <a:lnTo>
                    <a:pt x="488" y="314"/>
                  </a:lnTo>
                  <a:lnTo>
                    <a:pt x="474" y="334"/>
                  </a:lnTo>
                  <a:lnTo>
                    <a:pt x="474" y="334"/>
                  </a:lnTo>
                  <a:lnTo>
                    <a:pt x="482" y="352"/>
                  </a:lnTo>
                  <a:lnTo>
                    <a:pt x="490" y="370"/>
                  </a:lnTo>
                  <a:lnTo>
                    <a:pt x="512" y="374"/>
                  </a:lnTo>
                  <a:lnTo>
                    <a:pt x="512" y="374"/>
                  </a:lnTo>
                  <a:lnTo>
                    <a:pt x="520" y="376"/>
                  </a:lnTo>
                  <a:lnTo>
                    <a:pt x="528" y="378"/>
                  </a:lnTo>
                  <a:lnTo>
                    <a:pt x="534" y="384"/>
                  </a:lnTo>
                  <a:lnTo>
                    <a:pt x="538" y="388"/>
                  </a:lnTo>
                  <a:lnTo>
                    <a:pt x="542" y="396"/>
                  </a:lnTo>
                  <a:lnTo>
                    <a:pt x="546" y="402"/>
                  </a:lnTo>
                  <a:lnTo>
                    <a:pt x="548" y="410"/>
                  </a:lnTo>
                  <a:lnTo>
                    <a:pt x="548" y="416"/>
                  </a:lnTo>
                  <a:lnTo>
                    <a:pt x="548" y="460"/>
                  </a:lnTo>
                  <a:lnTo>
                    <a:pt x="548" y="460"/>
                  </a:lnTo>
                  <a:lnTo>
                    <a:pt x="548" y="466"/>
                  </a:lnTo>
                  <a:lnTo>
                    <a:pt x="546" y="474"/>
                  </a:lnTo>
                  <a:lnTo>
                    <a:pt x="542" y="480"/>
                  </a:lnTo>
                  <a:lnTo>
                    <a:pt x="538" y="488"/>
                  </a:lnTo>
                  <a:lnTo>
                    <a:pt x="534" y="492"/>
                  </a:lnTo>
                  <a:lnTo>
                    <a:pt x="528" y="498"/>
                  </a:lnTo>
                  <a:lnTo>
                    <a:pt x="520" y="500"/>
                  </a:lnTo>
                  <a:lnTo>
                    <a:pt x="512" y="502"/>
                  </a:lnTo>
                  <a:lnTo>
                    <a:pt x="490" y="506"/>
                  </a:lnTo>
                  <a:lnTo>
                    <a:pt x="490" y="506"/>
                  </a:lnTo>
                  <a:lnTo>
                    <a:pt x="482" y="524"/>
                  </a:lnTo>
                  <a:lnTo>
                    <a:pt x="474" y="542"/>
                  </a:lnTo>
                  <a:lnTo>
                    <a:pt x="488" y="562"/>
                  </a:lnTo>
                  <a:lnTo>
                    <a:pt x="488" y="562"/>
                  </a:lnTo>
                  <a:lnTo>
                    <a:pt x="492" y="568"/>
                  </a:lnTo>
                  <a:lnTo>
                    <a:pt x="494" y="574"/>
                  </a:lnTo>
                  <a:lnTo>
                    <a:pt x="496" y="582"/>
                  </a:lnTo>
                  <a:lnTo>
                    <a:pt x="496" y="590"/>
                  </a:lnTo>
                  <a:lnTo>
                    <a:pt x="494" y="598"/>
                  </a:lnTo>
                  <a:lnTo>
                    <a:pt x="492" y="604"/>
                  </a:lnTo>
                  <a:lnTo>
                    <a:pt x="488" y="610"/>
                  </a:lnTo>
                  <a:lnTo>
                    <a:pt x="484" y="616"/>
                  </a:lnTo>
                  <a:lnTo>
                    <a:pt x="452" y="646"/>
                  </a:lnTo>
                  <a:lnTo>
                    <a:pt x="452" y="646"/>
                  </a:lnTo>
                  <a:lnTo>
                    <a:pt x="448" y="652"/>
                  </a:lnTo>
                  <a:lnTo>
                    <a:pt x="442" y="656"/>
                  </a:lnTo>
                  <a:lnTo>
                    <a:pt x="434" y="658"/>
                  </a:lnTo>
                  <a:lnTo>
                    <a:pt x="426" y="660"/>
                  </a:lnTo>
                  <a:lnTo>
                    <a:pt x="426" y="660"/>
                  </a:lnTo>
                  <a:lnTo>
                    <a:pt x="418" y="660"/>
                  </a:lnTo>
                  <a:lnTo>
                    <a:pt x="412" y="658"/>
                  </a:lnTo>
                  <a:lnTo>
                    <a:pt x="404" y="656"/>
                  </a:lnTo>
                  <a:lnTo>
                    <a:pt x="398" y="652"/>
                  </a:lnTo>
                  <a:lnTo>
                    <a:pt x="378" y="638"/>
                  </a:lnTo>
                  <a:lnTo>
                    <a:pt x="378" y="638"/>
                  </a:lnTo>
                  <a:lnTo>
                    <a:pt x="360" y="646"/>
                  </a:lnTo>
                  <a:lnTo>
                    <a:pt x="342" y="652"/>
                  </a:lnTo>
                  <a:lnTo>
                    <a:pt x="338" y="676"/>
                  </a:lnTo>
                  <a:lnTo>
                    <a:pt x="338" y="676"/>
                  </a:lnTo>
                  <a:lnTo>
                    <a:pt x="336" y="684"/>
                  </a:lnTo>
                  <a:lnTo>
                    <a:pt x="334" y="690"/>
                  </a:lnTo>
                  <a:lnTo>
                    <a:pt x="330" y="696"/>
                  </a:lnTo>
                  <a:lnTo>
                    <a:pt x="324" y="702"/>
                  </a:lnTo>
                  <a:lnTo>
                    <a:pt x="318" y="706"/>
                  </a:lnTo>
                  <a:lnTo>
                    <a:pt x="310" y="710"/>
                  </a:lnTo>
                  <a:lnTo>
                    <a:pt x="302" y="712"/>
                  </a:lnTo>
                  <a:lnTo>
                    <a:pt x="296" y="712"/>
                  </a:lnTo>
                  <a:lnTo>
                    <a:pt x="252" y="712"/>
                  </a:lnTo>
                  <a:lnTo>
                    <a:pt x="252" y="712"/>
                  </a:lnTo>
                  <a:lnTo>
                    <a:pt x="246" y="712"/>
                  </a:lnTo>
                  <a:lnTo>
                    <a:pt x="238" y="710"/>
                  </a:lnTo>
                  <a:lnTo>
                    <a:pt x="232" y="706"/>
                  </a:lnTo>
                  <a:lnTo>
                    <a:pt x="226" y="702"/>
                  </a:lnTo>
                  <a:lnTo>
                    <a:pt x="220" y="696"/>
                  </a:lnTo>
                  <a:lnTo>
                    <a:pt x="216" y="690"/>
                  </a:lnTo>
                  <a:lnTo>
                    <a:pt x="212" y="684"/>
                  </a:lnTo>
                  <a:lnTo>
                    <a:pt x="210" y="676"/>
                  </a:lnTo>
                  <a:lnTo>
                    <a:pt x="206" y="652"/>
                  </a:lnTo>
                  <a:lnTo>
                    <a:pt x="206" y="652"/>
                  </a:lnTo>
                  <a:lnTo>
                    <a:pt x="176" y="640"/>
                  </a:lnTo>
                  <a:lnTo>
                    <a:pt x="118" y="744"/>
                  </a:lnTo>
                  <a:lnTo>
                    <a:pt x="112" y="752"/>
                  </a:lnTo>
                  <a:lnTo>
                    <a:pt x="112" y="752"/>
                  </a:lnTo>
                  <a:lnTo>
                    <a:pt x="132" y="762"/>
                  </a:lnTo>
                  <a:lnTo>
                    <a:pt x="150" y="770"/>
                  </a:lnTo>
                  <a:lnTo>
                    <a:pt x="170" y="776"/>
                  </a:lnTo>
                  <a:lnTo>
                    <a:pt x="190" y="782"/>
                  </a:lnTo>
                  <a:lnTo>
                    <a:pt x="212" y="786"/>
                  </a:lnTo>
                  <a:lnTo>
                    <a:pt x="232" y="788"/>
                  </a:lnTo>
                  <a:lnTo>
                    <a:pt x="254" y="790"/>
                  </a:lnTo>
                  <a:lnTo>
                    <a:pt x="274" y="792"/>
                  </a:lnTo>
                  <a:lnTo>
                    <a:pt x="274" y="792"/>
                  </a:lnTo>
                  <a:lnTo>
                    <a:pt x="310" y="790"/>
                  </a:lnTo>
                  <a:lnTo>
                    <a:pt x="346" y="784"/>
                  </a:lnTo>
                  <a:lnTo>
                    <a:pt x="380" y="776"/>
                  </a:lnTo>
                  <a:lnTo>
                    <a:pt x="412" y="764"/>
                  </a:lnTo>
                  <a:lnTo>
                    <a:pt x="442" y="748"/>
                  </a:lnTo>
                  <a:lnTo>
                    <a:pt x="472" y="730"/>
                  </a:lnTo>
                  <a:lnTo>
                    <a:pt x="500" y="710"/>
                  </a:lnTo>
                  <a:lnTo>
                    <a:pt x="524" y="688"/>
                  </a:lnTo>
                  <a:lnTo>
                    <a:pt x="546" y="662"/>
                  </a:lnTo>
                  <a:lnTo>
                    <a:pt x="568" y="636"/>
                  </a:lnTo>
                  <a:lnTo>
                    <a:pt x="586" y="606"/>
                  </a:lnTo>
                  <a:lnTo>
                    <a:pt x="600" y="576"/>
                  </a:lnTo>
                  <a:lnTo>
                    <a:pt x="612" y="542"/>
                  </a:lnTo>
                  <a:lnTo>
                    <a:pt x="620" y="510"/>
                  </a:lnTo>
                  <a:lnTo>
                    <a:pt x="626" y="474"/>
                  </a:lnTo>
                  <a:lnTo>
                    <a:pt x="628" y="438"/>
                  </a:lnTo>
                  <a:lnTo>
                    <a:pt x="628" y="438"/>
                  </a:lnTo>
                  <a:lnTo>
                    <a:pt x="626" y="402"/>
                  </a:lnTo>
                  <a:lnTo>
                    <a:pt x="620" y="366"/>
                  </a:lnTo>
                  <a:lnTo>
                    <a:pt x="612" y="332"/>
                  </a:lnTo>
                  <a:lnTo>
                    <a:pt x="600" y="300"/>
                  </a:lnTo>
                  <a:lnTo>
                    <a:pt x="586" y="270"/>
                  </a:lnTo>
                  <a:lnTo>
                    <a:pt x="568" y="240"/>
                  </a:lnTo>
                  <a:lnTo>
                    <a:pt x="546" y="214"/>
                  </a:lnTo>
                  <a:lnTo>
                    <a:pt x="524" y="188"/>
                  </a:lnTo>
                  <a:lnTo>
                    <a:pt x="500" y="166"/>
                  </a:lnTo>
                  <a:lnTo>
                    <a:pt x="472" y="144"/>
                  </a:lnTo>
                  <a:lnTo>
                    <a:pt x="442" y="128"/>
                  </a:lnTo>
                  <a:lnTo>
                    <a:pt x="412" y="112"/>
                  </a:lnTo>
                  <a:lnTo>
                    <a:pt x="380" y="100"/>
                  </a:lnTo>
                  <a:lnTo>
                    <a:pt x="346" y="92"/>
                  </a:lnTo>
                  <a:lnTo>
                    <a:pt x="310" y="86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46" y="86"/>
                  </a:lnTo>
                  <a:lnTo>
                    <a:pt x="218" y="88"/>
                  </a:lnTo>
                  <a:lnTo>
                    <a:pt x="190" y="94"/>
                  </a:lnTo>
                  <a:lnTo>
                    <a:pt x="162" y="102"/>
                  </a:lnTo>
                  <a:lnTo>
                    <a:pt x="174" y="130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76" y="182"/>
                  </a:lnTo>
                  <a:lnTo>
                    <a:pt x="170" y="182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4" y="14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28" y="130"/>
                  </a:lnTo>
                  <a:lnTo>
                    <a:pt x="32" y="12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8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0" y="16"/>
                  </a:lnTo>
                  <a:lnTo>
                    <a:pt x="128" y="22"/>
                  </a:lnTo>
                  <a:lnTo>
                    <a:pt x="64" y="122"/>
                  </a:lnTo>
                  <a:lnTo>
                    <a:pt x="150" y="148"/>
                  </a:lnTo>
                  <a:lnTo>
                    <a:pt x="148" y="140"/>
                  </a:lnTo>
                  <a:lnTo>
                    <a:pt x="130" y="100"/>
                  </a:lnTo>
                  <a:lnTo>
                    <a:pt x="130" y="100"/>
                  </a:lnTo>
                  <a:lnTo>
                    <a:pt x="130" y="94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4" y="84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72" y="70"/>
                  </a:lnTo>
                  <a:lnTo>
                    <a:pt x="206" y="62"/>
                  </a:lnTo>
                  <a:lnTo>
                    <a:pt x="240" y="58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314" y="58"/>
                  </a:lnTo>
                  <a:lnTo>
                    <a:pt x="352" y="64"/>
                  </a:lnTo>
                  <a:lnTo>
                    <a:pt x="388" y="74"/>
                  </a:lnTo>
                  <a:lnTo>
                    <a:pt x="422" y="86"/>
                  </a:lnTo>
                  <a:lnTo>
                    <a:pt x="456" y="102"/>
                  </a:lnTo>
                  <a:lnTo>
                    <a:pt x="488" y="122"/>
                  </a:lnTo>
                  <a:lnTo>
                    <a:pt x="516" y="144"/>
                  </a:lnTo>
                  <a:lnTo>
                    <a:pt x="544" y="168"/>
                  </a:lnTo>
                  <a:lnTo>
                    <a:pt x="568" y="196"/>
                  </a:lnTo>
                  <a:lnTo>
                    <a:pt x="590" y="224"/>
                  </a:lnTo>
                  <a:lnTo>
                    <a:pt x="610" y="256"/>
                  </a:lnTo>
                  <a:lnTo>
                    <a:pt x="626" y="290"/>
                  </a:lnTo>
                  <a:lnTo>
                    <a:pt x="638" y="324"/>
                  </a:lnTo>
                  <a:lnTo>
                    <a:pt x="648" y="362"/>
                  </a:lnTo>
                  <a:lnTo>
                    <a:pt x="654" y="398"/>
                  </a:lnTo>
                  <a:lnTo>
                    <a:pt x="656" y="438"/>
                  </a:lnTo>
                  <a:lnTo>
                    <a:pt x="656" y="438"/>
                  </a:lnTo>
                  <a:lnTo>
                    <a:pt x="654" y="476"/>
                  </a:lnTo>
                  <a:lnTo>
                    <a:pt x="648" y="514"/>
                  </a:lnTo>
                  <a:lnTo>
                    <a:pt x="638" y="552"/>
                  </a:lnTo>
                  <a:lnTo>
                    <a:pt x="626" y="586"/>
                  </a:lnTo>
                  <a:lnTo>
                    <a:pt x="610" y="620"/>
                  </a:lnTo>
                  <a:lnTo>
                    <a:pt x="590" y="652"/>
                  </a:lnTo>
                  <a:lnTo>
                    <a:pt x="568" y="680"/>
                  </a:lnTo>
                  <a:lnTo>
                    <a:pt x="544" y="708"/>
                  </a:lnTo>
                  <a:lnTo>
                    <a:pt x="516" y="732"/>
                  </a:lnTo>
                  <a:lnTo>
                    <a:pt x="488" y="754"/>
                  </a:lnTo>
                  <a:lnTo>
                    <a:pt x="456" y="774"/>
                  </a:lnTo>
                  <a:lnTo>
                    <a:pt x="422" y="790"/>
                  </a:lnTo>
                  <a:lnTo>
                    <a:pt x="388" y="802"/>
                  </a:lnTo>
                  <a:lnTo>
                    <a:pt x="352" y="812"/>
                  </a:lnTo>
                  <a:lnTo>
                    <a:pt x="314" y="818"/>
                  </a:lnTo>
                  <a:lnTo>
                    <a:pt x="274" y="820"/>
                  </a:lnTo>
                  <a:lnTo>
                    <a:pt x="274" y="8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045036" y="4357552"/>
            <a:ext cx="1680243" cy="888266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99" kern="0" spc="-30" dirty="0">
                <a:gradFill>
                  <a:gsLst>
                    <a:gs pos="71000">
                      <a:schemeClr val="tx1"/>
                    </a:gs>
                    <a:gs pos="97000">
                      <a:schemeClr val="tx1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Intelligent business processes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7014504" y="1687531"/>
            <a:ext cx="3291373" cy="2011395"/>
            <a:chOff x="7014616" y="1516062"/>
            <a:chExt cx="3291840" cy="2011680"/>
          </a:xfrm>
        </p:grpSpPr>
        <p:sp>
          <p:nvSpPr>
            <p:cNvPr id="6" name="Rectangle 5"/>
            <p:cNvSpPr/>
            <p:nvPr/>
          </p:nvSpPr>
          <p:spPr bwMode="auto">
            <a:xfrm>
              <a:off x="7014616" y="1516062"/>
              <a:ext cx="3291840" cy="20116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  <a:ea typeface="Segoe UI" pitchFamily="34" charset="0"/>
                  <a:cs typeface="Segoe UI" pitchFamily="34" charset="0"/>
                </a:rPr>
                <a:t>Microsoft services &amp; content 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027738" y="2201862"/>
              <a:ext cx="3246359" cy="13258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Dynamics AX Power BI content</a:t>
              </a:r>
            </a:p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Embedded Power BI Reports</a:t>
              </a:r>
            </a:p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Tools and frameworks</a:t>
              </a:r>
            </a:p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Intelligent business processes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14504" y="3790352"/>
            <a:ext cx="3291373" cy="2011395"/>
            <a:chOff x="7014616" y="3619182"/>
            <a:chExt cx="3291840" cy="2011680"/>
          </a:xfrm>
        </p:grpSpPr>
        <p:sp>
          <p:nvSpPr>
            <p:cNvPr id="7" name="Rectangle 6"/>
            <p:cNvSpPr/>
            <p:nvPr/>
          </p:nvSpPr>
          <p:spPr bwMode="auto">
            <a:xfrm>
              <a:off x="7014616" y="3619182"/>
              <a:ext cx="3291840" cy="2011680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  <a:ea typeface="Segoe UI" pitchFamily="34" charset="0"/>
                  <a:cs typeface="Segoe UI" pitchFamily="34" charset="0"/>
                </a:rPr>
                <a:t>Customer/partner content and apps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027738" y="4073904"/>
              <a:ext cx="3278717" cy="153814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Power BI content</a:t>
              </a:r>
            </a:p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Embedded Power BI reports</a:t>
              </a:r>
            </a:p>
            <a:p>
              <a:pPr marL="171417" indent="-171417" defTabSz="914224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Attached business apps</a:t>
              </a:r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0522823" y="2447119"/>
            <a:ext cx="587649" cy="492220"/>
            <a:chOff x="10" y="10"/>
            <a:chExt cx="234" cy="196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18" y="10"/>
              <a:ext cx="62" cy="63"/>
            </a:xfrm>
            <a:prstGeom prst="ellipse">
              <a:avLst/>
            </a:pr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174" y="10"/>
              <a:ext cx="62" cy="63"/>
            </a:xfrm>
            <a:prstGeom prst="ellipse">
              <a:avLst/>
            </a:pr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10" y="73"/>
              <a:ext cx="78" cy="39"/>
            </a:xfrm>
            <a:custGeom>
              <a:avLst/>
              <a:gdLst>
                <a:gd name="T0" fmla="*/ 40 w 40"/>
                <a:gd name="T1" fmla="*/ 20 h 20"/>
                <a:gd name="T2" fmla="*/ 20 w 40"/>
                <a:gd name="T3" fmla="*/ 0 h 20"/>
                <a:gd name="T4" fmla="*/ 0 w 4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0">
                  <a:moveTo>
                    <a:pt x="40" y="20"/>
                  </a:move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88" y="73"/>
              <a:ext cx="78" cy="78"/>
            </a:xfrm>
            <a:prstGeom prst="ellipse">
              <a:avLst/>
            </a:pr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72" y="151"/>
              <a:ext cx="110" cy="55"/>
            </a:xfrm>
            <a:custGeom>
              <a:avLst/>
              <a:gdLst>
                <a:gd name="T0" fmla="*/ 56 w 56"/>
                <a:gd name="T1" fmla="*/ 28 h 28"/>
                <a:gd name="T2" fmla="*/ 28 w 56"/>
                <a:gd name="T3" fmla="*/ 0 h 28"/>
                <a:gd name="T4" fmla="*/ 0 w 5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8">
                  <a:moveTo>
                    <a:pt x="56" y="28"/>
                  </a:moveTo>
                  <a:cubicBezTo>
                    <a:pt x="56" y="13"/>
                    <a:pt x="44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66" y="73"/>
              <a:ext cx="78" cy="39"/>
            </a:xfrm>
            <a:custGeom>
              <a:avLst/>
              <a:gdLst>
                <a:gd name="T0" fmla="*/ 40 w 40"/>
                <a:gd name="T1" fmla="*/ 20 h 20"/>
                <a:gd name="T2" fmla="*/ 20 w 40"/>
                <a:gd name="T3" fmla="*/ 0 h 20"/>
                <a:gd name="T4" fmla="*/ 0 w 4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0">
                  <a:moveTo>
                    <a:pt x="40" y="20"/>
                  </a:move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4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3627805" y="1668721"/>
            <a:ext cx="3291373" cy="41142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gradFill>
                  <a:gsLst>
                    <a:gs pos="71000">
                      <a:schemeClr val="bg1"/>
                    </a:gs>
                    <a:gs pos="97000">
                      <a:schemeClr val="bg1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Cortana intelligence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73833" y="2740538"/>
            <a:ext cx="2023343" cy="313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418">
              <a:defRPr/>
            </a:pPr>
            <a:r>
              <a:rPr lang="en-US" sz="1399" kern="0" dirty="0">
                <a:gradFill>
                  <a:gsLst>
                    <a:gs pos="71000">
                      <a:schemeClr val="bg1"/>
                    </a:gs>
                    <a:gs pos="97000">
                      <a:schemeClr val="bg1"/>
                    </a:gs>
                  </a:gsLst>
                  <a:lin ang="5400000" scaled="1"/>
                </a:gradFill>
              </a:rPr>
              <a:t>Machine learning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867698" y="3661391"/>
            <a:ext cx="1809050" cy="313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418">
              <a:defRPr/>
            </a:pPr>
            <a:r>
              <a:rPr lang="en-US" sz="1399" kern="0" dirty="0">
                <a:gradFill>
                  <a:gsLst>
                    <a:gs pos="71000">
                      <a:schemeClr val="bg1"/>
                    </a:gs>
                    <a:gs pos="97000">
                      <a:schemeClr val="bg1"/>
                    </a:gs>
                  </a:gsLst>
                  <a:lin ang="5400000" scaled="1"/>
                </a:gradFill>
              </a:rPr>
              <a:t>Cognitive services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89395" y="4640856"/>
            <a:ext cx="1296135" cy="313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418">
              <a:defRPr/>
            </a:pPr>
            <a:r>
              <a:rPr lang="en-US" sz="1399" kern="0" dirty="0">
                <a:gradFill>
                  <a:gsLst>
                    <a:gs pos="71000">
                      <a:schemeClr val="bg1"/>
                    </a:gs>
                    <a:gs pos="97000">
                      <a:schemeClr val="bg1"/>
                    </a:gs>
                  </a:gsLst>
                  <a:lin ang="5400000" scaled="1"/>
                </a:gradFill>
              </a:rPr>
              <a:t>Power BI</a:t>
            </a:r>
          </a:p>
        </p:txBody>
      </p:sp>
      <p:sp>
        <p:nvSpPr>
          <p:cNvPr id="109" name="Freeform 239"/>
          <p:cNvSpPr/>
          <p:nvPr/>
        </p:nvSpPr>
        <p:spPr bwMode="auto">
          <a:xfrm flipH="1">
            <a:off x="4030039" y="2605333"/>
            <a:ext cx="505561" cy="541223"/>
          </a:xfrm>
          <a:custGeom>
            <a:avLst/>
            <a:gdLst>
              <a:gd name="connsiteX0" fmla="*/ 1820774 w 3146654"/>
              <a:gd name="connsiteY0" fmla="*/ 396240 h 3329940"/>
              <a:gd name="connsiteX1" fmla="*/ 1820774 w 3146654"/>
              <a:gd name="connsiteY1" fmla="*/ 1062990 h 3329940"/>
              <a:gd name="connsiteX2" fmla="*/ 2760574 w 3146654"/>
              <a:gd name="connsiteY2" fmla="*/ 2815590 h 3329940"/>
              <a:gd name="connsiteX3" fmla="*/ 2722474 w 3146654"/>
              <a:gd name="connsiteY3" fmla="*/ 2923540 h 3329940"/>
              <a:gd name="connsiteX4" fmla="*/ 2455774 w 3146654"/>
              <a:gd name="connsiteY4" fmla="*/ 2923540 h 3329940"/>
              <a:gd name="connsiteX5" fmla="*/ 1693774 w 3146654"/>
              <a:gd name="connsiteY5" fmla="*/ 1418590 h 3329940"/>
              <a:gd name="connsiteX6" fmla="*/ 1141324 w 3146654"/>
              <a:gd name="connsiteY6" fmla="*/ 1418590 h 3329940"/>
              <a:gd name="connsiteX7" fmla="*/ 1331824 w 3146654"/>
              <a:gd name="connsiteY7" fmla="*/ 999490 h 3329940"/>
              <a:gd name="connsiteX8" fmla="*/ 1331824 w 3146654"/>
              <a:gd name="connsiteY8" fmla="*/ 396240 h 3329940"/>
              <a:gd name="connsiteX9" fmla="*/ 2415134 w 3146654"/>
              <a:gd name="connsiteY9" fmla="*/ 0 h 3329940"/>
              <a:gd name="connsiteX10" fmla="*/ 2369414 w 3146654"/>
              <a:gd name="connsiteY10" fmla="*/ 0 h 3329940"/>
              <a:gd name="connsiteX11" fmla="*/ 1607414 w 3146654"/>
              <a:gd name="connsiteY11" fmla="*/ 0 h 3329940"/>
              <a:gd name="connsiteX12" fmla="*/ 1584960 w 3146654"/>
              <a:gd name="connsiteY12" fmla="*/ 0 h 3329940"/>
              <a:gd name="connsiteX13" fmla="*/ 1561694 w 3146654"/>
              <a:gd name="connsiteY13" fmla="*/ 0 h 3329940"/>
              <a:gd name="connsiteX14" fmla="*/ 1539240 w 3146654"/>
              <a:gd name="connsiteY14" fmla="*/ 0 h 3329940"/>
              <a:gd name="connsiteX15" fmla="*/ 777240 w 3146654"/>
              <a:gd name="connsiteY15" fmla="*/ 0 h 3329940"/>
              <a:gd name="connsiteX16" fmla="*/ 731520 w 3146654"/>
              <a:gd name="connsiteY16" fmla="*/ 0 h 3329940"/>
              <a:gd name="connsiteX17" fmla="*/ 731520 w 3146654"/>
              <a:gd name="connsiteY17" fmla="*/ 381000 h 3329940"/>
              <a:gd name="connsiteX18" fmla="*/ 784860 w 3146654"/>
              <a:gd name="connsiteY18" fmla="*/ 381000 h 3329940"/>
              <a:gd name="connsiteX19" fmla="*/ 960120 w 3146654"/>
              <a:gd name="connsiteY19" fmla="*/ 381000 h 3329940"/>
              <a:gd name="connsiteX20" fmla="*/ 960120 w 3146654"/>
              <a:gd name="connsiteY20" fmla="*/ 899160 h 3329940"/>
              <a:gd name="connsiteX21" fmla="*/ 0 w 3146654"/>
              <a:gd name="connsiteY21" fmla="*/ 2834640 h 3329940"/>
              <a:gd name="connsiteX22" fmla="*/ 297180 w 3146654"/>
              <a:gd name="connsiteY22" fmla="*/ 3329940 h 3329940"/>
              <a:gd name="connsiteX23" fmla="*/ 1561694 w 3146654"/>
              <a:gd name="connsiteY23" fmla="*/ 3329940 h 3329940"/>
              <a:gd name="connsiteX24" fmla="*/ 1584960 w 3146654"/>
              <a:gd name="connsiteY24" fmla="*/ 3329940 h 3329940"/>
              <a:gd name="connsiteX25" fmla="*/ 2849474 w 3146654"/>
              <a:gd name="connsiteY25" fmla="*/ 3329940 h 3329940"/>
              <a:gd name="connsiteX26" fmla="*/ 3146654 w 3146654"/>
              <a:gd name="connsiteY26" fmla="*/ 2834640 h 3329940"/>
              <a:gd name="connsiteX27" fmla="*/ 2186534 w 3146654"/>
              <a:gd name="connsiteY27" fmla="*/ 899160 h 3329940"/>
              <a:gd name="connsiteX28" fmla="*/ 2186534 w 3146654"/>
              <a:gd name="connsiteY28" fmla="*/ 381000 h 3329940"/>
              <a:gd name="connsiteX29" fmla="*/ 2361794 w 3146654"/>
              <a:gd name="connsiteY29" fmla="*/ 381000 h 3329940"/>
              <a:gd name="connsiteX30" fmla="*/ 2415134 w 3146654"/>
              <a:gd name="connsiteY30" fmla="*/ 381000 h 33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46654" h="3329940">
                <a:moveTo>
                  <a:pt x="1820774" y="396240"/>
                </a:moveTo>
                <a:lnTo>
                  <a:pt x="1820774" y="1062990"/>
                </a:lnTo>
                <a:lnTo>
                  <a:pt x="2760574" y="2815590"/>
                </a:lnTo>
                <a:lnTo>
                  <a:pt x="2722474" y="2923540"/>
                </a:lnTo>
                <a:lnTo>
                  <a:pt x="2455774" y="2923540"/>
                </a:lnTo>
                <a:lnTo>
                  <a:pt x="1693774" y="1418590"/>
                </a:lnTo>
                <a:lnTo>
                  <a:pt x="1141324" y="1418590"/>
                </a:lnTo>
                <a:lnTo>
                  <a:pt x="1331824" y="999490"/>
                </a:lnTo>
                <a:lnTo>
                  <a:pt x="1331824" y="396240"/>
                </a:lnTo>
                <a:close/>
                <a:moveTo>
                  <a:pt x="2415134" y="0"/>
                </a:moveTo>
                <a:lnTo>
                  <a:pt x="2369414" y="0"/>
                </a:lnTo>
                <a:lnTo>
                  <a:pt x="1607414" y="0"/>
                </a:lnTo>
                <a:lnTo>
                  <a:pt x="1584960" y="0"/>
                </a:lnTo>
                <a:lnTo>
                  <a:pt x="1561694" y="0"/>
                </a:lnTo>
                <a:lnTo>
                  <a:pt x="1539240" y="0"/>
                </a:lnTo>
                <a:lnTo>
                  <a:pt x="777240" y="0"/>
                </a:lnTo>
                <a:lnTo>
                  <a:pt x="731520" y="0"/>
                </a:lnTo>
                <a:lnTo>
                  <a:pt x="731520" y="381000"/>
                </a:lnTo>
                <a:lnTo>
                  <a:pt x="784860" y="381000"/>
                </a:lnTo>
                <a:lnTo>
                  <a:pt x="960120" y="381000"/>
                </a:lnTo>
                <a:lnTo>
                  <a:pt x="960120" y="899160"/>
                </a:lnTo>
                <a:lnTo>
                  <a:pt x="0" y="2834640"/>
                </a:lnTo>
                <a:lnTo>
                  <a:pt x="297180" y="3329940"/>
                </a:lnTo>
                <a:lnTo>
                  <a:pt x="1561694" y="3329940"/>
                </a:lnTo>
                <a:lnTo>
                  <a:pt x="1584960" y="3329940"/>
                </a:lnTo>
                <a:lnTo>
                  <a:pt x="2849474" y="3329940"/>
                </a:lnTo>
                <a:lnTo>
                  <a:pt x="3146654" y="2834640"/>
                </a:lnTo>
                <a:lnTo>
                  <a:pt x="2186534" y="899160"/>
                </a:lnTo>
                <a:lnTo>
                  <a:pt x="2186534" y="381000"/>
                </a:lnTo>
                <a:lnTo>
                  <a:pt x="2361794" y="381000"/>
                </a:lnTo>
                <a:lnTo>
                  <a:pt x="2415134" y="38100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0" name="Freeform 237"/>
          <p:cNvSpPr/>
          <p:nvPr/>
        </p:nvSpPr>
        <p:spPr bwMode="auto">
          <a:xfrm>
            <a:off x="13458029" y="3993840"/>
            <a:ext cx="475598" cy="448475"/>
          </a:xfrm>
          <a:custGeom>
            <a:avLst/>
            <a:gdLst>
              <a:gd name="connsiteX0" fmla="*/ 1931382 w 2687091"/>
              <a:gd name="connsiteY0" fmla="*/ 1799512 h 2823758"/>
              <a:gd name="connsiteX1" fmla="*/ 1931382 w 2687091"/>
              <a:gd name="connsiteY1" fmla="*/ 2128383 h 2823758"/>
              <a:gd name="connsiteX2" fmla="*/ 2260253 w 2687091"/>
              <a:gd name="connsiteY2" fmla="*/ 2128383 h 2823758"/>
              <a:gd name="connsiteX3" fmla="*/ 2260253 w 2687091"/>
              <a:gd name="connsiteY3" fmla="*/ 1799512 h 2823758"/>
              <a:gd name="connsiteX4" fmla="*/ 1372033 w 2687091"/>
              <a:gd name="connsiteY4" fmla="*/ 1799512 h 2823758"/>
              <a:gd name="connsiteX5" fmla="*/ 1372033 w 2687091"/>
              <a:gd name="connsiteY5" fmla="*/ 2128383 h 2823758"/>
              <a:gd name="connsiteX6" fmla="*/ 1700904 w 2687091"/>
              <a:gd name="connsiteY6" fmla="*/ 2128383 h 2823758"/>
              <a:gd name="connsiteX7" fmla="*/ 1700904 w 2687091"/>
              <a:gd name="connsiteY7" fmla="*/ 1799512 h 2823758"/>
              <a:gd name="connsiteX8" fmla="*/ 812685 w 2687091"/>
              <a:gd name="connsiteY8" fmla="*/ 1799512 h 2823758"/>
              <a:gd name="connsiteX9" fmla="*/ 812685 w 2687091"/>
              <a:gd name="connsiteY9" fmla="*/ 2128383 h 2823758"/>
              <a:gd name="connsiteX10" fmla="*/ 1141555 w 2687091"/>
              <a:gd name="connsiteY10" fmla="*/ 2128383 h 2823758"/>
              <a:gd name="connsiteX11" fmla="*/ 1141555 w 2687091"/>
              <a:gd name="connsiteY11" fmla="*/ 1799512 h 2823758"/>
              <a:gd name="connsiteX12" fmla="*/ 486277 w 2687091"/>
              <a:gd name="connsiteY12" fmla="*/ 93827 h 2823758"/>
              <a:gd name="connsiteX13" fmla="*/ 103872 w 2687091"/>
              <a:gd name="connsiteY13" fmla="*/ 162103 h 2823758"/>
              <a:gd name="connsiteX14" fmla="*/ 486277 w 2687091"/>
              <a:gd name="connsiteY14" fmla="*/ 230379 h 2823758"/>
              <a:gd name="connsiteX15" fmla="*/ 868682 w 2687091"/>
              <a:gd name="connsiteY15" fmla="*/ 162103 h 2823758"/>
              <a:gd name="connsiteX16" fmla="*/ 486277 w 2687091"/>
              <a:gd name="connsiteY16" fmla="*/ 93827 h 2823758"/>
              <a:gd name="connsiteX17" fmla="*/ 486276 w 2687091"/>
              <a:gd name="connsiteY17" fmla="*/ 0 h 2823758"/>
              <a:gd name="connsiteX18" fmla="*/ 486277 w 2687091"/>
              <a:gd name="connsiteY18" fmla="*/ 0 h 2823758"/>
              <a:gd name="connsiteX19" fmla="*/ 972553 w 2687091"/>
              <a:gd name="connsiteY19" fmla="*/ 100893 h 2823758"/>
              <a:gd name="connsiteX20" fmla="*/ 972552 w 2687091"/>
              <a:gd name="connsiteY20" fmla="*/ 706248 h 2823758"/>
              <a:gd name="connsiteX21" fmla="*/ 972552 w 2687091"/>
              <a:gd name="connsiteY21" fmla="*/ 1342945 h 2823758"/>
              <a:gd name="connsiteX22" fmla="*/ 1792243 w 2687091"/>
              <a:gd name="connsiteY22" fmla="*/ 722637 h 2823758"/>
              <a:gd name="connsiteX23" fmla="*/ 1792243 w 2687091"/>
              <a:gd name="connsiteY23" fmla="*/ 1365018 h 2823758"/>
              <a:gd name="connsiteX24" fmla="*/ 2687091 w 2687091"/>
              <a:gd name="connsiteY24" fmla="*/ 723934 h 2823758"/>
              <a:gd name="connsiteX25" fmla="*/ 2687091 w 2687091"/>
              <a:gd name="connsiteY25" fmla="*/ 1573518 h 2823758"/>
              <a:gd name="connsiteX26" fmla="*/ 2687091 w 2687091"/>
              <a:gd name="connsiteY26" fmla="*/ 1833418 h 2823758"/>
              <a:gd name="connsiteX27" fmla="*/ 2687091 w 2687091"/>
              <a:gd name="connsiteY27" fmla="*/ 2090363 h 2823758"/>
              <a:gd name="connsiteX28" fmla="*/ 2687091 w 2687091"/>
              <a:gd name="connsiteY28" fmla="*/ 2468997 h 2823758"/>
              <a:gd name="connsiteX29" fmla="*/ 2687091 w 2687091"/>
              <a:gd name="connsiteY29" fmla="*/ 2823758 h 2823758"/>
              <a:gd name="connsiteX30" fmla="*/ 186290 w 2687091"/>
              <a:gd name="connsiteY30" fmla="*/ 2823758 h 2823758"/>
              <a:gd name="connsiteX31" fmla="*/ 186290 w 2687091"/>
              <a:gd name="connsiteY31" fmla="*/ 2823753 h 2823758"/>
              <a:gd name="connsiteX32" fmla="*/ 1 w 2687091"/>
              <a:gd name="connsiteY32" fmla="*/ 2823753 h 2823758"/>
              <a:gd name="connsiteX33" fmla="*/ 1 w 2687091"/>
              <a:gd name="connsiteY33" fmla="*/ 706250 h 2823758"/>
              <a:gd name="connsiteX34" fmla="*/ 0 w 2687091"/>
              <a:gd name="connsiteY34" fmla="*/ 706248 h 2823758"/>
              <a:gd name="connsiteX35" fmla="*/ 1 w 2687091"/>
              <a:gd name="connsiteY35" fmla="*/ 100895 h 2823758"/>
              <a:gd name="connsiteX36" fmla="*/ 0 w 2687091"/>
              <a:gd name="connsiteY36" fmla="*/ 100893 h 2823758"/>
              <a:gd name="connsiteX37" fmla="*/ 486276 w 2687091"/>
              <a:gd name="connsiteY37" fmla="*/ 0 h 28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7091" h="2823758">
                <a:moveTo>
                  <a:pt x="1931382" y="1799512"/>
                </a:moveTo>
                <a:lnTo>
                  <a:pt x="1931382" y="2128383"/>
                </a:lnTo>
                <a:lnTo>
                  <a:pt x="2260253" y="2128383"/>
                </a:lnTo>
                <a:lnTo>
                  <a:pt x="2260253" y="1799512"/>
                </a:lnTo>
                <a:close/>
                <a:moveTo>
                  <a:pt x="1372033" y="1799512"/>
                </a:moveTo>
                <a:lnTo>
                  <a:pt x="1372033" y="2128383"/>
                </a:lnTo>
                <a:lnTo>
                  <a:pt x="1700904" y="2128383"/>
                </a:lnTo>
                <a:lnTo>
                  <a:pt x="1700904" y="1799512"/>
                </a:lnTo>
                <a:close/>
                <a:moveTo>
                  <a:pt x="812685" y="1799512"/>
                </a:moveTo>
                <a:lnTo>
                  <a:pt x="812685" y="2128383"/>
                </a:lnTo>
                <a:lnTo>
                  <a:pt x="1141555" y="2128383"/>
                </a:lnTo>
                <a:lnTo>
                  <a:pt x="1141555" y="1799512"/>
                </a:lnTo>
                <a:close/>
                <a:moveTo>
                  <a:pt x="486277" y="93827"/>
                </a:moveTo>
                <a:cubicBezTo>
                  <a:pt x="275081" y="93827"/>
                  <a:pt x="103872" y="124395"/>
                  <a:pt x="103872" y="162103"/>
                </a:cubicBezTo>
                <a:cubicBezTo>
                  <a:pt x="103872" y="199811"/>
                  <a:pt x="275081" y="230379"/>
                  <a:pt x="486277" y="230379"/>
                </a:cubicBezTo>
                <a:cubicBezTo>
                  <a:pt x="697473" y="230379"/>
                  <a:pt x="868682" y="199811"/>
                  <a:pt x="868682" y="162103"/>
                </a:cubicBezTo>
                <a:cubicBezTo>
                  <a:pt x="868682" y="124395"/>
                  <a:pt x="697473" y="93827"/>
                  <a:pt x="486277" y="93827"/>
                </a:cubicBezTo>
                <a:close/>
                <a:moveTo>
                  <a:pt x="486276" y="0"/>
                </a:moveTo>
                <a:lnTo>
                  <a:pt x="486277" y="0"/>
                </a:lnTo>
                <a:cubicBezTo>
                  <a:pt x="754840" y="0"/>
                  <a:pt x="972553" y="45171"/>
                  <a:pt x="972553" y="100893"/>
                </a:cubicBezTo>
                <a:cubicBezTo>
                  <a:pt x="972553" y="302678"/>
                  <a:pt x="972552" y="504463"/>
                  <a:pt x="972552" y="706248"/>
                </a:cubicBezTo>
                <a:lnTo>
                  <a:pt x="972552" y="1342945"/>
                </a:lnTo>
                <a:lnTo>
                  <a:pt x="1792243" y="722637"/>
                </a:lnTo>
                <a:lnTo>
                  <a:pt x="1792243" y="1365018"/>
                </a:lnTo>
                <a:lnTo>
                  <a:pt x="2687091" y="723934"/>
                </a:lnTo>
                <a:lnTo>
                  <a:pt x="2687091" y="1573518"/>
                </a:lnTo>
                <a:lnTo>
                  <a:pt x="2687091" y="1833418"/>
                </a:lnTo>
                <a:lnTo>
                  <a:pt x="2687091" y="2090363"/>
                </a:lnTo>
                <a:lnTo>
                  <a:pt x="2687091" y="2468997"/>
                </a:lnTo>
                <a:lnTo>
                  <a:pt x="2687091" y="2823758"/>
                </a:lnTo>
                <a:lnTo>
                  <a:pt x="186290" y="2823758"/>
                </a:lnTo>
                <a:lnTo>
                  <a:pt x="186290" y="2823753"/>
                </a:lnTo>
                <a:lnTo>
                  <a:pt x="1" y="2823753"/>
                </a:lnTo>
                <a:lnTo>
                  <a:pt x="1" y="706250"/>
                </a:lnTo>
                <a:lnTo>
                  <a:pt x="0" y="706248"/>
                </a:lnTo>
                <a:lnTo>
                  <a:pt x="1" y="100895"/>
                </a:lnTo>
                <a:lnTo>
                  <a:pt x="0" y="100893"/>
                </a:lnTo>
                <a:cubicBezTo>
                  <a:pt x="0" y="45171"/>
                  <a:pt x="217713" y="0"/>
                  <a:pt x="486276" y="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030248" y="4620896"/>
            <a:ext cx="511827" cy="327133"/>
            <a:chOff x="4711851" y="2708926"/>
            <a:chExt cx="673103" cy="430214"/>
          </a:xfrm>
          <a:solidFill>
            <a:schemeClr val="bg1"/>
          </a:solidFill>
        </p:grpSpPr>
        <p:sp>
          <p:nvSpPr>
            <p:cNvPr id="117" name="Freeform 5"/>
            <p:cNvSpPr>
              <a:spLocks noEditPoints="1"/>
            </p:cNvSpPr>
            <p:nvPr/>
          </p:nvSpPr>
          <p:spPr bwMode="auto">
            <a:xfrm>
              <a:off x="4711851" y="2708926"/>
              <a:ext cx="673103" cy="430214"/>
            </a:xfrm>
            <a:custGeom>
              <a:avLst/>
              <a:gdLst>
                <a:gd name="T0" fmla="*/ 296 w 296"/>
                <a:gd name="T1" fmla="*/ 164 h 188"/>
                <a:gd name="T2" fmla="*/ 296 w 296"/>
                <a:gd name="T3" fmla="*/ 188 h 188"/>
                <a:gd name="T4" fmla="*/ 0 w 296"/>
                <a:gd name="T5" fmla="*/ 188 h 188"/>
                <a:gd name="T6" fmla="*/ 0 w 296"/>
                <a:gd name="T7" fmla="*/ 164 h 188"/>
                <a:gd name="T8" fmla="*/ 21 w 296"/>
                <a:gd name="T9" fmla="*/ 164 h 188"/>
                <a:gd name="T10" fmla="*/ 20 w 296"/>
                <a:gd name="T11" fmla="*/ 22 h 188"/>
                <a:gd name="T12" fmla="*/ 42 w 296"/>
                <a:gd name="T13" fmla="*/ 0 h 188"/>
                <a:gd name="T14" fmla="*/ 222 w 296"/>
                <a:gd name="T15" fmla="*/ 1 h 188"/>
                <a:gd name="T16" fmla="*/ 275 w 296"/>
                <a:gd name="T17" fmla="*/ 54 h 188"/>
                <a:gd name="T18" fmla="*/ 275 w 296"/>
                <a:gd name="T19" fmla="*/ 164 h 188"/>
                <a:gd name="T20" fmla="*/ 296 w 296"/>
                <a:gd name="T21" fmla="*/ 164 h 188"/>
                <a:gd name="T22" fmla="*/ 251 w 296"/>
                <a:gd name="T23" fmla="*/ 164 h 188"/>
                <a:gd name="T24" fmla="*/ 251 w 296"/>
                <a:gd name="T25" fmla="*/ 25 h 188"/>
                <a:gd name="T26" fmla="*/ 45 w 296"/>
                <a:gd name="T27" fmla="*/ 25 h 188"/>
                <a:gd name="T28" fmla="*/ 45 w 296"/>
                <a:gd name="T29" fmla="*/ 164 h 188"/>
                <a:gd name="T30" fmla="*/ 251 w 296"/>
                <a:gd name="T31" fmla="*/ 16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188">
                  <a:moveTo>
                    <a:pt x="296" y="164"/>
                  </a:moveTo>
                  <a:cubicBezTo>
                    <a:pt x="296" y="172"/>
                    <a:pt x="296" y="180"/>
                    <a:pt x="296" y="188"/>
                  </a:cubicBezTo>
                  <a:cubicBezTo>
                    <a:pt x="197" y="188"/>
                    <a:pt x="99" y="188"/>
                    <a:pt x="0" y="188"/>
                  </a:cubicBezTo>
                  <a:cubicBezTo>
                    <a:pt x="0" y="180"/>
                    <a:pt x="0" y="172"/>
                    <a:pt x="0" y="164"/>
                  </a:cubicBezTo>
                  <a:cubicBezTo>
                    <a:pt x="6" y="164"/>
                    <a:pt x="13" y="164"/>
                    <a:pt x="21" y="164"/>
                  </a:cubicBezTo>
                  <a:cubicBezTo>
                    <a:pt x="21" y="115"/>
                    <a:pt x="21" y="69"/>
                    <a:pt x="20" y="22"/>
                  </a:cubicBezTo>
                  <a:cubicBezTo>
                    <a:pt x="20" y="6"/>
                    <a:pt x="25" y="0"/>
                    <a:pt x="42" y="0"/>
                  </a:cubicBezTo>
                  <a:cubicBezTo>
                    <a:pt x="102" y="1"/>
                    <a:pt x="162" y="1"/>
                    <a:pt x="222" y="1"/>
                  </a:cubicBezTo>
                  <a:cubicBezTo>
                    <a:pt x="275" y="1"/>
                    <a:pt x="275" y="1"/>
                    <a:pt x="275" y="54"/>
                  </a:cubicBezTo>
                  <a:cubicBezTo>
                    <a:pt x="275" y="91"/>
                    <a:pt x="275" y="127"/>
                    <a:pt x="275" y="164"/>
                  </a:cubicBezTo>
                  <a:cubicBezTo>
                    <a:pt x="284" y="164"/>
                    <a:pt x="290" y="164"/>
                    <a:pt x="296" y="164"/>
                  </a:cubicBezTo>
                  <a:close/>
                  <a:moveTo>
                    <a:pt x="251" y="164"/>
                  </a:moveTo>
                  <a:cubicBezTo>
                    <a:pt x="251" y="116"/>
                    <a:pt x="251" y="70"/>
                    <a:pt x="251" y="25"/>
                  </a:cubicBezTo>
                  <a:cubicBezTo>
                    <a:pt x="181" y="25"/>
                    <a:pt x="113" y="25"/>
                    <a:pt x="45" y="25"/>
                  </a:cubicBezTo>
                  <a:cubicBezTo>
                    <a:pt x="45" y="72"/>
                    <a:pt x="45" y="118"/>
                    <a:pt x="45" y="164"/>
                  </a:cubicBezTo>
                  <a:cubicBezTo>
                    <a:pt x="114" y="164"/>
                    <a:pt x="182" y="164"/>
                    <a:pt x="25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8" name="Freeform 6"/>
            <p:cNvSpPr>
              <a:spLocks/>
            </p:cNvSpPr>
            <p:nvPr/>
          </p:nvSpPr>
          <p:spPr bwMode="auto">
            <a:xfrm>
              <a:off x="4957917" y="2799415"/>
              <a:ext cx="73024" cy="257176"/>
            </a:xfrm>
            <a:custGeom>
              <a:avLst/>
              <a:gdLst>
                <a:gd name="T0" fmla="*/ 31 w 32"/>
                <a:gd name="T1" fmla="*/ 58 h 112"/>
                <a:gd name="T2" fmla="*/ 32 w 32"/>
                <a:gd name="T3" fmla="*/ 94 h 112"/>
                <a:gd name="T4" fmla="*/ 16 w 32"/>
                <a:gd name="T5" fmla="*/ 112 h 112"/>
                <a:gd name="T6" fmla="*/ 0 w 32"/>
                <a:gd name="T7" fmla="*/ 93 h 112"/>
                <a:gd name="T8" fmla="*/ 0 w 32"/>
                <a:gd name="T9" fmla="*/ 15 h 112"/>
                <a:gd name="T10" fmla="*/ 15 w 32"/>
                <a:gd name="T11" fmla="*/ 0 h 112"/>
                <a:gd name="T12" fmla="*/ 32 w 32"/>
                <a:gd name="T13" fmla="*/ 16 h 112"/>
                <a:gd name="T14" fmla="*/ 31 w 32"/>
                <a:gd name="T15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12">
                  <a:moveTo>
                    <a:pt x="31" y="58"/>
                  </a:moveTo>
                  <a:cubicBezTo>
                    <a:pt x="31" y="70"/>
                    <a:pt x="31" y="82"/>
                    <a:pt x="32" y="94"/>
                  </a:cubicBezTo>
                  <a:cubicBezTo>
                    <a:pt x="32" y="105"/>
                    <a:pt x="30" y="112"/>
                    <a:pt x="16" y="112"/>
                  </a:cubicBezTo>
                  <a:cubicBezTo>
                    <a:pt x="1" y="112"/>
                    <a:pt x="0" y="104"/>
                    <a:pt x="0" y="93"/>
                  </a:cubicBezTo>
                  <a:cubicBezTo>
                    <a:pt x="1" y="67"/>
                    <a:pt x="1" y="41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27" y="0"/>
                    <a:pt x="32" y="4"/>
                    <a:pt x="32" y="16"/>
                  </a:cubicBezTo>
                  <a:cubicBezTo>
                    <a:pt x="31" y="30"/>
                    <a:pt x="31" y="44"/>
                    <a:pt x="31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9" name="Freeform 7"/>
            <p:cNvSpPr>
              <a:spLocks/>
            </p:cNvSpPr>
            <p:nvPr/>
          </p:nvSpPr>
          <p:spPr bwMode="auto">
            <a:xfrm>
              <a:off x="5067457" y="2872438"/>
              <a:ext cx="74613" cy="184150"/>
            </a:xfrm>
            <a:custGeom>
              <a:avLst/>
              <a:gdLst>
                <a:gd name="T0" fmla="*/ 31 w 33"/>
                <a:gd name="T1" fmla="*/ 40 h 80"/>
                <a:gd name="T2" fmla="*/ 32 w 33"/>
                <a:gd name="T3" fmla="*/ 62 h 80"/>
                <a:gd name="T4" fmla="*/ 16 w 33"/>
                <a:gd name="T5" fmla="*/ 80 h 80"/>
                <a:gd name="T6" fmla="*/ 0 w 33"/>
                <a:gd name="T7" fmla="*/ 61 h 80"/>
                <a:gd name="T8" fmla="*/ 0 w 33"/>
                <a:gd name="T9" fmla="*/ 17 h 80"/>
                <a:gd name="T10" fmla="*/ 15 w 33"/>
                <a:gd name="T11" fmla="*/ 0 h 80"/>
                <a:gd name="T12" fmla="*/ 32 w 33"/>
                <a:gd name="T13" fmla="*/ 18 h 80"/>
                <a:gd name="T14" fmla="*/ 31 w 33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0">
                  <a:moveTo>
                    <a:pt x="31" y="40"/>
                  </a:moveTo>
                  <a:cubicBezTo>
                    <a:pt x="31" y="47"/>
                    <a:pt x="31" y="54"/>
                    <a:pt x="32" y="62"/>
                  </a:cubicBezTo>
                  <a:cubicBezTo>
                    <a:pt x="32" y="73"/>
                    <a:pt x="30" y="80"/>
                    <a:pt x="16" y="80"/>
                  </a:cubicBezTo>
                  <a:cubicBezTo>
                    <a:pt x="1" y="80"/>
                    <a:pt x="0" y="72"/>
                    <a:pt x="0" y="61"/>
                  </a:cubicBezTo>
                  <a:cubicBezTo>
                    <a:pt x="1" y="46"/>
                    <a:pt x="1" y="32"/>
                    <a:pt x="0" y="17"/>
                  </a:cubicBezTo>
                  <a:cubicBezTo>
                    <a:pt x="0" y="6"/>
                    <a:pt x="2" y="0"/>
                    <a:pt x="15" y="0"/>
                  </a:cubicBezTo>
                  <a:cubicBezTo>
                    <a:pt x="29" y="0"/>
                    <a:pt x="33" y="6"/>
                    <a:pt x="32" y="18"/>
                  </a:cubicBezTo>
                  <a:cubicBezTo>
                    <a:pt x="31" y="25"/>
                    <a:pt x="31" y="33"/>
                    <a:pt x="3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20" name="Freeform 8"/>
            <p:cNvSpPr>
              <a:spLocks/>
            </p:cNvSpPr>
            <p:nvPr/>
          </p:nvSpPr>
          <p:spPr bwMode="auto">
            <a:xfrm>
              <a:off x="4834093" y="2937525"/>
              <a:ext cx="103188" cy="119063"/>
            </a:xfrm>
            <a:custGeom>
              <a:avLst/>
              <a:gdLst>
                <a:gd name="T0" fmla="*/ 6 w 45"/>
                <a:gd name="T1" fmla="*/ 26 h 52"/>
                <a:gd name="T2" fmla="*/ 22 w 45"/>
                <a:gd name="T3" fmla="*/ 0 h 52"/>
                <a:gd name="T4" fmla="*/ 37 w 45"/>
                <a:gd name="T5" fmla="*/ 25 h 52"/>
                <a:gd name="T6" fmla="*/ 23 w 45"/>
                <a:gd name="T7" fmla="*/ 52 h 52"/>
                <a:gd name="T8" fmla="*/ 6 w 45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6" y="26"/>
                  </a:moveTo>
                  <a:cubicBezTo>
                    <a:pt x="8" y="16"/>
                    <a:pt x="0" y="0"/>
                    <a:pt x="22" y="0"/>
                  </a:cubicBezTo>
                  <a:cubicBezTo>
                    <a:pt x="43" y="0"/>
                    <a:pt x="38" y="14"/>
                    <a:pt x="37" y="25"/>
                  </a:cubicBezTo>
                  <a:cubicBezTo>
                    <a:pt x="36" y="35"/>
                    <a:pt x="45" y="51"/>
                    <a:pt x="23" y="52"/>
                  </a:cubicBezTo>
                  <a:cubicBezTo>
                    <a:pt x="1" y="52"/>
                    <a:pt x="8" y="37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21" name="Freeform 9"/>
            <p:cNvSpPr>
              <a:spLocks/>
            </p:cNvSpPr>
            <p:nvPr/>
          </p:nvSpPr>
          <p:spPr bwMode="auto">
            <a:xfrm>
              <a:off x="5169056" y="2954987"/>
              <a:ext cx="87311" cy="101601"/>
            </a:xfrm>
            <a:custGeom>
              <a:avLst/>
              <a:gdLst>
                <a:gd name="T0" fmla="*/ 34 w 38"/>
                <a:gd name="T1" fmla="*/ 21 h 44"/>
                <a:gd name="T2" fmla="*/ 19 w 38"/>
                <a:gd name="T3" fmla="*/ 44 h 44"/>
                <a:gd name="T4" fmla="*/ 3 w 38"/>
                <a:gd name="T5" fmla="*/ 22 h 44"/>
                <a:gd name="T6" fmla="*/ 20 w 38"/>
                <a:gd name="T7" fmla="*/ 0 h 44"/>
                <a:gd name="T8" fmla="*/ 34 w 38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4">
                  <a:moveTo>
                    <a:pt x="34" y="21"/>
                  </a:moveTo>
                  <a:cubicBezTo>
                    <a:pt x="34" y="32"/>
                    <a:pt x="38" y="44"/>
                    <a:pt x="19" y="44"/>
                  </a:cubicBezTo>
                  <a:cubicBezTo>
                    <a:pt x="0" y="44"/>
                    <a:pt x="4" y="32"/>
                    <a:pt x="3" y="22"/>
                  </a:cubicBezTo>
                  <a:cubicBezTo>
                    <a:pt x="3" y="10"/>
                    <a:pt x="2" y="0"/>
                    <a:pt x="20" y="0"/>
                  </a:cubicBezTo>
                  <a:cubicBezTo>
                    <a:pt x="37" y="0"/>
                    <a:pt x="34" y="11"/>
                    <a:pt x="3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75482" y="1687530"/>
            <a:ext cx="3291373" cy="4114217"/>
            <a:chOff x="274638" y="1516062"/>
            <a:chExt cx="3291840" cy="4114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74638" y="1516062"/>
              <a:ext cx="3291840" cy="411480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  <a:ea typeface="Segoe UI" pitchFamily="34" charset="0"/>
                  <a:cs typeface="Segoe UI" pitchFamily="34" charset="0"/>
                </a:rPr>
                <a:t>Dynamics AX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45938" y="2774705"/>
              <a:ext cx="1700880" cy="313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32384"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AX Operational DB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66180" y="4515080"/>
              <a:ext cx="1099146" cy="313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32384">
                <a:defRPr/>
              </a:pPr>
              <a:r>
                <a:rPr lang="en-US" sz="1399" kern="0" dirty="0">
                  <a:gradFill>
                    <a:gsLst>
                      <a:gs pos="71000">
                        <a:schemeClr val="bg1"/>
                      </a:gs>
                      <a:gs pos="97000">
                        <a:schemeClr val="bg1"/>
                      </a:gs>
                    </a:gsLst>
                    <a:lin ang="5400000" scaled="1"/>
                  </a:gradFill>
                </a:rPr>
                <a:t>Entity store</a:t>
              </a:r>
            </a:p>
          </p:txBody>
        </p:sp>
        <p:cxnSp>
          <p:nvCxnSpPr>
            <p:cNvPr id="41" name="Elbow Connector 65"/>
            <p:cNvCxnSpPr/>
            <p:nvPr/>
          </p:nvCxnSpPr>
          <p:spPr>
            <a:xfrm rot="16200000" flipH="1">
              <a:off x="1168313" y="3576180"/>
              <a:ext cx="420217" cy="593438"/>
            </a:xfrm>
            <a:prstGeom prst="bentConnector2">
              <a:avLst/>
            </a:prstGeom>
            <a:ln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Picture 13"/>
            <p:cNvPicPr>
              <a:picLocks noChangeAspect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862" y="3644091"/>
              <a:ext cx="641775" cy="80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3"/>
            <p:cNvPicPr>
              <a:picLocks noChangeAspect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26" y="2497610"/>
              <a:ext cx="661269" cy="86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" name="Rectangle 124"/>
          <p:cNvSpPr/>
          <p:nvPr/>
        </p:nvSpPr>
        <p:spPr>
          <a:xfrm>
            <a:off x="552647" y="6218013"/>
            <a:ext cx="678490" cy="38420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</a:pPr>
            <a:r>
              <a:rPr lang="en-US" sz="2448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Data</a:t>
            </a:r>
          </a:p>
        </p:txBody>
      </p:sp>
      <p:cxnSp>
        <p:nvCxnSpPr>
          <p:cNvPr id="126" name="Straight Connector 125"/>
          <p:cNvCxnSpPr/>
          <p:nvPr/>
        </p:nvCxnSpPr>
        <p:spPr>
          <a:xfrm>
            <a:off x="2061041" y="6396058"/>
            <a:ext cx="2424425" cy="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85000"/>
              </a:srgbClr>
            </a:solidFill>
            <a:prstDash val="solid"/>
            <a:headEnd type="none"/>
            <a:tailEnd type="triangle" w="lg" len="sm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5125429" y="6207917"/>
            <a:ext cx="1685598" cy="38420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48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Intelligence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476071" y="6411453"/>
            <a:ext cx="2424425" cy="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85000"/>
              </a:srgbClr>
            </a:solidFill>
            <a:prstDash val="solid"/>
            <a:headEnd type="none"/>
            <a:tailEnd type="triangle" w="lg" len="sm"/>
          </a:ln>
          <a:effectLst/>
        </p:spPr>
      </p:cxnSp>
      <p:sp>
        <p:nvSpPr>
          <p:cNvPr id="129" name="Rectangle 128"/>
          <p:cNvSpPr/>
          <p:nvPr/>
        </p:nvSpPr>
        <p:spPr>
          <a:xfrm>
            <a:off x="10837936" y="6218012"/>
            <a:ext cx="941712" cy="38420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</a:pPr>
            <a:r>
              <a:rPr lang="en-US" sz="2448" kern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Action</a:t>
            </a:r>
          </a:p>
        </p:txBody>
      </p:sp>
      <p:sp>
        <p:nvSpPr>
          <p:cNvPr id="48" name="Freeform 221"/>
          <p:cNvSpPr>
            <a:spLocks/>
          </p:cNvSpPr>
          <p:nvPr/>
        </p:nvSpPr>
        <p:spPr bwMode="auto">
          <a:xfrm flipH="1">
            <a:off x="3932561" y="3573451"/>
            <a:ext cx="750503" cy="457135"/>
          </a:xfrm>
          <a:custGeom>
            <a:avLst/>
            <a:gdLst>
              <a:gd name="connsiteX0" fmla="*/ 1918425 w 3835400"/>
              <a:gd name="connsiteY0" fmla="*/ 122238 h 2295525"/>
              <a:gd name="connsiteX1" fmla="*/ 1304995 w 3835400"/>
              <a:gd name="connsiteY1" fmla="*/ 621307 h 2295525"/>
              <a:gd name="connsiteX2" fmla="*/ 1292848 w 3835400"/>
              <a:gd name="connsiteY2" fmla="*/ 752160 h 2295525"/>
              <a:gd name="connsiteX3" fmla="*/ 1226039 w 3835400"/>
              <a:gd name="connsiteY3" fmla="*/ 806936 h 2295525"/>
              <a:gd name="connsiteX4" fmla="*/ 1168340 w 3835400"/>
              <a:gd name="connsiteY4" fmla="*/ 800850 h 2295525"/>
              <a:gd name="connsiteX5" fmla="*/ 800889 w 3835400"/>
              <a:gd name="connsiteY5" fmla="*/ 953005 h 2295525"/>
              <a:gd name="connsiteX6" fmla="*/ 758374 w 3835400"/>
              <a:gd name="connsiteY6" fmla="*/ 1004737 h 2295525"/>
              <a:gd name="connsiteX7" fmla="*/ 706749 w 3835400"/>
              <a:gd name="connsiteY7" fmla="*/ 1026039 h 2295525"/>
              <a:gd name="connsiteX8" fmla="*/ 694602 w 3835400"/>
              <a:gd name="connsiteY8" fmla="*/ 1026039 h 2295525"/>
              <a:gd name="connsiteX9" fmla="*/ 120650 w 3835400"/>
              <a:gd name="connsiteY9" fmla="*/ 1598142 h 2295525"/>
              <a:gd name="connsiteX10" fmla="*/ 636903 w 3835400"/>
              <a:gd name="connsiteY10" fmla="*/ 2170245 h 2295525"/>
              <a:gd name="connsiteX11" fmla="*/ 679418 w 3835400"/>
              <a:gd name="connsiteY11" fmla="*/ 2173288 h 2295525"/>
              <a:gd name="connsiteX12" fmla="*/ 682455 w 3835400"/>
              <a:gd name="connsiteY12" fmla="*/ 2173288 h 2295525"/>
              <a:gd name="connsiteX13" fmla="*/ 688528 w 3835400"/>
              <a:gd name="connsiteY13" fmla="*/ 2173288 h 2295525"/>
              <a:gd name="connsiteX14" fmla="*/ 3151358 w 3835400"/>
              <a:gd name="connsiteY14" fmla="*/ 2173288 h 2295525"/>
              <a:gd name="connsiteX15" fmla="*/ 3160469 w 3835400"/>
              <a:gd name="connsiteY15" fmla="*/ 2173288 h 2295525"/>
              <a:gd name="connsiteX16" fmla="*/ 3169579 w 3835400"/>
              <a:gd name="connsiteY16" fmla="*/ 2173288 h 2295525"/>
              <a:gd name="connsiteX17" fmla="*/ 3193873 w 3835400"/>
              <a:gd name="connsiteY17" fmla="*/ 2173288 h 2295525"/>
              <a:gd name="connsiteX18" fmla="*/ 3713163 w 3835400"/>
              <a:gd name="connsiteY18" fmla="*/ 1655961 h 2295525"/>
              <a:gd name="connsiteX19" fmla="*/ 3488441 w 3835400"/>
              <a:gd name="connsiteY19" fmla="*/ 1226884 h 2295525"/>
              <a:gd name="connsiteX20" fmla="*/ 3442890 w 3835400"/>
              <a:gd name="connsiteY20" fmla="*/ 1202539 h 2295525"/>
              <a:gd name="connsiteX21" fmla="*/ 3409485 w 3835400"/>
              <a:gd name="connsiteY21" fmla="*/ 1144720 h 2295525"/>
              <a:gd name="connsiteX22" fmla="*/ 3415558 w 3835400"/>
              <a:gd name="connsiteY22" fmla="*/ 1059513 h 2295525"/>
              <a:gd name="connsiteX23" fmla="*/ 2789981 w 3835400"/>
              <a:gd name="connsiteY23" fmla="*/ 435678 h 2295525"/>
              <a:gd name="connsiteX24" fmla="*/ 2604738 w 3835400"/>
              <a:gd name="connsiteY24" fmla="*/ 463065 h 2295525"/>
              <a:gd name="connsiteX25" fmla="*/ 2547039 w 3835400"/>
              <a:gd name="connsiteY25" fmla="*/ 484367 h 2295525"/>
              <a:gd name="connsiteX26" fmla="*/ 2471119 w 3835400"/>
              <a:gd name="connsiteY26" fmla="*/ 456979 h 2295525"/>
              <a:gd name="connsiteX27" fmla="*/ 2437715 w 3835400"/>
              <a:gd name="connsiteY27" fmla="*/ 396117 h 2295525"/>
              <a:gd name="connsiteX28" fmla="*/ 1918425 w 3835400"/>
              <a:gd name="connsiteY28" fmla="*/ 122238 h 2295525"/>
              <a:gd name="connsiteX29" fmla="*/ 1919219 w 3835400"/>
              <a:gd name="connsiteY29" fmla="*/ 0 h 2295525"/>
              <a:gd name="connsiteX30" fmla="*/ 2541750 w 3835400"/>
              <a:gd name="connsiteY30" fmla="*/ 331847 h 2295525"/>
              <a:gd name="connsiteX31" fmla="*/ 2544787 w 3835400"/>
              <a:gd name="connsiteY31" fmla="*/ 334891 h 2295525"/>
              <a:gd name="connsiteX32" fmla="*/ 2553897 w 3835400"/>
              <a:gd name="connsiteY32" fmla="*/ 353158 h 2295525"/>
              <a:gd name="connsiteX33" fmla="*/ 2563007 w 3835400"/>
              <a:gd name="connsiteY33" fmla="*/ 350113 h 2295525"/>
              <a:gd name="connsiteX34" fmla="*/ 2566044 w 3835400"/>
              <a:gd name="connsiteY34" fmla="*/ 347069 h 2295525"/>
              <a:gd name="connsiteX35" fmla="*/ 2790762 w 3835400"/>
              <a:gd name="connsiteY35" fmla="*/ 313580 h 2295525"/>
              <a:gd name="connsiteX36" fmla="*/ 3537800 w 3835400"/>
              <a:gd name="connsiteY36" fmla="*/ 1062518 h 2295525"/>
              <a:gd name="connsiteX37" fmla="*/ 3537800 w 3835400"/>
              <a:gd name="connsiteY37" fmla="*/ 1065562 h 2295525"/>
              <a:gd name="connsiteX38" fmla="*/ 3534763 w 3835400"/>
              <a:gd name="connsiteY38" fmla="*/ 1114274 h 2295525"/>
              <a:gd name="connsiteX39" fmla="*/ 3546910 w 3835400"/>
              <a:gd name="connsiteY39" fmla="*/ 1120363 h 2295525"/>
              <a:gd name="connsiteX40" fmla="*/ 3552983 w 3835400"/>
              <a:gd name="connsiteY40" fmla="*/ 1123407 h 2295525"/>
              <a:gd name="connsiteX41" fmla="*/ 3835400 w 3835400"/>
              <a:gd name="connsiteY41" fmla="*/ 1656188 h 2295525"/>
              <a:gd name="connsiteX42" fmla="*/ 3194648 w 3835400"/>
              <a:gd name="connsiteY42" fmla="*/ 2295525 h 2295525"/>
              <a:gd name="connsiteX43" fmla="*/ 3191612 w 3835400"/>
              <a:gd name="connsiteY43" fmla="*/ 2295525 h 2295525"/>
              <a:gd name="connsiteX44" fmla="*/ 3170355 w 3835400"/>
              <a:gd name="connsiteY44" fmla="*/ 2295525 h 2295525"/>
              <a:gd name="connsiteX45" fmla="*/ 3161244 w 3835400"/>
              <a:gd name="connsiteY45" fmla="*/ 2295525 h 2295525"/>
              <a:gd name="connsiteX46" fmla="*/ 3155171 w 3835400"/>
              <a:gd name="connsiteY46" fmla="*/ 2295525 h 2295525"/>
              <a:gd name="connsiteX47" fmla="*/ 686303 w 3835400"/>
              <a:gd name="connsiteY47" fmla="*/ 2295525 h 2295525"/>
              <a:gd name="connsiteX48" fmla="*/ 680230 w 3835400"/>
              <a:gd name="connsiteY48" fmla="*/ 2295525 h 2295525"/>
              <a:gd name="connsiteX49" fmla="*/ 671119 w 3835400"/>
              <a:gd name="connsiteY49" fmla="*/ 2295525 h 2295525"/>
              <a:gd name="connsiteX50" fmla="*/ 628605 w 3835400"/>
              <a:gd name="connsiteY50" fmla="*/ 2292481 h 2295525"/>
              <a:gd name="connsiteX51" fmla="*/ 625568 w 3835400"/>
              <a:gd name="connsiteY51" fmla="*/ 2292481 h 2295525"/>
              <a:gd name="connsiteX52" fmla="*/ 0 w 3835400"/>
              <a:gd name="connsiteY52" fmla="*/ 1598343 h 2295525"/>
              <a:gd name="connsiteX53" fmla="*/ 683266 w 3835400"/>
              <a:gd name="connsiteY53" fmla="*/ 904206 h 2295525"/>
              <a:gd name="connsiteX54" fmla="*/ 710597 w 3835400"/>
              <a:gd name="connsiteY54" fmla="*/ 873761 h 2295525"/>
              <a:gd name="connsiteX55" fmla="*/ 713634 w 3835400"/>
              <a:gd name="connsiteY55" fmla="*/ 867672 h 2295525"/>
              <a:gd name="connsiteX56" fmla="*/ 1172181 w 3835400"/>
              <a:gd name="connsiteY56" fmla="*/ 678915 h 2295525"/>
              <a:gd name="connsiteX57" fmla="*/ 1178255 w 3835400"/>
              <a:gd name="connsiteY57" fmla="*/ 678915 h 2295525"/>
              <a:gd name="connsiteX58" fmla="*/ 1184328 w 3835400"/>
              <a:gd name="connsiteY58" fmla="*/ 605848 h 2295525"/>
              <a:gd name="connsiteX59" fmla="*/ 1187365 w 3835400"/>
              <a:gd name="connsiteY59" fmla="*/ 599759 h 2295525"/>
              <a:gd name="connsiteX60" fmla="*/ 1919219 w 3835400"/>
              <a:gd name="connsiteY60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835400" h="2295525">
                <a:moveTo>
                  <a:pt x="1918425" y="122238"/>
                </a:moveTo>
                <a:cubicBezTo>
                  <a:pt x="1623857" y="122238"/>
                  <a:pt x="1365731" y="332212"/>
                  <a:pt x="1304995" y="621307"/>
                </a:cubicBezTo>
                <a:cubicBezTo>
                  <a:pt x="1292848" y="752160"/>
                  <a:pt x="1292848" y="752160"/>
                  <a:pt x="1292848" y="752160"/>
                </a:cubicBezTo>
                <a:cubicBezTo>
                  <a:pt x="1289811" y="785634"/>
                  <a:pt x="1259443" y="809979"/>
                  <a:pt x="1226039" y="806936"/>
                </a:cubicBezTo>
                <a:cubicBezTo>
                  <a:pt x="1168340" y="800850"/>
                  <a:pt x="1168340" y="800850"/>
                  <a:pt x="1168340" y="800850"/>
                </a:cubicBezTo>
                <a:cubicBezTo>
                  <a:pt x="1028648" y="800850"/>
                  <a:pt x="898066" y="855625"/>
                  <a:pt x="800889" y="953005"/>
                </a:cubicBezTo>
                <a:cubicBezTo>
                  <a:pt x="758374" y="1004737"/>
                  <a:pt x="758374" y="1004737"/>
                  <a:pt x="758374" y="1004737"/>
                </a:cubicBezTo>
                <a:cubicBezTo>
                  <a:pt x="746227" y="1019953"/>
                  <a:pt x="728007" y="1026039"/>
                  <a:pt x="706749" y="1026039"/>
                </a:cubicBezTo>
                <a:cubicBezTo>
                  <a:pt x="694602" y="1026039"/>
                  <a:pt x="694602" y="1026039"/>
                  <a:pt x="694602" y="1026039"/>
                </a:cubicBezTo>
                <a:cubicBezTo>
                  <a:pt x="378777" y="1026039"/>
                  <a:pt x="120650" y="1281660"/>
                  <a:pt x="120650" y="1598142"/>
                </a:cubicBezTo>
                <a:cubicBezTo>
                  <a:pt x="120650" y="1893323"/>
                  <a:pt x="342335" y="2139814"/>
                  <a:pt x="636903" y="2170245"/>
                </a:cubicBezTo>
                <a:cubicBezTo>
                  <a:pt x="679418" y="2173288"/>
                  <a:pt x="679418" y="2173288"/>
                  <a:pt x="679418" y="2173288"/>
                </a:cubicBezTo>
                <a:cubicBezTo>
                  <a:pt x="679418" y="2173288"/>
                  <a:pt x="679418" y="2173288"/>
                  <a:pt x="682455" y="2173288"/>
                </a:cubicBezTo>
                <a:lnTo>
                  <a:pt x="688528" y="2173288"/>
                </a:lnTo>
                <a:cubicBezTo>
                  <a:pt x="3151358" y="2173288"/>
                  <a:pt x="3151358" y="2173288"/>
                  <a:pt x="3151358" y="2173288"/>
                </a:cubicBezTo>
                <a:cubicBezTo>
                  <a:pt x="3160469" y="2173288"/>
                  <a:pt x="3160469" y="2173288"/>
                  <a:pt x="3160469" y="2173288"/>
                </a:cubicBezTo>
                <a:cubicBezTo>
                  <a:pt x="3163506" y="2173288"/>
                  <a:pt x="3166542" y="2173288"/>
                  <a:pt x="3169579" y="2173288"/>
                </a:cubicBezTo>
                <a:cubicBezTo>
                  <a:pt x="3193873" y="2173288"/>
                  <a:pt x="3193873" y="2173288"/>
                  <a:pt x="3193873" y="2173288"/>
                </a:cubicBezTo>
                <a:cubicBezTo>
                  <a:pt x="3482368" y="2173288"/>
                  <a:pt x="3713163" y="1938969"/>
                  <a:pt x="3713163" y="1655961"/>
                </a:cubicBezTo>
                <a:cubicBezTo>
                  <a:pt x="3713163" y="1482504"/>
                  <a:pt x="3628133" y="1324263"/>
                  <a:pt x="3488441" y="1226884"/>
                </a:cubicBezTo>
                <a:cubicBezTo>
                  <a:pt x="3442890" y="1202539"/>
                  <a:pt x="3442890" y="1202539"/>
                  <a:pt x="3442890" y="1202539"/>
                </a:cubicBezTo>
                <a:cubicBezTo>
                  <a:pt x="3421632" y="1190367"/>
                  <a:pt x="3409485" y="1169065"/>
                  <a:pt x="3409485" y="1144720"/>
                </a:cubicBezTo>
                <a:cubicBezTo>
                  <a:pt x="3415558" y="1059513"/>
                  <a:pt x="3415558" y="1059513"/>
                  <a:pt x="3415558" y="1059513"/>
                </a:cubicBezTo>
                <a:cubicBezTo>
                  <a:pt x="3415558" y="715643"/>
                  <a:pt x="3133138" y="435678"/>
                  <a:pt x="2789981" y="435678"/>
                </a:cubicBezTo>
                <a:cubicBezTo>
                  <a:pt x="2726209" y="435678"/>
                  <a:pt x="2662437" y="444807"/>
                  <a:pt x="2604738" y="463065"/>
                </a:cubicBezTo>
                <a:cubicBezTo>
                  <a:pt x="2547039" y="484367"/>
                  <a:pt x="2547039" y="484367"/>
                  <a:pt x="2547039" y="484367"/>
                </a:cubicBezTo>
                <a:cubicBezTo>
                  <a:pt x="2516671" y="496540"/>
                  <a:pt x="2486303" y="484367"/>
                  <a:pt x="2471119" y="456979"/>
                </a:cubicBezTo>
                <a:cubicBezTo>
                  <a:pt x="2437715" y="396117"/>
                  <a:pt x="2437715" y="396117"/>
                  <a:pt x="2437715" y="396117"/>
                </a:cubicBezTo>
                <a:cubicBezTo>
                  <a:pt x="2322317" y="225704"/>
                  <a:pt x="2127963" y="122238"/>
                  <a:pt x="1918425" y="122238"/>
                </a:cubicBezTo>
                <a:close/>
                <a:moveTo>
                  <a:pt x="1919219" y="0"/>
                </a:moveTo>
                <a:cubicBezTo>
                  <a:pt x="2168231" y="0"/>
                  <a:pt x="2402060" y="124823"/>
                  <a:pt x="2541750" y="331847"/>
                </a:cubicBezTo>
                <a:cubicBezTo>
                  <a:pt x="2541750" y="331847"/>
                  <a:pt x="2544787" y="334891"/>
                  <a:pt x="2544787" y="334891"/>
                </a:cubicBezTo>
                <a:cubicBezTo>
                  <a:pt x="2553897" y="353158"/>
                  <a:pt x="2553897" y="353158"/>
                  <a:pt x="2553897" y="353158"/>
                </a:cubicBezTo>
                <a:cubicBezTo>
                  <a:pt x="2563007" y="350113"/>
                  <a:pt x="2563007" y="350113"/>
                  <a:pt x="2563007" y="350113"/>
                </a:cubicBezTo>
                <a:cubicBezTo>
                  <a:pt x="2566044" y="350113"/>
                  <a:pt x="2566044" y="347069"/>
                  <a:pt x="2566044" y="347069"/>
                </a:cubicBezTo>
                <a:cubicBezTo>
                  <a:pt x="2638925" y="325758"/>
                  <a:pt x="2714844" y="313580"/>
                  <a:pt x="2790762" y="313580"/>
                </a:cubicBezTo>
                <a:cubicBezTo>
                  <a:pt x="3203759" y="313580"/>
                  <a:pt x="3537800" y="648471"/>
                  <a:pt x="3537800" y="1062518"/>
                </a:cubicBezTo>
                <a:cubicBezTo>
                  <a:pt x="3537800" y="1062518"/>
                  <a:pt x="3537800" y="1065562"/>
                  <a:pt x="3537800" y="1065562"/>
                </a:cubicBezTo>
                <a:cubicBezTo>
                  <a:pt x="3534763" y="1114274"/>
                  <a:pt x="3534763" y="1114274"/>
                  <a:pt x="3534763" y="1114274"/>
                </a:cubicBezTo>
                <a:cubicBezTo>
                  <a:pt x="3546910" y="1120363"/>
                  <a:pt x="3546910" y="1120363"/>
                  <a:pt x="3546910" y="1120363"/>
                </a:cubicBezTo>
                <a:cubicBezTo>
                  <a:pt x="3549947" y="1123407"/>
                  <a:pt x="3552983" y="1123407"/>
                  <a:pt x="3552983" y="1123407"/>
                </a:cubicBezTo>
                <a:cubicBezTo>
                  <a:pt x="3729114" y="1245185"/>
                  <a:pt x="3835400" y="1443076"/>
                  <a:pt x="3835400" y="1656188"/>
                </a:cubicBezTo>
                <a:cubicBezTo>
                  <a:pt x="3835400" y="2009346"/>
                  <a:pt x="3546910" y="2295525"/>
                  <a:pt x="3194648" y="2295525"/>
                </a:cubicBezTo>
                <a:cubicBezTo>
                  <a:pt x="3194648" y="2295525"/>
                  <a:pt x="3191612" y="2295525"/>
                  <a:pt x="3191612" y="2295525"/>
                </a:cubicBezTo>
                <a:cubicBezTo>
                  <a:pt x="3170355" y="2295525"/>
                  <a:pt x="3170355" y="2295525"/>
                  <a:pt x="3170355" y="2295525"/>
                </a:cubicBezTo>
                <a:cubicBezTo>
                  <a:pt x="3161244" y="2295525"/>
                  <a:pt x="3161244" y="2295525"/>
                  <a:pt x="3161244" y="2295525"/>
                </a:cubicBezTo>
                <a:cubicBezTo>
                  <a:pt x="3158208" y="2295525"/>
                  <a:pt x="3158208" y="2295525"/>
                  <a:pt x="3155171" y="2295525"/>
                </a:cubicBezTo>
                <a:cubicBezTo>
                  <a:pt x="686303" y="2295525"/>
                  <a:pt x="686303" y="2295525"/>
                  <a:pt x="686303" y="2295525"/>
                </a:cubicBezTo>
                <a:cubicBezTo>
                  <a:pt x="686303" y="2295525"/>
                  <a:pt x="683266" y="2295525"/>
                  <a:pt x="680230" y="2295525"/>
                </a:cubicBezTo>
                <a:cubicBezTo>
                  <a:pt x="671119" y="2295525"/>
                  <a:pt x="671119" y="2295525"/>
                  <a:pt x="671119" y="2295525"/>
                </a:cubicBezTo>
                <a:cubicBezTo>
                  <a:pt x="628605" y="2292481"/>
                  <a:pt x="628605" y="2292481"/>
                  <a:pt x="628605" y="2292481"/>
                </a:cubicBezTo>
                <a:cubicBezTo>
                  <a:pt x="628605" y="2292481"/>
                  <a:pt x="628605" y="2292481"/>
                  <a:pt x="625568" y="2292481"/>
                </a:cubicBezTo>
                <a:cubicBezTo>
                  <a:pt x="270270" y="2255947"/>
                  <a:pt x="0" y="1957590"/>
                  <a:pt x="0" y="1598343"/>
                </a:cubicBezTo>
                <a:cubicBezTo>
                  <a:pt x="0" y="1220830"/>
                  <a:pt x="306711" y="910295"/>
                  <a:pt x="683266" y="904206"/>
                </a:cubicBezTo>
                <a:cubicBezTo>
                  <a:pt x="710597" y="873761"/>
                  <a:pt x="710597" y="873761"/>
                  <a:pt x="710597" y="873761"/>
                </a:cubicBezTo>
                <a:cubicBezTo>
                  <a:pt x="710597" y="870717"/>
                  <a:pt x="713634" y="870717"/>
                  <a:pt x="713634" y="867672"/>
                </a:cubicBezTo>
                <a:cubicBezTo>
                  <a:pt x="835103" y="745894"/>
                  <a:pt x="999087" y="678915"/>
                  <a:pt x="1172181" y="678915"/>
                </a:cubicBezTo>
                <a:cubicBezTo>
                  <a:pt x="1172181" y="678915"/>
                  <a:pt x="1175218" y="678915"/>
                  <a:pt x="1178255" y="678915"/>
                </a:cubicBezTo>
                <a:cubicBezTo>
                  <a:pt x="1184328" y="605848"/>
                  <a:pt x="1184328" y="605848"/>
                  <a:pt x="1184328" y="605848"/>
                </a:cubicBezTo>
                <a:cubicBezTo>
                  <a:pt x="1184328" y="602804"/>
                  <a:pt x="1184328" y="599759"/>
                  <a:pt x="1187365" y="599759"/>
                </a:cubicBezTo>
                <a:cubicBezTo>
                  <a:pt x="1257210" y="252691"/>
                  <a:pt x="1566957" y="0"/>
                  <a:pt x="1919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247" tIns="46623" rIns="93247" bIns="46623" numCol="1" anchor="t" anchorCtr="0" compatLnSpc="1">
            <a:prstTxWarp prst="textNoShape">
              <a:avLst/>
            </a:prstTxWarp>
            <a:noAutofit/>
          </a:bodyPr>
          <a:lstStyle/>
          <a:p>
            <a:pPr defTabSz="932418">
              <a:lnSpc>
                <a:spcPct val="90000"/>
              </a:lnSpc>
              <a:defRPr/>
            </a:pPr>
            <a:endParaRPr lang="en-US" sz="2000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50" name="Freeform 109"/>
          <p:cNvSpPr>
            <a:spLocks/>
          </p:cNvSpPr>
          <p:nvPr/>
        </p:nvSpPr>
        <p:spPr bwMode="auto">
          <a:xfrm>
            <a:off x="4048682" y="3734854"/>
            <a:ext cx="260341" cy="249146"/>
          </a:xfrm>
          <a:custGeom>
            <a:avLst/>
            <a:gdLst>
              <a:gd name="T0" fmla="*/ 680 w 701"/>
              <a:gd name="T1" fmla="*/ 640 h 704"/>
              <a:gd name="T2" fmla="*/ 568 w 701"/>
              <a:gd name="T3" fmla="*/ 571 h 704"/>
              <a:gd name="T4" fmla="*/ 531 w 701"/>
              <a:gd name="T5" fmla="*/ 573 h 704"/>
              <a:gd name="T6" fmla="*/ 351 w 701"/>
              <a:gd name="T7" fmla="*/ 637 h 704"/>
              <a:gd name="T8" fmla="*/ 64 w 701"/>
              <a:gd name="T9" fmla="*/ 350 h 704"/>
              <a:gd name="T10" fmla="*/ 351 w 701"/>
              <a:gd name="T11" fmla="*/ 64 h 704"/>
              <a:gd name="T12" fmla="*/ 631 w 701"/>
              <a:gd name="T13" fmla="*/ 294 h 704"/>
              <a:gd name="T14" fmla="*/ 474 w 701"/>
              <a:gd name="T15" fmla="*/ 294 h 704"/>
              <a:gd name="T16" fmla="*/ 445 w 701"/>
              <a:gd name="T17" fmla="*/ 312 h 704"/>
              <a:gd name="T18" fmla="*/ 432 w 701"/>
              <a:gd name="T19" fmla="*/ 338 h 704"/>
              <a:gd name="T20" fmla="*/ 320 w 701"/>
              <a:gd name="T21" fmla="*/ 203 h 704"/>
              <a:gd name="T22" fmla="*/ 284 w 701"/>
              <a:gd name="T23" fmla="*/ 193 h 704"/>
              <a:gd name="T24" fmla="*/ 263 w 701"/>
              <a:gd name="T25" fmla="*/ 223 h 704"/>
              <a:gd name="T26" fmla="*/ 263 w 701"/>
              <a:gd name="T27" fmla="*/ 327 h 704"/>
              <a:gd name="T28" fmla="*/ 192 w 701"/>
              <a:gd name="T29" fmla="*/ 327 h 704"/>
              <a:gd name="T30" fmla="*/ 160 w 701"/>
              <a:gd name="T31" fmla="*/ 359 h 704"/>
              <a:gd name="T32" fmla="*/ 192 w 701"/>
              <a:gd name="T33" fmla="*/ 391 h 704"/>
              <a:gd name="T34" fmla="*/ 295 w 701"/>
              <a:gd name="T35" fmla="*/ 391 h 704"/>
              <a:gd name="T36" fmla="*/ 327 w 701"/>
              <a:gd name="T37" fmla="*/ 359 h 704"/>
              <a:gd name="T38" fmla="*/ 327 w 701"/>
              <a:gd name="T39" fmla="*/ 311 h 704"/>
              <a:gd name="T40" fmla="*/ 414 w 701"/>
              <a:gd name="T41" fmla="*/ 416 h 704"/>
              <a:gd name="T42" fmla="*/ 439 w 701"/>
              <a:gd name="T43" fmla="*/ 428 h 704"/>
              <a:gd name="T44" fmla="*/ 443 w 701"/>
              <a:gd name="T45" fmla="*/ 428 h 704"/>
              <a:gd name="T46" fmla="*/ 468 w 701"/>
              <a:gd name="T47" fmla="*/ 410 h 704"/>
              <a:gd name="T48" fmla="*/ 494 w 701"/>
              <a:gd name="T49" fmla="*/ 358 h 704"/>
              <a:gd name="T50" fmla="*/ 661 w 701"/>
              <a:gd name="T51" fmla="*/ 358 h 704"/>
              <a:gd name="T52" fmla="*/ 665 w 701"/>
              <a:gd name="T53" fmla="*/ 358 h 704"/>
              <a:gd name="T54" fmla="*/ 670 w 701"/>
              <a:gd name="T55" fmla="*/ 358 h 704"/>
              <a:gd name="T56" fmla="*/ 700 w 701"/>
              <a:gd name="T57" fmla="*/ 324 h 704"/>
              <a:gd name="T58" fmla="*/ 589 w 701"/>
              <a:gd name="T59" fmla="*/ 94 h 704"/>
              <a:gd name="T60" fmla="*/ 351 w 701"/>
              <a:gd name="T61" fmla="*/ 0 h 704"/>
              <a:gd name="T62" fmla="*/ 0 w 701"/>
              <a:gd name="T63" fmla="*/ 350 h 704"/>
              <a:gd name="T64" fmla="*/ 351 w 701"/>
              <a:gd name="T65" fmla="*/ 701 h 704"/>
              <a:gd name="T66" fmla="*/ 553 w 701"/>
              <a:gd name="T67" fmla="*/ 637 h 704"/>
              <a:gd name="T68" fmla="*/ 646 w 701"/>
              <a:gd name="T69" fmla="*/ 694 h 704"/>
              <a:gd name="T70" fmla="*/ 690 w 701"/>
              <a:gd name="T71" fmla="*/ 684 h 704"/>
              <a:gd name="T72" fmla="*/ 680 w 701"/>
              <a:gd name="T73" fmla="*/ 640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1" h="704">
                <a:moveTo>
                  <a:pt x="680" y="640"/>
                </a:moveTo>
                <a:cubicBezTo>
                  <a:pt x="568" y="571"/>
                  <a:pt x="568" y="571"/>
                  <a:pt x="568" y="571"/>
                </a:cubicBezTo>
                <a:cubicBezTo>
                  <a:pt x="556" y="564"/>
                  <a:pt x="541" y="564"/>
                  <a:pt x="531" y="573"/>
                </a:cubicBezTo>
                <a:cubicBezTo>
                  <a:pt x="479" y="615"/>
                  <a:pt x="417" y="637"/>
                  <a:pt x="351" y="637"/>
                </a:cubicBezTo>
                <a:cubicBezTo>
                  <a:pt x="193" y="637"/>
                  <a:pt x="64" y="508"/>
                  <a:pt x="64" y="350"/>
                </a:cubicBezTo>
                <a:cubicBezTo>
                  <a:pt x="64" y="193"/>
                  <a:pt x="193" y="64"/>
                  <a:pt x="351" y="64"/>
                </a:cubicBezTo>
                <a:cubicBezTo>
                  <a:pt x="488" y="64"/>
                  <a:pt x="605" y="163"/>
                  <a:pt x="631" y="294"/>
                </a:cubicBezTo>
                <a:cubicBezTo>
                  <a:pt x="474" y="294"/>
                  <a:pt x="474" y="294"/>
                  <a:pt x="474" y="294"/>
                </a:cubicBezTo>
                <a:cubicBezTo>
                  <a:pt x="462" y="294"/>
                  <a:pt x="451" y="301"/>
                  <a:pt x="445" y="312"/>
                </a:cubicBezTo>
                <a:cubicBezTo>
                  <a:pt x="432" y="338"/>
                  <a:pt x="432" y="338"/>
                  <a:pt x="432" y="338"/>
                </a:cubicBezTo>
                <a:cubicBezTo>
                  <a:pt x="320" y="203"/>
                  <a:pt x="320" y="203"/>
                  <a:pt x="320" y="203"/>
                </a:cubicBezTo>
                <a:cubicBezTo>
                  <a:pt x="311" y="192"/>
                  <a:pt x="297" y="188"/>
                  <a:pt x="284" y="193"/>
                </a:cubicBezTo>
                <a:cubicBezTo>
                  <a:pt x="271" y="197"/>
                  <a:pt x="263" y="210"/>
                  <a:pt x="263" y="223"/>
                </a:cubicBezTo>
                <a:cubicBezTo>
                  <a:pt x="263" y="327"/>
                  <a:pt x="263" y="327"/>
                  <a:pt x="263" y="327"/>
                </a:cubicBezTo>
                <a:cubicBezTo>
                  <a:pt x="192" y="327"/>
                  <a:pt x="192" y="327"/>
                  <a:pt x="192" y="327"/>
                </a:cubicBezTo>
                <a:cubicBezTo>
                  <a:pt x="174" y="327"/>
                  <a:pt x="160" y="341"/>
                  <a:pt x="160" y="359"/>
                </a:cubicBezTo>
                <a:cubicBezTo>
                  <a:pt x="160" y="377"/>
                  <a:pt x="174" y="391"/>
                  <a:pt x="192" y="391"/>
                </a:cubicBezTo>
                <a:cubicBezTo>
                  <a:pt x="295" y="391"/>
                  <a:pt x="295" y="391"/>
                  <a:pt x="295" y="391"/>
                </a:cubicBezTo>
                <a:cubicBezTo>
                  <a:pt x="313" y="391"/>
                  <a:pt x="327" y="377"/>
                  <a:pt x="327" y="359"/>
                </a:cubicBezTo>
                <a:cubicBezTo>
                  <a:pt x="327" y="311"/>
                  <a:pt x="327" y="311"/>
                  <a:pt x="327" y="311"/>
                </a:cubicBezTo>
                <a:cubicBezTo>
                  <a:pt x="414" y="416"/>
                  <a:pt x="414" y="416"/>
                  <a:pt x="414" y="416"/>
                </a:cubicBezTo>
                <a:cubicBezTo>
                  <a:pt x="421" y="424"/>
                  <a:pt x="430" y="428"/>
                  <a:pt x="439" y="428"/>
                </a:cubicBezTo>
                <a:cubicBezTo>
                  <a:pt x="440" y="428"/>
                  <a:pt x="441" y="428"/>
                  <a:pt x="443" y="428"/>
                </a:cubicBezTo>
                <a:cubicBezTo>
                  <a:pt x="453" y="427"/>
                  <a:pt x="463" y="420"/>
                  <a:pt x="468" y="410"/>
                </a:cubicBezTo>
                <a:cubicBezTo>
                  <a:pt x="494" y="358"/>
                  <a:pt x="494" y="358"/>
                  <a:pt x="494" y="358"/>
                </a:cubicBezTo>
                <a:cubicBezTo>
                  <a:pt x="661" y="358"/>
                  <a:pt x="661" y="358"/>
                  <a:pt x="661" y="358"/>
                </a:cubicBezTo>
                <a:cubicBezTo>
                  <a:pt x="662" y="358"/>
                  <a:pt x="663" y="358"/>
                  <a:pt x="665" y="358"/>
                </a:cubicBezTo>
                <a:cubicBezTo>
                  <a:pt x="666" y="358"/>
                  <a:pt x="668" y="358"/>
                  <a:pt x="670" y="358"/>
                </a:cubicBezTo>
                <a:cubicBezTo>
                  <a:pt x="688" y="357"/>
                  <a:pt x="701" y="341"/>
                  <a:pt x="700" y="324"/>
                </a:cubicBezTo>
                <a:cubicBezTo>
                  <a:pt x="693" y="236"/>
                  <a:pt x="654" y="154"/>
                  <a:pt x="589" y="94"/>
                </a:cubicBezTo>
                <a:cubicBezTo>
                  <a:pt x="524" y="33"/>
                  <a:pt x="439" y="0"/>
                  <a:pt x="351" y="0"/>
                </a:cubicBezTo>
                <a:cubicBezTo>
                  <a:pt x="157" y="0"/>
                  <a:pt x="0" y="157"/>
                  <a:pt x="0" y="350"/>
                </a:cubicBezTo>
                <a:cubicBezTo>
                  <a:pt x="0" y="544"/>
                  <a:pt x="157" y="701"/>
                  <a:pt x="351" y="701"/>
                </a:cubicBezTo>
                <a:cubicBezTo>
                  <a:pt x="423" y="701"/>
                  <a:pt x="494" y="678"/>
                  <a:pt x="553" y="637"/>
                </a:cubicBezTo>
                <a:cubicBezTo>
                  <a:pt x="646" y="694"/>
                  <a:pt x="646" y="694"/>
                  <a:pt x="646" y="694"/>
                </a:cubicBezTo>
                <a:cubicBezTo>
                  <a:pt x="661" y="704"/>
                  <a:pt x="681" y="699"/>
                  <a:pt x="690" y="684"/>
                </a:cubicBezTo>
                <a:cubicBezTo>
                  <a:pt x="700" y="669"/>
                  <a:pt x="695" y="649"/>
                  <a:pt x="680" y="6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247" tIns="46623" rIns="93247" bIns="46623" numCol="1" anchor="t" anchorCtr="0" compatLnSpc="1">
            <a:prstTxWarp prst="textNoShape">
              <a:avLst/>
            </a:prstTxWarp>
          </a:bodyPr>
          <a:lstStyle/>
          <a:p>
            <a:pPr defTabSz="932418">
              <a:lnSpc>
                <a:spcPct val="90000"/>
              </a:lnSpc>
              <a:defRPr/>
            </a:pPr>
            <a:endParaRPr lang="en-US" sz="2000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420700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515599" cy="1846659"/>
          </a:xfrm>
        </p:spPr>
        <p:txBody>
          <a:bodyPr/>
          <a:lstStyle/>
          <a:p>
            <a:r>
              <a:rPr lang="en-US" sz="6000" b="1" dirty="0"/>
              <a:t>DEMO</a:t>
            </a:r>
            <a:r>
              <a:rPr lang="en-US" sz="6000" dirty="0"/>
              <a:t>: ready-made Power BI content for Dynamics 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Clay Wesener</a:t>
            </a:r>
          </a:p>
        </p:txBody>
      </p:sp>
    </p:spTree>
    <p:extLst>
      <p:ext uri="{BB962C8B-B14F-4D97-AF65-F5344CB8AC3E}">
        <p14:creationId xmlns:p14="http://schemas.microsoft.com/office/powerpoint/2010/main" val="12348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39277"/>
            <a:ext cx="11889564" cy="917575"/>
          </a:xfrm>
        </p:spPr>
        <p:txBody>
          <a:bodyPr/>
          <a:lstStyle/>
          <a:p>
            <a:r>
              <a:rPr lang="en-US" dirty="0"/>
              <a:t>Ready-made Power BI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117617"/>
            <a:ext cx="5486399" cy="627864"/>
          </a:xfrm>
        </p:spPr>
        <p:txBody>
          <a:bodyPr/>
          <a:lstStyle/>
          <a:p>
            <a:r>
              <a:rPr lang="en-US" dirty="0"/>
              <a:t>Available 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7804" y="1141186"/>
            <a:ext cx="5486399" cy="627864"/>
          </a:xfrm>
        </p:spPr>
        <p:txBody>
          <a:bodyPr/>
          <a:lstStyle/>
          <a:p>
            <a:r>
              <a:rPr lang="en-US" dirty="0"/>
              <a:t>Coming in fall release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6239" y="1812462"/>
            <a:ext cx="2366995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Financial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761" y="3837771"/>
            <a:ext cx="2031646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Cost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5074" y="5397430"/>
            <a:ext cx="2877134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Retail channel management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13" y="3556176"/>
            <a:ext cx="2514600" cy="1618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437" y="4313615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Access insights about operational performance designed for COOs and CFOs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0336" y="2305598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Insights designed specifically for CFOs by providing details on financial performance.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8" y="5367380"/>
            <a:ext cx="2491631" cy="14605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42436" y="5871042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This content pack is designed specifically for the channel managers who focus on sales performance to predict trends and uncover insights</a:t>
            </a: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437" y="1812462"/>
            <a:ext cx="2438400" cy="14732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8649" y="1973262"/>
            <a:ext cx="3237618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Project &amp; Practice 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2174" y="2791480"/>
            <a:ext cx="1855316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Cost Accounting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8649" y="3683246"/>
            <a:ext cx="2765437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Human Resource Manager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2602" y="4608735"/>
            <a:ext cx="1786386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Hiring Manager</a:t>
            </a:r>
          </a:p>
        </p:txBody>
      </p:sp>
    </p:spTree>
    <p:extLst>
      <p:ext uri="{BB962C8B-B14F-4D97-AF65-F5344CB8AC3E}">
        <p14:creationId xmlns:p14="http://schemas.microsoft.com/office/powerpoint/2010/main" val="5439196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4"/>
          <p:cNvSpPr txBox="1">
            <a:spLocks/>
          </p:cNvSpPr>
          <p:nvPr/>
        </p:nvSpPr>
        <p:spPr>
          <a:xfrm>
            <a:off x="5183878" y="526371"/>
            <a:ext cx="6158902" cy="806037"/>
          </a:xfrm>
          <a:prstGeom prst="rect">
            <a:avLst/>
          </a:prstGeom>
          <a:noFill/>
        </p:spPr>
        <p:txBody>
          <a:bodyPr vert="horz" wrap="square" lIns="146283" tIns="91427" rIns="146283" bIns="91427" rtlCol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100" baseline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4399" spc="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cs typeface="Segoe UI Light" panose="020B0502040204020203" pitchFamily="34" charset="0"/>
              </a:rPr>
              <a:t>Entity store for Dynamics AX</a:t>
            </a:r>
          </a:p>
        </p:txBody>
      </p:sp>
      <p:sp>
        <p:nvSpPr>
          <p:cNvPr id="118" name="Text Placeholder 5"/>
          <p:cNvSpPr txBox="1">
            <a:spLocks/>
          </p:cNvSpPr>
          <p:nvPr/>
        </p:nvSpPr>
        <p:spPr>
          <a:xfrm>
            <a:off x="5183878" y="1539041"/>
            <a:ext cx="6460626" cy="1448039"/>
          </a:xfrm>
          <a:prstGeom prst="rect">
            <a:avLst/>
          </a:prstGeom>
          <a:noFill/>
        </p:spPr>
        <p:txBody>
          <a:bodyPr vert="horz" wrap="square" lIns="182854" tIns="146283" rIns="182854" bIns="146283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8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2448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extensible data store for advanced analytics on operational data from Dynamics AX and other systems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377482" y="1487840"/>
            <a:ext cx="6627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77482" y="3057723"/>
            <a:ext cx="66271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5"/>
          <p:cNvSpPr txBox="1">
            <a:spLocks/>
          </p:cNvSpPr>
          <p:nvPr/>
        </p:nvSpPr>
        <p:spPr>
          <a:xfrm>
            <a:off x="5183877" y="3304787"/>
            <a:ext cx="6977959" cy="2976863"/>
          </a:xfrm>
          <a:prstGeom prst="rect">
            <a:avLst/>
          </a:prstGeom>
          <a:noFill/>
        </p:spPr>
        <p:txBody>
          <a:bodyPr vert="horz" wrap="square" lIns="182854" tIns="146283" rIns="182854" bIns="146283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8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Near real-time data sync from Dynamics AX </a:t>
            </a:r>
          </a:p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Rich data modeling using Dynamics AX metadata</a:t>
            </a:r>
          </a:p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Auto-generated Power BI models, secured using Dynamics AX roles</a:t>
            </a:r>
          </a:p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Enables citizen developers to create rich visual experiences and Apps</a:t>
            </a:r>
          </a:p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Predictions and recommendations using Cortana Intelligence suite</a:t>
            </a:r>
          </a:p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Ingest </a:t>
            </a:r>
            <a:r>
              <a:rPr lang="en-US" sz="1632" dirty="0" err="1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IoT</a:t>
            </a: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and external data for mash-ups with Dynamics AX data</a:t>
            </a:r>
          </a:p>
          <a:p>
            <a:pPr defTabSz="932563">
              <a:lnSpc>
                <a:spcPct val="100000"/>
              </a:lnSpc>
              <a:spcAft>
                <a:spcPts val="1199"/>
              </a:spcAft>
              <a:defRPr/>
            </a:pPr>
            <a:r>
              <a:rPr lang="en-US" sz="1632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Auto provisioned with Dynamics AX – or in your subscription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35419" y="2620358"/>
            <a:ext cx="2602396" cy="29274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Parallelogram 9"/>
          <p:cNvSpPr/>
          <p:nvPr/>
        </p:nvSpPr>
        <p:spPr bwMode="auto">
          <a:xfrm rot="16200000">
            <a:off x="1767228" y="2976044"/>
            <a:ext cx="447535" cy="256864"/>
          </a:xfrm>
          <a:prstGeom prst="parallelogram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Parallelogram 10"/>
          <p:cNvSpPr/>
          <p:nvPr/>
        </p:nvSpPr>
        <p:spPr bwMode="auto">
          <a:xfrm rot="16200000">
            <a:off x="1918196" y="3257609"/>
            <a:ext cx="447535" cy="256864"/>
          </a:xfrm>
          <a:prstGeom prst="parallelogram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Parallelogram 11"/>
          <p:cNvSpPr/>
          <p:nvPr/>
        </p:nvSpPr>
        <p:spPr bwMode="auto">
          <a:xfrm rot="16200000">
            <a:off x="2047444" y="3547408"/>
            <a:ext cx="447535" cy="256864"/>
          </a:xfrm>
          <a:prstGeom prst="parallelogram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26" y="1315109"/>
            <a:ext cx="565181" cy="5941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3237256" y="2859786"/>
            <a:ext cx="446094" cy="4015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94985" y="3093179"/>
            <a:ext cx="446094" cy="4015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12990" y="3293894"/>
            <a:ext cx="446094" cy="4015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46225" y="3483040"/>
            <a:ext cx="446094" cy="4015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black">
          <a:xfrm>
            <a:off x="2516147" y="4398199"/>
            <a:ext cx="874869" cy="913276"/>
          </a:xfrm>
          <a:custGeom>
            <a:avLst/>
            <a:gdLst>
              <a:gd name="connsiteX0" fmla="*/ 0 w 1208341"/>
              <a:gd name="connsiteY0" fmla="*/ 445145 h 1199827"/>
              <a:gd name="connsiteX1" fmla="*/ 16338 w 1208341"/>
              <a:gd name="connsiteY1" fmla="*/ 458290 h 1199827"/>
              <a:gd name="connsiteX2" fmla="*/ 604170 w 1208341"/>
              <a:gd name="connsiteY2" fmla="*/ 593891 h 1199827"/>
              <a:gd name="connsiteX3" fmla="*/ 1192003 w 1208341"/>
              <a:gd name="connsiteY3" fmla="*/ 458290 h 1199827"/>
              <a:gd name="connsiteX4" fmla="*/ 1208341 w 1208341"/>
              <a:gd name="connsiteY4" fmla="*/ 445145 h 1199827"/>
              <a:gd name="connsiteX5" fmla="*/ 1208341 w 1208341"/>
              <a:gd name="connsiteY5" fmla="*/ 965655 h 1199827"/>
              <a:gd name="connsiteX6" fmla="*/ 1208341 w 1208341"/>
              <a:gd name="connsiteY6" fmla="*/ 965659 h 1199827"/>
              <a:gd name="connsiteX7" fmla="*/ 604170 w 1208341"/>
              <a:gd name="connsiteY7" fmla="*/ 1199827 h 1199827"/>
              <a:gd name="connsiteX8" fmla="*/ 0 w 1208341"/>
              <a:gd name="connsiteY8" fmla="*/ 965659 h 1199827"/>
              <a:gd name="connsiteX9" fmla="*/ 603170 w 1208341"/>
              <a:gd name="connsiteY9" fmla="*/ 0 h 1199827"/>
              <a:gd name="connsiteX10" fmla="*/ 1206340 w 1208341"/>
              <a:gd name="connsiteY10" fmla="*/ 259109 h 1199827"/>
              <a:gd name="connsiteX11" fmla="*/ 603170 w 1208341"/>
              <a:gd name="connsiteY11" fmla="*/ 518218 h 1199827"/>
              <a:gd name="connsiteX12" fmla="*/ 0 w 1208341"/>
              <a:gd name="connsiteY12" fmla="*/ 259109 h 1199827"/>
              <a:gd name="connsiteX13" fmla="*/ 603170 w 1208341"/>
              <a:gd name="connsiteY13" fmla="*/ 0 h 11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8341" h="1199827">
                <a:moveTo>
                  <a:pt x="0" y="445145"/>
                </a:moveTo>
                <a:lnTo>
                  <a:pt x="16338" y="458290"/>
                </a:lnTo>
                <a:cubicBezTo>
                  <a:pt x="129544" y="539061"/>
                  <a:pt x="350335" y="593891"/>
                  <a:pt x="604170" y="593891"/>
                </a:cubicBezTo>
                <a:cubicBezTo>
                  <a:pt x="858005" y="593891"/>
                  <a:pt x="1078797" y="539061"/>
                  <a:pt x="1192003" y="458290"/>
                </a:cubicBezTo>
                <a:lnTo>
                  <a:pt x="1208341" y="445145"/>
                </a:lnTo>
                <a:lnTo>
                  <a:pt x="1208341" y="965655"/>
                </a:lnTo>
                <a:lnTo>
                  <a:pt x="1208341" y="965659"/>
                </a:lnTo>
                <a:cubicBezTo>
                  <a:pt x="1208341" y="1094988"/>
                  <a:pt x="937845" y="1199827"/>
                  <a:pt x="604170" y="1199827"/>
                </a:cubicBezTo>
                <a:cubicBezTo>
                  <a:pt x="270495" y="1199827"/>
                  <a:pt x="0" y="1094988"/>
                  <a:pt x="0" y="965659"/>
                </a:cubicBezTo>
                <a:close/>
                <a:moveTo>
                  <a:pt x="603170" y="0"/>
                </a:moveTo>
                <a:cubicBezTo>
                  <a:pt x="936291" y="0"/>
                  <a:pt x="1206340" y="116007"/>
                  <a:pt x="1206340" y="259109"/>
                </a:cubicBezTo>
                <a:cubicBezTo>
                  <a:pt x="1206340" y="402211"/>
                  <a:pt x="936291" y="518218"/>
                  <a:pt x="603170" y="518218"/>
                </a:cubicBezTo>
                <a:cubicBezTo>
                  <a:pt x="270049" y="518218"/>
                  <a:pt x="0" y="402211"/>
                  <a:pt x="0" y="259109"/>
                </a:cubicBezTo>
                <a:cubicBezTo>
                  <a:pt x="0" y="116007"/>
                  <a:pt x="270049" y="0"/>
                  <a:pt x="603170" y="0"/>
                </a:cubicBezTo>
                <a:close/>
              </a:path>
            </a:pathLst>
          </a:custGeom>
          <a:solidFill>
            <a:srgbClr val="4DA0E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3899" y="2903422"/>
            <a:ext cx="566445" cy="2165826"/>
            <a:chOff x="1229695" y="2893643"/>
            <a:chExt cx="555389" cy="212355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258855" y="3951442"/>
              <a:ext cx="17495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229695" y="2893643"/>
              <a:ext cx="555389" cy="2123552"/>
              <a:chOff x="1229695" y="2893643"/>
              <a:chExt cx="555389" cy="212355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433809" y="3951442"/>
                <a:ext cx="351275" cy="0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404650" y="2893643"/>
                <a:ext cx="0" cy="2123552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229695" y="2893643"/>
                <a:ext cx="17495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229695" y="5017195"/>
                <a:ext cx="17495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1782315" y="1960617"/>
            <a:ext cx="2308603" cy="583452"/>
            <a:chOff x="1973308" y="1969240"/>
            <a:chExt cx="2263542" cy="57206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973308" y="2337102"/>
              <a:ext cx="226354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H="1" flipV="1">
              <a:off x="3020760" y="1969240"/>
              <a:ext cx="2056" cy="57206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V="1">
              <a:off x="1980075" y="1969240"/>
              <a:ext cx="0" cy="36786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 flipV="1">
              <a:off x="4236850" y="1969240"/>
              <a:ext cx="0" cy="36786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509" y="3605349"/>
            <a:ext cx="528820" cy="5559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13" y="1315110"/>
            <a:ext cx="527255" cy="55430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8884" y="2987300"/>
            <a:ext cx="813453" cy="585899"/>
          </a:xfrm>
          <a:prstGeom prst="rect">
            <a:avLst/>
          </a:prstGeom>
          <a:noFill/>
        </p:spPr>
        <p:txBody>
          <a:bodyPr wrap="square" lIns="0" tIns="152165" rIns="190207" bIns="152165" rtlCol="0">
            <a:noAutofit/>
          </a:bodyPr>
          <a:lstStyle/>
          <a:p>
            <a:pPr defTabSz="970048">
              <a:lnSpc>
                <a:spcPct val="90000"/>
              </a:lnSpc>
              <a:spcBef>
                <a:spcPct val="0"/>
              </a:spcBef>
              <a:spcAft>
                <a:spcPts val="624"/>
              </a:spcAft>
              <a:defRPr/>
            </a:pPr>
            <a:r>
              <a:rPr lang="en-US" sz="1020" kern="0" spc="-31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  <a:cs typeface="Segoe UI Semilight" panose="020B0402040204020203" pitchFamily="34" charset="0"/>
              </a:rPr>
              <a:t>Reporting data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437" y="4191277"/>
            <a:ext cx="1133890" cy="402386"/>
          </a:xfrm>
          <a:prstGeom prst="rect">
            <a:avLst/>
          </a:prstGeom>
          <a:noFill/>
        </p:spPr>
        <p:txBody>
          <a:bodyPr wrap="square" lIns="0" tIns="152165" rIns="190207" bIns="152165" rtlCol="0">
            <a:noAutofit/>
          </a:bodyPr>
          <a:lstStyle/>
          <a:p>
            <a:pPr defTabSz="970048">
              <a:lnSpc>
                <a:spcPct val="90000"/>
              </a:lnSpc>
              <a:spcBef>
                <a:spcPct val="0"/>
              </a:spcBef>
              <a:spcAft>
                <a:spcPts val="624"/>
              </a:spcAft>
              <a:defRPr/>
            </a:pPr>
            <a:r>
              <a:rPr lang="en-US" sz="1020" kern="0" spc="-31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  <a:cs typeface="Segoe UI Semilight" panose="020B0402040204020203" pitchFamily="34" charset="0"/>
              </a:rPr>
              <a:t>Other systems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9166" y="5237112"/>
            <a:ext cx="1181178" cy="403489"/>
          </a:xfrm>
          <a:prstGeom prst="rect">
            <a:avLst/>
          </a:prstGeom>
          <a:noFill/>
        </p:spPr>
        <p:txBody>
          <a:bodyPr wrap="square" lIns="0" tIns="152165" rIns="190207" bIns="152165" rtlCol="0" anchor="ctr">
            <a:noAutofit/>
          </a:bodyPr>
          <a:lstStyle/>
          <a:p>
            <a:pPr defTabSz="970048">
              <a:lnSpc>
                <a:spcPct val="90000"/>
              </a:lnSpc>
              <a:spcBef>
                <a:spcPct val="0"/>
              </a:spcBef>
              <a:spcAft>
                <a:spcPts val="624"/>
              </a:spcAft>
              <a:defRPr/>
            </a:pPr>
            <a:r>
              <a:rPr lang="en-US" sz="1020" kern="0" spc="-31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  <a:cs typeface="Segoe UI Semilight" panose="020B0402040204020203" pitchFamily="34" charset="0"/>
              </a:rPr>
              <a:t>Sensors &amp;</a:t>
            </a:r>
            <a:br>
              <a:rPr lang="en-US" sz="1020" kern="0" spc="-31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  <a:cs typeface="Segoe UI Semilight" panose="020B0402040204020203" pitchFamily="34" charset="0"/>
              </a:rPr>
            </a:br>
            <a:r>
              <a:rPr lang="en-US" sz="1020" kern="0" spc="-31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  <a:cs typeface="Segoe UI Semilight" panose="020B0402040204020203" pitchFamily="34" charset="0"/>
              </a:rPr>
              <a:t>devices</a:t>
            </a:r>
          </a:p>
        </p:txBody>
      </p:sp>
      <p:sp>
        <p:nvSpPr>
          <p:cNvPr id="46" name="Freeform 34"/>
          <p:cNvSpPr>
            <a:spLocks noChangeAspect="1" noEditPoints="1"/>
          </p:cNvSpPr>
          <p:nvPr/>
        </p:nvSpPr>
        <p:spPr bwMode="auto">
          <a:xfrm>
            <a:off x="345148" y="2621280"/>
            <a:ext cx="551678" cy="436443"/>
          </a:xfrm>
          <a:custGeom>
            <a:avLst/>
            <a:gdLst>
              <a:gd name="T0" fmla="*/ 234 w 1464"/>
              <a:gd name="T1" fmla="*/ 815 h 1158"/>
              <a:gd name="T2" fmla="*/ 206 w 1464"/>
              <a:gd name="T3" fmla="*/ 1158 h 1158"/>
              <a:gd name="T4" fmla="*/ 33 w 1464"/>
              <a:gd name="T5" fmla="*/ 1131 h 1158"/>
              <a:gd name="T6" fmla="*/ 89 w 1464"/>
              <a:gd name="T7" fmla="*/ 876 h 1158"/>
              <a:gd name="T8" fmla="*/ 183 w 1464"/>
              <a:gd name="T9" fmla="*/ 876 h 1158"/>
              <a:gd name="T10" fmla="*/ 323 w 1464"/>
              <a:gd name="T11" fmla="*/ 1158 h 1158"/>
              <a:gd name="T12" fmla="*/ 495 w 1464"/>
              <a:gd name="T13" fmla="*/ 1131 h 1158"/>
              <a:gd name="T14" fmla="*/ 295 w 1464"/>
              <a:gd name="T15" fmla="*/ 748 h 1158"/>
              <a:gd name="T16" fmla="*/ 295 w 1464"/>
              <a:gd name="T17" fmla="*/ 1131 h 1158"/>
              <a:gd name="T18" fmla="*/ 584 w 1464"/>
              <a:gd name="T19" fmla="*/ 1158 h 1158"/>
              <a:gd name="T20" fmla="*/ 757 w 1464"/>
              <a:gd name="T21" fmla="*/ 1131 h 1158"/>
              <a:gd name="T22" fmla="*/ 557 w 1464"/>
              <a:gd name="T23" fmla="*/ 493 h 1158"/>
              <a:gd name="T24" fmla="*/ 557 w 1464"/>
              <a:gd name="T25" fmla="*/ 1131 h 1158"/>
              <a:gd name="T26" fmla="*/ 863 w 1464"/>
              <a:gd name="T27" fmla="*/ 676 h 1158"/>
              <a:gd name="T28" fmla="*/ 813 w 1464"/>
              <a:gd name="T29" fmla="*/ 1131 h 1158"/>
              <a:gd name="T30" fmla="*/ 991 w 1464"/>
              <a:gd name="T31" fmla="*/ 1158 h 1158"/>
              <a:gd name="T32" fmla="*/ 1013 w 1464"/>
              <a:gd name="T33" fmla="*/ 610 h 1158"/>
              <a:gd name="T34" fmla="*/ 902 w 1464"/>
              <a:gd name="T35" fmla="*/ 687 h 1158"/>
              <a:gd name="T36" fmla="*/ 1074 w 1464"/>
              <a:gd name="T37" fmla="*/ 1131 h 1158"/>
              <a:gd name="T38" fmla="*/ 1247 w 1464"/>
              <a:gd name="T39" fmla="*/ 1158 h 1158"/>
              <a:gd name="T40" fmla="*/ 1275 w 1464"/>
              <a:gd name="T41" fmla="*/ 366 h 1158"/>
              <a:gd name="T42" fmla="*/ 1074 w 1464"/>
              <a:gd name="T43" fmla="*/ 549 h 1158"/>
              <a:gd name="T44" fmla="*/ 1442 w 1464"/>
              <a:gd name="T45" fmla="*/ 0 h 1158"/>
              <a:gd name="T46" fmla="*/ 1024 w 1464"/>
              <a:gd name="T47" fmla="*/ 33 h 1158"/>
              <a:gd name="T48" fmla="*/ 1130 w 1464"/>
              <a:gd name="T49" fmla="*/ 166 h 1158"/>
              <a:gd name="T50" fmla="*/ 935 w 1464"/>
              <a:gd name="T51" fmla="*/ 410 h 1158"/>
              <a:gd name="T52" fmla="*/ 896 w 1464"/>
              <a:gd name="T53" fmla="*/ 416 h 1158"/>
              <a:gd name="T54" fmla="*/ 540 w 1464"/>
              <a:gd name="T55" fmla="*/ 94 h 1158"/>
              <a:gd name="T56" fmla="*/ 11 w 1464"/>
              <a:gd name="T57" fmla="*/ 704 h 1158"/>
              <a:gd name="T58" fmla="*/ 117 w 1464"/>
              <a:gd name="T59" fmla="*/ 848 h 1158"/>
              <a:gd name="T60" fmla="*/ 156 w 1464"/>
              <a:gd name="T61" fmla="*/ 848 h 1158"/>
              <a:gd name="T62" fmla="*/ 534 w 1464"/>
              <a:gd name="T63" fmla="*/ 443 h 1158"/>
              <a:gd name="T64" fmla="*/ 885 w 1464"/>
              <a:gd name="T65" fmla="*/ 649 h 1158"/>
              <a:gd name="T66" fmla="*/ 930 w 1464"/>
              <a:gd name="T67" fmla="*/ 643 h 1158"/>
              <a:gd name="T68" fmla="*/ 1269 w 1464"/>
              <a:gd name="T69" fmla="*/ 321 h 1158"/>
              <a:gd name="T70" fmla="*/ 1420 w 1464"/>
              <a:gd name="T71" fmla="*/ 460 h 1158"/>
              <a:gd name="T72" fmla="*/ 1442 w 1464"/>
              <a:gd name="T73" fmla="*/ 449 h 1158"/>
              <a:gd name="T74" fmla="*/ 1442 w 1464"/>
              <a:gd name="T75" fmla="*/ 0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64" h="1158">
                <a:moveTo>
                  <a:pt x="183" y="876"/>
                </a:moveTo>
                <a:cubicBezTo>
                  <a:pt x="234" y="815"/>
                  <a:pt x="234" y="815"/>
                  <a:pt x="234" y="815"/>
                </a:cubicBezTo>
                <a:cubicBezTo>
                  <a:pt x="234" y="1131"/>
                  <a:pt x="234" y="1131"/>
                  <a:pt x="234" y="1131"/>
                </a:cubicBezTo>
                <a:cubicBezTo>
                  <a:pt x="234" y="1147"/>
                  <a:pt x="222" y="1158"/>
                  <a:pt x="206" y="1158"/>
                </a:cubicBezTo>
                <a:cubicBezTo>
                  <a:pt x="61" y="1158"/>
                  <a:pt x="61" y="1158"/>
                  <a:pt x="61" y="1158"/>
                </a:cubicBezTo>
                <a:cubicBezTo>
                  <a:pt x="50" y="1158"/>
                  <a:pt x="33" y="1147"/>
                  <a:pt x="33" y="1131"/>
                </a:cubicBezTo>
                <a:cubicBezTo>
                  <a:pt x="33" y="820"/>
                  <a:pt x="33" y="820"/>
                  <a:pt x="33" y="820"/>
                </a:cubicBezTo>
                <a:cubicBezTo>
                  <a:pt x="89" y="876"/>
                  <a:pt x="89" y="876"/>
                  <a:pt x="89" y="876"/>
                </a:cubicBezTo>
                <a:cubicBezTo>
                  <a:pt x="100" y="887"/>
                  <a:pt x="117" y="898"/>
                  <a:pt x="133" y="898"/>
                </a:cubicBezTo>
                <a:cubicBezTo>
                  <a:pt x="150" y="898"/>
                  <a:pt x="172" y="887"/>
                  <a:pt x="183" y="876"/>
                </a:cubicBezTo>
                <a:close/>
                <a:moveTo>
                  <a:pt x="295" y="1131"/>
                </a:moveTo>
                <a:cubicBezTo>
                  <a:pt x="295" y="1147"/>
                  <a:pt x="306" y="1158"/>
                  <a:pt x="323" y="1158"/>
                </a:cubicBezTo>
                <a:cubicBezTo>
                  <a:pt x="467" y="1158"/>
                  <a:pt x="467" y="1158"/>
                  <a:pt x="467" y="1158"/>
                </a:cubicBezTo>
                <a:cubicBezTo>
                  <a:pt x="484" y="1158"/>
                  <a:pt x="495" y="1147"/>
                  <a:pt x="495" y="1131"/>
                </a:cubicBezTo>
                <a:cubicBezTo>
                  <a:pt x="495" y="527"/>
                  <a:pt x="495" y="527"/>
                  <a:pt x="495" y="527"/>
                </a:cubicBezTo>
                <a:cubicBezTo>
                  <a:pt x="295" y="748"/>
                  <a:pt x="295" y="748"/>
                  <a:pt x="295" y="748"/>
                </a:cubicBezTo>
                <a:cubicBezTo>
                  <a:pt x="295" y="1131"/>
                  <a:pt x="295" y="1131"/>
                  <a:pt x="295" y="1131"/>
                </a:cubicBezTo>
                <a:cubicBezTo>
                  <a:pt x="295" y="1131"/>
                  <a:pt x="295" y="1131"/>
                  <a:pt x="295" y="1131"/>
                </a:cubicBezTo>
                <a:close/>
                <a:moveTo>
                  <a:pt x="557" y="1131"/>
                </a:moveTo>
                <a:cubicBezTo>
                  <a:pt x="557" y="1147"/>
                  <a:pt x="568" y="1158"/>
                  <a:pt x="584" y="1158"/>
                </a:cubicBezTo>
                <a:cubicBezTo>
                  <a:pt x="729" y="1158"/>
                  <a:pt x="729" y="1158"/>
                  <a:pt x="729" y="1158"/>
                </a:cubicBezTo>
                <a:cubicBezTo>
                  <a:pt x="746" y="1158"/>
                  <a:pt x="757" y="1147"/>
                  <a:pt x="757" y="1131"/>
                </a:cubicBezTo>
                <a:cubicBezTo>
                  <a:pt x="757" y="615"/>
                  <a:pt x="757" y="615"/>
                  <a:pt x="757" y="615"/>
                </a:cubicBezTo>
                <a:cubicBezTo>
                  <a:pt x="557" y="493"/>
                  <a:pt x="557" y="493"/>
                  <a:pt x="557" y="493"/>
                </a:cubicBezTo>
                <a:cubicBezTo>
                  <a:pt x="557" y="1131"/>
                  <a:pt x="557" y="1131"/>
                  <a:pt x="557" y="1131"/>
                </a:cubicBezTo>
                <a:cubicBezTo>
                  <a:pt x="557" y="1131"/>
                  <a:pt x="557" y="1131"/>
                  <a:pt x="557" y="1131"/>
                </a:cubicBezTo>
                <a:close/>
                <a:moveTo>
                  <a:pt x="902" y="687"/>
                </a:moveTo>
                <a:cubicBezTo>
                  <a:pt x="891" y="687"/>
                  <a:pt x="874" y="687"/>
                  <a:pt x="863" y="676"/>
                </a:cubicBezTo>
                <a:cubicBezTo>
                  <a:pt x="813" y="649"/>
                  <a:pt x="813" y="649"/>
                  <a:pt x="813" y="649"/>
                </a:cubicBezTo>
                <a:cubicBezTo>
                  <a:pt x="813" y="1131"/>
                  <a:pt x="813" y="1131"/>
                  <a:pt x="813" y="1131"/>
                </a:cubicBezTo>
                <a:cubicBezTo>
                  <a:pt x="813" y="1147"/>
                  <a:pt x="829" y="1158"/>
                  <a:pt x="841" y="1158"/>
                </a:cubicBezTo>
                <a:cubicBezTo>
                  <a:pt x="991" y="1158"/>
                  <a:pt x="991" y="1158"/>
                  <a:pt x="991" y="1158"/>
                </a:cubicBezTo>
                <a:cubicBezTo>
                  <a:pt x="1002" y="1158"/>
                  <a:pt x="1013" y="1147"/>
                  <a:pt x="1013" y="1131"/>
                </a:cubicBezTo>
                <a:cubicBezTo>
                  <a:pt x="1013" y="610"/>
                  <a:pt x="1013" y="610"/>
                  <a:pt x="1013" y="610"/>
                </a:cubicBezTo>
                <a:cubicBezTo>
                  <a:pt x="958" y="671"/>
                  <a:pt x="958" y="671"/>
                  <a:pt x="958" y="671"/>
                </a:cubicBezTo>
                <a:cubicBezTo>
                  <a:pt x="941" y="682"/>
                  <a:pt x="924" y="687"/>
                  <a:pt x="902" y="687"/>
                </a:cubicBezTo>
                <a:close/>
                <a:moveTo>
                  <a:pt x="1074" y="549"/>
                </a:moveTo>
                <a:cubicBezTo>
                  <a:pt x="1074" y="1131"/>
                  <a:pt x="1074" y="1131"/>
                  <a:pt x="1074" y="1131"/>
                </a:cubicBezTo>
                <a:cubicBezTo>
                  <a:pt x="1074" y="1147"/>
                  <a:pt x="1086" y="1158"/>
                  <a:pt x="1102" y="1158"/>
                </a:cubicBezTo>
                <a:cubicBezTo>
                  <a:pt x="1247" y="1158"/>
                  <a:pt x="1247" y="1158"/>
                  <a:pt x="1247" y="1158"/>
                </a:cubicBezTo>
                <a:cubicBezTo>
                  <a:pt x="1264" y="1158"/>
                  <a:pt x="1275" y="1147"/>
                  <a:pt x="1275" y="1131"/>
                </a:cubicBezTo>
                <a:cubicBezTo>
                  <a:pt x="1275" y="366"/>
                  <a:pt x="1275" y="366"/>
                  <a:pt x="1275" y="366"/>
                </a:cubicBezTo>
                <a:cubicBezTo>
                  <a:pt x="1269" y="360"/>
                  <a:pt x="1269" y="360"/>
                  <a:pt x="1269" y="360"/>
                </a:cubicBezTo>
                <a:cubicBezTo>
                  <a:pt x="1074" y="549"/>
                  <a:pt x="1074" y="549"/>
                  <a:pt x="1074" y="549"/>
                </a:cubicBezTo>
                <a:cubicBezTo>
                  <a:pt x="1074" y="549"/>
                  <a:pt x="1074" y="549"/>
                  <a:pt x="1074" y="549"/>
                </a:cubicBezTo>
                <a:close/>
                <a:moveTo>
                  <a:pt x="1442" y="0"/>
                </a:moveTo>
                <a:cubicBezTo>
                  <a:pt x="1442" y="0"/>
                  <a:pt x="1442" y="0"/>
                  <a:pt x="1442" y="0"/>
                </a:cubicBezTo>
                <a:cubicBezTo>
                  <a:pt x="1024" y="33"/>
                  <a:pt x="1024" y="33"/>
                  <a:pt x="1024" y="33"/>
                </a:cubicBezTo>
                <a:cubicBezTo>
                  <a:pt x="1008" y="33"/>
                  <a:pt x="1002" y="44"/>
                  <a:pt x="1013" y="50"/>
                </a:cubicBezTo>
                <a:cubicBezTo>
                  <a:pt x="1130" y="166"/>
                  <a:pt x="1130" y="166"/>
                  <a:pt x="1130" y="166"/>
                </a:cubicBezTo>
                <a:cubicBezTo>
                  <a:pt x="1141" y="177"/>
                  <a:pt x="1141" y="194"/>
                  <a:pt x="1130" y="205"/>
                </a:cubicBezTo>
                <a:cubicBezTo>
                  <a:pt x="935" y="410"/>
                  <a:pt x="935" y="410"/>
                  <a:pt x="935" y="410"/>
                </a:cubicBezTo>
                <a:cubicBezTo>
                  <a:pt x="930" y="416"/>
                  <a:pt x="924" y="421"/>
                  <a:pt x="919" y="421"/>
                </a:cubicBezTo>
                <a:cubicBezTo>
                  <a:pt x="907" y="421"/>
                  <a:pt x="902" y="416"/>
                  <a:pt x="896" y="416"/>
                </a:cubicBezTo>
                <a:cubicBezTo>
                  <a:pt x="557" y="100"/>
                  <a:pt x="557" y="100"/>
                  <a:pt x="557" y="100"/>
                </a:cubicBezTo>
                <a:cubicBezTo>
                  <a:pt x="551" y="94"/>
                  <a:pt x="545" y="94"/>
                  <a:pt x="540" y="94"/>
                </a:cubicBezTo>
                <a:cubicBezTo>
                  <a:pt x="529" y="94"/>
                  <a:pt x="523" y="94"/>
                  <a:pt x="518" y="100"/>
                </a:cubicBezTo>
                <a:cubicBezTo>
                  <a:pt x="11" y="704"/>
                  <a:pt x="11" y="704"/>
                  <a:pt x="11" y="704"/>
                </a:cubicBezTo>
                <a:cubicBezTo>
                  <a:pt x="0" y="715"/>
                  <a:pt x="0" y="737"/>
                  <a:pt x="11" y="748"/>
                </a:cubicBezTo>
                <a:cubicBezTo>
                  <a:pt x="117" y="848"/>
                  <a:pt x="117" y="848"/>
                  <a:pt x="117" y="848"/>
                </a:cubicBezTo>
                <a:cubicBezTo>
                  <a:pt x="122" y="854"/>
                  <a:pt x="128" y="859"/>
                  <a:pt x="133" y="859"/>
                </a:cubicBezTo>
                <a:cubicBezTo>
                  <a:pt x="139" y="859"/>
                  <a:pt x="150" y="854"/>
                  <a:pt x="156" y="848"/>
                </a:cubicBezTo>
                <a:cubicBezTo>
                  <a:pt x="506" y="454"/>
                  <a:pt x="506" y="454"/>
                  <a:pt x="506" y="454"/>
                </a:cubicBezTo>
                <a:cubicBezTo>
                  <a:pt x="512" y="443"/>
                  <a:pt x="523" y="443"/>
                  <a:pt x="534" y="443"/>
                </a:cubicBezTo>
                <a:cubicBezTo>
                  <a:pt x="540" y="443"/>
                  <a:pt x="545" y="443"/>
                  <a:pt x="551" y="443"/>
                </a:cubicBezTo>
                <a:cubicBezTo>
                  <a:pt x="885" y="649"/>
                  <a:pt x="885" y="649"/>
                  <a:pt x="885" y="649"/>
                </a:cubicBezTo>
                <a:cubicBezTo>
                  <a:pt x="891" y="649"/>
                  <a:pt x="896" y="649"/>
                  <a:pt x="902" y="649"/>
                </a:cubicBezTo>
                <a:cubicBezTo>
                  <a:pt x="913" y="649"/>
                  <a:pt x="924" y="649"/>
                  <a:pt x="930" y="643"/>
                </a:cubicBezTo>
                <a:cubicBezTo>
                  <a:pt x="1253" y="327"/>
                  <a:pt x="1253" y="327"/>
                  <a:pt x="1253" y="327"/>
                </a:cubicBezTo>
                <a:cubicBezTo>
                  <a:pt x="1258" y="321"/>
                  <a:pt x="1264" y="321"/>
                  <a:pt x="1269" y="321"/>
                </a:cubicBezTo>
                <a:cubicBezTo>
                  <a:pt x="1281" y="321"/>
                  <a:pt x="1286" y="321"/>
                  <a:pt x="1292" y="327"/>
                </a:cubicBezTo>
                <a:cubicBezTo>
                  <a:pt x="1420" y="460"/>
                  <a:pt x="1420" y="460"/>
                  <a:pt x="1420" y="460"/>
                </a:cubicBezTo>
                <a:cubicBezTo>
                  <a:pt x="1425" y="460"/>
                  <a:pt x="1431" y="466"/>
                  <a:pt x="1431" y="466"/>
                </a:cubicBezTo>
                <a:cubicBezTo>
                  <a:pt x="1436" y="466"/>
                  <a:pt x="1442" y="460"/>
                  <a:pt x="1442" y="449"/>
                </a:cubicBezTo>
                <a:cubicBezTo>
                  <a:pt x="1464" y="28"/>
                  <a:pt x="1464" y="28"/>
                  <a:pt x="1464" y="28"/>
                </a:cubicBezTo>
                <a:cubicBezTo>
                  <a:pt x="1464" y="11"/>
                  <a:pt x="1453" y="0"/>
                  <a:pt x="1442" y="0"/>
                </a:cubicBezTo>
                <a:close/>
              </a:path>
            </a:pathLst>
          </a:custGeom>
          <a:noFill/>
          <a:ln w="15240">
            <a:solidFill>
              <a:srgbClr val="0078D7"/>
            </a:solidFill>
          </a:ln>
        </p:spPr>
        <p:txBody>
          <a:bodyPr vert="horz" wrap="square" lIns="95103" tIns="47551" rIns="95103" bIns="47551" numCol="1" anchor="t" anchorCtr="0" compatLnSpc="1">
            <a:prstTxWarp prst="textNoShape">
              <a:avLst/>
            </a:prstTxWarp>
          </a:bodyPr>
          <a:lstStyle/>
          <a:p>
            <a:pPr defTabSz="970048">
              <a:lnSpc>
                <a:spcPct val="90000"/>
              </a:lnSpc>
              <a:defRPr/>
            </a:pPr>
            <a:endParaRPr lang="en-US" sz="1873" kern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latin typeface="Segoe UI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14286" y="1354925"/>
            <a:ext cx="543035" cy="555004"/>
            <a:chOff x="2308226" y="7734294"/>
            <a:chExt cx="1368434" cy="1398592"/>
          </a:xfrm>
          <a:solidFill>
            <a:srgbClr val="0078D7"/>
          </a:solidFill>
        </p:grpSpPr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2574925" y="8740775"/>
              <a:ext cx="174625" cy="41275"/>
            </a:xfrm>
            <a:custGeom>
              <a:avLst/>
              <a:gdLst>
                <a:gd name="T0" fmla="*/ 96 w 110"/>
                <a:gd name="T1" fmla="*/ 26 h 26"/>
                <a:gd name="T2" fmla="*/ 14 w 110"/>
                <a:gd name="T3" fmla="*/ 26 h 26"/>
                <a:gd name="T4" fmla="*/ 14 w 110"/>
                <a:gd name="T5" fmla="*/ 26 h 26"/>
                <a:gd name="T6" fmla="*/ 8 w 110"/>
                <a:gd name="T7" fmla="*/ 24 h 26"/>
                <a:gd name="T8" fmla="*/ 4 w 110"/>
                <a:gd name="T9" fmla="*/ 22 h 26"/>
                <a:gd name="T10" fmla="*/ 2 w 110"/>
                <a:gd name="T11" fmla="*/ 18 h 26"/>
                <a:gd name="T12" fmla="*/ 0 w 110"/>
                <a:gd name="T13" fmla="*/ 12 h 26"/>
                <a:gd name="T14" fmla="*/ 0 w 110"/>
                <a:gd name="T15" fmla="*/ 12 h 26"/>
                <a:gd name="T16" fmla="*/ 2 w 110"/>
                <a:gd name="T17" fmla="*/ 8 h 26"/>
                <a:gd name="T18" fmla="*/ 4 w 110"/>
                <a:gd name="T19" fmla="*/ 4 h 26"/>
                <a:gd name="T20" fmla="*/ 8 w 110"/>
                <a:gd name="T21" fmla="*/ 2 h 26"/>
                <a:gd name="T22" fmla="*/ 14 w 110"/>
                <a:gd name="T23" fmla="*/ 0 h 26"/>
                <a:gd name="T24" fmla="*/ 96 w 110"/>
                <a:gd name="T25" fmla="*/ 0 h 26"/>
                <a:gd name="T26" fmla="*/ 96 w 110"/>
                <a:gd name="T27" fmla="*/ 0 h 26"/>
                <a:gd name="T28" fmla="*/ 102 w 110"/>
                <a:gd name="T29" fmla="*/ 2 h 26"/>
                <a:gd name="T30" fmla="*/ 106 w 110"/>
                <a:gd name="T31" fmla="*/ 4 h 26"/>
                <a:gd name="T32" fmla="*/ 108 w 110"/>
                <a:gd name="T33" fmla="*/ 8 h 26"/>
                <a:gd name="T34" fmla="*/ 110 w 110"/>
                <a:gd name="T35" fmla="*/ 12 h 26"/>
                <a:gd name="T36" fmla="*/ 110 w 110"/>
                <a:gd name="T37" fmla="*/ 12 h 26"/>
                <a:gd name="T38" fmla="*/ 108 w 110"/>
                <a:gd name="T39" fmla="*/ 18 h 26"/>
                <a:gd name="T40" fmla="*/ 106 w 110"/>
                <a:gd name="T41" fmla="*/ 22 h 26"/>
                <a:gd name="T42" fmla="*/ 102 w 110"/>
                <a:gd name="T43" fmla="*/ 24 h 26"/>
                <a:gd name="T44" fmla="*/ 96 w 110"/>
                <a:gd name="T45" fmla="*/ 26 h 26"/>
                <a:gd name="T46" fmla="*/ 96 w 11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26">
                  <a:moveTo>
                    <a:pt x="96" y="26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08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8" y="18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6" y="26"/>
                  </a:lnTo>
                  <a:lnTo>
                    <a:pt x="9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0" name="Freeform 98"/>
            <p:cNvSpPr>
              <a:spLocks noEditPoints="1"/>
            </p:cNvSpPr>
            <p:nvPr/>
          </p:nvSpPr>
          <p:spPr bwMode="auto">
            <a:xfrm>
              <a:off x="2428875" y="8096250"/>
              <a:ext cx="219075" cy="215900"/>
            </a:xfrm>
            <a:custGeom>
              <a:avLst/>
              <a:gdLst>
                <a:gd name="T0" fmla="*/ 120 w 138"/>
                <a:gd name="T1" fmla="*/ 136 h 136"/>
                <a:gd name="T2" fmla="*/ 18 w 138"/>
                <a:gd name="T3" fmla="*/ 136 h 136"/>
                <a:gd name="T4" fmla="*/ 18 w 138"/>
                <a:gd name="T5" fmla="*/ 136 h 136"/>
                <a:gd name="T6" fmla="*/ 12 w 138"/>
                <a:gd name="T7" fmla="*/ 136 h 136"/>
                <a:gd name="T8" fmla="*/ 6 w 138"/>
                <a:gd name="T9" fmla="*/ 132 h 136"/>
                <a:gd name="T10" fmla="*/ 2 w 138"/>
                <a:gd name="T11" fmla="*/ 126 h 136"/>
                <a:gd name="T12" fmla="*/ 0 w 138"/>
                <a:gd name="T13" fmla="*/ 118 h 136"/>
                <a:gd name="T14" fmla="*/ 0 w 138"/>
                <a:gd name="T15" fmla="*/ 18 h 136"/>
                <a:gd name="T16" fmla="*/ 0 w 138"/>
                <a:gd name="T17" fmla="*/ 18 h 136"/>
                <a:gd name="T18" fmla="*/ 2 w 138"/>
                <a:gd name="T19" fmla="*/ 10 h 136"/>
                <a:gd name="T20" fmla="*/ 6 w 138"/>
                <a:gd name="T21" fmla="*/ 4 h 136"/>
                <a:gd name="T22" fmla="*/ 12 w 138"/>
                <a:gd name="T23" fmla="*/ 2 h 136"/>
                <a:gd name="T24" fmla="*/ 18 w 138"/>
                <a:gd name="T25" fmla="*/ 0 h 136"/>
                <a:gd name="T26" fmla="*/ 120 w 138"/>
                <a:gd name="T27" fmla="*/ 0 h 136"/>
                <a:gd name="T28" fmla="*/ 120 w 138"/>
                <a:gd name="T29" fmla="*/ 0 h 136"/>
                <a:gd name="T30" fmla="*/ 126 w 138"/>
                <a:gd name="T31" fmla="*/ 2 h 136"/>
                <a:gd name="T32" fmla="*/ 132 w 138"/>
                <a:gd name="T33" fmla="*/ 4 h 136"/>
                <a:gd name="T34" fmla="*/ 136 w 138"/>
                <a:gd name="T35" fmla="*/ 10 h 136"/>
                <a:gd name="T36" fmla="*/ 138 w 138"/>
                <a:gd name="T37" fmla="*/ 18 h 136"/>
                <a:gd name="T38" fmla="*/ 138 w 138"/>
                <a:gd name="T39" fmla="*/ 118 h 136"/>
                <a:gd name="T40" fmla="*/ 138 w 138"/>
                <a:gd name="T41" fmla="*/ 118 h 136"/>
                <a:gd name="T42" fmla="*/ 136 w 138"/>
                <a:gd name="T43" fmla="*/ 126 h 136"/>
                <a:gd name="T44" fmla="*/ 132 w 138"/>
                <a:gd name="T45" fmla="*/ 132 h 136"/>
                <a:gd name="T46" fmla="*/ 126 w 138"/>
                <a:gd name="T47" fmla="*/ 136 h 136"/>
                <a:gd name="T48" fmla="*/ 120 w 138"/>
                <a:gd name="T49" fmla="*/ 136 h 136"/>
                <a:gd name="T50" fmla="*/ 120 w 138"/>
                <a:gd name="T51" fmla="*/ 136 h 136"/>
                <a:gd name="T52" fmla="*/ 26 w 138"/>
                <a:gd name="T53" fmla="*/ 112 h 136"/>
                <a:gd name="T54" fmla="*/ 112 w 138"/>
                <a:gd name="T55" fmla="*/ 112 h 136"/>
                <a:gd name="T56" fmla="*/ 112 w 138"/>
                <a:gd name="T57" fmla="*/ 24 h 136"/>
                <a:gd name="T58" fmla="*/ 26 w 138"/>
                <a:gd name="T59" fmla="*/ 24 h 136"/>
                <a:gd name="T60" fmla="*/ 26 w 138"/>
                <a:gd name="T61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6">
                  <a:moveTo>
                    <a:pt x="120" y="136"/>
                  </a:moveTo>
                  <a:lnTo>
                    <a:pt x="18" y="136"/>
                  </a:lnTo>
                  <a:lnTo>
                    <a:pt x="18" y="136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6" y="10"/>
                  </a:lnTo>
                  <a:lnTo>
                    <a:pt x="138" y="18"/>
                  </a:lnTo>
                  <a:lnTo>
                    <a:pt x="138" y="118"/>
                  </a:lnTo>
                  <a:lnTo>
                    <a:pt x="138" y="118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6"/>
                  </a:lnTo>
                  <a:lnTo>
                    <a:pt x="120" y="136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4"/>
                  </a:lnTo>
                  <a:lnTo>
                    <a:pt x="26" y="2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1" name="Freeform 99"/>
            <p:cNvSpPr>
              <a:spLocks noEditPoints="1"/>
            </p:cNvSpPr>
            <p:nvPr/>
          </p:nvSpPr>
          <p:spPr bwMode="auto">
            <a:xfrm>
              <a:off x="2428875" y="7845425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8 h 138"/>
                <a:gd name="T12" fmla="*/ 0 w 138"/>
                <a:gd name="T13" fmla="*/ 120 h 138"/>
                <a:gd name="T14" fmla="*/ 0 w 138"/>
                <a:gd name="T15" fmla="*/ 20 h 138"/>
                <a:gd name="T16" fmla="*/ 0 w 138"/>
                <a:gd name="T17" fmla="*/ 20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20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8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4 h 138"/>
                <a:gd name="T54" fmla="*/ 112 w 138"/>
                <a:gd name="T55" fmla="*/ 114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8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4"/>
                  </a:moveTo>
                  <a:lnTo>
                    <a:pt x="112" y="114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2" name="Freeform 100"/>
            <p:cNvSpPr>
              <a:spLocks noEditPoints="1"/>
            </p:cNvSpPr>
            <p:nvPr/>
          </p:nvSpPr>
          <p:spPr bwMode="auto">
            <a:xfrm>
              <a:off x="2676525" y="7845425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8 h 138"/>
                <a:gd name="T12" fmla="*/ 0 w 138"/>
                <a:gd name="T13" fmla="*/ 120 h 138"/>
                <a:gd name="T14" fmla="*/ 0 w 138"/>
                <a:gd name="T15" fmla="*/ 20 h 138"/>
                <a:gd name="T16" fmla="*/ 0 w 138"/>
                <a:gd name="T17" fmla="*/ 20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20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8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4 h 138"/>
                <a:gd name="T54" fmla="*/ 112 w 138"/>
                <a:gd name="T55" fmla="*/ 114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8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4"/>
                  </a:moveTo>
                  <a:lnTo>
                    <a:pt x="112" y="114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3" name="Freeform 101"/>
            <p:cNvSpPr>
              <a:spLocks noEditPoints="1"/>
            </p:cNvSpPr>
            <p:nvPr/>
          </p:nvSpPr>
          <p:spPr bwMode="auto">
            <a:xfrm>
              <a:off x="2428875" y="8343900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6 h 138"/>
                <a:gd name="T12" fmla="*/ 0 w 138"/>
                <a:gd name="T13" fmla="*/ 120 h 138"/>
                <a:gd name="T14" fmla="*/ 0 w 138"/>
                <a:gd name="T15" fmla="*/ 18 h 138"/>
                <a:gd name="T16" fmla="*/ 0 w 138"/>
                <a:gd name="T17" fmla="*/ 18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18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6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2 h 138"/>
                <a:gd name="T54" fmla="*/ 112 w 138"/>
                <a:gd name="T55" fmla="*/ 112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18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4" name="Freeform 102"/>
            <p:cNvSpPr>
              <a:spLocks noEditPoints="1"/>
            </p:cNvSpPr>
            <p:nvPr/>
          </p:nvSpPr>
          <p:spPr bwMode="auto">
            <a:xfrm>
              <a:off x="2676525" y="8343900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6 h 138"/>
                <a:gd name="T12" fmla="*/ 0 w 138"/>
                <a:gd name="T13" fmla="*/ 120 h 138"/>
                <a:gd name="T14" fmla="*/ 0 w 138"/>
                <a:gd name="T15" fmla="*/ 18 h 138"/>
                <a:gd name="T16" fmla="*/ 0 w 138"/>
                <a:gd name="T17" fmla="*/ 18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18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6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2 h 138"/>
                <a:gd name="T54" fmla="*/ 112 w 138"/>
                <a:gd name="T55" fmla="*/ 112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18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5" name="Freeform 103"/>
            <p:cNvSpPr>
              <a:spLocks/>
            </p:cNvSpPr>
            <p:nvPr/>
          </p:nvSpPr>
          <p:spPr bwMode="auto">
            <a:xfrm>
              <a:off x="2330450" y="8623300"/>
              <a:ext cx="422275" cy="41275"/>
            </a:xfrm>
            <a:custGeom>
              <a:avLst/>
              <a:gdLst>
                <a:gd name="T0" fmla="*/ 264 w 266"/>
                <a:gd name="T1" fmla="*/ 4 h 26"/>
                <a:gd name="T2" fmla="*/ 264 w 266"/>
                <a:gd name="T3" fmla="*/ 2 h 26"/>
                <a:gd name="T4" fmla="*/ 266 w 266"/>
                <a:gd name="T5" fmla="*/ 0 h 26"/>
                <a:gd name="T6" fmla="*/ 0 w 266"/>
                <a:gd name="T7" fmla="*/ 0 h 26"/>
                <a:gd name="T8" fmla="*/ 0 w 266"/>
                <a:gd name="T9" fmla="*/ 26 h 26"/>
                <a:gd name="T10" fmla="*/ 250 w 266"/>
                <a:gd name="T11" fmla="*/ 26 h 26"/>
                <a:gd name="T12" fmla="*/ 250 w 266"/>
                <a:gd name="T13" fmla="*/ 26 h 26"/>
                <a:gd name="T14" fmla="*/ 256 w 266"/>
                <a:gd name="T15" fmla="*/ 12 h 26"/>
                <a:gd name="T16" fmla="*/ 264 w 266"/>
                <a:gd name="T17" fmla="*/ 4 h 26"/>
                <a:gd name="T18" fmla="*/ 264 w 266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">
                  <a:moveTo>
                    <a:pt x="264" y="4"/>
                  </a:moveTo>
                  <a:lnTo>
                    <a:pt x="264" y="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6" y="12"/>
                  </a:lnTo>
                  <a:lnTo>
                    <a:pt x="264" y="4"/>
                  </a:lnTo>
                  <a:lnTo>
                    <a:pt x="26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6" name="Freeform 104"/>
            <p:cNvSpPr>
              <a:spLocks/>
            </p:cNvSpPr>
            <p:nvPr/>
          </p:nvSpPr>
          <p:spPr bwMode="auto">
            <a:xfrm>
              <a:off x="2676525" y="8096250"/>
              <a:ext cx="219075" cy="215900"/>
            </a:xfrm>
            <a:custGeom>
              <a:avLst/>
              <a:gdLst>
                <a:gd name="T0" fmla="*/ 86 w 138"/>
                <a:gd name="T1" fmla="*/ 112 h 136"/>
                <a:gd name="T2" fmla="*/ 26 w 138"/>
                <a:gd name="T3" fmla="*/ 112 h 136"/>
                <a:gd name="T4" fmla="*/ 26 w 138"/>
                <a:gd name="T5" fmla="*/ 24 h 136"/>
                <a:gd name="T6" fmla="*/ 112 w 138"/>
                <a:gd name="T7" fmla="*/ 24 h 136"/>
                <a:gd name="T8" fmla="*/ 112 w 138"/>
                <a:gd name="T9" fmla="*/ 38 h 136"/>
                <a:gd name="T10" fmla="*/ 114 w 138"/>
                <a:gd name="T11" fmla="*/ 38 h 136"/>
                <a:gd name="T12" fmla="*/ 114 w 138"/>
                <a:gd name="T13" fmla="*/ 38 h 136"/>
                <a:gd name="T14" fmla="*/ 118 w 138"/>
                <a:gd name="T15" fmla="*/ 38 h 136"/>
                <a:gd name="T16" fmla="*/ 124 w 138"/>
                <a:gd name="T17" fmla="*/ 38 h 136"/>
                <a:gd name="T18" fmla="*/ 124 w 138"/>
                <a:gd name="T19" fmla="*/ 38 h 136"/>
                <a:gd name="T20" fmla="*/ 138 w 138"/>
                <a:gd name="T21" fmla="*/ 50 h 136"/>
                <a:gd name="T22" fmla="*/ 138 w 138"/>
                <a:gd name="T23" fmla="*/ 18 h 136"/>
                <a:gd name="T24" fmla="*/ 138 w 138"/>
                <a:gd name="T25" fmla="*/ 18 h 136"/>
                <a:gd name="T26" fmla="*/ 136 w 138"/>
                <a:gd name="T27" fmla="*/ 10 h 136"/>
                <a:gd name="T28" fmla="*/ 132 w 138"/>
                <a:gd name="T29" fmla="*/ 4 h 136"/>
                <a:gd name="T30" fmla="*/ 126 w 138"/>
                <a:gd name="T31" fmla="*/ 2 h 136"/>
                <a:gd name="T32" fmla="*/ 120 w 138"/>
                <a:gd name="T33" fmla="*/ 0 h 136"/>
                <a:gd name="T34" fmla="*/ 18 w 138"/>
                <a:gd name="T35" fmla="*/ 0 h 136"/>
                <a:gd name="T36" fmla="*/ 18 w 138"/>
                <a:gd name="T37" fmla="*/ 0 h 136"/>
                <a:gd name="T38" fmla="*/ 12 w 138"/>
                <a:gd name="T39" fmla="*/ 2 h 136"/>
                <a:gd name="T40" fmla="*/ 6 w 138"/>
                <a:gd name="T41" fmla="*/ 4 h 136"/>
                <a:gd name="T42" fmla="*/ 2 w 138"/>
                <a:gd name="T43" fmla="*/ 10 h 136"/>
                <a:gd name="T44" fmla="*/ 0 w 138"/>
                <a:gd name="T45" fmla="*/ 18 h 136"/>
                <a:gd name="T46" fmla="*/ 0 w 138"/>
                <a:gd name="T47" fmla="*/ 118 h 136"/>
                <a:gd name="T48" fmla="*/ 0 w 138"/>
                <a:gd name="T49" fmla="*/ 118 h 136"/>
                <a:gd name="T50" fmla="*/ 2 w 138"/>
                <a:gd name="T51" fmla="*/ 126 h 136"/>
                <a:gd name="T52" fmla="*/ 6 w 138"/>
                <a:gd name="T53" fmla="*/ 132 h 136"/>
                <a:gd name="T54" fmla="*/ 12 w 138"/>
                <a:gd name="T55" fmla="*/ 136 h 136"/>
                <a:gd name="T56" fmla="*/ 18 w 138"/>
                <a:gd name="T57" fmla="*/ 136 h 136"/>
                <a:gd name="T58" fmla="*/ 102 w 138"/>
                <a:gd name="T59" fmla="*/ 136 h 136"/>
                <a:gd name="T60" fmla="*/ 102 w 138"/>
                <a:gd name="T61" fmla="*/ 136 h 136"/>
                <a:gd name="T62" fmla="*/ 86 w 138"/>
                <a:gd name="T63" fmla="*/ 112 h 136"/>
                <a:gd name="T64" fmla="*/ 86 w 138"/>
                <a:gd name="T65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36">
                  <a:moveTo>
                    <a:pt x="86" y="112"/>
                  </a:moveTo>
                  <a:lnTo>
                    <a:pt x="26" y="112"/>
                  </a:lnTo>
                  <a:lnTo>
                    <a:pt x="26" y="24"/>
                  </a:lnTo>
                  <a:lnTo>
                    <a:pt x="112" y="24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38" y="5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10"/>
                  </a:lnTo>
                  <a:lnTo>
                    <a:pt x="132" y="4"/>
                  </a:lnTo>
                  <a:lnTo>
                    <a:pt x="126" y="2"/>
                  </a:lnTo>
                  <a:lnTo>
                    <a:pt x="1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6"/>
                  </a:lnTo>
                  <a:lnTo>
                    <a:pt x="6" y="132"/>
                  </a:lnTo>
                  <a:lnTo>
                    <a:pt x="12" y="136"/>
                  </a:lnTo>
                  <a:lnTo>
                    <a:pt x="18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86" y="112"/>
                  </a:lnTo>
                  <a:lnTo>
                    <a:pt x="8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7" name="Freeform 105"/>
            <p:cNvSpPr>
              <a:spLocks noEditPoints="1"/>
            </p:cNvSpPr>
            <p:nvPr/>
          </p:nvSpPr>
          <p:spPr bwMode="auto">
            <a:xfrm>
              <a:off x="2724157" y="8156572"/>
              <a:ext cx="952503" cy="976314"/>
            </a:xfrm>
            <a:custGeom>
              <a:avLst/>
              <a:gdLst>
                <a:gd name="T0" fmla="*/ 386 w 600"/>
                <a:gd name="T1" fmla="*/ 609 h 615"/>
                <a:gd name="T2" fmla="*/ 370 w 600"/>
                <a:gd name="T3" fmla="*/ 581 h 615"/>
                <a:gd name="T4" fmla="*/ 338 w 600"/>
                <a:gd name="T5" fmla="*/ 565 h 615"/>
                <a:gd name="T6" fmla="*/ 256 w 600"/>
                <a:gd name="T7" fmla="*/ 545 h 615"/>
                <a:gd name="T8" fmla="*/ 138 w 600"/>
                <a:gd name="T9" fmla="*/ 457 h 615"/>
                <a:gd name="T10" fmla="*/ 100 w 600"/>
                <a:gd name="T11" fmla="*/ 412 h 615"/>
                <a:gd name="T12" fmla="*/ 34 w 600"/>
                <a:gd name="T13" fmla="*/ 358 h 615"/>
                <a:gd name="T14" fmla="*/ 4 w 600"/>
                <a:gd name="T15" fmla="*/ 342 h 615"/>
                <a:gd name="T16" fmla="*/ 10 w 600"/>
                <a:gd name="T17" fmla="*/ 306 h 615"/>
                <a:gd name="T18" fmla="*/ 40 w 600"/>
                <a:gd name="T19" fmla="*/ 284 h 615"/>
                <a:gd name="T20" fmla="*/ 102 w 600"/>
                <a:gd name="T21" fmla="*/ 286 h 615"/>
                <a:gd name="T22" fmla="*/ 178 w 600"/>
                <a:gd name="T23" fmla="*/ 336 h 615"/>
                <a:gd name="T24" fmla="*/ 200 w 600"/>
                <a:gd name="T25" fmla="*/ 310 h 615"/>
                <a:gd name="T26" fmla="*/ 54 w 600"/>
                <a:gd name="T27" fmla="*/ 74 h 615"/>
                <a:gd name="T28" fmla="*/ 46 w 600"/>
                <a:gd name="T29" fmla="*/ 30 h 615"/>
                <a:gd name="T30" fmla="*/ 78 w 600"/>
                <a:gd name="T31" fmla="*/ 2 h 615"/>
                <a:gd name="T32" fmla="*/ 94 w 600"/>
                <a:gd name="T33" fmla="*/ 0 h 615"/>
                <a:gd name="T34" fmla="*/ 216 w 600"/>
                <a:gd name="T35" fmla="*/ 144 h 615"/>
                <a:gd name="T36" fmla="*/ 314 w 600"/>
                <a:gd name="T37" fmla="*/ 174 h 615"/>
                <a:gd name="T38" fmla="*/ 468 w 600"/>
                <a:gd name="T39" fmla="*/ 194 h 615"/>
                <a:gd name="T40" fmla="*/ 494 w 600"/>
                <a:gd name="T41" fmla="*/ 204 h 615"/>
                <a:gd name="T42" fmla="*/ 584 w 600"/>
                <a:gd name="T43" fmla="*/ 410 h 615"/>
                <a:gd name="T44" fmla="*/ 590 w 600"/>
                <a:gd name="T45" fmla="*/ 477 h 615"/>
                <a:gd name="T46" fmla="*/ 600 w 600"/>
                <a:gd name="T47" fmla="*/ 507 h 615"/>
                <a:gd name="T48" fmla="*/ 578 w 600"/>
                <a:gd name="T49" fmla="*/ 535 h 615"/>
                <a:gd name="T50" fmla="*/ 400 w 600"/>
                <a:gd name="T51" fmla="*/ 615 h 615"/>
                <a:gd name="T52" fmla="*/ 352 w 600"/>
                <a:gd name="T53" fmla="*/ 539 h 615"/>
                <a:gd name="T54" fmla="*/ 394 w 600"/>
                <a:gd name="T55" fmla="*/ 569 h 615"/>
                <a:gd name="T56" fmla="*/ 502 w 600"/>
                <a:gd name="T57" fmla="*/ 547 h 615"/>
                <a:gd name="T58" fmla="*/ 570 w 600"/>
                <a:gd name="T59" fmla="*/ 499 h 615"/>
                <a:gd name="T60" fmla="*/ 562 w 600"/>
                <a:gd name="T61" fmla="*/ 430 h 615"/>
                <a:gd name="T62" fmla="*/ 504 w 600"/>
                <a:gd name="T63" fmla="*/ 278 h 615"/>
                <a:gd name="T64" fmla="*/ 364 w 600"/>
                <a:gd name="T65" fmla="*/ 202 h 615"/>
                <a:gd name="T66" fmla="*/ 274 w 600"/>
                <a:gd name="T67" fmla="*/ 200 h 615"/>
                <a:gd name="T68" fmla="*/ 232 w 600"/>
                <a:gd name="T69" fmla="*/ 208 h 615"/>
                <a:gd name="T70" fmla="*/ 160 w 600"/>
                <a:gd name="T71" fmla="*/ 110 h 615"/>
                <a:gd name="T72" fmla="*/ 84 w 600"/>
                <a:gd name="T73" fmla="*/ 26 h 615"/>
                <a:gd name="T74" fmla="*/ 68 w 600"/>
                <a:gd name="T75" fmla="*/ 44 h 615"/>
                <a:gd name="T76" fmla="*/ 180 w 600"/>
                <a:gd name="T77" fmla="*/ 218 h 615"/>
                <a:gd name="T78" fmla="*/ 234 w 600"/>
                <a:gd name="T79" fmla="*/ 332 h 615"/>
                <a:gd name="T80" fmla="*/ 230 w 600"/>
                <a:gd name="T81" fmla="*/ 352 h 615"/>
                <a:gd name="T82" fmla="*/ 188 w 600"/>
                <a:gd name="T83" fmla="*/ 358 h 615"/>
                <a:gd name="T84" fmla="*/ 168 w 600"/>
                <a:gd name="T85" fmla="*/ 362 h 615"/>
                <a:gd name="T86" fmla="*/ 120 w 600"/>
                <a:gd name="T87" fmla="*/ 322 h 615"/>
                <a:gd name="T88" fmla="*/ 58 w 600"/>
                <a:gd name="T89" fmla="*/ 306 h 615"/>
                <a:gd name="T90" fmla="*/ 26 w 600"/>
                <a:gd name="T91" fmla="*/ 326 h 615"/>
                <a:gd name="T92" fmla="*/ 56 w 600"/>
                <a:gd name="T93" fmla="*/ 344 h 615"/>
                <a:gd name="T94" fmla="*/ 136 w 600"/>
                <a:gd name="T95" fmla="*/ 416 h 615"/>
                <a:gd name="T96" fmla="*/ 202 w 600"/>
                <a:gd name="T97" fmla="*/ 483 h 615"/>
                <a:gd name="T98" fmla="*/ 300 w 600"/>
                <a:gd name="T99" fmla="*/ 535 h 615"/>
                <a:gd name="T100" fmla="*/ 352 w 600"/>
                <a:gd name="T101" fmla="*/ 53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0" h="615">
                  <a:moveTo>
                    <a:pt x="396" y="615"/>
                  </a:moveTo>
                  <a:lnTo>
                    <a:pt x="396" y="615"/>
                  </a:lnTo>
                  <a:lnTo>
                    <a:pt x="390" y="613"/>
                  </a:lnTo>
                  <a:lnTo>
                    <a:pt x="390" y="613"/>
                  </a:lnTo>
                  <a:lnTo>
                    <a:pt x="386" y="609"/>
                  </a:lnTo>
                  <a:lnTo>
                    <a:pt x="384" y="603"/>
                  </a:lnTo>
                  <a:lnTo>
                    <a:pt x="384" y="603"/>
                  </a:lnTo>
                  <a:lnTo>
                    <a:pt x="382" y="597"/>
                  </a:lnTo>
                  <a:lnTo>
                    <a:pt x="380" y="591"/>
                  </a:lnTo>
                  <a:lnTo>
                    <a:pt x="370" y="581"/>
                  </a:lnTo>
                  <a:lnTo>
                    <a:pt x="360" y="571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38" y="565"/>
                  </a:lnTo>
                  <a:lnTo>
                    <a:pt x="338" y="565"/>
                  </a:lnTo>
                  <a:lnTo>
                    <a:pt x="338" y="565"/>
                  </a:lnTo>
                  <a:lnTo>
                    <a:pt x="316" y="563"/>
                  </a:lnTo>
                  <a:lnTo>
                    <a:pt x="296" y="559"/>
                  </a:lnTo>
                  <a:lnTo>
                    <a:pt x="276" y="553"/>
                  </a:lnTo>
                  <a:lnTo>
                    <a:pt x="256" y="545"/>
                  </a:lnTo>
                  <a:lnTo>
                    <a:pt x="238" y="537"/>
                  </a:lnTo>
                  <a:lnTo>
                    <a:pt x="220" y="527"/>
                  </a:lnTo>
                  <a:lnTo>
                    <a:pt x="188" y="503"/>
                  </a:lnTo>
                  <a:lnTo>
                    <a:pt x="160" y="481"/>
                  </a:lnTo>
                  <a:lnTo>
                    <a:pt x="138" y="457"/>
                  </a:lnTo>
                  <a:lnTo>
                    <a:pt x="122" y="439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08" y="420"/>
                  </a:lnTo>
                  <a:lnTo>
                    <a:pt x="100" y="412"/>
                  </a:lnTo>
                  <a:lnTo>
                    <a:pt x="78" y="39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24" y="354"/>
                  </a:lnTo>
                  <a:lnTo>
                    <a:pt x="8" y="346"/>
                  </a:lnTo>
                  <a:lnTo>
                    <a:pt x="8" y="346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0" y="336"/>
                  </a:lnTo>
                  <a:lnTo>
                    <a:pt x="0" y="328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10" y="306"/>
                  </a:lnTo>
                  <a:lnTo>
                    <a:pt x="16" y="298"/>
                  </a:lnTo>
                  <a:lnTo>
                    <a:pt x="16" y="296"/>
                  </a:lnTo>
                  <a:lnTo>
                    <a:pt x="16" y="296"/>
                  </a:lnTo>
                  <a:lnTo>
                    <a:pt x="28" y="288"/>
                  </a:lnTo>
                  <a:lnTo>
                    <a:pt x="40" y="284"/>
                  </a:lnTo>
                  <a:lnTo>
                    <a:pt x="54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86" y="280"/>
                  </a:lnTo>
                  <a:lnTo>
                    <a:pt x="102" y="286"/>
                  </a:lnTo>
                  <a:lnTo>
                    <a:pt x="120" y="292"/>
                  </a:lnTo>
                  <a:lnTo>
                    <a:pt x="134" y="302"/>
                  </a:lnTo>
                  <a:lnTo>
                    <a:pt x="148" y="310"/>
                  </a:lnTo>
                  <a:lnTo>
                    <a:pt x="160" y="320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94" y="332"/>
                  </a:lnTo>
                  <a:lnTo>
                    <a:pt x="208" y="330"/>
                  </a:lnTo>
                  <a:lnTo>
                    <a:pt x="208" y="330"/>
                  </a:lnTo>
                  <a:lnTo>
                    <a:pt x="200" y="310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58" y="230"/>
                  </a:lnTo>
                  <a:lnTo>
                    <a:pt x="122" y="1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48" y="62"/>
                  </a:lnTo>
                  <a:lnTo>
                    <a:pt x="44" y="50"/>
                  </a:lnTo>
                  <a:lnTo>
                    <a:pt x="44" y="4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2"/>
                  </a:lnTo>
                  <a:lnTo>
                    <a:pt x="54" y="16"/>
                  </a:lnTo>
                  <a:lnTo>
                    <a:pt x="66" y="6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2" y="16"/>
                  </a:lnTo>
                  <a:lnTo>
                    <a:pt x="132" y="36"/>
                  </a:lnTo>
                  <a:lnTo>
                    <a:pt x="154" y="62"/>
                  </a:lnTo>
                  <a:lnTo>
                    <a:pt x="176" y="90"/>
                  </a:lnTo>
                  <a:lnTo>
                    <a:pt x="216" y="144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58" y="178"/>
                  </a:lnTo>
                  <a:lnTo>
                    <a:pt x="276" y="176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44" y="174"/>
                  </a:lnTo>
                  <a:lnTo>
                    <a:pt x="374" y="176"/>
                  </a:lnTo>
                  <a:lnTo>
                    <a:pt x="428" y="184"/>
                  </a:lnTo>
                  <a:lnTo>
                    <a:pt x="468" y="194"/>
                  </a:lnTo>
                  <a:lnTo>
                    <a:pt x="486" y="198"/>
                  </a:lnTo>
                  <a:lnTo>
                    <a:pt x="486" y="198"/>
                  </a:lnTo>
                  <a:lnTo>
                    <a:pt x="490" y="200"/>
                  </a:lnTo>
                  <a:lnTo>
                    <a:pt x="494" y="204"/>
                  </a:lnTo>
                  <a:lnTo>
                    <a:pt x="494" y="204"/>
                  </a:lnTo>
                  <a:lnTo>
                    <a:pt x="512" y="240"/>
                  </a:lnTo>
                  <a:lnTo>
                    <a:pt x="546" y="306"/>
                  </a:lnTo>
                  <a:lnTo>
                    <a:pt x="562" y="344"/>
                  </a:lnTo>
                  <a:lnTo>
                    <a:pt x="576" y="380"/>
                  </a:lnTo>
                  <a:lnTo>
                    <a:pt x="584" y="410"/>
                  </a:lnTo>
                  <a:lnTo>
                    <a:pt x="586" y="422"/>
                  </a:lnTo>
                  <a:lnTo>
                    <a:pt x="586" y="432"/>
                  </a:lnTo>
                  <a:lnTo>
                    <a:pt x="586" y="432"/>
                  </a:lnTo>
                  <a:lnTo>
                    <a:pt x="586" y="457"/>
                  </a:lnTo>
                  <a:lnTo>
                    <a:pt x="590" y="477"/>
                  </a:lnTo>
                  <a:lnTo>
                    <a:pt x="594" y="489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8" y="501"/>
                  </a:lnTo>
                  <a:lnTo>
                    <a:pt x="600" y="507"/>
                  </a:lnTo>
                  <a:lnTo>
                    <a:pt x="600" y="511"/>
                  </a:lnTo>
                  <a:lnTo>
                    <a:pt x="598" y="517"/>
                  </a:lnTo>
                  <a:lnTo>
                    <a:pt x="598" y="517"/>
                  </a:lnTo>
                  <a:lnTo>
                    <a:pt x="590" y="525"/>
                  </a:lnTo>
                  <a:lnTo>
                    <a:pt x="578" y="535"/>
                  </a:lnTo>
                  <a:lnTo>
                    <a:pt x="560" y="547"/>
                  </a:lnTo>
                  <a:lnTo>
                    <a:pt x="536" y="561"/>
                  </a:lnTo>
                  <a:lnTo>
                    <a:pt x="500" y="577"/>
                  </a:lnTo>
                  <a:lnTo>
                    <a:pt x="456" y="59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396" y="615"/>
                  </a:lnTo>
                  <a:lnTo>
                    <a:pt x="396" y="615"/>
                  </a:lnTo>
                  <a:close/>
                  <a:moveTo>
                    <a:pt x="352" y="539"/>
                  </a:moveTo>
                  <a:lnTo>
                    <a:pt x="352" y="539"/>
                  </a:lnTo>
                  <a:lnTo>
                    <a:pt x="360" y="541"/>
                  </a:lnTo>
                  <a:lnTo>
                    <a:pt x="360" y="541"/>
                  </a:lnTo>
                  <a:lnTo>
                    <a:pt x="366" y="545"/>
                  </a:lnTo>
                  <a:lnTo>
                    <a:pt x="380" y="555"/>
                  </a:lnTo>
                  <a:lnTo>
                    <a:pt x="394" y="569"/>
                  </a:lnTo>
                  <a:lnTo>
                    <a:pt x="400" y="577"/>
                  </a:lnTo>
                  <a:lnTo>
                    <a:pt x="404" y="587"/>
                  </a:lnTo>
                  <a:lnTo>
                    <a:pt x="404" y="587"/>
                  </a:lnTo>
                  <a:lnTo>
                    <a:pt x="452" y="569"/>
                  </a:lnTo>
                  <a:lnTo>
                    <a:pt x="502" y="547"/>
                  </a:lnTo>
                  <a:lnTo>
                    <a:pt x="546" y="527"/>
                  </a:lnTo>
                  <a:lnTo>
                    <a:pt x="562" y="517"/>
                  </a:lnTo>
                  <a:lnTo>
                    <a:pt x="574" y="507"/>
                  </a:lnTo>
                  <a:lnTo>
                    <a:pt x="574" y="507"/>
                  </a:lnTo>
                  <a:lnTo>
                    <a:pt x="570" y="499"/>
                  </a:lnTo>
                  <a:lnTo>
                    <a:pt x="566" y="483"/>
                  </a:lnTo>
                  <a:lnTo>
                    <a:pt x="562" y="459"/>
                  </a:lnTo>
                  <a:lnTo>
                    <a:pt x="562" y="445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0" y="416"/>
                  </a:lnTo>
                  <a:lnTo>
                    <a:pt x="554" y="394"/>
                  </a:lnTo>
                  <a:lnTo>
                    <a:pt x="544" y="368"/>
                  </a:lnTo>
                  <a:lnTo>
                    <a:pt x="532" y="340"/>
                  </a:lnTo>
                  <a:lnTo>
                    <a:pt x="504" y="278"/>
                  </a:lnTo>
                  <a:lnTo>
                    <a:pt x="474" y="220"/>
                  </a:lnTo>
                  <a:lnTo>
                    <a:pt x="474" y="220"/>
                  </a:lnTo>
                  <a:lnTo>
                    <a:pt x="450" y="214"/>
                  </a:lnTo>
                  <a:lnTo>
                    <a:pt x="412" y="208"/>
                  </a:lnTo>
                  <a:lnTo>
                    <a:pt x="364" y="202"/>
                  </a:lnTo>
                  <a:lnTo>
                    <a:pt x="340" y="200"/>
                  </a:lnTo>
                  <a:lnTo>
                    <a:pt x="314" y="198"/>
                  </a:lnTo>
                  <a:lnTo>
                    <a:pt x="314" y="198"/>
                  </a:lnTo>
                  <a:lnTo>
                    <a:pt x="292" y="200"/>
                  </a:lnTo>
                  <a:lnTo>
                    <a:pt x="274" y="200"/>
                  </a:lnTo>
                  <a:lnTo>
                    <a:pt x="256" y="204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30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198" y="162"/>
                  </a:lnTo>
                  <a:lnTo>
                    <a:pt x="160" y="110"/>
                  </a:lnTo>
                  <a:lnTo>
                    <a:pt x="140" y="84"/>
                  </a:lnTo>
                  <a:lnTo>
                    <a:pt x="120" y="60"/>
                  </a:lnTo>
                  <a:lnTo>
                    <a:pt x="102" y="40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144" y="162"/>
                  </a:lnTo>
                  <a:lnTo>
                    <a:pt x="180" y="218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22" y="296"/>
                  </a:lnTo>
                  <a:lnTo>
                    <a:pt x="232" y="320"/>
                  </a:lnTo>
                  <a:lnTo>
                    <a:pt x="234" y="332"/>
                  </a:lnTo>
                  <a:lnTo>
                    <a:pt x="236" y="336"/>
                  </a:lnTo>
                  <a:lnTo>
                    <a:pt x="234" y="344"/>
                  </a:lnTo>
                  <a:lnTo>
                    <a:pt x="234" y="344"/>
                  </a:lnTo>
                  <a:lnTo>
                    <a:pt x="234" y="348"/>
                  </a:lnTo>
                  <a:lnTo>
                    <a:pt x="230" y="352"/>
                  </a:lnTo>
                  <a:lnTo>
                    <a:pt x="226" y="354"/>
                  </a:lnTo>
                  <a:lnTo>
                    <a:pt x="222" y="356"/>
                  </a:lnTo>
                  <a:lnTo>
                    <a:pt x="222" y="356"/>
                  </a:lnTo>
                  <a:lnTo>
                    <a:pt x="200" y="356"/>
                  </a:lnTo>
                  <a:lnTo>
                    <a:pt x="188" y="358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76" y="362"/>
                  </a:lnTo>
                  <a:lnTo>
                    <a:pt x="172" y="362"/>
                  </a:lnTo>
                  <a:lnTo>
                    <a:pt x="168" y="362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56" y="350"/>
                  </a:lnTo>
                  <a:lnTo>
                    <a:pt x="134" y="332"/>
                  </a:lnTo>
                  <a:lnTo>
                    <a:pt x="120" y="322"/>
                  </a:lnTo>
                  <a:lnTo>
                    <a:pt x="102" y="312"/>
                  </a:lnTo>
                  <a:lnTo>
                    <a:pt x="86" y="306"/>
                  </a:lnTo>
                  <a:lnTo>
                    <a:pt x="68" y="304"/>
                  </a:lnTo>
                  <a:lnTo>
                    <a:pt x="68" y="304"/>
                  </a:lnTo>
                  <a:lnTo>
                    <a:pt x="58" y="306"/>
                  </a:lnTo>
                  <a:lnTo>
                    <a:pt x="50" y="308"/>
                  </a:lnTo>
                  <a:lnTo>
                    <a:pt x="42" y="310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6" y="326"/>
                  </a:lnTo>
                  <a:lnTo>
                    <a:pt x="26" y="326"/>
                  </a:lnTo>
                  <a:lnTo>
                    <a:pt x="40" y="332"/>
                  </a:lnTo>
                  <a:lnTo>
                    <a:pt x="50" y="340"/>
                  </a:lnTo>
                  <a:lnTo>
                    <a:pt x="50" y="340"/>
                  </a:lnTo>
                  <a:lnTo>
                    <a:pt x="56" y="344"/>
                  </a:lnTo>
                  <a:lnTo>
                    <a:pt x="56" y="344"/>
                  </a:lnTo>
                  <a:lnTo>
                    <a:pt x="80" y="362"/>
                  </a:lnTo>
                  <a:lnTo>
                    <a:pt x="102" y="380"/>
                  </a:lnTo>
                  <a:lnTo>
                    <a:pt x="122" y="398"/>
                  </a:lnTo>
                  <a:lnTo>
                    <a:pt x="136" y="416"/>
                  </a:lnTo>
                  <a:lnTo>
                    <a:pt x="136" y="416"/>
                  </a:lnTo>
                  <a:lnTo>
                    <a:pt x="142" y="426"/>
                  </a:lnTo>
                  <a:lnTo>
                    <a:pt x="158" y="441"/>
                  </a:lnTo>
                  <a:lnTo>
                    <a:pt x="176" y="461"/>
                  </a:lnTo>
                  <a:lnTo>
                    <a:pt x="202" y="483"/>
                  </a:lnTo>
                  <a:lnTo>
                    <a:pt x="232" y="503"/>
                  </a:lnTo>
                  <a:lnTo>
                    <a:pt x="248" y="513"/>
                  </a:lnTo>
                  <a:lnTo>
                    <a:pt x="264" y="521"/>
                  </a:lnTo>
                  <a:lnTo>
                    <a:pt x="282" y="529"/>
                  </a:lnTo>
                  <a:lnTo>
                    <a:pt x="300" y="535"/>
                  </a:lnTo>
                  <a:lnTo>
                    <a:pt x="318" y="537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52" y="539"/>
                  </a:lnTo>
                  <a:lnTo>
                    <a:pt x="352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2308226" y="7734294"/>
              <a:ext cx="704850" cy="1154113"/>
            </a:xfrm>
            <a:custGeom>
              <a:avLst/>
              <a:gdLst>
                <a:gd name="T0" fmla="*/ 34 w 444"/>
                <a:gd name="T1" fmla="*/ 703 h 727"/>
                <a:gd name="T2" fmla="*/ 34 w 444"/>
                <a:gd name="T3" fmla="*/ 703 h 727"/>
                <a:gd name="T4" fmla="*/ 28 w 444"/>
                <a:gd name="T5" fmla="*/ 701 h 727"/>
                <a:gd name="T6" fmla="*/ 26 w 444"/>
                <a:gd name="T7" fmla="*/ 696 h 727"/>
                <a:gd name="T8" fmla="*/ 26 w 444"/>
                <a:gd name="T9" fmla="*/ 32 h 727"/>
                <a:gd name="T10" fmla="*/ 26 w 444"/>
                <a:gd name="T11" fmla="*/ 32 h 727"/>
                <a:gd name="T12" fmla="*/ 28 w 444"/>
                <a:gd name="T13" fmla="*/ 26 h 727"/>
                <a:gd name="T14" fmla="*/ 34 w 444"/>
                <a:gd name="T15" fmla="*/ 24 h 727"/>
                <a:gd name="T16" fmla="*/ 412 w 444"/>
                <a:gd name="T17" fmla="*/ 24 h 727"/>
                <a:gd name="T18" fmla="*/ 412 w 444"/>
                <a:gd name="T19" fmla="*/ 24 h 727"/>
                <a:gd name="T20" fmla="*/ 418 w 444"/>
                <a:gd name="T21" fmla="*/ 26 h 727"/>
                <a:gd name="T22" fmla="*/ 420 w 444"/>
                <a:gd name="T23" fmla="*/ 32 h 727"/>
                <a:gd name="T24" fmla="*/ 420 w 444"/>
                <a:gd name="T25" fmla="*/ 348 h 727"/>
                <a:gd name="T26" fmla="*/ 420 w 444"/>
                <a:gd name="T27" fmla="*/ 348 h 727"/>
                <a:gd name="T28" fmla="*/ 444 w 444"/>
                <a:gd name="T29" fmla="*/ 382 h 727"/>
                <a:gd name="T30" fmla="*/ 444 w 444"/>
                <a:gd name="T31" fmla="*/ 32 h 727"/>
                <a:gd name="T32" fmla="*/ 444 w 444"/>
                <a:gd name="T33" fmla="*/ 32 h 727"/>
                <a:gd name="T34" fmla="*/ 444 w 444"/>
                <a:gd name="T35" fmla="*/ 26 h 727"/>
                <a:gd name="T36" fmla="*/ 442 w 444"/>
                <a:gd name="T37" fmla="*/ 20 h 727"/>
                <a:gd name="T38" fmla="*/ 440 w 444"/>
                <a:gd name="T39" fmla="*/ 14 h 727"/>
                <a:gd name="T40" fmla="*/ 436 w 444"/>
                <a:gd name="T41" fmla="*/ 8 h 727"/>
                <a:gd name="T42" fmla="*/ 430 w 444"/>
                <a:gd name="T43" fmla="*/ 4 h 727"/>
                <a:gd name="T44" fmla="*/ 426 w 444"/>
                <a:gd name="T45" fmla="*/ 2 h 727"/>
                <a:gd name="T46" fmla="*/ 420 w 444"/>
                <a:gd name="T47" fmla="*/ 0 h 727"/>
                <a:gd name="T48" fmla="*/ 412 w 444"/>
                <a:gd name="T49" fmla="*/ 0 h 727"/>
                <a:gd name="T50" fmla="*/ 34 w 444"/>
                <a:gd name="T51" fmla="*/ 0 h 727"/>
                <a:gd name="T52" fmla="*/ 34 w 444"/>
                <a:gd name="T53" fmla="*/ 0 h 727"/>
                <a:gd name="T54" fmla="*/ 26 w 444"/>
                <a:gd name="T55" fmla="*/ 0 h 727"/>
                <a:gd name="T56" fmla="*/ 20 w 444"/>
                <a:gd name="T57" fmla="*/ 2 h 727"/>
                <a:gd name="T58" fmla="*/ 16 w 444"/>
                <a:gd name="T59" fmla="*/ 4 h 727"/>
                <a:gd name="T60" fmla="*/ 10 w 444"/>
                <a:gd name="T61" fmla="*/ 8 h 727"/>
                <a:gd name="T62" fmla="*/ 6 w 444"/>
                <a:gd name="T63" fmla="*/ 14 h 727"/>
                <a:gd name="T64" fmla="*/ 4 w 444"/>
                <a:gd name="T65" fmla="*/ 20 h 727"/>
                <a:gd name="T66" fmla="*/ 2 w 444"/>
                <a:gd name="T67" fmla="*/ 26 h 727"/>
                <a:gd name="T68" fmla="*/ 0 w 444"/>
                <a:gd name="T69" fmla="*/ 32 h 727"/>
                <a:gd name="T70" fmla="*/ 0 w 444"/>
                <a:gd name="T71" fmla="*/ 696 h 727"/>
                <a:gd name="T72" fmla="*/ 0 w 444"/>
                <a:gd name="T73" fmla="*/ 696 h 727"/>
                <a:gd name="T74" fmla="*/ 2 w 444"/>
                <a:gd name="T75" fmla="*/ 701 h 727"/>
                <a:gd name="T76" fmla="*/ 4 w 444"/>
                <a:gd name="T77" fmla="*/ 707 h 727"/>
                <a:gd name="T78" fmla="*/ 6 w 444"/>
                <a:gd name="T79" fmla="*/ 713 h 727"/>
                <a:gd name="T80" fmla="*/ 10 w 444"/>
                <a:gd name="T81" fmla="*/ 719 h 727"/>
                <a:gd name="T82" fmla="*/ 16 w 444"/>
                <a:gd name="T83" fmla="*/ 723 h 727"/>
                <a:gd name="T84" fmla="*/ 20 w 444"/>
                <a:gd name="T85" fmla="*/ 725 h 727"/>
                <a:gd name="T86" fmla="*/ 26 w 444"/>
                <a:gd name="T87" fmla="*/ 727 h 727"/>
                <a:gd name="T88" fmla="*/ 34 w 444"/>
                <a:gd name="T89" fmla="*/ 727 h 727"/>
                <a:gd name="T90" fmla="*/ 404 w 444"/>
                <a:gd name="T91" fmla="*/ 727 h 727"/>
                <a:gd name="T92" fmla="*/ 404 w 444"/>
                <a:gd name="T93" fmla="*/ 727 h 727"/>
                <a:gd name="T94" fmla="*/ 382 w 444"/>
                <a:gd name="T95" fmla="*/ 703 h 727"/>
                <a:gd name="T96" fmla="*/ 34 w 444"/>
                <a:gd name="T97" fmla="*/ 70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4" h="727">
                  <a:moveTo>
                    <a:pt x="34" y="703"/>
                  </a:moveTo>
                  <a:lnTo>
                    <a:pt x="34" y="703"/>
                  </a:lnTo>
                  <a:lnTo>
                    <a:pt x="28" y="701"/>
                  </a:lnTo>
                  <a:lnTo>
                    <a:pt x="26" y="69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26"/>
                  </a:lnTo>
                  <a:lnTo>
                    <a:pt x="34" y="24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418" y="26"/>
                  </a:lnTo>
                  <a:lnTo>
                    <a:pt x="420" y="32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44" y="382"/>
                  </a:lnTo>
                  <a:lnTo>
                    <a:pt x="444" y="32"/>
                  </a:lnTo>
                  <a:lnTo>
                    <a:pt x="444" y="32"/>
                  </a:lnTo>
                  <a:lnTo>
                    <a:pt x="444" y="26"/>
                  </a:lnTo>
                  <a:lnTo>
                    <a:pt x="442" y="20"/>
                  </a:lnTo>
                  <a:lnTo>
                    <a:pt x="440" y="14"/>
                  </a:lnTo>
                  <a:lnTo>
                    <a:pt x="436" y="8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2" y="701"/>
                  </a:lnTo>
                  <a:lnTo>
                    <a:pt x="4" y="707"/>
                  </a:lnTo>
                  <a:lnTo>
                    <a:pt x="6" y="713"/>
                  </a:lnTo>
                  <a:lnTo>
                    <a:pt x="10" y="719"/>
                  </a:lnTo>
                  <a:lnTo>
                    <a:pt x="16" y="723"/>
                  </a:lnTo>
                  <a:lnTo>
                    <a:pt x="20" y="725"/>
                  </a:lnTo>
                  <a:lnTo>
                    <a:pt x="26" y="727"/>
                  </a:lnTo>
                  <a:lnTo>
                    <a:pt x="34" y="727"/>
                  </a:lnTo>
                  <a:lnTo>
                    <a:pt x="404" y="727"/>
                  </a:lnTo>
                  <a:lnTo>
                    <a:pt x="404" y="727"/>
                  </a:lnTo>
                  <a:lnTo>
                    <a:pt x="382" y="703"/>
                  </a:lnTo>
                  <a:lnTo>
                    <a:pt x="34" y="7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  <p:sp>
          <p:nvSpPr>
            <p:cNvPr id="59" name="Freeform 107"/>
            <p:cNvSpPr>
              <a:spLocks/>
            </p:cNvSpPr>
            <p:nvPr/>
          </p:nvSpPr>
          <p:spPr bwMode="auto">
            <a:xfrm>
              <a:off x="2974975" y="8467725"/>
              <a:ext cx="38100" cy="263525"/>
            </a:xfrm>
            <a:custGeom>
              <a:avLst/>
              <a:gdLst>
                <a:gd name="T0" fmla="*/ 0 w 24"/>
                <a:gd name="T1" fmla="*/ 0 h 166"/>
                <a:gd name="T2" fmla="*/ 0 w 24"/>
                <a:gd name="T3" fmla="*/ 134 h 166"/>
                <a:gd name="T4" fmla="*/ 0 w 24"/>
                <a:gd name="T5" fmla="*/ 134 h 166"/>
                <a:gd name="T6" fmla="*/ 24 w 24"/>
                <a:gd name="T7" fmla="*/ 166 h 166"/>
                <a:gd name="T8" fmla="*/ 24 w 24"/>
                <a:gd name="T9" fmla="*/ 50 h 166"/>
                <a:gd name="T10" fmla="*/ 24 w 24"/>
                <a:gd name="T11" fmla="*/ 50 h 166"/>
                <a:gd name="T12" fmla="*/ 12 w 24"/>
                <a:gd name="T13" fmla="*/ 22 h 166"/>
                <a:gd name="T14" fmla="*/ 0 w 24"/>
                <a:gd name="T15" fmla="*/ 0 h 166"/>
                <a:gd name="T16" fmla="*/ 0 w 24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66">
                  <a:moveTo>
                    <a:pt x="0" y="0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24" y="16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117" tIns="47558" rIns="95117" bIns="47558" numCol="1" anchor="t" anchorCtr="0" compatLnSpc="1">
              <a:prstTxWarp prst="textNoShape">
                <a:avLst/>
              </a:prstTxWarp>
            </a:bodyPr>
            <a:lstStyle/>
            <a:p>
              <a:pPr defTabSz="951156">
                <a:lnSpc>
                  <a:spcPct val="90000"/>
                </a:lnSpc>
                <a:defRPr/>
              </a:pPr>
              <a:endParaRPr lang="en-US" sz="1873" kern="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latin typeface="Segoe UI"/>
              </a:endParaRPr>
            </a:p>
          </p:txBody>
        </p:sp>
      </p:grpSp>
      <p:sp>
        <p:nvSpPr>
          <p:cNvPr id="48" name="Freeform 256"/>
          <p:cNvSpPr>
            <a:spLocks noChangeAspect="1"/>
          </p:cNvSpPr>
          <p:nvPr/>
        </p:nvSpPr>
        <p:spPr bwMode="auto">
          <a:xfrm>
            <a:off x="549114" y="4761527"/>
            <a:ext cx="280482" cy="475585"/>
          </a:xfrm>
          <a:custGeom>
            <a:avLst/>
            <a:gdLst>
              <a:gd name="connsiteX0" fmla="*/ 652199 w 1962365"/>
              <a:gd name="connsiteY0" fmla="*/ 661855 h 3327402"/>
              <a:gd name="connsiteX1" fmla="*/ 518186 w 1962365"/>
              <a:gd name="connsiteY1" fmla="*/ 722665 h 3327402"/>
              <a:gd name="connsiteX2" fmla="*/ 466408 w 1962365"/>
              <a:gd name="connsiteY2" fmla="*/ 853406 h 3327402"/>
              <a:gd name="connsiteX3" fmla="*/ 466408 w 1962365"/>
              <a:gd name="connsiteY3" fmla="*/ 1151375 h 3327402"/>
              <a:gd name="connsiteX4" fmla="*/ 466408 w 1962365"/>
              <a:gd name="connsiteY4" fmla="*/ 1282116 h 3327402"/>
              <a:gd name="connsiteX5" fmla="*/ 466408 w 1962365"/>
              <a:gd name="connsiteY5" fmla="*/ 1285157 h 3327402"/>
              <a:gd name="connsiteX6" fmla="*/ 466408 w 1962365"/>
              <a:gd name="connsiteY6" fmla="*/ 1726029 h 3327402"/>
              <a:gd name="connsiteX7" fmla="*/ 466408 w 1962365"/>
              <a:gd name="connsiteY7" fmla="*/ 1732110 h 3327402"/>
              <a:gd name="connsiteX8" fmla="*/ 466280 w 1962365"/>
              <a:gd name="connsiteY8" fmla="*/ 1733367 h 3327402"/>
              <a:gd name="connsiteX9" fmla="*/ 466726 w 1962365"/>
              <a:gd name="connsiteY9" fmla="*/ 1735547 h 3327402"/>
              <a:gd name="connsiteX10" fmla="*/ 466726 w 1962365"/>
              <a:gd name="connsiteY10" fmla="*/ 2345918 h 3327402"/>
              <a:gd name="connsiteX11" fmla="*/ 405607 w 1962365"/>
              <a:gd name="connsiteY11" fmla="*/ 2406651 h 3327402"/>
              <a:gd name="connsiteX12" fmla="*/ 344488 w 1962365"/>
              <a:gd name="connsiteY12" fmla="*/ 2345918 h 3327402"/>
              <a:gd name="connsiteX13" fmla="*/ 344488 w 1962365"/>
              <a:gd name="connsiteY13" fmla="*/ 1884564 h 3327402"/>
              <a:gd name="connsiteX14" fmla="*/ 344488 w 1962365"/>
              <a:gd name="connsiteY14" fmla="*/ 1816216 h 3327402"/>
              <a:gd name="connsiteX15" fmla="*/ 314121 w 1962365"/>
              <a:gd name="connsiteY15" fmla="*/ 1811163 h 3327402"/>
              <a:gd name="connsiteX16" fmla="*/ 292800 w 1962365"/>
              <a:gd name="connsiteY16" fmla="*/ 1814204 h 3327402"/>
              <a:gd name="connsiteX17" fmla="*/ 122238 w 1962365"/>
              <a:gd name="connsiteY17" fmla="*/ 2014877 h 3327402"/>
              <a:gd name="connsiteX18" fmla="*/ 122238 w 1962365"/>
              <a:gd name="connsiteY18" fmla="*/ 2671624 h 3327402"/>
              <a:gd name="connsiteX19" fmla="*/ 655245 w 1962365"/>
              <a:gd name="connsiteY19" fmla="*/ 3206752 h 3327402"/>
              <a:gd name="connsiteX20" fmla="*/ 1316173 w 1962365"/>
              <a:gd name="connsiteY20" fmla="*/ 3206752 h 3327402"/>
              <a:gd name="connsiteX21" fmla="*/ 1660343 w 1962365"/>
              <a:gd name="connsiteY21" fmla="*/ 3069930 h 3327402"/>
              <a:gd name="connsiteX22" fmla="*/ 1840042 w 1962365"/>
              <a:gd name="connsiteY22" fmla="*/ 2635138 h 3327402"/>
              <a:gd name="connsiteX23" fmla="*/ 1836997 w 1962365"/>
              <a:gd name="connsiteY23" fmla="*/ 2200347 h 3327402"/>
              <a:gd name="connsiteX24" fmla="*/ 1836997 w 1962365"/>
              <a:gd name="connsiteY24" fmla="*/ 1865892 h 3327402"/>
              <a:gd name="connsiteX25" fmla="*/ 1766944 w 1962365"/>
              <a:gd name="connsiteY25" fmla="*/ 1710827 h 3327402"/>
              <a:gd name="connsiteX26" fmla="*/ 1691943 w 1962365"/>
              <a:gd name="connsiteY26" fmla="*/ 1673201 h 3327402"/>
              <a:gd name="connsiteX27" fmla="*/ 1627188 w 1962365"/>
              <a:gd name="connsiteY27" fmla="*/ 1674055 h 3327402"/>
              <a:gd name="connsiteX28" fmla="*/ 1627188 w 1962365"/>
              <a:gd name="connsiteY28" fmla="*/ 1739862 h 3327402"/>
              <a:gd name="connsiteX29" fmla="*/ 1627188 w 1962365"/>
              <a:gd name="connsiteY29" fmla="*/ 2002880 h 3327402"/>
              <a:gd name="connsiteX30" fmla="*/ 1566069 w 1962365"/>
              <a:gd name="connsiteY30" fmla="*/ 2063750 h 3327402"/>
              <a:gd name="connsiteX31" fmla="*/ 1504950 w 1962365"/>
              <a:gd name="connsiteY31" fmla="*/ 2002880 h 3327402"/>
              <a:gd name="connsiteX32" fmla="*/ 1504950 w 1962365"/>
              <a:gd name="connsiteY32" fmla="*/ 1659347 h 3327402"/>
              <a:gd name="connsiteX33" fmla="*/ 1504950 w 1962365"/>
              <a:gd name="connsiteY33" fmla="*/ 1634494 h 3327402"/>
              <a:gd name="connsiteX34" fmla="*/ 1492827 w 1962365"/>
              <a:gd name="connsiteY34" fmla="*/ 1616571 h 3327402"/>
              <a:gd name="connsiteX35" fmla="*/ 1343347 w 1962365"/>
              <a:gd name="connsiteY35" fmla="*/ 1504121 h 3327402"/>
              <a:gd name="connsiteX36" fmla="*/ 1295401 w 1962365"/>
              <a:gd name="connsiteY36" fmla="*/ 1508888 h 3327402"/>
              <a:gd name="connsiteX37" fmla="*/ 1295401 w 1962365"/>
              <a:gd name="connsiteY37" fmla="*/ 1587395 h 3327402"/>
              <a:gd name="connsiteX38" fmla="*/ 1295401 w 1962365"/>
              <a:gd name="connsiteY38" fmla="*/ 1853811 h 3327402"/>
              <a:gd name="connsiteX39" fmla="*/ 1234282 w 1962365"/>
              <a:gd name="connsiteY39" fmla="*/ 1914526 h 3327402"/>
              <a:gd name="connsiteX40" fmla="*/ 1173163 w 1962365"/>
              <a:gd name="connsiteY40" fmla="*/ 1853811 h 3327402"/>
              <a:gd name="connsiteX41" fmla="*/ 1173163 w 1962365"/>
              <a:gd name="connsiteY41" fmla="*/ 1505839 h 3327402"/>
              <a:gd name="connsiteX42" fmla="*/ 1173163 w 1962365"/>
              <a:gd name="connsiteY42" fmla="*/ 1481814 h 3327402"/>
              <a:gd name="connsiteX43" fmla="*/ 1154748 w 1962365"/>
              <a:gd name="connsiteY43" fmla="*/ 1452384 h 3327402"/>
              <a:gd name="connsiteX44" fmla="*/ 1014692 w 1962365"/>
              <a:gd name="connsiteY44" fmla="*/ 1336513 h 3327402"/>
              <a:gd name="connsiteX45" fmla="*/ 960438 w 1962365"/>
              <a:gd name="connsiteY45" fmla="*/ 1336809 h 3327402"/>
              <a:gd name="connsiteX46" fmla="*/ 960438 w 1962365"/>
              <a:gd name="connsiteY46" fmla="*/ 1351429 h 3327402"/>
              <a:gd name="connsiteX47" fmla="*/ 960438 w 1962365"/>
              <a:gd name="connsiteY47" fmla="*/ 1856956 h 3327402"/>
              <a:gd name="connsiteX48" fmla="*/ 899319 w 1962365"/>
              <a:gd name="connsiteY48" fmla="*/ 1917701 h 3327402"/>
              <a:gd name="connsiteX49" fmla="*/ 838200 w 1962365"/>
              <a:gd name="connsiteY49" fmla="*/ 1856956 h 3327402"/>
              <a:gd name="connsiteX50" fmla="*/ 838200 w 1962365"/>
              <a:gd name="connsiteY50" fmla="*/ 1244632 h 3327402"/>
              <a:gd name="connsiteX51" fmla="*/ 838200 w 1962365"/>
              <a:gd name="connsiteY51" fmla="*/ 1244582 h 3327402"/>
              <a:gd name="connsiteX52" fmla="*/ 837990 w 1962365"/>
              <a:gd name="connsiteY52" fmla="*/ 1242590 h 3327402"/>
              <a:gd name="connsiteX53" fmla="*/ 837990 w 1962365"/>
              <a:gd name="connsiteY53" fmla="*/ 853406 h 3327402"/>
              <a:gd name="connsiteX54" fmla="*/ 777075 w 1962365"/>
              <a:gd name="connsiteY54" fmla="*/ 713543 h 3327402"/>
              <a:gd name="connsiteX55" fmla="*/ 652199 w 1962365"/>
              <a:gd name="connsiteY55" fmla="*/ 661855 h 3327402"/>
              <a:gd name="connsiteX56" fmla="*/ 639828 w 1962365"/>
              <a:gd name="connsiteY56" fmla="*/ 121613 h 3327402"/>
              <a:gd name="connsiteX57" fmla="*/ 137622 w 1962365"/>
              <a:gd name="connsiteY57" fmla="*/ 626308 h 3327402"/>
              <a:gd name="connsiteX58" fmla="*/ 282720 w 1962365"/>
              <a:gd name="connsiteY58" fmla="*/ 979461 h 3327402"/>
              <a:gd name="connsiteX59" fmla="*/ 345272 w 1962365"/>
              <a:gd name="connsiteY59" fmla="*/ 1028322 h 3327402"/>
              <a:gd name="connsiteX60" fmla="*/ 345456 w 1962365"/>
              <a:gd name="connsiteY60" fmla="*/ 1004557 h 3327402"/>
              <a:gd name="connsiteX61" fmla="*/ 344313 w 1962365"/>
              <a:gd name="connsiteY61" fmla="*/ 857195 h 3327402"/>
              <a:gd name="connsiteX62" fmla="*/ 429629 w 1962365"/>
              <a:gd name="connsiteY62" fmla="*/ 638431 h 3327402"/>
              <a:gd name="connsiteX63" fmla="*/ 649015 w 1962365"/>
              <a:gd name="connsiteY63" fmla="*/ 541203 h 3327402"/>
              <a:gd name="connsiteX64" fmla="*/ 859259 w 1962365"/>
              <a:gd name="connsiteY64" fmla="*/ 626277 h 3327402"/>
              <a:gd name="connsiteX65" fmla="*/ 959810 w 1962365"/>
              <a:gd name="connsiteY65" fmla="*/ 854156 h 3327402"/>
              <a:gd name="connsiteX66" fmla="*/ 961689 w 1962365"/>
              <a:gd name="connsiteY66" fmla="*/ 1008367 h 3327402"/>
              <a:gd name="connsiteX67" fmla="*/ 997413 w 1962365"/>
              <a:gd name="connsiteY67" fmla="*/ 981171 h 3327402"/>
              <a:gd name="connsiteX68" fmla="*/ 1145078 w 1962365"/>
              <a:gd name="connsiteY68" fmla="*/ 626308 h 3327402"/>
              <a:gd name="connsiteX69" fmla="*/ 639828 w 1962365"/>
              <a:gd name="connsiteY69" fmla="*/ 121613 h 3327402"/>
              <a:gd name="connsiteX70" fmla="*/ 639828 w 1962365"/>
              <a:gd name="connsiteY70" fmla="*/ 0 h 3327402"/>
              <a:gd name="connsiteX71" fmla="*/ 1266825 w 1962365"/>
              <a:gd name="connsiteY71" fmla="*/ 626308 h 3327402"/>
              <a:gd name="connsiteX72" fmla="*/ 1024764 w 1962365"/>
              <a:gd name="connsiteY72" fmla="*/ 1121039 h 3327402"/>
              <a:gd name="connsiteX73" fmla="*/ 960481 w 1962365"/>
              <a:gd name="connsiteY73" fmla="*/ 1164696 h 3327402"/>
              <a:gd name="connsiteX74" fmla="*/ 959810 w 1962365"/>
              <a:gd name="connsiteY74" fmla="*/ 1215724 h 3327402"/>
              <a:gd name="connsiteX75" fmla="*/ 1261465 w 1962365"/>
              <a:gd name="connsiteY75" fmla="*/ 1388912 h 3327402"/>
              <a:gd name="connsiteX76" fmla="*/ 1596636 w 1962365"/>
              <a:gd name="connsiteY76" fmla="*/ 1549947 h 3327402"/>
              <a:gd name="connsiteX77" fmla="*/ 1843445 w 1962365"/>
              <a:gd name="connsiteY77" fmla="*/ 1613753 h 3327402"/>
              <a:gd name="connsiteX78" fmla="*/ 1959231 w 1962365"/>
              <a:gd name="connsiteY78" fmla="*/ 1865939 h 3327402"/>
              <a:gd name="connsiteX79" fmla="*/ 1959231 w 1962365"/>
              <a:gd name="connsiteY79" fmla="*/ 2200161 h 3327402"/>
              <a:gd name="connsiteX80" fmla="*/ 1962278 w 1962365"/>
              <a:gd name="connsiteY80" fmla="*/ 2631612 h 3327402"/>
              <a:gd name="connsiteX81" fmla="*/ 1742893 w 1962365"/>
              <a:gd name="connsiteY81" fmla="*/ 3160291 h 3327402"/>
              <a:gd name="connsiteX82" fmla="*/ 1316311 w 1962365"/>
              <a:gd name="connsiteY82" fmla="*/ 3327402 h 3327402"/>
              <a:gd name="connsiteX83" fmla="*/ 981139 w 1962365"/>
              <a:gd name="connsiteY83" fmla="*/ 3327402 h 3327402"/>
              <a:gd name="connsiteX84" fmla="*/ 652062 w 1962365"/>
              <a:gd name="connsiteY84" fmla="*/ 3327402 h 3327402"/>
              <a:gd name="connsiteX85" fmla="*/ 0 w 1962365"/>
              <a:gd name="connsiteY85" fmla="*/ 2674149 h 3327402"/>
              <a:gd name="connsiteX86" fmla="*/ 0 w 1962365"/>
              <a:gd name="connsiteY86" fmla="*/ 2014820 h 3327402"/>
              <a:gd name="connsiteX87" fmla="*/ 271185 w 1962365"/>
              <a:gd name="connsiteY87" fmla="*/ 1695789 h 3327402"/>
              <a:gd name="connsiteX88" fmla="*/ 344313 w 1962365"/>
              <a:gd name="connsiteY88" fmla="*/ 1692751 h 3327402"/>
              <a:gd name="connsiteX89" fmla="*/ 344313 w 1962365"/>
              <a:gd name="connsiteY89" fmla="*/ 1282569 h 3327402"/>
              <a:gd name="connsiteX90" fmla="*/ 344313 w 1962365"/>
              <a:gd name="connsiteY90" fmla="*/ 1276492 h 3327402"/>
              <a:gd name="connsiteX91" fmla="*/ 344313 w 1962365"/>
              <a:gd name="connsiteY91" fmla="*/ 1169483 h 3327402"/>
              <a:gd name="connsiteX92" fmla="*/ 326330 w 1962365"/>
              <a:gd name="connsiteY92" fmla="*/ 1167487 h 3327402"/>
              <a:gd name="connsiteX93" fmla="*/ 15875 w 1962365"/>
              <a:gd name="connsiteY93" fmla="*/ 626308 h 3327402"/>
              <a:gd name="connsiteX94" fmla="*/ 639828 w 1962365"/>
              <a:gd name="connsiteY94" fmla="*/ 0 h 3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962365" h="3327402">
                <a:moveTo>
                  <a:pt x="652199" y="661855"/>
                </a:moveTo>
                <a:cubicBezTo>
                  <a:pt x="603467" y="661855"/>
                  <a:pt x="554735" y="683138"/>
                  <a:pt x="518186" y="722665"/>
                </a:cubicBezTo>
                <a:cubicBezTo>
                  <a:pt x="484683" y="759151"/>
                  <a:pt x="463362" y="807799"/>
                  <a:pt x="466408" y="853406"/>
                </a:cubicBezTo>
                <a:cubicBezTo>
                  <a:pt x="469454" y="953743"/>
                  <a:pt x="466408" y="1054079"/>
                  <a:pt x="466408" y="1151375"/>
                </a:cubicBezTo>
                <a:cubicBezTo>
                  <a:pt x="466408" y="1193942"/>
                  <a:pt x="466408" y="1236509"/>
                  <a:pt x="466408" y="1282116"/>
                </a:cubicBezTo>
                <a:cubicBezTo>
                  <a:pt x="466408" y="1282116"/>
                  <a:pt x="466408" y="1285157"/>
                  <a:pt x="466408" y="1285157"/>
                </a:cubicBezTo>
                <a:cubicBezTo>
                  <a:pt x="466408" y="1726029"/>
                  <a:pt x="466408" y="1726029"/>
                  <a:pt x="466408" y="1726029"/>
                </a:cubicBezTo>
                <a:cubicBezTo>
                  <a:pt x="466408" y="1729070"/>
                  <a:pt x="466408" y="1729070"/>
                  <a:pt x="466408" y="1732110"/>
                </a:cubicBezTo>
                <a:lnTo>
                  <a:pt x="466280" y="1733367"/>
                </a:lnTo>
                <a:lnTo>
                  <a:pt x="466726" y="1735547"/>
                </a:lnTo>
                <a:cubicBezTo>
                  <a:pt x="466726" y="2345918"/>
                  <a:pt x="466726" y="2345918"/>
                  <a:pt x="466726" y="2345918"/>
                </a:cubicBezTo>
                <a:cubicBezTo>
                  <a:pt x="466726" y="2379321"/>
                  <a:pt x="439223" y="2406651"/>
                  <a:pt x="405607" y="2406651"/>
                </a:cubicBezTo>
                <a:cubicBezTo>
                  <a:pt x="371992" y="2406651"/>
                  <a:pt x="344488" y="2379321"/>
                  <a:pt x="344488" y="2345918"/>
                </a:cubicBezTo>
                <a:cubicBezTo>
                  <a:pt x="344488" y="2117029"/>
                  <a:pt x="344488" y="1973973"/>
                  <a:pt x="344488" y="1884564"/>
                </a:cubicBezTo>
                <a:lnTo>
                  <a:pt x="344488" y="1816216"/>
                </a:lnTo>
                <a:lnTo>
                  <a:pt x="314121" y="1811163"/>
                </a:lnTo>
                <a:cubicBezTo>
                  <a:pt x="308029" y="1811163"/>
                  <a:pt x="298892" y="1811163"/>
                  <a:pt x="292800" y="1814204"/>
                </a:cubicBezTo>
                <a:cubicBezTo>
                  <a:pt x="189245" y="1832447"/>
                  <a:pt x="122238" y="1911500"/>
                  <a:pt x="122238" y="2014877"/>
                </a:cubicBezTo>
                <a:cubicBezTo>
                  <a:pt x="122238" y="2233793"/>
                  <a:pt x="122238" y="2455749"/>
                  <a:pt x="122238" y="2671624"/>
                </a:cubicBezTo>
                <a:cubicBezTo>
                  <a:pt x="122238" y="2969593"/>
                  <a:pt x="356761" y="3203712"/>
                  <a:pt x="655245" y="3206752"/>
                </a:cubicBezTo>
                <a:cubicBezTo>
                  <a:pt x="874539" y="3206752"/>
                  <a:pt x="1096879" y="3206752"/>
                  <a:pt x="1316173" y="3206752"/>
                </a:cubicBezTo>
                <a:cubicBezTo>
                  <a:pt x="1447140" y="3203712"/>
                  <a:pt x="1562879" y="3158104"/>
                  <a:pt x="1660343" y="3069930"/>
                </a:cubicBezTo>
                <a:cubicBezTo>
                  <a:pt x="1782173" y="2960472"/>
                  <a:pt x="1843088" y="2817568"/>
                  <a:pt x="1840042" y="2635138"/>
                </a:cubicBezTo>
                <a:cubicBezTo>
                  <a:pt x="1836997" y="2489194"/>
                  <a:pt x="1836997" y="2343251"/>
                  <a:pt x="1836997" y="2200347"/>
                </a:cubicBezTo>
                <a:cubicBezTo>
                  <a:pt x="1836997" y="2090889"/>
                  <a:pt x="1840042" y="1978391"/>
                  <a:pt x="1836997" y="1865892"/>
                </a:cubicBezTo>
                <a:cubicBezTo>
                  <a:pt x="1836997" y="1802042"/>
                  <a:pt x="1812631" y="1747313"/>
                  <a:pt x="1766944" y="1710827"/>
                </a:cubicBezTo>
                <a:cubicBezTo>
                  <a:pt x="1744101" y="1692584"/>
                  <a:pt x="1718974" y="1679662"/>
                  <a:pt x="1691943" y="1673201"/>
                </a:cubicBezTo>
                <a:lnTo>
                  <a:pt x="1627188" y="1674055"/>
                </a:lnTo>
                <a:lnTo>
                  <a:pt x="1627188" y="1739862"/>
                </a:lnTo>
                <a:cubicBezTo>
                  <a:pt x="1627188" y="2002880"/>
                  <a:pt x="1627188" y="2002880"/>
                  <a:pt x="1627188" y="2002880"/>
                </a:cubicBezTo>
                <a:cubicBezTo>
                  <a:pt x="1627188" y="2036359"/>
                  <a:pt x="1599685" y="2063750"/>
                  <a:pt x="1566069" y="2063750"/>
                </a:cubicBezTo>
                <a:cubicBezTo>
                  <a:pt x="1532454" y="2063750"/>
                  <a:pt x="1504950" y="2036359"/>
                  <a:pt x="1504950" y="2002880"/>
                </a:cubicBezTo>
                <a:cubicBezTo>
                  <a:pt x="1504950" y="1806575"/>
                  <a:pt x="1504950" y="1708423"/>
                  <a:pt x="1504950" y="1659347"/>
                </a:cubicBezTo>
                <a:lnTo>
                  <a:pt x="1504950" y="1634494"/>
                </a:lnTo>
                <a:lnTo>
                  <a:pt x="1492827" y="1616571"/>
                </a:lnTo>
                <a:cubicBezTo>
                  <a:pt x="1456278" y="1550441"/>
                  <a:pt x="1402597" y="1509964"/>
                  <a:pt x="1343347" y="1504121"/>
                </a:cubicBezTo>
                <a:lnTo>
                  <a:pt x="1295401" y="1508888"/>
                </a:lnTo>
                <a:lnTo>
                  <a:pt x="1295401" y="1587395"/>
                </a:lnTo>
                <a:cubicBezTo>
                  <a:pt x="1295401" y="1853811"/>
                  <a:pt x="1295401" y="1853811"/>
                  <a:pt x="1295401" y="1853811"/>
                </a:cubicBezTo>
                <a:cubicBezTo>
                  <a:pt x="1295401" y="1887204"/>
                  <a:pt x="1270954" y="1914526"/>
                  <a:pt x="1234282" y="1914526"/>
                </a:cubicBezTo>
                <a:cubicBezTo>
                  <a:pt x="1200667" y="1914526"/>
                  <a:pt x="1173163" y="1887204"/>
                  <a:pt x="1173163" y="1853811"/>
                </a:cubicBezTo>
                <a:cubicBezTo>
                  <a:pt x="1173163" y="1654970"/>
                  <a:pt x="1173163" y="1555549"/>
                  <a:pt x="1173163" y="1505839"/>
                </a:cubicBezTo>
                <a:lnTo>
                  <a:pt x="1173163" y="1481814"/>
                </a:lnTo>
                <a:lnTo>
                  <a:pt x="1154748" y="1452384"/>
                </a:lnTo>
                <a:cubicBezTo>
                  <a:pt x="1127336" y="1388534"/>
                  <a:pt x="1074226" y="1346917"/>
                  <a:pt x="1014692" y="1336513"/>
                </a:cubicBezTo>
                <a:lnTo>
                  <a:pt x="960438" y="1336809"/>
                </a:lnTo>
                <a:lnTo>
                  <a:pt x="960438" y="1351429"/>
                </a:lnTo>
                <a:cubicBezTo>
                  <a:pt x="960438" y="1856956"/>
                  <a:pt x="960438" y="1856956"/>
                  <a:pt x="960438" y="1856956"/>
                </a:cubicBezTo>
                <a:cubicBezTo>
                  <a:pt x="960438" y="1890366"/>
                  <a:pt x="932935" y="1917701"/>
                  <a:pt x="899319" y="1917701"/>
                </a:cubicBezTo>
                <a:cubicBezTo>
                  <a:pt x="865704" y="1917701"/>
                  <a:pt x="838200" y="1890366"/>
                  <a:pt x="838200" y="1856956"/>
                </a:cubicBezTo>
                <a:cubicBezTo>
                  <a:pt x="838200" y="1320124"/>
                  <a:pt x="838200" y="1253020"/>
                  <a:pt x="838200" y="1244632"/>
                </a:cubicBezTo>
                <a:lnTo>
                  <a:pt x="838200" y="1244582"/>
                </a:lnTo>
                <a:lnTo>
                  <a:pt x="837990" y="1242590"/>
                </a:lnTo>
                <a:cubicBezTo>
                  <a:pt x="841036" y="1127051"/>
                  <a:pt x="841036" y="993269"/>
                  <a:pt x="837990" y="853406"/>
                </a:cubicBezTo>
                <a:cubicBezTo>
                  <a:pt x="837990" y="801718"/>
                  <a:pt x="816670" y="750029"/>
                  <a:pt x="777075" y="713543"/>
                </a:cubicBezTo>
                <a:cubicBezTo>
                  <a:pt x="740526" y="677057"/>
                  <a:pt x="694840" y="658814"/>
                  <a:pt x="652199" y="661855"/>
                </a:cubicBezTo>
                <a:close/>
                <a:moveTo>
                  <a:pt x="639828" y="121613"/>
                </a:moveTo>
                <a:cubicBezTo>
                  <a:pt x="362854" y="121613"/>
                  <a:pt x="137622" y="346598"/>
                  <a:pt x="137622" y="626308"/>
                </a:cubicBezTo>
                <a:cubicBezTo>
                  <a:pt x="137622" y="758562"/>
                  <a:pt x="190696" y="885686"/>
                  <a:pt x="282720" y="979461"/>
                </a:cubicBezTo>
                <a:lnTo>
                  <a:pt x="345272" y="1028322"/>
                </a:lnTo>
                <a:lnTo>
                  <a:pt x="345456" y="1004557"/>
                </a:lnTo>
                <a:cubicBezTo>
                  <a:pt x="345837" y="955183"/>
                  <a:pt x="345837" y="905809"/>
                  <a:pt x="344313" y="857195"/>
                </a:cubicBezTo>
                <a:cubicBezTo>
                  <a:pt x="341266" y="781235"/>
                  <a:pt x="371736" y="699199"/>
                  <a:pt x="429629" y="638431"/>
                </a:cubicBezTo>
                <a:cubicBezTo>
                  <a:pt x="490570" y="577663"/>
                  <a:pt x="566745" y="541203"/>
                  <a:pt x="649015" y="541203"/>
                </a:cubicBezTo>
                <a:cubicBezTo>
                  <a:pt x="725190" y="538164"/>
                  <a:pt x="801365" y="568548"/>
                  <a:pt x="859259" y="626277"/>
                </a:cubicBezTo>
                <a:cubicBezTo>
                  <a:pt x="923246" y="687045"/>
                  <a:pt x="959810" y="769081"/>
                  <a:pt x="959810" y="854156"/>
                </a:cubicBezTo>
                <a:lnTo>
                  <a:pt x="961689" y="1008367"/>
                </a:lnTo>
                <a:lnTo>
                  <a:pt x="997413" y="981171"/>
                </a:lnTo>
                <a:cubicBezTo>
                  <a:pt x="1090292" y="888536"/>
                  <a:pt x="1145078" y="760842"/>
                  <a:pt x="1145078" y="626308"/>
                </a:cubicBezTo>
                <a:cubicBezTo>
                  <a:pt x="1145078" y="346598"/>
                  <a:pt x="919846" y="121613"/>
                  <a:pt x="639828" y="121613"/>
                </a:cubicBezTo>
                <a:close/>
                <a:moveTo>
                  <a:pt x="639828" y="0"/>
                </a:moveTo>
                <a:cubicBezTo>
                  <a:pt x="986807" y="0"/>
                  <a:pt x="1266825" y="279710"/>
                  <a:pt x="1266825" y="626308"/>
                </a:cubicBezTo>
                <a:cubicBezTo>
                  <a:pt x="1266825" y="820509"/>
                  <a:pt x="1175943" y="1003071"/>
                  <a:pt x="1024764" y="1121039"/>
                </a:cubicBezTo>
                <a:lnTo>
                  <a:pt x="960481" y="1164696"/>
                </a:lnTo>
                <a:lnTo>
                  <a:pt x="959810" y="1215724"/>
                </a:lnTo>
                <a:cubicBezTo>
                  <a:pt x="1084738" y="1203571"/>
                  <a:pt x="1200524" y="1273454"/>
                  <a:pt x="1261465" y="1388912"/>
                </a:cubicBezTo>
                <a:cubicBezTo>
                  <a:pt x="1392486" y="1358528"/>
                  <a:pt x="1523508" y="1422334"/>
                  <a:pt x="1596636" y="1549947"/>
                </a:cubicBezTo>
                <a:cubicBezTo>
                  <a:pt x="1688047" y="1537793"/>
                  <a:pt x="1776410" y="1559062"/>
                  <a:pt x="1843445" y="1613753"/>
                </a:cubicBezTo>
                <a:cubicBezTo>
                  <a:pt x="1916573" y="1674520"/>
                  <a:pt x="1959231" y="1765672"/>
                  <a:pt x="1959231" y="1865939"/>
                </a:cubicBezTo>
                <a:cubicBezTo>
                  <a:pt x="1962278" y="1975321"/>
                  <a:pt x="1959231" y="2090779"/>
                  <a:pt x="1959231" y="2200161"/>
                </a:cubicBezTo>
                <a:cubicBezTo>
                  <a:pt x="1959231" y="2339927"/>
                  <a:pt x="1959231" y="2488808"/>
                  <a:pt x="1962278" y="2631612"/>
                </a:cubicBezTo>
                <a:cubicBezTo>
                  <a:pt x="1965325" y="2847337"/>
                  <a:pt x="1889150" y="3026602"/>
                  <a:pt x="1742893" y="3160291"/>
                </a:cubicBezTo>
                <a:cubicBezTo>
                  <a:pt x="1621012" y="3269673"/>
                  <a:pt x="1477803" y="3324364"/>
                  <a:pt x="1316311" y="3327402"/>
                </a:cubicBezTo>
                <a:cubicBezTo>
                  <a:pt x="1206618" y="3327402"/>
                  <a:pt x="1093879" y="3327402"/>
                  <a:pt x="981139" y="3327402"/>
                </a:cubicBezTo>
                <a:cubicBezTo>
                  <a:pt x="871447" y="3327402"/>
                  <a:pt x="761754" y="3327402"/>
                  <a:pt x="652062" y="3327402"/>
                </a:cubicBezTo>
                <a:cubicBezTo>
                  <a:pt x="289467" y="3324364"/>
                  <a:pt x="3047" y="3035717"/>
                  <a:pt x="0" y="2674149"/>
                </a:cubicBezTo>
                <a:cubicBezTo>
                  <a:pt x="0" y="2455386"/>
                  <a:pt x="0" y="2233583"/>
                  <a:pt x="0" y="2014820"/>
                </a:cubicBezTo>
                <a:cubicBezTo>
                  <a:pt x="0" y="1853785"/>
                  <a:pt x="109693" y="1723135"/>
                  <a:pt x="271185" y="1695789"/>
                </a:cubicBezTo>
                <a:cubicBezTo>
                  <a:pt x="295561" y="1689712"/>
                  <a:pt x="319937" y="1689712"/>
                  <a:pt x="344313" y="1692751"/>
                </a:cubicBezTo>
                <a:cubicBezTo>
                  <a:pt x="344313" y="1282569"/>
                  <a:pt x="344313" y="1282569"/>
                  <a:pt x="344313" y="1282569"/>
                </a:cubicBezTo>
                <a:cubicBezTo>
                  <a:pt x="344313" y="1279530"/>
                  <a:pt x="344313" y="1279530"/>
                  <a:pt x="344313" y="1276492"/>
                </a:cubicBezTo>
                <a:lnTo>
                  <a:pt x="344313" y="1169483"/>
                </a:lnTo>
                <a:lnTo>
                  <a:pt x="326330" y="1167487"/>
                </a:lnTo>
                <a:cubicBezTo>
                  <a:pt x="134579" y="1054994"/>
                  <a:pt x="15875" y="848252"/>
                  <a:pt x="15875" y="626308"/>
                </a:cubicBezTo>
                <a:cubicBezTo>
                  <a:pt x="15875" y="279710"/>
                  <a:pt x="295893" y="0"/>
                  <a:pt x="639828" y="0"/>
                </a:cubicBezTo>
                <a:close/>
              </a:path>
            </a:pathLst>
          </a:custGeom>
          <a:solidFill>
            <a:srgbClr val="0078D7"/>
          </a:solidFill>
          <a:ln>
            <a:noFill/>
          </a:ln>
          <a:extLst/>
        </p:spPr>
        <p:txBody>
          <a:bodyPr vert="horz" wrap="square" lIns="95117" tIns="47558" rIns="95117" bIns="47558" numCol="1" anchor="ctr" anchorCtr="0" compatLnSpc="1">
            <a:prstTxWarp prst="textNoShape">
              <a:avLst/>
            </a:prstTxWarp>
            <a:noAutofit/>
          </a:bodyPr>
          <a:lstStyle/>
          <a:p>
            <a:pPr defTabSz="951156">
              <a:lnSpc>
                <a:spcPct val="90000"/>
              </a:lnSpc>
              <a:defRPr/>
            </a:pPr>
            <a:endParaRPr lang="en-US" sz="1664" kern="0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latin typeface="Segoe UI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9" y="3751816"/>
            <a:ext cx="524506" cy="5245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15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459201" y="1349869"/>
            <a:ext cx="11520441" cy="178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kern="0" dirty="0" err="1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349" y="2056097"/>
            <a:ext cx="2985131" cy="794021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Sales Order entry, Sales confirmation, Print Invoices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9268" y="2031296"/>
            <a:ext cx="3042161" cy="1058209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Read-only workloads:  Charts, KPIs, Tiles, Operational Reports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7574" y="2052907"/>
            <a:ext cx="3042161" cy="803947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Trend reports, Predictions, Power BI reports</a:t>
            </a:r>
            <a:endParaRPr lang="en-GB" sz="2000" kern="0" dirty="0" err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75482" y="123193"/>
            <a:ext cx="11887878" cy="917444"/>
          </a:xfrm>
        </p:spPr>
        <p:txBody>
          <a:bodyPr/>
          <a:lstStyle/>
          <a:p>
            <a:r>
              <a:rPr lang="en-US" dirty="0"/>
              <a:t>Dynamics AX”7” Data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72772" y="3192506"/>
            <a:ext cx="11520441" cy="3298734"/>
            <a:chOff x="407568" y="2887876"/>
            <a:chExt cx="11522075" cy="329920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07568" y="2940639"/>
              <a:ext cx="11522075" cy="3246439"/>
            </a:xfrm>
            <a:prstGeom prst="rect">
              <a:avLst/>
            </a:prstGeom>
            <a:solidFill>
              <a:srgbClr val="4DA0E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b="1" kern="0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1663" y="5126002"/>
              <a:ext cx="2251371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kern="0" dirty="0">
                  <a:solidFill>
                    <a:schemeClr val="bg1"/>
                  </a:solidFill>
                  <a:latin typeface="+mj-lt"/>
                </a:rPr>
                <a:t>Primary DB</a:t>
              </a:r>
              <a:endParaRPr lang="en-GB" sz="2400" kern="0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2973" y="5129563"/>
              <a:ext cx="2553059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kern="0" dirty="0">
                  <a:solidFill>
                    <a:schemeClr val="bg1"/>
                  </a:solidFill>
                  <a:latin typeface="+mj-lt"/>
                </a:rPr>
                <a:t>Secondary DB</a:t>
              </a:r>
              <a:endParaRPr lang="en-GB" sz="2400" kern="0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50599" y="5139567"/>
              <a:ext cx="2490478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kern="0" dirty="0">
                  <a:solidFill>
                    <a:schemeClr val="bg1"/>
                  </a:solidFill>
                  <a:latin typeface="+mj-lt"/>
                </a:rPr>
                <a:t>Entity store</a:t>
              </a:r>
              <a:endParaRPr lang="en-GB" sz="2400" kern="0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489941" y="3553364"/>
              <a:ext cx="9319045" cy="1880354"/>
              <a:chOff x="1489941" y="3546410"/>
              <a:chExt cx="9319045" cy="1880354"/>
            </a:xfrm>
          </p:grpSpPr>
          <p:sp>
            <p:nvSpPr>
              <p:cNvPr id="6" name="Freeform 5"/>
              <p:cNvSpPr>
                <a:spLocks noChangeAspect="1"/>
              </p:cNvSpPr>
              <p:nvPr/>
            </p:nvSpPr>
            <p:spPr bwMode="black">
              <a:xfrm>
                <a:off x="1489941" y="3546410"/>
                <a:ext cx="1548227" cy="1537319"/>
              </a:xfrm>
              <a:custGeom>
                <a:avLst/>
                <a:gdLst>
                  <a:gd name="connsiteX0" fmla="*/ 0 w 1208341"/>
                  <a:gd name="connsiteY0" fmla="*/ 445145 h 1199827"/>
                  <a:gd name="connsiteX1" fmla="*/ 16338 w 1208341"/>
                  <a:gd name="connsiteY1" fmla="*/ 458290 h 1199827"/>
                  <a:gd name="connsiteX2" fmla="*/ 604170 w 1208341"/>
                  <a:gd name="connsiteY2" fmla="*/ 593891 h 1199827"/>
                  <a:gd name="connsiteX3" fmla="*/ 1192003 w 1208341"/>
                  <a:gd name="connsiteY3" fmla="*/ 458290 h 1199827"/>
                  <a:gd name="connsiteX4" fmla="*/ 1208341 w 1208341"/>
                  <a:gd name="connsiteY4" fmla="*/ 445145 h 1199827"/>
                  <a:gd name="connsiteX5" fmla="*/ 1208341 w 1208341"/>
                  <a:gd name="connsiteY5" fmla="*/ 965655 h 1199827"/>
                  <a:gd name="connsiteX6" fmla="*/ 1208341 w 1208341"/>
                  <a:gd name="connsiteY6" fmla="*/ 965659 h 1199827"/>
                  <a:gd name="connsiteX7" fmla="*/ 604170 w 1208341"/>
                  <a:gd name="connsiteY7" fmla="*/ 1199827 h 1199827"/>
                  <a:gd name="connsiteX8" fmla="*/ 0 w 1208341"/>
                  <a:gd name="connsiteY8" fmla="*/ 965659 h 1199827"/>
                  <a:gd name="connsiteX9" fmla="*/ 603170 w 1208341"/>
                  <a:gd name="connsiteY9" fmla="*/ 0 h 1199827"/>
                  <a:gd name="connsiteX10" fmla="*/ 1206340 w 1208341"/>
                  <a:gd name="connsiteY10" fmla="*/ 259109 h 1199827"/>
                  <a:gd name="connsiteX11" fmla="*/ 603170 w 1208341"/>
                  <a:gd name="connsiteY11" fmla="*/ 518218 h 1199827"/>
                  <a:gd name="connsiteX12" fmla="*/ 0 w 1208341"/>
                  <a:gd name="connsiteY12" fmla="*/ 259109 h 1199827"/>
                  <a:gd name="connsiteX13" fmla="*/ 603170 w 1208341"/>
                  <a:gd name="connsiteY13" fmla="*/ 0 h 119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8341" h="1199827">
                    <a:moveTo>
                      <a:pt x="0" y="445145"/>
                    </a:moveTo>
                    <a:lnTo>
                      <a:pt x="16338" y="458290"/>
                    </a:lnTo>
                    <a:cubicBezTo>
                      <a:pt x="129544" y="539061"/>
                      <a:pt x="350335" y="593891"/>
                      <a:pt x="604170" y="593891"/>
                    </a:cubicBezTo>
                    <a:cubicBezTo>
                      <a:pt x="858005" y="593891"/>
                      <a:pt x="1078797" y="539061"/>
                      <a:pt x="1192003" y="458290"/>
                    </a:cubicBezTo>
                    <a:lnTo>
                      <a:pt x="1208341" y="445145"/>
                    </a:lnTo>
                    <a:lnTo>
                      <a:pt x="1208341" y="965655"/>
                    </a:lnTo>
                    <a:lnTo>
                      <a:pt x="1208341" y="965659"/>
                    </a:lnTo>
                    <a:cubicBezTo>
                      <a:pt x="1208341" y="1094988"/>
                      <a:pt x="937845" y="1199827"/>
                      <a:pt x="604170" y="1199827"/>
                    </a:cubicBezTo>
                    <a:cubicBezTo>
                      <a:pt x="270495" y="1199827"/>
                      <a:pt x="0" y="1094988"/>
                      <a:pt x="0" y="965659"/>
                    </a:cubicBezTo>
                    <a:close/>
                    <a:moveTo>
                      <a:pt x="603170" y="0"/>
                    </a:moveTo>
                    <a:cubicBezTo>
                      <a:pt x="936291" y="0"/>
                      <a:pt x="1206340" y="116007"/>
                      <a:pt x="1206340" y="259109"/>
                    </a:cubicBezTo>
                    <a:cubicBezTo>
                      <a:pt x="1206340" y="402211"/>
                      <a:pt x="936291" y="518218"/>
                      <a:pt x="603170" y="518218"/>
                    </a:cubicBezTo>
                    <a:cubicBezTo>
                      <a:pt x="270049" y="518218"/>
                      <a:pt x="0" y="402211"/>
                      <a:pt x="0" y="259109"/>
                    </a:cubicBezTo>
                    <a:cubicBezTo>
                      <a:pt x="0" y="116007"/>
                      <a:pt x="270049" y="0"/>
                      <a:pt x="603170" y="0"/>
                    </a:cubicBezTo>
                    <a:close/>
                  </a:path>
                </a:pathLst>
              </a:custGeom>
              <a:solidFill>
                <a:srgbClr val="32145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dirty="0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" name="Freeform 9"/>
              <p:cNvSpPr>
                <a:spLocks noChangeAspect="1"/>
              </p:cNvSpPr>
              <p:nvPr/>
            </p:nvSpPr>
            <p:spPr bwMode="black">
              <a:xfrm>
                <a:off x="5370742" y="3546410"/>
                <a:ext cx="1548227" cy="1537319"/>
              </a:xfrm>
              <a:custGeom>
                <a:avLst/>
                <a:gdLst>
                  <a:gd name="connsiteX0" fmla="*/ 0 w 1208341"/>
                  <a:gd name="connsiteY0" fmla="*/ 445145 h 1199827"/>
                  <a:gd name="connsiteX1" fmla="*/ 16338 w 1208341"/>
                  <a:gd name="connsiteY1" fmla="*/ 458290 h 1199827"/>
                  <a:gd name="connsiteX2" fmla="*/ 604170 w 1208341"/>
                  <a:gd name="connsiteY2" fmla="*/ 593891 h 1199827"/>
                  <a:gd name="connsiteX3" fmla="*/ 1192003 w 1208341"/>
                  <a:gd name="connsiteY3" fmla="*/ 458290 h 1199827"/>
                  <a:gd name="connsiteX4" fmla="*/ 1208341 w 1208341"/>
                  <a:gd name="connsiteY4" fmla="*/ 445145 h 1199827"/>
                  <a:gd name="connsiteX5" fmla="*/ 1208341 w 1208341"/>
                  <a:gd name="connsiteY5" fmla="*/ 965655 h 1199827"/>
                  <a:gd name="connsiteX6" fmla="*/ 1208341 w 1208341"/>
                  <a:gd name="connsiteY6" fmla="*/ 965659 h 1199827"/>
                  <a:gd name="connsiteX7" fmla="*/ 604170 w 1208341"/>
                  <a:gd name="connsiteY7" fmla="*/ 1199827 h 1199827"/>
                  <a:gd name="connsiteX8" fmla="*/ 0 w 1208341"/>
                  <a:gd name="connsiteY8" fmla="*/ 965659 h 1199827"/>
                  <a:gd name="connsiteX9" fmla="*/ 603170 w 1208341"/>
                  <a:gd name="connsiteY9" fmla="*/ 0 h 1199827"/>
                  <a:gd name="connsiteX10" fmla="*/ 1206340 w 1208341"/>
                  <a:gd name="connsiteY10" fmla="*/ 259109 h 1199827"/>
                  <a:gd name="connsiteX11" fmla="*/ 603170 w 1208341"/>
                  <a:gd name="connsiteY11" fmla="*/ 518218 h 1199827"/>
                  <a:gd name="connsiteX12" fmla="*/ 0 w 1208341"/>
                  <a:gd name="connsiteY12" fmla="*/ 259109 h 1199827"/>
                  <a:gd name="connsiteX13" fmla="*/ 603170 w 1208341"/>
                  <a:gd name="connsiteY13" fmla="*/ 0 h 119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8341" h="1199827">
                    <a:moveTo>
                      <a:pt x="0" y="445145"/>
                    </a:moveTo>
                    <a:lnTo>
                      <a:pt x="16338" y="458290"/>
                    </a:lnTo>
                    <a:cubicBezTo>
                      <a:pt x="129544" y="539061"/>
                      <a:pt x="350335" y="593891"/>
                      <a:pt x="604170" y="593891"/>
                    </a:cubicBezTo>
                    <a:cubicBezTo>
                      <a:pt x="858005" y="593891"/>
                      <a:pt x="1078797" y="539061"/>
                      <a:pt x="1192003" y="458290"/>
                    </a:cubicBezTo>
                    <a:lnTo>
                      <a:pt x="1208341" y="445145"/>
                    </a:lnTo>
                    <a:lnTo>
                      <a:pt x="1208341" y="965655"/>
                    </a:lnTo>
                    <a:lnTo>
                      <a:pt x="1208341" y="965659"/>
                    </a:lnTo>
                    <a:cubicBezTo>
                      <a:pt x="1208341" y="1094988"/>
                      <a:pt x="937845" y="1199827"/>
                      <a:pt x="604170" y="1199827"/>
                    </a:cubicBezTo>
                    <a:cubicBezTo>
                      <a:pt x="270495" y="1199827"/>
                      <a:pt x="0" y="1094988"/>
                      <a:pt x="0" y="965659"/>
                    </a:cubicBezTo>
                    <a:close/>
                    <a:moveTo>
                      <a:pt x="603170" y="0"/>
                    </a:moveTo>
                    <a:cubicBezTo>
                      <a:pt x="936291" y="0"/>
                      <a:pt x="1206340" y="116007"/>
                      <a:pt x="1206340" y="259109"/>
                    </a:cubicBezTo>
                    <a:cubicBezTo>
                      <a:pt x="1206340" y="402211"/>
                      <a:pt x="936291" y="518218"/>
                      <a:pt x="603170" y="518218"/>
                    </a:cubicBezTo>
                    <a:cubicBezTo>
                      <a:pt x="270049" y="518218"/>
                      <a:pt x="0" y="402211"/>
                      <a:pt x="0" y="259109"/>
                    </a:cubicBezTo>
                    <a:cubicBezTo>
                      <a:pt x="0" y="116007"/>
                      <a:pt x="270049" y="0"/>
                      <a:pt x="603170" y="0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dirty="0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black">
              <a:xfrm>
                <a:off x="9260759" y="3564731"/>
                <a:ext cx="1548227" cy="1537319"/>
              </a:xfrm>
              <a:custGeom>
                <a:avLst/>
                <a:gdLst>
                  <a:gd name="connsiteX0" fmla="*/ 0 w 1208341"/>
                  <a:gd name="connsiteY0" fmla="*/ 445145 h 1199827"/>
                  <a:gd name="connsiteX1" fmla="*/ 16338 w 1208341"/>
                  <a:gd name="connsiteY1" fmla="*/ 458290 h 1199827"/>
                  <a:gd name="connsiteX2" fmla="*/ 604170 w 1208341"/>
                  <a:gd name="connsiteY2" fmla="*/ 593891 h 1199827"/>
                  <a:gd name="connsiteX3" fmla="*/ 1192003 w 1208341"/>
                  <a:gd name="connsiteY3" fmla="*/ 458290 h 1199827"/>
                  <a:gd name="connsiteX4" fmla="*/ 1208341 w 1208341"/>
                  <a:gd name="connsiteY4" fmla="*/ 445145 h 1199827"/>
                  <a:gd name="connsiteX5" fmla="*/ 1208341 w 1208341"/>
                  <a:gd name="connsiteY5" fmla="*/ 965655 h 1199827"/>
                  <a:gd name="connsiteX6" fmla="*/ 1208341 w 1208341"/>
                  <a:gd name="connsiteY6" fmla="*/ 965659 h 1199827"/>
                  <a:gd name="connsiteX7" fmla="*/ 604170 w 1208341"/>
                  <a:gd name="connsiteY7" fmla="*/ 1199827 h 1199827"/>
                  <a:gd name="connsiteX8" fmla="*/ 0 w 1208341"/>
                  <a:gd name="connsiteY8" fmla="*/ 965659 h 1199827"/>
                  <a:gd name="connsiteX9" fmla="*/ 603170 w 1208341"/>
                  <a:gd name="connsiteY9" fmla="*/ 0 h 1199827"/>
                  <a:gd name="connsiteX10" fmla="*/ 1206340 w 1208341"/>
                  <a:gd name="connsiteY10" fmla="*/ 259109 h 1199827"/>
                  <a:gd name="connsiteX11" fmla="*/ 603170 w 1208341"/>
                  <a:gd name="connsiteY11" fmla="*/ 518218 h 1199827"/>
                  <a:gd name="connsiteX12" fmla="*/ 0 w 1208341"/>
                  <a:gd name="connsiteY12" fmla="*/ 259109 h 1199827"/>
                  <a:gd name="connsiteX13" fmla="*/ 603170 w 1208341"/>
                  <a:gd name="connsiteY13" fmla="*/ 0 h 119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8341" h="1199827">
                    <a:moveTo>
                      <a:pt x="0" y="445145"/>
                    </a:moveTo>
                    <a:lnTo>
                      <a:pt x="16338" y="458290"/>
                    </a:lnTo>
                    <a:cubicBezTo>
                      <a:pt x="129544" y="539061"/>
                      <a:pt x="350335" y="593891"/>
                      <a:pt x="604170" y="593891"/>
                    </a:cubicBezTo>
                    <a:cubicBezTo>
                      <a:pt x="858005" y="593891"/>
                      <a:pt x="1078797" y="539061"/>
                      <a:pt x="1192003" y="458290"/>
                    </a:cubicBezTo>
                    <a:lnTo>
                      <a:pt x="1208341" y="445145"/>
                    </a:lnTo>
                    <a:lnTo>
                      <a:pt x="1208341" y="965655"/>
                    </a:lnTo>
                    <a:lnTo>
                      <a:pt x="1208341" y="965659"/>
                    </a:lnTo>
                    <a:cubicBezTo>
                      <a:pt x="1208341" y="1094988"/>
                      <a:pt x="937845" y="1199827"/>
                      <a:pt x="604170" y="1199827"/>
                    </a:cubicBezTo>
                    <a:cubicBezTo>
                      <a:pt x="270495" y="1199827"/>
                      <a:pt x="0" y="1094988"/>
                      <a:pt x="0" y="965659"/>
                    </a:cubicBezTo>
                    <a:close/>
                    <a:moveTo>
                      <a:pt x="603170" y="0"/>
                    </a:moveTo>
                    <a:cubicBezTo>
                      <a:pt x="936291" y="0"/>
                      <a:pt x="1206340" y="116007"/>
                      <a:pt x="1206340" y="259109"/>
                    </a:cubicBezTo>
                    <a:cubicBezTo>
                      <a:pt x="1206340" y="402211"/>
                      <a:pt x="936291" y="518218"/>
                      <a:pt x="603170" y="518218"/>
                    </a:cubicBezTo>
                    <a:cubicBezTo>
                      <a:pt x="270049" y="518218"/>
                      <a:pt x="0" y="402211"/>
                      <a:pt x="0" y="259109"/>
                    </a:cubicBezTo>
                    <a:cubicBezTo>
                      <a:pt x="0" y="116007"/>
                      <a:pt x="270049" y="0"/>
                      <a:pt x="6031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dirty="0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" name="Freeform 99"/>
              <p:cNvSpPr>
                <a:spLocks noChangeAspect="1"/>
              </p:cNvSpPr>
              <p:nvPr/>
            </p:nvSpPr>
            <p:spPr bwMode="black">
              <a:xfrm>
                <a:off x="3948839" y="4181580"/>
                <a:ext cx="414316" cy="303620"/>
              </a:xfrm>
              <a:custGeom>
                <a:avLst/>
                <a:gdLst>
                  <a:gd name="T0" fmla="*/ 86 w 131"/>
                  <a:gd name="T1" fmla="*/ 35 h 96"/>
                  <a:gd name="T2" fmla="*/ 48 w 131"/>
                  <a:gd name="T3" fmla="*/ 0 h 96"/>
                  <a:gd name="T4" fmla="*/ 79 w 131"/>
                  <a:gd name="T5" fmla="*/ 0 h 96"/>
                  <a:gd name="T6" fmla="*/ 131 w 131"/>
                  <a:gd name="T7" fmla="*/ 48 h 96"/>
                  <a:gd name="T8" fmla="*/ 79 w 131"/>
                  <a:gd name="T9" fmla="*/ 96 h 96"/>
                  <a:gd name="T10" fmla="*/ 48 w 131"/>
                  <a:gd name="T11" fmla="*/ 96 h 96"/>
                  <a:gd name="T12" fmla="*/ 86 w 131"/>
                  <a:gd name="T13" fmla="*/ 60 h 96"/>
                  <a:gd name="T14" fmla="*/ 0 w 131"/>
                  <a:gd name="T15" fmla="*/ 60 h 96"/>
                  <a:gd name="T16" fmla="*/ 0 w 131"/>
                  <a:gd name="T17" fmla="*/ 35 h 96"/>
                  <a:gd name="T18" fmla="*/ 86 w 131"/>
                  <a:gd name="T19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96">
                    <a:moveTo>
                      <a:pt x="86" y="35"/>
                    </a:moveTo>
                    <a:lnTo>
                      <a:pt x="48" y="0"/>
                    </a:lnTo>
                    <a:lnTo>
                      <a:pt x="79" y="0"/>
                    </a:lnTo>
                    <a:lnTo>
                      <a:pt x="131" y="48"/>
                    </a:lnTo>
                    <a:lnTo>
                      <a:pt x="79" y="96"/>
                    </a:lnTo>
                    <a:lnTo>
                      <a:pt x="48" y="96"/>
                    </a:lnTo>
                    <a:lnTo>
                      <a:pt x="86" y="60"/>
                    </a:lnTo>
                    <a:lnTo>
                      <a:pt x="0" y="60"/>
                    </a:lnTo>
                    <a:lnTo>
                      <a:pt x="0" y="35"/>
                    </a:lnTo>
                    <a:lnTo>
                      <a:pt x="86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3264" tIns="46632" rIns="93264" bIns="46632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/>
                <a:endParaRPr lang="en-US" kern="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Freeform 99"/>
              <p:cNvSpPr>
                <a:spLocks noChangeAspect="1"/>
              </p:cNvSpPr>
              <p:nvPr/>
            </p:nvSpPr>
            <p:spPr bwMode="black">
              <a:xfrm>
                <a:off x="8035038" y="4154977"/>
                <a:ext cx="414316" cy="303620"/>
              </a:xfrm>
              <a:custGeom>
                <a:avLst/>
                <a:gdLst>
                  <a:gd name="T0" fmla="*/ 86 w 131"/>
                  <a:gd name="T1" fmla="*/ 35 h 96"/>
                  <a:gd name="T2" fmla="*/ 48 w 131"/>
                  <a:gd name="T3" fmla="*/ 0 h 96"/>
                  <a:gd name="T4" fmla="*/ 79 w 131"/>
                  <a:gd name="T5" fmla="*/ 0 h 96"/>
                  <a:gd name="T6" fmla="*/ 131 w 131"/>
                  <a:gd name="T7" fmla="*/ 48 h 96"/>
                  <a:gd name="T8" fmla="*/ 79 w 131"/>
                  <a:gd name="T9" fmla="*/ 96 h 96"/>
                  <a:gd name="T10" fmla="*/ 48 w 131"/>
                  <a:gd name="T11" fmla="*/ 96 h 96"/>
                  <a:gd name="T12" fmla="*/ 86 w 131"/>
                  <a:gd name="T13" fmla="*/ 60 h 96"/>
                  <a:gd name="T14" fmla="*/ 0 w 131"/>
                  <a:gd name="T15" fmla="*/ 60 h 96"/>
                  <a:gd name="T16" fmla="*/ 0 w 131"/>
                  <a:gd name="T17" fmla="*/ 35 h 96"/>
                  <a:gd name="T18" fmla="*/ 86 w 131"/>
                  <a:gd name="T19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96">
                    <a:moveTo>
                      <a:pt x="86" y="35"/>
                    </a:moveTo>
                    <a:lnTo>
                      <a:pt x="48" y="0"/>
                    </a:lnTo>
                    <a:lnTo>
                      <a:pt x="79" y="0"/>
                    </a:lnTo>
                    <a:lnTo>
                      <a:pt x="131" y="48"/>
                    </a:lnTo>
                    <a:lnTo>
                      <a:pt x="79" y="96"/>
                    </a:lnTo>
                    <a:lnTo>
                      <a:pt x="48" y="96"/>
                    </a:lnTo>
                    <a:lnTo>
                      <a:pt x="86" y="60"/>
                    </a:lnTo>
                    <a:lnTo>
                      <a:pt x="0" y="60"/>
                    </a:lnTo>
                    <a:lnTo>
                      <a:pt x="0" y="35"/>
                    </a:lnTo>
                    <a:lnTo>
                      <a:pt x="86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3264" tIns="46632" rIns="93264" bIns="46632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/>
                <a:endParaRPr lang="en-US" kern="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688401" y="4652471"/>
                <a:ext cx="1032975" cy="770537"/>
                <a:chOff x="3688401" y="4652471"/>
                <a:chExt cx="1032975" cy="770537"/>
              </a:xfrm>
            </p:grpSpPr>
            <p:sp>
              <p:nvSpPr>
                <p:cNvPr id="16" name="Freeform 113"/>
                <p:cNvSpPr>
                  <a:spLocks noChangeAspect="1" noEditPoints="1"/>
                </p:cNvSpPr>
                <p:nvPr/>
              </p:nvSpPr>
              <p:spPr bwMode="black">
                <a:xfrm>
                  <a:off x="3983630" y="4652471"/>
                  <a:ext cx="344734" cy="344734"/>
                </a:xfrm>
                <a:custGeom>
                  <a:avLst/>
                  <a:gdLst>
                    <a:gd name="T0" fmla="*/ 47 w 66"/>
                    <a:gd name="T1" fmla="*/ 37 h 66"/>
                    <a:gd name="T2" fmla="*/ 51 w 66"/>
                    <a:gd name="T3" fmla="*/ 33 h 66"/>
                    <a:gd name="T4" fmla="*/ 47 w 66"/>
                    <a:gd name="T5" fmla="*/ 29 h 66"/>
                    <a:gd name="T6" fmla="*/ 37 w 66"/>
                    <a:gd name="T7" fmla="*/ 29 h 66"/>
                    <a:gd name="T8" fmla="*/ 37 w 66"/>
                    <a:gd name="T9" fmla="*/ 16 h 66"/>
                    <a:gd name="T10" fmla="*/ 33 w 66"/>
                    <a:gd name="T11" fmla="*/ 13 h 66"/>
                    <a:gd name="T12" fmla="*/ 29 w 66"/>
                    <a:gd name="T13" fmla="*/ 16 h 66"/>
                    <a:gd name="T14" fmla="*/ 29 w 66"/>
                    <a:gd name="T15" fmla="*/ 33 h 66"/>
                    <a:gd name="T16" fmla="*/ 33 w 66"/>
                    <a:gd name="T17" fmla="*/ 37 h 66"/>
                    <a:gd name="T18" fmla="*/ 47 w 66"/>
                    <a:gd name="T19" fmla="*/ 37 h 66"/>
                    <a:gd name="T20" fmla="*/ 33 w 66"/>
                    <a:gd name="T21" fmla="*/ 8 h 66"/>
                    <a:gd name="T22" fmla="*/ 58 w 66"/>
                    <a:gd name="T23" fmla="*/ 33 h 66"/>
                    <a:gd name="T24" fmla="*/ 33 w 66"/>
                    <a:gd name="T25" fmla="*/ 58 h 66"/>
                    <a:gd name="T26" fmla="*/ 8 w 66"/>
                    <a:gd name="T27" fmla="*/ 33 h 66"/>
                    <a:gd name="T28" fmla="*/ 33 w 66"/>
                    <a:gd name="T29" fmla="*/ 8 h 66"/>
                    <a:gd name="T30" fmla="*/ 33 w 66"/>
                    <a:gd name="T31" fmla="*/ 66 h 66"/>
                    <a:gd name="T32" fmla="*/ 66 w 66"/>
                    <a:gd name="T33" fmla="*/ 33 h 66"/>
                    <a:gd name="T34" fmla="*/ 33 w 66"/>
                    <a:gd name="T35" fmla="*/ 0 h 66"/>
                    <a:gd name="T36" fmla="*/ 0 w 66"/>
                    <a:gd name="T37" fmla="*/ 33 h 66"/>
                    <a:gd name="T38" fmla="*/ 33 w 66"/>
                    <a:gd name="T3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6" h="66">
                      <a:moveTo>
                        <a:pt x="47" y="37"/>
                      </a:moveTo>
                      <a:cubicBezTo>
                        <a:pt x="49" y="37"/>
                        <a:pt x="51" y="35"/>
                        <a:pt x="51" y="33"/>
                      </a:cubicBezTo>
                      <a:cubicBezTo>
                        <a:pt x="51" y="31"/>
                        <a:pt x="49" y="29"/>
                        <a:pt x="4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4"/>
                        <a:pt x="35" y="13"/>
                        <a:pt x="33" y="13"/>
                      </a:cubicBezTo>
                      <a:cubicBezTo>
                        <a:pt x="31" y="13"/>
                        <a:pt x="29" y="14"/>
                        <a:pt x="29" y="16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9" y="35"/>
                        <a:pt x="31" y="37"/>
                        <a:pt x="33" y="37"/>
                      </a:cubicBezTo>
                      <a:lnTo>
                        <a:pt x="47" y="37"/>
                      </a:lnTo>
                      <a:close/>
                      <a:moveTo>
                        <a:pt x="33" y="8"/>
                      </a:moveTo>
                      <a:cubicBezTo>
                        <a:pt x="47" y="8"/>
                        <a:pt x="58" y="19"/>
                        <a:pt x="58" y="33"/>
                      </a:cubicBezTo>
                      <a:cubicBezTo>
                        <a:pt x="58" y="47"/>
                        <a:pt x="47" y="58"/>
                        <a:pt x="33" y="58"/>
                      </a:cubicBezTo>
                      <a:cubicBezTo>
                        <a:pt x="19" y="58"/>
                        <a:pt x="8" y="47"/>
                        <a:pt x="8" y="33"/>
                      </a:cubicBezTo>
                      <a:cubicBezTo>
                        <a:pt x="8" y="19"/>
                        <a:pt x="19" y="8"/>
                        <a:pt x="33" y="8"/>
                      </a:cubicBezTo>
                      <a:moveTo>
                        <a:pt x="33" y="66"/>
                      </a:moveTo>
                      <a:cubicBezTo>
                        <a:pt x="51" y="66"/>
                        <a:pt x="66" y="51"/>
                        <a:pt x="66" y="33"/>
                      </a:cubicBezTo>
                      <a:cubicBezTo>
                        <a:pt x="66" y="15"/>
                        <a:pt x="51" y="0"/>
                        <a:pt x="33" y="0"/>
                      </a:cubicBez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1"/>
                        <a:pt x="15" y="66"/>
                        <a:pt x="33" y="6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3264" tIns="46632" rIns="93264" bIns="466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/>
                  <a:endParaRPr lang="en-US" kern="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688401" y="4933643"/>
                  <a:ext cx="1032975" cy="489365"/>
                </a:xfrm>
                <a:prstGeom prst="rect">
                  <a:avLst/>
                </a:prstGeom>
                <a:noFill/>
              </p:spPr>
              <p:txBody>
                <a:bodyPr wrap="none" lIns="182854" tIns="146283" rIns="182854" bIns="146283" rtlCol="0">
                  <a:spAutoFit/>
                </a:bodyPr>
                <a:lstStyle/>
                <a:p>
                  <a:pPr defTabSz="914224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399" kern="0" dirty="0">
                      <a:solidFill>
                        <a:schemeClr val="bg1"/>
                      </a:solidFill>
                    </a:rPr>
                    <a:t>Seconds</a:t>
                  </a:r>
                  <a:endParaRPr lang="en-GB" sz="1399" kern="0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774600" y="4652471"/>
                <a:ext cx="1018486" cy="774293"/>
                <a:chOff x="7774600" y="4652471"/>
                <a:chExt cx="1018486" cy="774293"/>
              </a:xfrm>
            </p:grpSpPr>
            <p:sp>
              <p:nvSpPr>
                <p:cNvPr id="17" name="Freeform 113"/>
                <p:cNvSpPr>
                  <a:spLocks noChangeAspect="1" noEditPoints="1"/>
                </p:cNvSpPr>
                <p:nvPr/>
              </p:nvSpPr>
              <p:spPr bwMode="black">
                <a:xfrm>
                  <a:off x="8072990" y="4652471"/>
                  <a:ext cx="344734" cy="344734"/>
                </a:xfrm>
                <a:custGeom>
                  <a:avLst/>
                  <a:gdLst>
                    <a:gd name="T0" fmla="*/ 47 w 66"/>
                    <a:gd name="T1" fmla="*/ 37 h 66"/>
                    <a:gd name="T2" fmla="*/ 51 w 66"/>
                    <a:gd name="T3" fmla="*/ 33 h 66"/>
                    <a:gd name="T4" fmla="*/ 47 w 66"/>
                    <a:gd name="T5" fmla="*/ 29 h 66"/>
                    <a:gd name="T6" fmla="*/ 37 w 66"/>
                    <a:gd name="T7" fmla="*/ 29 h 66"/>
                    <a:gd name="T8" fmla="*/ 37 w 66"/>
                    <a:gd name="T9" fmla="*/ 16 h 66"/>
                    <a:gd name="T10" fmla="*/ 33 w 66"/>
                    <a:gd name="T11" fmla="*/ 13 h 66"/>
                    <a:gd name="T12" fmla="*/ 29 w 66"/>
                    <a:gd name="T13" fmla="*/ 16 h 66"/>
                    <a:gd name="T14" fmla="*/ 29 w 66"/>
                    <a:gd name="T15" fmla="*/ 33 h 66"/>
                    <a:gd name="T16" fmla="*/ 33 w 66"/>
                    <a:gd name="T17" fmla="*/ 37 h 66"/>
                    <a:gd name="T18" fmla="*/ 47 w 66"/>
                    <a:gd name="T19" fmla="*/ 37 h 66"/>
                    <a:gd name="T20" fmla="*/ 33 w 66"/>
                    <a:gd name="T21" fmla="*/ 8 h 66"/>
                    <a:gd name="T22" fmla="*/ 58 w 66"/>
                    <a:gd name="T23" fmla="*/ 33 h 66"/>
                    <a:gd name="T24" fmla="*/ 33 w 66"/>
                    <a:gd name="T25" fmla="*/ 58 h 66"/>
                    <a:gd name="T26" fmla="*/ 8 w 66"/>
                    <a:gd name="T27" fmla="*/ 33 h 66"/>
                    <a:gd name="T28" fmla="*/ 33 w 66"/>
                    <a:gd name="T29" fmla="*/ 8 h 66"/>
                    <a:gd name="T30" fmla="*/ 33 w 66"/>
                    <a:gd name="T31" fmla="*/ 66 h 66"/>
                    <a:gd name="T32" fmla="*/ 66 w 66"/>
                    <a:gd name="T33" fmla="*/ 33 h 66"/>
                    <a:gd name="T34" fmla="*/ 33 w 66"/>
                    <a:gd name="T35" fmla="*/ 0 h 66"/>
                    <a:gd name="T36" fmla="*/ 0 w 66"/>
                    <a:gd name="T37" fmla="*/ 33 h 66"/>
                    <a:gd name="T38" fmla="*/ 33 w 66"/>
                    <a:gd name="T3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6" h="66">
                      <a:moveTo>
                        <a:pt x="47" y="37"/>
                      </a:moveTo>
                      <a:cubicBezTo>
                        <a:pt x="49" y="37"/>
                        <a:pt x="51" y="35"/>
                        <a:pt x="51" y="33"/>
                      </a:cubicBezTo>
                      <a:cubicBezTo>
                        <a:pt x="51" y="31"/>
                        <a:pt x="49" y="29"/>
                        <a:pt x="4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4"/>
                        <a:pt x="35" y="13"/>
                        <a:pt x="33" y="13"/>
                      </a:cubicBezTo>
                      <a:cubicBezTo>
                        <a:pt x="31" y="13"/>
                        <a:pt x="29" y="14"/>
                        <a:pt x="29" y="16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9" y="35"/>
                        <a:pt x="31" y="37"/>
                        <a:pt x="33" y="37"/>
                      </a:cubicBezTo>
                      <a:lnTo>
                        <a:pt x="47" y="37"/>
                      </a:lnTo>
                      <a:close/>
                      <a:moveTo>
                        <a:pt x="33" y="8"/>
                      </a:moveTo>
                      <a:cubicBezTo>
                        <a:pt x="47" y="8"/>
                        <a:pt x="58" y="19"/>
                        <a:pt x="58" y="33"/>
                      </a:cubicBezTo>
                      <a:cubicBezTo>
                        <a:pt x="58" y="47"/>
                        <a:pt x="47" y="58"/>
                        <a:pt x="33" y="58"/>
                      </a:cubicBezTo>
                      <a:cubicBezTo>
                        <a:pt x="19" y="58"/>
                        <a:pt x="8" y="47"/>
                        <a:pt x="8" y="33"/>
                      </a:cubicBezTo>
                      <a:cubicBezTo>
                        <a:pt x="8" y="19"/>
                        <a:pt x="19" y="8"/>
                        <a:pt x="33" y="8"/>
                      </a:cubicBezTo>
                      <a:moveTo>
                        <a:pt x="33" y="66"/>
                      </a:moveTo>
                      <a:cubicBezTo>
                        <a:pt x="51" y="66"/>
                        <a:pt x="66" y="51"/>
                        <a:pt x="66" y="33"/>
                      </a:cubicBezTo>
                      <a:cubicBezTo>
                        <a:pt x="66" y="15"/>
                        <a:pt x="51" y="0"/>
                        <a:pt x="33" y="0"/>
                      </a:cubicBez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1"/>
                        <a:pt x="15" y="66"/>
                        <a:pt x="33" y="6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3264" tIns="46632" rIns="93264" bIns="466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/>
                  <a:endParaRPr lang="en-US" kern="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774600" y="4933642"/>
                  <a:ext cx="1018486" cy="493122"/>
                </a:xfrm>
                <a:prstGeom prst="rect">
                  <a:avLst/>
                </a:prstGeom>
                <a:noFill/>
              </p:spPr>
              <p:txBody>
                <a:bodyPr wrap="none" lIns="182854" tIns="146283" rIns="182854" bIns="146283" rtlCol="0">
                  <a:spAutoFit/>
                </a:bodyPr>
                <a:lstStyle/>
                <a:p>
                  <a:pPr defTabSz="914224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399" kern="0" dirty="0">
                      <a:solidFill>
                        <a:schemeClr val="bg1"/>
                      </a:solidFill>
                    </a:rPr>
                    <a:t>Minutes</a:t>
                  </a:r>
                  <a:endParaRPr lang="en-GB" sz="1399" kern="0" dirty="0" err="1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1222258" y="2925096"/>
              <a:ext cx="3042593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 kern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Real Time</a:t>
              </a:r>
              <a:endParaRPr lang="en-GB" sz="2400" b="1" kern="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383" y="2910451"/>
              <a:ext cx="2337018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 kern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Real Time</a:t>
              </a:r>
              <a:endParaRPr lang="en-GB" sz="2400" b="1" kern="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15068" y="2887876"/>
              <a:ext cx="2645133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 kern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Near Real-time</a:t>
              </a:r>
              <a:endParaRPr lang="en-GB" sz="2400" b="1" kern="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0468" y="1387500"/>
            <a:ext cx="3580892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00" b="1" kern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Read/write workloads</a:t>
            </a:r>
            <a:endParaRPr lang="en-GB" sz="2400" b="1" kern="0" dirty="0" err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60865" y="1380424"/>
            <a:ext cx="3338295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00" b="1" kern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 only workloads</a:t>
            </a:r>
            <a:endParaRPr lang="en-GB" sz="2400" b="1" kern="0" dirty="0" err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59498" y="1387500"/>
            <a:ext cx="32471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00" b="1" kern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Analytics workloads</a:t>
            </a:r>
            <a:endParaRPr lang="en-GB" sz="2400" b="1" kern="0" dirty="0" err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63611EB3-9A97-4D4F-B762-41E80201E286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010D9A64-1D32-41D6-8220-BE29D3027D94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792B4888-C2F9-45FC-AD5D-E824DE8783D2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Clay Wesener, Milinda Vitharana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BRK3274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230e9df3-be65-4c73-a93b-d1236ebd677e"/>
    <ds:schemaRef ds:uri="01c77077-aee4-4b5f-bd4e-9cd40a6fff29"/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ff673fc-3231-4e3a-893b-6d7f7cd3276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6</TotalTime>
  <Words>854</Words>
  <Application>Microsoft Office PowerPoint</Application>
  <PresentationFormat>Custom</PresentationFormat>
  <Paragraphs>183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Consolas</vt:lpstr>
      <vt:lpstr>Franklin Gothic Medium Cond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Deliver business insights with Microsoft Dynamics AX and Power BI</vt:lpstr>
      <vt:lpstr>AGENDA</vt:lpstr>
      <vt:lpstr>Customer journey from data to action… </vt:lpstr>
      <vt:lpstr>Customer journey from static reports to interactive data exploration </vt:lpstr>
      <vt:lpstr>Journey from data exploration to recommendations with Cortana Intelligence Suite</vt:lpstr>
      <vt:lpstr>DEMO: ready-made Power BI content for Dynamics AX</vt:lpstr>
      <vt:lpstr>Ready-made Power BI content</vt:lpstr>
      <vt:lpstr>PowerPoint Presentation</vt:lpstr>
      <vt:lpstr>Dynamics AX”7” Data</vt:lpstr>
      <vt:lpstr>DEMO: Building and shipping great reports with Entity store</vt:lpstr>
      <vt:lpstr>High volume, near-real time Power BI architecture </vt:lpstr>
      <vt:lpstr>What customers are saying …</vt:lpstr>
      <vt:lpstr>Try this at home …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 business insights with Microsoft Dynamics AX and Power BI</dc:title>
  <dc:subject>&lt;Speech title here&gt;</dc:subject>
  <dc:creator>MS Events 0083</dc:creator>
  <cp:keywords>Microsoft 2016</cp:keywords>
  <dc:description>Template: Mitchell Derrey, Silverfox Productions_x000d_
Formatting: _x000d_
Audience Type:</dc:description>
  <cp:lastModifiedBy>MS Events 0089</cp:lastModifiedBy>
  <cp:revision>2</cp:revision>
  <dcterms:created xsi:type="dcterms:W3CDTF">2016-09-26T13:09:22Z</dcterms:created>
  <dcterms:modified xsi:type="dcterms:W3CDTF">2016-09-26T14:51:30Z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